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7" r:id="rId20"/>
    <p:sldId id="275" r:id="rId21"/>
    <p:sldId id="276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/>
    <p:restoredTop sz="94655"/>
  </p:normalViewPr>
  <p:slideViewPr>
    <p:cSldViewPr snapToGrid="0" snapToObjects="1">
      <p:cViewPr varScale="1">
        <p:scale>
          <a:sx n="81" d="100"/>
          <a:sy n="81" d="100"/>
        </p:scale>
        <p:origin x="200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5A7CD-A53A-7E45-A1FD-457FC95795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856AA8-B884-6C49-ABDE-53EB84F6A8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AF4AC-288D-D24E-A93E-87D5722BA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51EB6-8A6C-B54A-A94F-DE7AFD622535}" type="datetimeFigureOut">
              <a:rPr lang="en-US" smtClean="0"/>
              <a:t>7/23/18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76FAB-E060-EC4A-8A9C-A257CBB5D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291B93-B232-614A-8A96-B50A42CD4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35A0-EAB3-8F48-8ACB-00CD36916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870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CBDCC-952D-F340-B2D9-ADFFEE68A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74E6F7-9A24-AF48-80B8-818ABC4157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6CE4A2-35EE-3B45-B7BF-BC29CB501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51EB6-8A6C-B54A-A94F-DE7AFD622535}" type="datetimeFigureOut">
              <a:rPr lang="en-US" smtClean="0"/>
              <a:t>7/23/18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F79AF-1FB2-644F-9E9D-E962CB3EC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686D00-D383-6A46-B1F2-7756D1F4A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35A0-EAB3-8F48-8ACB-00CD36916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227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2E20F3-8F97-154B-BF7D-513614AD71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DB93E9-B46D-C24F-91B6-A93500A9B5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6E70B0-49D2-EE49-BBA1-558B4E27F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51EB6-8A6C-B54A-A94F-DE7AFD622535}" type="datetimeFigureOut">
              <a:rPr lang="en-US" smtClean="0"/>
              <a:t>7/23/18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B76E45-16A6-9A48-834D-F2F5FD232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EC725-411E-344D-8FF3-A9C1A2514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35A0-EAB3-8F48-8ACB-00CD36916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782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EC5C1-FD73-3B4B-8A40-705BC4E7F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53C446-C275-8C4B-85AB-E7CD5CCAE1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B2EEA7-D07E-7542-9440-DA62F334C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51EB6-8A6C-B54A-A94F-DE7AFD622535}" type="datetimeFigureOut">
              <a:rPr lang="en-US" smtClean="0"/>
              <a:t>7/23/18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CC2243-8C91-B148-AE8B-F38213CBE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801DE-17BA-3740-8163-F47884DAD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35A0-EAB3-8F48-8ACB-00CD36916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063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27583-EF52-A44F-A265-4E80CCABD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EB79A3-B206-A44B-8AB6-23BD61D292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D6EFE7-6345-4B42-A12F-6852EBE19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51EB6-8A6C-B54A-A94F-DE7AFD622535}" type="datetimeFigureOut">
              <a:rPr lang="en-US" smtClean="0"/>
              <a:t>7/23/18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E93049-1142-884A-9201-4DD8575A8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3A1DA-868B-F445-B360-983A3BEBA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35A0-EAB3-8F48-8ACB-00CD36916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34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A384B-D189-1A45-AFE7-577DFB877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6E54A-337C-A743-95C2-A2756930F6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6499E7-7FD1-1446-84DF-ADD6C91DD5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E46F56-6CE1-DF46-A05A-E8D2FBBD7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51EB6-8A6C-B54A-A94F-DE7AFD622535}" type="datetimeFigureOut">
              <a:rPr lang="en-US" smtClean="0"/>
              <a:t>7/23/18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A9D123-D1FC-044C-AA51-33CB89515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CD3D8E-0468-C742-A89C-1E575E958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35A0-EAB3-8F48-8ACB-00CD36916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722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6B9D5-B969-4A4B-BD92-9EC7D08B6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716EB5-8B3D-E945-A46A-731806458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795F33-B3F4-6747-865A-50E6FF66A9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95EB84-4104-8548-BA1B-841142AB74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DF90C2-0EDC-A24F-9A90-15DEA9C15F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77F402-E783-4545-8CE9-8B241FF11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51EB6-8A6C-B54A-A94F-DE7AFD622535}" type="datetimeFigureOut">
              <a:rPr lang="en-US" smtClean="0"/>
              <a:t>7/23/18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22F8CD-19E9-A647-AB72-FE2F35687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592657-8617-1845-8C53-7FFC5FD4B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35A0-EAB3-8F48-8ACB-00CD36916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78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33717-EE82-B64C-AEA7-0C099E468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005012-36FD-144B-BFC2-B5ABE3DD7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51EB6-8A6C-B54A-A94F-DE7AFD622535}" type="datetimeFigureOut">
              <a:rPr lang="en-US" smtClean="0"/>
              <a:t>7/23/18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1B414C-DC07-4142-8D78-BC0E48F44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D5F035-47D9-1D4C-A395-FCA085934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35A0-EAB3-8F48-8ACB-00CD36916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103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1CF520-FDEF-2347-B722-78C456DBB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51EB6-8A6C-B54A-A94F-DE7AFD622535}" type="datetimeFigureOut">
              <a:rPr lang="en-US" smtClean="0"/>
              <a:t>7/23/18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687791-696E-5748-BE14-78631AF84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711820-8124-6547-9BAF-87DFAE597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35A0-EAB3-8F48-8ACB-00CD36916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447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E263A-9358-F94F-9F45-11A6FC2B9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8E8FC-0989-6344-8DDD-19488C2EF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5D649D-6387-EC40-8F52-B0A1BBA2FE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63B43A-05EA-7949-A30B-1E16302E1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51EB6-8A6C-B54A-A94F-DE7AFD622535}" type="datetimeFigureOut">
              <a:rPr lang="en-US" smtClean="0"/>
              <a:t>7/23/18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618EB6-F076-FA49-B859-5B35187DF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EC1710-28A0-964B-993F-AD27FA646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35A0-EAB3-8F48-8ACB-00CD36916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726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5E183-EB56-2247-B61C-38A5BEA6C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F9876D-4F9F-1442-A34F-0B476453C8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5197D6-1E81-DE42-B02D-147C53E441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0B828E-F7D5-E54B-ACF9-1EFD27708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51EB6-8A6C-B54A-A94F-DE7AFD622535}" type="datetimeFigureOut">
              <a:rPr lang="en-US" smtClean="0"/>
              <a:t>7/23/18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C0BCBD-7ADE-7641-ACAF-F9AC209D5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7932B8-CDF1-6E43-B31F-6101C1415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35A0-EAB3-8F48-8ACB-00CD36916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970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2A08A4-0FFE-7C41-8680-32894266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769340-6312-2A4F-8097-273AB5792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947D71-E2EF-CB43-B55A-D4BF09515F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51EB6-8A6C-B54A-A94F-DE7AFD622535}" type="datetimeFigureOut">
              <a:rPr lang="en-US" smtClean="0"/>
              <a:t>7/23/18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0CA92F-ADCF-6749-9E63-A6D7AC68B7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2ECEA-1767-254C-8678-6C9DE037CE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035A0-EAB3-8F48-8ACB-00CD36916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747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emf"/><Relationship Id="rId9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6.emf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B18F7-AD83-2342-976D-A01837CE04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Parton Showers and </a:t>
            </a:r>
            <a:r>
              <a:rPr lang="en-US" dirty="0" err="1"/>
              <a:t>Resummation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869578-C939-6341-95BA-89A629B9AC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602038"/>
            <a:ext cx="12192000" cy="1655762"/>
          </a:xfrm>
        </p:spPr>
        <p:txBody>
          <a:bodyPr>
            <a:normAutofit/>
          </a:bodyPr>
          <a:lstStyle/>
          <a:p>
            <a:r>
              <a:rPr lang="en-US" dirty="0"/>
              <a:t>Mike Seymour – University of Manchester / CERN TH</a:t>
            </a:r>
          </a:p>
          <a:p>
            <a:r>
              <a:rPr lang="en-US" dirty="0"/>
              <a:t>12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err="1"/>
              <a:t>MCnet</a:t>
            </a:r>
            <a:r>
              <a:rPr lang="en-US" dirty="0"/>
              <a:t> Summer School on Monte Carlo Event Generators for the Large Hadron Collider</a:t>
            </a:r>
          </a:p>
          <a:p>
            <a:r>
              <a:rPr lang="en-US" dirty="0"/>
              <a:t>Monash University Prato Centre, Prato, Italy, July 22</a:t>
            </a:r>
            <a:r>
              <a:rPr lang="en-US" baseline="30000" dirty="0"/>
              <a:t>nd</a:t>
            </a:r>
            <a:r>
              <a:rPr lang="en-US" dirty="0"/>
              <a:t> – 27</a:t>
            </a:r>
            <a:r>
              <a:rPr lang="en-US" baseline="30000" dirty="0"/>
              <a:t>th</a:t>
            </a:r>
            <a:r>
              <a:rPr lang="en-US" dirty="0"/>
              <a:t> 2018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099448B-57C0-AE4F-AF7D-755892EBF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606" y="5390057"/>
            <a:ext cx="1135695" cy="11356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5F6966E-F885-5644-A342-2EDBF3878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1183" y="4995957"/>
            <a:ext cx="2962433" cy="19749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C1127C-FCE3-CC41-A9DA-EFAA01B37D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8498" y="5390057"/>
            <a:ext cx="2396039" cy="113569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1CA6FD-2735-E847-A890-CC5F37E791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9419" y="5390057"/>
            <a:ext cx="1722705" cy="113897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CE54FD-8CE0-534A-AEE4-46EE3629E0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17006" y="5390057"/>
            <a:ext cx="1781482" cy="1135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5485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372C2-7960-004B-BAAF-2356DC6B7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Introductory example </a:t>
            </a:r>
            <a:r>
              <a:rPr lang="en-US" sz="1800" dirty="0"/>
              <a:t>(courtesy of Gavin Salam)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E9ECA5D-C409-4B41-8CFB-D2F402481B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7729615" cy="5167312"/>
          </a:xfrm>
          <a:prstGeom prst="rect">
            <a:avLst/>
          </a:prstGeom>
        </p:spPr>
      </p:pic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719EAD2B-FBDC-F049-8456-3E561561D67F}"/>
              </a:ext>
            </a:extLst>
          </p:cNvPr>
          <p:cNvSpPr txBox="1">
            <a:spLocks/>
          </p:cNvSpPr>
          <p:nvPr/>
        </p:nvSpPr>
        <p:spPr>
          <a:xfrm>
            <a:off x="7506916" y="1825625"/>
            <a:ext cx="38468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Resummation</a:t>
            </a:r>
            <a:r>
              <a:rPr lang="en-GB" dirty="0"/>
              <a:t> probes high-order structure of perturbation theory: leads to non-perturbative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377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7B695C5-8DE5-B34C-A745-B62A4F7A2210}"/>
                  </a:ext>
                </a:extLst>
              </p:cNvPr>
              <p:cNvSpPr txBox="1"/>
              <p:nvPr/>
            </p:nvSpPr>
            <p:spPr>
              <a:xfrm>
                <a:off x="6172200" y="5034627"/>
                <a:ext cx="5181600" cy="1141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2400" b="0" i="0" smtClean="0"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p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24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den>
                              </m:f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24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7B695C5-8DE5-B34C-A745-B62A4F7A22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200" y="5034627"/>
                <a:ext cx="5181600" cy="1141210"/>
              </a:xfrm>
              <a:prstGeom prst="rect">
                <a:avLst/>
              </a:prstGeom>
              <a:blipFill>
                <a:blip r:embed="rId2"/>
                <a:stretch>
                  <a:fillRect t="-124444" b="-18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215E1B4F-6F2A-D249-982A-A6C337C61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Universality of soft or collinear radiation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FD755F9E-57FD-1E40-911F-49B724D797AD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825625"/>
                <a:ext cx="5181600" cy="4351338"/>
              </a:xfrm>
            </p:spPr>
            <p:txBody>
              <a:bodyPr/>
              <a:lstStyle/>
              <a:p>
                <a:r>
                  <a:rPr lang="en-US" dirty="0"/>
                  <a:t>Eikonal (soft gluon) </a:t>
                </a:r>
                <a:r>
                  <a:rPr lang="en-US" dirty="0" err="1"/>
                  <a:t>approximatio</a:t>
                </a: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Valid 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endParaRPr lang="en-GB" b="0" dirty="0">
                  <a:ea typeface="Cambria Math" panose="02040503050406030204" pitchFamily="18" charset="0"/>
                </a:endParaRPr>
              </a:p>
              <a:p>
                <a:r>
                  <a:rPr lang="en-GB" b="0" dirty="0">
                    <a:ea typeface="Cambria Math" panose="02040503050406030204" pitchFamily="18" charset="0"/>
                  </a:rPr>
                  <a:t>Independent of emitter type</a:t>
                </a:r>
              </a:p>
              <a:p>
                <a:r>
                  <a:rPr lang="en-US" dirty="0"/>
                  <a:t>Real or virtual gluon</a:t>
                </a:r>
              </a:p>
              <a:p>
                <a:r>
                  <a:rPr lang="en-US" dirty="0"/>
                  <a:t>Massive or massless emitter</a:t>
                </a: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FD755F9E-57FD-1E40-911F-49B724D797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825625"/>
                <a:ext cx="5181600" cy="4351338"/>
              </a:xfrm>
              <a:blipFill>
                <a:blip r:embed="rId3"/>
                <a:stretch>
                  <a:fillRect l="-1956" t="-2632" r="-2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29D2F7-EC57-3F40-8B52-5A4750C659F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Real emission cross section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A02FB7-FDE5-1D40-83F6-7E3C42339157}"/>
              </a:ext>
            </a:extLst>
          </p:cNvPr>
          <p:cNvSpPr txBox="1"/>
          <p:nvPr/>
        </p:nvSpPr>
        <p:spPr>
          <a:xfrm>
            <a:off x="5827025" y="1786224"/>
            <a:ext cx="510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3AE488-4BB6-E143-A7ED-01E9B1E594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944" r="4753" b="4298"/>
          <a:stretch/>
        </p:blipFill>
        <p:spPr>
          <a:xfrm rot="4124209">
            <a:off x="2362335" y="2745630"/>
            <a:ext cx="1421514" cy="132479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3F50D74-AD66-9E4F-A164-89344E2B4291}"/>
              </a:ext>
            </a:extLst>
          </p:cNvPr>
          <p:cNvCxnSpPr>
            <a:cxnSpLocks/>
          </p:cNvCxnSpPr>
          <p:nvPr/>
        </p:nvCxnSpPr>
        <p:spPr>
          <a:xfrm flipV="1">
            <a:off x="1182404" y="2396357"/>
            <a:ext cx="3042745" cy="108782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68E498F0-357E-7142-93BB-B57B9203BC9E}"/>
              </a:ext>
            </a:extLst>
          </p:cNvPr>
          <p:cNvSpPr/>
          <p:nvPr/>
        </p:nvSpPr>
        <p:spPr>
          <a:xfrm>
            <a:off x="993218" y="3294992"/>
            <a:ext cx="360000" cy="3600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A2A5957-2A52-FF4B-9460-9BCEE549B718}"/>
                  </a:ext>
                </a:extLst>
              </p:cNvPr>
              <p:cNvSpPr txBox="1"/>
              <p:nvPr/>
            </p:nvSpPr>
            <p:spPr>
              <a:xfrm>
                <a:off x="4259314" y="2183317"/>
                <a:ext cx="2023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A2A5957-2A52-FF4B-9460-9BCEE549B7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9314" y="2183317"/>
                <a:ext cx="202324" cy="369332"/>
              </a:xfrm>
              <a:prstGeom prst="rect">
                <a:avLst/>
              </a:prstGeom>
              <a:blipFill>
                <a:blip r:embed="rId5"/>
                <a:stretch>
                  <a:fillRect r="-17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530FFB8-8395-7943-9B9A-79780F6FB4D8}"/>
              </a:ext>
            </a:extLst>
          </p:cNvPr>
          <p:cNvCxnSpPr/>
          <p:nvPr/>
        </p:nvCxnSpPr>
        <p:spPr>
          <a:xfrm flipV="1">
            <a:off x="1921035" y="2743200"/>
            <a:ext cx="632979" cy="23648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B403998-6CED-0F4E-875E-5093EA27B4EF}"/>
                  </a:ext>
                </a:extLst>
              </p:cNvPr>
              <p:cNvSpPr txBox="1"/>
              <p:nvPr/>
            </p:nvSpPr>
            <p:spPr>
              <a:xfrm>
                <a:off x="2073298" y="2511092"/>
                <a:ext cx="2023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B403998-6CED-0F4E-875E-5093EA27B4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3298" y="2511092"/>
                <a:ext cx="202324" cy="369332"/>
              </a:xfrm>
              <a:prstGeom prst="rect">
                <a:avLst/>
              </a:prstGeom>
              <a:blipFill>
                <a:blip r:embed="rId6"/>
                <a:stretch>
                  <a:fillRect r="-58824" b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4F1AD96-9B98-EB4A-99DC-C1A8A79D6830}"/>
              </a:ext>
            </a:extLst>
          </p:cNvPr>
          <p:cNvCxnSpPr>
            <a:cxnSpLocks/>
          </p:cNvCxnSpPr>
          <p:nvPr/>
        </p:nvCxnSpPr>
        <p:spPr>
          <a:xfrm>
            <a:off x="3345311" y="3266136"/>
            <a:ext cx="544953" cy="24696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A5F4A18-6AE2-6D4E-A42A-5E66BF0103A1}"/>
                  </a:ext>
                </a:extLst>
              </p:cNvPr>
              <p:cNvSpPr txBox="1"/>
              <p:nvPr/>
            </p:nvSpPr>
            <p:spPr>
              <a:xfrm>
                <a:off x="3603861" y="3041552"/>
                <a:ext cx="2023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A5F4A18-6AE2-6D4E-A42A-5E66BF0103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3861" y="3041552"/>
                <a:ext cx="202324" cy="369332"/>
              </a:xfrm>
              <a:prstGeom prst="rect">
                <a:avLst/>
              </a:prstGeom>
              <a:blipFill>
                <a:blip r:embed="rId7"/>
                <a:stretch>
                  <a:fillRect r="-41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73863C9-BC05-854D-B520-0DF39C46BCCA}"/>
                  </a:ext>
                </a:extLst>
              </p:cNvPr>
              <p:cNvSpPr txBox="1"/>
              <p:nvPr/>
            </p:nvSpPr>
            <p:spPr>
              <a:xfrm>
                <a:off x="4206707" y="2633995"/>
                <a:ext cx="1355835" cy="912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0" smtClean="0">
                              <a:latin typeface="Cambria Math" panose="02040503050406030204" pitchFamily="18" charset="0"/>
                            </a:rPr>
                            <m:t>𝐓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73863C9-BC05-854D-B520-0DF39C46BC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6707" y="2633995"/>
                <a:ext cx="1355835" cy="912429"/>
              </a:xfrm>
              <a:prstGeom prst="rect">
                <a:avLst/>
              </a:prstGeom>
              <a:blipFill>
                <a:blip r:embed="rId8"/>
                <a:stretch>
                  <a:fillRect b="-5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4CD095EE-BB4C-8E4C-BC19-31C6C76F176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944" r="4753" b="4298"/>
          <a:stretch/>
        </p:blipFill>
        <p:spPr>
          <a:xfrm rot="4124209">
            <a:off x="7634271" y="2742986"/>
            <a:ext cx="1421514" cy="1324799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64A0A16-C8DD-7949-ABB6-308DD496F0CD}"/>
              </a:ext>
            </a:extLst>
          </p:cNvPr>
          <p:cNvCxnSpPr>
            <a:cxnSpLocks/>
          </p:cNvCxnSpPr>
          <p:nvPr/>
        </p:nvCxnSpPr>
        <p:spPr>
          <a:xfrm flipV="1">
            <a:off x="6454340" y="2743200"/>
            <a:ext cx="2090570" cy="73833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A1FDA06-1421-1F42-8B8D-BAC98E8820EC}"/>
              </a:ext>
            </a:extLst>
          </p:cNvPr>
          <p:cNvCxnSpPr>
            <a:cxnSpLocks/>
          </p:cNvCxnSpPr>
          <p:nvPr/>
        </p:nvCxnSpPr>
        <p:spPr>
          <a:xfrm>
            <a:off x="6454340" y="3481534"/>
            <a:ext cx="2090570" cy="7199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0E145D41-43E0-0546-9359-5B15D5B82050}"/>
              </a:ext>
            </a:extLst>
          </p:cNvPr>
          <p:cNvSpPr/>
          <p:nvPr/>
        </p:nvSpPr>
        <p:spPr>
          <a:xfrm>
            <a:off x="6265154" y="3292348"/>
            <a:ext cx="360000" cy="3600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7A42921-6853-F64A-84C7-6E2699BB884F}"/>
              </a:ext>
            </a:extLst>
          </p:cNvPr>
          <p:cNvSpPr/>
          <p:nvPr/>
        </p:nvSpPr>
        <p:spPr>
          <a:xfrm rot="17376149">
            <a:off x="8746061" y="3127590"/>
            <a:ext cx="393539" cy="974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D5701560-9864-D04E-BDBE-5B2D4089E9F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944" r="4753" b="4298"/>
          <a:stretch/>
        </p:blipFill>
        <p:spPr>
          <a:xfrm rot="11344699">
            <a:off x="10550344" y="2742985"/>
            <a:ext cx="1421514" cy="1324799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3171D2C-7EFD-7446-BF86-AF73D4B32506}"/>
              </a:ext>
            </a:extLst>
          </p:cNvPr>
          <p:cNvCxnSpPr>
            <a:cxnSpLocks/>
          </p:cNvCxnSpPr>
          <p:nvPr/>
        </p:nvCxnSpPr>
        <p:spPr>
          <a:xfrm flipV="1">
            <a:off x="9370413" y="2743199"/>
            <a:ext cx="2090570" cy="73833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79928B1-D1A4-394C-9A5E-216962DBF631}"/>
              </a:ext>
            </a:extLst>
          </p:cNvPr>
          <p:cNvCxnSpPr>
            <a:cxnSpLocks/>
          </p:cNvCxnSpPr>
          <p:nvPr/>
        </p:nvCxnSpPr>
        <p:spPr>
          <a:xfrm>
            <a:off x="9370413" y="3481533"/>
            <a:ext cx="2090570" cy="7199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8DD1323A-A4E2-7143-B7E9-6AF7AD3D90C1}"/>
              </a:ext>
            </a:extLst>
          </p:cNvPr>
          <p:cNvSpPr/>
          <p:nvPr/>
        </p:nvSpPr>
        <p:spPr>
          <a:xfrm>
            <a:off x="9181227" y="3292347"/>
            <a:ext cx="360000" cy="3600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18E3803-D05E-7941-B5E6-55807CBE762C}"/>
              </a:ext>
            </a:extLst>
          </p:cNvPr>
          <p:cNvSpPr/>
          <p:nvPr/>
        </p:nvSpPr>
        <p:spPr>
          <a:xfrm rot="13881907">
            <a:off x="11567538" y="2560025"/>
            <a:ext cx="393539" cy="974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8E94EC5-F073-6240-B8EE-9AFEFF2A9D7D}"/>
                  </a:ext>
                </a:extLst>
              </p:cNvPr>
              <p:cNvSpPr txBox="1"/>
              <p:nvPr/>
            </p:nvSpPr>
            <p:spPr>
              <a:xfrm>
                <a:off x="8660744" y="3264991"/>
                <a:ext cx="2023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8E94EC5-F073-6240-B8EE-9AFEFF2A9D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0744" y="3264991"/>
                <a:ext cx="202324" cy="369332"/>
              </a:xfrm>
              <a:prstGeom prst="rect">
                <a:avLst/>
              </a:prstGeom>
              <a:blipFill>
                <a:blip r:embed="rId9"/>
                <a:stretch>
                  <a:fillRect r="-5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793CB8A-3C4C-DD4F-9334-E3BF30A3EE85}"/>
                  </a:ext>
                </a:extLst>
              </p:cNvPr>
              <p:cNvSpPr txBox="1"/>
              <p:nvPr/>
            </p:nvSpPr>
            <p:spPr>
              <a:xfrm>
                <a:off x="6172200" y="5033501"/>
                <a:ext cx="5181600" cy="10609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2400" b="0" i="0" smtClean="0"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p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793CB8A-3C4C-DD4F-9334-E3BF30A3EE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200" y="5033501"/>
                <a:ext cx="5181600" cy="1060931"/>
              </a:xfrm>
              <a:prstGeom prst="rect">
                <a:avLst/>
              </a:prstGeom>
              <a:blipFill>
                <a:blip r:embed="rId10"/>
                <a:stretch>
                  <a:fillRect t="-140476" b="-194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4507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6" grpId="0" build="p"/>
      <p:bldP spid="7" grpId="0"/>
      <p:bldP spid="23" grpId="0" animBg="1"/>
      <p:bldP spid="33" grpId="0" animBg="1"/>
      <p:bldP spid="37" grpId="0" animBg="1"/>
      <p:bldP spid="39" grpId="0"/>
      <p:bldP spid="41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15E1B4F-6F2A-D249-982A-A6C337C61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Universality of soft or collinear radiation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FD755F9E-57FD-1E40-911F-49B724D797AD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825625"/>
                <a:ext cx="5181600" cy="4351338"/>
              </a:xfrm>
            </p:spPr>
            <p:txBody>
              <a:bodyPr/>
              <a:lstStyle/>
              <a:p>
                <a:r>
                  <a:rPr lang="en-US" dirty="0"/>
                  <a:t>Eikonal (soft gluon) </a:t>
                </a:r>
                <a:r>
                  <a:rPr lang="en-US" dirty="0" err="1"/>
                  <a:t>approximatio</a:t>
                </a: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Valid 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endParaRPr lang="en-GB" b="0" dirty="0">
                  <a:ea typeface="Cambria Math" panose="02040503050406030204" pitchFamily="18" charset="0"/>
                </a:endParaRPr>
              </a:p>
              <a:p>
                <a:r>
                  <a:rPr lang="en-GB" b="0" dirty="0">
                    <a:ea typeface="Cambria Math" panose="02040503050406030204" pitchFamily="18" charset="0"/>
                  </a:rPr>
                  <a:t>Independent of emitter type</a:t>
                </a:r>
              </a:p>
              <a:p>
                <a:r>
                  <a:rPr lang="en-US" dirty="0"/>
                  <a:t>Real or virtual gluon</a:t>
                </a:r>
              </a:p>
              <a:p>
                <a:r>
                  <a:rPr lang="en-US" dirty="0"/>
                  <a:t>Massive or massless emitter</a:t>
                </a: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FD755F9E-57FD-1E40-911F-49B724D797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825625"/>
                <a:ext cx="5181600" cy="4351338"/>
              </a:xfrm>
              <a:blipFill>
                <a:blip r:embed="rId2"/>
                <a:stretch>
                  <a:fillRect l="-1956" t="-2632" r="-2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29D2F7-EC57-3F40-8B52-5A4750C659F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Virtual emission loop correction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A02FB7-FDE5-1D40-83F6-7E3C42339157}"/>
              </a:ext>
            </a:extLst>
          </p:cNvPr>
          <p:cNvSpPr txBox="1"/>
          <p:nvPr/>
        </p:nvSpPr>
        <p:spPr>
          <a:xfrm>
            <a:off x="5827025" y="1786224"/>
            <a:ext cx="510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2212B0-A7C2-F843-AF1F-5BB461E021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944" r="4753" b="4298"/>
          <a:stretch/>
        </p:blipFill>
        <p:spPr>
          <a:xfrm rot="4124209">
            <a:off x="2362335" y="2745630"/>
            <a:ext cx="1421514" cy="1324799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336AE60-2064-7441-88B2-3739D5891BA4}"/>
              </a:ext>
            </a:extLst>
          </p:cNvPr>
          <p:cNvCxnSpPr>
            <a:cxnSpLocks/>
          </p:cNvCxnSpPr>
          <p:nvPr/>
        </p:nvCxnSpPr>
        <p:spPr>
          <a:xfrm flipV="1">
            <a:off x="1182404" y="2396357"/>
            <a:ext cx="3042745" cy="108782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7B389AA2-43D5-A149-A9D4-7C72A128A549}"/>
              </a:ext>
            </a:extLst>
          </p:cNvPr>
          <p:cNvSpPr/>
          <p:nvPr/>
        </p:nvSpPr>
        <p:spPr>
          <a:xfrm>
            <a:off x="993218" y="3294992"/>
            <a:ext cx="360000" cy="3600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F96A70-EEE8-1D4A-B660-B3AD548E7486}"/>
                  </a:ext>
                </a:extLst>
              </p:cNvPr>
              <p:cNvSpPr txBox="1"/>
              <p:nvPr/>
            </p:nvSpPr>
            <p:spPr>
              <a:xfrm>
                <a:off x="4259314" y="2183317"/>
                <a:ext cx="2023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F96A70-EEE8-1D4A-B660-B3AD548E74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9314" y="2183317"/>
                <a:ext cx="202324" cy="369332"/>
              </a:xfrm>
              <a:prstGeom prst="rect">
                <a:avLst/>
              </a:prstGeom>
              <a:blipFill>
                <a:blip r:embed="rId4"/>
                <a:stretch>
                  <a:fillRect r="-17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0408874-1B68-0D48-B391-3BED853511A8}"/>
              </a:ext>
            </a:extLst>
          </p:cNvPr>
          <p:cNvCxnSpPr/>
          <p:nvPr/>
        </p:nvCxnSpPr>
        <p:spPr>
          <a:xfrm flipV="1">
            <a:off x="1921035" y="2743200"/>
            <a:ext cx="632979" cy="23648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FE09AD7-F0B2-224E-91D7-DD1A2EC96218}"/>
                  </a:ext>
                </a:extLst>
              </p:cNvPr>
              <p:cNvSpPr txBox="1"/>
              <p:nvPr/>
            </p:nvSpPr>
            <p:spPr>
              <a:xfrm>
                <a:off x="2073298" y="2511092"/>
                <a:ext cx="2023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FE09AD7-F0B2-224E-91D7-DD1A2EC962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3298" y="2511092"/>
                <a:ext cx="202324" cy="369332"/>
              </a:xfrm>
              <a:prstGeom prst="rect">
                <a:avLst/>
              </a:prstGeom>
              <a:blipFill>
                <a:blip r:embed="rId5"/>
                <a:stretch>
                  <a:fillRect r="-58824" b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C8A412E-AFA5-1A40-BA02-35790EF41980}"/>
              </a:ext>
            </a:extLst>
          </p:cNvPr>
          <p:cNvCxnSpPr>
            <a:cxnSpLocks/>
          </p:cNvCxnSpPr>
          <p:nvPr/>
        </p:nvCxnSpPr>
        <p:spPr>
          <a:xfrm>
            <a:off x="3345311" y="3266136"/>
            <a:ext cx="544953" cy="24696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17BE141-9CAA-1542-AEF7-44EEE45E61C0}"/>
                  </a:ext>
                </a:extLst>
              </p:cNvPr>
              <p:cNvSpPr txBox="1"/>
              <p:nvPr/>
            </p:nvSpPr>
            <p:spPr>
              <a:xfrm>
                <a:off x="3603861" y="3041552"/>
                <a:ext cx="2023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17BE141-9CAA-1542-AEF7-44EEE45E61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3861" y="3041552"/>
                <a:ext cx="202324" cy="369332"/>
              </a:xfrm>
              <a:prstGeom prst="rect">
                <a:avLst/>
              </a:prstGeom>
              <a:blipFill>
                <a:blip r:embed="rId6"/>
                <a:stretch>
                  <a:fillRect r="-41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0B1ABB9-288F-9343-898F-6C4C7E932845}"/>
                  </a:ext>
                </a:extLst>
              </p:cNvPr>
              <p:cNvSpPr txBox="1"/>
              <p:nvPr/>
            </p:nvSpPr>
            <p:spPr>
              <a:xfrm>
                <a:off x="4206707" y="2633995"/>
                <a:ext cx="1355835" cy="912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0" smtClean="0">
                              <a:latin typeface="Cambria Math" panose="02040503050406030204" pitchFamily="18" charset="0"/>
                            </a:rPr>
                            <m:t>𝐓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0B1ABB9-288F-9343-898F-6C4C7E9328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6707" y="2633995"/>
                <a:ext cx="1355835" cy="912429"/>
              </a:xfrm>
              <a:prstGeom prst="rect">
                <a:avLst/>
              </a:prstGeom>
              <a:blipFill>
                <a:blip r:embed="rId7"/>
                <a:stretch>
                  <a:fillRect b="-5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25D18F89-92B1-364A-B5F9-55143C9068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944" r="4753" b="4298"/>
          <a:stretch/>
        </p:blipFill>
        <p:spPr>
          <a:xfrm rot="18844621">
            <a:off x="8895690" y="2832130"/>
            <a:ext cx="1421514" cy="1324799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613E43B-4B87-6146-9EAA-D748CB38BC90}"/>
              </a:ext>
            </a:extLst>
          </p:cNvPr>
          <p:cNvCxnSpPr>
            <a:cxnSpLocks/>
          </p:cNvCxnSpPr>
          <p:nvPr/>
        </p:nvCxnSpPr>
        <p:spPr>
          <a:xfrm flipV="1">
            <a:off x="7835449" y="2527801"/>
            <a:ext cx="2090570" cy="73833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3568CD8-472A-4A40-A5F5-4F75106406C4}"/>
              </a:ext>
            </a:extLst>
          </p:cNvPr>
          <p:cNvCxnSpPr>
            <a:cxnSpLocks/>
          </p:cNvCxnSpPr>
          <p:nvPr/>
        </p:nvCxnSpPr>
        <p:spPr>
          <a:xfrm>
            <a:off x="7835449" y="3266135"/>
            <a:ext cx="2090570" cy="7199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B1CC170E-3A14-EC44-8853-4AF2ED853860}"/>
              </a:ext>
            </a:extLst>
          </p:cNvPr>
          <p:cNvSpPr/>
          <p:nvPr/>
        </p:nvSpPr>
        <p:spPr>
          <a:xfrm>
            <a:off x="7646263" y="3076949"/>
            <a:ext cx="360000" cy="3600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DFBCCCC-E0B3-5447-A04D-08985662C0CC}"/>
              </a:ext>
            </a:extLst>
          </p:cNvPr>
          <p:cNvSpPr/>
          <p:nvPr/>
        </p:nvSpPr>
        <p:spPr>
          <a:xfrm rot="11921203">
            <a:off x="9302582" y="3885035"/>
            <a:ext cx="393539" cy="974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3B193AC-23B8-C948-AE3F-81DD9EBF8D41}"/>
                  </a:ext>
                </a:extLst>
              </p:cNvPr>
              <p:cNvSpPr txBox="1"/>
              <p:nvPr/>
            </p:nvSpPr>
            <p:spPr>
              <a:xfrm>
                <a:off x="5562543" y="5033501"/>
                <a:ext cx="6629458" cy="10609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nary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(−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0)(−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0)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num>
                        <m:den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3B193AC-23B8-C948-AE3F-81DD9EBF8D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543" y="5033501"/>
                <a:ext cx="6629458" cy="1060931"/>
              </a:xfrm>
              <a:prstGeom prst="rect">
                <a:avLst/>
              </a:prstGeom>
              <a:blipFill>
                <a:blip r:embed="rId8"/>
                <a:stretch>
                  <a:fillRect l="-2294" t="-140476" b="-194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3197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15E1B4F-6F2A-D249-982A-A6C337C61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Universality of soft or collinear radiation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FD755F9E-57FD-1E40-911F-49B724D797A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KLN theorem ⇒ connection between real and virtual integrals</a:t>
                </a:r>
              </a:p>
              <a:p>
                <a:r>
                  <a:rPr lang="en-GB" dirty="0"/>
                  <a:t>Explicitly realized in </a:t>
                </a:r>
                <a:r>
                  <a:rPr lang="en-GB" dirty="0" err="1"/>
                  <a:t>eikonal</a:t>
                </a:r>
                <a:r>
                  <a:rPr lang="en-GB" dirty="0"/>
                  <a:t> approximation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Perform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integration by contour, pole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⇒ </a:t>
                </a:r>
                <a:r>
                  <a:rPr lang="en-GB" dirty="0" err="1"/>
                  <a:t>Unitarity</a:t>
                </a:r>
                <a:endParaRPr lang="en-US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FD755F9E-57FD-1E40-911F-49B724D797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9AC004C-7DD3-3E44-BE7E-46A1E2E15023}"/>
                  </a:ext>
                </a:extLst>
              </p:cNvPr>
              <p:cNvSpPr txBox="1"/>
              <p:nvPr/>
            </p:nvSpPr>
            <p:spPr>
              <a:xfrm>
                <a:off x="838200" y="2830001"/>
                <a:ext cx="6629458" cy="10609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nary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(−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0)(−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0)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num>
                        <m:den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9AC004C-7DD3-3E44-BE7E-46A1E2E150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830001"/>
                <a:ext cx="6629458" cy="1060931"/>
              </a:xfrm>
              <a:prstGeom prst="rect">
                <a:avLst/>
              </a:prstGeom>
              <a:blipFill>
                <a:blip r:embed="rId3"/>
                <a:stretch>
                  <a:fillRect l="-3824" t="-139286" b="-194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EDCF76C-7865-BD48-BB93-221DCCF125D4}"/>
                  </a:ext>
                </a:extLst>
              </p:cNvPr>
              <p:cNvSpPr txBox="1"/>
              <p:nvPr/>
            </p:nvSpPr>
            <p:spPr>
              <a:xfrm>
                <a:off x="838200" y="4364842"/>
                <a:ext cx="6629458" cy="10609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2400" b="0" i="0" smtClean="0"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p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EDCF76C-7865-BD48-BB93-221DCCF125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364842"/>
                <a:ext cx="6629458" cy="1060931"/>
              </a:xfrm>
              <a:prstGeom prst="rect">
                <a:avLst/>
              </a:prstGeom>
              <a:blipFill>
                <a:blip r:embed="rId4"/>
                <a:stretch>
                  <a:fillRect t="-139286" b="-194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1850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15E1B4F-6F2A-D249-982A-A6C337C61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Universality of soft or collinear radiation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FD755F9E-57FD-1E40-911F-49B724D797A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/>
                  <a:t>Collinear factorization of cross sections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GB" dirty="0"/>
                  <a:t>)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Can be extended to massive </a:t>
                </a:r>
                <a:r>
                  <a:rPr lang="en-GB" dirty="0" err="1"/>
                  <a:t>partons</a:t>
                </a:r>
                <a:r>
                  <a:rPr lang="en-GB" dirty="0"/>
                  <a:t> (quasi-collinear)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GB" dirty="0"/>
                  <a:t>)</a:t>
                </a: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FD755F9E-57FD-1E40-911F-49B724D797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5" t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6FFA032-C489-6D4C-864B-85D44E01016E}"/>
              </a:ext>
            </a:extLst>
          </p:cNvPr>
          <p:cNvCxnSpPr>
            <a:cxnSpLocks/>
          </p:cNvCxnSpPr>
          <p:nvPr/>
        </p:nvCxnSpPr>
        <p:spPr>
          <a:xfrm flipV="1">
            <a:off x="1182404" y="2396357"/>
            <a:ext cx="3042745" cy="108782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6409D5C5-A21B-A043-946D-EFAD66595317}"/>
              </a:ext>
            </a:extLst>
          </p:cNvPr>
          <p:cNvSpPr/>
          <p:nvPr/>
        </p:nvSpPr>
        <p:spPr>
          <a:xfrm>
            <a:off x="993218" y="3294992"/>
            <a:ext cx="360000" cy="3600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8AED22B-2650-9E42-9356-5C0FC9799172}"/>
                  </a:ext>
                </a:extLst>
              </p:cNvPr>
              <p:cNvSpPr txBox="1"/>
              <p:nvPr/>
            </p:nvSpPr>
            <p:spPr>
              <a:xfrm>
                <a:off x="4259314" y="2183317"/>
                <a:ext cx="2023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8AED22B-2650-9E42-9356-5C0FC97991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9314" y="2183317"/>
                <a:ext cx="202324" cy="369332"/>
              </a:xfrm>
              <a:prstGeom prst="rect">
                <a:avLst/>
              </a:prstGeom>
              <a:blipFill>
                <a:blip r:embed="rId3"/>
                <a:stretch>
                  <a:fillRect r="-17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73015FC-84D2-2E41-B36F-9A90F0798EBC}"/>
                  </a:ext>
                </a:extLst>
              </p:cNvPr>
              <p:cNvSpPr txBox="1"/>
              <p:nvPr/>
            </p:nvSpPr>
            <p:spPr>
              <a:xfrm>
                <a:off x="4809792" y="2764526"/>
                <a:ext cx="4242243" cy="1060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sSup>
                                <m:sSup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73015FC-84D2-2E41-B36F-9A90F0798E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9792" y="2764526"/>
                <a:ext cx="4242243" cy="1060931"/>
              </a:xfrm>
              <a:prstGeom prst="rect">
                <a:avLst/>
              </a:prstGeom>
              <a:blipFill>
                <a:blip r:embed="rId4"/>
                <a:stretch>
                  <a:fillRect t="-140476" b="-194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E70F3B8-3625-4743-96A8-E265355F2D75}"/>
              </a:ext>
            </a:extLst>
          </p:cNvPr>
          <p:cNvCxnSpPr>
            <a:cxnSpLocks/>
          </p:cNvCxnSpPr>
          <p:nvPr/>
        </p:nvCxnSpPr>
        <p:spPr>
          <a:xfrm>
            <a:off x="2703776" y="2940267"/>
            <a:ext cx="1521373" cy="2428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6960C8F-6372-794A-9BD1-BF92B6F7D020}"/>
                  </a:ext>
                </a:extLst>
              </p:cNvPr>
              <p:cNvSpPr txBox="1"/>
              <p:nvPr/>
            </p:nvSpPr>
            <p:spPr>
              <a:xfrm>
                <a:off x="4259314" y="2998475"/>
                <a:ext cx="2023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6960C8F-6372-794A-9BD1-BF92B6F7D0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9314" y="2998475"/>
                <a:ext cx="202324" cy="369332"/>
              </a:xfrm>
              <a:prstGeom prst="rect">
                <a:avLst/>
              </a:prstGeom>
              <a:blipFill>
                <a:blip r:embed="rId5"/>
                <a:stretch>
                  <a:fillRect r="-35294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3396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BC19A-07E3-934F-95F7-DEED02CCA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Sudakov</a:t>
            </a:r>
            <a:r>
              <a:rPr lang="en-US" dirty="0"/>
              <a:t> </a:t>
            </a:r>
            <a:r>
              <a:rPr lang="en-US" dirty="0" err="1"/>
              <a:t>resummation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9911319-8BF4-5042-9214-4E24B1CDDA6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351338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e.g. jet mass distribution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sup>
                            </m:s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sup>
                            </m:sSub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sup>
                            </m:sSub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+…</m:t>
                            </m:r>
                          </m:e>
                        </m:d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=2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2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2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+…</m:t>
                    </m:r>
                  </m:oMath>
                </a14:m>
                <a:endParaRPr lang="en-GB" b="0" dirty="0"/>
              </a:p>
              <a:p>
                <a:pPr marL="0" indent="0">
                  <a:buNone/>
                </a:pPr>
                <a:r>
                  <a:rPr lang="en-US" dirty="0"/>
                  <a:t>					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box>
                      <m:box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box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+…)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Zeroth order (Born level): jet is massless</a:t>
                </a:r>
                <a:r>
                  <a:rPr lang="en-US" b="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LO: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  <m:nary>
                      <m:nary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nary>
                    <m:nary>
                      <m:nary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𝑑𝑧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den>
                        </m:f>
                      </m:e>
                    </m:nary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box>
                      <m:box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box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9911319-8BF4-5042-9214-4E24B1CDDA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351338"/>
              </a:xfrm>
              <a:blipFill>
                <a:blip r:embed="rId2"/>
                <a:stretch>
                  <a:fillRect l="-965" t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7A46B85-1726-0944-BEDB-142086001664}"/>
                  </a:ext>
                </a:extLst>
              </p:cNvPr>
              <p:cNvSpPr txBox="1"/>
              <p:nvPr/>
            </p:nvSpPr>
            <p:spPr>
              <a:xfrm>
                <a:off x="7992533" y="4204490"/>
                <a:ext cx="4199467" cy="7641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/>
                  <a:t> </a:t>
                </a:r>
                <a14:m>
                  <m:oMath xmlns:m="http://schemas.openxmlformats.org/officeDocument/2006/math"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f>
                      <m:f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  <m:nary>
                      <m:nary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f>
                          <m:f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p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p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nary>
                    <m:nary>
                      <m:nary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f>
                          <m:f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𝑑𝑧</m:t>
                            </m:r>
                          </m:num>
                          <m:den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den>
                        </m:f>
                      </m:e>
                    </m:nary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8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7A46B85-1726-0944-BEDB-1420860016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2533" y="4204490"/>
                <a:ext cx="4199467" cy="764184"/>
              </a:xfrm>
              <a:prstGeom prst="rect">
                <a:avLst/>
              </a:prstGeom>
              <a:blipFill>
                <a:blip r:embed="rId3"/>
                <a:stretch>
                  <a:fillRect t="-93443" b="-152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ular Callout 6">
            <a:extLst>
              <a:ext uri="{FF2B5EF4-FFF2-40B4-BE49-F238E27FC236}">
                <a16:creationId xmlns:a16="http://schemas.microsoft.com/office/drawing/2014/main" id="{FE19AAC9-B094-0543-B96D-A848E641FC43}"/>
              </a:ext>
            </a:extLst>
          </p:cNvPr>
          <p:cNvSpPr/>
          <p:nvPr/>
        </p:nvSpPr>
        <p:spPr>
          <a:xfrm>
            <a:off x="4656666" y="5858933"/>
            <a:ext cx="2912533" cy="609600"/>
          </a:xfrm>
          <a:prstGeom prst="wedgeRectCallout">
            <a:avLst>
              <a:gd name="adj1" fmla="val 24516"/>
              <a:gd name="adj2" fmla="val -19861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Real emission (affects mass)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2D10757B-D0F9-D240-BCCF-E338A41D877E}"/>
              </a:ext>
            </a:extLst>
          </p:cNvPr>
          <p:cNvSpPr/>
          <p:nvPr/>
        </p:nvSpPr>
        <p:spPr>
          <a:xfrm>
            <a:off x="9149054" y="5858933"/>
            <a:ext cx="2912533" cy="609600"/>
          </a:xfrm>
          <a:prstGeom prst="wedgeRectCallout">
            <a:avLst>
              <a:gd name="adj1" fmla="val 24516"/>
              <a:gd name="adj2" fmla="val -19861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Virtual exchange (zero mass)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22BB8B1-D327-4E46-B362-32893F6D4550}"/>
              </a:ext>
            </a:extLst>
          </p:cNvPr>
          <p:cNvCxnSpPr/>
          <p:nvPr/>
        </p:nvCxnSpPr>
        <p:spPr>
          <a:xfrm flipV="1">
            <a:off x="5723467" y="965200"/>
            <a:ext cx="3691466" cy="1219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74F7EAB-4795-1B43-86E2-E4295DD6E28B}"/>
              </a:ext>
            </a:extLst>
          </p:cNvPr>
          <p:cNvCxnSpPr>
            <a:cxnSpLocks/>
          </p:cNvCxnSpPr>
          <p:nvPr/>
        </p:nvCxnSpPr>
        <p:spPr>
          <a:xfrm flipV="1">
            <a:off x="5723467" y="1964267"/>
            <a:ext cx="1066800" cy="2201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2050B59-5A36-AF47-AEAF-9871020543D0}"/>
              </a:ext>
            </a:extLst>
          </p:cNvPr>
          <p:cNvCxnSpPr>
            <a:cxnSpLocks/>
          </p:cNvCxnSpPr>
          <p:nvPr/>
        </p:nvCxnSpPr>
        <p:spPr>
          <a:xfrm flipV="1">
            <a:off x="5723467" y="1690688"/>
            <a:ext cx="948266" cy="493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BAA4C22-1B16-B346-B495-67DA579594E0}"/>
              </a:ext>
            </a:extLst>
          </p:cNvPr>
          <p:cNvCxnSpPr>
            <a:cxnSpLocks/>
          </p:cNvCxnSpPr>
          <p:nvPr/>
        </p:nvCxnSpPr>
        <p:spPr>
          <a:xfrm flipV="1">
            <a:off x="5723467" y="1964267"/>
            <a:ext cx="186266" cy="2201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768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BC19A-07E3-934F-95F7-DEED02CCA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Sudakov</a:t>
            </a:r>
            <a:r>
              <a:rPr lang="en-US" dirty="0"/>
              <a:t> </a:t>
            </a:r>
            <a:r>
              <a:rPr lang="en-US" dirty="0" err="1"/>
              <a:t>resummation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9911319-8BF4-5042-9214-4E24B1CDDA6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1353800" cy="4351338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LO: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  <m:nary>
                      <m:nary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nary>
                    <m:nary>
                      <m:nary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𝑑𝑧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den>
                        </m:f>
                      </m:e>
                    </m:nary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box>
                      <m:box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box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  <m:nary>
                      <m:nary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p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p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nary>
                    <m:nary>
                      <m:nary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𝑑𝑧</m:t>
                            </m:r>
                          </m:num>
                          <m:den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den>
                        </m:f>
                      </m:e>
                    </m:nary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Easier to calculate </a:t>
                </a:r>
                <a:r>
                  <a:rPr lang="en-US" i="1" dirty="0"/>
                  <a:t>cumulative distribution</a:t>
                </a:r>
                <a:r>
                  <a:rPr lang="en-US" dirty="0"/>
                  <a:t>:</a:t>
                </a:r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sup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nary>
                  </m:oMath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GB" b="0" dirty="0"/>
                  <a:t> 	   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=1+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  <m:nary>
                      <m:nary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nary>
                    <m:nary>
                      <m:nary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𝑑𝑧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den>
                        </m:f>
                      </m:e>
                    </m:nary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box>
                      <m:box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box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  <m:nary>
                      <m:nary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p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p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nary>
                    <m:nary>
                      <m:nary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𝑑𝑧</m:t>
                            </m:r>
                          </m:num>
                          <m:den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den>
                        </m:f>
                      </m:e>
                    </m:nary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GB" b="0" dirty="0"/>
                  <a:t> 	   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=1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  <m:nary>
                      <m:nary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nary>
                    <m:nary>
                      <m:nary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𝑑𝑧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den>
                        </m:f>
                      </m:e>
                    </m:nary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box>
                      <m:box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box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GB" b="0" dirty="0"/>
                  <a:t> 	   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=1−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9911319-8BF4-5042-9214-4E24B1CDDA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1353800" cy="4351338"/>
              </a:xfrm>
              <a:blipFill>
                <a:blip r:embed="rId2"/>
                <a:stretch>
                  <a:fillRect l="-894" t="-18129"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29B5C884-C4D6-2748-A08E-6DAA712158D8}"/>
              </a:ext>
            </a:extLst>
          </p:cNvPr>
          <p:cNvSpPr/>
          <p:nvPr/>
        </p:nvSpPr>
        <p:spPr>
          <a:xfrm>
            <a:off x="838200" y="6007100"/>
            <a:ext cx="2912533" cy="609600"/>
          </a:xfrm>
          <a:prstGeom prst="wedgeRectCallout">
            <a:avLst>
              <a:gd name="adj1" fmla="val 24516"/>
              <a:gd name="adj2" fmla="val -19861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Virtual exchange</a:t>
            </a:r>
          </a:p>
        </p:txBody>
      </p: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48FB6E6B-2840-084B-9720-304D152EFDB7}"/>
              </a:ext>
            </a:extLst>
          </p:cNvPr>
          <p:cNvSpPr/>
          <p:nvPr/>
        </p:nvSpPr>
        <p:spPr>
          <a:xfrm>
            <a:off x="4934803" y="6007100"/>
            <a:ext cx="3144672" cy="609600"/>
          </a:xfrm>
          <a:prstGeom prst="wedgeRectCallout">
            <a:avLst>
              <a:gd name="adj1" fmla="val 24516"/>
              <a:gd name="adj2" fmla="val -19861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Integrated over “vetoed” region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68D60EA1-F3BC-B34C-A398-DD528391BE11}"/>
              </a:ext>
            </a:extLst>
          </p:cNvPr>
          <p:cNvSpPr/>
          <p:nvPr/>
        </p:nvSpPr>
        <p:spPr>
          <a:xfrm>
            <a:off x="5901267" y="5397500"/>
            <a:ext cx="3937000" cy="609600"/>
          </a:xfrm>
          <a:prstGeom prst="wedgeRectCallout">
            <a:avLst>
              <a:gd name="adj1" fmla="val -65950"/>
              <a:gd name="adj2" fmla="val -138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Leading (double-log) approximation</a:t>
            </a:r>
          </a:p>
        </p:txBody>
      </p:sp>
    </p:spTree>
    <p:extLst>
      <p:ext uri="{BB962C8B-B14F-4D97-AF65-F5344CB8AC3E}">
        <p14:creationId xmlns:p14="http://schemas.microsoft.com/office/powerpoint/2010/main" val="2947398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5B625-1693-954A-BE3D-684693A39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Sudakov</a:t>
            </a:r>
            <a:r>
              <a:rPr lang="en-US" dirty="0"/>
              <a:t> </a:t>
            </a:r>
            <a:r>
              <a:rPr lang="en-US" dirty="0" err="1"/>
              <a:t>resummation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A00AD9-15A0-2442-9EB1-8E967B69DFE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1353800" cy="5032375"/>
              </a:xfrm>
            </p:spPr>
            <p:txBody>
              <a:bodyPr>
                <a:noAutofit/>
              </a:bodyPr>
              <a:lstStyle/>
              <a:p>
                <a:r>
                  <a:rPr lang="en-US" dirty="0"/>
                  <a:t>Higher orders: </a:t>
                </a:r>
                <a:r>
                  <a:rPr lang="en-US" dirty="0" err="1"/>
                  <a:t>eikonal</a:t>
                </a:r>
                <a:r>
                  <a:rPr lang="en-US" dirty="0"/>
                  <a:t> approximation = strong ordering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+…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max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Sup>
                          <m:sSub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Sup>
                          <m:sSub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e>
                    </m:d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</m:oMath>
                </a14:m>
                <a:r>
                  <a:rPr lang="en-US" dirty="0"/>
                  <a:t>no real gluons with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𝜔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⇒ only virtual gluons with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𝜔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.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nary>
                          <m:naryPr>
                            <m:chr m:val="∏"/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  <m:sup/>
                          <m:e>
                            <m:d>
                              <m:d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den>
                                </m:f>
                                <m:nary>
                                  <m:nary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  <m:e>
                                    <m:f>
                                      <m:fPr>
                                        <m:ctrlP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  <m:sSubSup>
                                          <m:sSubSupPr>
                                            <m:ctrlPr>
                                              <a:rPr lang="en-GB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GB" b="0" i="1" smtClean="0">
                                                <a:latin typeface="Cambria Math" panose="02040503050406030204" pitchFamily="18" charset="0"/>
                                              </a:rPr>
                                              <m:t>𝜃</m:t>
                                            </m:r>
                                          </m:e>
                                          <m:sub>
                                            <m:r>
                                              <a:rPr lang="en-GB" b="0" i="1" smtClean="0"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  <m:sup>
                                            <m:r>
                                              <a:rPr lang="en-GB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bSup>
                                      </m:num>
                                      <m:den>
                                        <m:sSubSup>
                                          <m:sSubSupPr>
                                            <m:ctrlPr>
                                              <a:rPr lang="en-GB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GB" b="0" i="1" smtClean="0">
                                                <a:latin typeface="Cambria Math" panose="02040503050406030204" pitchFamily="18" charset="0"/>
                                              </a:rPr>
                                              <m:t>𝜃</m:t>
                                            </m:r>
                                          </m:e>
                                          <m:sub>
                                            <m:r>
                                              <a:rPr lang="en-GB" b="0" i="1" smtClean="0"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  <m:sup>
                                            <m:r>
                                              <a:rPr lang="en-GB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bSup>
                                      </m:den>
                                    </m:f>
                                  </m:e>
                                </m:nary>
                                <m:nary>
                                  <m:nary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  <m:e>
                                    <m:f>
                                      <m:fPr>
                                        <m:ctrlP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  <m:sSub>
                                          <m:sSubPr>
                                            <m:ctrlPr>
                                              <a:rPr lang="en-GB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b="0" i="1" smtClean="0">
                                                <a:latin typeface="Cambria Math" panose="02040503050406030204" pitchFamily="18" charset="0"/>
                                              </a:rPr>
                                              <m:t>𝑧</m:t>
                                            </m:r>
                                          </m:e>
                                          <m:sub>
                                            <m:r>
                                              <a:rPr lang="en-GB" b="0" i="1" smtClean="0"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GB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b="0" i="1" smtClean="0">
                                                <a:latin typeface="Cambria Math" panose="02040503050406030204" pitchFamily="18" charset="0"/>
                                              </a:rPr>
                                              <m:t>𝑧</m:t>
                                            </m:r>
                                          </m:e>
                                          <m:sub>
                                            <m:r>
                                              <a:rPr lang="en-GB" b="0" i="1" smtClean="0"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nary>
                              </m:e>
                            </m:d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Θ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&gt;</m:t>
                            </m:r>
                            <m:sSubSup>
                              <m:sSub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&gt;</m:t>
                            </m:r>
                            <m:sSubSup>
                              <m:sSub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&gt;…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</m:e>
                    </m:nary>
                  </m:oMath>
                </a14:m>
                <a:endParaRPr lang="en-GB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dirty="0"/>
                  <a:t>		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exp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sub>
                        </m:sSub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ln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en-US" dirty="0"/>
              </a:p>
              <a:p>
                <a:r>
                  <a:rPr lang="en-US" dirty="0"/>
                  <a:t>Accuracy? Neglect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/>
                  <a:t> relative 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/>
                  <a:t> so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≫1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		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</m:sSubSup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/>
                  <a:t> relative 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/>
                  <a:t> so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≪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		i.e.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1≪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≪10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A00AD9-15A0-2442-9EB1-8E967B69DF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1353800" cy="5032375"/>
              </a:xfrm>
              <a:blipFill>
                <a:blip r:embed="rId2"/>
                <a:stretch>
                  <a:fillRect l="-894" t="-2273" b="-47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A8F66AD-5CB5-CE4C-8FBB-68458B117D15}"/>
                  </a:ext>
                </a:extLst>
              </p:cNvPr>
              <p:cNvSpPr txBox="1"/>
              <p:nvPr/>
            </p:nvSpPr>
            <p:spPr>
              <a:xfrm>
                <a:off x="9362364" y="5431809"/>
                <a:ext cx="2829636" cy="10457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Predicts peak of distribution at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box>
                      <m:box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br>
                  <a:rPr lang="en-US" sz="2000" dirty="0"/>
                </a:br>
                <a:r>
                  <a:rPr lang="en-US" sz="2000" dirty="0"/>
                  <a:t>⇒ inconsistent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A8F66AD-5CB5-CE4C-8FBB-68458B117D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2364" y="5431809"/>
                <a:ext cx="2829636" cy="1045735"/>
              </a:xfrm>
              <a:prstGeom prst="rect">
                <a:avLst/>
              </a:prstGeom>
              <a:blipFill>
                <a:blip r:embed="rId3"/>
                <a:stretch>
                  <a:fillRect l="-1786" t="-2410" b="-84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379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5B625-1693-954A-BE3D-684693A39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Sudakov</a:t>
            </a:r>
            <a:r>
              <a:rPr lang="en-US" dirty="0"/>
              <a:t> </a:t>
            </a:r>
            <a:r>
              <a:rPr lang="en-US" dirty="0" err="1"/>
              <a:t>resummation</a:t>
            </a:r>
            <a:r>
              <a:rPr lang="en-US" dirty="0"/>
              <a:t> – Leading Log </a:t>
            </a:r>
            <a:r>
              <a:rPr lang="en-US" dirty="0" err="1"/>
              <a:t>Approx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A00AD9-15A0-2442-9EB1-8E967B69DFE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dirty="0"/>
                  <a:t>Largest higher order corrections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log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dirty="0"/>
                  <a:t> in the exponent</a:t>
                </a:r>
                <a:br>
                  <a:rPr lang="en-US" dirty="0"/>
                </a:br>
                <a:r>
                  <a:rPr lang="en-US" dirty="0"/>
                  <a:t>come only from gluon splitting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running coupling </a:t>
                </a:r>
                <a:r>
                  <a:rPr lang="en-US" sz="1800" dirty="0"/>
                  <a:t>(see tomorrow)</a:t>
                </a:r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exp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sub>
                        </m:sSub>
                        <m:nary>
                          <m:nary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  <m:e>
                            <m:f>
                              <m:f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Sup>
                                  <m:sSub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num>
                              <m:den>
                                <m:sSubSup>
                                  <m:sSub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den>
                            </m:f>
                          </m:e>
                        </m:nary>
                        <m:nary>
                          <m:nary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  <m:e>
                            <m:f>
                              <m:f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</m:e>
                        </m:nary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</m:s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Θ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box>
                          <m:box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e>
                        </m:box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endParaRPr lang="en-US" dirty="0"/>
              </a:p>
              <a:p>
                <a:r>
                  <a:rPr lang="en-US" dirty="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box>
                      <m:box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box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</m:oMath>
                </a14:m>
                <a:endParaRPr lang="en-US" dirty="0"/>
              </a:p>
              <a:p>
                <a:r>
                  <a:rPr lang="en-US" dirty="0"/>
                  <a:t>sums all terms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dirty="0"/>
                  <a:t> in the exponent, neglects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log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region of validity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≫1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∼1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A00AD9-15A0-2442-9EB1-8E967B69DF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5" t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C94C1C8-9A14-834A-A252-68A29367B016}"/>
                  </a:ext>
                </a:extLst>
              </p:cNvPr>
              <p:cNvSpPr txBox="1"/>
              <p:nvPr/>
            </p:nvSpPr>
            <p:spPr>
              <a:xfrm>
                <a:off x="7552267" y="5431809"/>
                <a:ext cx="4639733" cy="11992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Predicts peak of distribution at</a:t>
                </a:r>
                <a:br>
                  <a:rPr lang="en-US" sz="2000" dirty="0"/>
                </a:b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box>
                      <m:box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brk m:alnAt="63"/>
                              </m:r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m:rPr>
                                <m:brk m:alnAt="63"/>
                              </m:r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  <m:brk m:alnAt="63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exp</m:t>
                        </m:r>
                      </m:e>
                    </m:box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num>
                          <m:den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br>
                  <a:rPr lang="en-US" sz="2000" dirty="0"/>
                </a:br>
                <a:r>
                  <a:rPr lang="en-US" sz="2000" dirty="0"/>
                  <a:t>⇒ inconsistent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C94C1C8-9A14-834A-A252-68A29367B0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2267" y="5431809"/>
                <a:ext cx="4639733" cy="1199239"/>
              </a:xfrm>
              <a:prstGeom prst="rect">
                <a:avLst/>
              </a:prstGeom>
              <a:blipFill>
                <a:blip r:embed="rId3"/>
                <a:stretch>
                  <a:fillRect l="-1366" t="-2105" b="-73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43CD7623-DB09-7742-8742-06A8A85AC3DB}"/>
              </a:ext>
            </a:extLst>
          </p:cNvPr>
          <p:cNvSpPr txBox="1"/>
          <p:nvPr/>
        </p:nvSpPr>
        <p:spPr>
          <a:xfrm>
            <a:off x="838201" y="6176963"/>
            <a:ext cx="5875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Catani, </a:t>
            </a:r>
            <a:r>
              <a:rPr lang="en-US" dirty="0" err="1"/>
              <a:t>Trentadue</a:t>
            </a:r>
            <a:r>
              <a:rPr lang="en-US" dirty="0"/>
              <a:t>, </a:t>
            </a:r>
            <a:r>
              <a:rPr lang="en-US" dirty="0" err="1"/>
              <a:t>Turnock</a:t>
            </a:r>
            <a:r>
              <a:rPr lang="en-US" dirty="0"/>
              <a:t>, Webber, 1993</a:t>
            </a:r>
          </a:p>
        </p:txBody>
      </p:sp>
    </p:spTree>
    <p:extLst>
      <p:ext uri="{BB962C8B-B14F-4D97-AF65-F5344CB8AC3E}">
        <p14:creationId xmlns:p14="http://schemas.microsoft.com/office/powerpoint/2010/main" val="3497694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5D86B54-79A5-874F-B1BD-1D31E94DBDC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Aside: useful formulae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5D86B54-79A5-874F-B1BD-1D31E94DBD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A161423-972C-2E47-956D-D65F0FE02E3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1353800" cy="4351338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</m:d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log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log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Λ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log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bSup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33−2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A161423-972C-2E47-956D-D65F0FE02E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1353800" cy="4351338"/>
              </a:xfrm>
              <a:blipFill>
                <a:blip r:embed="rId3"/>
                <a:stretch>
                  <a:fillRect l="-894" t="-5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245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B18F7-AD83-2342-976D-A01837CE04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Parton Showers and </a:t>
            </a:r>
            <a:r>
              <a:rPr lang="en-US" dirty="0" err="1"/>
              <a:t>Resummation</a:t>
            </a:r>
            <a:br>
              <a:rPr lang="en-US" dirty="0"/>
            </a:br>
            <a:r>
              <a:rPr lang="en-US" dirty="0"/>
              <a:t>1. </a:t>
            </a:r>
            <a:r>
              <a:rPr lang="en-US" dirty="0" err="1"/>
              <a:t>Resummation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869578-C939-6341-95BA-89A629B9AC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602038"/>
            <a:ext cx="12192000" cy="1655762"/>
          </a:xfrm>
        </p:spPr>
        <p:txBody>
          <a:bodyPr>
            <a:normAutofit/>
          </a:bodyPr>
          <a:lstStyle/>
          <a:p>
            <a:r>
              <a:rPr lang="en-US" dirty="0"/>
              <a:t>Mike Seymour – University of Manchester / CERN TH</a:t>
            </a:r>
          </a:p>
          <a:p>
            <a:r>
              <a:rPr lang="en-US" dirty="0"/>
              <a:t>12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err="1"/>
              <a:t>MCnet</a:t>
            </a:r>
            <a:r>
              <a:rPr lang="en-US" dirty="0"/>
              <a:t> Summer School on Monte Carlo Event Generators for the Large Hadron Collider</a:t>
            </a:r>
          </a:p>
          <a:p>
            <a:r>
              <a:rPr lang="en-US" dirty="0"/>
              <a:t>Monash University Prato Centre, Prato, Italy, July 22</a:t>
            </a:r>
            <a:r>
              <a:rPr lang="en-US" baseline="30000" dirty="0"/>
              <a:t>nd</a:t>
            </a:r>
            <a:r>
              <a:rPr lang="en-US" dirty="0"/>
              <a:t> – 27</a:t>
            </a:r>
            <a:r>
              <a:rPr lang="en-US" baseline="30000" dirty="0"/>
              <a:t>th</a:t>
            </a:r>
            <a:r>
              <a:rPr lang="en-US" dirty="0"/>
              <a:t> 2018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099448B-57C0-AE4F-AF7D-755892EBF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606" y="5390057"/>
            <a:ext cx="1135695" cy="11356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5F6966E-F885-5644-A342-2EDBF3878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1183" y="4995957"/>
            <a:ext cx="2962433" cy="19749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C1127C-FCE3-CC41-A9DA-EFAA01B37D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8498" y="5390057"/>
            <a:ext cx="2396039" cy="113569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1CA6FD-2735-E847-A890-CC5F37E791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9419" y="5390057"/>
            <a:ext cx="1722705" cy="113897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CE54FD-8CE0-534A-AEE4-46EE3629E0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17006" y="5390057"/>
            <a:ext cx="1781482" cy="1135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0588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62EFE-4AF6-604E-A7F4-FD066ADF9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Sudakov</a:t>
            </a:r>
            <a:r>
              <a:rPr lang="en-US" dirty="0"/>
              <a:t> </a:t>
            </a:r>
            <a:r>
              <a:rPr lang="en-US" dirty="0" err="1"/>
              <a:t>resummation</a:t>
            </a:r>
            <a:r>
              <a:rPr lang="en-US" dirty="0"/>
              <a:t> – NLLA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AD68F1E-B167-9F40-9557-1ED333D6344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NLLA corrections come from:</a:t>
                </a:r>
              </a:p>
              <a:p>
                <a:pPr lvl="1"/>
                <a:r>
                  <a:rPr lang="en-US" dirty="0"/>
                  <a:t>Hard collinear emission</a:t>
                </a:r>
              </a:p>
              <a:p>
                <a:pPr lvl="1"/>
                <a:r>
                  <a:rPr lang="en-US" dirty="0"/>
                  <a:t>Two-loop running coupling</a:t>
                </a:r>
              </a:p>
              <a:p>
                <a:pPr lvl="1"/>
                <a:r>
                  <a:rPr lang="en-US" dirty="0"/>
                  <a:t>Energy-momentum correlations (“recoil”)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exp</m:t>
                    </m:r>
                    <m:d>
                      <m:dPr>
                        <m:begChr m:val="["/>
                        <m:endChr m:val="]"/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e>
                        </m:d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e>
                        </m:d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AD68F1E-B167-9F40-9557-1ED333D634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5" t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78961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43BC9-8D47-B641-ABCB-EE4BE8733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PDF evolution as </a:t>
            </a:r>
            <a:r>
              <a:rPr lang="en-US" dirty="0" err="1"/>
              <a:t>resummation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0509151-13C3-4944-9F9B-50095B10F43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</m:acc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Naively factorize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𝑝𝑟𝑜𝑡𝑜𝑛</m:t>
                        </m:r>
                      </m:sub>
                    </m:sSub>
                  </m:oMath>
                </a14:m>
                <a:endParaRPr lang="en-GB" b="0" dirty="0"/>
              </a:p>
              <a:p>
                <a:r>
                  <a:rPr lang="en-GB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</m:acc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depends on scale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GB" b="0" dirty="0"/>
                  <a:t>, corrections contain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den>
                    </m:f>
                  </m:oMath>
                </a14:m>
                <a:endParaRPr lang="en-GB" b="0" dirty="0"/>
              </a:p>
              <a:p>
                <a:r>
                  <a:rPr lang="en-GB" dirty="0"/>
                  <a:t>Spoils convergence unless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endParaRPr lang="en-GB" b="0" dirty="0"/>
              </a:p>
              <a:p>
                <a:r>
                  <a:rPr lang="en-US" dirty="0"/>
                  <a:t>Evolution</a:t>
                </a:r>
                <a:br>
                  <a:rPr lang="en-US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sSubSup>
                          <m:sSub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  <m:nary>
                      <m:nary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d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den>
                        </m:f>
                      </m:e>
                    </m:nary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den>
                            </m:f>
                          </m:e>
                        </m:box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endParaRPr lang="en-GB" b="0" dirty="0"/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0509151-13C3-4944-9F9B-50095B10F4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5" t="-20760" b="-400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16063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126D6B3-9484-A049-8D73-62617498ADF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dirty="0"/>
                  <a:t> distribution of </a:t>
                </a:r>
                <a:r>
                  <a:rPr lang="en-US" dirty="0" err="1"/>
                  <a:t>Drell</a:t>
                </a:r>
                <a:r>
                  <a:rPr lang="en-US" dirty="0"/>
                  <a:t>-Yan pairs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126D6B3-9484-A049-8D73-62617498AD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8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AEF66A1-2047-E44C-9BA8-53134F1E83D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To LLA, typical </a:t>
                </a:r>
                <a:r>
                  <a:rPr lang="en-US" dirty="0" err="1"/>
                  <a:t>Sudakov</a:t>
                </a:r>
                <a:r>
                  <a:rPr lang="en-US" dirty="0"/>
                  <a:t> </a:t>
                </a:r>
                <a:r>
                  <a:rPr lang="en-US" dirty="0" err="1"/>
                  <a:t>resummation</a:t>
                </a:r>
                <a:r>
                  <a:rPr lang="en-US" dirty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exp</m:t>
                      </m:r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  <m:nary>
                            <m:nary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Sup>
                                <m:sSub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sub>
                            <m:sup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sup>
                            <m:e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  <m:sSubSup>
                                    <m:sSub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Sup>
                                    <m:sSub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den>
                              </m:f>
                              <m:nary>
                                <m:nary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23"/>
                                        </m:r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</m:sSub>
                                  <m:r>
                                    <m:rPr>
                                      <m:brk m:alnAt="23"/>
                                    </m:r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  <m:e>
                                  <m:f>
                                    <m:f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GB" b="0" i="0" smtClean="0">
                                          <a:latin typeface="Cambria Math" panose="02040503050406030204" pitchFamily="18" charset="0"/>
                                        </a:rPr>
                                        <m:t>d</m:t>
                                      </m:r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num>
                                    <m:den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den>
                                  </m:f>
                                </m:e>
                              </m:nary>
                            </m:e>
                          </m:nary>
                        </m:e>
                      </m:d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At NLLA, hard emission and PDF evolution essential:</a:t>
                </a:r>
              </a:p>
              <a:p>
                <a:r>
                  <a:rPr lang="en-US" dirty="0"/>
                  <a:t>”DDT formula”: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exp</m:t>
                      </m:r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  <m:nary>
                            <m:nary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Sup>
                                <m:sSub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sub>
                            <m:sup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sup>
                            <m:e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  <m:sSubSup>
                                    <m:sSub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Sup>
                                    <m:sSub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den>
                              </m:f>
                              <m:nary>
                                <m:nary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23"/>
                                        </m:r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</m:sSub>
                                  <m:r>
                                    <m:rPr>
                                      <m:brk m:alnAt="23"/>
                                    </m:r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  <m:e>
                                  <m:f>
                                    <m:f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m:rPr>
                                          <m:sty m:val="p"/>
                                        </m:rPr>
                                        <a:rPr lang="en-GB" b="0" i="0" smtClean="0">
                                          <a:latin typeface="Cambria Math" panose="02040503050406030204" pitchFamily="18" charset="0"/>
                                        </a:rPr>
                                        <m:t>d</m:t>
                                      </m:r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num>
                                    <m:den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den>
                                  </m:f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nary>
                            </m:e>
                          </m:nary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AEF66A1-2047-E44C-9BA8-53134F1E83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65" t="-31579" b="-377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DA4E4E98-C6F4-BF4E-BC02-CE6B7493AF2D}"/>
              </a:ext>
            </a:extLst>
          </p:cNvPr>
          <p:cNvSpPr txBox="1"/>
          <p:nvPr/>
        </p:nvSpPr>
        <p:spPr>
          <a:xfrm>
            <a:off x="838200" y="6176963"/>
            <a:ext cx="5875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Dokshitzer</a:t>
            </a:r>
            <a:r>
              <a:rPr lang="en-US" dirty="0"/>
              <a:t>, </a:t>
            </a:r>
            <a:r>
              <a:rPr lang="en-US" dirty="0" err="1"/>
              <a:t>Dyakonov</a:t>
            </a:r>
            <a:r>
              <a:rPr lang="en-US" dirty="0"/>
              <a:t>, </a:t>
            </a:r>
            <a:r>
              <a:rPr lang="en-US" dirty="0" err="1"/>
              <a:t>Troyan</a:t>
            </a:r>
            <a:r>
              <a:rPr lang="en-US" dirty="0"/>
              <a:t>, 1980</a:t>
            </a:r>
          </a:p>
        </p:txBody>
      </p:sp>
    </p:spTree>
    <p:extLst>
      <p:ext uri="{BB962C8B-B14F-4D97-AF65-F5344CB8AC3E}">
        <p14:creationId xmlns:p14="http://schemas.microsoft.com/office/powerpoint/2010/main" val="3730844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126D6B3-9484-A049-8D73-62617498ADF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dirty="0"/>
                  <a:t> distribution of </a:t>
                </a:r>
                <a:r>
                  <a:rPr lang="en-US" dirty="0" err="1"/>
                  <a:t>Drell</a:t>
                </a:r>
                <a:r>
                  <a:rPr lang="en-US" dirty="0"/>
                  <a:t>-Yan pairs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126D6B3-9484-A049-8D73-62617498AD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8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AEF66A1-2047-E44C-9BA8-53134F1E83D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But, in more detail,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dirty="0"/>
                  <a:t> of Z is </a:t>
                </a:r>
                <a:r>
                  <a:rPr lang="en-US" i="1" dirty="0"/>
                  <a:t>not</a:t>
                </a:r>
                <a:r>
                  <a:rPr lang="en-US" dirty="0"/>
                  <a:t> additive sum of gluon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dirty="0"/>
                  <a:t>s,</a:t>
                </a:r>
                <a:br>
                  <a:rPr lang="en-US" dirty="0"/>
                </a:br>
                <a:r>
                  <a:rPr lang="en-US" dirty="0"/>
                  <a:t>but vector sum: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b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=−</m:t>
                      </m:r>
                      <m:d>
                        <m:dPr>
                          <m:ctrlPr>
                            <a:rPr lang="en-GB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+…</m:t>
                          </m:r>
                        </m:e>
                      </m:d>
                    </m:oMath>
                  </m:oMathPara>
                </a14:m>
                <a:endParaRPr lang="en-US" b="1" dirty="0"/>
              </a:p>
              <a:p>
                <a:r>
                  <a:rPr lang="en-US" dirty="0"/>
                  <a:t>so cannot replace sum by maximum value</a:t>
                </a:r>
              </a:p>
              <a:p>
                <a:r>
                  <a:rPr lang="en-US" dirty="0"/>
                  <a:t>multiple gluon emission does not factorize!</a:t>
                </a:r>
              </a:p>
              <a:p>
                <a:pPr marL="0" indent="0">
                  <a:buNone/>
                </a:pPr>
                <a:r>
                  <a:rPr lang="en-US" dirty="0"/>
                  <a:t>⇒ Fourier transform (to impact parameter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𝒃</m:t>
                    </m:r>
                  </m:oMath>
                </a14:m>
                <a:r>
                  <a:rPr lang="en-US" dirty="0"/>
                  <a:t> space)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1/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1/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exp</m:t>
                      </m:r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  <m:nary>
                            <m:nary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1/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sub>
                            <m:sup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sup>
                            <m:e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  <m:sSubSup>
                                    <m:sSub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Sup>
                                    <m:sSub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den>
                              </m:f>
                              <m:nary>
                                <m:nary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23"/>
                                        </m:r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</m:sSub>
                                  <m:r>
                                    <m:rPr>
                                      <m:brk m:alnAt="23"/>
                                    </m:r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  <m:e>
                                  <m:f>
                                    <m:f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m:rPr>
                                          <m:sty m:val="p"/>
                                        </m:rPr>
                                        <a:rPr lang="en-GB" b="0" i="0" smtClean="0">
                                          <a:latin typeface="Cambria Math" panose="02040503050406030204" pitchFamily="18" charset="0"/>
                                        </a:rPr>
                                        <m:t>d</m:t>
                                      </m:r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num>
                                    <m:den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den>
                                  </m:f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nary>
                            </m:e>
                          </m:nary>
                        </m:e>
                      </m:d>
                    </m:oMath>
                  </m:oMathPara>
                </a14:m>
                <a:endParaRPr lang="en-US" b="1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AEF66A1-2047-E44C-9BA8-53134F1E83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86" t="-2632" b="-53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69D6902C-DDB9-6947-8C13-77D555CA2BD4}"/>
              </a:ext>
            </a:extLst>
          </p:cNvPr>
          <p:cNvSpPr txBox="1"/>
          <p:nvPr/>
        </p:nvSpPr>
        <p:spPr>
          <a:xfrm>
            <a:off x="838200" y="6176963"/>
            <a:ext cx="5875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Collins, Soper, </a:t>
            </a:r>
            <a:r>
              <a:rPr lang="en-US" dirty="0" err="1"/>
              <a:t>Sterman</a:t>
            </a:r>
            <a:r>
              <a:rPr lang="en-US" dirty="0"/>
              <a:t>, 1985</a:t>
            </a:r>
          </a:p>
        </p:txBody>
      </p:sp>
    </p:spTree>
    <p:extLst>
      <p:ext uri="{BB962C8B-B14F-4D97-AF65-F5344CB8AC3E}">
        <p14:creationId xmlns:p14="http://schemas.microsoft.com/office/powerpoint/2010/main" val="2153813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126D6B3-9484-A049-8D73-62617498ADF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dirty="0"/>
                  <a:t> distribution of </a:t>
                </a:r>
                <a:r>
                  <a:rPr lang="en-US" dirty="0" err="1"/>
                  <a:t>Drell</a:t>
                </a:r>
                <a:r>
                  <a:rPr lang="en-US" dirty="0"/>
                  <a:t>-Yan pairs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126D6B3-9484-A049-8D73-62617498AD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8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AEF66A1-2047-E44C-9BA8-53134F1E83D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1/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1/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exp</m:t>
                      </m:r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  <m:nary>
                            <m:nary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1/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sub>
                            <m:sup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sup>
                            <m:e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  <m:sSubSup>
                                    <m:sSub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Sup>
                                    <m:sSub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den>
                              </m:f>
                              <m:nary>
                                <m:nary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23"/>
                                        </m:r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</m:sSub>
                                  <m:r>
                                    <m:rPr>
                                      <m:brk m:alnAt="23"/>
                                    </m:r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  <m:e>
                                  <m:f>
                                    <m:f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m:rPr>
                                          <m:sty m:val="p"/>
                                        </m:rPr>
                                        <a:rPr lang="en-GB" b="0" i="0" smtClean="0">
                                          <a:latin typeface="Cambria Math" panose="02040503050406030204" pitchFamily="18" charset="0"/>
                                        </a:rPr>
                                        <m:t>d</m:t>
                                      </m:r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num>
                                    <m:den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den>
                                  </m:f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nary>
                            </m:e>
                          </m:nary>
                        </m:e>
                      </m:d>
                    </m:oMath>
                  </m:oMathPara>
                </a14:m>
                <a:endParaRPr lang="en-GB" b="0" dirty="0"/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dirty="0"/>
                  <a:t> obtained by Fourier transform over all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⇒ all values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/>
                  <a:t> affected by non-perturbative corrections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sSubSup>
                          <m:sSub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dirty="0"/>
                  <a:t> finite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AEF66A1-2047-E44C-9BA8-53134F1E83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86" t="-31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708493B8-A501-0A45-A2C4-1B17F41AB9A7}"/>
              </a:ext>
            </a:extLst>
          </p:cNvPr>
          <p:cNvSpPr txBox="1"/>
          <p:nvPr/>
        </p:nvSpPr>
        <p:spPr>
          <a:xfrm>
            <a:off x="838200" y="6176963"/>
            <a:ext cx="5875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Parisi</a:t>
            </a:r>
            <a:r>
              <a:rPr lang="en-US" dirty="0"/>
              <a:t> &amp; </a:t>
            </a:r>
            <a:r>
              <a:rPr lang="en-US" dirty="0" err="1"/>
              <a:t>Petronzio</a:t>
            </a:r>
            <a:r>
              <a:rPr lang="en-US" dirty="0"/>
              <a:t>, 1979</a:t>
            </a:r>
          </a:p>
        </p:txBody>
      </p:sp>
    </p:spTree>
    <p:extLst>
      <p:ext uri="{BB962C8B-B14F-4D97-AF65-F5344CB8AC3E}">
        <p14:creationId xmlns:p14="http://schemas.microsoft.com/office/powerpoint/2010/main" val="3855608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9D208-1401-8942-9D6B-3F6B9398E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Colour</a:t>
            </a:r>
            <a:r>
              <a:rPr lang="en-US" dirty="0"/>
              <a:t> evolution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3219B837-13B9-C44C-98CD-3899FDCA260E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172199" y="1825625"/>
                <a:ext cx="5477933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/>
                        <m:e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GB" b="0" i="0" smtClean="0">
                                          <a:latin typeface="Cambria Math" panose="02040503050406030204" pitchFamily="18" charset="0"/>
                                        </a:rPr>
                                        <m:t>d</m:t>
                                      </m:r>
                                    </m:e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nary>
                        </m:e>
                      </m:nary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0" smtClean="0">
                              <a:latin typeface="Cambria Math" panose="02040503050406030204" pitchFamily="18" charset="0"/>
                            </a:rPr>
                            <m:t>𝐓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0" smtClean="0">
                              <a:latin typeface="Cambria Math" panose="02040503050406030204" pitchFamily="18" charset="0"/>
                            </a:rPr>
                            <m:t>𝐓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⇒ </a:t>
                </a:r>
                <a:r>
                  <a:rPr lang="en-US" dirty="0" err="1"/>
                  <a:t>Sudakov</a:t>
                </a:r>
                <a:r>
                  <a:rPr lang="en-US" dirty="0"/>
                  <a:t> exponent becomes matrix in </a:t>
                </a:r>
                <a:r>
                  <a:rPr lang="en-US" dirty="0" err="1"/>
                  <a:t>colour</a:t>
                </a:r>
                <a:r>
                  <a:rPr lang="en-US" dirty="0"/>
                  <a:t> space</a:t>
                </a: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3219B837-13B9-C44C-98CD-3899FDCA260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172199" y="1825625"/>
                <a:ext cx="5477933" cy="4351338"/>
              </a:xfrm>
              <a:blipFill>
                <a:blip r:embed="rId2"/>
                <a:stretch>
                  <a:fillRect l="-2083" t="-38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15DA898-D8D8-1C4A-87D1-E0F2CA28EA0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38199" y="1825624"/>
            <a:ext cx="4789847" cy="4351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1423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50982-FF62-B941-A034-C5D13C1C3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surprise … non-global logarithms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A88E094-4C43-D942-A6BE-9C3CA3025B0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dirty="0"/>
                  <a:t>In calculating jet mass, we assumed that gluons outside jet were irrelevant (inclusively cancelled)</a:t>
                </a:r>
              </a:p>
              <a:p>
                <a:r>
                  <a:rPr lang="en-US" dirty="0"/>
                  <a:t>This is not true!</a:t>
                </a:r>
              </a:p>
              <a:p>
                <a:r>
                  <a:rPr lang="en-US" dirty="0"/>
                  <a:t>Gluon outside jet radiates as a dipole</a:t>
                </a:r>
                <a:br>
                  <a:rPr lang="en-US" dirty="0"/>
                </a:br>
                <a:r>
                  <a:rPr lang="en-US" dirty="0"/>
                  <a:t>connected to jet</a:t>
                </a:r>
              </a:p>
              <a:p>
                <a:r>
                  <a:rPr lang="en-US" dirty="0"/>
                  <a:t>Small jet mass ⇒ limited radiation in</a:t>
                </a:r>
                <a:br>
                  <a:rPr lang="en-US" dirty="0"/>
                </a:br>
                <a:r>
                  <a:rPr lang="en-US" dirty="0"/>
                  <a:t>“buffer zone” around jet</a:t>
                </a:r>
              </a:p>
              <a:p>
                <a:r>
                  <a:rPr lang="en-US" dirty="0"/>
                  <a:t>Evolution of buffer zone: BMS equation</a:t>
                </a:r>
              </a:p>
              <a:p>
                <a:r>
                  <a:rPr lang="en-US" dirty="0"/>
                  <a:t>Extra source of single logs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A88E094-4C43-D942-A6BE-9C3CA3025B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5" t="-2632" b="-3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BB0FC5D6-4324-4A41-9F54-8B3B822726AE}"/>
              </a:ext>
            </a:extLst>
          </p:cNvPr>
          <p:cNvSpPr txBox="1"/>
          <p:nvPr/>
        </p:nvSpPr>
        <p:spPr>
          <a:xfrm>
            <a:off x="838200" y="6176963"/>
            <a:ext cx="5875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Dasgupta &amp; Salam, 2002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8FC2277-65D5-704C-9BBD-C8A278081296}"/>
              </a:ext>
            </a:extLst>
          </p:cNvPr>
          <p:cNvCxnSpPr/>
          <p:nvPr/>
        </p:nvCxnSpPr>
        <p:spPr>
          <a:xfrm flipV="1">
            <a:off x="7416800" y="2726267"/>
            <a:ext cx="3691466" cy="1219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ADA3E17-9D33-7745-8C69-EF896B161783}"/>
              </a:ext>
            </a:extLst>
          </p:cNvPr>
          <p:cNvCxnSpPr>
            <a:cxnSpLocks/>
          </p:cNvCxnSpPr>
          <p:nvPr/>
        </p:nvCxnSpPr>
        <p:spPr>
          <a:xfrm flipV="1">
            <a:off x="7416800" y="3725334"/>
            <a:ext cx="1066800" cy="2201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18CBADF-8090-2A49-9288-A9844F677AEB}"/>
              </a:ext>
            </a:extLst>
          </p:cNvPr>
          <p:cNvCxnSpPr>
            <a:cxnSpLocks/>
          </p:cNvCxnSpPr>
          <p:nvPr/>
        </p:nvCxnSpPr>
        <p:spPr>
          <a:xfrm flipV="1">
            <a:off x="7416800" y="3451755"/>
            <a:ext cx="948266" cy="493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2117516-B288-8A44-9DB2-75DAC89A468D}"/>
              </a:ext>
            </a:extLst>
          </p:cNvPr>
          <p:cNvCxnSpPr>
            <a:cxnSpLocks/>
          </p:cNvCxnSpPr>
          <p:nvPr/>
        </p:nvCxnSpPr>
        <p:spPr>
          <a:xfrm flipV="1">
            <a:off x="7416800" y="3725334"/>
            <a:ext cx="186266" cy="2201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0ECCC13-0D12-E14A-9396-9B3D611AE78F}"/>
              </a:ext>
            </a:extLst>
          </p:cNvPr>
          <p:cNvCxnSpPr/>
          <p:nvPr/>
        </p:nvCxnSpPr>
        <p:spPr>
          <a:xfrm flipH="1" flipV="1">
            <a:off x="7143200" y="3115733"/>
            <a:ext cx="273600" cy="829734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AAAD624-F558-2D4E-8991-FFB30786FF12}"/>
              </a:ext>
            </a:extLst>
          </p:cNvPr>
          <p:cNvCxnSpPr/>
          <p:nvPr/>
        </p:nvCxnSpPr>
        <p:spPr>
          <a:xfrm flipH="1" flipV="1">
            <a:off x="7416800" y="3945467"/>
            <a:ext cx="273600" cy="829734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7B34B48-35D4-FE43-A5E3-DB5E1D6C6910}"/>
              </a:ext>
            </a:extLst>
          </p:cNvPr>
          <p:cNvCxnSpPr>
            <a:cxnSpLocks/>
          </p:cNvCxnSpPr>
          <p:nvPr/>
        </p:nvCxnSpPr>
        <p:spPr>
          <a:xfrm flipH="1" flipV="1">
            <a:off x="7220989" y="3624000"/>
            <a:ext cx="195811" cy="3214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581A6B-04A4-F540-9F94-470A3DBB5D41}"/>
              </a:ext>
            </a:extLst>
          </p:cNvPr>
          <p:cNvCxnSpPr>
            <a:cxnSpLocks/>
          </p:cNvCxnSpPr>
          <p:nvPr/>
        </p:nvCxnSpPr>
        <p:spPr>
          <a:xfrm flipH="1">
            <a:off x="7318895" y="3576135"/>
            <a:ext cx="32019" cy="2085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0227CA9-BD5C-5346-8B65-8144703C9FCD}"/>
              </a:ext>
            </a:extLst>
          </p:cNvPr>
          <p:cNvSpPr txBox="1"/>
          <p:nvPr/>
        </p:nvSpPr>
        <p:spPr>
          <a:xfrm>
            <a:off x="838200" y="6488668"/>
            <a:ext cx="5875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Banfi</a:t>
            </a:r>
            <a:r>
              <a:rPr lang="en-US" dirty="0"/>
              <a:t>, </a:t>
            </a:r>
            <a:r>
              <a:rPr lang="en-US" dirty="0" err="1"/>
              <a:t>Marchesini</a:t>
            </a:r>
            <a:r>
              <a:rPr lang="en-US" dirty="0"/>
              <a:t>, </a:t>
            </a:r>
            <a:r>
              <a:rPr lang="en-US" dirty="0" err="1"/>
              <a:t>Smye</a:t>
            </a:r>
            <a:r>
              <a:rPr lang="en-US" dirty="0"/>
              <a:t>, 2002</a:t>
            </a:r>
          </a:p>
        </p:txBody>
      </p:sp>
    </p:spTree>
    <p:extLst>
      <p:ext uri="{BB962C8B-B14F-4D97-AF65-F5344CB8AC3E}">
        <p14:creationId xmlns:p14="http://schemas.microsoft.com/office/powerpoint/2010/main" val="162648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03022-F681-A740-A6F9-8BBF4E7C8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Gaps Between Jets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9219E5C-4FC9-5043-BA45-438D702C59A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Event definition excludes collinear region</a:t>
                </a:r>
              </a:p>
              <a:p>
                <a:r>
                  <a:rPr lang="en-US" dirty="0"/>
                  <a:t>Non-global logs are leading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9219E5C-4FC9-5043-BA45-438D702C59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5" b="-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12" descr="coherence-29">
            <a:extLst>
              <a:ext uri="{FF2B5EF4-FFF2-40B4-BE49-F238E27FC236}">
                <a16:creationId xmlns:a16="http://schemas.microsoft.com/office/drawing/2014/main" id="{46102A31-4C8A-0D46-9DEE-C51E39CA65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350" y="3305175"/>
            <a:ext cx="126365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coherence_A">
            <a:extLst>
              <a:ext uri="{FF2B5EF4-FFF2-40B4-BE49-F238E27FC236}">
                <a16:creationId xmlns:a16="http://schemas.microsoft.com/office/drawing/2014/main" id="{D40180D7-DA30-5049-B2CB-FB48CE5CD9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390775"/>
            <a:ext cx="3005138" cy="211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oherence_9">
            <a:extLst>
              <a:ext uri="{FF2B5EF4-FFF2-40B4-BE49-F238E27FC236}">
                <a16:creationId xmlns:a16="http://schemas.microsoft.com/office/drawing/2014/main" id="{8862CFD6-8F8F-7747-8D2D-9EAF4FA7D7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43113"/>
            <a:ext cx="3479800" cy="194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5">
            <a:extLst>
              <a:ext uri="{FF2B5EF4-FFF2-40B4-BE49-F238E27FC236}">
                <a16:creationId xmlns:a16="http://schemas.microsoft.com/office/drawing/2014/main" id="{41495B81-1FE9-6641-84B0-CF6B37B324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1825625"/>
            <a:ext cx="457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>
                <a:latin typeface="Times New Roman" panose="02020603050405020304" pitchFamily="18" charset="0"/>
              </a:rPr>
              <a:t>Υ</a:t>
            </a: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1B8E846A-3ABE-F04C-BCC5-4C5FDC54B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3914775"/>
            <a:ext cx="1219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>
                <a:latin typeface="Times New Roman" panose="02020603050405020304" pitchFamily="18" charset="0"/>
              </a:rPr>
              <a:t>Δy</a:t>
            </a: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505FA900-5C8D-5940-98D7-8BFA23079A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130425"/>
            <a:ext cx="457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>
                <a:latin typeface="Times New Roman" panose="02020603050405020304" pitchFamily="18" charset="0"/>
              </a:rPr>
              <a:t>Q</a:t>
            </a:r>
          </a:p>
        </p:txBody>
      </p:sp>
      <p:sp>
        <p:nvSpPr>
          <p:cNvPr id="10" name="Text Box 8">
            <a:extLst>
              <a:ext uri="{FF2B5EF4-FFF2-40B4-BE49-F238E27FC236}">
                <a16:creationId xmlns:a16="http://schemas.microsoft.com/office/drawing/2014/main" id="{6AE7D50F-734C-A349-8518-D0C0F8645F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2587625"/>
            <a:ext cx="457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>
                <a:latin typeface="Times New Roman" panose="02020603050405020304" pitchFamily="18" charset="0"/>
              </a:rPr>
              <a:t>Q</a:t>
            </a:r>
            <a:r>
              <a:rPr lang="en-US" altLang="en-US" sz="1600" baseline="-25000">
                <a:latin typeface="Times New Roman" panose="02020603050405020304" pitchFamily="18" charset="0"/>
              </a:rPr>
              <a:t>0</a:t>
            </a:r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11" name="Text Box 10">
            <a:extLst>
              <a:ext uri="{FF2B5EF4-FFF2-40B4-BE49-F238E27FC236}">
                <a16:creationId xmlns:a16="http://schemas.microsoft.com/office/drawing/2014/main" id="{EAA42483-ED9D-3649-8C46-102125EC8A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2130425"/>
            <a:ext cx="457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>
                <a:latin typeface="Times New Roman" panose="02020603050405020304" pitchFamily="18" charset="0"/>
              </a:rPr>
              <a:t>Υ</a:t>
            </a:r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DAEBC92F-07C3-444D-B529-075ECED514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4416425"/>
            <a:ext cx="1219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>
                <a:latin typeface="Times New Roman" panose="02020603050405020304" pitchFamily="18" charset="0"/>
              </a:rPr>
              <a:t>Δy</a:t>
            </a:r>
          </a:p>
        </p:txBody>
      </p:sp>
    </p:spTree>
    <p:extLst>
      <p:ext uri="{BB962C8B-B14F-4D97-AF65-F5344CB8AC3E}">
        <p14:creationId xmlns:p14="http://schemas.microsoft.com/office/powerpoint/2010/main" val="741113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ED4C0-0D4D-C044-9107-D6044F46B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</a:t>
            </a:r>
            <a:r>
              <a:rPr lang="en-US" dirty="0" err="1"/>
              <a:t>resummations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80E906-F27F-1C42-BEAD-A99B20C4F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Multiplicity distributions &amp; LPHD</a:t>
            </a:r>
          </a:p>
          <a:p>
            <a:r>
              <a:rPr lang="en-US" dirty="0"/>
              <a:t>BFKL / HEJ</a:t>
            </a:r>
          </a:p>
          <a:p>
            <a:r>
              <a:rPr lang="en-US" dirty="0"/>
              <a:t>Coulomb gluons at quark threshold</a:t>
            </a:r>
          </a:p>
        </p:txBody>
      </p:sp>
    </p:spTree>
    <p:extLst>
      <p:ext uri="{BB962C8B-B14F-4D97-AF65-F5344CB8AC3E}">
        <p14:creationId xmlns:p14="http://schemas.microsoft.com/office/powerpoint/2010/main" val="1376236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806E680-7D75-954E-9F25-9AA630CBCD8D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b="13818"/>
          <a:stretch/>
        </p:blipFill>
        <p:spPr>
          <a:xfrm>
            <a:off x="832513" y="0"/>
            <a:ext cx="9315450" cy="6858000"/>
          </a:xfrm>
        </p:spPr>
      </p:pic>
    </p:spTree>
    <p:extLst>
      <p:ext uri="{BB962C8B-B14F-4D97-AF65-F5344CB8AC3E}">
        <p14:creationId xmlns:p14="http://schemas.microsoft.com/office/powerpoint/2010/main" val="2961138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AB6E460-614F-9D4C-9099-83EE5EB2E1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b="13818"/>
          <a:stretch/>
        </p:blipFill>
        <p:spPr>
          <a:xfrm>
            <a:off x="838200" y="0"/>
            <a:ext cx="931545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E680F5D-F8C9-3749-B8D1-ABA4FBF60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Resummation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A64CA-6286-C848-8A0E-7B8AD9B831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315450" cy="4351338"/>
          </a:xfrm>
        </p:spPr>
        <p:txBody>
          <a:bodyPr/>
          <a:lstStyle/>
          <a:p>
            <a:r>
              <a:rPr lang="en-US" dirty="0"/>
              <a:t>“A procedure to obtain a finite result from a divergent sum (series) of functions” – Wiktionary</a:t>
            </a:r>
          </a:p>
          <a:p>
            <a:r>
              <a:rPr lang="en-US" dirty="0"/>
              <a:t>In QCD:</a:t>
            </a:r>
          </a:p>
          <a:p>
            <a:pPr lvl="1"/>
            <a:r>
              <a:rPr lang="en-US" dirty="0"/>
              <a:t>a procedure to </a:t>
            </a:r>
            <a:r>
              <a:rPr lang="en-US" b="1" dirty="0"/>
              <a:t>sum</a:t>
            </a:r>
            <a:r>
              <a:rPr lang="en-US" dirty="0"/>
              <a:t> to all orders in the perturbative expansion a subset of the terms at each order</a:t>
            </a:r>
          </a:p>
          <a:p>
            <a:pPr lvl="2"/>
            <a:r>
              <a:rPr lang="en-US" dirty="0"/>
              <a:t>usually what we believe to be the leading subset</a:t>
            </a:r>
          </a:p>
          <a:p>
            <a:pPr lvl="2"/>
            <a:r>
              <a:rPr lang="en-US" dirty="0"/>
              <a:t>usually logarithms</a:t>
            </a:r>
          </a:p>
        </p:txBody>
      </p:sp>
    </p:spTree>
    <p:extLst>
      <p:ext uri="{BB962C8B-B14F-4D97-AF65-F5344CB8AC3E}">
        <p14:creationId xmlns:p14="http://schemas.microsoft.com/office/powerpoint/2010/main" val="84403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D8F38-BD22-1142-90BF-9EF6BFF4F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logs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1F68185-CBFB-104F-8189-B3801BFE95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506916" y="1825625"/>
                <a:ext cx="3846884" cy="4351338"/>
              </a:xfrm>
            </p:spPr>
            <p:txBody>
              <a:bodyPr/>
              <a:lstStyle/>
              <a:p>
                <a:r>
                  <a:rPr lang="en-US" dirty="0"/>
                  <a:t>Renormalizable field theories for multi-scale problems:</a:t>
                </a:r>
                <a:br>
                  <a:rPr lang="en-US" dirty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  <m:box>
                      <m:box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e>
                    </m:box>
                  </m:oMath>
                </a14:m>
                <a:endParaRPr lang="en-US" dirty="0"/>
              </a:p>
              <a:p>
                <a:r>
                  <a:rPr lang="en-US" dirty="0"/>
                  <a:t>Massless gauge theory: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≤2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endParaRPr lang="en-GB" b="0" dirty="0">
                  <a:ea typeface="Cambria Math" panose="02040503050406030204" pitchFamily="18" charset="0"/>
                </a:endParaRPr>
              </a:p>
              <a:p>
                <a:r>
                  <a:rPr lang="en-US" dirty="0"/>
                  <a:t>Can spoil convergence of perturbation theory</a:t>
                </a: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1F68185-CBFB-104F-8189-B3801BFE95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06916" y="1825625"/>
                <a:ext cx="3846884" cy="4351338"/>
              </a:xfrm>
              <a:blipFill>
                <a:blip r:embed="rId2"/>
                <a:stretch>
                  <a:fillRect l="-2632" t="-2632" r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F748082F-1806-494B-BE9C-2B16ACFF76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825626"/>
            <a:ext cx="6668716" cy="43513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1BECFE-C9F7-7C42-BECD-209799E6B698}"/>
              </a:ext>
            </a:extLst>
          </p:cNvPr>
          <p:cNvSpPr txBox="1"/>
          <p:nvPr/>
        </p:nvSpPr>
        <p:spPr>
          <a:xfrm>
            <a:off x="838200" y="6305266"/>
            <a:ext cx="6668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(image courtesy of Lorenzo </a:t>
            </a:r>
            <a:r>
              <a:rPr lang="en-US" dirty="0" err="1"/>
              <a:t>Magnea</a:t>
            </a:r>
            <a:r>
              <a:rPr lang="en-US" dirty="0"/>
              <a:t> / California State Library)</a:t>
            </a:r>
          </a:p>
        </p:txBody>
      </p:sp>
    </p:spTree>
    <p:extLst>
      <p:ext uri="{BB962C8B-B14F-4D97-AF65-F5344CB8AC3E}">
        <p14:creationId xmlns:p14="http://schemas.microsoft.com/office/powerpoint/2010/main" val="353493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372C2-7960-004B-BAAF-2356DC6B7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Introductory example </a:t>
            </a:r>
            <a:r>
              <a:rPr lang="en-US" sz="1800" dirty="0"/>
              <a:t>(courtesy of Gavin Salam)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3E22A80-12BA-8E44-80B6-AC7F3A3D89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1" y="1690688"/>
            <a:ext cx="7747544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421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372C2-7960-004B-BAAF-2356DC6B7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Introductory example </a:t>
            </a:r>
            <a:r>
              <a:rPr lang="en-US" sz="1800" dirty="0"/>
              <a:t>(courtesy of Gavin Salam)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8200F8C-30CF-7D45-A9AC-CEE84AB070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7750968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865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372C2-7960-004B-BAAF-2356DC6B7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Introductory example </a:t>
            </a:r>
            <a:r>
              <a:rPr lang="en-US" sz="1800" dirty="0"/>
              <a:t>(courtesy of Gavin Salam)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5339C82-8EF7-AF4F-8875-D71043A987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7750968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668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372C2-7960-004B-BAAF-2356DC6B7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Introductory example </a:t>
            </a:r>
            <a:r>
              <a:rPr lang="en-US" sz="1800" dirty="0"/>
              <a:t>(courtesy of Gavin Salam)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0B2D8C5-31E1-7246-9389-F7C2FF8124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7750968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3971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1193</TotalTime>
  <Words>879</Words>
  <Application>Microsoft Macintosh PowerPoint</Application>
  <PresentationFormat>Widescreen</PresentationFormat>
  <Paragraphs>187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Cambria Math</vt:lpstr>
      <vt:lpstr>Times New Roman</vt:lpstr>
      <vt:lpstr>Office Theme</vt:lpstr>
      <vt:lpstr>Parton Showers and Resummation </vt:lpstr>
      <vt:lpstr>Parton Showers and Resummation 1. Resummation</vt:lpstr>
      <vt:lpstr>PowerPoint Presentation</vt:lpstr>
      <vt:lpstr>Resummation</vt:lpstr>
      <vt:lpstr>Large logs</vt:lpstr>
      <vt:lpstr>Introductory example (courtesy of Gavin Salam)</vt:lpstr>
      <vt:lpstr>Introductory example (courtesy of Gavin Salam)</vt:lpstr>
      <vt:lpstr>Introductory example (courtesy of Gavin Salam)</vt:lpstr>
      <vt:lpstr>Introductory example (courtesy of Gavin Salam)</vt:lpstr>
      <vt:lpstr>Introductory example (courtesy of Gavin Salam)</vt:lpstr>
      <vt:lpstr>Universality of soft or collinear radiation</vt:lpstr>
      <vt:lpstr>Universality of soft or collinear radiation</vt:lpstr>
      <vt:lpstr>Universality of soft or collinear radiation</vt:lpstr>
      <vt:lpstr>Universality of soft or collinear radiation</vt:lpstr>
      <vt:lpstr>Sudakov resummation</vt:lpstr>
      <vt:lpstr>Sudakov resummation</vt:lpstr>
      <vt:lpstr>Sudakov resummation</vt:lpstr>
      <vt:lpstr>Sudakov resummation – Leading Log Approx</vt:lpstr>
      <vt:lpstr>Aside: useful formulae for α_s</vt:lpstr>
      <vt:lpstr>Sudakov resummation – NLLA</vt:lpstr>
      <vt:lpstr>PDF evolution as resummation</vt:lpstr>
      <vt:lpstr>q_⊥ distribution of Drell-Yan pairs</vt:lpstr>
      <vt:lpstr>q_⊥ distribution of Drell-Yan pairs</vt:lpstr>
      <vt:lpstr>q_⊥ distribution of Drell-Yan pairs</vt:lpstr>
      <vt:lpstr>Colour evolution</vt:lpstr>
      <vt:lpstr>A surprise … non-global logarithms</vt:lpstr>
      <vt:lpstr>Gaps Between Jets</vt:lpstr>
      <vt:lpstr>Other resummations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Parton Showers and Resummation </dc:title>
  <dc:creator>Mike Seymour</dc:creator>
  <cp:lastModifiedBy>Mike Seymour</cp:lastModifiedBy>
  <cp:revision>47</cp:revision>
  <dcterms:created xsi:type="dcterms:W3CDTF">2018-07-23T10:14:22Z</dcterms:created>
  <dcterms:modified xsi:type="dcterms:W3CDTF">2018-07-24T06:07:45Z</dcterms:modified>
</cp:coreProperties>
</file>