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6" r:id="rId7"/>
    <p:sldId id="262" r:id="rId8"/>
    <p:sldId id="263" r:id="rId9"/>
    <p:sldId id="265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3" autoAdjust="0"/>
  </p:normalViewPr>
  <p:slideViewPr>
    <p:cSldViewPr snapToGrid="0">
      <p:cViewPr varScale="1">
        <p:scale>
          <a:sx n="88" d="100"/>
          <a:sy n="88" d="100"/>
        </p:scale>
        <p:origin x="76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68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6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39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46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419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16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85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64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54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40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437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2EE3C-B13F-419B-B404-911B032491EB}" type="datetimeFigureOut">
              <a:rPr lang="en-GB" smtClean="0"/>
              <a:t>05/10/2017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282B6-5EC2-4E5B-BA70-25FA6101A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824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Feasibility and implication of installation of the string test in SM18 with a slope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M. Bajko </a:t>
            </a:r>
            <a:r>
              <a:rPr lang="en-GB" dirty="0" smtClean="0"/>
              <a:t>WP16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29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2"/>
          <a:srcRect l="15224" t="17264" r="11612" b="31511"/>
          <a:stretch/>
        </p:blipFill>
        <p:spPr>
          <a:xfrm>
            <a:off x="119520" y="937629"/>
            <a:ext cx="11881980" cy="46794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Planning ( Draft version)</a:t>
            </a:r>
            <a:endParaRPr lang="en-GB" sz="3733" dirty="0">
              <a:solidFill>
                <a:schemeClr val="tx2"/>
              </a:solidFill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839862" y="3595350"/>
            <a:ext cx="3772066" cy="2391354"/>
            <a:chOff x="1790534" y="3561036"/>
            <a:chExt cx="3772066" cy="239135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/>
            <a:srcRect r="49076"/>
            <a:stretch/>
          </p:blipFill>
          <p:spPr>
            <a:xfrm>
              <a:off x="1790534" y="3590065"/>
              <a:ext cx="3297448" cy="2362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47" name="Elbow Connector 46"/>
            <p:cNvCxnSpPr>
              <a:endCxn id="23" idx="3"/>
            </p:cNvCxnSpPr>
            <p:nvPr/>
          </p:nvCxnSpPr>
          <p:spPr>
            <a:xfrm rot="5400000">
              <a:off x="4720195" y="3928823"/>
              <a:ext cx="1210192" cy="47461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761701" y="3611835"/>
            <a:ext cx="1747302" cy="2359443"/>
            <a:chOff x="5710416" y="3590065"/>
            <a:chExt cx="1747302" cy="23594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/>
            <a:srcRect l="51180" r="38633"/>
            <a:stretch/>
          </p:blipFill>
          <p:spPr>
            <a:xfrm>
              <a:off x="5710416" y="3590065"/>
              <a:ext cx="639822" cy="23594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49" name="Elbow Connector 48"/>
            <p:cNvCxnSpPr/>
            <p:nvPr/>
          </p:nvCxnSpPr>
          <p:spPr>
            <a:xfrm rot="10800000" flipV="1">
              <a:off x="6364803" y="4013199"/>
              <a:ext cx="1092915" cy="64588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8127248" y="1368670"/>
            <a:ext cx="3230767" cy="3290416"/>
            <a:chOff x="7692939" y="1738252"/>
            <a:chExt cx="3230767" cy="3290416"/>
          </a:xfrm>
        </p:grpSpPr>
        <p:grpSp>
          <p:nvGrpSpPr>
            <p:cNvPr id="31" name="Group 30"/>
            <p:cNvGrpSpPr/>
            <p:nvPr/>
          </p:nvGrpSpPr>
          <p:grpSpPr>
            <a:xfrm>
              <a:off x="7692939" y="1738252"/>
              <a:ext cx="3230767" cy="2286227"/>
              <a:chOff x="8109244" y="2542053"/>
              <a:chExt cx="2498609" cy="1826974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4"/>
              <a:srcRect r="77374"/>
              <a:stretch/>
            </p:blipFill>
            <p:spPr>
              <a:xfrm>
                <a:off x="8109244" y="2544283"/>
                <a:ext cx="1099056" cy="182474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4"/>
              <a:srcRect l="61162" r="10786"/>
              <a:stretch/>
            </p:blipFill>
            <p:spPr>
              <a:xfrm>
                <a:off x="9203057" y="2542053"/>
                <a:ext cx="1404796" cy="182697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cxnSp>
          <p:nvCxnSpPr>
            <p:cNvPr id="53" name="Elbow Connector 52"/>
            <p:cNvCxnSpPr/>
            <p:nvPr/>
          </p:nvCxnSpPr>
          <p:spPr>
            <a:xfrm rot="16200000" flipV="1">
              <a:off x="9155475" y="4223463"/>
              <a:ext cx="1004188" cy="60622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11224532" y="1368670"/>
            <a:ext cx="889568" cy="3704074"/>
            <a:chOff x="10860561" y="1722650"/>
            <a:chExt cx="889568" cy="370407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4"/>
            <a:srcRect l="89010" t="-561" b="561"/>
            <a:stretch/>
          </p:blipFill>
          <p:spPr>
            <a:xfrm>
              <a:off x="11058773" y="1722650"/>
              <a:ext cx="691356" cy="22949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55" name="Elbow Connector 54"/>
            <p:cNvCxnSpPr>
              <a:endCxn id="37" idx="2"/>
            </p:cNvCxnSpPr>
            <p:nvPr/>
          </p:nvCxnSpPr>
          <p:spPr>
            <a:xfrm rot="5400000" flipH="1" flipV="1">
              <a:off x="10427935" y="4450208"/>
              <a:ext cx="1409142" cy="543890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490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42299" y="2991337"/>
            <a:ext cx="418430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/>
              <a:t>P5L</a:t>
            </a:r>
          </a:p>
          <a:p>
            <a:pPr algn="ctr"/>
            <a:r>
              <a:rPr lang="en-GB" sz="1600" i="1" dirty="0" smtClean="0"/>
              <a:t> </a:t>
            </a:r>
            <a:r>
              <a:rPr lang="en-GB" sz="1600" i="1" dirty="0" smtClean="0"/>
              <a:t>is the most complicated and coherent set up with the Sm18 </a:t>
            </a:r>
            <a:r>
              <a:rPr lang="en-GB" sz="1600" i="1" dirty="0" smtClean="0"/>
              <a:t>installations</a:t>
            </a:r>
          </a:p>
          <a:p>
            <a:pPr algn="ctr"/>
            <a:endParaRPr lang="en-GB" sz="1600" i="1" dirty="0" smtClean="0"/>
          </a:p>
          <a:p>
            <a:pPr algn="ctr"/>
            <a:r>
              <a:rPr lang="en-GB" sz="1600" i="1" dirty="0" smtClean="0"/>
              <a:t>We plan to make </a:t>
            </a:r>
            <a:r>
              <a:rPr lang="en-GB" sz="3200" b="1" i="1" dirty="0" smtClean="0"/>
              <a:t>1 TC </a:t>
            </a:r>
            <a:r>
              <a:rPr lang="en-GB" sz="1600" i="1" dirty="0" smtClean="0"/>
              <a:t>and approximately 200 quenches up to a </a:t>
            </a:r>
          </a:p>
          <a:p>
            <a:pPr algn="ctr"/>
            <a:r>
              <a:rPr lang="en-GB" sz="2800" b="1" i="1" dirty="0" smtClean="0"/>
              <a:t>maximum of I </a:t>
            </a:r>
            <a:r>
              <a:rPr lang="en-GB" sz="2800" b="1" i="1" baseline="-25000" dirty="0" smtClean="0"/>
              <a:t>nominal</a:t>
            </a:r>
            <a:endParaRPr lang="en-GB" sz="2800" b="1" i="1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2219313" y="2314169"/>
            <a:ext cx="751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Today </a:t>
            </a:r>
            <a:r>
              <a:rPr lang="en-GB" sz="2000" dirty="0" smtClean="0"/>
              <a:t>we do </a:t>
            </a:r>
            <a:r>
              <a:rPr lang="en-GB" sz="2400" b="1" i="1" dirty="0" smtClean="0"/>
              <a:t>NOT</a:t>
            </a:r>
            <a:r>
              <a:rPr lang="en-GB" sz="2000" dirty="0" smtClean="0"/>
              <a:t> </a:t>
            </a:r>
            <a:r>
              <a:rPr lang="en-GB" sz="2000" dirty="0" smtClean="0"/>
              <a:t>consider to implement a </a:t>
            </a:r>
            <a:r>
              <a:rPr lang="en-GB" sz="2400" b="1" i="1" dirty="0" smtClean="0"/>
              <a:t>SLOP</a:t>
            </a:r>
            <a:r>
              <a:rPr lang="en-GB" sz="2000" dirty="0" smtClean="0"/>
              <a:t> for the </a:t>
            </a:r>
            <a:r>
              <a:rPr lang="en-GB" sz="2400" b="1" i="1" dirty="0" smtClean="0"/>
              <a:t>IT STRING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911494" y="488101"/>
            <a:ext cx="1993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cap="all" dirty="0" smtClean="0"/>
              <a:t>Summary</a:t>
            </a:r>
            <a:endParaRPr lang="en-GB" sz="3200" cap="all" dirty="0"/>
          </a:p>
        </p:txBody>
      </p:sp>
    </p:spTree>
    <p:extLst>
      <p:ext uri="{BB962C8B-B14F-4D97-AF65-F5344CB8AC3E}">
        <p14:creationId xmlns:p14="http://schemas.microsoft.com/office/powerpoint/2010/main" val="244979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16000" y="900000"/>
            <a:ext cx="10326036" cy="5130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err="1"/>
              <a:t>Integartion</a:t>
            </a:r>
            <a:r>
              <a:rPr lang="en-GB" sz="1600" b="1" u="sng" dirty="0"/>
              <a:t>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With SLOPE or not </a:t>
            </a:r>
            <a:r>
              <a:rPr lang="en-GB" sz="1467" dirty="0"/>
              <a:t>( no request from CRG nor from magnets and Vac)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Tooling : for </a:t>
            </a:r>
            <a:r>
              <a:rPr lang="en-GB" sz="1467" dirty="0" err="1"/>
              <a:t>Sc</a:t>
            </a:r>
            <a:r>
              <a:rPr lang="en-GB" sz="1467" dirty="0"/>
              <a:t> link and DFX installation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Which set up point 1 or 5? Paolo Integration? The most complex one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String should validate installation and dismounting procedures</a:t>
            </a:r>
          </a:p>
          <a:p>
            <a:r>
              <a:rPr lang="en-GB" sz="1467" b="1" u="sng" dirty="0"/>
              <a:t>Cryogenics: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Need of a quench buffer, 10 g/s recovery line at warm, operational pressure 20 bars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Which cooling ( point 1 or point 5)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Do we have spare DFX or we use a standard one?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 err="1"/>
              <a:t>V</a:t>
            </a:r>
            <a:r>
              <a:rPr lang="en-GB" sz="800" dirty="0" err="1"/>
              <a:t>He</a:t>
            </a:r>
            <a:r>
              <a:rPr lang="en-GB" sz="1467" dirty="0"/>
              <a:t> in a cold mass = 25 l/ m? Herve?</a:t>
            </a:r>
          </a:p>
          <a:p>
            <a:r>
              <a:rPr lang="en-GB" sz="1467" b="1" u="sng" dirty="0"/>
              <a:t>Magnets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Machine cycles…see with ABP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Training till </a:t>
            </a:r>
            <a:r>
              <a:rPr lang="en-GB" sz="1467" dirty="0" err="1"/>
              <a:t>I</a:t>
            </a:r>
            <a:r>
              <a:rPr lang="en-GB" sz="1333" dirty="0" err="1"/>
              <a:t>nom</a:t>
            </a:r>
            <a:r>
              <a:rPr lang="en-GB" sz="1467" dirty="0"/>
              <a:t>? </a:t>
            </a:r>
            <a:r>
              <a:rPr lang="en-GB" sz="1467" dirty="0" err="1"/>
              <a:t>I</a:t>
            </a:r>
            <a:r>
              <a:rPr lang="en-GB" sz="1333" dirty="0" err="1"/>
              <a:t>ultimate</a:t>
            </a:r>
            <a:r>
              <a:rPr lang="en-GB" sz="1467" dirty="0"/>
              <a:t>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Provoked quenches with QHs to check propagation, QH delays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Tracking test ( measurements during ramp?)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Thermal cycle?</a:t>
            </a:r>
          </a:p>
          <a:p>
            <a:r>
              <a:rPr lang="en-GB" sz="1467" b="1" u="sng" dirty="0"/>
              <a:t>Alignment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Monitoring also during operation the position of the magnets (installation, cool down, warm up)</a:t>
            </a:r>
          </a:p>
          <a:p>
            <a:r>
              <a:rPr lang="en-GB" sz="1467" b="1" u="sng" dirty="0"/>
              <a:t>Vacuum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467" dirty="0"/>
              <a:t>Beam screen? With dedicated instrumentation? </a:t>
            </a:r>
            <a:r>
              <a:rPr lang="en-GB" sz="1467" dirty="0" err="1"/>
              <a:t>Chaufrettes</a:t>
            </a:r>
            <a:r>
              <a:rPr lang="en-GB" sz="1467" dirty="0"/>
              <a:t>?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467" b="1" dirty="0">
                <a:solidFill>
                  <a:srgbClr val="0070C0"/>
                </a:solidFill>
              </a:rPr>
              <a:t>De we have counted in the budget the beam screens? 700 </a:t>
            </a:r>
            <a:r>
              <a:rPr lang="en-GB" sz="1467" b="1" dirty="0" err="1">
                <a:solidFill>
                  <a:srgbClr val="0070C0"/>
                </a:solidFill>
              </a:rPr>
              <a:t>kCHF</a:t>
            </a:r>
            <a:r>
              <a:rPr lang="en-GB" sz="1467" b="1" dirty="0">
                <a:solidFill>
                  <a:srgbClr val="0070C0"/>
                </a:solidFill>
              </a:rPr>
              <a:t> extra cost?WP12?</a:t>
            </a:r>
            <a:r>
              <a:rPr lang="en-GB" sz="1467" dirty="0"/>
              <a:t>we would need for Q1 proto ( 166mm) and D1( 6mm dipole)  proto , we have for the series but we need to instrument at least one ( 6 mm quad). </a:t>
            </a: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>
                <a:solidFill>
                  <a:schemeClr val="tx2"/>
                </a:solidFill>
              </a:rPr>
              <a:t>Open technical issues under discussions</a:t>
            </a:r>
          </a:p>
        </p:txBody>
      </p:sp>
    </p:spTree>
    <p:extLst>
      <p:ext uri="{BB962C8B-B14F-4D97-AF65-F5344CB8AC3E}">
        <p14:creationId xmlns:p14="http://schemas.microsoft.com/office/powerpoint/2010/main" val="95063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for the TCC </a:t>
            </a:r>
            <a:r>
              <a:rPr lang="en-GB" dirty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October 2017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7446" y="741544"/>
            <a:ext cx="5927094" cy="12416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u="sng" dirty="0" err="1"/>
              <a:t>Integartion</a:t>
            </a:r>
            <a:r>
              <a:rPr lang="en-GB" sz="1600" b="1" u="sng" dirty="0"/>
              <a:t>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With SLOPE or not ( no request from CRG nor from magnets and Vac)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Tooling : for </a:t>
            </a:r>
            <a:r>
              <a:rPr lang="en-GB" sz="1467" dirty="0" err="1">
                <a:solidFill>
                  <a:schemeClr val="bg1">
                    <a:lumMod val="75000"/>
                  </a:schemeClr>
                </a:solidFill>
              </a:rPr>
              <a:t>Sc</a:t>
            </a: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 link and DFX installation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Which set up point 1 or 5? Paolo Integration? The most complex one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String should validate installation and dismounting </a:t>
            </a:r>
            <a:r>
              <a:rPr lang="en-GB" sz="1467" dirty="0" smtClean="0">
                <a:solidFill>
                  <a:schemeClr val="bg1">
                    <a:lumMod val="75000"/>
                  </a:schemeClr>
                </a:solidFill>
              </a:rPr>
              <a:t>procedures</a:t>
            </a:r>
            <a:endParaRPr lang="en-GB" sz="1467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93800" y="56044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Integration slide1</a:t>
            </a:r>
            <a:endParaRPr lang="en-GB" sz="3733" dirty="0">
              <a:solidFill>
                <a:schemeClr val="tx2"/>
              </a:solidFill>
            </a:endParaRPr>
          </a:p>
        </p:txBody>
      </p:sp>
      <p:grpSp>
        <p:nvGrpSpPr>
          <p:cNvPr id="1422" name="Group 1421"/>
          <p:cNvGrpSpPr/>
          <p:nvPr/>
        </p:nvGrpSpPr>
        <p:grpSpPr>
          <a:xfrm>
            <a:off x="441435" y="2344715"/>
            <a:ext cx="10594427" cy="1813034"/>
            <a:chOff x="268014" y="3050628"/>
            <a:chExt cx="10594427" cy="1813034"/>
          </a:xfrm>
        </p:grpSpPr>
        <p:sp>
          <p:nvSpPr>
            <p:cNvPr id="14" name="5-Point Star 13"/>
            <p:cNvSpPr/>
            <p:nvPr/>
          </p:nvSpPr>
          <p:spPr>
            <a:xfrm>
              <a:off x="4666593" y="3594538"/>
              <a:ext cx="788276" cy="67791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71545" y="3050628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P5</a:t>
              </a:r>
              <a:endParaRPr lang="en-GB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68014" y="3136405"/>
              <a:ext cx="10594427" cy="1727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Rectangle 414"/>
            <p:cNvSpPr/>
            <p:nvPr/>
          </p:nvSpPr>
          <p:spPr>
            <a:xfrm>
              <a:off x="907946" y="3171459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D1</a:t>
              </a:r>
              <a:endParaRPr lang="en-GB" sz="1100" dirty="0"/>
            </a:p>
          </p:txBody>
        </p:sp>
        <p:sp>
          <p:nvSpPr>
            <p:cNvPr id="416" name="Rectangle 415"/>
            <p:cNvSpPr/>
            <p:nvPr/>
          </p:nvSpPr>
          <p:spPr>
            <a:xfrm>
              <a:off x="1585507" y="3283415"/>
              <a:ext cx="348420" cy="2246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CP</a:t>
              </a:r>
              <a:endParaRPr lang="en-GB" sz="1100" dirty="0"/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2038076" y="3338348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Q3</a:t>
              </a:r>
              <a:endParaRPr lang="en-GB" sz="1000" dirty="0"/>
            </a:p>
          </p:txBody>
        </p:sp>
        <p:sp>
          <p:nvSpPr>
            <p:cNvPr id="418" name="Rectangle 417"/>
            <p:cNvSpPr/>
            <p:nvPr/>
          </p:nvSpPr>
          <p:spPr>
            <a:xfrm>
              <a:off x="2692127" y="3441508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Q2b</a:t>
              </a:r>
              <a:endParaRPr lang="en-GB" sz="1000" dirty="0"/>
            </a:p>
          </p:txBody>
        </p:sp>
        <p:sp>
          <p:nvSpPr>
            <p:cNvPr id="419" name="Rectangle 418"/>
            <p:cNvSpPr/>
            <p:nvPr/>
          </p:nvSpPr>
          <p:spPr>
            <a:xfrm>
              <a:off x="3346178" y="3534927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Q2a</a:t>
              </a:r>
              <a:endParaRPr lang="en-GB" sz="1000" dirty="0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4008165" y="3654425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Q1</a:t>
              </a:r>
              <a:endParaRPr lang="en-GB" sz="1000" dirty="0"/>
            </a:p>
          </p:txBody>
        </p:sp>
        <p:sp>
          <p:nvSpPr>
            <p:cNvPr id="450" name="Rectangle 449"/>
            <p:cNvSpPr/>
            <p:nvPr/>
          </p:nvSpPr>
          <p:spPr>
            <a:xfrm>
              <a:off x="5565035" y="3887653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Q1</a:t>
              </a:r>
              <a:endParaRPr lang="en-GB" sz="1000" dirty="0"/>
            </a:p>
          </p:txBody>
        </p:sp>
        <p:sp>
          <p:nvSpPr>
            <p:cNvPr id="451" name="Rectangle 450"/>
            <p:cNvSpPr/>
            <p:nvPr/>
          </p:nvSpPr>
          <p:spPr>
            <a:xfrm>
              <a:off x="6201451" y="3980218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Q2a</a:t>
              </a:r>
              <a:endParaRPr lang="en-GB" sz="1000" dirty="0"/>
            </a:p>
          </p:txBody>
        </p:sp>
        <p:sp>
          <p:nvSpPr>
            <p:cNvPr id="452" name="Rectangle 451"/>
            <p:cNvSpPr/>
            <p:nvPr/>
          </p:nvSpPr>
          <p:spPr>
            <a:xfrm>
              <a:off x="6863001" y="4085854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Q2b</a:t>
              </a:r>
              <a:endParaRPr lang="en-GB" sz="1000" dirty="0"/>
            </a:p>
          </p:txBody>
        </p:sp>
        <p:sp>
          <p:nvSpPr>
            <p:cNvPr id="453" name="Rectangle 452"/>
            <p:cNvSpPr/>
            <p:nvPr/>
          </p:nvSpPr>
          <p:spPr>
            <a:xfrm>
              <a:off x="7519534" y="4181340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Q3</a:t>
              </a:r>
              <a:endParaRPr lang="en-GB" sz="1000" dirty="0"/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8148436" y="4281107"/>
              <a:ext cx="342421" cy="28272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CP</a:t>
              </a:r>
              <a:endParaRPr lang="en-GB" sz="1000" dirty="0"/>
            </a:p>
          </p:txBody>
        </p:sp>
        <p:sp>
          <p:nvSpPr>
            <p:cNvPr id="455" name="Rectangle 454"/>
            <p:cNvSpPr/>
            <p:nvPr/>
          </p:nvSpPr>
          <p:spPr>
            <a:xfrm>
              <a:off x="8534933" y="4391439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D1</a:t>
              </a:r>
              <a:endParaRPr lang="en-GB" sz="1000" dirty="0"/>
            </a:p>
          </p:txBody>
        </p:sp>
        <p:sp>
          <p:nvSpPr>
            <p:cNvPr id="456" name="Rectangle 455"/>
            <p:cNvSpPr/>
            <p:nvPr/>
          </p:nvSpPr>
          <p:spPr>
            <a:xfrm>
              <a:off x="455614" y="3090368"/>
              <a:ext cx="384332" cy="2572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DFX</a:t>
              </a:r>
              <a:endParaRPr lang="en-GB" sz="900" dirty="0"/>
            </a:p>
          </p:txBody>
        </p:sp>
        <p:sp>
          <p:nvSpPr>
            <p:cNvPr id="457" name="Rectangle 456"/>
            <p:cNvSpPr/>
            <p:nvPr/>
          </p:nvSpPr>
          <p:spPr>
            <a:xfrm>
              <a:off x="9156936" y="4472402"/>
              <a:ext cx="450545" cy="2928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DFX</a:t>
              </a:r>
              <a:endParaRPr lang="en-GB" sz="1000" dirty="0"/>
            </a:p>
          </p:txBody>
        </p:sp>
      </p:grpSp>
      <p:grpSp>
        <p:nvGrpSpPr>
          <p:cNvPr id="1424" name="Group 1423"/>
          <p:cNvGrpSpPr/>
          <p:nvPr/>
        </p:nvGrpSpPr>
        <p:grpSpPr>
          <a:xfrm>
            <a:off x="383721" y="2063640"/>
            <a:ext cx="9698085" cy="3947462"/>
            <a:chOff x="383721" y="2063640"/>
            <a:chExt cx="9698085" cy="3947462"/>
          </a:xfrm>
        </p:grpSpPr>
        <p:sp>
          <p:nvSpPr>
            <p:cNvPr id="8" name="TextBox 7"/>
            <p:cNvSpPr txBox="1"/>
            <p:nvPr/>
          </p:nvSpPr>
          <p:spPr>
            <a:xfrm>
              <a:off x="5897500" y="4502997"/>
              <a:ext cx="4184306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i="1" dirty="0" smtClean="0">
                  <a:solidFill>
                    <a:srgbClr val="FF0000"/>
                  </a:solidFill>
                </a:rPr>
                <a:t>P5L</a:t>
              </a:r>
              <a:r>
                <a:rPr lang="en-GB" sz="1600" i="1" dirty="0" smtClean="0">
                  <a:solidFill>
                    <a:srgbClr val="FF0000"/>
                  </a:solidFill>
                </a:rPr>
                <a:t> is the most complicated and coherent set up with the Sm18 installations and the tunnel is the smallest .</a:t>
              </a:r>
            </a:p>
            <a:p>
              <a:pPr algn="ctr"/>
              <a:r>
                <a:rPr lang="en-GB" sz="1600" i="1" dirty="0" smtClean="0">
                  <a:solidFill>
                    <a:srgbClr val="FF0000"/>
                  </a:solidFill>
                </a:rPr>
                <a:t>We plan to reproduce the space allowed in that place of the tunnel for the interventions</a:t>
              </a:r>
              <a:endParaRPr lang="en-GB" sz="1600" i="1" dirty="0">
                <a:solidFill>
                  <a:srgbClr val="FF0000"/>
                </a:solidFill>
              </a:endParaRPr>
            </a:p>
          </p:txBody>
        </p:sp>
        <p:sp>
          <p:nvSpPr>
            <p:cNvPr id="1423" name="Rectangle 1422"/>
            <p:cNvSpPr/>
            <p:nvPr/>
          </p:nvSpPr>
          <p:spPr>
            <a:xfrm>
              <a:off x="383721" y="2063640"/>
              <a:ext cx="4456293" cy="13874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2" name="TextBox 461"/>
          <p:cNvSpPr txBox="1"/>
          <p:nvPr/>
        </p:nvSpPr>
        <p:spPr>
          <a:xfrm>
            <a:off x="82693" y="3543690"/>
            <a:ext cx="2025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Proximity of existing cryogenic installations</a:t>
            </a:r>
            <a:endParaRPr lang="en-GB" sz="1600" dirty="0"/>
          </a:p>
        </p:txBody>
      </p:sp>
      <p:sp>
        <p:nvSpPr>
          <p:cNvPr id="463" name="TextBox 462"/>
          <p:cNvSpPr txBox="1"/>
          <p:nvPr/>
        </p:nvSpPr>
        <p:spPr>
          <a:xfrm>
            <a:off x="2356169" y="3524234"/>
            <a:ext cx="2965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Position of the </a:t>
            </a:r>
            <a:r>
              <a:rPr lang="en-GB" sz="1600" dirty="0" err="1" smtClean="0"/>
              <a:t>cryo</a:t>
            </a:r>
            <a:r>
              <a:rPr lang="en-GB" sz="1600" dirty="0" smtClean="0"/>
              <a:t> line between the wall and magnets</a:t>
            </a:r>
            <a:endParaRPr lang="en-GB" sz="1600" dirty="0"/>
          </a:p>
        </p:txBody>
      </p:sp>
      <p:sp>
        <p:nvSpPr>
          <p:cNvPr id="1425" name="Rectangle 1424"/>
          <p:cNvSpPr/>
          <p:nvPr/>
        </p:nvSpPr>
        <p:spPr>
          <a:xfrm rot="329939">
            <a:off x="881743" y="2232721"/>
            <a:ext cx="1586687" cy="133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QRX</a:t>
            </a:r>
            <a:endParaRPr lang="en-GB" sz="1200" dirty="0"/>
          </a:p>
        </p:txBody>
      </p:sp>
      <p:cxnSp>
        <p:nvCxnSpPr>
          <p:cNvPr id="1427" name="Straight Arrow Connector 1426"/>
          <p:cNvCxnSpPr>
            <a:stCxn id="462" idx="1"/>
            <a:endCxn id="456" idx="2"/>
          </p:cNvCxnSpPr>
          <p:nvPr/>
        </p:nvCxnSpPr>
        <p:spPr>
          <a:xfrm flipV="1">
            <a:off x="82693" y="2641745"/>
            <a:ext cx="738508" cy="1194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1" name="Straight Arrow Connector 1430"/>
          <p:cNvCxnSpPr>
            <a:stCxn id="463" idx="0"/>
            <a:endCxn id="1425" idx="3"/>
          </p:cNvCxnSpPr>
          <p:nvPr/>
        </p:nvCxnSpPr>
        <p:spPr>
          <a:xfrm flipH="1" flipV="1">
            <a:off x="2464779" y="2375485"/>
            <a:ext cx="1373991" cy="1148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" name="Isosceles Triangle 1435"/>
          <p:cNvSpPr/>
          <p:nvPr/>
        </p:nvSpPr>
        <p:spPr>
          <a:xfrm>
            <a:off x="4553968" y="3249546"/>
            <a:ext cx="251969" cy="26938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7" name="TextBox 1436"/>
          <p:cNvSpPr txBox="1"/>
          <p:nvPr/>
        </p:nvSpPr>
        <p:spPr>
          <a:xfrm>
            <a:off x="7692955" y="1089873"/>
            <a:ext cx="31680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have to choose between:</a:t>
            </a:r>
          </a:p>
          <a:p>
            <a:pPr algn="ctr"/>
            <a:r>
              <a:rPr lang="en-GB" dirty="0" smtClean="0"/>
              <a:t>P1 or P5</a:t>
            </a:r>
          </a:p>
          <a:p>
            <a:pPr algn="ctr"/>
            <a:r>
              <a:rPr lang="en-GB" dirty="0" smtClean="0"/>
              <a:t>Where P1L = P5R, and P1R= P5L</a:t>
            </a:r>
            <a:endParaRPr lang="en-GB" dirty="0"/>
          </a:p>
        </p:txBody>
      </p:sp>
      <p:sp>
        <p:nvSpPr>
          <p:cNvPr id="1438" name="TextBox 1437"/>
          <p:cNvSpPr txBox="1"/>
          <p:nvPr/>
        </p:nvSpPr>
        <p:spPr>
          <a:xfrm>
            <a:off x="5628290" y="2152619"/>
            <a:ext cx="620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Using the argument of the SM18 set-up the choice is: P5L or P1L</a:t>
            </a:r>
          </a:p>
          <a:p>
            <a:r>
              <a:rPr lang="en-GB" dirty="0" smtClean="0"/>
              <a:t>Using the argument of complexity is : P5L  </a:t>
            </a:r>
            <a:endParaRPr lang="en-GB" dirty="0"/>
          </a:p>
        </p:txBody>
      </p:sp>
      <p:pic>
        <p:nvPicPr>
          <p:cNvPr id="481" name="Picture 4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61" y="4109009"/>
            <a:ext cx="4030422" cy="258884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6049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for the TCC </a:t>
            </a:r>
            <a:r>
              <a:rPr lang="en-GB" dirty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October 2017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7446" y="741544"/>
            <a:ext cx="5927094" cy="12416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u="sng" dirty="0" err="1"/>
              <a:t>Integartion</a:t>
            </a:r>
            <a:r>
              <a:rPr lang="en-GB" sz="1600" b="1" u="sng" dirty="0"/>
              <a:t>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With SLOPE or not ( no request from CRG nor from magnets and Vac)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Tooling : for </a:t>
            </a:r>
            <a:r>
              <a:rPr lang="en-GB" sz="1467" dirty="0" err="1">
                <a:solidFill>
                  <a:schemeClr val="bg1">
                    <a:lumMod val="75000"/>
                  </a:schemeClr>
                </a:solidFill>
              </a:rPr>
              <a:t>Sc</a:t>
            </a: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 link and DFX installation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Which set up point 1 or 5? Paolo Integration? The most complex one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String should validate installation and dismounting </a:t>
            </a:r>
            <a:r>
              <a:rPr lang="en-GB" sz="1467" dirty="0" smtClean="0">
                <a:solidFill>
                  <a:schemeClr val="bg1">
                    <a:lumMod val="75000"/>
                  </a:schemeClr>
                </a:solidFill>
              </a:rPr>
              <a:t>procedures</a:t>
            </a:r>
            <a:endParaRPr lang="en-GB" sz="1467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74540" y="79971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Integration slide 2</a:t>
            </a:r>
            <a:endParaRPr lang="en-GB" sz="3733" dirty="0">
              <a:solidFill>
                <a:schemeClr val="tx2"/>
              </a:solidFill>
            </a:endParaRPr>
          </a:p>
        </p:txBody>
      </p:sp>
      <p:grpSp>
        <p:nvGrpSpPr>
          <p:cNvPr id="1422" name="Group 1421"/>
          <p:cNvGrpSpPr/>
          <p:nvPr/>
        </p:nvGrpSpPr>
        <p:grpSpPr>
          <a:xfrm>
            <a:off x="441435" y="2344715"/>
            <a:ext cx="10594427" cy="1813034"/>
            <a:chOff x="268014" y="3050628"/>
            <a:chExt cx="10594427" cy="1813034"/>
          </a:xfrm>
        </p:grpSpPr>
        <p:sp>
          <p:nvSpPr>
            <p:cNvPr id="14" name="5-Point Star 13"/>
            <p:cNvSpPr/>
            <p:nvPr/>
          </p:nvSpPr>
          <p:spPr>
            <a:xfrm>
              <a:off x="4666593" y="3594538"/>
              <a:ext cx="788276" cy="677917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71545" y="3050628"/>
              <a:ext cx="420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P5</a:t>
              </a:r>
              <a:endParaRPr lang="en-GB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68014" y="3136405"/>
              <a:ext cx="10594427" cy="17272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Rectangle 414"/>
            <p:cNvSpPr/>
            <p:nvPr/>
          </p:nvSpPr>
          <p:spPr>
            <a:xfrm>
              <a:off x="907946" y="3171459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D1</a:t>
              </a:r>
              <a:endParaRPr lang="en-GB" sz="1100" dirty="0"/>
            </a:p>
          </p:txBody>
        </p:sp>
        <p:sp>
          <p:nvSpPr>
            <p:cNvPr id="416" name="Rectangle 415"/>
            <p:cNvSpPr/>
            <p:nvPr/>
          </p:nvSpPr>
          <p:spPr>
            <a:xfrm>
              <a:off x="1585507" y="3283415"/>
              <a:ext cx="348420" cy="2246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CP</a:t>
              </a:r>
              <a:endParaRPr lang="en-GB" sz="1100" dirty="0"/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2038076" y="3338348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Q3</a:t>
              </a:r>
              <a:endParaRPr lang="en-GB" sz="1000" dirty="0"/>
            </a:p>
          </p:txBody>
        </p:sp>
        <p:sp>
          <p:nvSpPr>
            <p:cNvPr id="418" name="Rectangle 417"/>
            <p:cNvSpPr/>
            <p:nvPr/>
          </p:nvSpPr>
          <p:spPr>
            <a:xfrm>
              <a:off x="2692127" y="3441508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Q2b</a:t>
              </a:r>
              <a:endParaRPr lang="en-GB" sz="1000" dirty="0"/>
            </a:p>
          </p:txBody>
        </p:sp>
        <p:sp>
          <p:nvSpPr>
            <p:cNvPr id="419" name="Rectangle 418"/>
            <p:cNvSpPr/>
            <p:nvPr/>
          </p:nvSpPr>
          <p:spPr>
            <a:xfrm>
              <a:off x="3346178" y="3534927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Q2a</a:t>
              </a:r>
              <a:endParaRPr lang="en-GB" sz="1000" dirty="0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4008165" y="3654425"/>
              <a:ext cx="593397" cy="2693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/>
                <a:t>Q1</a:t>
              </a:r>
              <a:endParaRPr lang="en-GB" sz="1000" dirty="0"/>
            </a:p>
          </p:txBody>
        </p:sp>
        <p:sp>
          <p:nvSpPr>
            <p:cNvPr id="456" name="Rectangle 455"/>
            <p:cNvSpPr/>
            <p:nvPr/>
          </p:nvSpPr>
          <p:spPr>
            <a:xfrm>
              <a:off x="455614" y="3090368"/>
              <a:ext cx="384332" cy="2572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/>
                <a:t>DFX</a:t>
              </a:r>
              <a:endParaRPr lang="en-GB" sz="900" dirty="0"/>
            </a:p>
          </p:txBody>
        </p:sp>
      </p:grpSp>
      <p:grpSp>
        <p:nvGrpSpPr>
          <p:cNvPr id="1424" name="Group 1423"/>
          <p:cNvGrpSpPr/>
          <p:nvPr/>
        </p:nvGrpSpPr>
        <p:grpSpPr>
          <a:xfrm>
            <a:off x="383721" y="1322193"/>
            <a:ext cx="10652141" cy="2128933"/>
            <a:chOff x="383721" y="1322193"/>
            <a:chExt cx="10652141" cy="2128933"/>
          </a:xfrm>
        </p:grpSpPr>
        <p:sp>
          <p:nvSpPr>
            <p:cNvPr id="8" name="TextBox 7"/>
            <p:cNvSpPr txBox="1"/>
            <p:nvPr/>
          </p:nvSpPr>
          <p:spPr>
            <a:xfrm>
              <a:off x="6851556" y="1322193"/>
              <a:ext cx="4184306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i="1" dirty="0" smtClean="0">
                  <a:solidFill>
                    <a:srgbClr val="FF0000"/>
                  </a:solidFill>
                </a:rPr>
                <a:t>P5L</a:t>
              </a:r>
              <a:r>
                <a:rPr lang="en-GB" sz="1600" i="1" dirty="0" smtClean="0">
                  <a:solidFill>
                    <a:srgbClr val="FF0000"/>
                  </a:solidFill>
                </a:rPr>
                <a:t> is the most complicated and coherent set up with the Sm18 installations and the tunnel is the smallest .</a:t>
              </a:r>
            </a:p>
            <a:p>
              <a:pPr algn="ctr"/>
              <a:r>
                <a:rPr lang="en-GB" sz="1600" i="1" dirty="0" smtClean="0">
                  <a:solidFill>
                    <a:srgbClr val="FF0000"/>
                  </a:solidFill>
                </a:rPr>
                <a:t>We plan to reproduce the space allowed in that place of the tunnel for the interventions</a:t>
              </a:r>
              <a:endParaRPr lang="en-GB" sz="1600" i="1" dirty="0">
                <a:solidFill>
                  <a:srgbClr val="FF0000"/>
                </a:solidFill>
              </a:endParaRPr>
            </a:p>
          </p:txBody>
        </p:sp>
        <p:sp>
          <p:nvSpPr>
            <p:cNvPr id="1423" name="Rectangle 1422"/>
            <p:cNvSpPr/>
            <p:nvPr/>
          </p:nvSpPr>
          <p:spPr>
            <a:xfrm>
              <a:off x="383721" y="2063640"/>
              <a:ext cx="4456293" cy="13874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25" name="Rectangle 1424"/>
          <p:cNvSpPr/>
          <p:nvPr/>
        </p:nvSpPr>
        <p:spPr>
          <a:xfrm rot="329939">
            <a:off x="881743" y="2232721"/>
            <a:ext cx="1586687" cy="133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QRX</a:t>
            </a:r>
            <a:endParaRPr lang="en-GB" sz="1200" dirty="0"/>
          </a:p>
        </p:txBody>
      </p:sp>
      <p:sp>
        <p:nvSpPr>
          <p:cNvPr id="475" name="TextBox 474"/>
          <p:cNvSpPr txBox="1"/>
          <p:nvPr/>
        </p:nvSpPr>
        <p:spPr>
          <a:xfrm>
            <a:off x="2785370" y="6058854"/>
            <a:ext cx="7225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TODAY we do not consider to implement a SLOP for the IT STRING.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436" name="Isosceles Triangle 1435"/>
          <p:cNvSpPr/>
          <p:nvPr/>
        </p:nvSpPr>
        <p:spPr>
          <a:xfrm>
            <a:off x="4553968" y="3249546"/>
            <a:ext cx="251969" cy="26938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46337" y="3917453"/>
            <a:ext cx="4875032" cy="957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There is no clear show stopper in SM18 to simulate the SLOPE but we did not get till today REQUEST for doing it. </a:t>
            </a:r>
            <a:endParaRPr lang="en-GB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451" y="2963706"/>
            <a:ext cx="4728732" cy="30894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56554" y="3277624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012356" y="4935643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252699" y="4413134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168649" y="4115638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54540" y="3862110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70590" y="4663794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001829" y="3515593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Not relevant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086255" y="3828122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Not relevant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28290" y="4080675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Not relevant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484325" y="4376243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Not relevant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28289" y="4933042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Not relevant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23522" y="4662180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Not relevant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72220" y="3019500"/>
            <a:ext cx="1839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Consultation results</a:t>
            </a:r>
            <a:endParaRPr lang="en-GB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6154540" y="5169367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025326" y="5248172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955046" y="5521635"/>
            <a:ext cx="336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>
                    <a:lumMod val="75000"/>
                  </a:schemeClr>
                </a:solidFill>
              </a:rPr>
              <a:t>OK</a:t>
            </a:r>
            <a:endParaRPr lang="en-GB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for the TCC </a:t>
            </a:r>
            <a:r>
              <a:rPr lang="en-GB" dirty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October 2017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7446" y="741544"/>
            <a:ext cx="5927094" cy="12416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u="sng" dirty="0" err="1"/>
              <a:t>Integartion</a:t>
            </a:r>
            <a:r>
              <a:rPr lang="en-GB" sz="1600" b="1" u="sng" dirty="0"/>
              <a:t>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With SLOPE or not ( no request from CRG nor from magnets and Vac)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Tooling : for </a:t>
            </a:r>
            <a:r>
              <a:rPr lang="en-GB" sz="1467" dirty="0" err="1">
                <a:solidFill>
                  <a:schemeClr val="bg1">
                    <a:lumMod val="75000"/>
                  </a:schemeClr>
                </a:solidFill>
              </a:rPr>
              <a:t>Sc</a:t>
            </a: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 link and DFX installation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Which set up point 1 or 5? Paolo Integration? The most complex one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String should validate installation and dismounting </a:t>
            </a:r>
            <a:r>
              <a:rPr lang="en-GB" sz="1467" dirty="0" smtClean="0"/>
              <a:t>procedures</a:t>
            </a:r>
            <a:endParaRPr lang="en-GB" sz="1467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70762" y="15919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Integration slide 3 </a:t>
            </a:r>
            <a:endParaRPr lang="en-GB" sz="3733" dirty="0">
              <a:solidFill>
                <a:schemeClr val="tx2"/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5344510" y="3075596"/>
            <a:ext cx="788276" cy="67791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515566" y="259783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P5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47995" y="3405987"/>
            <a:ext cx="10267055" cy="45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Rectangle 414"/>
          <p:cNvSpPr/>
          <p:nvPr/>
        </p:nvSpPr>
        <p:spPr>
          <a:xfrm>
            <a:off x="1365220" y="3268926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D1</a:t>
            </a:r>
            <a:endParaRPr lang="en-GB" sz="1100" dirty="0"/>
          </a:p>
        </p:txBody>
      </p:sp>
      <p:sp>
        <p:nvSpPr>
          <p:cNvPr id="416" name="Rectangle 415"/>
          <p:cNvSpPr/>
          <p:nvPr/>
        </p:nvSpPr>
        <p:spPr>
          <a:xfrm>
            <a:off x="2034602" y="3285050"/>
            <a:ext cx="348420" cy="2558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CP</a:t>
            </a:r>
            <a:endParaRPr lang="en-GB" sz="1100" dirty="0"/>
          </a:p>
        </p:txBody>
      </p:sp>
      <p:sp>
        <p:nvSpPr>
          <p:cNvPr id="417" name="Rectangle 416"/>
          <p:cNvSpPr/>
          <p:nvPr/>
        </p:nvSpPr>
        <p:spPr>
          <a:xfrm>
            <a:off x="2487060" y="3268926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Q3</a:t>
            </a:r>
            <a:endParaRPr lang="en-GB" sz="1000" dirty="0"/>
          </a:p>
        </p:txBody>
      </p:sp>
      <p:sp>
        <p:nvSpPr>
          <p:cNvPr id="418" name="Rectangle 417"/>
          <p:cNvSpPr/>
          <p:nvPr/>
        </p:nvSpPr>
        <p:spPr>
          <a:xfrm>
            <a:off x="3180788" y="3278261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Q2b</a:t>
            </a:r>
            <a:endParaRPr lang="en-GB" sz="1000" dirty="0"/>
          </a:p>
        </p:txBody>
      </p:sp>
      <p:sp>
        <p:nvSpPr>
          <p:cNvPr id="419" name="Rectangle 418"/>
          <p:cNvSpPr/>
          <p:nvPr/>
        </p:nvSpPr>
        <p:spPr>
          <a:xfrm>
            <a:off x="3920147" y="3279683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Q2a</a:t>
            </a:r>
            <a:endParaRPr lang="en-GB" sz="1000" dirty="0"/>
          </a:p>
        </p:txBody>
      </p:sp>
      <p:sp>
        <p:nvSpPr>
          <p:cNvPr id="420" name="Rectangle 419"/>
          <p:cNvSpPr/>
          <p:nvPr/>
        </p:nvSpPr>
        <p:spPr>
          <a:xfrm>
            <a:off x="4665514" y="3279683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Q1</a:t>
            </a:r>
            <a:endParaRPr lang="en-GB" sz="1000" dirty="0"/>
          </a:p>
        </p:txBody>
      </p:sp>
      <p:sp>
        <p:nvSpPr>
          <p:cNvPr id="456" name="Rectangle 455"/>
          <p:cNvSpPr/>
          <p:nvPr/>
        </p:nvSpPr>
        <p:spPr>
          <a:xfrm>
            <a:off x="867900" y="3268926"/>
            <a:ext cx="384332" cy="278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DFX</a:t>
            </a:r>
            <a:endParaRPr lang="en-GB" sz="900" dirty="0"/>
          </a:p>
        </p:txBody>
      </p:sp>
      <p:sp>
        <p:nvSpPr>
          <p:cNvPr id="1423" name="Rectangle 1422"/>
          <p:cNvSpPr/>
          <p:nvPr/>
        </p:nvSpPr>
        <p:spPr>
          <a:xfrm>
            <a:off x="770762" y="2597835"/>
            <a:ext cx="4503994" cy="13874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5" name="Rectangle 1424"/>
          <p:cNvSpPr/>
          <p:nvPr/>
        </p:nvSpPr>
        <p:spPr>
          <a:xfrm>
            <a:off x="845279" y="3057501"/>
            <a:ext cx="1586687" cy="133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QRX</a:t>
            </a:r>
            <a:endParaRPr lang="en-GB" sz="1200" dirty="0"/>
          </a:p>
        </p:txBody>
      </p:sp>
      <p:sp>
        <p:nvSpPr>
          <p:cNvPr id="1436" name="Isosceles Triangle 1435"/>
          <p:cNvSpPr/>
          <p:nvPr/>
        </p:nvSpPr>
        <p:spPr>
          <a:xfrm>
            <a:off x="5037896" y="3580717"/>
            <a:ext cx="251969" cy="26938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152902" y="1299775"/>
            <a:ext cx="4103227" cy="2328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Magnets ordered by </a:t>
            </a:r>
            <a:r>
              <a:rPr lang="en-GB" sz="2000" dirty="0" smtClean="0"/>
              <a:t>arrival option 1</a:t>
            </a:r>
            <a:endParaRPr lang="en-GB" sz="2000" dirty="0" smtClean="0"/>
          </a:p>
          <a:p>
            <a:pPr lvl="1"/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Q2a prototype 1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-3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rd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 Q 2019</a:t>
            </a:r>
          </a:p>
          <a:p>
            <a:pPr lvl="1"/>
            <a:r>
              <a:rPr lang="en-GB" sz="1600" dirty="0" smtClean="0"/>
              <a:t>Q2b series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Q 2020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Q1 prototype 2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 Q 2020</a:t>
            </a:r>
          </a:p>
          <a:p>
            <a:pPr lvl="1"/>
            <a:r>
              <a:rPr lang="en-GB" sz="1600" dirty="0" smtClean="0"/>
              <a:t>CP series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Q 2020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D1 prototype 1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 Q 2021</a:t>
            </a:r>
          </a:p>
          <a:p>
            <a:pPr lvl="1"/>
            <a:r>
              <a:rPr lang="en-GB" sz="1600" dirty="0" smtClean="0"/>
              <a:t>Q3 series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Q 2021</a:t>
            </a:r>
          </a:p>
          <a:p>
            <a:pPr lvl="1"/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01376" y="5246610"/>
            <a:ext cx="8303139" cy="10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877194" y="4900723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Q2a</a:t>
            </a:r>
            <a:endParaRPr lang="en-GB" sz="1000" dirty="0"/>
          </a:p>
        </p:txBody>
      </p:sp>
      <p:sp>
        <p:nvSpPr>
          <p:cNvPr id="29" name="Rectangle 28"/>
          <p:cNvSpPr/>
          <p:nvPr/>
        </p:nvSpPr>
        <p:spPr>
          <a:xfrm>
            <a:off x="2690432" y="4531109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Q1</a:t>
            </a:r>
            <a:endParaRPr lang="en-GB" sz="1000" dirty="0"/>
          </a:p>
        </p:txBody>
      </p:sp>
      <p:sp>
        <p:nvSpPr>
          <p:cNvPr id="34" name="Rectangle 33"/>
          <p:cNvSpPr/>
          <p:nvPr/>
        </p:nvSpPr>
        <p:spPr>
          <a:xfrm>
            <a:off x="2683585" y="4900517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Q2b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309508" y="5515214"/>
            <a:ext cx="116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Q 2019</a:t>
            </a:r>
            <a:endParaRPr lang="en-GB" dirty="0"/>
          </a:p>
        </p:txBody>
      </p:sp>
      <p:cxnSp>
        <p:nvCxnSpPr>
          <p:cNvPr id="19" name="Straight Connector 18"/>
          <p:cNvCxnSpPr>
            <a:endCxn id="15" idx="0"/>
          </p:cNvCxnSpPr>
          <p:nvPr/>
        </p:nvCxnSpPr>
        <p:spPr>
          <a:xfrm flipH="1">
            <a:off x="890501" y="5246610"/>
            <a:ext cx="10875" cy="268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07348" y="5245981"/>
            <a:ext cx="0" cy="28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30279" y="553051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4463162" y="4898361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D1</a:t>
            </a:r>
            <a:endParaRPr lang="en-GB" sz="10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513544" y="5254493"/>
            <a:ext cx="0" cy="28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136475" y="55390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2021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2710588" y="4200721"/>
            <a:ext cx="348420" cy="224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CP</a:t>
            </a:r>
            <a:endParaRPr lang="en-GB" sz="1100" dirty="0"/>
          </a:p>
        </p:txBody>
      </p:sp>
      <p:sp>
        <p:nvSpPr>
          <p:cNvPr id="52" name="Rectangle 51"/>
          <p:cNvSpPr/>
          <p:nvPr/>
        </p:nvSpPr>
        <p:spPr>
          <a:xfrm>
            <a:off x="6336939" y="4907915"/>
            <a:ext cx="3346076" cy="2507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HL LHC IT STRING</a:t>
            </a:r>
            <a:endParaRPr lang="en-GB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5738648" y="5471574"/>
            <a:ext cx="116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Q 2021</a:t>
            </a:r>
            <a:endParaRPr lang="en-GB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6319640" y="5262904"/>
            <a:ext cx="0" cy="28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459548" y="4513446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Q3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7603232" y="3480964"/>
            <a:ext cx="32025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In principle more difficult the installation and have more interest for the WP15 and for Vac as allows instrumenting the Beam screen of Q1 ( the tick version)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6070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" grpId="0" animBg="1"/>
      <p:bldP spid="416" grpId="0" animBg="1"/>
      <p:bldP spid="417" grpId="0" animBg="1"/>
      <p:bldP spid="418" grpId="0" animBg="1"/>
      <p:bldP spid="419" grpId="0" animBg="1"/>
      <p:bldP spid="420" grpId="0" animBg="1"/>
      <p:bldP spid="456" grpId="0" animBg="1"/>
      <p:bldP spid="1425" grpId="0" animBg="1"/>
      <p:bldP spid="28" grpId="0" animBg="1"/>
      <p:bldP spid="29" grpId="0" animBg="1"/>
      <p:bldP spid="34" grpId="0" animBg="1"/>
      <p:bldP spid="44" grpId="0" animBg="1"/>
      <p:bldP spid="50" grpId="0" animBg="1"/>
      <p:bldP spid="52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Marta Bajko for the TCC </a:t>
            </a:r>
            <a:r>
              <a:rPr lang="en-GB" dirty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October 2017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7446" y="741544"/>
            <a:ext cx="5927094" cy="12416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u="sng" dirty="0" err="1"/>
              <a:t>Integartion</a:t>
            </a:r>
            <a:r>
              <a:rPr lang="en-GB" sz="1600" b="1" u="sng" dirty="0"/>
              <a:t>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With SLOPE or not ( no request from CRG nor from magnets and Vac)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Tooling : for </a:t>
            </a:r>
            <a:r>
              <a:rPr lang="en-GB" sz="1467" dirty="0" err="1">
                <a:solidFill>
                  <a:schemeClr val="bg1">
                    <a:lumMod val="75000"/>
                  </a:schemeClr>
                </a:solidFill>
              </a:rPr>
              <a:t>Sc</a:t>
            </a: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 link and DFX installation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75000"/>
                  </a:schemeClr>
                </a:solidFill>
              </a:rPr>
              <a:t>Which set up point 1 or 5? Paolo Integration? The most complex one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String should validate installation and dismounting </a:t>
            </a:r>
            <a:r>
              <a:rPr lang="en-GB" sz="1467" dirty="0" smtClean="0"/>
              <a:t>procedures</a:t>
            </a:r>
            <a:endParaRPr lang="en-GB" sz="1467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70762" y="15919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Integration slide </a:t>
            </a:r>
            <a:r>
              <a:rPr lang="en-GB" sz="3733" dirty="0" smtClean="0">
                <a:solidFill>
                  <a:schemeClr val="tx2"/>
                </a:solidFill>
              </a:rPr>
              <a:t>4 </a:t>
            </a:r>
            <a:endParaRPr lang="en-GB" sz="3733" dirty="0">
              <a:solidFill>
                <a:schemeClr val="tx2"/>
              </a:solidFill>
            </a:endParaRPr>
          </a:p>
        </p:txBody>
      </p:sp>
      <p:sp>
        <p:nvSpPr>
          <p:cNvPr id="14" name="5-Point Star 13"/>
          <p:cNvSpPr/>
          <p:nvPr/>
        </p:nvSpPr>
        <p:spPr>
          <a:xfrm>
            <a:off x="5344510" y="3075596"/>
            <a:ext cx="788276" cy="67791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515566" y="259783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P5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47995" y="3405987"/>
            <a:ext cx="10267055" cy="451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Rectangle 414"/>
          <p:cNvSpPr/>
          <p:nvPr/>
        </p:nvSpPr>
        <p:spPr>
          <a:xfrm>
            <a:off x="1365220" y="3268926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D1</a:t>
            </a:r>
            <a:endParaRPr lang="en-GB" sz="1100" dirty="0"/>
          </a:p>
        </p:txBody>
      </p:sp>
      <p:sp>
        <p:nvSpPr>
          <p:cNvPr id="416" name="Rectangle 415"/>
          <p:cNvSpPr/>
          <p:nvPr/>
        </p:nvSpPr>
        <p:spPr>
          <a:xfrm>
            <a:off x="2034602" y="3285050"/>
            <a:ext cx="348420" cy="2558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CP</a:t>
            </a:r>
            <a:endParaRPr lang="en-GB" sz="1100" dirty="0"/>
          </a:p>
        </p:txBody>
      </p:sp>
      <p:sp>
        <p:nvSpPr>
          <p:cNvPr id="417" name="Rectangle 416"/>
          <p:cNvSpPr/>
          <p:nvPr/>
        </p:nvSpPr>
        <p:spPr>
          <a:xfrm>
            <a:off x="4576182" y="3285050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Q1</a:t>
            </a:r>
            <a:endParaRPr lang="en-GB" sz="1000" dirty="0"/>
          </a:p>
        </p:txBody>
      </p:sp>
      <p:sp>
        <p:nvSpPr>
          <p:cNvPr id="418" name="Rectangle 417"/>
          <p:cNvSpPr/>
          <p:nvPr/>
        </p:nvSpPr>
        <p:spPr>
          <a:xfrm>
            <a:off x="3180788" y="3278261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Q2b</a:t>
            </a:r>
            <a:endParaRPr lang="en-GB" sz="1000" dirty="0"/>
          </a:p>
        </p:txBody>
      </p:sp>
      <p:sp>
        <p:nvSpPr>
          <p:cNvPr id="419" name="Rectangle 418"/>
          <p:cNvSpPr/>
          <p:nvPr/>
        </p:nvSpPr>
        <p:spPr>
          <a:xfrm>
            <a:off x="3920147" y="3279683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Q2a</a:t>
            </a:r>
            <a:endParaRPr lang="en-GB" sz="1000" dirty="0"/>
          </a:p>
        </p:txBody>
      </p:sp>
      <p:sp>
        <p:nvSpPr>
          <p:cNvPr id="420" name="Rectangle 419"/>
          <p:cNvSpPr/>
          <p:nvPr/>
        </p:nvSpPr>
        <p:spPr>
          <a:xfrm>
            <a:off x="2492426" y="3278867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Q3</a:t>
            </a:r>
            <a:endParaRPr lang="en-GB" sz="1000" dirty="0"/>
          </a:p>
        </p:txBody>
      </p:sp>
      <p:sp>
        <p:nvSpPr>
          <p:cNvPr id="456" name="Rectangle 455"/>
          <p:cNvSpPr/>
          <p:nvPr/>
        </p:nvSpPr>
        <p:spPr>
          <a:xfrm>
            <a:off x="867900" y="3268926"/>
            <a:ext cx="384332" cy="278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/>
              <a:t>DFX</a:t>
            </a:r>
            <a:endParaRPr lang="en-GB" sz="900" dirty="0"/>
          </a:p>
        </p:txBody>
      </p:sp>
      <p:sp>
        <p:nvSpPr>
          <p:cNvPr id="1423" name="Rectangle 1422"/>
          <p:cNvSpPr/>
          <p:nvPr/>
        </p:nvSpPr>
        <p:spPr>
          <a:xfrm>
            <a:off x="770762" y="2597835"/>
            <a:ext cx="4503994" cy="13874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5" name="Rectangle 1424"/>
          <p:cNvSpPr/>
          <p:nvPr/>
        </p:nvSpPr>
        <p:spPr>
          <a:xfrm>
            <a:off x="845279" y="3057501"/>
            <a:ext cx="1586687" cy="133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QRX</a:t>
            </a:r>
            <a:endParaRPr lang="en-GB" sz="1200" dirty="0"/>
          </a:p>
        </p:txBody>
      </p:sp>
      <p:sp>
        <p:nvSpPr>
          <p:cNvPr id="1436" name="Isosceles Triangle 1435"/>
          <p:cNvSpPr/>
          <p:nvPr/>
        </p:nvSpPr>
        <p:spPr>
          <a:xfrm>
            <a:off x="5037896" y="3580717"/>
            <a:ext cx="251969" cy="26938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152902" y="1299775"/>
            <a:ext cx="4103227" cy="2328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Magnets ordered by </a:t>
            </a:r>
            <a:r>
              <a:rPr lang="en-GB" sz="2000" dirty="0" smtClean="0"/>
              <a:t>arrival option 2</a:t>
            </a:r>
            <a:endParaRPr lang="en-GB" sz="2000" dirty="0" smtClean="0"/>
          </a:p>
          <a:p>
            <a:pPr lvl="1"/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Q2a prototype 1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-3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rd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 Q 2019</a:t>
            </a:r>
          </a:p>
          <a:p>
            <a:pPr lvl="1"/>
            <a:r>
              <a:rPr lang="en-GB" sz="1600" dirty="0" smtClean="0"/>
              <a:t>Q2b series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Q 2020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Q3 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prototype 2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 Q 2020</a:t>
            </a:r>
          </a:p>
          <a:p>
            <a:pPr lvl="1"/>
            <a:r>
              <a:rPr lang="en-GB" sz="1600" dirty="0" smtClean="0"/>
              <a:t>CP series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Q 2020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D1 prototype 1</a:t>
            </a:r>
            <a:r>
              <a:rPr lang="en-GB" sz="1600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 Q 2021</a:t>
            </a:r>
          </a:p>
          <a:p>
            <a:pPr lvl="1"/>
            <a:r>
              <a:rPr lang="en-GB" sz="1600" dirty="0" smtClean="0"/>
              <a:t>Q1 </a:t>
            </a:r>
            <a:r>
              <a:rPr lang="en-GB" sz="1600" dirty="0" smtClean="0"/>
              <a:t>series 2</a:t>
            </a:r>
            <a:r>
              <a:rPr lang="en-GB" sz="1600" baseline="30000" dirty="0" smtClean="0"/>
              <a:t>nd</a:t>
            </a:r>
            <a:r>
              <a:rPr lang="en-GB" sz="1600" dirty="0" smtClean="0"/>
              <a:t> Q 2021</a:t>
            </a:r>
          </a:p>
          <a:p>
            <a:pPr lvl="1"/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01376" y="5246610"/>
            <a:ext cx="8303139" cy="10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877194" y="4900723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Q2a</a:t>
            </a:r>
            <a:endParaRPr lang="en-GB" sz="1000" dirty="0"/>
          </a:p>
        </p:txBody>
      </p:sp>
      <p:sp>
        <p:nvSpPr>
          <p:cNvPr id="29" name="Rectangle 28"/>
          <p:cNvSpPr/>
          <p:nvPr/>
        </p:nvSpPr>
        <p:spPr>
          <a:xfrm>
            <a:off x="2690432" y="4531109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Q3</a:t>
            </a:r>
            <a:endParaRPr lang="en-GB" sz="1000" dirty="0"/>
          </a:p>
        </p:txBody>
      </p:sp>
      <p:sp>
        <p:nvSpPr>
          <p:cNvPr id="34" name="Rectangle 33"/>
          <p:cNvSpPr/>
          <p:nvPr/>
        </p:nvSpPr>
        <p:spPr>
          <a:xfrm>
            <a:off x="2683585" y="4900517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Q2b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309508" y="5515214"/>
            <a:ext cx="116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Q 2019</a:t>
            </a:r>
            <a:endParaRPr lang="en-GB" dirty="0"/>
          </a:p>
        </p:txBody>
      </p:sp>
      <p:cxnSp>
        <p:nvCxnSpPr>
          <p:cNvPr id="19" name="Straight Connector 18"/>
          <p:cNvCxnSpPr>
            <a:endCxn id="15" idx="0"/>
          </p:cNvCxnSpPr>
          <p:nvPr/>
        </p:nvCxnSpPr>
        <p:spPr>
          <a:xfrm flipH="1">
            <a:off x="890501" y="5246610"/>
            <a:ext cx="10875" cy="268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107348" y="5245981"/>
            <a:ext cx="0" cy="28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30279" y="553051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4463162" y="4898361"/>
            <a:ext cx="593397" cy="26938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D1</a:t>
            </a:r>
            <a:endParaRPr lang="en-GB" sz="10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513544" y="5254493"/>
            <a:ext cx="0" cy="28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136475" y="55390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2021</a:t>
            </a:r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2710588" y="4200721"/>
            <a:ext cx="348420" cy="2246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CP</a:t>
            </a:r>
            <a:endParaRPr lang="en-GB" sz="1100" dirty="0"/>
          </a:p>
        </p:txBody>
      </p:sp>
      <p:sp>
        <p:nvSpPr>
          <p:cNvPr id="52" name="Rectangle 51"/>
          <p:cNvSpPr/>
          <p:nvPr/>
        </p:nvSpPr>
        <p:spPr>
          <a:xfrm>
            <a:off x="6336939" y="4907915"/>
            <a:ext cx="3346076" cy="25075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HL LHC IT STRING</a:t>
            </a:r>
            <a:endParaRPr lang="en-GB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5738648" y="5471574"/>
            <a:ext cx="1161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Q 2021</a:t>
            </a:r>
            <a:endParaRPr lang="en-GB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6319640" y="5262904"/>
            <a:ext cx="0" cy="28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459548" y="4513446"/>
            <a:ext cx="593397" cy="269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Q1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7868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" grpId="0" animBg="1"/>
      <p:bldP spid="416" grpId="0" animBg="1"/>
      <p:bldP spid="417" grpId="0" animBg="1"/>
      <p:bldP spid="418" grpId="0" animBg="1"/>
      <p:bldP spid="419" grpId="0" animBg="1"/>
      <p:bldP spid="420" grpId="0" animBg="1"/>
      <p:bldP spid="456" grpId="0" animBg="1"/>
      <p:bldP spid="1425" grpId="0" animBg="1"/>
      <p:bldP spid="28" grpId="0" animBg="1"/>
      <p:bldP spid="29" grpId="0" animBg="1"/>
      <p:bldP spid="34" grpId="0" animBg="1"/>
      <p:bldP spid="44" grpId="0" animBg="1"/>
      <p:bldP spid="50" grpId="0" animBg="1"/>
      <p:bldP spid="52" grpId="0" animBg="1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16000" y="900000"/>
            <a:ext cx="7229493" cy="1221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67" b="1" u="sng" dirty="0" smtClean="0"/>
              <a:t>Cryogenics</a:t>
            </a:r>
            <a:r>
              <a:rPr lang="en-GB" sz="1467" b="1" u="sng" dirty="0"/>
              <a:t>: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85000"/>
                  </a:schemeClr>
                </a:solidFill>
              </a:rPr>
              <a:t>Need of a quench buffer, 10 g/s recovery line at warm, operational pressure 20 bars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Which cooling ( point 1 or point 5)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85000"/>
                  </a:schemeClr>
                </a:solidFill>
              </a:rPr>
              <a:t>Do we have spare DFX or we use a standard one?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 err="1">
                <a:solidFill>
                  <a:schemeClr val="bg1">
                    <a:lumMod val="85000"/>
                  </a:schemeClr>
                </a:solidFill>
              </a:rPr>
              <a:t>V</a:t>
            </a:r>
            <a:r>
              <a:rPr lang="en-GB" sz="800" dirty="0" err="1">
                <a:solidFill>
                  <a:schemeClr val="bg1">
                    <a:lumMod val="85000"/>
                  </a:schemeClr>
                </a:solidFill>
              </a:rPr>
              <a:t>He</a:t>
            </a:r>
            <a:r>
              <a:rPr lang="en-GB" sz="1467" dirty="0">
                <a:solidFill>
                  <a:schemeClr val="bg1">
                    <a:lumMod val="85000"/>
                  </a:schemeClr>
                </a:solidFill>
              </a:rPr>
              <a:t> in a cold mass = 25 l/ m? Herve</a:t>
            </a:r>
            <a:r>
              <a:rPr lang="en-GB" sz="1467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  <a:endParaRPr lang="en-GB" sz="1467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Cryogenics</a:t>
            </a:r>
            <a:endParaRPr lang="en-GB" sz="3733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5202" y="2416447"/>
            <a:ext cx="418430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FF0000"/>
                </a:solidFill>
              </a:rPr>
              <a:t>P5L</a:t>
            </a:r>
            <a:r>
              <a:rPr lang="en-GB" sz="1600" i="1" dirty="0" smtClean="0">
                <a:solidFill>
                  <a:srgbClr val="FF0000"/>
                </a:solidFill>
              </a:rPr>
              <a:t> is the most complicated and coherent set up with the Sm18 installations and the tunnel is the smallest .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We plan to reproduce the space allowed in that place of the tunnel for the interventions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3519" y="4565863"/>
            <a:ext cx="9297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Antonio Perin is working on the cryogenics. Together with MSC-TF  and P. Gayet we are evaluating  the pumping capacity for SM18 . </a:t>
            </a:r>
            <a:r>
              <a:rPr lang="en-GB" i="1" dirty="0" smtClean="0"/>
              <a:t>The last conclusion made by L. Serio ( with SM18 UPG) was that no need of additional pumping.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3134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16000" y="900000"/>
            <a:ext cx="5468199" cy="14469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67" b="1" u="sng" dirty="0" smtClean="0"/>
              <a:t>Magnets</a:t>
            </a:r>
            <a:endParaRPr lang="en-GB" sz="1467" b="1" u="sng" dirty="0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85000"/>
                  </a:schemeClr>
                </a:solidFill>
              </a:rPr>
              <a:t>Machine cycles…see with ABP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Training till </a:t>
            </a:r>
            <a:r>
              <a:rPr lang="en-GB" sz="1467" dirty="0" err="1"/>
              <a:t>I</a:t>
            </a:r>
            <a:r>
              <a:rPr lang="en-GB" sz="1333" dirty="0" err="1"/>
              <a:t>nom</a:t>
            </a:r>
            <a:r>
              <a:rPr lang="en-GB" sz="1467" dirty="0"/>
              <a:t>? </a:t>
            </a:r>
            <a:r>
              <a:rPr lang="en-GB" sz="1467" dirty="0" err="1"/>
              <a:t>I</a:t>
            </a:r>
            <a:r>
              <a:rPr lang="en-GB" sz="1333" dirty="0" err="1"/>
              <a:t>ultimate</a:t>
            </a:r>
            <a:r>
              <a:rPr lang="en-GB" sz="1467" dirty="0"/>
              <a:t>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85000"/>
                  </a:schemeClr>
                </a:solidFill>
              </a:rPr>
              <a:t>Provoked quenches with QHs to check propagation, QH delays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>
                <a:solidFill>
                  <a:schemeClr val="bg1">
                    <a:lumMod val="85000"/>
                  </a:schemeClr>
                </a:solidFill>
              </a:rPr>
              <a:t>Tracking test ( measurements during ramp?)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467" dirty="0"/>
              <a:t>Thermal cycle</a:t>
            </a:r>
            <a:r>
              <a:rPr lang="en-GB" sz="1467" dirty="0" smtClean="0"/>
              <a:t>?</a:t>
            </a:r>
            <a:endParaRPr lang="en-GB" sz="1467" dirty="0"/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Magnets</a:t>
            </a:r>
            <a:endParaRPr lang="en-GB" sz="3733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57725" y="757583"/>
            <a:ext cx="418430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err="1" smtClean="0">
                <a:solidFill>
                  <a:srgbClr val="FF0000"/>
                </a:solidFill>
              </a:rPr>
              <a:t>I</a:t>
            </a:r>
            <a:r>
              <a:rPr lang="en-GB" sz="2800" b="1" i="1" baseline="-25000" dirty="0" err="1" smtClean="0">
                <a:solidFill>
                  <a:srgbClr val="FF0000"/>
                </a:solidFill>
              </a:rPr>
              <a:t>nom</a:t>
            </a:r>
            <a:r>
              <a:rPr lang="en-GB" sz="2800" b="1" i="1" dirty="0" smtClean="0">
                <a:solidFill>
                  <a:srgbClr val="FF0000"/>
                </a:solidFill>
              </a:rPr>
              <a:t> </a:t>
            </a:r>
            <a:r>
              <a:rPr lang="en-GB" sz="1600" i="1" dirty="0" smtClean="0">
                <a:solidFill>
                  <a:srgbClr val="FF0000"/>
                </a:solidFill>
              </a:rPr>
              <a:t>is what we have considered thill now. 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In the phase of HWC of the STRING 120 quenches were estimated to be done till I nom. An other 50 quenches are planned to do with the goal of “special test” not done in the shadow of the HWC</a:t>
            </a:r>
            <a:r>
              <a:rPr lang="en-GB" i="1" dirty="0" smtClean="0">
                <a:solidFill>
                  <a:srgbClr val="FF0000"/>
                </a:solidFill>
              </a:rPr>
              <a:t>. 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10" name="Left Brace 9"/>
          <p:cNvSpPr/>
          <p:nvPr/>
        </p:nvSpPr>
        <p:spPr>
          <a:xfrm rot="5400000">
            <a:off x="2693533" y="1872588"/>
            <a:ext cx="316051" cy="20048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/>
          <p:cNvSpPr/>
          <p:nvPr/>
        </p:nvSpPr>
        <p:spPr>
          <a:xfrm rot="5400000">
            <a:off x="4043688" y="2536001"/>
            <a:ext cx="307328" cy="6867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568851" y="2375853"/>
            <a:ext cx="2051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Hardware Commissioning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03527" y="2382432"/>
            <a:ext cx="109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Special Tests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92" y="3120426"/>
            <a:ext cx="7088432" cy="25860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Left Brace 16"/>
          <p:cNvSpPr/>
          <p:nvPr/>
        </p:nvSpPr>
        <p:spPr>
          <a:xfrm rot="5400000">
            <a:off x="6735273" y="2526606"/>
            <a:ext cx="307328" cy="6867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/>
          <p:cNvSpPr/>
          <p:nvPr/>
        </p:nvSpPr>
        <p:spPr>
          <a:xfrm rot="5400000">
            <a:off x="5385119" y="1872252"/>
            <a:ext cx="316051" cy="20048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701585" y="2382096"/>
            <a:ext cx="2051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Hardware Commissioning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682833" y="2400269"/>
            <a:ext cx="109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Special Tests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333928" y="3032700"/>
            <a:ext cx="24424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</a:t>
            </a:r>
            <a:r>
              <a:rPr lang="en-GB" sz="2400" dirty="0" smtClean="0"/>
              <a:t>Current level</a:t>
            </a:r>
            <a:r>
              <a:rPr lang="en-GB" dirty="0" smtClean="0"/>
              <a:t> has a non-negligible consequence on the energy deposition into the cold mass + extraction and so on the pumping capacity affecting finally also the planning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303224" y="5929381"/>
            <a:ext cx="4184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FF0000"/>
                </a:solidFill>
              </a:rPr>
              <a:t>1 TC</a:t>
            </a:r>
            <a:r>
              <a:rPr lang="en-GB" i="1" dirty="0" smtClean="0">
                <a:solidFill>
                  <a:srgbClr val="FF0000"/>
                </a:solidFill>
              </a:rPr>
              <a:t> is planned</a:t>
            </a:r>
            <a:endParaRPr lang="en-GB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Marta Bajko for the TCC 15</a:t>
            </a:r>
            <a:r>
              <a:rPr lang="en-GB" baseline="30000" smtClean="0"/>
              <a:t>th</a:t>
            </a:r>
            <a:r>
              <a:rPr lang="en-GB" smtClean="0"/>
              <a:t> September 2016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16000" y="900000"/>
            <a:ext cx="10326036" cy="99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67" b="1" u="sng" dirty="0" smtClean="0"/>
              <a:t>Vacuum</a:t>
            </a:r>
            <a:endParaRPr lang="en-GB" sz="1467" b="1" u="sng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467" dirty="0"/>
              <a:t>Beam screen? With dedicated instrumentation? </a:t>
            </a:r>
            <a:r>
              <a:rPr lang="en-GB" sz="1467" dirty="0" err="1"/>
              <a:t>Chaufrettes</a:t>
            </a:r>
            <a:r>
              <a:rPr lang="en-GB" sz="1467" dirty="0"/>
              <a:t>? 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467" b="1" dirty="0">
                <a:solidFill>
                  <a:srgbClr val="0070C0"/>
                </a:solidFill>
              </a:rPr>
              <a:t>De we have counted in the budget the beam screens? 700 </a:t>
            </a:r>
            <a:r>
              <a:rPr lang="en-GB" sz="1467" b="1" dirty="0" err="1">
                <a:solidFill>
                  <a:srgbClr val="0070C0"/>
                </a:solidFill>
              </a:rPr>
              <a:t>kCHF</a:t>
            </a:r>
            <a:r>
              <a:rPr lang="en-GB" sz="1467" b="1" dirty="0">
                <a:solidFill>
                  <a:srgbClr val="0070C0"/>
                </a:solidFill>
              </a:rPr>
              <a:t> extra cost?WP12?</a:t>
            </a:r>
            <a:r>
              <a:rPr lang="en-GB" sz="1467" dirty="0"/>
              <a:t>we would need for Q1 proto ( 166mm) and D1( 6mm dipole)  proto , we have for the series but we need to instrument at least one ( 6 mm quad). </a:t>
            </a:r>
          </a:p>
        </p:txBody>
      </p:sp>
      <p:pic>
        <p:nvPicPr>
          <p:cNvPr id="5" name="Picture 4" descr="CERN-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137" y="6022510"/>
            <a:ext cx="671964" cy="670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33" dirty="0" smtClean="0">
                <a:solidFill>
                  <a:schemeClr val="tx2"/>
                </a:solidFill>
              </a:rPr>
              <a:t>Vacuum</a:t>
            </a:r>
            <a:endParaRPr lang="en-GB" sz="3733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1783" y="3204903"/>
            <a:ext cx="579038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FF0000"/>
                </a:solidFill>
              </a:rPr>
              <a:t>Beam Screens will be installed</a:t>
            </a:r>
            <a:r>
              <a:rPr lang="en-GB" sz="1600" i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Following the magnets availability and the needs in testing all type of beam screens we have: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3 instrumented: Q1 proto, D1 proto and Q2a or Q2b proto</a:t>
            </a:r>
            <a:endParaRPr lang="en-GB" sz="16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2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2574</TotalTime>
  <Words>1281</Words>
  <Application>Microsoft Office PowerPoint</Application>
  <PresentationFormat>Widescreen</PresentationFormat>
  <Paragraphs>216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Feasibility and implication of installation of the string test in SM18 with a slope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Marta Bajko</dc:creator>
  <cp:lastModifiedBy>Marta Bajko</cp:lastModifiedBy>
  <cp:revision>28</cp:revision>
  <dcterms:created xsi:type="dcterms:W3CDTF">2017-10-03T14:52:08Z</dcterms:created>
  <dcterms:modified xsi:type="dcterms:W3CDTF">2017-10-05T12:30:48Z</dcterms:modified>
</cp:coreProperties>
</file>