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sldIdLst>
    <p:sldId id="257" r:id="rId2"/>
    <p:sldId id="267" r:id="rId3"/>
    <p:sldId id="272" r:id="rId4"/>
    <p:sldId id="271" r:id="rId5"/>
    <p:sldId id="258" r:id="rId6"/>
    <p:sldId id="261" r:id="rId7"/>
    <p:sldId id="266" r:id="rId8"/>
    <p:sldId id="273" r:id="rId9"/>
    <p:sldId id="270" r:id="rId10"/>
    <p:sldId id="265" r:id="rId11"/>
    <p:sldId id="263" r:id="rId12"/>
    <p:sldId id="274" r:id="rId13"/>
    <p:sldId id="268" r:id="rId14"/>
    <p:sldId id="264" r:id="rId15"/>
    <p:sldId id="269" r:id="rId16"/>
    <p:sldId id="259" r:id="rId17"/>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5246" autoAdjust="0"/>
  </p:normalViewPr>
  <p:slideViewPr>
    <p:cSldViewPr snapToGrid="0" snapToObjects="1">
      <p:cViewPr varScale="1">
        <p:scale>
          <a:sx n="86" d="100"/>
          <a:sy n="86" d="100"/>
        </p:scale>
        <p:origin x="133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0AEF6850-6223-4AAE-AF48-25D3C21D255A}" type="datetimeFigureOut">
              <a:rPr lang="en-US" smtClean="0"/>
              <a:t>10/2/2017</a:t>
            </a:fld>
            <a:endParaRPr lang="en-US"/>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20E83B96-404E-4A31-BC9D-C4E9CDEECFA4}" type="slidenum">
              <a:rPr lang="en-US" smtClean="0"/>
              <a:t>‹#›</a:t>
            </a:fld>
            <a:endParaRPr lang="en-US"/>
          </a:p>
        </p:txBody>
      </p:sp>
    </p:spTree>
    <p:extLst>
      <p:ext uri="{BB962C8B-B14F-4D97-AF65-F5344CB8AC3E}">
        <p14:creationId xmlns:p14="http://schemas.microsoft.com/office/powerpoint/2010/main" val="3368994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E83B96-404E-4A31-BC9D-C4E9CDEECFA4}" type="slidenum">
              <a:rPr lang="en-US" smtClean="0"/>
              <a:t>1</a:t>
            </a:fld>
            <a:endParaRPr lang="en-US"/>
          </a:p>
        </p:txBody>
      </p:sp>
    </p:spTree>
    <p:extLst>
      <p:ext uri="{BB962C8B-B14F-4D97-AF65-F5344CB8AC3E}">
        <p14:creationId xmlns:p14="http://schemas.microsoft.com/office/powerpoint/2010/main" val="3783615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solidFill>
                  <a:schemeClr val="accent5"/>
                </a:solidFill>
              </a:rPr>
              <a:t>A coupling structure is printed on the ferrite</a:t>
            </a:r>
          </a:p>
          <a:p>
            <a:pPr marL="171450" indent="-171450">
              <a:buFont typeface="Arial" panose="020B0604020202020204" pitchFamily="34" charset="0"/>
              <a:buChar char="•"/>
            </a:pPr>
            <a:r>
              <a:rPr lang="en-GB" dirty="0">
                <a:solidFill>
                  <a:schemeClr val="accent5"/>
                </a:solidFill>
              </a:rPr>
              <a:t>This allows the kicker to function still within the specifications, but provides the image current an easier path to follow the beam</a:t>
            </a:r>
          </a:p>
          <a:p>
            <a:pPr marL="171450" indent="-171450">
              <a:buFont typeface="Arial" panose="020B0604020202020204" pitchFamily="34" charset="0"/>
              <a:buChar char="•"/>
            </a:pPr>
            <a:r>
              <a:rPr lang="en-GB" dirty="0">
                <a:solidFill>
                  <a:schemeClr val="accent5"/>
                </a:solidFill>
              </a:rPr>
              <a:t>Less wake is created in the ferrite</a:t>
            </a:r>
            <a:endParaRPr lang="en-US" dirty="0"/>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13</a:t>
            </a:fld>
            <a:endParaRPr lang="en-US"/>
          </a:p>
        </p:txBody>
      </p:sp>
    </p:spTree>
    <p:extLst>
      <p:ext uri="{BB962C8B-B14F-4D97-AF65-F5344CB8AC3E}">
        <p14:creationId xmlns:p14="http://schemas.microsoft.com/office/powerpoint/2010/main" val="4011148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solidFill>
                  <a:schemeClr val="accent5"/>
                </a:solidFill>
              </a:rPr>
              <a:t>The heating of the ferrite is proportional to the power deposited in it. The power loss is highly dependent on the impedance of an object: </a:t>
            </a:r>
            <a:endParaRPr lang="en-US" sz="1100" dirty="0"/>
          </a:p>
          <a:p>
            <a:pPr marL="171450" indent="-171450">
              <a:buFont typeface="Arial" panose="020B0604020202020204" pitchFamily="34" charset="0"/>
              <a:buChar char="•"/>
            </a:pPr>
            <a:r>
              <a:rPr lang="en-GB" dirty="0">
                <a:solidFill>
                  <a:schemeClr val="accent5"/>
                </a:solidFill>
              </a:rPr>
              <a:t>Thermal steady state simulations for the shown kicker versions for HL-LHC type beam show a reduction of the maximum ferrite temperature of factor 7.5.</a:t>
            </a: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14</a:t>
            </a:fld>
            <a:endParaRPr lang="en-US"/>
          </a:p>
        </p:txBody>
      </p:sp>
    </p:spTree>
    <p:extLst>
      <p:ext uri="{BB962C8B-B14F-4D97-AF65-F5344CB8AC3E}">
        <p14:creationId xmlns:p14="http://schemas.microsoft.com/office/powerpoint/2010/main" val="1297547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solidFill>
                  <a:schemeClr val="accent5"/>
                </a:solidFill>
              </a:rPr>
              <a:t>To see the effect of the impedance on the beam dynamic simulations are needed</a:t>
            </a:r>
          </a:p>
          <a:p>
            <a:pPr marL="171450" indent="-171450">
              <a:buFont typeface="Arial" panose="020B0604020202020204" pitchFamily="34" charset="0"/>
              <a:buChar char="•"/>
            </a:pPr>
            <a:r>
              <a:rPr lang="en-US" dirty="0">
                <a:solidFill>
                  <a:schemeClr val="accent5"/>
                </a:solidFill>
              </a:rPr>
              <a:t>All the impedance (wake) simulations results are used to create an impedance / wake model of the SPS</a:t>
            </a:r>
          </a:p>
          <a:p>
            <a:pPr marL="171450" indent="-171450">
              <a:buFont typeface="Arial" panose="020B0604020202020204" pitchFamily="34" charset="0"/>
              <a:buChar char="•"/>
            </a:pPr>
            <a:r>
              <a:rPr lang="en-US" dirty="0">
                <a:solidFill>
                  <a:schemeClr val="accent5"/>
                </a:solidFill>
              </a:rPr>
              <a:t>The wake model than is the input for beam dynamic simulations with </a:t>
            </a:r>
            <a:r>
              <a:rPr lang="en-US" dirty="0" err="1">
                <a:solidFill>
                  <a:schemeClr val="accent5"/>
                </a:solidFill>
              </a:rPr>
              <a:t>PyHEADTAIL</a:t>
            </a:r>
            <a:endParaRPr lang="en-US" dirty="0">
              <a:solidFill>
                <a:schemeClr val="accent5"/>
              </a:solidFill>
            </a:endParaRP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15</a:t>
            </a:fld>
            <a:endParaRPr lang="en-US"/>
          </a:p>
        </p:txBody>
      </p:sp>
    </p:spTree>
    <p:extLst>
      <p:ext uri="{BB962C8B-B14F-4D97-AF65-F5344CB8AC3E}">
        <p14:creationId xmlns:p14="http://schemas.microsoft.com/office/powerpoint/2010/main" val="3496646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dirty="0">
                <a:solidFill>
                  <a:schemeClr val="accent5"/>
                </a:solidFill>
              </a:rPr>
              <a:t>It is of high importance to include impedance considerations at the design or upgrade phase of an accelerator</a:t>
            </a:r>
          </a:p>
          <a:p>
            <a:pPr marL="171450" indent="-171450">
              <a:buFont typeface="Arial" panose="020B0604020202020204" pitchFamily="34" charset="0"/>
              <a:buChar char="•"/>
            </a:pPr>
            <a:r>
              <a:rPr lang="en-GB" sz="1200" dirty="0">
                <a:solidFill>
                  <a:schemeClr val="accent5"/>
                </a:solidFill>
              </a:rPr>
              <a:t>Methods relatively simple to implement can minimize the impedance compatible with other requirements</a:t>
            </a:r>
          </a:p>
          <a:p>
            <a:pPr marL="171450" indent="-171450">
              <a:buFont typeface="Arial" panose="020B0604020202020204" pitchFamily="34" charset="0"/>
              <a:buChar char="•"/>
            </a:pPr>
            <a:r>
              <a:rPr lang="en-GB" sz="1200" dirty="0">
                <a:solidFill>
                  <a:schemeClr val="accent5"/>
                </a:solidFill>
              </a:rPr>
              <a:t>The results of the simulations can be used for the impedance model</a:t>
            </a: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16</a:t>
            </a:fld>
            <a:endParaRPr lang="en-US"/>
          </a:p>
        </p:txBody>
      </p:sp>
    </p:spTree>
    <p:extLst>
      <p:ext uri="{BB962C8B-B14F-4D97-AF65-F5344CB8AC3E}">
        <p14:creationId xmlns:p14="http://schemas.microsoft.com/office/powerpoint/2010/main" val="2801850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solidFill>
                  <a:schemeClr val="accent5"/>
                </a:solidFill>
              </a:rPr>
              <a:t>High impedances can lead to multiple problems in modern particle accelerators (beam instabilities and heating)</a:t>
            </a:r>
          </a:p>
          <a:p>
            <a:pPr marL="171450" indent="-171450">
              <a:buFont typeface="Arial" panose="020B0604020202020204" pitchFamily="34" charset="0"/>
              <a:buChar char="•"/>
            </a:pPr>
            <a:r>
              <a:rPr lang="en-GB" dirty="0">
                <a:solidFill>
                  <a:schemeClr val="accent5"/>
                </a:solidFill>
              </a:rPr>
              <a:t>Impedances are produced due to changes in its surrounding aperture or EM properties of the surrounding materials as those prevent the image currents induced by the beam from following the beam</a:t>
            </a: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2</a:t>
            </a:fld>
            <a:endParaRPr lang="en-US"/>
          </a:p>
        </p:txBody>
      </p:sp>
    </p:spTree>
    <p:extLst>
      <p:ext uri="{BB962C8B-B14F-4D97-AF65-F5344CB8AC3E}">
        <p14:creationId xmlns:p14="http://schemas.microsoft.com/office/powerpoint/2010/main" val="3480558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solidFill>
                  <a:schemeClr val="accent5"/>
                </a:solidFill>
              </a:rPr>
              <a:t>To avoid impedance, the beam should see as little change in surrounding diameter or in material as possible</a:t>
            </a:r>
          </a:p>
          <a:p>
            <a:pPr marL="171450" indent="-171450">
              <a:buFont typeface="Arial" panose="020B0604020202020204" pitchFamily="34" charset="0"/>
              <a:buChar char="•"/>
            </a:pPr>
            <a:r>
              <a:rPr lang="en-GB" dirty="0">
                <a:solidFill>
                  <a:schemeClr val="accent5"/>
                </a:solidFill>
              </a:rPr>
              <a:t>But components besides the beam pipe needed (e.g. for acceleration, extraction, injection)</a:t>
            </a:r>
          </a:p>
          <a:p>
            <a:pPr marL="171450" indent="-171450">
              <a:buFont typeface="Arial" panose="020B0604020202020204" pitchFamily="34" charset="0"/>
              <a:buChar char="•"/>
            </a:pPr>
            <a:r>
              <a:rPr lang="en-GB" dirty="0">
                <a:solidFill>
                  <a:schemeClr val="accent5"/>
                </a:solidFill>
              </a:rPr>
              <a:t>Different methods exist to damp the creation of wakes and thus reduce the impedance</a:t>
            </a:r>
            <a:endParaRPr lang="en-US" dirty="0">
              <a:solidFill>
                <a:schemeClr val="accent5"/>
              </a:solidFill>
            </a:endParaRP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4</a:t>
            </a:fld>
            <a:endParaRPr lang="en-US"/>
          </a:p>
        </p:txBody>
      </p:sp>
    </p:spTree>
    <p:extLst>
      <p:ext uri="{BB962C8B-B14F-4D97-AF65-F5344CB8AC3E}">
        <p14:creationId xmlns:p14="http://schemas.microsoft.com/office/powerpoint/2010/main" val="3906278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4176713">
              <a:buFont typeface="Arial" panose="020B0604020202020204" pitchFamily="34" charset="0"/>
              <a:buChar char="•"/>
            </a:pPr>
            <a:r>
              <a:rPr lang="en-GB" dirty="0">
                <a:solidFill>
                  <a:schemeClr val="accent5"/>
                </a:solidFill>
              </a:rPr>
              <a:t>The creation of wakes can be strongly reduced by smoothening transitions between beam pipe geometries</a:t>
            </a:r>
          </a:p>
          <a:p>
            <a:pPr marL="171450" indent="-171450" defTabSz="4176713">
              <a:buFont typeface="Arial" panose="020B0604020202020204" pitchFamily="34" charset="0"/>
              <a:buChar char="•"/>
            </a:pPr>
            <a:r>
              <a:rPr lang="en-GB" dirty="0">
                <a:solidFill>
                  <a:schemeClr val="accent5"/>
                </a:solidFill>
              </a:rPr>
              <a:t>The contributions of multiple step transitions in an accelerator can add up and lead to high impedances</a:t>
            </a:r>
            <a:endParaRPr lang="en-US" dirty="0">
              <a:solidFill>
                <a:schemeClr val="accent5"/>
              </a:solidFill>
            </a:endParaRP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5</a:t>
            </a:fld>
            <a:endParaRPr lang="en-US"/>
          </a:p>
        </p:txBody>
      </p:sp>
    </p:spTree>
    <p:extLst>
      <p:ext uri="{BB962C8B-B14F-4D97-AF65-F5344CB8AC3E}">
        <p14:creationId xmlns:p14="http://schemas.microsoft.com/office/powerpoint/2010/main" val="715046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4176713">
              <a:buClrTx/>
              <a:buSzTx/>
              <a:buFont typeface="Arial" panose="020B0604020202020204" pitchFamily="34" charset="0"/>
              <a:buChar char="•"/>
            </a:pPr>
            <a:r>
              <a:rPr lang="en-GB" dirty="0">
                <a:solidFill>
                  <a:schemeClr val="accent5"/>
                </a:solidFill>
              </a:rPr>
              <a:t>Unwanted cavities can be introduced for example by beam instrumentation tools and tanks housing beam steering devices and vacuum pumping ports.</a:t>
            </a:r>
          </a:p>
          <a:p>
            <a:pPr marL="171450" indent="-171450" defTabSz="4176713">
              <a:buClrTx/>
              <a:buSzTx/>
              <a:buFont typeface="Arial" panose="020B0604020202020204" pitchFamily="34" charset="0"/>
              <a:buChar char="•"/>
            </a:pPr>
            <a:r>
              <a:rPr lang="en-GB" dirty="0">
                <a:solidFill>
                  <a:schemeClr val="accent5"/>
                </a:solidFill>
              </a:rPr>
              <a:t>Shielding these undesirable cavities can reduce the impedance quite significantly. </a:t>
            </a: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6</a:t>
            </a:fld>
            <a:endParaRPr lang="en-US"/>
          </a:p>
        </p:txBody>
      </p:sp>
    </p:spTree>
    <p:extLst>
      <p:ext uri="{BB962C8B-B14F-4D97-AF65-F5344CB8AC3E}">
        <p14:creationId xmlns:p14="http://schemas.microsoft.com/office/powerpoint/2010/main" val="3934519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solidFill>
                  <a:schemeClr val="accent5"/>
                </a:solidFill>
              </a:rPr>
              <a:t>The septum consists out of 5 tanks connected by beam pipes housing beam instrumentation tools.</a:t>
            </a:r>
          </a:p>
          <a:p>
            <a:pPr marL="171450" indent="-171450">
              <a:buFont typeface="Arial" panose="020B0604020202020204" pitchFamily="34" charset="0"/>
              <a:buChar char="•"/>
            </a:pPr>
            <a:r>
              <a:rPr lang="en-GB" dirty="0">
                <a:solidFill>
                  <a:schemeClr val="accent5"/>
                </a:solidFill>
              </a:rPr>
              <a:t>The shielding of all the cavities and tanks from the beam reduces the impedance in the order of several magnitudes</a:t>
            </a:r>
            <a:r>
              <a:rPr lang="en-GB" dirty="0">
                <a:solidFill>
                  <a:schemeClr val="tx2"/>
                </a:solidFill>
              </a:rPr>
              <a:t>.</a:t>
            </a:r>
            <a:endParaRPr lang="en-US" dirty="0"/>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7</a:t>
            </a:fld>
            <a:endParaRPr lang="en-US"/>
          </a:p>
        </p:txBody>
      </p:sp>
    </p:spTree>
    <p:extLst>
      <p:ext uri="{BB962C8B-B14F-4D97-AF65-F5344CB8AC3E}">
        <p14:creationId xmlns:p14="http://schemas.microsoft.com/office/powerpoint/2010/main" val="3619583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E83B96-404E-4A31-BC9D-C4E9CDEECFA4}" type="slidenum">
              <a:rPr lang="en-US" smtClean="0"/>
              <a:t>9</a:t>
            </a:fld>
            <a:endParaRPr lang="en-US"/>
          </a:p>
        </p:txBody>
      </p:sp>
    </p:spTree>
    <p:extLst>
      <p:ext uri="{BB962C8B-B14F-4D97-AF65-F5344CB8AC3E}">
        <p14:creationId xmlns:p14="http://schemas.microsoft.com/office/powerpoint/2010/main" val="2472752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4176713">
              <a:buFont typeface="Arial" panose="020B0604020202020204" pitchFamily="34" charset="0"/>
              <a:buChar char="•"/>
            </a:pPr>
            <a:r>
              <a:rPr lang="en-GB" dirty="0">
                <a:solidFill>
                  <a:schemeClr val="accent5"/>
                </a:solidFill>
              </a:rPr>
              <a:t>Some components in the accelerator use materials with a high inherent impedance (e.g. collimators, protection devices).</a:t>
            </a:r>
          </a:p>
          <a:p>
            <a:pPr marL="171450" indent="-171450" defTabSz="4176713">
              <a:buFont typeface="Arial" panose="020B0604020202020204" pitchFamily="34" charset="0"/>
              <a:buChar char="•"/>
            </a:pPr>
            <a:r>
              <a:rPr lang="en-GB" dirty="0">
                <a:solidFill>
                  <a:schemeClr val="accent5"/>
                </a:solidFill>
              </a:rPr>
              <a:t>To reduce the impedance of those elements coting with a high conductivity material can be applied provided:</a:t>
            </a:r>
          </a:p>
          <a:p>
            <a:pPr marL="744537" indent="-171450" defTabSz="4176713">
              <a:spcBef>
                <a:spcPts val="0"/>
              </a:spcBef>
              <a:buFont typeface="Arial" panose="020B0604020202020204" pitchFamily="34" charset="0"/>
              <a:buChar char="•"/>
            </a:pPr>
            <a:r>
              <a:rPr lang="en-GB" dirty="0">
                <a:solidFill>
                  <a:schemeClr val="accent5"/>
                </a:solidFill>
              </a:rPr>
              <a:t>The correct functionality of the device</a:t>
            </a:r>
          </a:p>
          <a:p>
            <a:pPr marL="744537" indent="-171450" defTabSz="4176713">
              <a:spcBef>
                <a:spcPts val="0"/>
              </a:spcBef>
              <a:buFont typeface="Arial" panose="020B0604020202020204" pitchFamily="34" charset="0"/>
              <a:buChar char="•"/>
            </a:pPr>
            <a:r>
              <a:rPr lang="en-GB" dirty="0">
                <a:solidFill>
                  <a:schemeClr val="accent5"/>
                </a:solidFill>
              </a:rPr>
              <a:t>Fulfilled vacuum requirements </a:t>
            </a:r>
          </a:p>
          <a:p>
            <a:pPr marL="744537" indent="-171450" defTabSz="4176713">
              <a:spcBef>
                <a:spcPts val="0"/>
              </a:spcBef>
              <a:buFont typeface="Arial" panose="020B0604020202020204" pitchFamily="34" charset="0"/>
              <a:buChar char="•"/>
            </a:pPr>
            <a:r>
              <a:rPr lang="en-GB" dirty="0">
                <a:solidFill>
                  <a:schemeClr val="accent5"/>
                </a:solidFill>
              </a:rPr>
              <a:t>The coating does not create unwanted electron cloud</a:t>
            </a:r>
            <a:endParaRPr lang="en-US" dirty="0">
              <a:solidFill>
                <a:schemeClr val="accent5"/>
              </a:solidFill>
            </a:endParaRP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10</a:t>
            </a:fld>
            <a:endParaRPr lang="en-US"/>
          </a:p>
        </p:txBody>
      </p:sp>
    </p:spTree>
    <p:extLst>
      <p:ext uri="{BB962C8B-B14F-4D97-AF65-F5344CB8AC3E}">
        <p14:creationId xmlns:p14="http://schemas.microsoft.com/office/powerpoint/2010/main" val="1490629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4176713">
              <a:buFont typeface="Arial" panose="020B0604020202020204" pitchFamily="34" charset="0"/>
              <a:buChar char="•"/>
            </a:pPr>
            <a:r>
              <a:rPr lang="en-GB" sz="1200" dirty="0">
                <a:solidFill>
                  <a:schemeClr val="accent5"/>
                </a:solidFill>
              </a:rPr>
              <a:t>Some kickers use ferrites to deflect the beam. Some ferrites begin to heat up when exposed to high intensity beam EM fields</a:t>
            </a:r>
          </a:p>
          <a:p>
            <a:pPr marL="171450" indent="-171450" defTabSz="4176713">
              <a:buFont typeface="Arial" panose="020B0604020202020204" pitchFamily="34" charset="0"/>
              <a:buChar char="•"/>
            </a:pPr>
            <a:r>
              <a:rPr lang="en-GB" sz="1200" dirty="0">
                <a:solidFill>
                  <a:schemeClr val="accent5"/>
                </a:solidFill>
              </a:rPr>
              <a:t>The heated ferrite can start to outgas and in the worst case loses its magnetic properties</a:t>
            </a:r>
          </a:p>
          <a:p>
            <a:pPr marL="171450" indent="-171450" defTabSz="4176713">
              <a:buFont typeface="Arial" panose="020B0604020202020204" pitchFamily="34" charset="0"/>
              <a:buChar char="•"/>
            </a:pPr>
            <a:r>
              <a:rPr lang="en-GB" sz="1200" dirty="0">
                <a:solidFill>
                  <a:schemeClr val="accent5"/>
                </a:solidFill>
              </a:rPr>
              <a:t>A coating would impact the magnetic field the kicker produces and thus impair its performance</a:t>
            </a:r>
          </a:p>
          <a:p>
            <a:endParaRPr lang="en-US" dirty="0"/>
          </a:p>
        </p:txBody>
      </p:sp>
      <p:sp>
        <p:nvSpPr>
          <p:cNvPr id="4" name="Slide Number Placeholder 3"/>
          <p:cNvSpPr>
            <a:spLocks noGrp="1"/>
          </p:cNvSpPr>
          <p:nvPr>
            <p:ph type="sldNum" sz="quarter" idx="10"/>
          </p:nvPr>
        </p:nvSpPr>
        <p:spPr/>
        <p:txBody>
          <a:bodyPr/>
          <a:lstStyle/>
          <a:p>
            <a:fld id="{20E83B96-404E-4A31-BC9D-C4E9CDEECFA4}" type="slidenum">
              <a:rPr lang="en-US" smtClean="0"/>
              <a:t>11</a:t>
            </a:fld>
            <a:endParaRPr lang="en-US"/>
          </a:p>
        </p:txBody>
      </p:sp>
    </p:spTree>
    <p:extLst>
      <p:ext uri="{BB962C8B-B14F-4D97-AF65-F5344CB8AC3E}">
        <p14:creationId xmlns:p14="http://schemas.microsoft.com/office/powerpoint/2010/main" val="2862677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 October, 2017</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Impedance reduction techniques</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Beam coupling impedance reduction techniques</a:t>
            </a:r>
          </a:p>
        </p:txBody>
      </p:sp>
      <p:sp>
        <p:nvSpPr>
          <p:cNvPr id="3" name="Text Placeholder 2"/>
          <p:cNvSpPr>
            <a:spLocks noGrp="1"/>
          </p:cNvSpPr>
          <p:nvPr>
            <p:ph type="body" idx="10"/>
          </p:nvPr>
        </p:nvSpPr>
        <p:spPr>
          <a:xfrm>
            <a:off x="457199" y="3607024"/>
            <a:ext cx="5017247" cy="419653"/>
          </a:xfrm>
        </p:spPr>
        <p:txBody>
          <a:bodyPr>
            <a:normAutofit/>
          </a:bodyPr>
          <a:lstStyle/>
          <a:p>
            <a:r>
              <a:rPr lang="en-US" dirty="0">
                <a:solidFill>
                  <a:schemeClr val="accent5"/>
                </a:solidFill>
              </a:rPr>
              <a:t>Mario Beck - HSC section meeting - 2 October 2017</a:t>
            </a:r>
          </a:p>
        </p:txBody>
      </p:sp>
      <p:sp>
        <p:nvSpPr>
          <p:cNvPr id="4" name="Rectangle 3"/>
          <p:cNvSpPr/>
          <p:nvPr/>
        </p:nvSpPr>
        <p:spPr>
          <a:xfrm>
            <a:off x="438149" y="4623094"/>
            <a:ext cx="8226855" cy="523220"/>
          </a:xfrm>
          <a:prstGeom prst="rect">
            <a:avLst/>
          </a:prstGeom>
        </p:spPr>
        <p:txBody>
          <a:bodyPr wrap="square">
            <a:spAutoFit/>
          </a:bodyPr>
          <a:lstStyle/>
          <a:p>
            <a:r>
              <a:rPr lang="en-GB" sz="1400" dirty="0">
                <a:solidFill>
                  <a:schemeClr val="accent5"/>
                </a:solidFill>
              </a:rPr>
              <a:t>Thanks to: The </a:t>
            </a:r>
            <a:r>
              <a:rPr lang="en-US" sz="1400" dirty="0">
                <a:solidFill>
                  <a:schemeClr val="accent5"/>
                </a:solidFill>
              </a:rPr>
              <a:t>Impedance Working Group, Bruno Balhan, Mike Barnes, Giovanni </a:t>
            </a:r>
            <a:r>
              <a:rPr lang="en-US" sz="1400" dirty="0" err="1">
                <a:solidFill>
                  <a:schemeClr val="accent5"/>
                </a:solidFill>
              </a:rPr>
              <a:t>Rumolo</a:t>
            </a:r>
            <a:r>
              <a:rPr lang="en-US" sz="1400" dirty="0">
                <a:solidFill>
                  <a:schemeClr val="accent5"/>
                </a:solidFill>
              </a:rPr>
              <a:t>, </a:t>
            </a:r>
            <a:r>
              <a:rPr lang="de-CH" sz="1400" dirty="0">
                <a:solidFill>
                  <a:schemeClr val="accent5"/>
                </a:solidFill>
              </a:rPr>
              <a:t>Carlo 	Zannini</a:t>
            </a:r>
            <a:endParaRPr lang="en-GB" sz="1400" dirty="0">
              <a:solidFill>
                <a:schemeClr val="accent5"/>
              </a:solidFill>
            </a:endParaRPr>
          </a:p>
        </p:txBody>
      </p:sp>
    </p:spTree>
    <p:extLst>
      <p:ext uri="{BB962C8B-B14F-4D97-AF65-F5344CB8AC3E}">
        <p14:creationId xmlns:p14="http://schemas.microsoft.com/office/powerpoint/2010/main" val="3200674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dirty="0"/>
              <a:t>Coating</a:t>
            </a:r>
          </a:p>
        </p:txBody>
      </p:sp>
      <p:sp>
        <p:nvSpPr>
          <p:cNvPr id="3" name="Content Placeholder 2"/>
          <p:cNvSpPr>
            <a:spLocks noGrp="1"/>
          </p:cNvSpPr>
          <p:nvPr>
            <p:ph idx="1"/>
          </p:nvPr>
        </p:nvSpPr>
        <p:spPr>
          <a:xfrm>
            <a:off x="457200" y="1325606"/>
            <a:ext cx="8226854" cy="7196094"/>
          </a:xfrm>
        </p:spPr>
        <p:txBody>
          <a:bodyPr>
            <a:normAutofit/>
          </a:bodyPr>
          <a:lstStyle/>
          <a:p>
            <a:pPr marL="571500" indent="-571500" defTabSz="4176713">
              <a:buFont typeface="Arial" panose="020B0604020202020204" pitchFamily="34" charset="0"/>
              <a:buChar char="•"/>
            </a:pPr>
            <a:r>
              <a:rPr lang="en-GB" sz="2800" dirty="0">
                <a:solidFill>
                  <a:schemeClr val="accent5"/>
                </a:solidFill>
              </a:rPr>
              <a:t>Some components in the accelerator use materials with a high inherent impedance (e.g. collimators, protection devices).</a:t>
            </a:r>
          </a:p>
          <a:p>
            <a:pPr marL="571500" indent="-571500" defTabSz="4176713">
              <a:buFont typeface="Arial" panose="020B0604020202020204" pitchFamily="34" charset="0"/>
              <a:buChar char="•"/>
            </a:pPr>
            <a:r>
              <a:rPr lang="en-GB" sz="2800" dirty="0">
                <a:solidFill>
                  <a:schemeClr val="accent5"/>
                </a:solidFill>
              </a:rPr>
              <a:t>To reduce the impedance of those elements coating with a high conductivity material can be applied provided:</a:t>
            </a:r>
          </a:p>
          <a:p>
            <a:pPr marL="812800" indent="-239713" defTabSz="4176713">
              <a:spcBef>
                <a:spcPts val="0"/>
              </a:spcBef>
              <a:buFont typeface="Arial Narrow" panose="020B0606020202030204" pitchFamily="34" charset="0"/>
              <a:buChar char="−"/>
            </a:pPr>
            <a:r>
              <a:rPr lang="en-GB" sz="2800" dirty="0">
                <a:solidFill>
                  <a:schemeClr val="accent5"/>
                </a:solidFill>
              </a:rPr>
              <a:t>The correct functionality of the device is preserved</a:t>
            </a:r>
          </a:p>
          <a:p>
            <a:pPr marL="812800" indent="-239713" defTabSz="4176713">
              <a:spcBef>
                <a:spcPts val="0"/>
              </a:spcBef>
              <a:buFont typeface="Arial Narrow" panose="020B0606020202030204" pitchFamily="34" charset="0"/>
              <a:buChar char="−"/>
            </a:pPr>
            <a:r>
              <a:rPr lang="en-GB" sz="2800" dirty="0">
                <a:solidFill>
                  <a:schemeClr val="accent5"/>
                </a:solidFill>
              </a:rPr>
              <a:t>The vacuum requirements are fulfilled </a:t>
            </a:r>
          </a:p>
          <a:p>
            <a:pPr marL="812800" indent="-239713" defTabSz="4176713">
              <a:spcBef>
                <a:spcPts val="0"/>
              </a:spcBef>
              <a:buFont typeface="Arial Narrow" panose="020B0606020202030204" pitchFamily="34" charset="0"/>
              <a:buChar char="−"/>
            </a:pPr>
            <a:r>
              <a:rPr lang="en-GB" sz="2800" dirty="0">
                <a:solidFill>
                  <a:schemeClr val="accent5"/>
                </a:solidFill>
              </a:rPr>
              <a:t>The coating does not facilitate the creation </a:t>
            </a:r>
            <a:r>
              <a:rPr lang="en-GB" sz="2800">
                <a:solidFill>
                  <a:schemeClr val="accent5"/>
                </a:solidFill>
              </a:rPr>
              <a:t>of unwanted </a:t>
            </a:r>
            <a:r>
              <a:rPr lang="en-GB" sz="2800" dirty="0">
                <a:solidFill>
                  <a:schemeClr val="accent5"/>
                </a:solidFill>
              </a:rPr>
              <a:t>electron clouds</a:t>
            </a:r>
            <a:endParaRPr lang="en-US" sz="2800" dirty="0">
              <a:solidFill>
                <a:schemeClr val="accent5"/>
              </a:solidFill>
            </a:endParaRPr>
          </a:p>
          <a:p>
            <a:endParaRPr lang="en-US" dirty="0"/>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2185178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dirty="0"/>
              <a:t>Serigraphy – Problem</a:t>
            </a:r>
          </a:p>
        </p:txBody>
      </p:sp>
      <p:sp>
        <p:nvSpPr>
          <p:cNvPr id="3" name="Content Placeholder 2"/>
          <p:cNvSpPr>
            <a:spLocks noGrp="1"/>
          </p:cNvSpPr>
          <p:nvPr>
            <p:ph idx="1"/>
          </p:nvPr>
        </p:nvSpPr>
        <p:spPr/>
        <p:txBody>
          <a:bodyPr>
            <a:normAutofit/>
          </a:bodyPr>
          <a:lstStyle/>
          <a:p>
            <a:pPr marL="571500" indent="-571500" defTabSz="4176713">
              <a:buFont typeface="Arial" panose="020B0604020202020204" pitchFamily="34" charset="0"/>
              <a:buChar char="•"/>
            </a:pPr>
            <a:r>
              <a:rPr lang="en-GB" dirty="0">
                <a:solidFill>
                  <a:schemeClr val="accent5"/>
                </a:solidFill>
              </a:rPr>
              <a:t>Some kickers use ferrites to deflect the beam. Some ferrites begin to heat up when exposed to high intensity beam EM fields</a:t>
            </a:r>
          </a:p>
          <a:p>
            <a:pPr marL="571500" indent="-571500" defTabSz="4176713">
              <a:buFont typeface="Arial" panose="020B0604020202020204" pitchFamily="34" charset="0"/>
              <a:buChar char="•"/>
            </a:pPr>
            <a:r>
              <a:rPr lang="en-GB" dirty="0">
                <a:solidFill>
                  <a:schemeClr val="accent5"/>
                </a:solidFill>
              </a:rPr>
              <a:t>The heated ferrite may lead to:</a:t>
            </a:r>
            <a:br>
              <a:rPr lang="en-GB" dirty="0">
                <a:solidFill>
                  <a:schemeClr val="accent5"/>
                </a:solidFill>
              </a:rPr>
            </a:br>
            <a:r>
              <a:rPr lang="en-GB" dirty="0"/>
              <a:t>-</a:t>
            </a:r>
            <a:r>
              <a:rPr lang="en-GB" dirty="0">
                <a:solidFill>
                  <a:schemeClr val="accent5"/>
                </a:solidFill>
              </a:rPr>
              <a:t>  Intolerable outgassing (unacceptable</a:t>
            </a:r>
            <a:br>
              <a:rPr lang="en-GB" dirty="0">
                <a:solidFill>
                  <a:schemeClr val="accent5"/>
                </a:solidFill>
              </a:rPr>
            </a:br>
            <a:r>
              <a:rPr lang="en-GB" dirty="0">
                <a:solidFill>
                  <a:schemeClr val="accent5"/>
                </a:solidFill>
              </a:rPr>
              <a:t>   vacuum degradation)</a:t>
            </a:r>
            <a:br>
              <a:rPr lang="en-GB" dirty="0">
                <a:solidFill>
                  <a:schemeClr val="accent5"/>
                </a:solidFill>
              </a:rPr>
            </a:br>
            <a:r>
              <a:rPr lang="en-GB" dirty="0"/>
              <a:t>-</a:t>
            </a:r>
            <a:r>
              <a:rPr lang="en-GB" dirty="0">
                <a:solidFill>
                  <a:schemeClr val="accent5"/>
                </a:solidFill>
              </a:rPr>
              <a:t>  The loss of its magnetic properties (if the</a:t>
            </a:r>
            <a:br>
              <a:rPr lang="en-GB" dirty="0">
                <a:solidFill>
                  <a:schemeClr val="accent5"/>
                </a:solidFill>
              </a:rPr>
            </a:br>
            <a:r>
              <a:rPr lang="en-GB" dirty="0">
                <a:solidFill>
                  <a:schemeClr val="accent5"/>
                </a:solidFill>
              </a:rPr>
              <a:t>   ferrite is heated above its Curie</a:t>
            </a:r>
            <a:br>
              <a:rPr lang="en-GB" dirty="0">
                <a:solidFill>
                  <a:schemeClr val="accent5"/>
                </a:solidFill>
              </a:rPr>
            </a:br>
            <a:r>
              <a:rPr lang="en-GB" dirty="0">
                <a:solidFill>
                  <a:schemeClr val="accent5"/>
                </a:solidFill>
              </a:rPr>
              <a:t>   temperature)</a:t>
            </a:r>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2927317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Serigraphy - Concept</a:t>
            </a:r>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grpSp>
        <p:nvGrpSpPr>
          <p:cNvPr id="13" name="Group 12"/>
          <p:cNvGrpSpPr/>
          <p:nvPr/>
        </p:nvGrpSpPr>
        <p:grpSpPr>
          <a:xfrm>
            <a:off x="6897118" y="2124540"/>
            <a:ext cx="1723436" cy="3069552"/>
            <a:chOff x="8510987" y="3021871"/>
            <a:chExt cx="1723436" cy="3069552"/>
          </a:xfrm>
        </p:grpSpPr>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510987" y="3021871"/>
              <a:ext cx="1723436" cy="3069552"/>
            </a:xfrm>
            <a:prstGeom prst="rect">
              <a:avLst/>
            </a:prstGeom>
          </p:spPr>
        </p:pic>
        <p:grpSp>
          <p:nvGrpSpPr>
            <p:cNvPr id="8" name="Gruppieren 2"/>
            <p:cNvGrpSpPr/>
            <p:nvPr/>
          </p:nvGrpSpPr>
          <p:grpSpPr>
            <a:xfrm>
              <a:off x="9144000" y="4829348"/>
              <a:ext cx="826160" cy="1098808"/>
              <a:chOff x="8078356" y="4914898"/>
              <a:chExt cx="633708" cy="1016004"/>
            </a:xfrm>
          </p:grpSpPr>
          <p:cxnSp>
            <p:nvCxnSpPr>
              <p:cNvPr id="9" name="Straight Connector 8"/>
              <p:cNvCxnSpPr/>
              <p:nvPr/>
            </p:nvCxnSpPr>
            <p:spPr>
              <a:xfrm>
                <a:off x="8078356" y="5930900"/>
                <a:ext cx="633708" cy="0"/>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8078356" y="4914900"/>
                <a:ext cx="0" cy="1016002"/>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8078356" y="4914900"/>
                <a:ext cx="538594" cy="0"/>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8606588" y="4914898"/>
                <a:ext cx="105476" cy="1016004"/>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sp>
        <p:nvSpPr>
          <p:cNvPr id="3" name="Content Placeholder 2"/>
          <p:cNvSpPr>
            <a:spLocks noGrp="1"/>
          </p:cNvSpPr>
          <p:nvPr>
            <p:ph idx="1"/>
          </p:nvPr>
        </p:nvSpPr>
        <p:spPr/>
        <p:txBody>
          <a:bodyPr>
            <a:normAutofit/>
          </a:bodyPr>
          <a:lstStyle/>
          <a:p>
            <a:r>
              <a:rPr lang="en-GB" dirty="0">
                <a:solidFill>
                  <a:schemeClr val="accent5"/>
                </a:solidFill>
              </a:rPr>
              <a:t>A coating would impact the magnetic field the kicker produces and thus </a:t>
            </a:r>
            <a:br>
              <a:rPr lang="en-GB" dirty="0">
                <a:solidFill>
                  <a:schemeClr val="accent5"/>
                </a:solidFill>
              </a:rPr>
            </a:br>
            <a:r>
              <a:rPr lang="en-GB" dirty="0">
                <a:solidFill>
                  <a:schemeClr val="accent5"/>
                </a:solidFill>
              </a:rPr>
              <a:t>impair its performance</a:t>
            </a:r>
          </a:p>
          <a:p>
            <a:r>
              <a:rPr lang="en-GB" dirty="0">
                <a:solidFill>
                  <a:schemeClr val="accent5"/>
                </a:solidFill>
              </a:rPr>
              <a:t>A coupling structure (serigraphy)</a:t>
            </a:r>
            <a:br>
              <a:rPr lang="en-GB" dirty="0">
                <a:solidFill>
                  <a:schemeClr val="accent5"/>
                </a:solidFill>
              </a:rPr>
            </a:br>
            <a:r>
              <a:rPr lang="en-GB" dirty="0">
                <a:solidFill>
                  <a:schemeClr val="accent5"/>
                </a:solidFill>
              </a:rPr>
              <a:t>is printed on the ferrite</a:t>
            </a:r>
          </a:p>
          <a:p>
            <a:r>
              <a:rPr lang="en-GB" dirty="0">
                <a:solidFill>
                  <a:schemeClr val="accent5"/>
                </a:solidFill>
              </a:rPr>
              <a:t>This allows the kicker to function</a:t>
            </a:r>
            <a:br>
              <a:rPr lang="en-GB" dirty="0">
                <a:solidFill>
                  <a:schemeClr val="accent5"/>
                </a:solidFill>
              </a:rPr>
            </a:br>
            <a:r>
              <a:rPr lang="en-GB" dirty="0">
                <a:solidFill>
                  <a:schemeClr val="accent5"/>
                </a:solidFill>
              </a:rPr>
              <a:t>still within the specifications, but </a:t>
            </a:r>
            <a:br>
              <a:rPr lang="en-GB" dirty="0">
                <a:solidFill>
                  <a:schemeClr val="accent5"/>
                </a:solidFill>
              </a:rPr>
            </a:br>
            <a:r>
              <a:rPr lang="en-GB" dirty="0">
                <a:solidFill>
                  <a:schemeClr val="accent5"/>
                </a:solidFill>
              </a:rPr>
              <a:t>provides the image current an </a:t>
            </a:r>
            <a:br>
              <a:rPr lang="en-GB" dirty="0">
                <a:solidFill>
                  <a:schemeClr val="accent5"/>
                </a:solidFill>
              </a:rPr>
            </a:br>
            <a:r>
              <a:rPr lang="en-GB" dirty="0">
                <a:solidFill>
                  <a:schemeClr val="accent5"/>
                </a:solidFill>
              </a:rPr>
              <a:t>easier path to follow the beam</a:t>
            </a:r>
          </a:p>
          <a:p>
            <a:pPr marL="36576" indent="0">
              <a:buNone/>
            </a:pPr>
            <a:endParaRPr lang="en-GB" dirty="0">
              <a:solidFill>
                <a:schemeClr val="accent5"/>
              </a:solidFill>
            </a:endParaRPr>
          </a:p>
          <a:p>
            <a:endParaRPr lang="en-US" dirty="0"/>
          </a:p>
        </p:txBody>
      </p:sp>
      <p:sp>
        <p:nvSpPr>
          <p:cNvPr id="14" name="TextBox 13"/>
          <p:cNvSpPr txBox="1"/>
          <p:nvPr/>
        </p:nvSpPr>
        <p:spPr>
          <a:xfrm>
            <a:off x="6593612" y="5281619"/>
            <a:ext cx="2480166" cy="646331"/>
          </a:xfrm>
          <a:prstGeom prst="rect">
            <a:avLst/>
          </a:prstGeom>
          <a:noFill/>
        </p:spPr>
        <p:txBody>
          <a:bodyPr wrap="none" rtlCol="0">
            <a:spAutoFit/>
          </a:bodyPr>
          <a:lstStyle/>
          <a:p>
            <a:pPr algn="ctr"/>
            <a:r>
              <a:rPr lang="en-US" dirty="0"/>
              <a:t>Example of serigraphy</a:t>
            </a:r>
            <a:br>
              <a:rPr lang="en-US" dirty="0"/>
            </a:br>
            <a:r>
              <a:rPr lang="en-US" dirty="0"/>
              <a:t> on the MKE</a:t>
            </a:r>
          </a:p>
        </p:txBody>
      </p:sp>
    </p:spTree>
    <p:extLst>
      <p:ext uri="{BB962C8B-B14F-4D97-AF65-F5344CB8AC3E}">
        <p14:creationId xmlns:p14="http://schemas.microsoft.com/office/powerpoint/2010/main" val="1253285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Serigraphy - MKP </a:t>
            </a:r>
          </a:p>
        </p:txBody>
      </p:sp>
      <p:sp>
        <p:nvSpPr>
          <p:cNvPr id="3" name="Content Placeholder 2"/>
          <p:cNvSpPr>
            <a:spLocks noGrp="1"/>
          </p:cNvSpPr>
          <p:nvPr>
            <p:ph idx="1"/>
          </p:nvPr>
        </p:nvSpPr>
        <p:spPr/>
        <p:txBody>
          <a:bodyPr/>
          <a:lstStyle/>
          <a:p>
            <a:r>
              <a:rPr lang="en-US" dirty="0">
                <a:solidFill>
                  <a:schemeClr val="accent5"/>
                </a:solidFill>
              </a:rPr>
              <a:t>Compared to the MKE (extraction kicker) the MKP (injection kicker) has shorter ferrite cells due to different requirements</a:t>
            </a:r>
          </a:p>
          <a:p>
            <a:r>
              <a:rPr lang="en-US" dirty="0">
                <a:solidFill>
                  <a:schemeClr val="accent5"/>
                </a:solidFill>
              </a:rPr>
              <a:t>To achieve sufficient coupling, the serigraphy has to expand over the whole kicker =&gt; isolation needed</a:t>
            </a:r>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grpSp>
        <p:nvGrpSpPr>
          <p:cNvPr id="7" name="Group 6"/>
          <p:cNvGrpSpPr>
            <a:grpSpLocks noChangeAspect="1"/>
          </p:cNvGrpSpPr>
          <p:nvPr/>
        </p:nvGrpSpPr>
        <p:grpSpPr>
          <a:xfrm>
            <a:off x="461109" y="4155350"/>
            <a:ext cx="3036431" cy="1801573"/>
            <a:chOff x="9739387" y="31584835"/>
            <a:chExt cx="4428492" cy="2627510"/>
          </a:xfrm>
        </p:grpSpPr>
        <p:pic>
          <p:nvPicPr>
            <p:cNvPr id="8" name="Picture 7"/>
            <p:cNvPicPr>
              <a:picLocks noChangeAspect="1"/>
            </p:cNvPicPr>
            <p:nvPr/>
          </p:nvPicPr>
          <p:blipFill>
            <a:blip r:embed="rId3"/>
            <a:stretch>
              <a:fillRect/>
            </a:stretch>
          </p:blipFill>
          <p:spPr>
            <a:xfrm>
              <a:off x="10158341" y="32112172"/>
              <a:ext cx="3413234" cy="2100173"/>
            </a:xfrm>
            <a:prstGeom prst="rect">
              <a:avLst/>
            </a:prstGeom>
          </p:spPr>
        </p:pic>
        <p:cxnSp>
          <p:nvCxnSpPr>
            <p:cNvPr id="9" name="Straight Connector 8"/>
            <p:cNvCxnSpPr/>
            <p:nvPr/>
          </p:nvCxnSpPr>
          <p:spPr bwMode="auto">
            <a:xfrm flipH="1">
              <a:off x="9739387" y="33162259"/>
              <a:ext cx="4428492" cy="0"/>
            </a:xfrm>
            <a:prstGeom prst="line">
              <a:avLst/>
            </a:prstGeom>
            <a:solidFill>
              <a:schemeClr val="accent1"/>
            </a:solidFill>
            <a:ln w="25400" cap="flat" cmpd="sng" algn="ctr">
              <a:solidFill>
                <a:schemeClr val="tx1"/>
              </a:solidFill>
              <a:prstDash val="dash"/>
              <a:round/>
              <a:headEnd type="none" w="med" len="med"/>
              <a:tailEnd type="none" w="med" len="med"/>
            </a:ln>
            <a:effectLst/>
          </p:spPr>
        </p:cxnSp>
        <p:cxnSp>
          <p:nvCxnSpPr>
            <p:cNvPr id="10" name="Straight Arrow Connector 9"/>
            <p:cNvCxnSpPr/>
            <p:nvPr/>
          </p:nvCxnSpPr>
          <p:spPr bwMode="auto">
            <a:xfrm>
              <a:off x="10819507" y="31683135"/>
              <a:ext cx="0" cy="1479124"/>
            </a:xfrm>
            <a:prstGeom prst="straightConnector1">
              <a:avLst/>
            </a:prstGeom>
            <a:solidFill>
              <a:schemeClr val="accent1"/>
            </a:solidFill>
            <a:ln w="25400" cap="flat" cmpd="sng" algn="ctr">
              <a:solidFill>
                <a:schemeClr val="tx1"/>
              </a:solidFill>
              <a:prstDash val="solid"/>
              <a:round/>
              <a:headEnd type="none" w="med" len="med"/>
              <a:tailEnd type="triangle" w="lg" len="lg"/>
            </a:ln>
            <a:effectLst/>
          </p:spPr>
        </p:cxnSp>
        <p:sp>
          <p:nvSpPr>
            <p:cNvPr id="11" name="TextBox 10"/>
            <p:cNvSpPr txBox="1"/>
            <p:nvPr/>
          </p:nvSpPr>
          <p:spPr>
            <a:xfrm>
              <a:off x="10819507" y="31584835"/>
              <a:ext cx="942643" cy="538653"/>
            </a:xfrm>
            <a:prstGeom prst="rect">
              <a:avLst/>
            </a:prstGeom>
            <a:noFill/>
          </p:spPr>
          <p:txBody>
            <a:bodyPr wrap="none" rtlCol="0">
              <a:spAutoFit/>
            </a:bodyPr>
            <a:lstStyle/>
            <a:p>
              <a:r>
                <a:rPr lang="en-US" dirty="0">
                  <a:solidFill>
                    <a:schemeClr val="tx2"/>
                  </a:solidFill>
                  <a:latin typeface="+mn-lt"/>
                </a:rPr>
                <a:t>view</a:t>
              </a:r>
            </a:p>
          </p:txBody>
        </p:sp>
        <p:sp>
          <p:nvSpPr>
            <p:cNvPr id="12" name="TextBox 11"/>
            <p:cNvSpPr txBox="1"/>
            <p:nvPr/>
          </p:nvSpPr>
          <p:spPr>
            <a:xfrm>
              <a:off x="11683546" y="32690631"/>
              <a:ext cx="718205" cy="538654"/>
            </a:xfrm>
            <a:prstGeom prst="rect">
              <a:avLst/>
            </a:prstGeom>
            <a:noFill/>
          </p:spPr>
          <p:txBody>
            <a:bodyPr wrap="none" rtlCol="0">
              <a:spAutoFit/>
            </a:bodyPr>
            <a:lstStyle/>
            <a:p>
              <a:r>
                <a:rPr lang="en-US" dirty="0">
                  <a:solidFill>
                    <a:schemeClr val="tx2"/>
                  </a:solidFill>
                  <a:latin typeface="+mn-lt"/>
                </a:rPr>
                <a:t>cut</a:t>
              </a:r>
            </a:p>
          </p:txBody>
        </p:sp>
      </p:grpSp>
      <p:grpSp>
        <p:nvGrpSpPr>
          <p:cNvPr id="13" name="Group 12">
            <a:extLst>
              <a:ext uri="{FF2B5EF4-FFF2-40B4-BE49-F238E27FC236}">
                <a16:creationId xmlns:a16="http://schemas.microsoft.com/office/drawing/2014/main" id="{4D0B3793-7E44-4E3F-B448-467E65F47140}"/>
              </a:ext>
            </a:extLst>
          </p:cNvPr>
          <p:cNvGrpSpPr>
            <a:grpSpLocks noChangeAspect="1"/>
          </p:cNvGrpSpPr>
          <p:nvPr/>
        </p:nvGrpSpPr>
        <p:grpSpPr>
          <a:xfrm>
            <a:off x="3734453" y="4524681"/>
            <a:ext cx="4935417" cy="1440000"/>
            <a:chOff x="7816431" y="30838927"/>
            <a:chExt cx="12338543" cy="3600000"/>
          </a:xfrm>
        </p:grpSpPr>
        <p:pic>
          <p:nvPicPr>
            <p:cNvPr id="14" name="Picture 13"/>
            <p:cNvPicPr>
              <a:picLocks noChangeAspect="1"/>
            </p:cNvPicPr>
            <p:nvPr/>
          </p:nvPicPr>
          <p:blipFill>
            <a:blip r:embed="rId4"/>
            <a:stretch>
              <a:fillRect/>
            </a:stretch>
          </p:blipFill>
          <p:spPr>
            <a:xfrm>
              <a:off x="7816431" y="30838927"/>
              <a:ext cx="6171429" cy="3600000"/>
            </a:xfrm>
            <a:prstGeom prst="rect">
              <a:avLst/>
            </a:prstGeom>
          </p:spPr>
        </p:pic>
        <p:pic>
          <p:nvPicPr>
            <p:cNvPr id="15" name="Picture 14"/>
            <p:cNvPicPr>
              <a:picLocks noChangeAspect="1"/>
            </p:cNvPicPr>
            <p:nvPr/>
          </p:nvPicPr>
          <p:blipFill>
            <a:blip r:embed="rId5"/>
            <a:stretch>
              <a:fillRect/>
            </a:stretch>
          </p:blipFill>
          <p:spPr>
            <a:xfrm>
              <a:off x="13987860" y="30838927"/>
              <a:ext cx="6167114" cy="3600000"/>
            </a:xfrm>
            <a:prstGeom prst="rect">
              <a:avLst/>
            </a:prstGeom>
          </p:spPr>
        </p:pic>
        <p:sp>
          <p:nvSpPr>
            <p:cNvPr id="16" name="TextBox 15"/>
            <p:cNvSpPr txBox="1"/>
            <p:nvPr/>
          </p:nvSpPr>
          <p:spPr>
            <a:xfrm>
              <a:off x="9273524" y="33249032"/>
              <a:ext cx="3988273" cy="923330"/>
            </a:xfrm>
            <a:prstGeom prst="rect">
              <a:avLst/>
            </a:prstGeom>
            <a:noFill/>
          </p:spPr>
          <p:txBody>
            <a:bodyPr wrap="none" rtlCol="0">
              <a:spAutoFit/>
            </a:bodyPr>
            <a:lstStyle/>
            <a:p>
              <a:r>
                <a:rPr lang="en-US" dirty="0">
                  <a:solidFill>
                    <a:schemeClr val="bg1"/>
                  </a:solidFill>
                  <a:latin typeface="+mn-lt"/>
                </a:rPr>
                <a:t>isolation plate</a:t>
              </a:r>
            </a:p>
          </p:txBody>
        </p:sp>
        <p:cxnSp>
          <p:nvCxnSpPr>
            <p:cNvPr id="17" name="Straight Connector 16"/>
            <p:cNvCxnSpPr/>
            <p:nvPr/>
          </p:nvCxnSpPr>
          <p:spPr bwMode="auto">
            <a:xfrm>
              <a:off x="13987860" y="30838927"/>
              <a:ext cx="0" cy="3600000"/>
            </a:xfrm>
            <a:prstGeom prst="line">
              <a:avLst/>
            </a:prstGeom>
            <a:solidFill>
              <a:schemeClr val="accent1"/>
            </a:solidFill>
            <a:ln w="38100" cap="flat" cmpd="sng" algn="ctr">
              <a:solidFill>
                <a:schemeClr val="bg1"/>
              </a:solidFill>
              <a:prstDash val="solid"/>
              <a:round/>
              <a:headEnd type="none" w="med" len="med"/>
              <a:tailEnd type="none" w="med" len="med"/>
            </a:ln>
            <a:effectLst/>
          </p:spPr>
        </p:cxnSp>
        <p:sp>
          <p:nvSpPr>
            <p:cNvPr id="18" name="TextBox 17"/>
            <p:cNvSpPr txBox="1"/>
            <p:nvPr/>
          </p:nvSpPr>
          <p:spPr>
            <a:xfrm>
              <a:off x="13261011" y="32336962"/>
              <a:ext cx="1489155" cy="923330"/>
            </a:xfrm>
            <a:prstGeom prst="rect">
              <a:avLst/>
            </a:prstGeom>
            <a:solidFill>
              <a:schemeClr val="bg1"/>
            </a:solidFill>
          </p:spPr>
          <p:txBody>
            <a:bodyPr wrap="square" rtlCol="0">
              <a:spAutoFit/>
            </a:bodyPr>
            <a:lstStyle/>
            <a:p>
              <a:r>
                <a:rPr lang="en-US" dirty="0">
                  <a:latin typeface="+mn-lt"/>
                </a:rPr>
                <a:t>-vs-</a:t>
              </a:r>
            </a:p>
          </p:txBody>
        </p:sp>
        <p:sp>
          <p:nvSpPr>
            <p:cNvPr id="19" name="TextBox 18"/>
            <p:cNvSpPr txBox="1"/>
            <p:nvPr/>
          </p:nvSpPr>
          <p:spPr>
            <a:xfrm>
              <a:off x="9273524" y="31661207"/>
              <a:ext cx="3154710" cy="923330"/>
            </a:xfrm>
            <a:prstGeom prst="rect">
              <a:avLst/>
            </a:prstGeom>
            <a:noFill/>
          </p:spPr>
          <p:txBody>
            <a:bodyPr wrap="none" rtlCol="0">
              <a:spAutoFit/>
            </a:bodyPr>
            <a:lstStyle/>
            <a:p>
              <a:r>
                <a:rPr lang="en-US" dirty="0">
                  <a:solidFill>
                    <a:schemeClr val="bg1"/>
                  </a:solidFill>
                  <a:latin typeface="+mn-lt"/>
                </a:rPr>
                <a:t>serigraphy</a:t>
              </a:r>
            </a:p>
          </p:txBody>
        </p:sp>
        <p:sp>
          <p:nvSpPr>
            <p:cNvPr id="20" name="TextBox 19"/>
            <p:cNvSpPr txBox="1"/>
            <p:nvPr/>
          </p:nvSpPr>
          <p:spPr>
            <a:xfrm>
              <a:off x="16231251" y="31989755"/>
              <a:ext cx="1936428" cy="923330"/>
            </a:xfrm>
            <a:prstGeom prst="rect">
              <a:avLst/>
            </a:prstGeom>
            <a:noFill/>
          </p:spPr>
          <p:txBody>
            <a:bodyPr wrap="none" rtlCol="0">
              <a:spAutoFit/>
            </a:bodyPr>
            <a:lstStyle/>
            <a:p>
              <a:r>
                <a:rPr lang="en-US" dirty="0">
                  <a:solidFill>
                    <a:schemeClr val="bg1"/>
                  </a:solidFill>
                  <a:latin typeface="+mn-lt"/>
                </a:rPr>
                <a:t>ferrite</a:t>
              </a:r>
            </a:p>
          </p:txBody>
        </p:sp>
        <p:cxnSp>
          <p:nvCxnSpPr>
            <p:cNvPr id="21" name="Straight Arrow Connector 20"/>
            <p:cNvCxnSpPr/>
            <p:nvPr/>
          </p:nvCxnSpPr>
          <p:spPr bwMode="auto">
            <a:xfrm>
              <a:off x="12243760" y="32173379"/>
              <a:ext cx="0" cy="556082"/>
            </a:xfrm>
            <a:prstGeom prst="straightConnector1">
              <a:avLst/>
            </a:prstGeom>
            <a:solidFill>
              <a:schemeClr val="accent1"/>
            </a:solidFill>
            <a:ln w="25400" cap="flat" cmpd="sng" algn="ctr">
              <a:solidFill>
                <a:schemeClr val="bg1"/>
              </a:solidFill>
              <a:prstDash val="solid"/>
              <a:round/>
              <a:headEnd type="none" w="med" len="med"/>
              <a:tailEnd type="triangle"/>
            </a:ln>
            <a:effectLst/>
          </p:spPr>
        </p:cxnSp>
        <p:cxnSp>
          <p:nvCxnSpPr>
            <p:cNvPr id="22" name="Straight Arrow Connector 21"/>
            <p:cNvCxnSpPr/>
            <p:nvPr/>
          </p:nvCxnSpPr>
          <p:spPr bwMode="auto">
            <a:xfrm>
              <a:off x="18225315" y="32471504"/>
              <a:ext cx="0" cy="556082"/>
            </a:xfrm>
            <a:prstGeom prst="straightConnector1">
              <a:avLst/>
            </a:prstGeom>
            <a:solidFill>
              <a:schemeClr val="accent1"/>
            </a:solidFill>
            <a:ln w="25400" cap="flat" cmpd="sng" algn="ctr">
              <a:solidFill>
                <a:schemeClr val="bg1"/>
              </a:solidFill>
              <a:prstDash val="solid"/>
              <a:round/>
              <a:headEnd type="none" w="med" len="med"/>
              <a:tailEnd type="triangle"/>
            </a:ln>
            <a:effectLst/>
          </p:spPr>
        </p:cxnSp>
      </p:grpSp>
      <p:pic>
        <p:nvPicPr>
          <p:cNvPr id="23" name="Picture 22"/>
          <p:cNvPicPr>
            <a:picLocks noChangeAspect="1"/>
          </p:cNvPicPr>
          <p:nvPr/>
        </p:nvPicPr>
        <p:blipFill>
          <a:blip r:embed="rId6"/>
          <a:stretch>
            <a:fillRect/>
          </a:stretch>
        </p:blipFill>
        <p:spPr>
          <a:xfrm>
            <a:off x="1827595" y="2922354"/>
            <a:ext cx="5486064" cy="3330294"/>
          </a:xfrm>
          <a:prstGeom prst="rect">
            <a:avLst/>
          </a:prstGeom>
        </p:spPr>
      </p:pic>
    </p:spTree>
    <p:extLst>
      <p:ext uri="{BB962C8B-B14F-4D97-AF65-F5344CB8AC3E}">
        <p14:creationId xmlns:p14="http://schemas.microsoft.com/office/powerpoint/2010/main" val="2064997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Serigraphy - Heating</a:t>
            </a:r>
          </a:p>
        </p:txBody>
      </p:sp>
      <p:sp>
        <p:nvSpPr>
          <p:cNvPr id="3" name="Content Placeholder 2"/>
          <p:cNvSpPr>
            <a:spLocks noGrp="1"/>
          </p:cNvSpPr>
          <p:nvPr>
            <p:ph idx="1"/>
          </p:nvPr>
        </p:nvSpPr>
        <p:spPr/>
        <p:txBody>
          <a:bodyPr>
            <a:normAutofit/>
          </a:bodyPr>
          <a:lstStyle/>
          <a:p>
            <a:r>
              <a:rPr lang="en-GB" dirty="0">
                <a:solidFill>
                  <a:schemeClr val="accent5"/>
                </a:solidFill>
              </a:rPr>
              <a:t>The heating of the ferrite is proportional to the power deposited in it. The power loss is highly dependent on the impedance of an object: </a:t>
            </a:r>
          </a:p>
          <a:p>
            <a:endParaRPr lang="en-US" sz="2600" dirty="0"/>
          </a:p>
          <a:p>
            <a:r>
              <a:rPr lang="en-GB" dirty="0">
                <a:solidFill>
                  <a:schemeClr val="accent5"/>
                </a:solidFill>
              </a:rPr>
              <a:t>Thermal steady state simulations for the shown kicker versions for HL-LHC type beam show a reduction of the maximum ferrite temperature of factor 7.5.</a:t>
            </a:r>
          </a:p>
          <a:p>
            <a:endParaRPr lang="en-US" dirty="0"/>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mc:AlternateContent xmlns:mc="http://schemas.openxmlformats.org/markup-compatibility/2006" xmlns:a14="http://schemas.microsoft.com/office/drawing/2010/main">
        <mc:Choice Requires="a14">
          <p:sp>
            <p:nvSpPr>
              <p:cNvPr id="7" name="Rectangle 6"/>
              <p:cNvSpPr/>
              <p:nvPr/>
            </p:nvSpPr>
            <p:spPr>
              <a:xfrm>
                <a:off x="1351647" y="2775798"/>
                <a:ext cx="7996262" cy="96641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000" smtClean="0">
                          <a:solidFill>
                            <a:schemeClr val="accent5"/>
                          </a:solidFill>
                          <a:latin typeface="Cambria Math" panose="02040503050406030204" pitchFamily="18" charset="0"/>
                        </a:rPr>
                        <m:t>∆</m:t>
                      </m:r>
                      <m:r>
                        <a:rPr lang="en-US" sz="2000" i="1">
                          <a:solidFill>
                            <a:schemeClr val="accent5"/>
                          </a:solidFill>
                          <a:latin typeface="Cambria Math" panose="02040503050406030204" pitchFamily="18" charset="0"/>
                        </a:rPr>
                        <m:t>𝑊</m:t>
                      </m:r>
                      <m:r>
                        <a:rPr lang="en-US" sz="2000" i="0">
                          <a:solidFill>
                            <a:schemeClr val="accent5"/>
                          </a:solidFill>
                          <a:latin typeface="Cambria Math" panose="02040503050406030204" pitchFamily="18" charset="0"/>
                        </a:rPr>
                        <m:t>=</m:t>
                      </m:r>
                      <m:sSup>
                        <m:sSupPr>
                          <m:ctrlPr>
                            <a:rPr lang="en-US" sz="2000" i="1">
                              <a:solidFill>
                                <a:schemeClr val="accent5"/>
                              </a:solidFill>
                              <a:latin typeface="Cambria Math" panose="02040503050406030204" pitchFamily="18" charset="0"/>
                            </a:rPr>
                          </m:ctrlPr>
                        </m:sSupPr>
                        <m:e>
                          <m:d>
                            <m:dPr>
                              <m:ctrlPr>
                                <a:rPr lang="en-US" sz="2000" i="1">
                                  <a:solidFill>
                                    <a:schemeClr val="accent5"/>
                                  </a:solidFill>
                                  <a:latin typeface="Cambria Math" panose="02040503050406030204" pitchFamily="18" charset="0"/>
                                </a:rPr>
                              </m:ctrlPr>
                            </m:dPr>
                            <m:e>
                              <m:sSub>
                                <m:sSubPr>
                                  <m:ctrlPr>
                                    <a:rPr lang="en-US" sz="2000" i="1">
                                      <a:solidFill>
                                        <a:schemeClr val="accent5"/>
                                      </a:solidFill>
                                      <a:latin typeface="Cambria Math" panose="02040503050406030204" pitchFamily="18" charset="0"/>
                                    </a:rPr>
                                  </m:ctrlPr>
                                </m:sSubPr>
                                <m:e>
                                  <m:r>
                                    <a:rPr lang="en-US" sz="2000" i="1">
                                      <a:solidFill>
                                        <a:schemeClr val="accent5"/>
                                      </a:solidFill>
                                      <a:latin typeface="Cambria Math" panose="02040503050406030204" pitchFamily="18" charset="0"/>
                                    </a:rPr>
                                    <m:t>𝑓</m:t>
                                  </m:r>
                                </m:e>
                                <m:sub>
                                  <m:r>
                                    <a:rPr lang="en-US" sz="2000" i="0">
                                      <a:solidFill>
                                        <a:schemeClr val="accent5"/>
                                      </a:solidFill>
                                      <a:latin typeface="Cambria Math" panose="02040503050406030204" pitchFamily="18" charset="0"/>
                                    </a:rPr>
                                    <m:t>0</m:t>
                                  </m:r>
                                </m:sub>
                              </m:sSub>
                              <m:r>
                                <a:rPr lang="en-US" sz="2000" i="1">
                                  <a:solidFill>
                                    <a:schemeClr val="accent5"/>
                                  </a:solidFill>
                                  <a:latin typeface="Cambria Math" panose="02040503050406030204" pitchFamily="18" charset="0"/>
                                </a:rPr>
                                <m:t>𝑒</m:t>
                              </m:r>
                              <m:sSub>
                                <m:sSubPr>
                                  <m:ctrlPr>
                                    <a:rPr lang="en-US" sz="2000" i="1">
                                      <a:solidFill>
                                        <a:schemeClr val="accent5"/>
                                      </a:solidFill>
                                      <a:latin typeface="Cambria Math" panose="02040503050406030204" pitchFamily="18" charset="0"/>
                                    </a:rPr>
                                  </m:ctrlPr>
                                </m:sSubPr>
                                <m:e>
                                  <m:r>
                                    <a:rPr lang="en-US" sz="2000" i="1">
                                      <a:solidFill>
                                        <a:schemeClr val="accent5"/>
                                      </a:solidFill>
                                      <a:latin typeface="Cambria Math" panose="02040503050406030204" pitchFamily="18" charset="0"/>
                                    </a:rPr>
                                    <m:t>𝑁</m:t>
                                  </m:r>
                                </m:e>
                                <m:sub>
                                  <m:r>
                                    <a:rPr lang="en-US" sz="2000" i="1">
                                      <a:solidFill>
                                        <a:schemeClr val="accent5"/>
                                      </a:solidFill>
                                      <a:latin typeface="Cambria Math" panose="02040503050406030204" pitchFamily="18" charset="0"/>
                                    </a:rPr>
                                    <m:t>𝐵𝑒𝑎𝑚</m:t>
                                  </m:r>
                                </m:sub>
                              </m:sSub>
                            </m:e>
                          </m:d>
                        </m:e>
                        <m:sup>
                          <m:r>
                            <a:rPr lang="en-US" sz="2000" i="0">
                              <a:solidFill>
                                <a:schemeClr val="accent5"/>
                              </a:solidFill>
                              <a:latin typeface="Cambria Math" panose="02040503050406030204" pitchFamily="18" charset="0"/>
                            </a:rPr>
                            <m:t>2</m:t>
                          </m:r>
                        </m:sup>
                      </m:sSup>
                      <m:r>
                        <a:rPr lang="en-US" sz="2000" i="0">
                          <a:solidFill>
                            <a:schemeClr val="accent5"/>
                          </a:solidFill>
                          <a:latin typeface="Cambria Math" panose="02040503050406030204" pitchFamily="18" charset="0"/>
                        </a:rPr>
                        <m:t>∙</m:t>
                      </m:r>
                      <m:nary>
                        <m:naryPr>
                          <m:chr m:val="∑"/>
                          <m:limLoc m:val="undOvr"/>
                          <m:ctrlPr>
                            <a:rPr lang="en-US" sz="2000" i="1">
                              <a:solidFill>
                                <a:schemeClr val="accent5"/>
                              </a:solidFill>
                              <a:latin typeface="Cambria Math" panose="02040503050406030204" pitchFamily="18" charset="0"/>
                            </a:rPr>
                          </m:ctrlPr>
                        </m:naryPr>
                        <m:sub>
                          <m:r>
                            <a:rPr lang="en-US" sz="2000" i="1">
                              <a:solidFill>
                                <a:schemeClr val="accent5"/>
                              </a:solidFill>
                              <a:latin typeface="Cambria Math" panose="02040503050406030204" pitchFamily="18" charset="0"/>
                            </a:rPr>
                            <m:t>𝑝</m:t>
                          </m:r>
                          <m:r>
                            <a:rPr lang="en-US" sz="2000" i="0">
                              <a:solidFill>
                                <a:schemeClr val="accent5"/>
                              </a:solidFill>
                              <a:latin typeface="Cambria Math" panose="02040503050406030204" pitchFamily="18" charset="0"/>
                            </a:rPr>
                            <m:t>=−∞</m:t>
                          </m:r>
                        </m:sub>
                        <m:sup>
                          <m:r>
                            <a:rPr lang="en-US" sz="2000" i="1">
                              <a:solidFill>
                                <a:schemeClr val="accent5"/>
                              </a:solidFill>
                              <a:latin typeface="Cambria Math" panose="02040503050406030204" pitchFamily="18" charset="0"/>
                            </a:rPr>
                            <m:t>𝑝</m:t>
                          </m:r>
                          <m:r>
                            <a:rPr lang="en-US" sz="2000" i="0">
                              <a:solidFill>
                                <a:schemeClr val="accent5"/>
                              </a:solidFill>
                              <a:latin typeface="Cambria Math" panose="02040503050406030204" pitchFamily="18" charset="0"/>
                            </a:rPr>
                            <m:t>=∞</m:t>
                          </m:r>
                        </m:sup>
                        <m:e>
                          <m:d>
                            <m:dPr>
                              <m:ctrlPr>
                                <a:rPr lang="en-US" sz="2000" i="1">
                                  <a:solidFill>
                                    <a:schemeClr val="accent5"/>
                                  </a:solidFill>
                                  <a:latin typeface="Cambria Math" panose="02040503050406030204" pitchFamily="18" charset="0"/>
                                </a:rPr>
                              </m:ctrlPr>
                            </m:dPr>
                            <m:e>
                              <m:sSup>
                                <m:sSupPr>
                                  <m:ctrlPr>
                                    <a:rPr lang="en-US" sz="2000" i="1">
                                      <a:solidFill>
                                        <a:schemeClr val="accent5"/>
                                      </a:solidFill>
                                      <a:latin typeface="Cambria Math" panose="02040503050406030204" pitchFamily="18" charset="0"/>
                                    </a:rPr>
                                  </m:ctrlPr>
                                </m:sSupPr>
                                <m:e>
                                  <m:d>
                                    <m:dPr>
                                      <m:begChr m:val="|"/>
                                      <m:endChr m:val="|"/>
                                      <m:ctrlPr>
                                        <a:rPr lang="en-US" sz="2000" i="1">
                                          <a:solidFill>
                                            <a:schemeClr val="accent5"/>
                                          </a:solidFill>
                                          <a:latin typeface="Cambria Math" panose="02040503050406030204" pitchFamily="18" charset="0"/>
                                        </a:rPr>
                                      </m:ctrlPr>
                                    </m:dPr>
                                    <m:e>
                                      <m:r>
                                        <m:rPr>
                                          <m:sty m:val="p"/>
                                        </m:rPr>
                                        <a:rPr lang="en-US" sz="2000" i="0">
                                          <a:solidFill>
                                            <a:schemeClr val="accent5"/>
                                          </a:solidFill>
                                          <a:latin typeface="Cambria Math" panose="02040503050406030204" pitchFamily="18" charset="0"/>
                                        </a:rPr>
                                        <m:t>Λ</m:t>
                                      </m:r>
                                      <m:d>
                                        <m:dPr>
                                          <m:ctrlPr>
                                            <a:rPr lang="en-US" sz="2000" i="1">
                                              <a:solidFill>
                                                <a:schemeClr val="accent5"/>
                                              </a:solidFill>
                                              <a:latin typeface="Cambria Math" panose="02040503050406030204" pitchFamily="18" charset="0"/>
                                            </a:rPr>
                                          </m:ctrlPr>
                                        </m:dPr>
                                        <m:e>
                                          <m:r>
                                            <a:rPr lang="en-US" sz="2000" i="1">
                                              <a:solidFill>
                                                <a:schemeClr val="accent5"/>
                                              </a:solidFill>
                                              <a:latin typeface="Cambria Math" panose="02040503050406030204" pitchFamily="18" charset="0"/>
                                            </a:rPr>
                                            <m:t>𝑝</m:t>
                                          </m:r>
                                          <m:sSub>
                                            <m:sSubPr>
                                              <m:ctrlPr>
                                                <a:rPr lang="en-US" sz="2000" i="1">
                                                  <a:solidFill>
                                                    <a:schemeClr val="accent5"/>
                                                  </a:solidFill>
                                                  <a:latin typeface="Cambria Math" panose="02040503050406030204" pitchFamily="18" charset="0"/>
                                                </a:rPr>
                                              </m:ctrlPr>
                                            </m:sSubPr>
                                            <m:e>
                                              <m:r>
                                                <a:rPr lang="en-US" sz="2000" i="1">
                                                  <a:solidFill>
                                                    <a:schemeClr val="accent5"/>
                                                  </a:solidFill>
                                                  <a:latin typeface="Cambria Math" panose="02040503050406030204" pitchFamily="18" charset="0"/>
                                                </a:rPr>
                                                <m:t>𝜔</m:t>
                                              </m:r>
                                            </m:e>
                                            <m:sub>
                                              <m:r>
                                                <a:rPr lang="en-US" sz="2000" i="0">
                                                  <a:solidFill>
                                                    <a:schemeClr val="accent5"/>
                                                  </a:solidFill>
                                                  <a:latin typeface="Cambria Math" panose="02040503050406030204" pitchFamily="18" charset="0"/>
                                                </a:rPr>
                                                <m:t>0</m:t>
                                              </m:r>
                                            </m:sub>
                                          </m:sSub>
                                        </m:e>
                                      </m:d>
                                    </m:e>
                                  </m:d>
                                </m:e>
                                <m:sup>
                                  <m:r>
                                    <a:rPr lang="en-US" sz="2000" i="0">
                                      <a:solidFill>
                                        <a:schemeClr val="accent5"/>
                                      </a:solidFill>
                                      <a:latin typeface="Cambria Math" panose="02040503050406030204" pitchFamily="18" charset="0"/>
                                    </a:rPr>
                                    <m:t>2</m:t>
                                  </m:r>
                                </m:sup>
                              </m:sSup>
                              <m:r>
                                <a:rPr lang="en-US" sz="2000" i="0">
                                  <a:solidFill>
                                    <a:schemeClr val="accent5"/>
                                  </a:solidFill>
                                  <a:latin typeface="Cambria Math" panose="02040503050406030204" pitchFamily="18" charset="0"/>
                                </a:rPr>
                                <m:t>∙</m:t>
                              </m:r>
                              <m:r>
                                <a:rPr lang="en-US" sz="2000" i="1">
                                  <a:solidFill>
                                    <a:schemeClr val="accent5"/>
                                  </a:solidFill>
                                  <a:latin typeface="Cambria Math" panose="02040503050406030204" pitchFamily="18" charset="0"/>
                                </a:rPr>
                                <m:t>𝑅𝑒</m:t>
                              </m:r>
                              <m:r>
                                <a:rPr lang="en-US" sz="2000" i="0">
                                  <a:solidFill>
                                    <a:schemeClr val="accent5"/>
                                  </a:solidFill>
                                  <a:latin typeface="Cambria Math" panose="02040503050406030204" pitchFamily="18" charset="0"/>
                                </a:rPr>
                                <m:t>[</m:t>
                              </m:r>
                              <m:sSub>
                                <m:sSubPr>
                                  <m:ctrlPr>
                                    <a:rPr lang="en-US" sz="2000" i="1">
                                      <a:solidFill>
                                        <a:schemeClr val="accent5"/>
                                      </a:solidFill>
                                      <a:latin typeface="Cambria Math" panose="02040503050406030204" pitchFamily="18" charset="0"/>
                                    </a:rPr>
                                  </m:ctrlPr>
                                </m:sSubPr>
                                <m:e>
                                  <m:r>
                                    <a:rPr lang="en-US" sz="2000" i="1">
                                      <a:solidFill>
                                        <a:schemeClr val="accent5"/>
                                      </a:solidFill>
                                      <a:latin typeface="Cambria Math" panose="02040503050406030204" pitchFamily="18" charset="0"/>
                                    </a:rPr>
                                    <m:t>𝑍</m:t>
                                  </m:r>
                                </m:e>
                                <m:sub>
                                  <m:r>
                                    <a:rPr lang="en-US" sz="2000" i="0">
                                      <a:solidFill>
                                        <a:schemeClr val="accent5"/>
                                      </a:solidFill>
                                      <a:latin typeface="Cambria Math" panose="02040503050406030204" pitchFamily="18" charset="0"/>
                                    </a:rPr>
                                    <m:t>||</m:t>
                                  </m:r>
                                </m:sub>
                              </m:sSub>
                              <m:r>
                                <a:rPr lang="en-US" sz="2000" i="0">
                                  <a:solidFill>
                                    <a:schemeClr val="accent5"/>
                                  </a:solidFill>
                                  <a:latin typeface="Cambria Math" panose="02040503050406030204" pitchFamily="18" charset="0"/>
                                </a:rPr>
                                <m:t>(</m:t>
                              </m:r>
                              <m:r>
                                <a:rPr lang="en-US" sz="2000" i="1">
                                  <a:solidFill>
                                    <a:schemeClr val="accent5"/>
                                  </a:solidFill>
                                  <a:latin typeface="Cambria Math" panose="02040503050406030204" pitchFamily="18" charset="0"/>
                                </a:rPr>
                                <m:t>𝑝</m:t>
                              </m:r>
                              <m:sSub>
                                <m:sSubPr>
                                  <m:ctrlPr>
                                    <a:rPr lang="en-US" sz="2000" i="1">
                                      <a:solidFill>
                                        <a:schemeClr val="accent5"/>
                                      </a:solidFill>
                                      <a:latin typeface="Cambria Math" panose="02040503050406030204" pitchFamily="18" charset="0"/>
                                    </a:rPr>
                                  </m:ctrlPr>
                                </m:sSubPr>
                                <m:e>
                                  <m:r>
                                    <a:rPr lang="en-US" sz="2000" i="1">
                                      <a:solidFill>
                                        <a:schemeClr val="accent5"/>
                                      </a:solidFill>
                                      <a:latin typeface="Cambria Math" panose="02040503050406030204" pitchFamily="18" charset="0"/>
                                    </a:rPr>
                                    <m:t>𝜔</m:t>
                                  </m:r>
                                </m:e>
                                <m:sub>
                                  <m:r>
                                    <a:rPr lang="en-US" sz="2000" i="0">
                                      <a:solidFill>
                                        <a:schemeClr val="accent5"/>
                                      </a:solidFill>
                                      <a:latin typeface="Cambria Math" panose="02040503050406030204" pitchFamily="18" charset="0"/>
                                    </a:rPr>
                                    <m:t>0</m:t>
                                  </m:r>
                                </m:sub>
                              </m:sSub>
                              <m:r>
                                <a:rPr lang="en-US" sz="2000" i="0">
                                  <a:solidFill>
                                    <a:schemeClr val="accent5"/>
                                  </a:solidFill>
                                  <a:latin typeface="Cambria Math" panose="02040503050406030204" pitchFamily="18" charset="0"/>
                                </a:rPr>
                                <m:t>)]</m:t>
                              </m:r>
                            </m:e>
                          </m:d>
                        </m:e>
                      </m:nary>
                    </m:oMath>
                  </m:oMathPara>
                </a14:m>
                <a:endParaRPr lang="en-US" sz="2000" dirty="0">
                  <a:solidFill>
                    <a:schemeClr val="accent5"/>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1351647" y="2775798"/>
                <a:ext cx="7996262" cy="966418"/>
              </a:xfrm>
              <a:prstGeom prst="rect">
                <a:avLst/>
              </a:prstGeom>
              <a:blipFill>
                <a:blip r:embed="rId3"/>
                <a:stretch>
                  <a:fillRect/>
                </a:stretch>
              </a:blipFill>
            </p:spPr>
            <p:txBody>
              <a:bodyPr/>
              <a:lstStyle/>
              <a:p>
                <a:r>
                  <a:rPr lang="en-US">
                    <a:noFill/>
                  </a:rPr>
                  <a:t> </a:t>
                </a:r>
              </a:p>
            </p:txBody>
          </p:sp>
        </mc:Fallback>
      </mc:AlternateContent>
      <p:grpSp>
        <p:nvGrpSpPr>
          <p:cNvPr id="11" name="Group 10"/>
          <p:cNvGrpSpPr/>
          <p:nvPr/>
        </p:nvGrpSpPr>
        <p:grpSpPr>
          <a:xfrm>
            <a:off x="1827595" y="2723427"/>
            <a:ext cx="5486064" cy="3330294"/>
            <a:chOff x="1821260" y="2859477"/>
            <a:chExt cx="5486064" cy="3330294"/>
          </a:xfrm>
        </p:grpSpPr>
        <p:pic>
          <p:nvPicPr>
            <p:cNvPr id="10" name="Picture 9"/>
            <p:cNvPicPr>
              <a:picLocks noChangeAspect="1"/>
            </p:cNvPicPr>
            <p:nvPr/>
          </p:nvPicPr>
          <p:blipFill>
            <a:blip r:embed="rId4"/>
            <a:stretch>
              <a:fillRect/>
            </a:stretch>
          </p:blipFill>
          <p:spPr>
            <a:xfrm>
              <a:off x="1821260" y="2859477"/>
              <a:ext cx="5486064" cy="3330294"/>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435753" y="3116063"/>
              <a:ext cx="1757424" cy="1099905"/>
            </a:xfrm>
            <a:prstGeom prst="rect">
              <a:avLst/>
            </a:prstGeom>
          </p:spPr>
        </p:pic>
      </p:grpSp>
    </p:spTree>
    <p:extLst>
      <p:ext uri="{BB962C8B-B14F-4D97-AF65-F5344CB8AC3E}">
        <p14:creationId xmlns:p14="http://schemas.microsoft.com/office/powerpoint/2010/main" val="378431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Impedance model</a:t>
            </a:r>
          </a:p>
        </p:txBody>
      </p:sp>
      <p:sp>
        <p:nvSpPr>
          <p:cNvPr id="3" name="Content Placeholder 2"/>
          <p:cNvSpPr>
            <a:spLocks noGrp="1"/>
          </p:cNvSpPr>
          <p:nvPr>
            <p:ph idx="1"/>
          </p:nvPr>
        </p:nvSpPr>
        <p:spPr/>
        <p:txBody>
          <a:bodyPr/>
          <a:lstStyle/>
          <a:p>
            <a:r>
              <a:rPr lang="en-US" dirty="0">
                <a:solidFill>
                  <a:schemeClr val="accent5"/>
                </a:solidFill>
              </a:rPr>
              <a:t>To see the effect of the updated beam coupling impedance on the beam dynamic, </a:t>
            </a:r>
            <a:r>
              <a:rPr lang="en-US" dirty="0" err="1">
                <a:solidFill>
                  <a:schemeClr val="accent5"/>
                </a:solidFill>
              </a:rPr>
              <a:t>PyHEADTAIL</a:t>
            </a:r>
            <a:r>
              <a:rPr lang="en-US" dirty="0">
                <a:solidFill>
                  <a:schemeClr val="accent5"/>
                </a:solidFill>
              </a:rPr>
              <a:t> simulations are needed</a:t>
            </a:r>
          </a:p>
          <a:p>
            <a:r>
              <a:rPr lang="en-US" dirty="0">
                <a:solidFill>
                  <a:schemeClr val="accent5"/>
                </a:solidFill>
              </a:rPr>
              <a:t>Reviewing / improving the SPS impedance model; taking into account recent changes in the machine (changed MKE serigraphy length) and studying the case of the new Q22 optics</a:t>
            </a:r>
          </a:p>
          <a:p>
            <a:r>
              <a:rPr lang="en-US" dirty="0">
                <a:solidFill>
                  <a:schemeClr val="accent5"/>
                </a:solidFill>
              </a:rPr>
              <a:t>Create a LIU-SPS impedance model</a:t>
            </a:r>
          </a:p>
          <a:p>
            <a:endParaRPr lang="en-US" dirty="0">
              <a:solidFill>
                <a:schemeClr val="accent5"/>
              </a:solidFill>
            </a:endParaRPr>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1778191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dirty="0"/>
              <a:t>Conclusion</a:t>
            </a:r>
          </a:p>
        </p:txBody>
      </p:sp>
      <p:sp>
        <p:nvSpPr>
          <p:cNvPr id="3" name="Content Placeholder 2"/>
          <p:cNvSpPr>
            <a:spLocks noGrp="1"/>
          </p:cNvSpPr>
          <p:nvPr>
            <p:ph idx="1"/>
          </p:nvPr>
        </p:nvSpPr>
        <p:spPr/>
        <p:txBody>
          <a:bodyPr>
            <a:normAutofit fontScale="92500"/>
          </a:bodyPr>
          <a:lstStyle/>
          <a:p>
            <a:r>
              <a:rPr lang="en-GB" sz="3200" dirty="0">
                <a:solidFill>
                  <a:schemeClr val="accent5"/>
                </a:solidFill>
              </a:rPr>
              <a:t>It is of high importance to include impedance considerations at the design or upgrade phase of an accelerator</a:t>
            </a:r>
          </a:p>
          <a:p>
            <a:r>
              <a:rPr lang="en-GB" sz="3200" dirty="0">
                <a:solidFill>
                  <a:schemeClr val="accent5"/>
                </a:solidFill>
              </a:rPr>
              <a:t>Methods relatively simple to implement can minimize the impedance compatible with other requirements</a:t>
            </a:r>
          </a:p>
          <a:p>
            <a:r>
              <a:rPr lang="en-GB" sz="3200" dirty="0">
                <a:solidFill>
                  <a:schemeClr val="accent5"/>
                </a:solidFill>
              </a:rPr>
              <a:t>The results of the simulations can be used for the impedance model and thus lead to a better under standing of the machine</a:t>
            </a:r>
          </a:p>
          <a:p>
            <a:endParaRPr lang="en-US" sz="3200" b="1" dirty="0">
              <a:solidFill>
                <a:schemeClr val="accent1"/>
              </a:solidFill>
            </a:endParaRPr>
          </a:p>
          <a:p>
            <a:endParaRPr lang="en-US" dirty="0"/>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1549160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dirty="0"/>
              <a:t>Introduction I</a:t>
            </a:r>
          </a:p>
        </p:txBody>
      </p:sp>
      <p:sp>
        <p:nvSpPr>
          <p:cNvPr id="3" name="Content Placeholder 2"/>
          <p:cNvSpPr>
            <a:spLocks noGrp="1"/>
          </p:cNvSpPr>
          <p:nvPr>
            <p:ph idx="1"/>
          </p:nvPr>
        </p:nvSpPr>
        <p:spPr/>
        <p:txBody>
          <a:bodyPr>
            <a:normAutofit lnSpcReduction="10000"/>
          </a:bodyPr>
          <a:lstStyle/>
          <a:p>
            <a:r>
              <a:rPr lang="en-GB" dirty="0">
                <a:solidFill>
                  <a:schemeClr val="accent5"/>
                </a:solidFill>
              </a:rPr>
              <a:t>Beam coupling impedance describes the interaction of the beam with its surrounding in frequency domain (wake in time domain)</a:t>
            </a:r>
          </a:p>
          <a:p>
            <a:r>
              <a:rPr lang="en-GB" dirty="0">
                <a:solidFill>
                  <a:schemeClr val="accent5"/>
                </a:solidFill>
              </a:rPr>
              <a:t>It is mainly associated to:</a:t>
            </a:r>
            <a:br>
              <a:rPr lang="en-GB" dirty="0">
                <a:solidFill>
                  <a:schemeClr val="accent5"/>
                </a:solidFill>
              </a:rPr>
            </a:br>
            <a:r>
              <a:rPr lang="en-GB" dirty="0"/>
              <a:t>-</a:t>
            </a:r>
            <a:r>
              <a:rPr lang="en-GB" dirty="0">
                <a:solidFill>
                  <a:schemeClr val="accent5"/>
                </a:solidFill>
              </a:rPr>
              <a:t> 	Changes in the beam’s surrounding 	aperture (step transitions, cavity like 	structures)</a:t>
            </a:r>
            <a:br>
              <a:rPr lang="en-GB" dirty="0">
                <a:solidFill>
                  <a:schemeClr val="accent5"/>
                </a:solidFill>
              </a:rPr>
            </a:br>
            <a:r>
              <a:rPr lang="en-GB" dirty="0"/>
              <a:t>-</a:t>
            </a:r>
            <a:r>
              <a:rPr lang="en-GB" dirty="0">
                <a:solidFill>
                  <a:schemeClr val="accent5"/>
                </a:solidFill>
              </a:rPr>
              <a:t> 	Non-PEC EM properties of the  	surrounding materials</a:t>
            </a:r>
            <a:br>
              <a:rPr lang="en-GB" dirty="0">
                <a:solidFill>
                  <a:schemeClr val="accent5"/>
                </a:solidFill>
              </a:rPr>
            </a:br>
            <a:endParaRPr lang="en-GB" dirty="0">
              <a:solidFill>
                <a:schemeClr val="accent5"/>
              </a:solidFill>
            </a:endParaRPr>
          </a:p>
        </p:txBody>
      </p:sp>
      <p:sp>
        <p:nvSpPr>
          <p:cNvPr id="4" name="Date Placeholder 3"/>
          <p:cNvSpPr>
            <a:spLocks noGrp="1"/>
          </p:cNvSpPr>
          <p:nvPr>
            <p:ph type="dt" sz="half" idx="2"/>
          </p:nvPr>
        </p:nvSpPr>
        <p:spPr/>
        <p:txBody>
          <a:bodyPr/>
          <a:lstStyle/>
          <a:p>
            <a:r>
              <a:rPr lang="en-GB" dirty="0"/>
              <a:t>2 October, 2017</a:t>
            </a:r>
            <a:endParaRPr lang="en-US" dirty="0"/>
          </a:p>
        </p:txBody>
      </p:sp>
      <p:sp>
        <p:nvSpPr>
          <p:cNvPr id="5" name="Footer Placeholder 4"/>
          <p:cNvSpPr>
            <a:spLocks noGrp="1"/>
          </p:cNvSpPr>
          <p:nvPr>
            <p:ph type="ftr" sz="quarter" idx="3"/>
          </p:nvPr>
        </p:nvSpPr>
        <p:spPr/>
        <p:txBody>
          <a:bodyPr/>
          <a:lstStyle/>
          <a:p>
            <a:r>
              <a:rPr lang="en-US" dirty="0"/>
              <a:t>Impedance reduction techniques</a:t>
            </a:r>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955120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Introduction II</a:t>
            </a:r>
          </a:p>
        </p:txBody>
      </p:sp>
      <p:sp>
        <p:nvSpPr>
          <p:cNvPr id="3" name="Content Placeholder 2"/>
          <p:cNvSpPr>
            <a:spLocks noGrp="1"/>
          </p:cNvSpPr>
          <p:nvPr>
            <p:ph idx="1"/>
          </p:nvPr>
        </p:nvSpPr>
        <p:spPr/>
        <p:txBody>
          <a:bodyPr/>
          <a:lstStyle/>
          <a:p>
            <a:r>
              <a:rPr lang="en-GB" dirty="0">
                <a:solidFill>
                  <a:schemeClr val="accent5"/>
                </a:solidFill>
              </a:rPr>
              <a:t>Strong beam coupling impedance can lead to multiple problems in modern particle accelerators (beam instabilities and heating)</a:t>
            </a:r>
          </a:p>
          <a:p>
            <a:r>
              <a:rPr lang="en-GB" dirty="0">
                <a:solidFill>
                  <a:schemeClr val="accent5"/>
                </a:solidFill>
              </a:rPr>
              <a:t>To minimize the beam coupling impedance, the beam should see as little change in surrounding diameter as possible (no undesired cavities, step transitions)</a:t>
            </a:r>
          </a:p>
          <a:p>
            <a:r>
              <a:rPr lang="en-GB" dirty="0">
                <a:solidFill>
                  <a:schemeClr val="accent5"/>
                </a:solidFill>
              </a:rPr>
              <a:t>Materials with low losses also lead to a lower beam coupling impedance </a:t>
            </a:r>
          </a:p>
          <a:p>
            <a:endParaRPr lang="en-US" dirty="0"/>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2337306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Introduction III</a:t>
            </a:r>
          </a:p>
        </p:txBody>
      </p:sp>
      <p:sp>
        <p:nvSpPr>
          <p:cNvPr id="3" name="Content Placeholder 2"/>
          <p:cNvSpPr>
            <a:spLocks noGrp="1"/>
          </p:cNvSpPr>
          <p:nvPr>
            <p:ph idx="1"/>
          </p:nvPr>
        </p:nvSpPr>
        <p:spPr/>
        <p:txBody>
          <a:bodyPr>
            <a:normAutofit/>
          </a:bodyPr>
          <a:lstStyle/>
          <a:p>
            <a:r>
              <a:rPr lang="en-GB" dirty="0">
                <a:solidFill>
                  <a:schemeClr val="accent5"/>
                </a:solidFill>
              </a:rPr>
              <a:t>But components besides the beam pipe needed (e.g. for acceleration, extraction, injection)</a:t>
            </a:r>
          </a:p>
          <a:p>
            <a:r>
              <a:rPr lang="en-GB" dirty="0">
                <a:solidFill>
                  <a:schemeClr val="accent5"/>
                </a:solidFill>
              </a:rPr>
              <a:t>Different methods exist to reduce the beam coupling impedance</a:t>
            </a:r>
          </a:p>
          <a:p>
            <a:r>
              <a:rPr lang="en-GB" dirty="0">
                <a:solidFill>
                  <a:schemeClr val="accent5"/>
                </a:solidFill>
              </a:rPr>
              <a:t>The principle is to give the image current, induced into the machine by the beam, a high(</a:t>
            </a:r>
            <a:r>
              <a:rPr lang="en-GB" dirty="0" err="1">
                <a:solidFill>
                  <a:schemeClr val="accent5"/>
                </a:solidFill>
              </a:rPr>
              <a:t>er</a:t>
            </a:r>
            <a:r>
              <a:rPr lang="en-GB" dirty="0">
                <a:solidFill>
                  <a:schemeClr val="accent5"/>
                </a:solidFill>
              </a:rPr>
              <a:t>) conductivity path to follow the beam</a:t>
            </a:r>
            <a:endParaRPr lang="en-US" dirty="0">
              <a:solidFill>
                <a:schemeClr val="accent5"/>
              </a:solidFill>
            </a:endParaRPr>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1458405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Smooth transition</a:t>
            </a:r>
          </a:p>
        </p:txBody>
      </p:sp>
      <p:sp>
        <p:nvSpPr>
          <p:cNvPr id="3" name="Content Placeholder 2"/>
          <p:cNvSpPr>
            <a:spLocks noGrp="1"/>
          </p:cNvSpPr>
          <p:nvPr>
            <p:ph idx="1"/>
          </p:nvPr>
        </p:nvSpPr>
        <p:spPr/>
        <p:txBody>
          <a:bodyPr/>
          <a:lstStyle/>
          <a:p>
            <a:pPr marL="571500" indent="-571500" defTabSz="4176713">
              <a:buFont typeface="Arial" panose="020B0604020202020204" pitchFamily="34" charset="0"/>
              <a:buChar char="•"/>
            </a:pPr>
            <a:r>
              <a:rPr lang="en-GB" dirty="0">
                <a:solidFill>
                  <a:schemeClr val="accent5"/>
                </a:solidFill>
              </a:rPr>
              <a:t>The creation of wakes can be strongly reduced by smoothening transitions between beam pipe geometries</a:t>
            </a:r>
          </a:p>
          <a:p>
            <a:pPr marL="571500" indent="-571500" defTabSz="4176713">
              <a:buFont typeface="Arial" panose="020B0604020202020204" pitchFamily="34" charset="0"/>
              <a:buChar char="•"/>
            </a:pPr>
            <a:r>
              <a:rPr lang="en-GB" dirty="0">
                <a:solidFill>
                  <a:schemeClr val="accent5"/>
                </a:solidFill>
              </a:rPr>
              <a:t>The contributions of multiple step transitions in an accelerator can add up and lead to high impedances</a:t>
            </a:r>
            <a:endParaRPr lang="en-US" dirty="0">
              <a:solidFill>
                <a:schemeClr val="accent5"/>
              </a:solidFill>
            </a:endParaRPr>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grpSp>
        <p:nvGrpSpPr>
          <p:cNvPr id="8" name="Group 7"/>
          <p:cNvGrpSpPr/>
          <p:nvPr/>
        </p:nvGrpSpPr>
        <p:grpSpPr>
          <a:xfrm>
            <a:off x="1288149" y="4727903"/>
            <a:ext cx="6985444" cy="962515"/>
            <a:chOff x="3266245" y="19214237"/>
            <a:chExt cx="6985444" cy="962515"/>
          </a:xfrm>
        </p:grpSpPr>
        <p:pic>
          <p:nvPicPr>
            <p:cNvPr id="9" name="Picture 8"/>
            <p:cNvPicPr>
              <a:picLocks noChangeAspect="1"/>
            </p:cNvPicPr>
            <p:nvPr/>
          </p:nvPicPr>
          <p:blipFill>
            <a:blip r:embed="rId3"/>
            <a:stretch>
              <a:fillRect/>
            </a:stretch>
          </p:blipFill>
          <p:spPr>
            <a:xfrm>
              <a:off x="7479915" y="19214237"/>
              <a:ext cx="2771774" cy="962515"/>
            </a:xfrm>
            <a:prstGeom prst="rect">
              <a:avLst/>
            </a:prstGeom>
          </p:spPr>
        </p:pic>
        <p:pic>
          <p:nvPicPr>
            <p:cNvPr id="10" name="Picture 9"/>
            <p:cNvPicPr>
              <a:picLocks noChangeAspect="1"/>
            </p:cNvPicPr>
            <p:nvPr/>
          </p:nvPicPr>
          <p:blipFill>
            <a:blip r:embed="rId4"/>
            <a:stretch>
              <a:fillRect/>
            </a:stretch>
          </p:blipFill>
          <p:spPr>
            <a:xfrm>
              <a:off x="3266245" y="19220925"/>
              <a:ext cx="2775677" cy="955827"/>
            </a:xfrm>
            <a:prstGeom prst="rect">
              <a:avLst/>
            </a:prstGeom>
          </p:spPr>
        </p:pic>
        <p:sp>
          <p:nvSpPr>
            <p:cNvPr id="11" name="TextBox 10"/>
            <p:cNvSpPr txBox="1"/>
            <p:nvPr/>
          </p:nvSpPr>
          <p:spPr>
            <a:xfrm>
              <a:off x="6331026" y="19389920"/>
              <a:ext cx="825867" cy="553998"/>
            </a:xfrm>
            <a:prstGeom prst="rect">
              <a:avLst/>
            </a:prstGeom>
            <a:noFill/>
          </p:spPr>
          <p:txBody>
            <a:bodyPr wrap="none" rtlCol="0">
              <a:spAutoFit/>
            </a:bodyPr>
            <a:lstStyle/>
            <a:p>
              <a:r>
                <a:rPr lang="en-US" sz="3000" dirty="0">
                  <a:solidFill>
                    <a:schemeClr val="tx2"/>
                  </a:solidFill>
                  <a:latin typeface="+mn-lt"/>
                </a:rPr>
                <a:t>-vs-</a:t>
              </a:r>
            </a:p>
          </p:txBody>
        </p:sp>
      </p:grpSp>
      <p:pic>
        <p:nvPicPr>
          <p:cNvPr id="7" name="Picture 6"/>
          <p:cNvPicPr>
            <a:picLocks noChangeAspect="1"/>
          </p:cNvPicPr>
          <p:nvPr/>
        </p:nvPicPr>
        <p:blipFill>
          <a:blip r:embed="rId5"/>
          <a:stretch>
            <a:fillRect/>
          </a:stretch>
        </p:blipFill>
        <p:spPr>
          <a:xfrm>
            <a:off x="1848176" y="2900777"/>
            <a:ext cx="5444901" cy="3366350"/>
          </a:xfrm>
          <a:prstGeom prst="rect">
            <a:avLst/>
          </a:prstGeom>
        </p:spPr>
      </p:pic>
    </p:spTree>
    <p:extLst>
      <p:ext uri="{BB962C8B-B14F-4D97-AF65-F5344CB8AC3E}">
        <p14:creationId xmlns:p14="http://schemas.microsoft.com/office/powerpoint/2010/main" val="50002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Shielding of unwanted cavities</a:t>
            </a:r>
          </a:p>
        </p:txBody>
      </p:sp>
      <p:sp>
        <p:nvSpPr>
          <p:cNvPr id="3" name="Content Placeholder 2"/>
          <p:cNvSpPr>
            <a:spLocks noGrp="1"/>
          </p:cNvSpPr>
          <p:nvPr>
            <p:ph idx="1"/>
          </p:nvPr>
        </p:nvSpPr>
        <p:spPr/>
        <p:txBody>
          <a:bodyPr>
            <a:normAutofit/>
          </a:bodyPr>
          <a:lstStyle/>
          <a:p>
            <a:pPr marL="571500" indent="-571500" defTabSz="4176713">
              <a:buClrTx/>
              <a:buSzTx/>
              <a:buFont typeface="Arial" panose="020B0604020202020204" pitchFamily="34" charset="0"/>
              <a:buChar char="•"/>
            </a:pPr>
            <a:r>
              <a:rPr lang="en-GB" dirty="0">
                <a:solidFill>
                  <a:schemeClr val="accent5"/>
                </a:solidFill>
              </a:rPr>
              <a:t>Unwanted cavities can be introduced for example by beam instrumentation tools, tanks housing beam steering devices or vacuum pumping ports</a:t>
            </a:r>
          </a:p>
          <a:p>
            <a:pPr marL="571500" indent="-571500" defTabSz="4176713">
              <a:buClrTx/>
              <a:buSzTx/>
              <a:buFont typeface="Arial" panose="020B0604020202020204" pitchFamily="34" charset="0"/>
              <a:buChar char="•"/>
            </a:pPr>
            <a:r>
              <a:rPr lang="en-GB" dirty="0">
                <a:solidFill>
                  <a:schemeClr val="accent5"/>
                </a:solidFill>
              </a:rPr>
              <a:t>Shielding these undesirable cavities can reduce the impedance quite significantly </a:t>
            </a:r>
          </a:p>
          <a:p>
            <a:pPr marL="571500" indent="-571500" defTabSz="4176713">
              <a:buClrTx/>
              <a:buSzTx/>
              <a:buFont typeface="Arial" panose="020B0604020202020204" pitchFamily="34" charset="0"/>
              <a:buChar char="•"/>
            </a:pPr>
            <a:endParaRPr lang="en-GB" sz="3200" dirty="0">
              <a:solidFill>
                <a:schemeClr val="tx2"/>
              </a:solidFill>
            </a:endParaRPr>
          </a:p>
          <a:p>
            <a:endParaRPr lang="en-US" dirty="0"/>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070362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470900" cy="940443"/>
          </a:xfrm>
        </p:spPr>
        <p:txBody>
          <a:bodyPr>
            <a:noAutofit/>
          </a:bodyPr>
          <a:lstStyle/>
          <a:p>
            <a:r>
              <a:rPr lang="en-US" sz="4100" dirty="0"/>
              <a:t>Example: </a:t>
            </a:r>
            <a:r>
              <a:rPr lang="en-GB" sz="4100" dirty="0">
                <a:solidFill>
                  <a:schemeClr val="tx2"/>
                </a:solidFill>
              </a:rPr>
              <a:t>SPS extraction septum</a:t>
            </a:r>
            <a:endParaRPr lang="en-US" sz="4100" dirty="0"/>
          </a:p>
        </p:txBody>
      </p:sp>
      <p:sp>
        <p:nvSpPr>
          <p:cNvPr id="3" name="Content Placeholder 2"/>
          <p:cNvSpPr>
            <a:spLocks noGrp="1"/>
          </p:cNvSpPr>
          <p:nvPr>
            <p:ph idx="1"/>
          </p:nvPr>
        </p:nvSpPr>
        <p:spPr/>
        <p:txBody>
          <a:bodyPr/>
          <a:lstStyle/>
          <a:p>
            <a:r>
              <a:rPr lang="en-GB" dirty="0">
                <a:solidFill>
                  <a:schemeClr val="accent5"/>
                </a:solidFill>
              </a:rPr>
              <a:t>The extraction septum (ZS) consists out of 5 tanks connected by beam pipes housing beam instrumentation tools</a:t>
            </a:r>
          </a:p>
          <a:p>
            <a:r>
              <a:rPr lang="en-GB" dirty="0">
                <a:solidFill>
                  <a:schemeClr val="accent5"/>
                </a:solidFill>
              </a:rPr>
              <a:t>The ZS is up for a general reconditioning and the equipment owner asked the IWG for proposals to reduce the beam coupling impedance</a:t>
            </a:r>
            <a:endParaRPr lang="en-US" dirty="0"/>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50" name="Picture 49"/>
          <p:cNvPicPr>
            <a:picLocks noChangeAspect="1"/>
          </p:cNvPicPr>
          <p:nvPr/>
        </p:nvPicPr>
        <p:blipFill>
          <a:blip r:embed="rId3"/>
          <a:stretch>
            <a:fillRect/>
          </a:stretch>
        </p:blipFill>
        <p:spPr>
          <a:xfrm>
            <a:off x="-1373" y="4908450"/>
            <a:ext cx="9144000" cy="891103"/>
          </a:xfrm>
          <a:prstGeom prst="rect">
            <a:avLst/>
          </a:prstGeom>
        </p:spPr>
      </p:pic>
    </p:spTree>
    <p:extLst>
      <p:ext uri="{BB962C8B-B14F-4D97-AF65-F5344CB8AC3E}">
        <p14:creationId xmlns:p14="http://schemas.microsoft.com/office/powerpoint/2010/main" val="3422308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100" dirty="0"/>
              <a:t>Example: </a:t>
            </a:r>
            <a:r>
              <a:rPr lang="en-GB" sz="4100" dirty="0">
                <a:solidFill>
                  <a:schemeClr val="tx2"/>
                </a:solidFill>
              </a:rPr>
              <a:t>Modifications to the ZS</a:t>
            </a:r>
            <a:endParaRPr lang="en-US" sz="4100" dirty="0"/>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grpSp>
        <p:nvGrpSpPr>
          <p:cNvPr id="9" name="Group 8"/>
          <p:cNvGrpSpPr>
            <a:grpSpLocks noChangeAspect="1"/>
          </p:cNvGrpSpPr>
          <p:nvPr/>
        </p:nvGrpSpPr>
        <p:grpSpPr>
          <a:xfrm>
            <a:off x="6226901" y="4151850"/>
            <a:ext cx="2662125" cy="1963970"/>
            <a:chOff x="17228320" y="18209757"/>
            <a:chExt cx="4070507" cy="3002998"/>
          </a:xfrm>
        </p:grpSpPr>
        <p:grpSp>
          <p:nvGrpSpPr>
            <p:cNvPr id="10" name="Group 9"/>
            <p:cNvGrpSpPr/>
            <p:nvPr/>
          </p:nvGrpSpPr>
          <p:grpSpPr>
            <a:xfrm>
              <a:off x="17228320" y="18236241"/>
              <a:ext cx="4070507" cy="2925966"/>
              <a:chOff x="17228320" y="18236241"/>
              <a:chExt cx="4070507" cy="2925966"/>
            </a:xfrm>
          </p:grpSpPr>
          <p:pic>
            <p:nvPicPr>
              <p:cNvPr id="17" name="Picture 16"/>
              <p:cNvPicPr>
                <a:picLocks noChangeAspect="1"/>
              </p:cNvPicPr>
              <p:nvPr/>
            </p:nvPicPr>
            <p:blipFill>
              <a:blip r:embed="rId2"/>
              <a:stretch>
                <a:fillRect/>
              </a:stretch>
            </p:blipFill>
            <p:spPr>
              <a:xfrm>
                <a:off x="17228320" y="18236241"/>
                <a:ext cx="4070507" cy="2925966"/>
              </a:xfrm>
              <a:prstGeom prst="rect">
                <a:avLst/>
              </a:prstGeom>
            </p:spPr>
          </p:pic>
          <p:pic>
            <p:nvPicPr>
              <p:cNvPr id="18" name="Picture 17"/>
              <p:cNvPicPr>
                <a:picLocks noChangeAspect="1"/>
              </p:cNvPicPr>
              <p:nvPr/>
            </p:nvPicPr>
            <p:blipFill>
              <a:blip r:embed="rId3"/>
              <a:stretch>
                <a:fillRect/>
              </a:stretch>
            </p:blipFill>
            <p:spPr>
              <a:xfrm>
                <a:off x="18374476" y="19188316"/>
                <a:ext cx="1869847" cy="974327"/>
              </a:xfrm>
              <a:prstGeom prst="rect">
                <a:avLst/>
              </a:prstGeom>
            </p:spPr>
          </p:pic>
        </p:grpSp>
        <p:pic>
          <p:nvPicPr>
            <p:cNvPr id="11" name="Picture 10"/>
            <p:cNvPicPr>
              <a:picLocks noChangeAspect="1"/>
            </p:cNvPicPr>
            <p:nvPr/>
          </p:nvPicPr>
          <p:blipFill>
            <a:blip r:embed="rId4"/>
            <a:stretch>
              <a:fillRect/>
            </a:stretch>
          </p:blipFill>
          <p:spPr>
            <a:xfrm>
              <a:off x="17806886" y="20273449"/>
              <a:ext cx="1752701" cy="920315"/>
            </a:xfrm>
            <a:prstGeom prst="rect">
              <a:avLst/>
            </a:prstGeom>
          </p:spPr>
        </p:pic>
        <p:sp>
          <p:nvSpPr>
            <p:cNvPr id="13" name="TextBox 12"/>
            <p:cNvSpPr txBox="1"/>
            <p:nvPr/>
          </p:nvSpPr>
          <p:spPr>
            <a:xfrm>
              <a:off x="19680705" y="20224486"/>
              <a:ext cx="1203962" cy="988269"/>
            </a:xfrm>
            <a:prstGeom prst="rect">
              <a:avLst/>
            </a:prstGeom>
            <a:noFill/>
          </p:spPr>
          <p:txBody>
            <a:bodyPr wrap="none" rtlCol="0">
              <a:spAutoFit/>
            </a:bodyPr>
            <a:lstStyle/>
            <a:p>
              <a:r>
                <a:rPr lang="en-US" dirty="0">
                  <a:solidFill>
                    <a:schemeClr val="tx2"/>
                  </a:solidFill>
                  <a:latin typeface="+mn-lt"/>
                </a:rPr>
                <a:t>cavity</a:t>
              </a:r>
            </a:p>
            <a:p>
              <a:r>
                <a:rPr lang="en-US" dirty="0">
                  <a:solidFill>
                    <a:schemeClr val="tx2"/>
                  </a:solidFill>
                  <a:latin typeface="+mn-lt"/>
                </a:rPr>
                <a:t>shield</a:t>
              </a:r>
            </a:p>
          </p:txBody>
        </p:sp>
        <p:sp>
          <p:nvSpPr>
            <p:cNvPr id="14" name="TextBox 13"/>
            <p:cNvSpPr txBox="1"/>
            <p:nvPr/>
          </p:nvSpPr>
          <p:spPr>
            <a:xfrm>
              <a:off x="18128319" y="18209757"/>
              <a:ext cx="1203962" cy="988269"/>
            </a:xfrm>
            <a:prstGeom prst="rect">
              <a:avLst/>
            </a:prstGeom>
            <a:noFill/>
          </p:spPr>
          <p:txBody>
            <a:bodyPr wrap="none" rtlCol="0">
              <a:spAutoFit/>
            </a:bodyPr>
            <a:lstStyle/>
            <a:p>
              <a:r>
                <a:rPr lang="en-US" dirty="0">
                  <a:solidFill>
                    <a:schemeClr val="tx2"/>
                  </a:solidFill>
                  <a:latin typeface="+mn-lt"/>
                </a:rPr>
                <a:t>tank</a:t>
              </a:r>
            </a:p>
            <a:p>
              <a:r>
                <a:rPr lang="en-US" dirty="0">
                  <a:solidFill>
                    <a:schemeClr val="tx2"/>
                  </a:solidFill>
                  <a:latin typeface="+mn-lt"/>
                </a:rPr>
                <a:t>shield</a:t>
              </a:r>
            </a:p>
          </p:txBody>
        </p:sp>
        <p:cxnSp>
          <p:nvCxnSpPr>
            <p:cNvPr id="15" name="Straight Arrow Connector 14"/>
            <p:cNvCxnSpPr/>
            <p:nvPr/>
          </p:nvCxnSpPr>
          <p:spPr bwMode="auto">
            <a:xfrm flipH="1">
              <a:off x="17756532" y="18734925"/>
              <a:ext cx="371787" cy="895139"/>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cxnSp>
          <p:nvCxnSpPr>
            <p:cNvPr id="16" name="Straight Arrow Connector 15"/>
            <p:cNvCxnSpPr/>
            <p:nvPr/>
          </p:nvCxnSpPr>
          <p:spPr bwMode="auto">
            <a:xfrm flipH="1" flipV="1">
              <a:off x="19328581" y="19953230"/>
              <a:ext cx="358847" cy="576797"/>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grpSp>
      <p:grpSp>
        <p:nvGrpSpPr>
          <p:cNvPr id="19" name="Group 18"/>
          <p:cNvGrpSpPr>
            <a:grpSpLocks noChangeAspect="1"/>
          </p:cNvGrpSpPr>
          <p:nvPr/>
        </p:nvGrpSpPr>
        <p:grpSpPr>
          <a:xfrm>
            <a:off x="6266258" y="1297097"/>
            <a:ext cx="2623770" cy="1980000"/>
            <a:chOff x="13889941" y="18325586"/>
            <a:chExt cx="3774623" cy="2848479"/>
          </a:xfrm>
        </p:grpSpPr>
        <p:pic>
          <p:nvPicPr>
            <p:cNvPr id="20" name="Picture 19"/>
            <p:cNvPicPr>
              <a:picLocks noChangeAspect="1"/>
            </p:cNvPicPr>
            <p:nvPr/>
          </p:nvPicPr>
          <p:blipFill>
            <a:blip r:embed="rId5"/>
            <a:stretch>
              <a:fillRect/>
            </a:stretch>
          </p:blipFill>
          <p:spPr>
            <a:xfrm>
              <a:off x="13889941" y="18325586"/>
              <a:ext cx="3774623" cy="2848479"/>
            </a:xfrm>
            <a:prstGeom prst="rect">
              <a:avLst/>
            </a:prstGeom>
          </p:spPr>
        </p:pic>
        <p:sp>
          <p:nvSpPr>
            <p:cNvPr id="21" name="TextBox 20"/>
            <p:cNvSpPr txBox="1"/>
            <p:nvPr/>
          </p:nvSpPr>
          <p:spPr>
            <a:xfrm>
              <a:off x="14854100" y="18426928"/>
              <a:ext cx="1973681" cy="531330"/>
            </a:xfrm>
            <a:prstGeom prst="rect">
              <a:avLst/>
            </a:prstGeom>
            <a:noFill/>
          </p:spPr>
          <p:txBody>
            <a:bodyPr wrap="square" rtlCol="0">
              <a:spAutoFit/>
            </a:bodyPr>
            <a:lstStyle/>
            <a:p>
              <a:r>
                <a:rPr lang="en-US" dirty="0">
                  <a:solidFill>
                    <a:schemeClr val="tx2"/>
                  </a:solidFill>
                  <a:latin typeface="+mn-lt"/>
                </a:rPr>
                <a:t>no shields</a:t>
              </a:r>
            </a:p>
          </p:txBody>
        </p:sp>
        <p:sp>
          <p:nvSpPr>
            <p:cNvPr id="22" name="TextBox 21"/>
            <p:cNvSpPr txBox="1"/>
            <p:nvPr/>
          </p:nvSpPr>
          <p:spPr>
            <a:xfrm>
              <a:off x="14382539" y="20571241"/>
              <a:ext cx="3164131" cy="531330"/>
            </a:xfrm>
            <a:prstGeom prst="rect">
              <a:avLst/>
            </a:prstGeom>
            <a:noFill/>
          </p:spPr>
          <p:txBody>
            <a:bodyPr wrap="square" rtlCol="0">
              <a:spAutoFit/>
            </a:bodyPr>
            <a:lstStyle/>
            <a:p>
              <a:r>
                <a:rPr lang="en-US" dirty="0">
                  <a:solidFill>
                    <a:schemeClr val="tx2"/>
                  </a:solidFill>
                  <a:latin typeface="+mn-lt"/>
                </a:rPr>
                <a:t>larger beam pipe</a:t>
              </a:r>
            </a:p>
          </p:txBody>
        </p:sp>
      </p:grpSp>
      <p:pic>
        <p:nvPicPr>
          <p:cNvPr id="23" name="Picture 22"/>
          <p:cNvPicPr>
            <a:picLocks noChangeAspect="1"/>
          </p:cNvPicPr>
          <p:nvPr/>
        </p:nvPicPr>
        <p:blipFill>
          <a:blip r:embed="rId6"/>
          <a:stretch>
            <a:fillRect/>
          </a:stretch>
        </p:blipFill>
        <p:spPr>
          <a:xfrm>
            <a:off x="340467" y="4467252"/>
            <a:ext cx="2352548" cy="1317427"/>
          </a:xfrm>
          <a:prstGeom prst="rect">
            <a:avLst/>
          </a:prstGeom>
        </p:spPr>
      </p:pic>
      <p:pic>
        <p:nvPicPr>
          <p:cNvPr id="24" name="Picture 23"/>
          <p:cNvPicPr>
            <a:picLocks noChangeAspect="1"/>
          </p:cNvPicPr>
          <p:nvPr/>
        </p:nvPicPr>
        <p:blipFill>
          <a:blip r:embed="rId7"/>
          <a:stretch>
            <a:fillRect/>
          </a:stretch>
        </p:blipFill>
        <p:spPr>
          <a:xfrm>
            <a:off x="3207805" y="1366902"/>
            <a:ext cx="2408890" cy="1996813"/>
          </a:xfrm>
          <a:prstGeom prst="rect">
            <a:avLst/>
          </a:prstGeom>
        </p:spPr>
      </p:pic>
      <p:pic>
        <p:nvPicPr>
          <p:cNvPr id="25" name="Picture 24"/>
          <p:cNvPicPr>
            <a:picLocks noChangeAspect="1"/>
          </p:cNvPicPr>
          <p:nvPr/>
        </p:nvPicPr>
        <p:blipFill rotWithShape="1">
          <a:blip r:embed="rId8"/>
          <a:srcRect l="11212"/>
          <a:stretch/>
        </p:blipFill>
        <p:spPr>
          <a:xfrm>
            <a:off x="3303221" y="3994993"/>
            <a:ext cx="2313474" cy="2224563"/>
          </a:xfrm>
          <a:prstGeom prst="rect">
            <a:avLst/>
          </a:prstGeom>
        </p:spPr>
      </p:pic>
      <p:pic>
        <p:nvPicPr>
          <p:cNvPr id="26" name="Content Placeholder 25"/>
          <p:cNvPicPr>
            <a:picLocks noGrp="1" noChangeAspect="1"/>
          </p:cNvPicPr>
          <p:nvPr>
            <p:ph idx="1"/>
          </p:nvPr>
        </p:nvPicPr>
        <p:blipFill>
          <a:blip r:embed="rId9"/>
          <a:stretch>
            <a:fillRect/>
          </a:stretch>
        </p:blipFill>
        <p:spPr>
          <a:xfrm>
            <a:off x="421615" y="1552207"/>
            <a:ext cx="2079474" cy="1382605"/>
          </a:xfrm>
          <a:prstGeom prst="rect">
            <a:avLst/>
          </a:prstGeom>
        </p:spPr>
      </p:pic>
      <p:cxnSp>
        <p:nvCxnSpPr>
          <p:cNvPr id="29" name="Straight Connector 28"/>
          <p:cNvCxnSpPr/>
          <p:nvPr/>
        </p:nvCxnSpPr>
        <p:spPr>
          <a:xfrm flipH="1">
            <a:off x="0" y="3613150"/>
            <a:ext cx="9144000" cy="810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65100" y="3253611"/>
            <a:ext cx="2428870" cy="369332"/>
          </a:xfrm>
          <a:prstGeom prst="rect">
            <a:avLst/>
          </a:prstGeom>
          <a:noFill/>
        </p:spPr>
        <p:txBody>
          <a:bodyPr wrap="none" rtlCol="0">
            <a:spAutoFit/>
          </a:bodyPr>
          <a:lstStyle/>
          <a:p>
            <a:r>
              <a:rPr lang="en-US" dirty="0">
                <a:solidFill>
                  <a:schemeClr val="accent5"/>
                </a:solidFill>
              </a:rPr>
              <a:t>before modifications ↑</a:t>
            </a:r>
          </a:p>
        </p:txBody>
      </p:sp>
      <p:sp>
        <p:nvSpPr>
          <p:cNvPr id="32" name="TextBox 31"/>
          <p:cNvSpPr txBox="1"/>
          <p:nvPr/>
        </p:nvSpPr>
        <p:spPr>
          <a:xfrm>
            <a:off x="6561197" y="3618006"/>
            <a:ext cx="2236510" cy="369332"/>
          </a:xfrm>
          <a:prstGeom prst="rect">
            <a:avLst/>
          </a:prstGeom>
          <a:noFill/>
        </p:spPr>
        <p:txBody>
          <a:bodyPr wrap="none" rtlCol="0">
            <a:spAutoFit/>
          </a:bodyPr>
          <a:lstStyle/>
          <a:p>
            <a:r>
              <a:rPr lang="en-US" dirty="0">
                <a:solidFill>
                  <a:schemeClr val="accent5"/>
                </a:solidFill>
              </a:rPr>
              <a:t>↓ after modifications</a:t>
            </a:r>
          </a:p>
        </p:txBody>
      </p:sp>
      <p:cxnSp>
        <p:nvCxnSpPr>
          <p:cNvPr id="34" name="Straight Arrow Connector 33"/>
          <p:cNvCxnSpPr>
            <a:stCxn id="20" idx="1"/>
            <a:endCxn id="20" idx="3"/>
          </p:cNvCxnSpPr>
          <p:nvPr/>
        </p:nvCxnSpPr>
        <p:spPr>
          <a:xfrm>
            <a:off x="6266258" y="2287097"/>
            <a:ext cx="2623770" cy="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17" idx="1"/>
            <a:endCxn id="17" idx="3"/>
          </p:cNvCxnSpPr>
          <p:nvPr/>
        </p:nvCxnSpPr>
        <p:spPr>
          <a:xfrm>
            <a:off x="6226901" y="5125967"/>
            <a:ext cx="2662125" cy="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7177089" y="2242361"/>
            <a:ext cx="761747" cy="369332"/>
          </a:xfrm>
          <a:prstGeom prst="rect">
            <a:avLst/>
          </a:prstGeom>
          <a:noFill/>
        </p:spPr>
        <p:txBody>
          <a:bodyPr wrap="none" rtlCol="0">
            <a:spAutoFit/>
          </a:bodyPr>
          <a:lstStyle/>
          <a:p>
            <a:r>
              <a:rPr lang="en-US" dirty="0">
                <a:solidFill>
                  <a:srgbClr val="C00000"/>
                </a:solidFill>
              </a:rPr>
              <a:t>beam</a:t>
            </a:r>
          </a:p>
        </p:txBody>
      </p:sp>
      <p:sp>
        <p:nvSpPr>
          <p:cNvPr id="39" name="TextBox 38"/>
          <p:cNvSpPr txBox="1"/>
          <p:nvPr/>
        </p:nvSpPr>
        <p:spPr>
          <a:xfrm>
            <a:off x="7685331" y="4641754"/>
            <a:ext cx="761747" cy="369332"/>
          </a:xfrm>
          <a:prstGeom prst="rect">
            <a:avLst/>
          </a:prstGeom>
          <a:noFill/>
        </p:spPr>
        <p:txBody>
          <a:bodyPr wrap="none" rtlCol="0">
            <a:spAutoFit/>
          </a:bodyPr>
          <a:lstStyle/>
          <a:p>
            <a:r>
              <a:rPr lang="en-US" dirty="0">
                <a:solidFill>
                  <a:srgbClr val="C00000"/>
                </a:solidFill>
              </a:rPr>
              <a:t>beam</a:t>
            </a:r>
          </a:p>
        </p:txBody>
      </p:sp>
      <p:sp>
        <p:nvSpPr>
          <p:cNvPr id="40" name="TextBox 39"/>
          <p:cNvSpPr txBox="1"/>
          <p:nvPr/>
        </p:nvSpPr>
        <p:spPr>
          <a:xfrm>
            <a:off x="1116508" y="1226757"/>
            <a:ext cx="1576507" cy="369332"/>
          </a:xfrm>
          <a:prstGeom prst="rect">
            <a:avLst/>
          </a:prstGeom>
          <a:noFill/>
        </p:spPr>
        <p:txBody>
          <a:bodyPr wrap="square" rtlCol="0">
            <a:spAutoFit/>
          </a:bodyPr>
          <a:lstStyle/>
          <a:p>
            <a:r>
              <a:rPr lang="en-US" dirty="0"/>
              <a:t>old connector</a:t>
            </a:r>
          </a:p>
        </p:txBody>
      </p:sp>
      <p:sp>
        <p:nvSpPr>
          <p:cNvPr id="41" name="TextBox 40"/>
          <p:cNvSpPr txBox="1"/>
          <p:nvPr/>
        </p:nvSpPr>
        <p:spPr>
          <a:xfrm>
            <a:off x="999658" y="3831102"/>
            <a:ext cx="1693357" cy="369332"/>
          </a:xfrm>
          <a:prstGeom prst="rect">
            <a:avLst/>
          </a:prstGeom>
          <a:noFill/>
        </p:spPr>
        <p:txBody>
          <a:bodyPr wrap="square" rtlCol="0">
            <a:spAutoFit/>
          </a:bodyPr>
          <a:lstStyle/>
          <a:p>
            <a:r>
              <a:rPr lang="en-US" dirty="0"/>
              <a:t>new connector</a:t>
            </a:r>
          </a:p>
        </p:txBody>
      </p:sp>
      <p:sp>
        <p:nvSpPr>
          <p:cNvPr id="42" name="TextBox 41"/>
          <p:cNvSpPr txBox="1"/>
          <p:nvPr/>
        </p:nvSpPr>
        <p:spPr>
          <a:xfrm>
            <a:off x="4829300" y="5515253"/>
            <a:ext cx="787395" cy="646331"/>
          </a:xfrm>
          <a:prstGeom prst="rect">
            <a:avLst/>
          </a:prstGeom>
          <a:noFill/>
        </p:spPr>
        <p:txBody>
          <a:bodyPr wrap="none" rtlCol="0">
            <a:spAutoFit/>
          </a:bodyPr>
          <a:lstStyle/>
          <a:p>
            <a:r>
              <a:rPr lang="en-US" dirty="0">
                <a:solidFill>
                  <a:schemeClr val="tx2"/>
                </a:solidFill>
                <a:latin typeface="+mn-lt"/>
              </a:rPr>
              <a:t>tank</a:t>
            </a:r>
          </a:p>
          <a:p>
            <a:r>
              <a:rPr lang="en-US" dirty="0">
                <a:solidFill>
                  <a:schemeClr val="tx2"/>
                </a:solidFill>
                <a:latin typeface="+mn-lt"/>
              </a:rPr>
              <a:t>shield</a:t>
            </a:r>
          </a:p>
        </p:txBody>
      </p:sp>
      <p:cxnSp>
        <p:nvCxnSpPr>
          <p:cNvPr id="43" name="Straight Arrow Connector 42"/>
          <p:cNvCxnSpPr/>
          <p:nvPr/>
        </p:nvCxnSpPr>
        <p:spPr bwMode="auto">
          <a:xfrm flipH="1" flipV="1">
            <a:off x="4998289" y="5080735"/>
            <a:ext cx="441217" cy="557579"/>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grpSp>
        <p:nvGrpSpPr>
          <p:cNvPr id="49" name="Group 48"/>
          <p:cNvGrpSpPr/>
          <p:nvPr/>
        </p:nvGrpSpPr>
        <p:grpSpPr>
          <a:xfrm>
            <a:off x="451878" y="4212953"/>
            <a:ext cx="2161694" cy="2040305"/>
            <a:chOff x="451878" y="4212953"/>
            <a:chExt cx="2161694" cy="2040305"/>
          </a:xfrm>
        </p:grpSpPr>
        <p:pic>
          <p:nvPicPr>
            <p:cNvPr id="27" name="Content Placeholder 7"/>
            <p:cNvPicPr>
              <a:picLocks noChangeAspect="1"/>
            </p:cNvPicPr>
            <p:nvPr/>
          </p:nvPicPr>
          <p:blipFill>
            <a:blip r:embed="rId10"/>
            <a:stretch>
              <a:fillRect/>
            </a:stretch>
          </p:blipFill>
          <p:spPr>
            <a:xfrm>
              <a:off x="451878" y="4212953"/>
              <a:ext cx="2161694" cy="1906109"/>
            </a:xfrm>
            <a:prstGeom prst="rect">
              <a:avLst/>
            </a:prstGeom>
          </p:spPr>
        </p:pic>
        <p:sp>
          <p:nvSpPr>
            <p:cNvPr id="46" name="TextBox 45"/>
            <p:cNvSpPr txBox="1"/>
            <p:nvPr/>
          </p:nvSpPr>
          <p:spPr>
            <a:xfrm>
              <a:off x="566980" y="5606927"/>
              <a:ext cx="787395" cy="646331"/>
            </a:xfrm>
            <a:prstGeom prst="rect">
              <a:avLst/>
            </a:prstGeom>
            <a:noFill/>
          </p:spPr>
          <p:txBody>
            <a:bodyPr wrap="none" rtlCol="0">
              <a:spAutoFit/>
            </a:bodyPr>
            <a:lstStyle/>
            <a:p>
              <a:r>
                <a:rPr lang="en-US" dirty="0">
                  <a:solidFill>
                    <a:schemeClr val="tx2"/>
                  </a:solidFill>
                  <a:latin typeface="+mn-lt"/>
                </a:rPr>
                <a:t>cavity</a:t>
              </a:r>
            </a:p>
            <a:p>
              <a:r>
                <a:rPr lang="en-US" dirty="0">
                  <a:solidFill>
                    <a:schemeClr val="tx2"/>
                  </a:solidFill>
                  <a:latin typeface="+mn-lt"/>
                </a:rPr>
                <a:t>shield</a:t>
              </a:r>
            </a:p>
          </p:txBody>
        </p:sp>
        <p:cxnSp>
          <p:nvCxnSpPr>
            <p:cNvPr id="47" name="Straight Arrow Connector 46"/>
            <p:cNvCxnSpPr/>
            <p:nvPr/>
          </p:nvCxnSpPr>
          <p:spPr bwMode="auto">
            <a:xfrm flipV="1">
              <a:off x="1290672" y="5359524"/>
              <a:ext cx="291184" cy="364398"/>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grpSp>
      <p:sp>
        <p:nvSpPr>
          <p:cNvPr id="50" name="TextBox 49"/>
          <p:cNvSpPr txBox="1"/>
          <p:nvPr/>
        </p:nvSpPr>
        <p:spPr>
          <a:xfrm>
            <a:off x="3613265" y="1235229"/>
            <a:ext cx="1133644" cy="646331"/>
          </a:xfrm>
          <a:prstGeom prst="rect">
            <a:avLst/>
          </a:prstGeom>
          <a:noFill/>
        </p:spPr>
        <p:txBody>
          <a:bodyPr wrap="none" rtlCol="0">
            <a:spAutoFit/>
          </a:bodyPr>
          <a:lstStyle/>
          <a:p>
            <a:r>
              <a:rPr lang="en-US" dirty="0">
                <a:solidFill>
                  <a:schemeClr val="tx2"/>
                </a:solidFill>
                <a:latin typeface="+mn-lt"/>
              </a:rPr>
              <a:t>cleaning</a:t>
            </a:r>
          </a:p>
          <a:p>
            <a:r>
              <a:rPr lang="en-US" dirty="0">
                <a:solidFill>
                  <a:schemeClr val="tx2"/>
                </a:solidFill>
              </a:rPr>
              <a:t>electrode</a:t>
            </a:r>
            <a:endParaRPr lang="en-US" dirty="0">
              <a:solidFill>
                <a:schemeClr val="tx2"/>
              </a:solidFill>
              <a:latin typeface="+mn-lt"/>
            </a:endParaRPr>
          </a:p>
        </p:txBody>
      </p:sp>
      <p:cxnSp>
        <p:nvCxnSpPr>
          <p:cNvPr id="51" name="Straight Arrow Connector 50"/>
          <p:cNvCxnSpPr>
            <a:stCxn id="50" idx="3"/>
          </p:cNvCxnSpPr>
          <p:nvPr/>
        </p:nvCxnSpPr>
        <p:spPr bwMode="auto">
          <a:xfrm>
            <a:off x="4746909" y="1558395"/>
            <a:ext cx="435847" cy="682704"/>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spTree>
    <p:extLst>
      <p:ext uri="{BB962C8B-B14F-4D97-AF65-F5344CB8AC3E}">
        <p14:creationId xmlns:p14="http://schemas.microsoft.com/office/powerpoint/2010/main" val="396497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2"/>
          <p:cNvSpPr>
            <a:spLocks noGrp="1"/>
          </p:cNvSpPr>
          <p:nvPr>
            <p:ph idx="1"/>
          </p:nvPr>
        </p:nvSpPr>
        <p:spPr>
          <a:xfrm>
            <a:off x="457200" y="1325606"/>
            <a:ext cx="8226854" cy="4667421"/>
          </a:xfrm>
        </p:spPr>
        <p:txBody>
          <a:bodyPr/>
          <a:lstStyle/>
          <a:p>
            <a:r>
              <a:rPr lang="en-GB" dirty="0">
                <a:solidFill>
                  <a:schemeClr val="accent5"/>
                </a:solidFill>
              </a:rPr>
              <a:t>The shielding of all the cavities and tanks from the beam reduces the impedance in the order of several magnitudes</a:t>
            </a:r>
            <a:endParaRPr lang="en-US" dirty="0"/>
          </a:p>
        </p:txBody>
      </p:sp>
      <p:sp>
        <p:nvSpPr>
          <p:cNvPr id="2" name="Title 1"/>
          <p:cNvSpPr>
            <a:spLocks noGrp="1"/>
          </p:cNvSpPr>
          <p:nvPr>
            <p:ph type="title"/>
          </p:nvPr>
        </p:nvSpPr>
        <p:spPr/>
        <p:txBody>
          <a:bodyPr>
            <a:normAutofit/>
          </a:bodyPr>
          <a:lstStyle/>
          <a:p>
            <a:r>
              <a:rPr lang="en-US" sz="4100" dirty="0"/>
              <a:t>Example: Effects of modifications</a:t>
            </a:r>
          </a:p>
        </p:txBody>
      </p:sp>
      <p:sp>
        <p:nvSpPr>
          <p:cNvPr id="4" name="Date Placeholder 3"/>
          <p:cNvSpPr>
            <a:spLocks noGrp="1"/>
          </p:cNvSpPr>
          <p:nvPr>
            <p:ph type="dt" sz="half" idx="2"/>
          </p:nvPr>
        </p:nvSpPr>
        <p:spPr/>
        <p:txBody>
          <a:bodyPr/>
          <a:lstStyle/>
          <a:p>
            <a:r>
              <a:rPr lang="en-GB"/>
              <a:t>2 October, 2017</a:t>
            </a:r>
            <a:endParaRPr lang="en-US" dirty="0"/>
          </a:p>
        </p:txBody>
      </p:sp>
      <p:sp>
        <p:nvSpPr>
          <p:cNvPr id="5" name="Footer Placeholder 4"/>
          <p:cNvSpPr>
            <a:spLocks noGrp="1"/>
          </p:cNvSpPr>
          <p:nvPr>
            <p:ph type="ftr" sz="quarter" idx="3"/>
          </p:nvPr>
        </p:nvSpPr>
        <p:spPr/>
        <p:txBody>
          <a:bodyPr/>
          <a:lstStyle/>
          <a:p>
            <a:r>
              <a:rPr lang="en-US"/>
              <a:t>Impedance reduction techniques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8" name="Picture 7"/>
          <p:cNvPicPr>
            <a:picLocks noChangeAspect="1"/>
          </p:cNvPicPr>
          <p:nvPr/>
        </p:nvPicPr>
        <p:blipFill>
          <a:blip r:embed="rId3"/>
          <a:stretch>
            <a:fillRect/>
          </a:stretch>
        </p:blipFill>
        <p:spPr>
          <a:xfrm>
            <a:off x="1926018" y="2826410"/>
            <a:ext cx="5289217" cy="3535967"/>
          </a:xfrm>
          <a:prstGeom prst="rect">
            <a:avLst/>
          </a:prstGeom>
        </p:spPr>
      </p:pic>
    </p:spTree>
    <p:extLst>
      <p:ext uri="{BB962C8B-B14F-4D97-AF65-F5344CB8AC3E}">
        <p14:creationId xmlns:p14="http://schemas.microsoft.com/office/powerpoint/2010/main" val="2166239016"/>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Template>
  <TotalTime>0</TotalTime>
  <Words>1321</Words>
  <Application>Microsoft Office PowerPoint</Application>
  <PresentationFormat>On-screen Show (4:3)</PresentationFormat>
  <Paragraphs>169</Paragraphs>
  <Slides>16</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Arial Narrow</vt:lpstr>
      <vt:lpstr>Calibri</vt:lpstr>
      <vt:lpstr>Cambria Math</vt:lpstr>
      <vt:lpstr>CERNCorporate4-3</vt:lpstr>
      <vt:lpstr>Beam coupling impedance reduction techniques</vt:lpstr>
      <vt:lpstr>Introduction I</vt:lpstr>
      <vt:lpstr>Introduction II</vt:lpstr>
      <vt:lpstr>Introduction III</vt:lpstr>
      <vt:lpstr>Smooth transition</vt:lpstr>
      <vt:lpstr>Shielding of unwanted cavities</vt:lpstr>
      <vt:lpstr>Example: SPS extraction septum</vt:lpstr>
      <vt:lpstr>Example: Modifications to the ZS</vt:lpstr>
      <vt:lpstr>Example: Effects of modifications</vt:lpstr>
      <vt:lpstr>Coating</vt:lpstr>
      <vt:lpstr>Serigraphy – Problem</vt:lpstr>
      <vt:lpstr>Serigraphy - Concept</vt:lpstr>
      <vt:lpstr>Serigraphy - MKP </vt:lpstr>
      <vt:lpstr>Serigraphy - Heating</vt:lpstr>
      <vt:lpstr>Impedance model</vt:lpstr>
      <vt:lpstr>Conclusion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Impedance reduction techniques</dc:title>
  <dc:creator>Mario Stefan Beck</dc:creator>
  <cp:lastModifiedBy>Mario Beck</cp:lastModifiedBy>
  <cp:revision>49</cp:revision>
  <cp:lastPrinted>2017-10-01T13:30:36Z</cp:lastPrinted>
  <dcterms:created xsi:type="dcterms:W3CDTF">2017-10-01T09:27:47Z</dcterms:created>
  <dcterms:modified xsi:type="dcterms:W3CDTF">2017-10-02T08:58:35Z</dcterms:modified>
</cp:coreProperties>
</file>