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71" r:id="rId2"/>
    <p:sldId id="310" r:id="rId3"/>
    <p:sldId id="302" r:id="rId4"/>
    <p:sldId id="320" r:id="rId5"/>
    <p:sldId id="323" r:id="rId6"/>
    <p:sldId id="311" r:id="rId7"/>
    <p:sldId id="280" r:id="rId8"/>
    <p:sldId id="319" r:id="rId9"/>
    <p:sldId id="315" r:id="rId10"/>
    <p:sldId id="324" r:id="rId11"/>
    <p:sldId id="297" r:id="rId12"/>
    <p:sldId id="286" r:id="rId13"/>
    <p:sldId id="277" r:id="rId14"/>
    <p:sldId id="287" r:id="rId15"/>
    <p:sldId id="306" r:id="rId16"/>
    <p:sldId id="299" r:id="rId17"/>
    <p:sldId id="289" r:id="rId18"/>
    <p:sldId id="290" r:id="rId19"/>
    <p:sldId id="291" r:id="rId20"/>
    <p:sldId id="313" r:id="rId21"/>
    <p:sldId id="317" r:id="rId22"/>
    <p:sldId id="321" r:id="rId23"/>
    <p:sldId id="322"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3176"/>
    <a:srgbClr val="4C62E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92" autoAdjust="0"/>
    <p:restoredTop sz="86241"/>
  </p:normalViewPr>
  <p:slideViewPr>
    <p:cSldViewPr snapToGrid="0" snapToObjects="1">
      <p:cViewPr>
        <p:scale>
          <a:sx n="100" d="100"/>
          <a:sy n="100" d="100"/>
        </p:scale>
        <p:origin x="312" y="67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C077F0-6030-B548-B1EA-599DF6AFE069}" type="datetimeFigureOut">
              <a:rPr lang="en-US" smtClean="0"/>
              <a:t>11/13/17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143245-C833-E74D-A284-77070DF4BD7C}" type="slidenum">
              <a:rPr lang="en-US" smtClean="0"/>
              <a:t>‹#›</a:t>
            </a:fld>
            <a:endParaRPr lang="en-US"/>
          </a:p>
        </p:txBody>
      </p:sp>
    </p:spTree>
    <p:extLst>
      <p:ext uri="{BB962C8B-B14F-4D97-AF65-F5344CB8AC3E}">
        <p14:creationId xmlns:p14="http://schemas.microsoft.com/office/powerpoint/2010/main" val="2584284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s://www.ncbi.nlm.nih.gov/books/NBK453174/figure/ch11.Fig3/?report=objectonly"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smtClean="0">
                <a:solidFill>
                  <a:srgbClr val="1F497D"/>
                </a:solidFill>
                <a:latin typeface="Univers LT 45 Light"/>
                <a:cs typeface="Univers LT 45 Light"/>
              </a:rPr>
              <a:t>SFARI 2017 budget: $78.5 million</a:t>
            </a:r>
          </a:p>
          <a:p>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SFARI currently supports over 270 investigators </a:t>
            </a:r>
          </a:p>
          <a:p>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Since its launch in 2003, SFARI has committed more than $480 million in external research support to more than 400 investigators in the U.S. and abroad</a:t>
            </a:r>
          </a:p>
          <a:p>
            <a:pPr marL="285750" indent="-285750">
              <a:buFont typeface="Arial"/>
              <a:buChar char="•"/>
            </a:pPr>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119 SFARI-funded research publications  &amp; 15 reviews published in 2016</a:t>
            </a:r>
          </a:p>
          <a:p>
            <a:pPr marL="285750" indent="-285750">
              <a:buFont typeface="Arial"/>
              <a:buChar char="•"/>
            </a:pPr>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Strategy 12015-20120</a:t>
            </a:r>
          </a:p>
          <a:p>
            <a:r>
              <a:rPr lang="en-US" sz="1200" b="1" dirty="0" smtClean="0">
                <a:solidFill>
                  <a:schemeClr val="tx2"/>
                </a:solidFill>
              </a:rPr>
              <a:t>Create a research-/clinical trial-ready cohort of 50,000+ ASD individuals/families.</a:t>
            </a:r>
          </a:p>
          <a:p>
            <a:pPr lvl="0"/>
            <a:endParaRPr lang="en-US" sz="1200" b="1" dirty="0" smtClean="0">
              <a:solidFill>
                <a:schemeClr val="tx2"/>
              </a:solidFill>
            </a:endParaRPr>
          </a:p>
          <a:p>
            <a:pPr lvl="0"/>
            <a:r>
              <a:rPr lang="en-US" sz="1200" b="1" dirty="0" smtClean="0">
                <a:solidFill>
                  <a:schemeClr val="tx2"/>
                </a:solidFill>
              </a:rPr>
              <a:t>Identify additional high-risk ASD genes/CNVs &amp;, through GWAS, identify common risk genes.</a:t>
            </a:r>
          </a:p>
          <a:p>
            <a:pPr lvl="0"/>
            <a:endParaRPr lang="en-US" sz="1200" b="1" dirty="0" smtClean="0">
              <a:solidFill>
                <a:schemeClr val="tx2"/>
              </a:solidFill>
            </a:endParaRPr>
          </a:p>
          <a:p>
            <a:pPr lvl="0"/>
            <a:r>
              <a:rPr lang="en-US" sz="1200" b="1" dirty="0" smtClean="0">
                <a:solidFill>
                  <a:schemeClr val="tx2"/>
                </a:solidFill>
              </a:rPr>
              <a:t>Identify non-genetic risk factors and mechanisms through which they interact with genetic risk.</a:t>
            </a:r>
          </a:p>
          <a:p>
            <a:pPr lvl="0"/>
            <a:endParaRPr lang="en-US" sz="1200" b="1" dirty="0" smtClean="0">
              <a:solidFill>
                <a:schemeClr val="tx2"/>
              </a:solidFill>
            </a:endParaRPr>
          </a:p>
          <a:p>
            <a:r>
              <a:rPr lang="en-US" sz="1200" b="1" dirty="0" smtClean="0">
                <a:solidFill>
                  <a:schemeClr val="tx2"/>
                </a:solidFill>
              </a:rPr>
              <a:t>Identify neural circuits/pathways that are impaired in significant groups of ASD individuals.</a:t>
            </a:r>
          </a:p>
          <a:p>
            <a:pPr lvl="0"/>
            <a:endParaRPr lang="en-US" sz="1200" b="1" dirty="0" smtClean="0">
              <a:solidFill>
                <a:schemeClr val="tx2"/>
              </a:solidFill>
            </a:endParaRPr>
          </a:p>
          <a:p>
            <a:pPr lvl="0"/>
            <a:r>
              <a:rPr lang="en-US" sz="1200" b="1" dirty="0" smtClean="0">
                <a:solidFill>
                  <a:schemeClr val="tx2"/>
                </a:solidFill>
              </a:rPr>
              <a:t>Identify quantitative, reproducible &amp; scalable ASD biomarkers useful for assessing treatment effectiveness.</a:t>
            </a:r>
          </a:p>
          <a:p>
            <a:pPr lvl="0"/>
            <a:endParaRPr lang="en-US" sz="1200" b="1" dirty="0" smtClean="0">
              <a:solidFill>
                <a:schemeClr val="tx2"/>
              </a:solidFill>
            </a:endParaRPr>
          </a:p>
          <a:p>
            <a:r>
              <a:rPr lang="en-US" sz="1200" b="1" dirty="0" smtClean="0">
                <a:solidFill>
                  <a:schemeClr val="tx2"/>
                </a:solidFill>
              </a:rPr>
              <a:t>Support discovery of one or more effective treatments that benefit individuals with autism.</a:t>
            </a:r>
          </a:p>
          <a:p>
            <a:pPr marL="285750" indent="-285750">
              <a:buFont typeface="Arial"/>
              <a:buChar char="•"/>
            </a:pPr>
            <a:endParaRPr lang="en-US" dirty="0" smtClean="0">
              <a:solidFill>
                <a:srgbClr val="1F497D"/>
              </a:solidFill>
              <a:latin typeface="Univers LT 45 Light"/>
              <a:cs typeface="Univers LT 45 Light"/>
            </a:endParaRPr>
          </a:p>
          <a:p>
            <a:endParaRPr lang="en-US" sz="1200" dirty="0" smtClean="0">
              <a:solidFill>
                <a:srgbClr val="1F497D"/>
              </a:solidFill>
              <a:latin typeface="Univers LT 45 Light" charset="0"/>
              <a:ea typeface="Univers LT 45 Light" charset="0"/>
              <a:cs typeface="Univers LT 45 Light" charset="0"/>
            </a:endParaRPr>
          </a:p>
        </p:txBody>
      </p:sp>
      <p:sp>
        <p:nvSpPr>
          <p:cNvPr id="4" name="Slide Number Placeholder 3"/>
          <p:cNvSpPr>
            <a:spLocks noGrp="1"/>
          </p:cNvSpPr>
          <p:nvPr>
            <p:ph type="sldNum" sz="quarter" idx="10"/>
          </p:nvPr>
        </p:nvSpPr>
        <p:spPr/>
        <p:txBody>
          <a:bodyPr/>
          <a:lstStyle/>
          <a:p>
            <a:fld id="{A6143245-C833-E74D-A284-77070DF4BD7C}" type="slidenum">
              <a:rPr lang="en-US" smtClean="0"/>
              <a:t>2</a:t>
            </a:fld>
            <a:endParaRPr lang="en-US"/>
          </a:p>
        </p:txBody>
      </p:sp>
    </p:spTree>
    <p:extLst>
      <p:ext uri="{BB962C8B-B14F-4D97-AF65-F5344CB8AC3E}">
        <p14:creationId xmlns:p14="http://schemas.microsoft.com/office/powerpoint/2010/main" val="14079723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12</a:t>
            </a:fld>
            <a:endParaRPr lang="en-US"/>
          </a:p>
        </p:txBody>
      </p:sp>
    </p:spTree>
    <p:extLst>
      <p:ext uri="{BB962C8B-B14F-4D97-AF65-F5344CB8AC3E}">
        <p14:creationId xmlns:p14="http://schemas.microsoft.com/office/powerpoint/2010/main" val="1339166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Researchers: 288</a:t>
            </a:r>
          </a:p>
          <a:p>
            <a:r>
              <a:rPr lang="en-US" sz="1200" b="0" i="0" kern="1200" dirty="0" smtClean="0">
                <a:solidFill>
                  <a:schemeClr val="tx1"/>
                </a:solidFill>
                <a:effectLst/>
                <a:latin typeface="+mn-lt"/>
                <a:ea typeface="+mn-ea"/>
                <a:cs typeface="+mn-cs"/>
              </a:rPr>
              <a:t>- Institutions: 180</a:t>
            </a:r>
          </a:p>
          <a:p>
            <a:r>
              <a:rPr lang="en-US" sz="1200" b="0" i="0" kern="1200" dirty="0" smtClean="0">
                <a:solidFill>
                  <a:schemeClr val="tx1"/>
                </a:solidFill>
                <a:effectLst/>
                <a:latin typeface="+mn-lt"/>
                <a:ea typeface="+mn-ea"/>
                <a:cs typeface="+mn-cs"/>
              </a:rPr>
              <a:t>- Projects: 300</a:t>
            </a:r>
          </a:p>
          <a:p>
            <a:r>
              <a:rPr lang="en-US" sz="1200" b="0" i="0" kern="1200" dirty="0" smtClean="0">
                <a:solidFill>
                  <a:schemeClr val="tx1"/>
                </a:solidFill>
                <a:effectLst/>
                <a:latin typeface="+mn-lt"/>
                <a:ea typeface="+mn-ea"/>
                <a:cs typeface="+mn-cs"/>
              </a:rPr>
              <a:t>- Requests: 951</a:t>
            </a:r>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13</a:t>
            </a:fld>
            <a:endParaRPr lang="en-US"/>
          </a:p>
        </p:txBody>
      </p:sp>
    </p:spTree>
    <p:extLst>
      <p:ext uri="{BB962C8B-B14F-4D97-AF65-F5344CB8AC3E}">
        <p14:creationId xmlns:p14="http://schemas.microsoft.com/office/powerpoint/2010/main" val="547504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Figure 1</a:t>
            </a:r>
            <a:r>
              <a:rPr lang="en-US" sz="1200" b="0" i="1" kern="1200" dirty="0" smtClean="0">
                <a:solidFill>
                  <a:schemeClr val="tx1"/>
                </a:solidFill>
                <a:effectLst/>
                <a:latin typeface="+mn-lt"/>
                <a:ea typeface="+mn-ea"/>
                <a:cs typeface="+mn-cs"/>
              </a:rPr>
              <a:t>. The diagram illustrates a proposed architecture for a Data Biosphere, consisting of (from the bottom up): (</a:t>
            </a:r>
            <a:r>
              <a:rPr lang="en-US" sz="1200" b="0" i="1" kern="1200" dirty="0" err="1" smtClean="0">
                <a:solidFill>
                  <a:schemeClr val="tx1"/>
                </a:solidFill>
                <a:effectLst/>
                <a:latin typeface="+mn-lt"/>
                <a:ea typeface="+mn-ea"/>
                <a:cs typeface="+mn-cs"/>
              </a:rPr>
              <a:t>i</a:t>
            </a:r>
            <a:r>
              <a:rPr lang="en-US" sz="1200" b="0" i="1" kern="1200" dirty="0" smtClean="0">
                <a:solidFill>
                  <a:schemeClr val="tx1"/>
                </a:solidFill>
                <a:effectLst/>
                <a:latin typeface="+mn-lt"/>
                <a:ea typeface="+mn-ea"/>
                <a:cs typeface="+mn-cs"/>
              </a:rPr>
              <a:t>) Data Assets, such as large datasets of genome sequences or images, stored on Clouds that provide low-level services, such as storage, databases, and access control (grey); (ii) Data Access Services, which control access to data services and expose them via standardized APIs to multiple different services created by many groups (blue); (iii) Indexing and Search capabilities to make it easy for researchers to find data and build cohorts (pink); (iv) Workspaces, which are analytical sandboxes where researchers can perform analyses on cuts of data and share them with collaborators (red); (v) Analytical engines, which allow users to deploy workflows and perform exploratory analyses (green); (vi) Repositories for sharing workflows and notebooks (orange); and (vii) Specialized Portals and user interfaces to support ad-hoc use cases and leverage the underlying services (yellow and peach).</a:t>
            </a:r>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16</a:t>
            </a:fld>
            <a:endParaRPr lang="en-US"/>
          </a:p>
        </p:txBody>
      </p:sp>
    </p:spTree>
    <p:extLst>
      <p:ext uri="{BB962C8B-B14F-4D97-AF65-F5344CB8AC3E}">
        <p14:creationId xmlns:p14="http://schemas.microsoft.com/office/powerpoint/2010/main" val="672272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SFARI supports the development of computational infrastructure to support reproducible, collaborative research and data sharing. The individual platforms that comprise this infrastructure are designed to address major challenges in the analysis of phenotypic and genotypic data that are collected from multiple, large, family-based cohorts: data access, harmonization and federation. We have recently begun two pilot analysis portals that take different approaches which we hope will inform the future development of this infrastructure:</a:t>
            </a:r>
          </a:p>
          <a:p>
            <a:pPr lvl="0"/>
            <a:r>
              <a:rPr lang="en-US" sz="1200" kern="1200" dirty="0" smtClean="0">
                <a:solidFill>
                  <a:schemeClr val="tx1"/>
                </a:solidFill>
                <a:effectLst/>
                <a:latin typeface="+mn-lt"/>
                <a:ea typeface="+mn-ea"/>
                <a:cs typeface="+mn-cs"/>
              </a:rPr>
              <a:t>The Genome and Phenotype in Families (GPF) portal is a system for the visualization of pre-computed, comprehensively annotated variant calls in multiplex pedigrees. The system is designed to be portable (i.e., installed locally or within a public/private cloud) and accept standard genomics data formats.</a:t>
            </a:r>
          </a:p>
          <a:p>
            <a:pPr lvl="0"/>
            <a:r>
              <a:rPr lang="en-US" sz="1200" kern="1200" dirty="0" smtClean="0">
                <a:solidFill>
                  <a:schemeClr val="tx1"/>
                </a:solidFill>
                <a:effectLst/>
                <a:latin typeface="+mn-lt"/>
                <a:ea typeface="+mn-ea"/>
                <a:cs typeface="+mn-cs"/>
              </a:rPr>
              <a:t>The IOBIO-SFARI data portal, in contrast, will initially focus on building an entirely federated approach to data access and analysis. Different data repositories (e.g., VCF and BAM files stored in multiple Internet-accessible buckets) will be accessed and then streamed to a cloud-based pipeline that will perform fully integrated analyses. Analyses in the pilot phase will initially be limited to QC data and variant calls for the autism research community, but, if successful, the array of analyses will be expanded in the near future. </a:t>
            </a:r>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19</a:t>
            </a:fld>
            <a:endParaRPr lang="en-US"/>
          </a:p>
        </p:txBody>
      </p:sp>
    </p:spTree>
    <p:extLst>
      <p:ext uri="{BB962C8B-B14F-4D97-AF65-F5344CB8AC3E}">
        <p14:creationId xmlns:p14="http://schemas.microsoft.com/office/powerpoint/2010/main" val="1502539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accent6">
                    <a:lumMod val="50000"/>
                  </a:schemeClr>
                </a:solidFill>
                <a:latin typeface="Arial" panose="020B0604020202020204" pitchFamily="34" charset="0"/>
                <a:cs typeface="Arial" panose="020B0604020202020204" pitchFamily="34" charset="0"/>
              </a:rPr>
              <a:t>Similar to Google Maps, we need to align and integrate diverse, often unstructured, data sets into a comprehensive knowledge network if we are to understand the complexities of human health and disease.</a:t>
            </a:r>
            <a:endParaRPr lang="en-US" sz="1200" b="1" dirty="0" smtClean="0">
              <a:solidFill>
                <a:schemeClr val="accent6">
                  <a:lumMod val="50000"/>
                </a:schemeClr>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20</a:t>
            </a:fld>
            <a:endParaRPr lang="en-US"/>
          </a:p>
        </p:txBody>
      </p:sp>
    </p:spTree>
    <p:extLst>
      <p:ext uri="{BB962C8B-B14F-4D97-AF65-F5344CB8AC3E}">
        <p14:creationId xmlns:p14="http://schemas.microsoft.com/office/powerpoint/2010/main" val="556167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accent6">
                    <a:lumMod val="50000"/>
                  </a:schemeClr>
                </a:solidFill>
                <a:latin typeface="Arial" panose="020B0604020202020204" pitchFamily="34" charset="0"/>
                <a:cs typeface="Arial" panose="020B0604020202020204" pitchFamily="34" charset="0"/>
              </a:rPr>
              <a:t>Similar to Google Maps, we need to align and integrate diverse, often unstructured, data sets into a comprehensive knowledge network if we are to understand the complexities of human health and disease.</a:t>
            </a:r>
            <a:endParaRPr lang="en-US" sz="1200" b="1" dirty="0" smtClean="0">
              <a:solidFill>
                <a:schemeClr val="accent6">
                  <a:lumMod val="50000"/>
                </a:schemeClr>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21</a:t>
            </a:fld>
            <a:endParaRPr lang="en-US"/>
          </a:p>
        </p:txBody>
      </p:sp>
    </p:spTree>
    <p:extLst>
      <p:ext uri="{BB962C8B-B14F-4D97-AF65-F5344CB8AC3E}">
        <p14:creationId xmlns:p14="http://schemas.microsoft.com/office/powerpoint/2010/main" val="129054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addition to having many symptoms, there are many risk factors for autism. We know that much of the risk for autism is genetic. with the remaining risk explained by environmental factors. One of the most important findings in the past decade has been the recognition of the role that de novo mutations play in this condition. Through exome sequencing of several thousand ASD trios, the field has </a:t>
            </a:r>
            <a:r>
              <a:rPr lang="en-US" baseline="0" dirty="0" err="1" smtClean="0"/>
              <a:t>identifeid</a:t>
            </a:r>
            <a:r>
              <a:rPr lang="en-US" baseline="0" dirty="0" smtClean="0"/>
              <a:t> approximately 100 genes that harbor heterozygous, de novo LGD (likely gene disrupting) mutations in ASD. </a:t>
            </a:r>
            <a:endParaRPr lang="en-US" dirty="0" smtClean="0"/>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22</a:t>
            </a:fld>
            <a:endParaRPr lang="en-US"/>
          </a:p>
        </p:txBody>
      </p:sp>
    </p:spTree>
    <p:extLst>
      <p:ext uri="{BB962C8B-B14F-4D97-AF65-F5344CB8AC3E}">
        <p14:creationId xmlns:p14="http://schemas.microsoft.com/office/powerpoint/2010/main" val="1407184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many of you know, autism spectrum disorder is an extremely heterogeneous condition. There is a very wide spectrum of behaviors that fall under </a:t>
            </a:r>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3</a:t>
            </a:fld>
            <a:endParaRPr lang="en-US"/>
          </a:p>
        </p:txBody>
      </p:sp>
    </p:spTree>
    <p:extLst>
      <p:ext uri="{BB962C8B-B14F-4D97-AF65-F5344CB8AC3E}">
        <p14:creationId xmlns:p14="http://schemas.microsoft.com/office/powerpoint/2010/main" val="995474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addition to having many symptoms, there are many risk factors for autism. We know that much of the risk for autism is genetic. with the remaining risk explained by environmental factors. One of the most important findings in the past decade has been the recognition of the role that de novo mutations play in this condition. Through exome sequencing of several thousand ASD trios, the field has </a:t>
            </a:r>
            <a:r>
              <a:rPr lang="en-US" baseline="0" dirty="0" err="1" smtClean="0"/>
              <a:t>identifeid</a:t>
            </a:r>
            <a:r>
              <a:rPr lang="en-US" baseline="0" dirty="0" smtClean="0"/>
              <a:t> approximately 100 genes that harbor heterozygous, de novo LGD (likely gene disrupting) mutations in ASD.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Relative contribution of the genetics and environment in ASD. Based on twin and familial studies, it is estimated that the genetic and environmental contributions to ASD are approximately 50/50 %. Most of the heritable part seems to be due to common variants observed in the general population, with a small contribution of rare variants. Importantly, the </a:t>
            </a:r>
            <a:r>
              <a:rPr lang="en-US" sz="1200" b="0" i="1" kern="1200" dirty="0" smtClean="0">
                <a:solidFill>
                  <a:schemeClr val="tx1"/>
                </a:solidFill>
                <a:effectLst/>
                <a:latin typeface="+mn-lt"/>
                <a:ea typeface="+mn-ea"/>
                <a:cs typeface="+mn-cs"/>
              </a:rPr>
              <a:t>de novo</a:t>
            </a:r>
            <a:r>
              <a:rPr lang="en-US" sz="1200" b="0" i="0" kern="1200" dirty="0" smtClean="0">
                <a:solidFill>
                  <a:schemeClr val="tx1"/>
                </a:solidFill>
                <a:effectLst/>
                <a:latin typeface="+mn-lt"/>
                <a:ea typeface="+mn-ea"/>
                <a:cs typeface="+mn-cs"/>
              </a:rPr>
              <a:t> mutations are genetic causes of ASD but do not contribute to the heritability since there are only present in the patient. These </a:t>
            </a:r>
            <a:r>
              <a:rPr lang="en-US" sz="1200" b="0" i="1" kern="1200" dirty="0" smtClean="0">
                <a:solidFill>
                  <a:schemeClr val="tx1"/>
                </a:solidFill>
                <a:effectLst/>
                <a:latin typeface="+mn-lt"/>
                <a:ea typeface="+mn-ea"/>
                <a:cs typeface="+mn-cs"/>
              </a:rPr>
              <a:t>de novo</a:t>
            </a:r>
            <a:r>
              <a:rPr lang="en-US" sz="1200" b="0" i="0" kern="1200" dirty="0" smtClean="0">
                <a:solidFill>
                  <a:schemeClr val="tx1"/>
                </a:solidFill>
                <a:effectLst/>
                <a:latin typeface="+mn-lt"/>
                <a:ea typeface="+mn-ea"/>
                <a:cs typeface="+mn-cs"/>
              </a:rPr>
              <a:t> events are therefore considered to be “environmental causes” of ASD, but acting on the DNA molecule (Adapted from </a:t>
            </a:r>
            <a:r>
              <a:rPr lang="en-US" sz="1200" b="0" i="0" kern="1200" dirty="0" err="1" smtClean="0">
                <a:solidFill>
                  <a:schemeClr val="tx1"/>
                </a:solidFill>
                <a:effectLst/>
                <a:latin typeface="+mn-lt"/>
                <a:ea typeface="+mn-ea"/>
                <a:cs typeface="+mn-cs"/>
              </a:rPr>
              <a:t>Huguet</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Bourgeron</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hlinkClick r:id="rId3"/>
              </a:rPr>
              <a:t>2016</a:t>
            </a:r>
            <a:r>
              <a:rPr lang="en-US" sz="1200" b="0" i="0" kern="1200" dirty="0" smtClean="0">
                <a:solidFill>
                  <a:schemeClr val="tx1"/>
                </a:solidFill>
                <a:effectLst/>
                <a:latin typeface="+mn-lt"/>
                <a:ea typeface="+mn-ea"/>
                <a:cs typeface="+mn-cs"/>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4</a:t>
            </a:fld>
            <a:endParaRPr lang="en-US"/>
          </a:p>
        </p:txBody>
      </p:sp>
    </p:spTree>
    <p:extLst>
      <p:ext uri="{BB962C8B-B14F-4D97-AF65-F5344CB8AC3E}">
        <p14:creationId xmlns:p14="http://schemas.microsoft.com/office/powerpoint/2010/main" val="1065849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history of the genetics of autism from 1975 to 2015. The increase in the identified genes associated with ASD (SFARI—March 2015) is represented together with the prevalence of ASD (data taken from the Center for Disease Control and Prevention), the different versions of the Diagnostic Statistical Manual (from DSM II to DSM 5.0) and the advance in genetics technology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the last 30 years, twin studies have indicated a strong genetic contribution to Autism Spectrum Disorders (ASD). The heritability of ASD is estimated to be 50 %, mostly captured by still unknown common variants. In approximately 10 % of patients with ASD, especially those with intellectual disability, </a:t>
            </a:r>
            <a:r>
              <a:rPr lang="en-US" sz="1200" b="0" i="1" kern="1200" dirty="0" smtClean="0">
                <a:solidFill>
                  <a:schemeClr val="tx1"/>
                </a:solidFill>
                <a:effectLst/>
                <a:latin typeface="+mn-lt"/>
                <a:ea typeface="+mn-ea"/>
                <a:cs typeface="+mn-cs"/>
              </a:rPr>
              <a:t>de novo</a:t>
            </a:r>
            <a:r>
              <a:rPr lang="en-US" sz="1200" b="0" i="0" kern="1200" dirty="0" smtClean="0">
                <a:solidFill>
                  <a:schemeClr val="tx1"/>
                </a:solidFill>
                <a:effectLst/>
                <a:latin typeface="+mn-lt"/>
                <a:ea typeface="+mn-ea"/>
                <a:cs typeface="+mn-cs"/>
              </a:rPr>
              <a:t> copy number or single nucleotide variants affecting clinically relevant genes for ASD can be identified. </a:t>
            </a:r>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6</a:t>
            </a:fld>
            <a:endParaRPr lang="en-US"/>
          </a:p>
        </p:txBody>
      </p:sp>
    </p:spTree>
    <p:extLst>
      <p:ext uri="{BB962C8B-B14F-4D97-AF65-F5344CB8AC3E}">
        <p14:creationId xmlns:p14="http://schemas.microsoft.com/office/powerpoint/2010/main" val="1226344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data: </a:t>
            </a:r>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7</a:t>
            </a:fld>
            <a:endParaRPr lang="en-US"/>
          </a:p>
        </p:txBody>
      </p:sp>
    </p:spTree>
    <p:extLst>
      <p:ext uri="{BB962C8B-B14F-4D97-AF65-F5344CB8AC3E}">
        <p14:creationId xmlns:p14="http://schemas.microsoft.com/office/powerpoint/2010/main" val="2074502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a:t>
            </a:r>
            <a:r>
              <a:rPr lang="en-US" baseline="0" dirty="0" smtClean="0"/>
              <a:t> date, we have recruited x people with ASD. This map shows the density of participants in every state in the US with the black dots representing the clinical sites in the network.</a:t>
            </a:r>
            <a:endParaRPr lang="en-US" dirty="0" smtClean="0"/>
          </a:p>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8</a:t>
            </a:fld>
            <a:endParaRPr lang="en-US"/>
          </a:p>
        </p:txBody>
      </p:sp>
    </p:spTree>
    <p:extLst>
      <p:ext uri="{BB962C8B-B14F-4D97-AF65-F5344CB8AC3E}">
        <p14:creationId xmlns:p14="http://schemas.microsoft.com/office/powerpoint/2010/main" val="584474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data: </a:t>
            </a:r>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9</a:t>
            </a:fld>
            <a:endParaRPr lang="en-US"/>
          </a:p>
        </p:txBody>
      </p:sp>
    </p:spTree>
    <p:extLst>
      <p:ext uri="{BB962C8B-B14F-4D97-AF65-F5344CB8AC3E}">
        <p14:creationId xmlns:p14="http://schemas.microsoft.com/office/powerpoint/2010/main" val="163856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smtClean="0">
                <a:solidFill>
                  <a:srgbClr val="1F497D"/>
                </a:solidFill>
                <a:latin typeface="Univers LT 45 Light"/>
                <a:cs typeface="Univers LT 45 Light"/>
              </a:rPr>
              <a:t>SFARI 2017 budget: $78.5 million</a:t>
            </a:r>
          </a:p>
          <a:p>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SFARI currently supports over 270 investigators </a:t>
            </a:r>
          </a:p>
          <a:p>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Since its launch in 2003, SFARI has committed more than $480 million in external research support to more than 400 investigators in the U.S. and abroad</a:t>
            </a:r>
          </a:p>
          <a:p>
            <a:pPr marL="285750" indent="-285750">
              <a:buFont typeface="Arial"/>
              <a:buChar char="•"/>
            </a:pPr>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119 SFARI-funded research publications  &amp; 15 reviews published in 2016</a:t>
            </a:r>
          </a:p>
          <a:p>
            <a:pPr marL="285750" indent="-285750">
              <a:buFont typeface="Arial"/>
              <a:buChar char="•"/>
            </a:pPr>
            <a:endParaRPr lang="en-US" dirty="0" smtClean="0">
              <a:solidFill>
                <a:srgbClr val="1F497D"/>
              </a:solidFill>
              <a:latin typeface="Univers LT 45 Light"/>
              <a:cs typeface="Univers LT 45 Light"/>
            </a:endParaRPr>
          </a:p>
          <a:p>
            <a:pPr marL="285750" indent="-285750">
              <a:buFont typeface="Arial"/>
              <a:buChar char="•"/>
            </a:pPr>
            <a:r>
              <a:rPr lang="en-US" dirty="0" smtClean="0">
                <a:solidFill>
                  <a:srgbClr val="1F497D"/>
                </a:solidFill>
                <a:latin typeface="Univers LT 45 Light"/>
                <a:cs typeface="Univers LT 45 Light"/>
              </a:rPr>
              <a:t>Strategy 12015-20120</a:t>
            </a:r>
          </a:p>
          <a:p>
            <a:r>
              <a:rPr lang="en-US" sz="1200" b="1" dirty="0" smtClean="0">
                <a:solidFill>
                  <a:schemeClr val="tx2"/>
                </a:solidFill>
              </a:rPr>
              <a:t>Create a research-/clinical trial-ready cohort of 50,000+ ASD individuals/families.</a:t>
            </a:r>
          </a:p>
          <a:p>
            <a:pPr lvl="0"/>
            <a:endParaRPr lang="en-US" sz="1200" b="1" dirty="0" smtClean="0">
              <a:solidFill>
                <a:schemeClr val="tx2"/>
              </a:solidFill>
            </a:endParaRPr>
          </a:p>
          <a:p>
            <a:pPr lvl="0"/>
            <a:r>
              <a:rPr lang="en-US" sz="1200" b="1" dirty="0" smtClean="0">
                <a:solidFill>
                  <a:schemeClr val="tx2"/>
                </a:solidFill>
              </a:rPr>
              <a:t>Identify additional high-risk ASD genes/CNVs &amp;, through GWAS, identify common risk genes.</a:t>
            </a:r>
          </a:p>
          <a:p>
            <a:pPr lvl="0"/>
            <a:endParaRPr lang="en-US" sz="1200" b="1" dirty="0" smtClean="0">
              <a:solidFill>
                <a:schemeClr val="tx2"/>
              </a:solidFill>
            </a:endParaRPr>
          </a:p>
          <a:p>
            <a:pPr lvl="0"/>
            <a:r>
              <a:rPr lang="en-US" sz="1200" b="1" dirty="0" smtClean="0">
                <a:solidFill>
                  <a:schemeClr val="tx2"/>
                </a:solidFill>
              </a:rPr>
              <a:t>Identify non-genetic risk factors and mechanisms through which they interact with genetic risk.</a:t>
            </a:r>
          </a:p>
          <a:p>
            <a:pPr lvl="0"/>
            <a:endParaRPr lang="en-US" sz="1200" b="1" dirty="0" smtClean="0">
              <a:solidFill>
                <a:schemeClr val="tx2"/>
              </a:solidFill>
            </a:endParaRPr>
          </a:p>
          <a:p>
            <a:r>
              <a:rPr lang="en-US" sz="1200" b="1" dirty="0" smtClean="0">
                <a:solidFill>
                  <a:schemeClr val="tx2"/>
                </a:solidFill>
              </a:rPr>
              <a:t>Identify neural circuits/pathways that are impaired in significant groups of ASD individuals.</a:t>
            </a:r>
          </a:p>
          <a:p>
            <a:pPr lvl="0"/>
            <a:endParaRPr lang="en-US" sz="1200" b="1" dirty="0" smtClean="0">
              <a:solidFill>
                <a:schemeClr val="tx2"/>
              </a:solidFill>
            </a:endParaRPr>
          </a:p>
          <a:p>
            <a:pPr lvl="0"/>
            <a:r>
              <a:rPr lang="en-US" sz="1200" b="1" dirty="0" smtClean="0">
                <a:solidFill>
                  <a:schemeClr val="tx2"/>
                </a:solidFill>
              </a:rPr>
              <a:t>Identify quantitative, reproducible &amp; scalable ASD biomarkers useful for assessing treatment effectiveness.</a:t>
            </a:r>
          </a:p>
          <a:p>
            <a:pPr lvl="0"/>
            <a:endParaRPr lang="en-US" sz="1200" b="1" dirty="0" smtClean="0">
              <a:solidFill>
                <a:schemeClr val="tx2"/>
              </a:solidFill>
            </a:endParaRPr>
          </a:p>
          <a:p>
            <a:r>
              <a:rPr lang="en-US" sz="1200" b="1" dirty="0" smtClean="0">
                <a:solidFill>
                  <a:schemeClr val="tx2"/>
                </a:solidFill>
              </a:rPr>
              <a:t>Support discovery of one or more effective treatments that benefit individuals with autism.</a:t>
            </a:r>
          </a:p>
          <a:p>
            <a:pPr marL="285750" indent="-285750">
              <a:buFont typeface="Arial"/>
              <a:buChar char="•"/>
            </a:pPr>
            <a:endParaRPr lang="en-US" dirty="0" smtClean="0">
              <a:solidFill>
                <a:srgbClr val="1F497D"/>
              </a:solidFill>
              <a:latin typeface="Univers LT 45 Light"/>
              <a:cs typeface="Univers LT 45 Light"/>
            </a:endParaRPr>
          </a:p>
          <a:p>
            <a:endParaRPr lang="en-US" sz="1200" dirty="0" smtClean="0">
              <a:solidFill>
                <a:srgbClr val="1F497D"/>
              </a:solidFill>
              <a:latin typeface="Univers LT 45 Light" charset="0"/>
              <a:ea typeface="Univers LT 45 Light" charset="0"/>
              <a:cs typeface="Univers LT 45 Light" charset="0"/>
            </a:endParaRPr>
          </a:p>
        </p:txBody>
      </p:sp>
      <p:sp>
        <p:nvSpPr>
          <p:cNvPr id="4" name="Slide Number Placeholder 3"/>
          <p:cNvSpPr>
            <a:spLocks noGrp="1"/>
          </p:cNvSpPr>
          <p:nvPr>
            <p:ph type="sldNum" sz="quarter" idx="10"/>
          </p:nvPr>
        </p:nvSpPr>
        <p:spPr/>
        <p:txBody>
          <a:bodyPr/>
          <a:lstStyle/>
          <a:p>
            <a:fld id="{A6143245-C833-E74D-A284-77070DF4BD7C}" type="slidenum">
              <a:rPr lang="en-US" smtClean="0"/>
              <a:t>10</a:t>
            </a:fld>
            <a:endParaRPr lang="en-US"/>
          </a:p>
        </p:txBody>
      </p:sp>
    </p:spTree>
    <p:extLst>
      <p:ext uri="{BB962C8B-B14F-4D97-AF65-F5344CB8AC3E}">
        <p14:creationId xmlns:p14="http://schemas.microsoft.com/office/powerpoint/2010/main" val="1868269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43245-C833-E74D-A284-77070DF4BD7C}" type="slidenum">
              <a:rPr lang="en-US" smtClean="0"/>
              <a:t>11</a:t>
            </a:fld>
            <a:endParaRPr lang="en-US"/>
          </a:p>
        </p:txBody>
      </p:sp>
    </p:spTree>
    <p:extLst>
      <p:ext uri="{BB962C8B-B14F-4D97-AF65-F5344CB8AC3E}">
        <p14:creationId xmlns:p14="http://schemas.microsoft.com/office/powerpoint/2010/main" val="1856667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1066597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98776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70779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4010556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2869751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2942348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151335"/>
            <a:ext cx="4041775" cy="47982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3915445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3152584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3" name="Footer Placeholder 2"/>
          <p:cNvSpPr>
            <a:spLocks noGrp="1"/>
          </p:cNvSpPr>
          <p:nvPr>
            <p:ph type="ftr" sz="quarter" idx="11"/>
          </p:nvPr>
        </p:nvSpPr>
        <p:spPr>
          <a:xfrm>
            <a:off x="3124200" y="4767264"/>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297771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a:prstGeom prst="rect">
            <a:avLst/>
          </a:prstGeo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076327"/>
            <a:ext cx="3008313" cy="3518297"/>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2898518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4"/>
            <a:ext cx="5486400" cy="603647"/>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p>
            <a:fld id="{B50F125C-EC12-BC43-9BB0-E7625792484B}" type="datetimeFigureOut">
              <a:rPr lang="en-US" smtClean="0"/>
              <a:t>11/13/17</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p>
            <a:fld id="{27664902-B0B3-9940-906D-07D8D506650F}" type="slidenum">
              <a:rPr lang="en-US" smtClean="0"/>
              <a:t>‹#›</a:t>
            </a:fld>
            <a:endParaRPr lang="en-US"/>
          </a:p>
        </p:txBody>
      </p:sp>
    </p:spTree>
    <p:extLst>
      <p:ext uri="{BB962C8B-B14F-4D97-AF65-F5344CB8AC3E}">
        <p14:creationId xmlns:p14="http://schemas.microsoft.com/office/powerpoint/2010/main" val="11281165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4838700"/>
            <a:ext cx="9144000" cy="381000"/>
          </a:xfrm>
          <a:prstGeom prst="rect">
            <a:avLst/>
          </a:prstGeom>
          <a:solidFill>
            <a:srgbClr val="26317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179066" y="4557950"/>
            <a:ext cx="2798802" cy="152255"/>
          </a:xfrm>
          <a:prstGeom prst="rect">
            <a:avLst/>
          </a:prstGeom>
        </p:spPr>
      </p:pic>
    </p:spTree>
    <p:extLst>
      <p:ext uri="{BB962C8B-B14F-4D97-AF65-F5344CB8AC3E}">
        <p14:creationId xmlns:p14="http://schemas.microsoft.com/office/powerpoint/2010/main" val="1711336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image" Target="../media/image26.tiff"/><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tiff"/><Relationship Id="rId3" Type="http://schemas.openxmlformats.org/officeDocument/2006/relationships/image" Target="../media/image28.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9.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emf"/><Relationship Id="rId4" Type="http://schemas.openxmlformats.org/officeDocument/2006/relationships/image" Target="../media/image33.tiff"/><Relationship Id="rId5" Type="http://schemas.openxmlformats.org/officeDocument/2006/relationships/image" Target="../media/image34.tiff"/><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6.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image" Target="../media/image10.tif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hyperlink" Target="https://sparkforautism.org/" TargetMode="External"/><Relationship Id="rId5"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50"/>
            <a:ext cx="9144000" cy="51498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6800" y="254000"/>
            <a:ext cx="2791012" cy="151831"/>
          </a:xfrm>
          <a:prstGeom prst="rect">
            <a:avLst/>
          </a:prstGeom>
        </p:spPr>
      </p:pic>
      <p:sp>
        <p:nvSpPr>
          <p:cNvPr id="4" name="Title 1"/>
          <p:cNvSpPr txBox="1">
            <a:spLocks/>
          </p:cNvSpPr>
          <p:nvPr/>
        </p:nvSpPr>
        <p:spPr>
          <a:xfrm>
            <a:off x="869950" y="942975"/>
            <a:ext cx="7404100" cy="3022600"/>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7300" dirty="0" smtClean="0">
              <a:solidFill>
                <a:srgbClr val="263176"/>
              </a:solidFill>
              <a:latin typeface="Univers LT 55   "/>
              <a:cs typeface="Univers LT 55   "/>
            </a:endParaRPr>
          </a:p>
          <a:p>
            <a:pPr algn="l"/>
            <a:endParaRPr lang="en-US" sz="7300" dirty="0" smtClean="0">
              <a:solidFill>
                <a:srgbClr val="263176"/>
              </a:solidFill>
              <a:latin typeface="Univers LT 55   "/>
              <a:cs typeface="Univers LT 55   "/>
            </a:endParaRPr>
          </a:p>
          <a:p>
            <a:pPr algn="l">
              <a:lnSpc>
                <a:spcPct val="120000"/>
              </a:lnSpc>
              <a:spcBef>
                <a:spcPts val="200"/>
              </a:spcBef>
              <a:spcAft>
                <a:spcPts val="200"/>
              </a:spcAft>
            </a:pPr>
            <a:r>
              <a:rPr lang="en-US" sz="12800" dirty="0" smtClean="0">
                <a:solidFill>
                  <a:srgbClr val="263176"/>
                </a:solidFill>
                <a:latin typeface="Univers LT 55   "/>
                <a:cs typeface="Univers LT 55   "/>
              </a:rPr>
              <a:t>     </a:t>
            </a:r>
            <a:endParaRPr lang="en-US" sz="10400" dirty="0" smtClean="0">
              <a:solidFill>
                <a:srgbClr val="263176"/>
              </a:solidFill>
              <a:latin typeface="Univers LT 55   "/>
              <a:cs typeface="Univers LT 55   "/>
            </a:endParaRPr>
          </a:p>
          <a:p>
            <a:pPr algn="l">
              <a:lnSpc>
                <a:spcPct val="120000"/>
              </a:lnSpc>
              <a:spcBef>
                <a:spcPts val="200"/>
              </a:spcBef>
              <a:spcAft>
                <a:spcPts val="200"/>
              </a:spcAft>
            </a:pPr>
            <a:r>
              <a:rPr lang="en-US" sz="10400" dirty="0" smtClean="0">
                <a:solidFill>
                  <a:srgbClr val="263176"/>
                </a:solidFill>
                <a:latin typeface="Univers LT 55   "/>
                <a:cs typeface="Univers LT 55   "/>
              </a:rPr>
              <a:t>Large Genomic Data Sets in Autism Research:</a:t>
            </a:r>
          </a:p>
          <a:p>
            <a:pPr algn="l">
              <a:lnSpc>
                <a:spcPct val="120000"/>
              </a:lnSpc>
              <a:spcBef>
                <a:spcPts val="200"/>
              </a:spcBef>
              <a:spcAft>
                <a:spcPts val="200"/>
              </a:spcAft>
            </a:pPr>
            <a:r>
              <a:rPr lang="en-US" sz="10400" dirty="0" smtClean="0">
                <a:solidFill>
                  <a:srgbClr val="263176"/>
                </a:solidFill>
                <a:latin typeface="Univers LT 55   "/>
                <a:cs typeface="Univers LT 55   "/>
              </a:rPr>
              <a:t>SFARI DOMA Practices  </a:t>
            </a:r>
          </a:p>
          <a:p>
            <a:pPr algn="l">
              <a:lnSpc>
                <a:spcPct val="120000"/>
              </a:lnSpc>
              <a:spcBef>
                <a:spcPts val="200"/>
              </a:spcBef>
              <a:spcAft>
                <a:spcPts val="200"/>
              </a:spcAft>
            </a:pPr>
            <a:endParaRPr lang="en-US" sz="10400" dirty="0">
              <a:solidFill>
                <a:srgbClr val="263176"/>
              </a:solidFill>
              <a:latin typeface="Univers LT 55   "/>
              <a:cs typeface="Univers LT 55   "/>
            </a:endParaRPr>
          </a:p>
          <a:p>
            <a:pPr algn="l">
              <a:lnSpc>
                <a:spcPct val="120000"/>
              </a:lnSpc>
              <a:spcBef>
                <a:spcPts val="200"/>
              </a:spcBef>
              <a:spcAft>
                <a:spcPts val="200"/>
              </a:spcAft>
            </a:pPr>
            <a:r>
              <a:rPr lang="en-US" sz="7200" dirty="0" smtClean="0">
                <a:solidFill>
                  <a:srgbClr val="263176"/>
                </a:solidFill>
                <a:latin typeface="Univers LT 55   "/>
                <a:cs typeface="Univers LT 55   "/>
              </a:rPr>
              <a:t>Natalia Volfovsky</a:t>
            </a:r>
          </a:p>
          <a:p>
            <a:pPr algn="l">
              <a:lnSpc>
                <a:spcPct val="120000"/>
              </a:lnSpc>
              <a:spcBef>
                <a:spcPts val="200"/>
              </a:spcBef>
              <a:spcAft>
                <a:spcPts val="200"/>
              </a:spcAft>
            </a:pPr>
            <a:r>
              <a:rPr lang="en-US" sz="5600" dirty="0" smtClean="0">
                <a:solidFill>
                  <a:srgbClr val="263176"/>
                </a:solidFill>
                <a:latin typeface="Univers LT 55   "/>
                <a:cs typeface="Univers LT 55   "/>
              </a:rPr>
              <a:t>November 16, 2017</a:t>
            </a:r>
            <a:r>
              <a:rPr lang="en-US" sz="5600" dirty="0">
                <a:latin typeface="Univers LT 55   "/>
                <a:cs typeface="Univers LT 55   "/>
              </a:rPr>
              <a:t/>
            </a:r>
            <a:br>
              <a:rPr lang="en-US" sz="5600" dirty="0">
                <a:latin typeface="Univers LT 55   "/>
                <a:cs typeface="Univers LT 55   "/>
              </a:rPr>
            </a:br>
            <a:r>
              <a:rPr lang="en-US" sz="1800" dirty="0">
                <a:latin typeface="Univers LT 55   "/>
                <a:cs typeface="Univers LT 55   "/>
              </a:rPr>
              <a:t/>
            </a:r>
            <a:br>
              <a:rPr lang="en-US" sz="1800" dirty="0">
                <a:latin typeface="Univers LT 55   "/>
                <a:cs typeface="Univers LT 55   "/>
              </a:rPr>
            </a:br>
            <a:r>
              <a:rPr lang="en-US" sz="2000" dirty="0" smtClean="0">
                <a:latin typeface="Univers LT 55   "/>
                <a:cs typeface="Univers LT 55   "/>
              </a:rPr>
              <a:t/>
            </a:r>
            <a:br>
              <a:rPr lang="en-US" sz="2000" dirty="0" smtClean="0">
                <a:latin typeface="Univers LT 55   "/>
                <a:cs typeface="Univers LT 55   "/>
              </a:rPr>
            </a:br>
            <a:r>
              <a:rPr lang="en-US" sz="2000" dirty="0" smtClean="0">
                <a:latin typeface="Univers LT 55   "/>
                <a:cs typeface="Univers LT 55   "/>
              </a:rPr>
              <a:t/>
            </a:r>
            <a:br>
              <a:rPr lang="en-US" sz="2000" dirty="0" smtClean="0">
                <a:latin typeface="Univers LT 55   "/>
                <a:cs typeface="Univers LT 55   "/>
              </a:rPr>
            </a:br>
            <a:endParaRPr lang="en-US" sz="1600" dirty="0">
              <a:solidFill>
                <a:srgbClr val="002060"/>
              </a:solidFill>
              <a:latin typeface="Univers LT 55   "/>
              <a:cs typeface="Univers LT 55   "/>
            </a:endParaRPr>
          </a:p>
        </p:txBody>
      </p:sp>
    </p:spTree>
    <p:extLst>
      <p:ext uri="{BB962C8B-B14F-4D97-AF65-F5344CB8AC3E}">
        <p14:creationId xmlns:p14="http://schemas.microsoft.com/office/powerpoint/2010/main" val="1273976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1917700"/>
            <a:ext cx="184731" cy="369332"/>
          </a:xfrm>
          <a:prstGeom prst="rect">
            <a:avLst/>
          </a:prstGeom>
          <a:noFill/>
        </p:spPr>
        <p:txBody>
          <a:bodyPr wrap="none" rtlCol="0">
            <a:spAutoFit/>
          </a:bodyPr>
          <a:lstStyle/>
          <a:p>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139" y="181986"/>
            <a:ext cx="4629861" cy="890747"/>
          </a:xfrm>
          <a:prstGeom prst="rect">
            <a:avLst/>
          </a:prstGeom>
        </p:spPr>
      </p:pic>
      <p:sp>
        <p:nvSpPr>
          <p:cNvPr id="10" name="Rectangle 9"/>
          <p:cNvSpPr/>
          <p:nvPr/>
        </p:nvSpPr>
        <p:spPr>
          <a:xfrm>
            <a:off x="196139" y="1072733"/>
            <a:ext cx="2928061" cy="369332"/>
          </a:xfrm>
          <a:prstGeom prst="rect">
            <a:avLst/>
          </a:prstGeom>
        </p:spPr>
        <p:txBody>
          <a:bodyPr wrap="square">
            <a:spAutoFit/>
          </a:bodyPr>
          <a:lstStyle/>
          <a:p>
            <a:r>
              <a:rPr lang="en-US" u="sng" dirty="0" smtClean="0">
                <a:solidFill>
                  <a:srgbClr val="4C62EF"/>
                </a:solidFill>
              </a:rPr>
              <a:t>Data Sharing Policy</a:t>
            </a:r>
            <a:endParaRPr lang="en-US" u="sng" dirty="0">
              <a:solidFill>
                <a:srgbClr val="4C62EF"/>
              </a:solidFill>
            </a:endParaRPr>
          </a:p>
        </p:txBody>
      </p:sp>
      <p:sp>
        <p:nvSpPr>
          <p:cNvPr id="2" name="TextBox 1"/>
          <p:cNvSpPr txBox="1"/>
          <p:nvPr/>
        </p:nvSpPr>
        <p:spPr>
          <a:xfrm>
            <a:off x="939800" y="1454765"/>
            <a:ext cx="7251700" cy="3508653"/>
          </a:xfrm>
          <a:prstGeom prst="rect">
            <a:avLst/>
          </a:prstGeom>
          <a:noFill/>
        </p:spPr>
        <p:txBody>
          <a:bodyPr wrap="square" rtlCol="0">
            <a:spAutoFit/>
          </a:bodyPr>
          <a:lstStyle/>
          <a:p>
            <a:r>
              <a:rPr lang="en-US" sz="1600" dirty="0"/>
              <a:t>SFARI aims to support reproducible scientific research of the highest quality.  This can be greatly facilitated by making all raw data, analysis methods, and, when applicable, computer code, available to the research community as quickly and transparently as possible. </a:t>
            </a:r>
          </a:p>
          <a:p>
            <a:endParaRPr lang="en-US" sz="1200" dirty="0">
              <a:solidFill>
                <a:schemeClr val="tx2">
                  <a:lumMod val="50000"/>
                </a:schemeClr>
              </a:solidFill>
              <a:latin typeface="Univers LT 45 Light" charset="0"/>
              <a:ea typeface="Univers LT 45 Light" charset="0"/>
              <a:cs typeface="Univers LT 45 Light" charset="0"/>
            </a:endParaRPr>
          </a:p>
          <a:p>
            <a:r>
              <a:rPr lang="en-US" sz="1600" dirty="0"/>
              <a:t>D</a:t>
            </a:r>
            <a:r>
              <a:rPr lang="en-US" sz="1600" dirty="0" smtClean="0"/>
              <a:t>ata </a:t>
            </a:r>
            <a:r>
              <a:rPr lang="en-US" sz="1600" dirty="0"/>
              <a:t>generated from collections </a:t>
            </a:r>
            <a:r>
              <a:rPr lang="en-US" sz="1600" dirty="0" smtClean="0"/>
              <a:t>is considered </a:t>
            </a:r>
            <a:r>
              <a:rPr lang="en-US" sz="1600" dirty="0"/>
              <a:t>“community resources” and, as such, all these data, including, but not limited to, alignment files and variant calls, will be made available to the entire research community, pre-publication, in real-time, as they are produced.</a:t>
            </a:r>
          </a:p>
          <a:p>
            <a:r>
              <a:rPr lang="en-US" sz="1600" dirty="0">
                <a:solidFill>
                  <a:schemeClr val="tx2">
                    <a:lumMod val="50000"/>
                  </a:schemeClr>
                </a:solidFill>
                <a:ea typeface="Univers LT 45 Light" charset="0"/>
                <a:cs typeface="Univers LT 45 Light" charset="0"/>
              </a:rPr>
              <a:t> </a:t>
            </a:r>
          </a:p>
          <a:p>
            <a:r>
              <a:rPr lang="en-US" sz="1600" dirty="0" smtClean="0"/>
              <a:t>Besides </a:t>
            </a:r>
            <a:r>
              <a:rPr lang="en-US" sz="1600" dirty="0"/>
              <a:t>being subject to any limitations by consent and IRB protocol, a publication embargo will also be enforced for 6 months after the defined project is complete while foundation-sponsored analyses are underway.</a:t>
            </a:r>
          </a:p>
          <a:p>
            <a:endParaRPr lang="en-US" dirty="0"/>
          </a:p>
        </p:txBody>
      </p:sp>
    </p:spTree>
    <p:extLst>
      <p:ext uri="{BB962C8B-B14F-4D97-AF65-F5344CB8AC3E}">
        <p14:creationId xmlns:p14="http://schemas.microsoft.com/office/powerpoint/2010/main" val="336921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SFARI Data Overview</a:t>
            </a:r>
            <a:endParaRPr lang="en-US" sz="2400" dirty="0">
              <a:solidFill>
                <a:srgbClr val="263176"/>
              </a:solidFill>
              <a:latin typeface="Univers LT 45 Light"/>
              <a:cs typeface="Univers LT 45 Light"/>
            </a:endParaRPr>
          </a:p>
        </p:txBody>
      </p:sp>
      <p:sp>
        <p:nvSpPr>
          <p:cNvPr id="4" name="TextBox 3"/>
          <p:cNvSpPr txBox="1"/>
          <p:nvPr/>
        </p:nvSpPr>
        <p:spPr>
          <a:xfrm>
            <a:off x="698500" y="731171"/>
            <a:ext cx="7416800" cy="1107996"/>
          </a:xfrm>
          <a:prstGeom prst="rect">
            <a:avLst/>
          </a:prstGeom>
          <a:solidFill>
            <a:schemeClr val="bg1">
              <a:lumMod val="85000"/>
            </a:schemeClr>
          </a:solidFill>
        </p:spPr>
        <p:txBody>
          <a:bodyPr wrap="square" rtlCol="0">
            <a:spAutoFit/>
          </a:bodyPr>
          <a:lstStyle/>
          <a:p>
            <a:r>
              <a:rPr lang="en-US" sz="1600" dirty="0" smtClean="0">
                <a:solidFill>
                  <a:schemeClr val="tx2">
                    <a:lumMod val="50000"/>
                  </a:schemeClr>
                </a:solidFill>
              </a:rPr>
              <a:t>Sequencing and preprocessing</a:t>
            </a:r>
            <a:endParaRPr lang="en-US" sz="1600" dirty="0">
              <a:solidFill>
                <a:schemeClr val="tx2">
                  <a:lumMod val="50000"/>
                </a:schemeClr>
              </a:solidFill>
            </a:endParaRPr>
          </a:p>
          <a:p>
            <a:pPr algn="ctr"/>
            <a:r>
              <a:rPr lang="en-US" b="1" dirty="0" smtClean="0">
                <a:solidFill>
                  <a:schemeClr val="bg1"/>
                </a:solidFill>
              </a:rPr>
              <a:t>      </a:t>
            </a:r>
            <a:r>
              <a:rPr lang="en-US" sz="2400" b="1" dirty="0" smtClean="0">
                <a:solidFill>
                  <a:schemeClr val="bg1"/>
                </a:solidFill>
              </a:rPr>
              <a:t>S</a:t>
            </a:r>
          </a:p>
          <a:p>
            <a:pPr algn="ctr"/>
            <a:endParaRPr lang="en-US" sz="1600" b="1" dirty="0" smtClean="0">
              <a:solidFill>
                <a:schemeClr val="bg1"/>
              </a:solidFill>
            </a:endParaRPr>
          </a:p>
          <a:p>
            <a:pPr algn="ctr"/>
            <a:endParaRPr lang="en-US" sz="1000" b="1" dirty="0">
              <a:solidFill>
                <a:schemeClr val="bg1"/>
              </a:solidFill>
            </a:endParaRPr>
          </a:p>
        </p:txBody>
      </p:sp>
      <p:sp>
        <p:nvSpPr>
          <p:cNvPr id="9" name="TextBox 8"/>
          <p:cNvSpPr txBox="1"/>
          <p:nvPr/>
        </p:nvSpPr>
        <p:spPr>
          <a:xfrm>
            <a:off x="698500" y="1977378"/>
            <a:ext cx="7416800" cy="1169551"/>
          </a:xfrm>
          <a:prstGeom prst="rect">
            <a:avLst/>
          </a:prstGeom>
          <a:solidFill>
            <a:schemeClr val="tx2">
              <a:lumMod val="40000"/>
              <a:lumOff val="60000"/>
            </a:schemeClr>
          </a:solidFill>
        </p:spPr>
        <p:txBody>
          <a:bodyPr wrap="square" rtlCol="0">
            <a:spAutoFit/>
          </a:bodyPr>
          <a:lstStyle/>
          <a:p>
            <a:r>
              <a:rPr lang="en-US" sz="1600" dirty="0" smtClean="0">
                <a:solidFill>
                  <a:schemeClr val="tx2">
                    <a:lumMod val="50000"/>
                  </a:schemeClr>
                </a:solidFill>
              </a:rPr>
              <a:t>Storage and secondary analysis</a:t>
            </a:r>
            <a:endParaRPr lang="en-US" sz="1000" dirty="0" smtClean="0">
              <a:solidFill>
                <a:schemeClr val="bg1"/>
              </a:solidFill>
            </a:endParaRPr>
          </a:p>
          <a:p>
            <a:endParaRPr lang="en-US" b="1" dirty="0" smtClean="0">
              <a:solidFill>
                <a:schemeClr val="bg1"/>
              </a:solidFill>
            </a:endParaRPr>
          </a:p>
          <a:p>
            <a:endParaRPr lang="en-US" b="1" dirty="0">
              <a:solidFill>
                <a:schemeClr val="bg1"/>
              </a:solidFill>
            </a:endParaRPr>
          </a:p>
          <a:p>
            <a:endParaRPr lang="en-US" b="1" dirty="0" smtClean="0">
              <a:solidFill>
                <a:schemeClr val="bg1"/>
              </a:solidFill>
            </a:endParaRPr>
          </a:p>
        </p:txBody>
      </p:sp>
      <p:sp>
        <p:nvSpPr>
          <p:cNvPr id="10" name="TextBox 9"/>
          <p:cNvSpPr txBox="1"/>
          <p:nvPr/>
        </p:nvSpPr>
        <p:spPr>
          <a:xfrm>
            <a:off x="1270000" y="2323541"/>
            <a:ext cx="1778000" cy="646331"/>
          </a:xfrm>
          <a:prstGeom prst="rect">
            <a:avLst/>
          </a:prstGeom>
          <a:solidFill>
            <a:schemeClr val="tx2">
              <a:lumMod val="75000"/>
            </a:schemeClr>
          </a:solidFill>
        </p:spPr>
        <p:txBody>
          <a:bodyPr wrap="square" rtlCol="0">
            <a:spAutoFit/>
          </a:bodyPr>
          <a:lstStyle/>
          <a:p>
            <a:endParaRPr lang="en-US" sz="1000" b="1" dirty="0" smtClean="0">
              <a:solidFill>
                <a:schemeClr val="bg1"/>
              </a:solidFill>
            </a:endParaRPr>
          </a:p>
          <a:p>
            <a:r>
              <a:rPr lang="en-US" sz="1600" b="1" dirty="0" smtClean="0">
                <a:solidFill>
                  <a:schemeClr val="bg1"/>
                </a:solidFill>
              </a:rPr>
              <a:t>Flatiron Institute</a:t>
            </a:r>
            <a:endParaRPr lang="en-US" sz="1600" b="1" dirty="0">
              <a:solidFill>
                <a:schemeClr val="bg1"/>
              </a:solidFill>
            </a:endParaRPr>
          </a:p>
          <a:p>
            <a:endParaRPr lang="en-US" sz="1000" b="1" dirty="0">
              <a:solidFill>
                <a:schemeClr val="bg1"/>
              </a:solidFill>
            </a:endParaRPr>
          </a:p>
        </p:txBody>
      </p:sp>
      <p:sp>
        <p:nvSpPr>
          <p:cNvPr id="11" name="TextBox 10"/>
          <p:cNvSpPr txBox="1"/>
          <p:nvPr/>
        </p:nvSpPr>
        <p:spPr>
          <a:xfrm>
            <a:off x="3743325" y="2343748"/>
            <a:ext cx="1327150" cy="646331"/>
          </a:xfrm>
          <a:prstGeom prst="rect">
            <a:avLst/>
          </a:prstGeom>
          <a:solidFill>
            <a:schemeClr val="tx2">
              <a:lumMod val="75000"/>
            </a:schemeClr>
          </a:solidFill>
        </p:spPr>
        <p:txBody>
          <a:bodyPr wrap="square" rtlCol="0">
            <a:spAutoFit/>
          </a:bodyPr>
          <a:lstStyle/>
          <a:p>
            <a:pPr algn="ctr"/>
            <a:endParaRPr lang="en-US" sz="1000" b="1" dirty="0" smtClean="0">
              <a:solidFill>
                <a:schemeClr val="bg1"/>
              </a:solidFill>
            </a:endParaRPr>
          </a:p>
          <a:p>
            <a:pPr algn="ctr"/>
            <a:r>
              <a:rPr lang="en-US" sz="1600" b="1" dirty="0" smtClean="0">
                <a:solidFill>
                  <a:schemeClr val="bg1"/>
                </a:solidFill>
              </a:rPr>
              <a:t>AWS</a:t>
            </a:r>
          </a:p>
          <a:p>
            <a:pPr algn="ctr"/>
            <a:endParaRPr lang="en-US" sz="1000" b="1" dirty="0">
              <a:solidFill>
                <a:schemeClr val="bg1"/>
              </a:solidFill>
            </a:endParaRPr>
          </a:p>
        </p:txBody>
      </p:sp>
      <p:sp>
        <p:nvSpPr>
          <p:cNvPr id="12" name="TextBox 11"/>
          <p:cNvSpPr txBox="1"/>
          <p:nvPr/>
        </p:nvSpPr>
        <p:spPr>
          <a:xfrm>
            <a:off x="5765800" y="2343748"/>
            <a:ext cx="1917700" cy="646331"/>
          </a:xfrm>
          <a:prstGeom prst="rect">
            <a:avLst/>
          </a:prstGeom>
          <a:solidFill>
            <a:schemeClr val="tx2">
              <a:lumMod val="75000"/>
            </a:schemeClr>
          </a:solidFill>
        </p:spPr>
        <p:txBody>
          <a:bodyPr wrap="square" rtlCol="0">
            <a:spAutoFit/>
          </a:bodyPr>
          <a:lstStyle/>
          <a:p>
            <a:pPr algn="ctr"/>
            <a:endParaRPr lang="en-US" sz="400" b="1" dirty="0" smtClean="0">
              <a:solidFill>
                <a:schemeClr val="bg1"/>
              </a:solidFill>
            </a:endParaRPr>
          </a:p>
          <a:p>
            <a:pPr algn="ctr"/>
            <a:r>
              <a:rPr lang="en-US" sz="1600" b="1" dirty="0" smtClean="0">
                <a:solidFill>
                  <a:schemeClr val="bg1"/>
                </a:solidFill>
              </a:rPr>
              <a:t>Tape Archive at Fermi Lab</a:t>
            </a:r>
          </a:p>
        </p:txBody>
      </p:sp>
      <p:sp>
        <p:nvSpPr>
          <p:cNvPr id="13" name="TextBox 12"/>
          <p:cNvSpPr txBox="1"/>
          <p:nvPr/>
        </p:nvSpPr>
        <p:spPr>
          <a:xfrm>
            <a:off x="3489325" y="1031693"/>
            <a:ext cx="1806575" cy="646331"/>
          </a:xfrm>
          <a:prstGeom prst="rect">
            <a:avLst/>
          </a:prstGeom>
          <a:solidFill>
            <a:schemeClr val="bg1">
              <a:lumMod val="50000"/>
            </a:schemeClr>
          </a:solidFill>
        </p:spPr>
        <p:txBody>
          <a:bodyPr wrap="square" rtlCol="0">
            <a:spAutoFit/>
          </a:bodyPr>
          <a:lstStyle/>
          <a:p>
            <a:endParaRPr lang="en-US" sz="1000" b="1" dirty="0" smtClean="0">
              <a:solidFill>
                <a:schemeClr val="bg1"/>
              </a:solidFill>
            </a:endParaRPr>
          </a:p>
          <a:p>
            <a:r>
              <a:rPr lang="en-US" sz="1600" b="1" dirty="0" smtClean="0">
                <a:solidFill>
                  <a:schemeClr val="bg1"/>
                </a:solidFill>
              </a:rPr>
              <a:t>Sequencing Center</a:t>
            </a:r>
            <a:endParaRPr lang="en-US" sz="1600" b="1" dirty="0">
              <a:solidFill>
                <a:schemeClr val="bg1"/>
              </a:solidFill>
            </a:endParaRPr>
          </a:p>
          <a:p>
            <a:endParaRPr lang="en-US" sz="1000" b="1" dirty="0">
              <a:solidFill>
                <a:schemeClr val="bg1"/>
              </a:solidFill>
            </a:endParaRPr>
          </a:p>
        </p:txBody>
      </p:sp>
      <p:sp>
        <p:nvSpPr>
          <p:cNvPr id="14" name="TextBox 13"/>
          <p:cNvSpPr txBox="1"/>
          <p:nvPr/>
        </p:nvSpPr>
        <p:spPr>
          <a:xfrm>
            <a:off x="5802312" y="1031693"/>
            <a:ext cx="1779588" cy="646331"/>
          </a:xfrm>
          <a:prstGeom prst="rect">
            <a:avLst/>
          </a:prstGeom>
          <a:solidFill>
            <a:schemeClr val="bg1">
              <a:lumMod val="50000"/>
            </a:schemeClr>
          </a:solidFill>
        </p:spPr>
        <p:txBody>
          <a:bodyPr wrap="square" rtlCol="0">
            <a:spAutoFit/>
          </a:bodyPr>
          <a:lstStyle/>
          <a:p>
            <a:endParaRPr lang="en-US" sz="1000" b="1" dirty="0" smtClean="0">
              <a:solidFill>
                <a:schemeClr val="bg1"/>
              </a:solidFill>
            </a:endParaRPr>
          </a:p>
          <a:p>
            <a:r>
              <a:rPr lang="en-US" sz="1600" b="1" dirty="0" smtClean="0">
                <a:solidFill>
                  <a:schemeClr val="bg1"/>
                </a:solidFill>
              </a:rPr>
              <a:t>Sequencing Center</a:t>
            </a:r>
            <a:endParaRPr lang="en-US" sz="1600" b="1" dirty="0">
              <a:solidFill>
                <a:schemeClr val="bg1"/>
              </a:solidFill>
            </a:endParaRPr>
          </a:p>
          <a:p>
            <a:endParaRPr lang="en-US" sz="1000" b="1" dirty="0">
              <a:solidFill>
                <a:schemeClr val="bg1"/>
              </a:solidFill>
            </a:endParaRPr>
          </a:p>
        </p:txBody>
      </p:sp>
      <p:sp>
        <p:nvSpPr>
          <p:cNvPr id="31" name="TextBox 30"/>
          <p:cNvSpPr txBox="1"/>
          <p:nvPr/>
        </p:nvSpPr>
        <p:spPr>
          <a:xfrm>
            <a:off x="698500" y="3285140"/>
            <a:ext cx="7416800" cy="1169551"/>
          </a:xfrm>
          <a:prstGeom prst="rect">
            <a:avLst/>
          </a:prstGeom>
          <a:solidFill>
            <a:schemeClr val="accent4">
              <a:lumMod val="40000"/>
              <a:lumOff val="60000"/>
            </a:schemeClr>
          </a:solidFill>
        </p:spPr>
        <p:txBody>
          <a:bodyPr wrap="square" rtlCol="0">
            <a:spAutoFit/>
          </a:bodyPr>
          <a:lstStyle/>
          <a:p>
            <a:r>
              <a:rPr lang="en-US" sz="1600" smtClean="0">
                <a:solidFill>
                  <a:schemeClr val="tx2">
                    <a:lumMod val="50000"/>
                  </a:schemeClr>
                </a:solidFill>
              </a:rPr>
              <a:t>Data sharing and collaboration</a:t>
            </a:r>
            <a:endParaRPr lang="en-US" sz="1000" dirty="0" smtClean="0">
              <a:solidFill>
                <a:schemeClr val="bg1"/>
              </a:solidFill>
            </a:endParaRPr>
          </a:p>
          <a:p>
            <a:endParaRPr lang="en-US" b="1" dirty="0" smtClean="0">
              <a:solidFill>
                <a:schemeClr val="bg1"/>
              </a:solidFill>
            </a:endParaRPr>
          </a:p>
          <a:p>
            <a:endParaRPr lang="en-US" b="1" dirty="0">
              <a:solidFill>
                <a:schemeClr val="bg1"/>
              </a:solidFill>
            </a:endParaRPr>
          </a:p>
          <a:p>
            <a:endParaRPr lang="en-US" b="1" dirty="0" smtClean="0">
              <a:solidFill>
                <a:schemeClr val="bg1"/>
              </a:solidFill>
            </a:endParaRPr>
          </a:p>
        </p:txBody>
      </p:sp>
      <p:sp>
        <p:nvSpPr>
          <p:cNvPr id="32" name="TextBox 31"/>
          <p:cNvSpPr txBox="1"/>
          <p:nvPr/>
        </p:nvSpPr>
        <p:spPr>
          <a:xfrm>
            <a:off x="1270000" y="3631303"/>
            <a:ext cx="1511300" cy="646331"/>
          </a:xfrm>
          <a:prstGeom prst="rect">
            <a:avLst/>
          </a:prstGeom>
          <a:solidFill>
            <a:schemeClr val="accent4">
              <a:lumMod val="75000"/>
            </a:schemeClr>
          </a:solidFill>
        </p:spPr>
        <p:txBody>
          <a:bodyPr wrap="square" rtlCol="0">
            <a:spAutoFit/>
          </a:bodyPr>
          <a:lstStyle/>
          <a:p>
            <a:endParaRPr lang="en-US" sz="1000" b="1" dirty="0" smtClean="0">
              <a:solidFill>
                <a:schemeClr val="bg1"/>
              </a:solidFill>
            </a:endParaRPr>
          </a:p>
          <a:p>
            <a:pPr algn="ctr"/>
            <a:r>
              <a:rPr lang="en-US" sz="1600" b="1" dirty="0" smtClean="0">
                <a:solidFill>
                  <a:schemeClr val="bg1"/>
                </a:solidFill>
              </a:rPr>
              <a:t>Globus</a:t>
            </a:r>
            <a:endParaRPr lang="en-US" sz="1600" b="1" dirty="0">
              <a:solidFill>
                <a:schemeClr val="bg1"/>
              </a:solidFill>
            </a:endParaRPr>
          </a:p>
          <a:p>
            <a:endParaRPr lang="en-US" sz="1000" b="1" dirty="0">
              <a:solidFill>
                <a:schemeClr val="bg1"/>
              </a:solidFill>
            </a:endParaRPr>
          </a:p>
        </p:txBody>
      </p:sp>
      <p:sp>
        <p:nvSpPr>
          <p:cNvPr id="33" name="TextBox 32"/>
          <p:cNvSpPr txBox="1"/>
          <p:nvPr/>
        </p:nvSpPr>
        <p:spPr>
          <a:xfrm>
            <a:off x="3743325" y="3651510"/>
            <a:ext cx="1327150" cy="646331"/>
          </a:xfrm>
          <a:prstGeom prst="rect">
            <a:avLst/>
          </a:prstGeom>
          <a:solidFill>
            <a:schemeClr val="accent4">
              <a:lumMod val="75000"/>
            </a:schemeClr>
          </a:solidFill>
        </p:spPr>
        <p:txBody>
          <a:bodyPr wrap="square" rtlCol="0">
            <a:spAutoFit/>
          </a:bodyPr>
          <a:lstStyle/>
          <a:p>
            <a:pPr algn="ctr"/>
            <a:endParaRPr lang="en-US" sz="1000" b="1" dirty="0" smtClean="0">
              <a:solidFill>
                <a:schemeClr val="bg1"/>
              </a:solidFill>
            </a:endParaRPr>
          </a:p>
          <a:p>
            <a:pPr algn="ctr"/>
            <a:r>
              <a:rPr lang="en-US" sz="1600" b="1" dirty="0" smtClean="0">
                <a:solidFill>
                  <a:schemeClr val="bg1"/>
                </a:solidFill>
              </a:rPr>
              <a:t>Data portal</a:t>
            </a:r>
          </a:p>
          <a:p>
            <a:pPr algn="ctr"/>
            <a:endParaRPr lang="en-US" sz="1000" b="1" dirty="0">
              <a:solidFill>
                <a:schemeClr val="bg1"/>
              </a:solidFill>
            </a:endParaRPr>
          </a:p>
        </p:txBody>
      </p:sp>
      <p:sp>
        <p:nvSpPr>
          <p:cNvPr id="35" name="TextBox 34"/>
          <p:cNvSpPr txBox="1"/>
          <p:nvPr/>
        </p:nvSpPr>
        <p:spPr>
          <a:xfrm>
            <a:off x="6061075" y="3658120"/>
            <a:ext cx="1327150" cy="646331"/>
          </a:xfrm>
          <a:prstGeom prst="rect">
            <a:avLst/>
          </a:prstGeom>
          <a:solidFill>
            <a:schemeClr val="accent4">
              <a:lumMod val="75000"/>
            </a:schemeClr>
          </a:solidFill>
        </p:spPr>
        <p:txBody>
          <a:bodyPr wrap="square" rtlCol="0">
            <a:spAutoFit/>
          </a:bodyPr>
          <a:lstStyle/>
          <a:p>
            <a:pPr algn="ctr"/>
            <a:endParaRPr lang="en-US" sz="1000" b="1" dirty="0" smtClean="0">
              <a:solidFill>
                <a:schemeClr val="bg1"/>
              </a:solidFill>
            </a:endParaRPr>
          </a:p>
          <a:p>
            <a:pPr algn="ctr"/>
            <a:r>
              <a:rPr lang="en-US" sz="1600" b="1" dirty="0" smtClean="0">
                <a:solidFill>
                  <a:schemeClr val="bg1"/>
                </a:solidFill>
              </a:rPr>
              <a:t>Data portal</a:t>
            </a:r>
          </a:p>
          <a:p>
            <a:pPr algn="ctr"/>
            <a:endParaRPr lang="en-US" sz="1000" b="1" dirty="0">
              <a:solidFill>
                <a:schemeClr val="bg1"/>
              </a:solidFill>
            </a:endParaRPr>
          </a:p>
        </p:txBody>
      </p:sp>
      <p:cxnSp>
        <p:nvCxnSpPr>
          <p:cNvPr id="41" name="Straight Connector 40"/>
          <p:cNvCxnSpPr/>
          <p:nvPr/>
        </p:nvCxnSpPr>
        <p:spPr>
          <a:xfrm>
            <a:off x="3048000" y="2646706"/>
            <a:ext cx="6953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070475" y="2666913"/>
            <a:ext cx="695325" cy="0"/>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6454775" y="3518420"/>
            <a:ext cx="1327150" cy="646331"/>
          </a:xfrm>
          <a:prstGeom prst="rect">
            <a:avLst/>
          </a:prstGeom>
          <a:solidFill>
            <a:schemeClr val="accent4">
              <a:lumMod val="75000"/>
            </a:schemeClr>
          </a:solidFill>
          <a:ln>
            <a:solidFill>
              <a:schemeClr val="accent4">
                <a:lumMod val="40000"/>
                <a:lumOff val="60000"/>
              </a:schemeClr>
            </a:solidFill>
          </a:ln>
        </p:spPr>
        <p:txBody>
          <a:bodyPr wrap="square" rtlCol="0">
            <a:spAutoFit/>
          </a:bodyPr>
          <a:lstStyle/>
          <a:p>
            <a:pPr algn="ctr"/>
            <a:endParaRPr lang="en-US" sz="1000" b="1" dirty="0" smtClean="0">
              <a:solidFill>
                <a:schemeClr val="bg1"/>
              </a:solidFill>
            </a:endParaRPr>
          </a:p>
          <a:p>
            <a:pPr algn="ctr"/>
            <a:r>
              <a:rPr lang="en-US" sz="1600" b="1" dirty="0" smtClean="0">
                <a:solidFill>
                  <a:schemeClr val="bg1"/>
                </a:solidFill>
              </a:rPr>
              <a:t>Data portal</a:t>
            </a:r>
          </a:p>
          <a:p>
            <a:pPr algn="ctr"/>
            <a:endParaRPr lang="en-US" sz="1000" b="1" dirty="0">
              <a:solidFill>
                <a:schemeClr val="bg1"/>
              </a:solidFill>
            </a:endParaRPr>
          </a:p>
        </p:txBody>
      </p:sp>
      <p:sp>
        <p:nvSpPr>
          <p:cNvPr id="44" name="TextBox 43"/>
          <p:cNvSpPr txBox="1"/>
          <p:nvPr/>
        </p:nvSpPr>
        <p:spPr>
          <a:xfrm>
            <a:off x="6721475" y="3366020"/>
            <a:ext cx="1327150" cy="646331"/>
          </a:xfrm>
          <a:prstGeom prst="rect">
            <a:avLst/>
          </a:prstGeom>
          <a:solidFill>
            <a:schemeClr val="accent4">
              <a:lumMod val="75000"/>
            </a:schemeClr>
          </a:solidFill>
          <a:ln>
            <a:solidFill>
              <a:schemeClr val="accent4">
                <a:lumMod val="60000"/>
                <a:lumOff val="40000"/>
              </a:schemeClr>
            </a:solidFill>
          </a:ln>
        </p:spPr>
        <p:txBody>
          <a:bodyPr wrap="square" rtlCol="0">
            <a:spAutoFit/>
          </a:bodyPr>
          <a:lstStyle/>
          <a:p>
            <a:pPr algn="ctr"/>
            <a:endParaRPr lang="en-US" sz="1000" b="1" dirty="0" smtClean="0">
              <a:solidFill>
                <a:schemeClr val="bg1"/>
              </a:solidFill>
            </a:endParaRPr>
          </a:p>
          <a:p>
            <a:pPr algn="ctr"/>
            <a:r>
              <a:rPr lang="en-US" sz="1600" b="1" dirty="0" smtClean="0">
                <a:solidFill>
                  <a:schemeClr val="bg1"/>
                </a:solidFill>
              </a:rPr>
              <a:t>Data portal</a:t>
            </a:r>
          </a:p>
          <a:p>
            <a:pPr algn="ctr"/>
            <a:endParaRPr lang="en-US" sz="1000" b="1" dirty="0">
              <a:solidFill>
                <a:schemeClr val="bg1"/>
              </a:solidFill>
            </a:endParaRPr>
          </a:p>
        </p:txBody>
      </p:sp>
      <p:sp>
        <p:nvSpPr>
          <p:cNvPr id="46" name="Down Arrow 45"/>
          <p:cNvSpPr/>
          <p:nvPr/>
        </p:nvSpPr>
        <p:spPr>
          <a:xfrm>
            <a:off x="4171950" y="1772922"/>
            <a:ext cx="469900" cy="435554"/>
          </a:xfrm>
          <a:prstGeom prst="down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Down Arrow 46"/>
          <p:cNvSpPr/>
          <p:nvPr/>
        </p:nvSpPr>
        <p:spPr>
          <a:xfrm>
            <a:off x="4157662" y="3097206"/>
            <a:ext cx="469900" cy="435554"/>
          </a:xfrm>
          <a:prstGeom prst="downArrow">
            <a:avLst/>
          </a:prstGeo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1231900" y="1031693"/>
            <a:ext cx="1806575" cy="646331"/>
          </a:xfrm>
          <a:prstGeom prst="rect">
            <a:avLst/>
          </a:prstGeom>
          <a:solidFill>
            <a:schemeClr val="bg1">
              <a:lumMod val="50000"/>
            </a:schemeClr>
          </a:solidFill>
        </p:spPr>
        <p:txBody>
          <a:bodyPr wrap="square" rtlCol="0">
            <a:spAutoFit/>
          </a:bodyPr>
          <a:lstStyle/>
          <a:p>
            <a:endParaRPr lang="en-US" sz="1000" b="1" dirty="0" smtClean="0">
              <a:solidFill>
                <a:schemeClr val="bg1"/>
              </a:solidFill>
            </a:endParaRPr>
          </a:p>
          <a:p>
            <a:r>
              <a:rPr lang="en-US" sz="1600" b="1" dirty="0" smtClean="0">
                <a:solidFill>
                  <a:schemeClr val="bg1"/>
                </a:solidFill>
              </a:rPr>
              <a:t>Sequencing Center</a:t>
            </a:r>
            <a:endParaRPr lang="en-US" sz="1600" b="1" dirty="0">
              <a:solidFill>
                <a:schemeClr val="bg1"/>
              </a:solidFill>
            </a:endParaRPr>
          </a:p>
          <a:p>
            <a:endParaRPr lang="en-US" sz="1000" b="1" dirty="0">
              <a:solidFill>
                <a:schemeClr val="bg1"/>
              </a:solidFill>
            </a:endParaRPr>
          </a:p>
        </p:txBody>
      </p:sp>
    </p:spTree>
    <p:extLst>
      <p:ext uri="{BB962C8B-B14F-4D97-AF65-F5344CB8AC3E}">
        <p14:creationId xmlns:p14="http://schemas.microsoft.com/office/powerpoint/2010/main" val="586562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Data </a:t>
            </a:r>
            <a:r>
              <a:rPr lang="en-US" sz="2400" dirty="0">
                <a:solidFill>
                  <a:srgbClr val="263176"/>
                </a:solidFill>
                <a:latin typeface="Univers LT 55 Roman"/>
                <a:cs typeface="Univers LT 55 Roman"/>
              </a:rPr>
              <a:t>A</a:t>
            </a:r>
            <a:r>
              <a:rPr lang="en-US" sz="2400" dirty="0" smtClean="0">
                <a:solidFill>
                  <a:srgbClr val="263176"/>
                </a:solidFill>
                <a:latin typeface="Univers LT 55 Roman"/>
                <a:cs typeface="Univers LT 55 Roman"/>
              </a:rPr>
              <a:t>nalysis</a:t>
            </a:r>
            <a:endParaRPr lang="en-US" sz="2400" dirty="0">
              <a:solidFill>
                <a:srgbClr val="263176"/>
              </a:solidFill>
              <a:latin typeface="Univers LT 45 Light"/>
              <a:cs typeface="Univers LT 45 Light"/>
            </a:endParaRPr>
          </a:p>
        </p:txBody>
      </p:sp>
      <p:pic>
        <p:nvPicPr>
          <p:cNvPr id="5" name="Picture 4" descr="Screen Shot 2015-10-06 at 10.22.3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6114" y="1297189"/>
            <a:ext cx="1943874" cy="1680842"/>
          </a:xfrm>
          <a:prstGeom prst="rect">
            <a:avLst/>
          </a:prstGeom>
        </p:spPr>
      </p:pic>
      <p:pic>
        <p:nvPicPr>
          <p:cNvPr id="7" name="Picture 6" descr="Screen Shot 2015-10-06 at 10.23.17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36" y="2978031"/>
            <a:ext cx="4131298" cy="1727995"/>
          </a:xfrm>
          <a:prstGeom prst="rect">
            <a:avLst/>
          </a:prstGeom>
        </p:spPr>
      </p:pic>
      <p:pic>
        <p:nvPicPr>
          <p:cNvPr id="6" name="Picture 5" descr="Screen Shot 2014-04-08 at 4.21.5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1921" y="1098609"/>
            <a:ext cx="4594031" cy="3429000"/>
          </a:xfrm>
          <a:prstGeom prst="rect">
            <a:avLst/>
          </a:prstGeom>
        </p:spPr>
      </p:pic>
      <p:sp>
        <p:nvSpPr>
          <p:cNvPr id="9" name="TextBox 8"/>
          <p:cNvSpPr txBox="1"/>
          <p:nvPr/>
        </p:nvSpPr>
        <p:spPr>
          <a:xfrm>
            <a:off x="4924940" y="654308"/>
            <a:ext cx="4061012" cy="800219"/>
          </a:xfrm>
          <a:prstGeom prst="rect">
            <a:avLst/>
          </a:prstGeom>
          <a:noFill/>
        </p:spPr>
        <p:txBody>
          <a:bodyPr wrap="square" rtlCol="0">
            <a:spAutoFit/>
          </a:bodyPr>
          <a:lstStyle/>
          <a:p>
            <a:endParaRPr lang="en-US" sz="1200" dirty="0">
              <a:latin typeface="Univers LT 45 Light"/>
              <a:cs typeface="Univers LT 45 Light"/>
            </a:endParaRPr>
          </a:p>
          <a:p>
            <a:r>
              <a:rPr lang="en-US" dirty="0" smtClean="0">
                <a:solidFill>
                  <a:srgbClr val="263176"/>
                </a:solidFill>
                <a:latin typeface="Univers LT 55" charset="0"/>
                <a:ea typeface="Univers LT 55" charset="0"/>
                <a:cs typeface="Univers LT 55" charset="0"/>
              </a:rPr>
              <a:t>Interpretation of </a:t>
            </a:r>
            <a:r>
              <a:rPr lang="en-US" dirty="0" smtClean="0">
                <a:solidFill>
                  <a:srgbClr val="263176"/>
                </a:solidFill>
                <a:latin typeface="Univers LT 55" charset="0"/>
                <a:ea typeface="Univers LT 55" charset="0"/>
                <a:cs typeface="Univers LT 55" charset="0"/>
              </a:rPr>
              <a:t>Genomic </a:t>
            </a:r>
            <a:r>
              <a:rPr lang="en-US" dirty="0">
                <a:solidFill>
                  <a:srgbClr val="263176"/>
                </a:solidFill>
                <a:latin typeface="Univers LT 55" charset="0"/>
                <a:ea typeface="Univers LT 55" charset="0"/>
                <a:cs typeface="Univers LT 55" charset="0"/>
              </a:rPr>
              <a:t>R</a:t>
            </a:r>
            <a:r>
              <a:rPr lang="en-US" dirty="0" smtClean="0">
                <a:solidFill>
                  <a:srgbClr val="263176"/>
                </a:solidFill>
                <a:latin typeface="Univers LT 55" charset="0"/>
                <a:ea typeface="Univers LT 55" charset="0"/>
                <a:cs typeface="Univers LT 55" charset="0"/>
              </a:rPr>
              <a:t>esults</a:t>
            </a:r>
            <a:endParaRPr lang="en-US" dirty="0" smtClean="0">
              <a:solidFill>
                <a:srgbClr val="263176"/>
              </a:solidFill>
              <a:latin typeface="Univers LT 55" charset="0"/>
              <a:ea typeface="Univers LT 55" charset="0"/>
              <a:cs typeface="Univers LT 55" charset="0"/>
            </a:endParaRPr>
          </a:p>
          <a:p>
            <a:endParaRPr lang="en-US" sz="1600" dirty="0">
              <a:latin typeface="Univers LT 45 Light"/>
              <a:cs typeface="Univers LT 45 Light"/>
            </a:endParaRPr>
          </a:p>
        </p:txBody>
      </p:sp>
      <p:sp>
        <p:nvSpPr>
          <p:cNvPr id="10" name="TextBox 9"/>
          <p:cNvSpPr txBox="1"/>
          <p:nvPr/>
        </p:nvSpPr>
        <p:spPr>
          <a:xfrm>
            <a:off x="226607" y="819932"/>
            <a:ext cx="4165314" cy="369332"/>
          </a:xfrm>
          <a:prstGeom prst="rect">
            <a:avLst/>
          </a:prstGeom>
          <a:noFill/>
        </p:spPr>
        <p:txBody>
          <a:bodyPr wrap="square" rtlCol="0">
            <a:spAutoFit/>
          </a:bodyPr>
          <a:lstStyle/>
          <a:p>
            <a:r>
              <a:rPr lang="en-US" dirty="0" smtClean="0">
                <a:solidFill>
                  <a:srgbClr val="263176"/>
                </a:solidFill>
                <a:latin typeface="Univers LT 55" charset="0"/>
                <a:ea typeface="Univers LT 55" charset="0"/>
                <a:cs typeface="Univers LT 55" charset="0"/>
              </a:rPr>
              <a:t> Genomic </a:t>
            </a:r>
            <a:r>
              <a:rPr lang="en-US" dirty="0" smtClean="0">
                <a:solidFill>
                  <a:srgbClr val="263176"/>
                </a:solidFill>
                <a:latin typeface="Univers LT 55" charset="0"/>
                <a:ea typeface="Univers LT 55" charset="0"/>
                <a:cs typeface="Univers LT 55" charset="0"/>
              </a:rPr>
              <a:t>A</a:t>
            </a:r>
            <a:r>
              <a:rPr lang="en-US" dirty="0" smtClean="0">
                <a:solidFill>
                  <a:srgbClr val="263176"/>
                </a:solidFill>
                <a:latin typeface="Univers LT 55" charset="0"/>
                <a:ea typeface="Univers LT 55" charset="0"/>
                <a:cs typeface="Univers LT 55" charset="0"/>
              </a:rPr>
              <a:t>nalysis </a:t>
            </a:r>
            <a:r>
              <a:rPr lang="en-US" dirty="0">
                <a:solidFill>
                  <a:srgbClr val="263176"/>
                </a:solidFill>
                <a:latin typeface="Univers LT 55" charset="0"/>
                <a:ea typeface="Univers LT 55" charset="0"/>
                <a:cs typeface="Univers LT 55" charset="0"/>
              </a:rPr>
              <a:t>W</a:t>
            </a:r>
            <a:r>
              <a:rPr lang="en-US" dirty="0" smtClean="0">
                <a:solidFill>
                  <a:srgbClr val="263176"/>
                </a:solidFill>
                <a:latin typeface="Univers LT 55" charset="0"/>
                <a:ea typeface="Univers LT 55" charset="0"/>
                <a:cs typeface="Univers LT 55" charset="0"/>
              </a:rPr>
              <a:t>orkflows</a:t>
            </a:r>
            <a:endParaRPr lang="en-US" dirty="0">
              <a:solidFill>
                <a:srgbClr val="263176"/>
              </a:solidFill>
              <a:latin typeface="Univers LT 55" charset="0"/>
              <a:ea typeface="Univers LT 55" charset="0"/>
              <a:cs typeface="Univers LT 55" charset="0"/>
            </a:endParaRPr>
          </a:p>
        </p:txBody>
      </p:sp>
    </p:spTree>
    <p:extLst>
      <p:ext uri="{BB962C8B-B14F-4D97-AF65-F5344CB8AC3E}">
        <p14:creationId xmlns:p14="http://schemas.microsoft.com/office/powerpoint/2010/main" val="14196140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3314" y="509589"/>
            <a:ext cx="1691677" cy="1223961"/>
          </a:xfrm>
          <a:prstGeom prst="rect">
            <a:avLst/>
          </a:prstGeom>
        </p:spPr>
        <p:txBody>
          <a:bodyP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smtClean="0">
                <a:solidFill>
                  <a:srgbClr val="263176"/>
                </a:solidFill>
                <a:latin typeface="Univers LT 55 Roman"/>
                <a:cs typeface="Univers LT 55 Roman"/>
              </a:rPr>
              <a:t>SFARI Data </a:t>
            </a:r>
            <a:r>
              <a:rPr lang="en-US" sz="2800" dirty="0" smtClean="0">
                <a:solidFill>
                  <a:srgbClr val="263176"/>
                </a:solidFill>
                <a:latin typeface="Univers LT 55 Roman"/>
                <a:cs typeface="Univers LT 55 Roman"/>
              </a:rPr>
              <a:t>Requests</a:t>
            </a:r>
            <a:r>
              <a:rPr lang="en-US" sz="2800" dirty="0" smtClean="0">
                <a:solidFill>
                  <a:srgbClr val="263176"/>
                </a:solidFill>
                <a:latin typeface="Univers LT 55 Roman"/>
                <a:cs typeface="Univers LT 55 Roman"/>
              </a:rPr>
              <a:t> </a:t>
            </a:r>
            <a:endParaRPr lang="en-US" sz="2800" dirty="0">
              <a:solidFill>
                <a:srgbClr val="263176"/>
              </a:solidFill>
              <a:latin typeface="Univers LT 45 Light"/>
              <a:cs typeface="Univers LT 45 Light"/>
            </a:endParaRPr>
          </a:p>
        </p:txBody>
      </p:sp>
      <p:pic>
        <p:nvPicPr>
          <p:cNvPr id="4" name="Picture 3"/>
          <p:cNvPicPr>
            <a:picLocks noChangeAspect="1"/>
          </p:cNvPicPr>
          <p:nvPr/>
        </p:nvPicPr>
        <p:blipFill>
          <a:blip r:embed="rId3"/>
          <a:stretch>
            <a:fillRect/>
          </a:stretch>
        </p:blipFill>
        <p:spPr>
          <a:xfrm>
            <a:off x="1974991" y="0"/>
            <a:ext cx="7169009" cy="3467100"/>
          </a:xfrm>
          <a:prstGeom prst="rect">
            <a:avLst/>
          </a:prstGeom>
          <a:effectLst>
            <a:innerShdw blurRad="25400">
              <a:prstClr val="black"/>
            </a:innerShdw>
          </a:effectLst>
        </p:spPr>
      </p:pic>
      <p:pic>
        <p:nvPicPr>
          <p:cNvPr id="5" name="Picture 4"/>
          <p:cNvPicPr>
            <a:picLocks noChangeAspect="1"/>
          </p:cNvPicPr>
          <p:nvPr/>
        </p:nvPicPr>
        <p:blipFill>
          <a:blip r:embed="rId4"/>
          <a:stretch>
            <a:fillRect/>
          </a:stretch>
        </p:blipFill>
        <p:spPr>
          <a:xfrm>
            <a:off x="99023" y="1981200"/>
            <a:ext cx="5352774" cy="2788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5559495" y="3612866"/>
            <a:ext cx="3225799" cy="769441"/>
          </a:xfrm>
          <a:prstGeom prst="rect">
            <a:avLst/>
          </a:prstGeom>
          <a:noFill/>
        </p:spPr>
        <p:txBody>
          <a:bodyPr wrap="square" rtlCol="0">
            <a:spAutoFit/>
          </a:bodyPr>
          <a:lstStyle/>
          <a:p>
            <a:r>
              <a:rPr lang="en-US" sz="1600" b="1" dirty="0" smtClean="0">
                <a:solidFill>
                  <a:srgbClr val="263176"/>
                </a:solidFill>
                <a:latin typeface="Univers LT 45 Light"/>
                <a:cs typeface="Univers LT 45 Light"/>
              </a:rPr>
              <a:t>SFARI</a:t>
            </a:r>
            <a:r>
              <a:rPr lang="en-US" sz="1600" dirty="0" smtClean="0">
                <a:solidFill>
                  <a:srgbClr val="263176"/>
                </a:solidFill>
                <a:latin typeface="Univers LT 45 Light"/>
                <a:cs typeface="Univers LT 45 Light"/>
              </a:rPr>
              <a:t> genomic </a:t>
            </a:r>
            <a:r>
              <a:rPr lang="en-US" sz="1600" dirty="0">
                <a:solidFill>
                  <a:srgbClr val="263176"/>
                </a:solidFill>
                <a:latin typeface="Univers LT 45 Light"/>
                <a:cs typeface="Univers LT 45 Light"/>
              </a:rPr>
              <a:t>d</a:t>
            </a:r>
            <a:r>
              <a:rPr lang="en-US" sz="1600" dirty="0" smtClean="0">
                <a:solidFill>
                  <a:srgbClr val="263176"/>
                </a:solidFill>
                <a:latin typeface="Univers LT 45 Light"/>
                <a:cs typeface="Univers LT 45 Light"/>
              </a:rPr>
              <a:t>ata requests through </a:t>
            </a:r>
            <a:r>
              <a:rPr lang="en-US" sz="1600" b="1" dirty="0" err="1" smtClean="0">
                <a:solidFill>
                  <a:srgbClr val="263176"/>
                </a:solidFill>
                <a:latin typeface="Univers LT 45 Light"/>
                <a:cs typeface="Univers LT 45 Light"/>
              </a:rPr>
              <a:t>SFARIBase</a:t>
            </a:r>
            <a:r>
              <a:rPr lang="en-US" sz="1600" b="1" dirty="0" smtClean="0">
                <a:solidFill>
                  <a:srgbClr val="263176"/>
                </a:solidFill>
                <a:latin typeface="Univers LT 45 Light"/>
                <a:cs typeface="Univers LT 45 Light"/>
              </a:rPr>
              <a:t> @ </a:t>
            </a:r>
            <a:r>
              <a:rPr lang="en-US" sz="1600" b="1" dirty="0" err="1" smtClean="0">
                <a:solidFill>
                  <a:srgbClr val="263176"/>
                </a:solidFill>
                <a:latin typeface="Univers LT 45 Light"/>
                <a:cs typeface="Univers LT 45 Light"/>
              </a:rPr>
              <a:t>sfari.org</a:t>
            </a:r>
            <a:endParaRPr lang="en-US" sz="1600" b="1" dirty="0" smtClean="0">
              <a:solidFill>
                <a:srgbClr val="263176"/>
              </a:solidFill>
              <a:latin typeface="Univers LT 45 Light"/>
              <a:cs typeface="Univers LT 45 Light"/>
            </a:endParaRPr>
          </a:p>
          <a:p>
            <a:endParaRPr lang="en-US" sz="1200" dirty="0"/>
          </a:p>
        </p:txBody>
      </p:sp>
    </p:spTree>
    <p:extLst>
      <p:ext uri="{BB962C8B-B14F-4D97-AF65-F5344CB8AC3E}">
        <p14:creationId xmlns:p14="http://schemas.microsoft.com/office/powerpoint/2010/main" val="4194864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solidFill>
                  <a:srgbClr val="263176"/>
                </a:solidFill>
                <a:latin typeface="Univers LT 55 Roman"/>
                <a:cs typeface="Univers LT 55 Roman"/>
              </a:rPr>
              <a:t>Challenges of Data </a:t>
            </a:r>
            <a:r>
              <a:rPr lang="en-US" sz="2800" dirty="0">
                <a:solidFill>
                  <a:srgbClr val="263176"/>
                </a:solidFill>
                <a:latin typeface="Univers LT 55 Roman"/>
                <a:cs typeface="Univers LT 55 Roman"/>
              </a:rPr>
              <a:t>S</a:t>
            </a:r>
            <a:r>
              <a:rPr lang="en-US" sz="2800" dirty="0" smtClean="0">
                <a:solidFill>
                  <a:srgbClr val="263176"/>
                </a:solidFill>
                <a:latin typeface="Univers LT 55 Roman"/>
                <a:cs typeface="Univers LT 55 Roman"/>
              </a:rPr>
              <a:t>haring </a:t>
            </a:r>
            <a:endParaRPr lang="en-US" sz="2800" dirty="0">
              <a:solidFill>
                <a:srgbClr val="263176"/>
              </a:solidFill>
              <a:latin typeface="Univers LT 45 Light"/>
              <a:cs typeface="Univers LT 45 Light"/>
            </a:endParaRPr>
          </a:p>
        </p:txBody>
      </p:sp>
      <p:sp>
        <p:nvSpPr>
          <p:cNvPr id="3" name="Rectangle 2"/>
          <p:cNvSpPr/>
          <p:nvPr/>
        </p:nvSpPr>
        <p:spPr>
          <a:xfrm>
            <a:off x="457200" y="948171"/>
            <a:ext cx="8229599" cy="3272691"/>
          </a:xfrm>
          <a:prstGeom prst="rect">
            <a:avLst/>
          </a:prstGeom>
        </p:spPr>
        <p:txBody>
          <a:bodyPr wrap="square">
            <a:spAutoFit/>
          </a:bodyPr>
          <a:lstStyle/>
          <a:p>
            <a:pPr marL="285750" indent="-285750">
              <a:spcBef>
                <a:spcPts val="200"/>
              </a:spcBef>
              <a:spcAft>
                <a:spcPts val="200"/>
              </a:spcAft>
              <a:buFont typeface="Arial"/>
              <a:buChar char="•"/>
            </a:pPr>
            <a:r>
              <a:rPr lang="en-US" dirty="0" smtClean="0">
                <a:solidFill>
                  <a:srgbClr val="263176"/>
                </a:solidFill>
                <a:latin typeface="Univers LT 55" charset="0"/>
                <a:ea typeface="Univers LT 55" charset="0"/>
                <a:cs typeface="Univers LT 55" charset="0"/>
              </a:rPr>
              <a:t>Data management</a:t>
            </a:r>
          </a:p>
          <a:p>
            <a:pPr marL="285750" indent="-285750">
              <a:spcBef>
                <a:spcPts val="200"/>
              </a:spcBef>
              <a:spcAft>
                <a:spcPts val="200"/>
              </a:spcAft>
              <a:buFont typeface="Arial"/>
              <a:buChar char="•"/>
            </a:pPr>
            <a:r>
              <a:rPr lang="en-US" dirty="0">
                <a:solidFill>
                  <a:srgbClr val="263176"/>
                </a:solidFill>
                <a:latin typeface="Univers LT 55" charset="0"/>
                <a:ea typeface="Univers LT 55" charset="0"/>
                <a:cs typeface="Univers LT 55" charset="0"/>
              </a:rPr>
              <a:t>C</a:t>
            </a:r>
            <a:r>
              <a:rPr lang="en-US" dirty="0" smtClean="0">
                <a:solidFill>
                  <a:srgbClr val="263176"/>
                </a:solidFill>
                <a:latin typeface="Univers LT 55" charset="0"/>
                <a:ea typeface="Univers LT 55" charset="0"/>
                <a:cs typeface="Univers LT 55" charset="0"/>
              </a:rPr>
              <a:t>ollaboration </a:t>
            </a:r>
            <a:r>
              <a:rPr lang="en-US" dirty="0">
                <a:solidFill>
                  <a:srgbClr val="263176"/>
                </a:solidFill>
                <a:latin typeface="Univers LT 55" charset="0"/>
                <a:ea typeface="Univers LT 55" charset="0"/>
                <a:cs typeface="Univers LT 55" charset="0"/>
              </a:rPr>
              <a:t>utilities</a:t>
            </a:r>
          </a:p>
          <a:p>
            <a:pPr marL="285750" indent="-285750">
              <a:spcBef>
                <a:spcPts val="200"/>
              </a:spcBef>
              <a:spcAft>
                <a:spcPts val="200"/>
              </a:spcAft>
              <a:buFont typeface="Arial"/>
              <a:buChar char="•"/>
            </a:pPr>
            <a:r>
              <a:rPr lang="en-US" dirty="0" smtClean="0">
                <a:solidFill>
                  <a:srgbClr val="263176"/>
                </a:solidFill>
                <a:latin typeface="Univers LT 55" charset="0"/>
                <a:ea typeface="Univers LT 55" charset="0"/>
                <a:cs typeface="Univers LT 55" charset="0"/>
              </a:rPr>
              <a:t>Users’ ability to </a:t>
            </a:r>
            <a:r>
              <a:rPr lang="en-US" dirty="0">
                <a:solidFill>
                  <a:srgbClr val="263176"/>
                </a:solidFill>
                <a:latin typeface="Univers LT 55" charset="0"/>
                <a:ea typeface="Univers LT 55" charset="0"/>
                <a:cs typeface="Univers LT 55" charset="0"/>
              </a:rPr>
              <a:t>deploy their own analysis tools</a:t>
            </a:r>
          </a:p>
          <a:p>
            <a:pPr marL="285750" indent="-285750">
              <a:spcBef>
                <a:spcPts val="200"/>
              </a:spcBef>
              <a:spcAft>
                <a:spcPts val="200"/>
              </a:spcAft>
              <a:buFont typeface="Arial"/>
              <a:buChar char="•"/>
            </a:pPr>
            <a:r>
              <a:rPr lang="en-US" dirty="0">
                <a:solidFill>
                  <a:srgbClr val="263176"/>
                </a:solidFill>
                <a:latin typeface="Univers LT 55" charset="0"/>
                <a:ea typeface="Univers LT 55" charset="0"/>
                <a:cs typeface="Univers LT 55" charset="0"/>
              </a:rPr>
              <a:t>A</a:t>
            </a:r>
            <a:r>
              <a:rPr lang="en-US" dirty="0" smtClean="0">
                <a:solidFill>
                  <a:srgbClr val="263176"/>
                </a:solidFill>
                <a:latin typeface="Univers LT 55" charset="0"/>
                <a:ea typeface="Univers LT 55" charset="0"/>
                <a:cs typeface="Univers LT 55" charset="0"/>
              </a:rPr>
              <a:t>bility </a:t>
            </a:r>
            <a:r>
              <a:rPr lang="en-US" dirty="0">
                <a:solidFill>
                  <a:srgbClr val="263176"/>
                </a:solidFill>
                <a:latin typeface="Univers LT 55" charset="0"/>
                <a:ea typeface="Univers LT 55" charset="0"/>
                <a:cs typeface="Univers LT 55" charset="0"/>
              </a:rPr>
              <a:t>to harmonize data from different projects</a:t>
            </a:r>
          </a:p>
          <a:p>
            <a:pPr marL="285750" indent="-285750">
              <a:spcBef>
                <a:spcPts val="200"/>
              </a:spcBef>
              <a:spcAft>
                <a:spcPts val="200"/>
              </a:spcAft>
              <a:buFont typeface="Arial"/>
              <a:buChar char="•"/>
            </a:pPr>
            <a:r>
              <a:rPr lang="en-US" dirty="0">
                <a:solidFill>
                  <a:srgbClr val="263176"/>
                </a:solidFill>
                <a:latin typeface="Univers LT 55" charset="0"/>
                <a:ea typeface="Univers LT 55" charset="0"/>
                <a:cs typeface="Univers LT 55" charset="0"/>
              </a:rPr>
              <a:t>A</a:t>
            </a:r>
            <a:r>
              <a:rPr lang="en-US" dirty="0" smtClean="0">
                <a:solidFill>
                  <a:srgbClr val="263176"/>
                </a:solidFill>
                <a:latin typeface="Univers LT 55" charset="0"/>
                <a:ea typeface="Univers LT 55" charset="0"/>
                <a:cs typeface="Univers LT 55" charset="0"/>
              </a:rPr>
              <a:t>bility </a:t>
            </a:r>
            <a:r>
              <a:rPr lang="en-US" dirty="0">
                <a:solidFill>
                  <a:srgbClr val="263176"/>
                </a:solidFill>
                <a:latin typeface="Univers LT 55" charset="0"/>
                <a:ea typeface="Univers LT 55" charset="0"/>
                <a:cs typeface="Univers LT 55" charset="0"/>
              </a:rPr>
              <a:t>to harmonize data from </a:t>
            </a:r>
            <a:r>
              <a:rPr lang="en-US" dirty="0" smtClean="0">
                <a:solidFill>
                  <a:srgbClr val="263176"/>
                </a:solidFill>
                <a:latin typeface="Univers LT 55" charset="0"/>
                <a:ea typeface="Univers LT 55" charset="0"/>
                <a:cs typeface="Univers LT 55" charset="0"/>
              </a:rPr>
              <a:t>different archives of the </a:t>
            </a:r>
            <a:r>
              <a:rPr lang="en-US" dirty="0">
                <a:solidFill>
                  <a:srgbClr val="263176"/>
                </a:solidFill>
                <a:latin typeface="Univers LT 55" charset="0"/>
                <a:ea typeface="Univers LT 55" charset="0"/>
                <a:cs typeface="Univers LT 55" charset="0"/>
              </a:rPr>
              <a:t>same </a:t>
            </a:r>
            <a:r>
              <a:rPr lang="en-US" dirty="0" smtClean="0">
                <a:solidFill>
                  <a:srgbClr val="263176"/>
                </a:solidFill>
                <a:latin typeface="Univers LT 55" charset="0"/>
                <a:ea typeface="Univers LT 55" charset="0"/>
                <a:cs typeface="Univers LT 55" charset="0"/>
              </a:rPr>
              <a:t>project</a:t>
            </a:r>
          </a:p>
          <a:p>
            <a:pPr>
              <a:spcBef>
                <a:spcPts val="200"/>
              </a:spcBef>
              <a:spcAft>
                <a:spcPts val="200"/>
              </a:spcAft>
            </a:pPr>
            <a:r>
              <a:rPr lang="en-US" dirty="0">
                <a:solidFill>
                  <a:srgbClr val="263176"/>
                </a:solidFill>
                <a:latin typeface="Univers LT 55" charset="0"/>
                <a:ea typeface="Univers LT 55" charset="0"/>
                <a:cs typeface="Univers LT 55" charset="0"/>
              </a:rPr>
              <a:t> </a:t>
            </a:r>
            <a:r>
              <a:rPr lang="en-US" dirty="0" smtClean="0">
                <a:solidFill>
                  <a:srgbClr val="263176"/>
                </a:solidFill>
                <a:latin typeface="Univers LT 55" charset="0"/>
                <a:ea typeface="Univers LT 55" charset="0"/>
                <a:cs typeface="Univers LT 55" charset="0"/>
              </a:rPr>
              <a:t>           -   AWS, Google</a:t>
            </a:r>
            <a:r>
              <a:rPr lang="en-US" dirty="0">
                <a:solidFill>
                  <a:srgbClr val="263176"/>
                </a:solidFill>
                <a:latin typeface="Univers LT 55" charset="0"/>
                <a:ea typeface="Univers LT 55" charset="0"/>
                <a:cs typeface="Univers LT 55" charset="0"/>
              </a:rPr>
              <a:t>, local </a:t>
            </a:r>
            <a:r>
              <a:rPr lang="en-US" dirty="0" smtClean="0">
                <a:solidFill>
                  <a:srgbClr val="263176"/>
                </a:solidFill>
                <a:latin typeface="Univers LT 55" charset="0"/>
                <a:ea typeface="Univers LT 55" charset="0"/>
                <a:cs typeface="Univers LT 55" charset="0"/>
              </a:rPr>
              <a:t>servers</a:t>
            </a:r>
            <a:endParaRPr lang="en-US" dirty="0">
              <a:solidFill>
                <a:srgbClr val="263176"/>
              </a:solidFill>
              <a:latin typeface="Univers LT 55" charset="0"/>
              <a:ea typeface="Univers LT 55" charset="0"/>
              <a:cs typeface="Univers LT 55" charset="0"/>
            </a:endParaRPr>
          </a:p>
          <a:p>
            <a:pPr marL="285750" indent="-285750">
              <a:spcBef>
                <a:spcPts val="200"/>
              </a:spcBef>
              <a:spcAft>
                <a:spcPts val="200"/>
              </a:spcAft>
              <a:buFont typeface="Arial"/>
              <a:buChar char="•"/>
            </a:pPr>
            <a:r>
              <a:rPr lang="en-US" dirty="0" smtClean="0">
                <a:solidFill>
                  <a:srgbClr val="263176"/>
                </a:solidFill>
                <a:latin typeface="Univers LT 55" charset="0"/>
                <a:ea typeface="Univers LT 55" charset="0"/>
                <a:cs typeface="Univers LT 55" charset="0"/>
              </a:rPr>
              <a:t>Price, speed</a:t>
            </a:r>
            <a:endParaRPr lang="en-US" dirty="0" smtClean="0">
              <a:solidFill>
                <a:srgbClr val="263176"/>
              </a:solidFill>
              <a:latin typeface="Univers LT 55" charset="0"/>
              <a:ea typeface="Univers LT 55" charset="0"/>
              <a:cs typeface="Univers LT 55" charset="0"/>
            </a:endParaRPr>
          </a:p>
          <a:p>
            <a:pPr>
              <a:spcBef>
                <a:spcPts val="200"/>
              </a:spcBef>
              <a:spcAft>
                <a:spcPts val="200"/>
              </a:spcAft>
            </a:pPr>
            <a:r>
              <a:rPr lang="en-US" dirty="0" smtClean="0">
                <a:solidFill>
                  <a:srgbClr val="263176"/>
                </a:solidFill>
                <a:latin typeface="Univers LT 55" charset="0"/>
                <a:ea typeface="Univers LT 55" charset="0"/>
                <a:cs typeface="Univers LT 55" charset="0"/>
              </a:rPr>
              <a:t>            - </a:t>
            </a:r>
            <a:r>
              <a:rPr lang="en-US" dirty="0">
                <a:solidFill>
                  <a:srgbClr val="263176"/>
                </a:solidFill>
                <a:latin typeface="Univers LT 55" charset="0"/>
                <a:ea typeface="Univers LT 55" charset="0"/>
                <a:cs typeface="Univers LT 55" charset="0"/>
              </a:rPr>
              <a:t> </a:t>
            </a:r>
            <a:r>
              <a:rPr lang="en-US" dirty="0" smtClean="0">
                <a:solidFill>
                  <a:srgbClr val="263176"/>
                </a:solidFill>
                <a:latin typeface="Univers LT 55" charset="0"/>
                <a:ea typeface="Univers LT 55" charset="0"/>
                <a:cs typeface="Univers LT 55" charset="0"/>
              </a:rPr>
              <a:t> storage</a:t>
            </a:r>
            <a:r>
              <a:rPr lang="en-US" dirty="0">
                <a:solidFill>
                  <a:srgbClr val="263176"/>
                </a:solidFill>
                <a:latin typeface="Univers LT 55" charset="0"/>
                <a:ea typeface="Univers LT 55" charset="0"/>
                <a:cs typeface="Univers LT 55" charset="0"/>
              </a:rPr>
              <a:t>, data transfers, </a:t>
            </a:r>
            <a:r>
              <a:rPr lang="en-US" dirty="0" err="1" smtClean="0">
                <a:solidFill>
                  <a:srgbClr val="263176"/>
                </a:solidFill>
                <a:latin typeface="Univers LT 55" charset="0"/>
                <a:ea typeface="Univers LT 55" charset="0"/>
                <a:cs typeface="Univers LT 55" charset="0"/>
              </a:rPr>
              <a:t>computin</a:t>
            </a:r>
            <a:endParaRPr lang="en-US" dirty="0">
              <a:solidFill>
                <a:srgbClr val="263176"/>
              </a:solidFill>
              <a:latin typeface="Univers LT 55" charset="0"/>
              <a:ea typeface="Univers LT 55" charset="0"/>
              <a:cs typeface="Univers LT 55" charset="0"/>
            </a:endParaRPr>
          </a:p>
          <a:p>
            <a:pPr marL="285750" indent="-285750">
              <a:spcBef>
                <a:spcPts val="200"/>
              </a:spcBef>
              <a:spcAft>
                <a:spcPts val="200"/>
              </a:spcAft>
              <a:buFont typeface="Arial"/>
              <a:buChar char="•"/>
            </a:pPr>
            <a:r>
              <a:rPr lang="en-US" dirty="0">
                <a:solidFill>
                  <a:srgbClr val="263176"/>
                </a:solidFill>
                <a:latin typeface="Univers LT 55" charset="0"/>
                <a:ea typeface="Univers LT 55" charset="0"/>
                <a:cs typeface="Univers LT 55" charset="0"/>
              </a:rPr>
              <a:t>S</a:t>
            </a:r>
            <a:r>
              <a:rPr lang="en-US" dirty="0" smtClean="0">
                <a:solidFill>
                  <a:srgbClr val="263176"/>
                </a:solidFill>
                <a:latin typeface="Univers LT 55" charset="0"/>
                <a:ea typeface="Univers LT 55" charset="0"/>
                <a:cs typeface="Univers LT 55" charset="0"/>
              </a:rPr>
              <a:t>upport </a:t>
            </a:r>
            <a:r>
              <a:rPr lang="en-US" dirty="0">
                <a:solidFill>
                  <a:srgbClr val="263176"/>
                </a:solidFill>
                <a:latin typeface="Univers LT 55" charset="0"/>
                <a:ea typeface="Univers LT 55" charset="0"/>
                <a:cs typeface="Univers LT 55" charset="0"/>
              </a:rPr>
              <a:t>of international collaborations and ability to deal with data governance across countries, including </a:t>
            </a:r>
            <a:r>
              <a:rPr lang="en-US" dirty="0" smtClean="0">
                <a:solidFill>
                  <a:srgbClr val="263176"/>
                </a:solidFill>
                <a:latin typeface="Univers LT 55" charset="0"/>
                <a:ea typeface="Univers LT 55" charset="0"/>
                <a:cs typeface="Univers LT 55" charset="0"/>
              </a:rPr>
              <a:t>local restrictions</a:t>
            </a:r>
            <a:endParaRPr lang="en-US" dirty="0">
              <a:solidFill>
                <a:srgbClr val="263176"/>
              </a:solidFill>
              <a:latin typeface="Univers LT 55" charset="0"/>
              <a:ea typeface="Univers LT 55" charset="0"/>
              <a:cs typeface="Univers LT 55" charset="0"/>
            </a:endParaRPr>
          </a:p>
        </p:txBody>
      </p:sp>
    </p:spTree>
    <p:extLst>
      <p:ext uri="{BB962C8B-B14F-4D97-AF65-F5344CB8AC3E}">
        <p14:creationId xmlns:p14="http://schemas.microsoft.com/office/powerpoint/2010/main" val="1264757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300039"/>
            <a:ext cx="8229600" cy="673532"/>
          </a:xfrm>
          <a:prstGeom prst="rect">
            <a:avLst/>
          </a:prstGeom>
        </p:spPr>
        <p:txBody>
          <a:bodyP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solidFill>
                  <a:srgbClr val="263176"/>
                </a:solidFill>
                <a:latin typeface="Univers LT 55 Roman"/>
                <a:cs typeface="Univers LT 55 Roman"/>
              </a:rPr>
              <a:t>Human Cell Atlas (HCA) Data Coordination Portal</a:t>
            </a:r>
            <a:r>
              <a:rPr lang="en-US" sz="2800" dirty="0" smtClean="0">
                <a:solidFill>
                  <a:srgbClr val="263176"/>
                </a:solidFill>
                <a:latin typeface="Univers LT 55 Roman"/>
                <a:cs typeface="Univers LT 55 Roman"/>
              </a:rPr>
              <a:t> </a:t>
            </a:r>
            <a:endParaRPr lang="en-US" sz="2800" dirty="0">
              <a:solidFill>
                <a:srgbClr val="263176"/>
              </a:solidFill>
              <a:latin typeface="Univers LT 45 Light"/>
              <a:cs typeface="Univers LT 45 Light"/>
            </a:endParaRPr>
          </a:p>
        </p:txBody>
      </p:sp>
      <p:pic>
        <p:nvPicPr>
          <p:cNvPr id="4" name="Picture 3"/>
          <p:cNvPicPr>
            <a:picLocks noChangeAspect="1"/>
          </p:cNvPicPr>
          <p:nvPr/>
        </p:nvPicPr>
        <p:blipFill>
          <a:blip r:embed="rId2"/>
          <a:stretch>
            <a:fillRect/>
          </a:stretch>
        </p:blipFill>
        <p:spPr>
          <a:xfrm>
            <a:off x="6692901" y="1803087"/>
            <a:ext cx="2006599" cy="960906"/>
          </a:xfrm>
          <a:prstGeom prst="rect">
            <a:avLst/>
          </a:prstGeom>
        </p:spPr>
      </p:pic>
      <p:pic>
        <p:nvPicPr>
          <p:cNvPr id="5" name="Picture 4"/>
          <p:cNvPicPr>
            <a:picLocks noChangeAspect="1"/>
          </p:cNvPicPr>
          <p:nvPr/>
        </p:nvPicPr>
        <p:blipFill>
          <a:blip r:embed="rId3"/>
          <a:stretch>
            <a:fillRect/>
          </a:stretch>
        </p:blipFill>
        <p:spPr>
          <a:xfrm>
            <a:off x="139701" y="813355"/>
            <a:ext cx="6400800" cy="3691882"/>
          </a:xfrm>
          <a:prstGeom prst="rect">
            <a:avLst/>
          </a:prstGeom>
        </p:spPr>
      </p:pic>
    </p:spTree>
    <p:extLst>
      <p:ext uri="{BB962C8B-B14F-4D97-AF65-F5344CB8AC3E}">
        <p14:creationId xmlns:p14="http://schemas.microsoft.com/office/powerpoint/2010/main" val="518082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4500" y="255373"/>
            <a:ext cx="8229600" cy="673532"/>
          </a:xfrm>
          <a:prstGeom prst="rect">
            <a:avLst/>
          </a:prstGeom>
        </p:spPr>
        <p:txBody>
          <a:bodyP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solidFill>
                  <a:srgbClr val="263176"/>
                </a:solidFill>
                <a:latin typeface="Univers LT 55 Roman"/>
                <a:cs typeface="Univers LT 55 Roman"/>
              </a:rPr>
              <a:t>Global Alliance for Genomics and Health (GA4GH): Data Biospher</a:t>
            </a:r>
            <a:r>
              <a:rPr lang="en-US" sz="2800" dirty="0">
                <a:solidFill>
                  <a:srgbClr val="263176"/>
                </a:solidFill>
                <a:latin typeface="Univers LT 55 Roman"/>
                <a:cs typeface="Univers LT 55 Roman"/>
              </a:rPr>
              <a:t>e</a:t>
            </a:r>
            <a:r>
              <a:rPr lang="en-US" sz="2800" dirty="0" smtClean="0">
                <a:solidFill>
                  <a:srgbClr val="263176"/>
                </a:solidFill>
                <a:latin typeface="Univers LT 55 Roman"/>
                <a:cs typeface="Univers LT 55 Roman"/>
              </a:rPr>
              <a:t> </a:t>
            </a:r>
            <a:endParaRPr lang="en-US" sz="2800" dirty="0">
              <a:solidFill>
                <a:srgbClr val="263176"/>
              </a:solidFill>
              <a:latin typeface="Univers LT 45 Light"/>
              <a:cs typeface="Univers LT 45 Light"/>
            </a:endParaRPr>
          </a:p>
        </p:txBody>
      </p:sp>
      <p:pic>
        <p:nvPicPr>
          <p:cNvPr id="7" name="Picture 6"/>
          <p:cNvPicPr>
            <a:picLocks noChangeAspect="1"/>
          </p:cNvPicPr>
          <p:nvPr/>
        </p:nvPicPr>
        <p:blipFill>
          <a:blip r:embed="rId3"/>
          <a:stretch>
            <a:fillRect/>
          </a:stretch>
        </p:blipFill>
        <p:spPr>
          <a:xfrm>
            <a:off x="901700" y="928905"/>
            <a:ext cx="6781800" cy="3466253"/>
          </a:xfrm>
          <a:prstGeom prst="rect">
            <a:avLst/>
          </a:prstGeom>
        </p:spPr>
      </p:pic>
    </p:spTree>
    <p:extLst>
      <p:ext uri="{BB962C8B-B14F-4D97-AF65-F5344CB8AC3E}">
        <p14:creationId xmlns:p14="http://schemas.microsoft.com/office/powerpoint/2010/main" val="1566333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a:solidFill>
                  <a:srgbClr val="263176"/>
                </a:solidFill>
                <a:latin typeface="Univers LT 55" charset="0"/>
                <a:ea typeface="Univers LT 55" charset="0"/>
                <a:cs typeface="Univers LT 55" charset="0"/>
              </a:rPr>
              <a:t>Genomics data portals </a:t>
            </a:r>
          </a:p>
        </p:txBody>
      </p:sp>
      <p:sp>
        <p:nvSpPr>
          <p:cNvPr id="3" name="Content Placeholder 2"/>
          <p:cNvSpPr txBox="1">
            <a:spLocks/>
          </p:cNvSpPr>
          <p:nvPr/>
        </p:nvSpPr>
        <p:spPr>
          <a:xfrm>
            <a:off x="101600" y="762000"/>
            <a:ext cx="9042400" cy="37973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solidFill>
                  <a:srgbClr val="263176"/>
                </a:solidFill>
                <a:latin typeface="Univers LT 55" charset="0"/>
                <a:ea typeface="Univers LT 55" charset="0"/>
                <a:cs typeface="Univers LT 55" charset="0"/>
              </a:rPr>
              <a:t>Support </a:t>
            </a:r>
          </a:p>
          <a:p>
            <a:pPr lvl="1"/>
            <a:r>
              <a:rPr lang="en-US" sz="1800" b="1" dirty="0" smtClean="0">
                <a:solidFill>
                  <a:srgbClr val="263176"/>
                </a:solidFill>
                <a:latin typeface="Univers LT 55" charset="0"/>
                <a:ea typeface="Univers LT 55" charset="0"/>
                <a:cs typeface="Univers LT 55" charset="0"/>
              </a:rPr>
              <a:t>collaboration </a:t>
            </a:r>
          </a:p>
          <a:p>
            <a:pPr lvl="1"/>
            <a:r>
              <a:rPr lang="en-US" sz="1800" b="1" dirty="0" smtClean="0">
                <a:solidFill>
                  <a:srgbClr val="263176"/>
                </a:solidFill>
                <a:latin typeface="Univers LT 55" charset="0"/>
                <a:ea typeface="Univers LT 55" charset="0"/>
                <a:cs typeface="Univers LT 55" charset="0"/>
              </a:rPr>
              <a:t>data sharing and </a:t>
            </a:r>
          </a:p>
          <a:p>
            <a:pPr lvl="1"/>
            <a:r>
              <a:rPr lang="en-US" sz="1800" b="1" dirty="0" smtClean="0">
                <a:solidFill>
                  <a:srgbClr val="263176"/>
                </a:solidFill>
                <a:latin typeface="Univers LT 55" charset="0"/>
                <a:ea typeface="Univers LT 55" charset="0"/>
                <a:cs typeface="Univers LT 55" charset="0"/>
              </a:rPr>
              <a:t>reproducibility</a:t>
            </a:r>
            <a:r>
              <a:rPr lang="en-US" sz="1800" dirty="0" smtClean="0">
                <a:solidFill>
                  <a:srgbClr val="263176"/>
                </a:solidFill>
                <a:latin typeface="Univers LT 55" charset="0"/>
                <a:ea typeface="Univers LT 55" charset="0"/>
                <a:cs typeface="Univers LT 55" charset="0"/>
              </a:rPr>
              <a:t> in scientific research</a:t>
            </a:r>
          </a:p>
          <a:p>
            <a:r>
              <a:rPr lang="en-US" sz="1800" dirty="0" smtClean="0">
                <a:solidFill>
                  <a:srgbClr val="263176"/>
                </a:solidFill>
                <a:latin typeface="Univers LT 55" charset="0"/>
                <a:ea typeface="Univers LT 55" charset="0"/>
                <a:cs typeface="Univers LT 55" charset="0"/>
              </a:rPr>
              <a:t> </a:t>
            </a:r>
            <a:r>
              <a:rPr lang="en-US" sz="1800" dirty="0">
                <a:solidFill>
                  <a:srgbClr val="263176"/>
                </a:solidFill>
                <a:latin typeface="Univers LT 55" charset="0"/>
                <a:ea typeface="Univers LT 55" charset="0"/>
                <a:cs typeface="Univers LT 55" charset="0"/>
              </a:rPr>
              <a:t>T</a:t>
            </a:r>
            <a:r>
              <a:rPr lang="en-US" sz="1800" dirty="0" smtClean="0">
                <a:solidFill>
                  <a:srgbClr val="263176"/>
                </a:solidFill>
                <a:latin typeface="Univers LT 55" charset="0"/>
                <a:ea typeface="Univers LT 55" charset="0"/>
                <a:cs typeface="Univers LT 55" charset="0"/>
              </a:rPr>
              <a:t>echnology </a:t>
            </a:r>
            <a:endParaRPr lang="en-US" sz="1800" b="1" dirty="0" smtClean="0">
              <a:solidFill>
                <a:srgbClr val="263176"/>
              </a:solidFill>
              <a:latin typeface="Univers LT 55" charset="0"/>
              <a:ea typeface="Univers LT 55" charset="0"/>
              <a:cs typeface="Univers LT 55" charset="0"/>
            </a:endParaRPr>
          </a:p>
          <a:p>
            <a:pPr lvl="1"/>
            <a:r>
              <a:rPr lang="en-US" sz="1800" b="1" dirty="0" smtClean="0">
                <a:solidFill>
                  <a:srgbClr val="263176"/>
                </a:solidFill>
                <a:latin typeface="Univers LT 55" charset="0"/>
                <a:ea typeface="Univers LT 55" charset="0"/>
                <a:cs typeface="Univers LT 55" charset="0"/>
              </a:rPr>
              <a:t>API access </a:t>
            </a:r>
          </a:p>
          <a:p>
            <a:pPr lvl="1"/>
            <a:r>
              <a:rPr lang="en-US" sz="1800" b="1" dirty="0" err="1" smtClean="0">
                <a:solidFill>
                  <a:srgbClr val="263176"/>
                </a:solidFill>
                <a:latin typeface="Univers LT 55" charset="0"/>
                <a:ea typeface="Univers LT 55" charset="0"/>
                <a:cs typeface="Univers LT 55" charset="0"/>
              </a:rPr>
              <a:t>docker</a:t>
            </a:r>
            <a:r>
              <a:rPr lang="en-US" sz="1800" b="1" dirty="0" smtClean="0">
                <a:solidFill>
                  <a:srgbClr val="263176"/>
                </a:solidFill>
                <a:latin typeface="Univers LT 55" charset="0"/>
                <a:ea typeface="Univers LT 55" charset="0"/>
                <a:cs typeface="Univers LT 55" charset="0"/>
              </a:rPr>
              <a:t> containers and </a:t>
            </a:r>
          </a:p>
          <a:p>
            <a:pPr lvl="1"/>
            <a:r>
              <a:rPr lang="en-US" sz="1800" b="1" dirty="0" smtClean="0">
                <a:solidFill>
                  <a:srgbClr val="263176"/>
                </a:solidFill>
                <a:latin typeface="Univers LT 55" charset="0"/>
                <a:ea typeface="Univers LT 55" charset="0"/>
                <a:cs typeface="Univers LT 55" charset="0"/>
              </a:rPr>
              <a:t>standardized workflow description languages</a:t>
            </a:r>
          </a:p>
          <a:p>
            <a:r>
              <a:rPr lang="en-US" sz="1800" dirty="0" smtClean="0">
                <a:solidFill>
                  <a:srgbClr val="263176"/>
                </a:solidFill>
                <a:latin typeface="Univers LT 55" charset="0"/>
                <a:ea typeface="Univers LT 55" charset="0"/>
                <a:cs typeface="Univers LT 55" charset="0"/>
              </a:rPr>
              <a:t>Leverage experiences of scientific data management communities</a:t>
            </a:r>
          </a:p>
          <a:p>
            <a:r>
              <a:rPr lang="en-US" sz="1800" dirty="0" smtClean="0">
                <a:solidFill>
                  <a:srgbClr val="263176"/>
                </a:solidFill>
                <a:latin typeface="Univers LT 55" charset="0"/>
                <a:ea typeface="Univers LT 55" charset="0"/>
                <a:cs typeface="Univers LT 55" charset="0"/>
              </a:rPr>
              <a:t>Invest </a:t>
            </a:r>
            <a:r>
              <a:rPr lang="en-US" sz="1800" dirty="0" smtClean="0">
                <a:solidFill>
                  <a:srgbClr val="263176"/>
                </a:solidFill>
                <a:latin typeface="Univers LT 55" charset="0"/>
                <a:ea typeface="Univers LT 55" charset="0"/>
                <a:cs typeface="Univers LT 55" charset="0"/>
              </a:rPr>
              <a:t>in </a:t>
            </a:r>
            <a:r>
              <a:rPr lang="en-US" sz="1800" b="1" dirty="0" smtClean="0">
                <a:solidFill>
                  <a:srgbClr val="263176"/>
                </a:solidFill>
                <a:latin typeface="Univers LT 55" charset="0"/>
                <a:ea typeface="Univers LT 55" charset="0"/>
                <a:cs typeface="Univers LT 55" charset="0"/>
              </a:rPr>
              <a:t>the implementations of science specific standards</a:t>
            </a:r>
          </a:p>
        </p:txBody>
      </p:sp>
    </p:spTree>
    <p:extLst>
      <p:ext uri="{BB962C8B-B14F-4D97-AF65-F5344CB8AC3E}">
        <p14:creationId xmlns:p14="http://schemas.microsoft.com/office/powerpoint/2010/main" val="3136984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lvl="1">
              <a:spcBef>
                <a:spcPct val="0"/>
              </a:spcBef>
            </a:pPr>
            <a:r>
              <a:rPr lang="en-US" sz="2800" dirty="0" smtClean="0">
                <a:solidFill>
                  <a:srgbClr val="263176"/>
                </a:solidFill>
                <a:latin typeface="Univers LT 55 Roman"/>
                <a:cs typeface="Univers LT 55 Roman"/>
              </a:rPr>
              <a:t>Genome and </a:t>
            </a:r>
            <a:r>
              <a:rPr lang="en-US" sz="2800" dirty="0" smtClean="0">
                <a:solidFill>
                  <a:srgbClr val="263176"/>
                </a:solidFill>
                <a:latin typeface="Univers LT 55 Roman"/>
                <a:cs typeface="Univers LT 55 Roman"/>
              </a:rPr>
              <a:t>Phenotype </a:t>
            </a:r>
            <a:r>
              <a:rPr lang="en-US" sz="2800" dirty="0" smtClean="0">
                <a:solidFill>
                  <a:srgbClr val="263176"/>
                </a:solidFill>
                <a:latin typeface="Univers LT 55 Roman"/>
                <a:cs typeface="Univers LT 55 Roman"/>
              </a:rPr>
              <a:t>Tool (GPF)</a:t>
            </a:r>
            <a:endParaRPr lang="en-US" sz="2800" dirty="0">
              <a:solidFill>
                <a:srgbClr val="263176"/>
              </a:solidFill>
              <a:latin typeface="Univers LT 45 Light"/>
              <a:cs typeface="Univers LT 45 Light"/>
            </a:endParaRPr>
          </a:p>
        </p:txBody>
      </p:sp>
      <p:sp>
        <p:nvSpPr>
          <p:cNvPr id="6" name="Rectangle 5"/>
          <p:cNvSpPr/>
          <p:nvPr/>
        </p:nvSpPr>
        <p:spPr>
          <a:xfrm>
            <a:off x="457200" y="725713"/>
            <a:ext cx="2159566" cy="369332"/>
          </a:xfrm>
          <a:prstGeom prst="rect">
            <a:avLst/>
          </a:prstGeom>
        </p:spPr>
        <p:txBody>
          <a:bodyPr wrap="none">
            <a:spAutoFit/>
          </a:bodyPr>
          <a:lstStyle/>
          <a:p>
            <a:r>
              <a:rPr lang="en-US" dirty="0">
                <a:solidFill>
                  <a:srgbClr val="263176"/>
                </a:solidFill>
                <a:latin typeface="arial" charset="0"/>
              </a:rPr>
              <a:t>https</a:t>
            </a:r>
            <a:r>
              <a:rPr lang="en-US" dirty="0" smtClean="0">
                <a:solidFill>
                  <a:srgbClr val="263176"/>
                </a:solidFill>
                <a:latin typeface="arial" charset="0"/>
              </a:rPr>
              <a:t>://</a:t>
            </a:r>
            <a:r>
              <a:rPr lang="en-US" dirty="0" err="1" smtClean="0">
                <a:solidFill>
                  <a:srgbClr val="263176"/>
                </a:solidFill>
                <a:latin typeface="arial" charset="0"/>
              </a:rPr>
              <a:t>gpf.sfari.org</a:t>
            </a:r>
            <a:r>
              <a:rPr lang="en-US" dirty="0" smtClean="0">
                <a:solidFill>
                  <a:srgbClr val="263176"/>
                </a:solidFill>
                <a:latin typeface="arial" charset="0"/>
              </a:rPr>
              <a:t>/</a:t>
            </a:r>
            <a:endParaRPr lang="en-US" dirty="0">
              <a:solidFill>
                <a:srgbClr val="263176"/>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59" y="1714500"/>
            <a:ext cx="3572363" cy="264159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7963" y="1135862"/>
            <a:ext cx="1864237" cy="3664738"/>
          </a:xfrm>
          <a:prstGeom prst="rect">
            <a:avLst/>
          </a:prstGeom>
        </p:spPr>
      </p:pic>
      <p:sp>
        <p:nvSpPr>
          <p:cNvPr id="3" name="TextBox 2"/>
          <p:cNvSpPr txBox="1"/>
          <p:nvPr/>
        </p:nvSpPr>
        <p:spPr>
          <a:xfrm>
            <a:off x="124459" y="1241919"/>
            <a:ext cx="2133600" cy="369332"/>
          </a:xfrm>
          <a:prstGeom prst="rect">
            <a:avLst/>
          </a:prstGeom>
          <a:noFill/>
        </p:spPr>
        <p:txBody>
          <a:bodyPr wrap="square" rtlCol="0">
            <a:spAutoFit/>
          </a:bodyPr>
          <a:lstStyle/>
          <a:p>
            <a:r>
              <a:rPr lang="en-US" smtClean="0"/>
              <a:t>Query</a:t>
            </a:r>
            <a:endParaRPr lang="en-US"/>
          </a:p>
        </p:txBody>
      </p:sp>
      <p:sp>
        <p:nvSpPr>
          <p:cNvPr id="9" name="TextBox 8"/>
          <p:cNvSpPr txBox="1"/>
          <p:nvPr/>
        </p:nvSpPr>
        <p:spPr>
          <a:xfrm>
            <a:off x="5765800" y="1241919"/>
            <a:ext cx="3175000" cy="3724096"/>
          </a:xfrm>
          <a:prstGeom prst="rect">
            <a:avLst/>
          </a:prstGeom>
          <a:noFill/>
        </p:spPr>
        <p:txBody>
          <a:bodyPr wrap="square" rtlCol="0">
            <a:spAutoFit/>
          </a:bodyPr>
          <a:lstStyle/>
          <a:p>
            <a:r>
              <a:rPr lang="en-US" sz="1000" dirty="0"/>
              <a:t>Features:</a:t>
            </a:r>
          </a:p>
          <a:p>
            <a:pPr marL="285750" indent="-285750">
              <a:buFont typeface="Arial" charset="0"/>
              <a:buChar char="•"/>
            </a:pPr>
            <a:r>
              <a:rPr lang="en-US" sz="1000" dirty="0"/>
              <a:t>SPARK Content:</a:t>
            </a:r>
          </a:p>
          <a:p>
            <a:pPr marL="742950" lvl="1" indent="-285750">
              <a:buFont typeface="Arial" charset="0"/>
              <a:buChar char="•"/>
            </a:pPr>
            <a:r>
              <a:rPr lang="en-US" sz="1000" dirty="0"/>
              <a:t>De novo variants</a:t>
            </a:r>
          </a:p>
          <a:p>
            <a:pPr marL="742950" lvl="1" indent="-285750">
              <a:buFont typeface="Arial" charset="0"/>
              <a:buChar char="•"/>
            </a:pPr>
            <a:r>
              <a:rPr lang="en-US" sz="1000" dirty="0"/>
              <a:t>Rare and common transmitted variants</a:t>
            </a:r>
          </a:p>
          <a:p>
            <a:pPr marL="742950" lvl="1" indent="-285750">
              <a:buFont typeface="Arial" charset="0"/>
              <a:buChar char="•"/>
            </a:pPr>
            <a:r>
              <a:rPr lang="en-US" sz="1000" dirty="0"/>
              <a:t>Phenotypic data</a:t>
            </a:r>
          </a:p>
          <a:p>
            <a:pPr marL="285750" indent="-285750">
              <a:buFont typeface="Arial" charset="0"/>
              <a:buChar char="•"/>
            </a:pPr>
            <a:r>
              <a:rPr lang="en-US" sz="1000" dirty="0"/>
              <a:t>Integration:</a:t>
            </a:r>
          </a:p>
          <a:p>
            <a:pPr marL="742950" lvl="1" indent="-285750">
              <a:buFont typeface="Arial" charset="0"/>
              <a:buChar char="•"/>
            </a:pPr>
            <a:r>
              <a:rPr lang="en-US" sz="1000" dirty="0"/>
              <a:t>SSC exome and whole-genome</a:t>
            </a:r>
          </a:p>
          <a:p>
            <a:pPr marL="742950" lvl="1" indent="-285750">
              <a:buFont typeface="Arial" charset="0"/>
              <a:buChar char="•"/>
            </a:pPr>
            <a:r>
              <a:rPr lang="en-US" sz="1000" dirty="0"/>
              <a:t>VIP</a:t>
            </a:r>
          </a:p>
          <a:p>
            <a:pPr marL="285750" indent="-285750">
              <a:buFont typeface="Arial" charset="0"/>
              <a:buChar char="•"/>
            </a:pPr>
            <a:r>
              <a:rPr lang="en-US" sz="1000" dirty="0"/>
              <a:t>Query: Interface</a:t>
            </a:r>
          </a:p>
          <a:p>
            <a:pPr marL="742950" lvl="1" indent="-285750">
              <a:buFont typeface="Arial" charset="0"/>
              <a:buChar char="•"/>
            </a:pPr>
            <a:r>
              <a:rPr lang="en-US" sz="1000" dirty="0"/>
              <a:t>By gene</a:t>
            </a:r>
          </a:p>
          <a:p>
            <a:pPr marL="742950" lvl="1" indent="-285750">
              <a:buFont typeface="Arial" charset="0"/>
              <a:buChar char="•"/>
            </a:pPr>
            <a:r>
              <a:rPr lang="en-US" sz="1000" dirty="0"/>
              <a:t>By set of genes (i.e. by pathway)</a:t>
            </a:r>
          </a:p>
          <a:p>
            <a:pPr marL="742950" lvl="1" indent="-285750">
              <a:buFont typeface="Arial" charset="0"/>
              <a:buChar char="•"/>
            </a:pPr>
            <a:r>
              <a:rPr lang="en-US" sz="1000" dirty="0"/>
              <a:t>By predicted variant effect (i.e. LGDs)</a:t>
            </a:r>
          </a:p>
          <a:p>
            <a:pPr marL="742950" lvl="1" indent="-285750">
              <a:buFont typeface="Arial" charset="0"/>
              <a:buChar char="•"/>
            </a:pPr>
            <a:r>
              <a:rPr lang="en-US" sz="1000" dirty="0"/>
              <a:t>By variant frequency</a:t>
            </a:r>
          </a:p>
          <a:p>
            <a:pPr marL="742950" lvl="1" indent="-285750">
              <a:buFont typeface="Arial" charset="0"/>
              <a:buChar char="•"/>
            </a:pPr>
            <a:r>
              <a:rPr lang="en-US" sz="1000" dirty="0"/>
              <a:t>By transmission pattern (i.e. de novo or transmitted from mother)</a:t>
            </a:r>
          </a:p>
          <a:p>
            <a:pPr marL="742950" lvl="1" indent="-285750">
              <a:buFont typeface="Arial" charset="0"/>
              <a:buChar char="•"/>
            </a:pPr>
            <a:r>
              <a:rPr lang="en-US" sz="1000" dirty="0"/>
              <a:t>By phenotypic properties (i.e. affected children with SCQ score larger than 20)</a:t>
            </a:r>
          </a:p>
          <a:p>
            <a:pPr marL="285750" indent="-285750">
              <a:buFont typeface="Arial" charset="0"/>
              <a:buChar char="•"/>
            </a:pPr>
            <a:r>
              <a:rPr lang="en-US" sz="1000" dirty="0"/>
              <a:t>Analysis tools:</a:t>
            </a:r>
          </a:p>
          <a:p>
            <a:pPr marL="742950" lvl="1" indent="-285750">
              <a:buFont typeface="Arial" charset="0"/>
              <a:buChar char="•"/>
            </a:pPr>
            <a:r>
              <a:rPr lang="en-US" sz="1000" dirty="0"/>
              <a:t>Enrichment of de novo variant in a given gene set.</a:t>
            </a:r>
          </a:p>
          <a:p>
            <a:pPr marL="742950" lvl="1" indent="-285750">
              <a:buFont typeface="Arial" charset="0"/>
              <a:buChar char="•"/>
            </a:pPr>
            <a:endParaRPr lang="en-US" dirty="0"/>
          </a:p>
          <a:p>
            <a:endParaRPr lang="en-US" dirty="0"/>
          </a:p>
        </p:txBody>
      </p:sp>
    </p:spTree>
    <p:extLst>
      <p:ext uri="{BB962C8B-B14F-4D97-AF65-F5344CB8AC3E}">
        <p14:creationId xmlns:p14="http://schemas.microsoft.com/office/powerpoint/2010/main" val="2984887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solidFill>
                  <a:srgbClr val="263176"/>
                </a:solidFill>
                <a:latin typeface="Univers LT 55 Roman"/>
                <a:cs typeface="Univers LT 55 Roman"/>
              </a:rPr>
              <a:t>SFARI-IOBIO </a:t>
            </a:r>
            <a:r>
              <a:rPr lang="en-US" sz="2800" dirty="0">
                <a:solidFill>
                  <a:srgbClr val="263176"/>
                </a:solidFill>
                <a:latin typeface="Univers LT 55 Roman"/>
                <a:cs typeface="Univers LT 55 Roman"/>
              </a:rPr>
              <a:t>D</a:t>
            </a:r>
            <a:r>
              <a:rPr lang="en-US" sz="2800" dirty="0" smtClean="0">
                <a:solidFill>
                  <a:srgbClr val="263176"/>
                </a:solidFill>
                <a:latin typeface="Univers LT 55 Roman"/>
                <a:cs typeface="Univers LT 55 Roman"/>
              </a:rPr>
              <a:t>ata </a:t>
            </a:r>
            <a:r>
              <a:rPr lang="en-US" sz="2800" dirty="0" smtClean="0">
                <a:solidFill>
                  <a:srgbClr val="263176"/>
                </a:solidFill>
                <a:latin typeface="Univers LT 55 Roman"/>
                <a:cs typeface="Univers LT 55 Roman"/>
              </a:rPr>
              <a:t>Federation Project</a:t>
            </a:r>
            <a:endParaRPr lang="en-US" sz="2800" dirty="0">
              <a:solidFill>
                <a:srgbClr val="263176"/>
              </a:solidFill>
              <a:latin typeface="Univers LT 45 Light"/>
              <a:cs typeface="Univers LT 45 Light"/>
            </a:endParaRPr>
          </a:p>
        </p:txBody>
      </p:sp>
      <p:pic>
        <p:nvPicPr>
          <p:cNvPr id="6" name="Picture 5"/>
          <p:cNvPicPr>
            <a:picLocks noChangeAspect="1"/>
          </p:cNvPicPr>
          <p:nvPr/>
        </p:nvPicPr>
        <p:blipFill>
          <a:blip r:embed="rId3"/>
          <a:stretch>
            <a:fillRect/>
          </a:stretch>
        </p:blipFill>
        <p:spPr>
          <a:xfrm>
            <a:off x="2692400" y="756598"/>
            <a:ext cx="6189381" cy="3997289"/>
          </a:xfrm>
          <a:prstGeom prst="rect">
            <a:avLst/>
          </a:prstGeom>
          <a:solidFill>
            <a:srgbClr val="FFFFFF"/>
          </a:solidFill>
        </p:spPr>
      </p:pic>
      <p:pic>
        <p:nvPicPr>
          <p:cNvPr id="3" name="Picture 2"/>
          <p:cNvPicPr>
            <a:picLocks noChangeAspect="1"/>
          </p:cNvPicPr>
          <p:nvPr/>
        </p:nvPicPr>
        <p:blipFill>
          <a:blip r:embed="rId4"/>
          <a:stretch>
            <a:fillRect/>
          </a:stretch>
        </p:blipFill>
        <p:spPr>
          <a:xfrm>
            <a:off x="0" y="1131706"/>
            <a:ext cx="2692400" cy="779151"/>
          </a:xfrm>
          <a:prstGeom prst="rect">
            <a:avLst/>
          </a:prstGeom>
        </p:spPr>
      </p:pic>
      <p:pic>
        <p:nvPicPr>
          <p:cNvPr id="5" name="Picture 4"/>
          <p:cNvPicPr>
            <a:picLocks noChangeAspect="1"/>
          </p:cNvPicPr>
          <p:nvPr/>
        </p:nvPicPr>
        <p:blipFill>
          <a:blip r:embed="rId5"/>
          <a:stretch>
            <a:fillRect/>
          </a:stretch>
        </p:blipFill>
        <p:spPr>
          <a:xfrm>
            <a:off x="108897" y="2094392"/>
            <a:ext cx="2830206" cy="2659495"/>
          </a:xfrm>
          <a:prstGeom prst="rect">
            <a:avLst/>
          </a:prstGeom>
        </p:spPr>
      </p:pic>
    </p:spTree>
    <p:extLst>
      <p:ext uri="{BB962C8B-B14F-4D97-AF65-F5344CB8AC3E}">
        <p14:creationId xmlns:p14="http://schemas.microsoft.com/office/powerpoint/2010/main" val="424087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1917700"/>
            <a:ext cx="184731" cy="369332"/>
          </a:xfrm>
          <a:prstGeom prst="rect">
            <a:avLst/>
          </a:prstGeom>
          <a:noFill/>
        </p:spPr>
        <p:txBody>
          <a:bodyPr wrap="none" rtlCol="0">
            <a:spAutoFit/>
          </a:bodyPr>
          <a:lstStyle/>
          <a:p>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139" y="181986"/>
            <a:ext cx="5544935" cy="1066800"/>
          </a:xfrm>
          <a:prstGeom prst="rect">
            <a:avLst/>
          </a:prstGeom>
        </p:spPr>
      </p:pic>
      <p:sp>
        <p:nvSpPr>
          <p:cNvPr id="10" name="Rectangle 9"/>
          <p:cNvSpPr/>
          <p:nvPr/>
        </p:nvSpPr>
        <p:spPr>
          <a:xfrm>
            <a:off x="196139" y="1404578"/>
            <a:ext cx="2210990" cy="369332"/>
          </a:xfrm>
          <a:prstGeom prst="rect">
            <a:avLst/>
          </a:prstGeom>
        </p:spPr>
        <p:txBody>
          <a:bodyPr wrap="none">
            <a:spAutoFit/>
          </a:bodyPr>
          <a:lstStyle/>
          <a:p>
            <a:r>
              <a:rPr lang="en-US" u="sng" dirty="0">
                <a:solidFill>
                  <a:srgbClr val="4C62EF"/>
                </a:solidFill>
              </a:rPr>
              <a:t>https://</a:t>
            </a:r>
            <a:r>
              <a:rPr lang="en-US" u="sng" dirty="0" err="1">
                <a:solidFill>
                  <a:srgbClr val="4C62EF"/>
                </a:solidFill>
              </a:rPr>
              <a:t>www.sfari.org</a:t>
            </a:r>
            <a:endParaRPr lang="en-US" u="sng" dirty="0">
              <a:solidFill>
                <a:srgbClr val="4C62EF"/>
              </a:solidFill>
            </a:endParaRPr>
          </a:p>
        </p:txBody>
      </p:sp>
      <p:sp>
        <p:nvSpPr>
          <p:cNvPr id="16" name="Rectangle 15"/>
          <p:cNvSpPr/>
          <p:nvPr/>
        </p:nvSpPr>
        <p:spPr>
          <a:xfrm>
            <a:off x="5763652" y="181986"/>
            <a:ext cx="3278747" cy="1600438"/>
          </a:xfrm>
          <a:prstGeom prst="rect">
            <a:avLst/>
          </a:prstGeom>
        </p:spPr>
        <p:txBody>
          <a:bodyPr wrap="square">
            <a:spAutoFit/>
          </a:bodyPr>
          <a:lstStyle/>
          <a:p>
            <a:r>
              <a:rPr lang="en-US" sz="1600" i="1" dirty="0" smtClean="0">
                <a:solidFill>
                  <a:srgbClr val="263176"/>
                </a:solidFill>
                <a:latin typeface="Univers Next W01" charset="0"/>
              </a:rPr>
              <a:t>Mission: improve </a:t>
            </a:r>
            <a:r>
              <a:rPr lang="en-US" sz="1600" i="1" dirty="0">
                <a:solidFill>
                  <a:srgbClr val="263176"/>
                </a:solidFill>
                <a:latin typeface="Univers Next W01" charset="0"/>
              </a:rPr>
              <a:t>the understanding, diagnosis and treatment of autism spectrum </a:t>
            </a:r>
            <a:r>
              <a:rPr lang="en-US" sz="1600" i="1" dirty="0" smtClean="0">
                <a:solidFill>
                  <a:srgbClr val="263176"/>
                </a:solidFill>
                <a:latin typeface="Univers Next W01" charset="0"/>
              </a:rPr>
              <a:t>disorders (ASD) </a:t>
            </a:r>
            <a:r>
              <a:rPr lang="en-US" sz="1600" i="1" dirty="0">
                <a:solidFill>
                  <a:srgbClr val="263176"/>
                </a:solidFill>
                <a:latin typeface="Univers Next W01" charset="0"/>
              </a:rPr>
              <a:t>by funding innovative research of the highest quality and </a:t>
            </a:r>
            <a:r>
              <a:rPr lang="en-US" sz="1600" i="1" dirty="0" smtClean="0">
                <a:solidFill>
                  <a:srgbClr val="263176"/>
                </a:solidFill>
                <a:latin typeface="Univers Next W01" charset="0"/>
              </a:rPr>
              <a:t>relevance</a:t>
            </a:r>
            <a:endParaRPr lang="en-US" sz="1600" i="1" dirty="0">
              <a:solidFill>
                <a:srgbClr val="263176"/>
              </a:solidFill>
            </a:endParaRPr>
          </a:p>
        </p:txBody>
      </p:sp>
      <p:sp>
        <p:nvSpPr>
          <p:cNvPr id="2" name="TextBox 1"/>
          <p:cNvSpPr txBox="1"/>
          <p:nvPr/>
        </p:nvSpPr>
        <p:spPr>
          <a:xfrm>
            <a:off x="927100" y="2146300"/>
            <a:ext cx="7251700" cy="2585323"/>
          </a:xfrm>
          <a:prstGeom prst="rect">
            <a:avLst/>
          </a:prstGeom>
          <a:noFill/>
        </p:spPr>
        <p:txBody>
          <a:bodyPr wrap="square" rtlCol="0">
            <a:spAutoFit/>
          </a:bodyPr>
          <a:lstStyle/>
          <a:p>
            <a:r>
              <a:rPr lang="en-US" dirty="0">
                <a:solidFill>
                  <a:schemeClr val="tx2">
                    <a:lumMod val="50000"/>
                  </a:schemeClr>
                </a:solidFill>
                <a:latin typeface="Univers LT 45 Light" charset="0"/>
                <a:ea typeface="Univers LT 45 Light" charset="0"/>
                <a:cs typeface="Univers LT 45 Light" charset="0"/>
              </a:rPr>
              <a:t>Identify risk factors whether genetic, environmental or epidemiological. </a:t>
            </a:r>
          </a:p>
          <a:p>
            <a:r>
              <a:rPr lang="en-US" dirty="0">
                <a:solidFill>
                  <a:schemeClr val="tx2">
                    <a:lumMod val="50000"/>
                  </a:schemeClr>
                </a:solidFill>
                <a:latin typeface="Univers LT 45 Light" charset="0"/>
                <a:ea typeface="Univers LT 45 Light" charset="0"/>
                <a:cs typeface="Univers LT 45 Light" charset="0"/>
              </a:rPr>
              <a:t> </a:t>
            </a:r>
          </a:p>
          <a:p>
            <a:r>
              <a:rPr lang="en-US" dirty="0">
                <a:solidFill>
                  <a:schemeClr val="tx2">
                    <a:lumMod val="50000"/>
                  </a:schemeClr>
                </a:solidFill>
                <a:latin typeface="Univers LT 45 Light" charset="0"/>
                <a:ea typeface="Univers LT 45 Light" charset="0"/>
                <a:cs typeface="Univers LT 45 Light" charset="0"/>
              </a:rPr>
              <a:t>Use non-human organisms to understand how these risk factors alter brain function and animal behavior.</a:t>
            </a:r>
          </a:p>
          <a:p>
            <a:r>
              <a:rPr lang="en-US" dirty="0">
                <a:solidFill>
                  <a:schemeClr val="tx2">
                    <a:lumMod val="50000"/>
                  </a:schemeClr>
                </a:solidFill>
                <a:latin typeface="Univers LT 45 Light" charset="0"/>
                <a:ea typeface="Univers LT 45 Light" charset="0"/>
                <a:cs typeface="Univers LT 45 Light" charset="0"/>
              </a:rPr>
              <a:t> </a:t>
            </a:r>
          </a:p>
          <a:p>
            <a:r>
              <a:rPr lang="en-US" dirty="0">
                <a:solidFill>
                  <a:schemeClr val="tx2">
                    <a:lumMod val="50000"/>
                  </a:schemeClr>
                </a:solidFill>
                <a:latin typeface="Univers LT 45 Light" charset="0"/>
                <a:ea typeface="Univers LT 45 Light" charset="0"/>
                <a:cs typeface="Univers LT 45 Light" charset="0"/>
              </a:rPr>
              <a:t>Promote preclinical and clinical investigations to improve autism diagnosis &amp; therapy.  </a:t>
            </a:r>
          </a:p>
          <a:p>
            <a:endParaRPr lang="en-US" dirty="0"/>
          </a:p>
        </p:txBody>
      </p:sp>
    </p:spTree>
    <p:extLst>
      <p:ext uri="{BB962C8B-B14F-4D97-AF65-F5344CB8AC3E}">
        <p14:creationId xmlns:p14="http://schemas.microsoft.com/office/powerpoint/2010/main" val="19643406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14300" y="274639"/>
            <a:ext cx="9029700" cy="668771"/>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Acknowledgements</a:t>
            </a:r>
            <a:endParaRPr lang="en-US" sz="2400" dirty="0">
              <a:solidFill>
                <a:srgbClr val="263176"/>
              </a:solidFill>
              <a:latin typeface="Univers LT 45 Light"/>
              <a:cs typeface="Univers LT 45 Light"/>
            </a:endParaRPr>
          </a:p>
        </p:txBody>
      </p:sp>
      <p:sp>
        <p:nvSpPr>
          <p:cNvPr id="3" name="Rectangle 2"/>
          <p:cNvSpPr/>
          <p:nvPr/>
        </p:nvSpPr>
        <p:spPr>
          <a:xfrm>
            <a:off x="1075190" y="1151372"/>
            <a:ext cx="7052810" cy="2585323"/>
          </a:xfrm>
          <a:prstGeom prst="rect">
            <a:avLst/>
          </a:prstGeom>
        </p:spPr>
        <p:txBody>
          <a:bodyPr wrap="square">
            <a:spAutoFit/>
          </a:bodyPr>
          <a:lstStyle/>
          <a:p>
            <a:pPr marL="285750" indent="-285750">
              <a:buFont typeface="Arial" charset="0"/>
              <a:buChar char="•"/>
            </a:pPr>
            <a:r>
              <a:rPr lang="en-US" dirty="0" smtClean="0">
                <a:solidFill>
                  <a:srgbClr val="263176"/>
                </a:solidFill>
                <a:latin typeface="Univers LT 55 Roman"/>
                <a:cs typeface="Univers LT 55 Roman"/>
              </a:rPr>
              <a:t>SF Informatics Team</a:t>
            </a:r>
            <a:r>
              <a:rPr lang="en-US" dirty="0" smtClean="0">
                <a:solidFill>
                  <a:srgbClr val="263176"/>
                </a:solidFill>
                <a:latin typeface="Univers LT 55 Roman"/>
                <a:cs typeface="Univers LT 55 Roman"/>
              </a:rPr>
              <a:t> </a:t>
            </a:r>
            <a:endParaRPr lang="en-US" dirty="0" smtClean="0">
              <a:solidFill>
                <a:srgbClr val="263176"/>
              </a:solidFill>
              <a:latin typeface="Univers LT 55 Roman"/>
              <a:cs typeface="Univers LT 55 Roman"/>
            </a:endParaRPr>
          </a:p>
          <a:p>
            <a:pPr marL="285750" indent="-285750">
              <a:buFont typeface="Arial" charset="0"/>
              <a:buChar char="•"/>
            </a:pPr>
            <a:r>
              <a:rPr lang="en-US" dirty="0" smtClean="0">
                <a:solidFill>
                  <a:srgbClr val="263176"/>
                </a:solidFill>
                <a:latin typeface="Univers LT 55 Roman"/>
                <a:cs typeface="Univers LT 55 Roman"/>
              </a:rPr>
              <a:t>SCC Flatiron Institute</a:t>
            </a:r>
            <a:endParaRPr lang="en-US" dirty="0" smtClean="0">
              <a:solidFill>
                <a:srgbClr val="263176"/>
              </a:solidFill>
              <a:latin typeface="Univers LT 55 Roman"/>
              <a:cs typeface="Univers LT 55 Roman"/>
            </a:endParaRPr>
          </a:p>
          <a:p>
            <a:pPr marL="285750" indent="-285750">
              <a:buFont typeface="Arial" charset="0"/>
              <a:buChar char="•"/>
            </a:pPr>
            <a:r>
              <a:rPr lang="en-US" dirty="0" smtClean="0">
                <a:solidFill>
                  <a:srgbClr val="263176"/>
                </a:solidFill>
                <a:latin typeface="Univers LT 55 Roman"/>
                <a:cs typeface="Univers LT 55 Roman"/>
              </a:rPr>
              <a:t>SFARI Science Team</a:t>
            </a:r>
          </a:p>
          <a:p>
            <a:pPr marL="285750" indent="-285750">
              <a:buFont typeface="Arial" charset="0"/>
              <a:buChar char="•"/>
            </a:pPr>
            <a:r>
              <a:rPr lang="en-US" dirty="0" smtClean="0">
                <a:solidFill>
                  <a:srgbClr val="263176"/>
                </a:solidFill>
                <a:latin typeface="Univers LT 55 Roman"/>
                <a:cs typeface="Univers LT 55 Roman"/>
              </a:rPr>
              <a:t>SPARK Team</a:t>
            </a:r>
          </a:p>
          <a:p>
            <a:pPr marL="285750" indent="-285750">
              <a:buFont typeface="Arial" charset="0"/>
              <a:buChar char="•"/>
            </a:pPr>
            <a:r>
              <a:rPr lang="en-US" dirty="0" smtClean="0">
                <a:solidFill>
                  <a:srgbClr val="263176"/>
                </a:solidFill>
                <a:latin typeface="Univers LT 55 Roman"/>
                <a:cs typeface="Univers LT 55 Roman"/>
              </a:rPr>
              <a:t>New York Genome Center(NYGC), Baylor College of Medicine Sequencing Center</a:t>
            </a:r>
            <a:endParaRPr lang="en-US" dirty="0" smtClean="0">
              <a:solidFill>
                <a:srgbClr val="263176"/>
              </a:solidFill>
              <a:latin typeface="Univers LT 55 Roman"/>
              <a:cs typeface="Univers LT 55 Roman"/>
            </a:endParaRPr>
          </a:p>
          <a:p>
            <a:pPr marL="285750" indent="-285750">
              <a:buFont typeface="Arial" charset="0"/>
              <a:buChar char="•"/>
            </a:pPr>
            <a:r>
              <a:rPr lang="en-US" dirty="0" err="1" smtClean="0">
                <a:solidFill>
                  <a:srgbClr val="263176"/>
                </a:solidFill>
                <a:latin typeface="Univers LT 55 Roman"/>
                <a:cs typeface="Univers LT 55 Roman"/>
              </a:rPr>
              <a:t>Iossifov</a:t>
            </a:r>
            <a:r>
              <a:rPr lang="en-US" dirty="0" smtClean="0">
                <a:solidFill>
                  <a:srgbClr val="263176"/>
                </a:solidFill>
                <a:latin typeface="Univers LT 55 Roman"/>
                <a:cs typeface="Univers LT 55 Roman"/>
              </a:rPr>
              <a:t> Lab at NYGC/CSHL</a:t>
            </a:r>
          </a:p>
          <a:p>
            <a:pPr marL="285750" indent="-285750">
              <a:buFont typeface="Arial" charset="0"/>
              <a:buChar char="•"/>
            </a:pPr>
            <a:r>
              <a:rPr lang="en-US" dirty="0" smtClean="0">
                <a:solidFill>
                  <a:srgbClr val="263176"/>
                </a:solidFill>
                <a:latin typeface="Univers LT 55 Roman"/>
                <a:cs typeface="Univers LT 55 Roman"/>
              </a:rPr>
              <a:t>Marth Lab at University of Utah and IOBIO </a:t>
            </a:r>
            <a:r>
              <a:rPr lang="mr-IN" dirty="0" smtClean="0">
                <a:solidFill>
                  <a:srgbClr val="263176"/>
                </a:solidFill>
                <a:latin typeface="Univers LT 55 Roman"/>
                <a:cs typeface="Univers LT 55 Roman"/>
              </a:rPr>
              <a:t>–</a:t>
            </a:r>
            <a:r>
              <a:rPr lang="en-US" dirty="0" smtClean="0">
                <a:solidFill>
                  <a:srgbClr val="263176"/>
                </a:solidFill>
                <a:latin typeface="Univers LT 55 Roman"/>
                <a:cs typeface="Univers LT 55 Roman"/>
              </a:rPr>
              <a:t>Frameshift team</a:t>
            </a:r>
            <a:br>
              <a:rPr lang="en-US" dirty="0" smtClean="0">
                <a:solidFill>
                  <a:srgbClr val="263176"/>
                </a:solidFill>
                <a:latin typeface="Univers LT 55 Roman"/>
                <a:cs typeface="Univers LT 55 Roman"/>
              </a:rPr>
            </a:br>
            <a:endParaRPr lang="en-US" dirty="0">
              <a:solidFill>
                <a:srgbClr val="263176"/>
              </a:solidFill>
              <a:latin typeface="Univers LT 45 Light"/>
              <a:cs typeface="Univers LT 45 Light"/>
            </a:endParaRPr>
          </a:p>
        </p:txBody>
      </p:sp>
    </p:spTree>
    <p:extLst>
      <p:ext uri="{BB962C8B-B14F-4D97-AF65-F5344CB8AC3E}">
        <p14:creationId xmlns:p14="http://schemas.microsoft.com/office/powerpoint/2010/main" val="12680540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1600" y="1455739"/>
            <a:ext cx="9029700" cy="668771"/>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solidFill>
                  <a:srgbClr val="263176"/>
                </a:solidFill>
                <a:latin typeface="Univers LT 55 Roman"/>
                <a:cs typeface="Univers LT 55 Roman"/>
              </a:rPr>
              <a:t>Thank you!</a:t>
            </a:r>
            <a:endParaRPr lang="en-US" sz="2400" dirty="0">
              <a:solidFill>
                <a:srgbClr val="263176"/>
              </a:solidFill>
              <a:latin typeface="Univers LT 45 Light"/>
              <a:cs typeface="Univers LT 45 Light"/>
            </a:endParaRPr>
          </a:p>
        </p:txBody>
      </p:sp>
    </p:spTree>
    <p:extLst>
      <p:ext uri="{BB962C8B-B14F-4D97-AF65-F5344CB8AC3E}">
        <p14:creationId xmlns:p14="http://schemas.microsoft.com/office/powerpoint/2010/main" val="44983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ea typeface="Avenir Heavy" charset="0"/>
                <a:cs typeface="Avenir Heavy" charset="0"/>
              </a:rPr>
              <a:t> </a:t>
            </a:r>
            <a:endParaRPr lang="en-US" sz="2400" dirty="0">
              <a:solidFill>
                <a:srgbClr val="263176"/>
              </a:solidFill>
              <a:latin typeface="Univers LT 45 Light"/>
              <a:cs typeface="Univers LT 45 Light"/>
            </a:endParaRPr>
          </a:p>
        </p:txBody>
      </p:sp>
      <p:sp>
        <p:nvSpPr>
          <p:cNvPr id="5" name="Oval 4"/>
          <p:cNvSpPr/>
          <p:nvPr/>
        </p:nvSpPr>
        <p:spPr>
          <a:xfrm>
            <a:off x="1786271" y="1071506"/>
            <a:ext cx="3857292" cy="3186170"/>
          </a:xfrm>
          <a:prstGeom prst="ellipse">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Inherited variants ~50%?</a:t>
            </a:r>
          </a:p>
          <a:p>
            <a:pPr algn="ctr"/>
            <a:endParaRPr lang="en-US" sz="2000" dirty="0"/>
          </a:p>
          <a:p>
            <a:pPr algn="ctr"/>
            <a:r>
              <a:rPr lang="en-US" sz="2000" dirty="0" smtClean="0"/>
              <a:t>De novo LGD &amp; missense variants </a:t>
            </a:r>
          </a:p>
          <a:p>
            <a:pPr algn="ctr"/>
            <a:r>
              <a:rPr lang="en-US" sz="2000" dirty="0" smtClean="0"/>
              <a:t>~10-30%? </a:t>
            </a:r>
          </a:p>
          <a:p>
            <a:pPr algn="ctr"/>
            <a:endParaRPr lang="en-US" sz="2000" dirty="0"/>
          </a:p>
          <a:p>
            <a:pPr algn="ctr"/>
            <a:r>
              <a:rPr lang="en-US" sz="2000" dirty="0" smtClean="0"/>
              <a:t>Somatic variants </a:t>
            </a:r>
          </a:p>
          <a:p>
            <a:pPr algn="ctr"/>
            <a:r>
              <a:rPr lang="en-US" sz="2000" dirty="0" smtClean="0"/>
              <a:t>1%?</a:t>
            </a:r>
            <a:endParaRPr lang="en-US" sz="2000" dirty="0"/>
          </a:p>
        </p:txBody>
      </p:sp>
      <p:sp>
        <p:nvSpPr>
          <p:cNvPr id="6" name="Oval 5"/>
          <p:cNvSpPr/>
          <p:nvPr/>
        </p:nvSpPr>
        <p:spPr>
          <a:xfrm>
            <a:off x="5436121" y="2005123"/>
            <a:ext cx="1693341" cy="1123840"/>
          </a:xfrm>
          <a:prstGeom prst="ellipse">
            <a:avLst/>
          </a:prstGeom>
          <a:solidFill>
            <a:schemeClr val="accent4"/>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Environment</a:t>
            </a:r>
          </a:p>
          <a:p>
            <a:pPr algn="ctr"/>
            <a:r>
              <a:rPr lang="en-US" sz="1400" dirty="0" smtClean="0"/>
              <a:t>17 %</a:t>
            </a:r>
            <a:endParaRPr lang="en-US" sz="1400" dirty="0"/>
          </a:p>
        </p:txBody>
      </p:sp>
      <p:sp>
        <p:nvSpPr>
          <p:cNvPr id="7" name="Title 1"/>
          <p:cNvSpPr txBox="1">
            <a:spLocks/>
          </p:cNvSpPr>
          <p:nvPr/>
        </p:nvSpPr>
        <p:spPr>
          <a:xfrm>
            <a:off x="609600" y="4270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A</a:t>
            </a:r>
            <a:r>
              <a:rPr lang="en-US" sz="2400" dirty="0" smtClean="0">
                <a:solidFill>
                  <a:srgbClr val="263176"/>
                </a:solidFill>
                <a:latin typeface="Univers LT 55 Roman"/>
                <a:cs typeface="Univers LT 55 Roman"/>
              </a:rPr>
              <a:t>utism risk is complex</a:t>
            </a:r>
            <a:endParaRPr lang="en-US" sz="2400" dirty="0">
              <a:solidFill>
                <a:srgbClr val="263176"/>
              </a:solidFill>
              <a:latin typeface="Univers LT 45 Light"/>
              <a:cs typeface="Univers LT 45 Light"/>
            </a:endParaRPr>
          </a:p>
        </p:txBody>
      </p:sp>
      <p:sp>
        <p:nvSpPr>
          <p:cNvPr id="10" name="TextBox 9"/>
          <p:cNvSpPr txBox="1"/>
          <p:nvPr/>
        </p:nvSpPr>
        <p:spPr>
          <a:xfrm>
            <a:off x="177800" y="4474577"/>
            <a:ext cx="5054600" cy="338554"/>
          </a:xfrm>
          <a:prstGeom prst="rect">
            <a:avLst/>
          </a:prstGeom>
          <a:noFill/>
        </p:spPr>
        <p:txBody>
          <a:bodyPr wrap="square" rtlCol="0">
            <a:spAutoFit/>
          </a:bodyPr>
          <a:lstStyle/>
          <a:p>
            <a:r>
              <a:rPr lang="en-US" sz="1600" dirty="0" smtClean="0"/>
              <a:t>Pam Feliciano, 2017</a:t>
            </a:r>
            <a:endParaRPr lang="en-US" sz="1600" dirty="0"/>
          </a:p>
        </p:txBody>
      </p:sp>
    </p:spTree>
    <p:extLst>
      <p:ext uri="{BB962C8B-B14F-4D97-AF65-F5344CB8AC3E}">
        <p14:creationId xmlns:p14="http://schemas.microsoft.com/office/powerpoint/2010/main" val="949566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Distribution of genetic risk in autism</a:t>
            </a:r>
            <a:endParaRPr lang="en-US" sz="2400" dirty="0">
              <a:solidFill>
                <a:srgbClr val="263176"/>
              </a:solidFill>
              <a:latin typeface="Univers LT 45 Light"/>
              <a:cs typeface="Univers LT 45 Light"/>
            </a:endParaRPr>
          </a:p>
        </p:txBody>
      </p:sp>
      <p:pic>
        <p:nvPicPr>
          <p:cNvPr id="6" name="Picture 5"/>
          <p:cNvPicPr>
            <a:picLocks noChangeAspect="1"/>
          </p:cNvPicPr>
          <p:nvPr/>
        </p:nvPicPr>
        <p:blipFill>
          <a:blip r:embed="rId2"/>
          <a:stretch>
            <a:fillRect/>
          </a:stretch>
        </p:blipFill>
        <p:spPr>
          <a:xfrm>
            <a:off x="2019300" y="925852"/>
            <a:ext cx="6273800" cy="3569966"/>
          </a:xfrm>
          <a:prstGeom prst="rect">
            <a:avLst/>
          </a:prstGeom>
        </p:spPr>
      </p:pic>
      <p:sp>
        <p:nvSpPr>
          <p:cNvPr id="7" name="TextBox 6"/>
          <p:cNvSpPr txBox="1"/>
          <p:nvPr/>
        </p:nvSpPr>
        <p:spPr>
          <a:xfrm>
            <a:off x="1879600" y="4239873"/>
            <a:ext cx="3035300" cy="307777"/>
          </a:xfrm>
          <a:prstGeom prst="rect">
            <a:avLst/>
          </a:prstGeom>
          <a:noFill/>
        </p:spPr>
        <p:txBody>
          <a:bodyPr wrap="square" rtlCol="0">
            <a:spAutoFit/>
          </a:bodyPr>
          <a:lstStyle/>
          <a:p>
            <a:r>
              <a:rPr lang="en-US" sz="1400" dirty="0" err="1" smtClean="0"/>
              <a:t>Gauglet</a:t>
            </a:r>
            <a:r>
              <a:rPr lang="en-US" sz="1400" dirty="0" smtClean="0"/>
              <a:t> at al, 2014</a:t>
            </a:r>
            <a:endParaRPr lang="en-US" sz="1400" dirty="0"/>
          </a:p>
        </p:txBody>
      </p:sp>
    </p:spTree>
    <p:extLst>
      <p:ext uri="{BB962C8B-B14F-4D97-AF65-F5344CB8AC3E}">
        <p14:creationId xmlns:p14="http://schemas.microsoft.com/office/powerpoint/2010/main" val="313226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800" y="4474577"/>
            <a:ext cx="5054600" cy="338554"/>
          </a:xfrm>
          <a:prstGeom prst="rect">
            <a:avLst/>
          </a:prstGeom>
          <a:noFill/>
        </p:spPr>
        <p:txBody>
          <a:bodyPr wrap="square" rtlCol="0">
            <a:spAutoFit/>
          </a:bodyPr>
          <a:lstStyle/>
          <a:p>
            <a:r>
              <a:rPr lang="en-US" sz="1600" dirty="0" smtClean="0"/>
              <a:t>Pam Feliciano, 2017</a:t>
            </a:r>
            <a:endParaRPr lang="en-US" sz="1600" dirty="0"/>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42928" y="712868"/>
            <a:ext cx="5373872" cy="3761709"/>
          </a:xfrm>
          <a:prstGeom prst="rect">
            <a:avLst/>
          </a:prstGeom>
        </p:spPr>
      </p:pic>
      <p:sp>
        <p:nvSpPr>
          <p:cNvPr id="10" name="Title 1"/>
          <p:cNvSpPr txBox="1">
            <a:spLocks/>
          </p:cNvSpPr>
          <p:nvPr/>
        </p:nvSpPr>
        <p:spPr>
          <a:xfrm>
            <a:off x="508000" y="261939"/>
            <a:ext cx="8229600" cy="673532"/>
          </a:xfrm>
          <a:prstGeom prst="rect">
            <a:avLst/>
          </a:prstGeom>
        </p:spPr>
        <p:txBody>
          <a:bodyP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Autism spectrum disorder(ASD) is extremely heterogeneous</a:t>
            </a:r>
            <a:endParaRPr lang="en-US" sz="2400" dirty="0">
              <a:solidFill>
                <a:srgbClr val="263176"/>
              </a:solidFill>
              <a:latin typeface="Univers LT 45 Light"/>
              <a:cs typeface="Univers LT 45 Light"/>
            </a:endParaRPr>
          </a:p>
        </p:txBody>
      </p:sp>
    </p:spTree>
    <p:extLst>
      <p:ext uri="{BB962C8B-B14F-4D97-AF65-F5344CB8AC3E}">
        <p14:creationId xmlns:p14="http://schemas.microsoft.com/office/powerpoint/2010/main" val="1841289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ea typeface="Avenir Heavy" charset="0"/>
                <a:cs typeface="Avenir Heavy" charset="0"/>
              </a:rPr>
              <a:t> </a:t>
            </a:r>
            <a:endParaRPr lang="en-US" sz="2400" dirty="0">
              <a:solidFill>
                <a:srgbClr val="263176"/>
              </a:solidFill>
              <a:latin typeface="Univers LT 45 Light"/>
              <a:cs typeface="Univers LT 45 Light"/>
            </a:endParaRPr>
          </a:p>
        </p:txBody>
      </p:sp>
      <p:sp>
        <p:nvSpPr>
          <p:cNvPr id="7" name="Title 1"/>
          <p:cNvSpPr txBox="1">
            <a:spLocks/>
          </p:cNvSpPr>
          <p:nvPr/>
        </p:nvSpPr>
        <p:spPr>
          <a:xfrm>
            <a:off x="609600" y="4270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A</a:t>
            </a:r>
            <a:r>
              <a:rPr lang="en-US" sz="2400" dirty="0" smtClean="0">
                <a:solidFill>
                  <a:srgbClr val="263176"/>
                </a:solidFill>
                <a:latin typeface="Univers LT 55 Roman"/>
                <a:cs typeface="Univers LT 55 Roman"/>
              </a:rPr>
              <a:t>utism risk is complex</a:t>
            </a:r>
            <a:endParaRPr lang="en-US" sz="2400" dirty="0">
              <a:solidFill>
                <a:srgbClr val="263176"/>
              </a:solidFill>
              <a:latin typeface="Univers LT 45 Light"/>
              <a:cs typeface="Univers LT 45 Light"/>
            </a:endParaRPr>
          </a:p>
        </p:txBody>
      </p:sp>
      <p:pic>
        <p:nvPicPr>
          <p:cNvPr id="8" name="Picture 7"/>
          <p:cNvPicPr>
            <a:picLocks noChangeAspect="1"/>
          </p:cNvPicPr>
          <p:nvPr/>
        </p:nvPicPr>
        <p:blipFill>
          <a:blip r:embed="rId3"/>
          <a:stretch>
            <a:fillRect/>
          </a:stretch>
        </p:blipFill>
        <p:spPr>
          <a:xfrm>
            <a:off x="2514600" y="948171"/>
            <a:ext cx="4889307" cy="3352799"/>
          </a:xfrm>
          <a:prstGeom prst="rect">
            <a:avLst/>
          </a:prstGeom>
        </p:spPr>
      </p:pic>
      <p:sp>
        <p:nvSpPr>
          <p:cNvPr id="9" name="TextBox 8"/>
          <p:cNvSpPr txBox="1"/>
          <p:nvPr/>
        </p:nvSpPr>
        <p:spPr>
          <a:xfrm>
            <a:off x="177800" y="4305300"/>
            <a:ext cx="5054600" cy="338554"/>
          </a:xfrm>
          <a:prstGeom prst="rect">
            <a:avLst/>
          </a:prstGeom>
          <a:noFill/>
        </p:spPr>
        <p:txBody>
          <a:bodyPr wrap="square" rtlCol="0">
            <a:spAutoFit/>
          </a:bodyPr>
          <a:lstStyle/>
          <a:p>
            <a:r>
              <a:rPr lang="en-US" sz="1600" dirty="0" err="1"/>
              <a:t>Huguet</a:t>
            </a:r>
            <a:r>
              <a:rPr lang="en-US" sz="1600" dirty="0"/>
              <a:t>, </a:t>
            </a:r>
            <a:r>
              <a:rPr lang="en-US" sz="1600" dirty="0" err="1" smtClean="0"/>
              <a:t>Benabou</a:t>
            </a:r>
            <a:r>
              <a:rPr lang="en-US" sz="1600" dirty="0"/>
              <a:t>, </a:t>
            </a:r>
            <a:r>
              <a:rPr lang="en-US" sz="1600" dirty="0" smtClean="0"/>
              <a:t>and </a:t>
            </a:r>
            <a:r>
              <a:rPr lang="en-US" sz="1600" dirty="0" err="1" smtClean="0"/>
              <a:t>Bourgeron</a:t>
            </a:r>
            <a:r>
              <a:rPr lang="en-US" sz="1600" dirty="0" smtClean="0"/>
              <a:t>, 2016</a:t>
            </a:r>
            <a:endParaRPr lang="en-US" sz="1600" dirty="0"/>
          </a:p>
        </p:txBody>
      </p:sp>
    </p:spTree>
    <p:extLst>
      <p:ext uri="{BB962C8B-B14F-4D97-AF65-F5344CB8AC3E}">
        <p14:creationId xmlns:p14="http://schemas.microsoft.com/office/powerpoint/2010/main" val="1653064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De Novo Mutations</a:t>
            </a:r>
            <a:endParaRPr lang="en-US" sz="2400" dirty="0">
              <a:solidFill>
                <a:srgbClr val="263176"/>
              </a:solidFill>
              <a:latin typeface="Univers LT 45 Light"/>
              <a:cs typeface="Univers LT 45 Light"/>
            </a:endParaRPr>
          </a:p>
        </p:txBody>
      </p:sp>
      <p:sp>
        <p:nvSpPr>
          <p:cNvPr id="4" name="Rectangle 3"/>
          <p:cNvSpPr/>
          <p:nvPr/>
        </p:nvSpPr>
        <p:spPr>
          <a:xfrm>
            <a:off x="4419600" y="1676400"/>
            <a:ext cx="4394200" cy="1938992"/>
          </a:xfrm>
          <a:prstGeom prst="rect">
            <a:avLst/>
          </a:prstGeom>
        </p:spPr>
        <p:txBody>
          <a:bodyPr wrap="square">
            <a:spAutoFit/>
          </a:bodyPr>
          <a:lstStyle/>
          <a:p>
            <a:pPr marL="342900" indent="-342900">
              <a:buFont typeface="Arial"/>
              <a:buChar char="•"/>
            </a:pPr>
            <a:r>
              <a:rPr lang="en-US" sz="2400" dirty="0"/>
              <a:t>Genotype is present in neither parent, but usually heterozygous in the child</a:t>
            </a:r>
          </a:p>
          <a:p>
            <a:pPr marL="342900" indent="-342900">
              <a:buFont typeface="Arial"/>
              <a:buChar char="•"/>
            </a:pPr>
            <a:r>
              <a:rPr lang="en-US" sz="2400" dirty="0"/>
              <a:t>S</a:t>
            </a:r>
            <a:r>
              <a:rPr lang="en-US" sz="2400" dirty="0" smtClean="0"/>
              <a:t>pontaneous </a:t>
            </a:r>
            <a:r>
              <a:rPr lang="en-US" sz="2400" dirty="0"/>
              <a:t>genetic mutations</a:t>
            </a:r>
          </a:p>
        </p:txBody>
      </p:sp>
      <p:pic>
        <p:nvPicPr>
          <p:cNvPr id="5" name="Picture 4"/>
          <p:cNvPicPr>
            <a:picLocks noChangeAspect="1"/>
          </p:cNvPicPr>
          <p:nvPr/>
        </p:nvPicPr>
        <p:blipFill>
          <a:blip r:embed="rId2"/>
          <a:stretch>
            <a:fillRect/>
          </a:stretch>
        </p:blipFill>
        <p:spPr>
          <a:xfrm>
            <a:off x="457200" y="1358899"/>
            <a:ext cx="3867609" cy="2902733"/>
          </a:xfrm>
          <a:prstGeom prst="rect">
            <a:avLst/>
          </a:prstGeom>
        </p:spPr>
      </p:pic>
    </p:spTree>
    <p:extLst>
      <p:ext uri="{BB962C8B-B14F-4D97-AF65-F5344CB8AC3E}">
        <p14:creationId xmlns:p14="http://schemas.microsoft.com/office/powerpoint/2010/main" val="1402840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9"/>
            <a:ext cx="8229600" cy="67353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Roman"/>
                <a:cs typeface="Univers LT 55 Roman"/>
              </a:rPr>
              <a:t>The history of the genetics of autism</a:t>
            </a:r>
            <a:endParaRPr lang="en-US" sz="2400" dirty="0">
              <a:solidFill>
                <a:srgbClr val="263176"/>
              </a:solidFill>
              <a:latin typeface="Univers LT 45 Light"/>
              <a:cs typeface="Univers LT 45 Light"/>
            </a:endParaRPr>
          </a:p>
        </p:txBody>
      </p:sp>
      <p:sp>
        <p:nvSpPr>
          <p:cNvPr id="4" name="TextBox 3"/>
          <p:cNvSpPr txBox="1"/>
          <p:nvPr/>
        </p:nvSpPr>
        <p:spPr>
          <a:xfrm>
            <a:off x="177800" y="4305300"/>
            <a:ext cx="5054600" cy="338554"/>
          </a:xfrm>
          <a:prstGeom prst="rect">
            <a:avLst/>
          </a:prstGeom>
          <a:noFill/>
        </p:spPr>
        <p:txBody>
          <a:bodyPr wrap="square" rtlCol="0">
            <a:spAutoFit/>
          </a:bodyPr>
          <a:lstStyle/>
          <a:p>
            <a:r>
              <a:rPr lang="en-US" sz="1600" dirty="0" err="1"/>
              <a:t>Huguet</a:t>
            </a:r>
            <a:r>
              <a:rPr lang="en-US" sz="1600" dirty="0"/>
              <a:t>, </a:t>
            </a:r>
            <a:r>
              <a:rPr lang="en-US" sz="1600" dirty="0" err="1" smtClean="0"/>
              <a:t>Benabou</a:t>
            </a:r>
            <a:r>
              <a:rPr lang="en-US" sz="1600" dirty="0"/>
              <a:t>, </a:t>
            </a:r>
            <a:r>
              <a:rPr lang="en-US" sz="1600" dirty="0" smtClean="0"/>
              <a:t>and </a:t>
            </a:r>
            <a:r>
              <a:rPr lang="en-US" sz="1600" dirty="0" err="1" smtClean="0"/>
              <a:t>Bourgeron</a:t>
            </a:r>
            <a:r>
              <a:rPr lang="en-US" sz="1600" dirty="0" smtClean="0"/>
              <a:t>, 2016</a:t>
            </a:r>
            <a:endParaRPr lang="en-US" sz="1600" dirty="0"/>
          </a:p>
        </p:txBody>
      </p:sp>
      <p:pic>
        <p:nvPicPr>
          <p:cNvPr id="6" name="Picture 5"/>
          <p:cNvPicPr>
            <a:picLocks noChangeAspect="1"/>
          </p:cNvPicPr>
          <p:nvPr/>
        </p:nvPicPr>
        <p:blipFill>
          <a:blip r:embed="rId3"/>
          <a:stretch>
            <a:fillRect/>
          </a:stretch>
        </p:blipFill>
        <p:spPr>
          <a:xfrm>
            <a:off x="38888" y="1160609"/>
            <a:ext cx="7552115" cy="3144692"/>
          </a:xfrm>
          <a:prstGeom prst="rect">
            <a:avLst/>
          </a:prstGeom>
        </p:spPr>
      </p:pic>
      <p:pic>
        <p:nvPicPr>
          <p:cNvPr id="7" name="Picture 6"/>
          <p:cNvPicPr>
            <a:picLocks noChangeAspect="1"/>
          </p:cNvPicPr>
          <p:nvPr/>
        </p:nvPicPr>
        <p:blipFill>
          <a:blip r:embed="rId4"/>
          <a:stretch>
            <a:fillRect/>
          </a:stretch>
        </p:blipFill>
        <p:spPr>
          <a:xfrm>
            <a:off x="7378700" y="609601"/>
            <a:ext cx="1639282" cy="1057888"/>
          </a:xfrm>
          <a:prstGeom prst="rect">
            <a:avLst/>
          </a:prstGeom>
        </p:spPr>
      </p:pic>
      <p:pic>
        <p:nvPicPr>
          <p:cNvPr id="8" name="Picture 7"/>
          <p:cNvPicPr>
            <a:picLocks noChangeAspect="1"/>
          </p:cNvPicPr>
          <p:nvPr/>
        </p:nvPicPr>
        <p:blipFill>
          <a:blip r:embed="rId5"/>
          <a:stretch>
            <a:fillRect/>
          </a:stretch>
        </p:blipFill>
        <p:spPr>
          <a:xfrm>
            <a:off x="7391400" y="240491"/>
            <a:ext cx="1626582" cy="268465"/>
          </a:xfrm>
          <a:prstGeom prst="rect">
            <a:avLst/>
          </a:prstGeom>
        </p:spPr>
      </p:pic>
      <p:sp>
        <p:nvSpPr>
          <p:cNvPr id="2" name="TextBox 1"/>
          <p:cNvSpPr txBox="1"/>
          <p:nvPr/>
        </p:nvSpPr>
        <p:spPr>
          <a:xfrm>
            <a:off x="7421843" y="1652100"/>
            <a:ext cx="1765300" cy="369332"/>
          </a:xfrm>
          <a:prstGeom prst="rect">
            <a:avLst/>
          </a:prstGeom>
          <a:noFill/>
        </p:spPr>
        <p:txBody>
          <a:bodyPr wrap="square" rtlCol="0">
            <a:spAutoFit/>
          </a:bodyPr>
          <a:lstStyle/>
          <a:p>
            <a:r>
              <a:rPr lang="en-US"/>
              <a:t>g</a:t>
            </a:r>
            <a:r>
              <a:rPr lang="en-US" smtClean="0"/>
              <a:t>ene.sfari.org</a:t>
            </a:r>
            <a:endParaRPr lang="en-US" dirty="0"/>
          </a:p>
        </p:txBody>
      </p:sp>
    </p:spTree>
    <p:extLst>
      <p:ext uri="{BB962C8B-B14F-4D97-AF65-F5344CB8AC3E}">
        <p14:creationId xmlns:p14="http://schemas.microsoft.com/office/powerpoint/2010/main" val="561754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1460500"/>
            <a:ext cx="184731" cy="369332"/>
          </a:xfrm>
          <a:prstGeom prst="rect">
            <a:avLst/>
          </a:prstGeom>
          <a:noFill/>
        </p:spPr>
        <p:txBody>
          <a:bodyPr wrap="none" rtlCol="0">
            <a:spAutoFit/>
          </a:bodyPr>
          <a:lstStyle/>
          <a:p>
            <a:endParaRPr lang="en-US" dirty="0"/>
          </a:p>
        </p:txBody>
      </p:sp>
      <p:sp>
        <p:nvSpPr>
          <p:cNvPr id="10" name="Rectangle 9"/>
          <p:cNvSpPr/>
          <p:nvPr/>
        </p:nvSpPr>
        <p:spPr>
          <a:xfrm>
            <a:off x="196139" y="947378"/>
            <a:ext cx="2210990" cy="369332"/>
          </a:xfrm>
          <a:prstGeom prst="rect">
            <a:avLst/>
          </a:prstGeom>
        </p:spPr>
        <p:txBody>
          <a:bodyPr wrap="none">
            <a:spAutoFit/>
          </a:bodyPr>
          <a:lstStyle/>
          <a:p>
            <a:r>
              <a:rPr lang="en-US" u="sng" dirty="0">
                <a:solidFill>
                  <a:srgbClr val="4C62EF"/>
                </a:solidFill>
              </a:rPr>
              <a:t>https://</a:t>
            </a:r>
            <a:r>
              <a:rPr lang="en-US" u="sng" dirty="0" err="1">
                <a:solidFill>
                  <a:srgbClr val="4C62EF"/>
                </a:solidFill>
              </a:rPr>
              <a:t>www.sfari.org</a:t>
            </a:r>
            <a:endParaRPr lang="en-US" u="sng" dirty="0">
              <a:solidFill>
                <a:srgbClr val="4C62EF"/>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9646" y="1384760"/>
            <a:ext cx="2549323" cy="1741204"/>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2856" y="1379972"/>
            <a:ext cx="3113648" cy="1745992"/>
          </a:xfrm>
          <a:prstGeom prst="rect">
            <a:avLst/>
          </a:prstGeom>
        </p:spPr>
      </p:pic>
      <p:sp>
        <p:nvSpPr>
          <p:cNvPr id="14" name="Content Placeholder 2"/>
          <p:cNvSpPr txBox="1">
            <a:spLocks/>
          </p:cNvSpPr>
          <p:nvPr/>
        </p:nvSpPr>
        <p:spPr>
          <a:xfrm>
            <a:off x="112037" y="3257406"/>
            <a:ext cx="3116916" cy="913888"/>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solidFill>
                  <a:srgbClr val="263176"/>
                </a:solidFill>
                <a:latin typeface="Univers LT 55" charset="0"/>
                <a:ea typeface="Univers LT 55" charset="0"/>
                <a:cs typeface="Univers LT 55" charset="0"/>
              </a:rPr>
              <a:t>Simons Simplex Collection</a:t>
            </a:r>
          </a:p>
          <a:p>
            <a:pPr marL="0" indent="0">
              <a:buNone/>
            </a:pPr>
            <a:r>
              <a:rPr lang="en-US" sz="1800" dirty="0">
                <a:solidFill>
                  <a:srgbClr val="263176"/>
                </a:solidFill>
                <a:latin typeface="Univers LT 55" charset="0"/>
                <a:ea typeface="Univers LT 55" charset="0"/>
                <a:cs typeface="Univers LT 55" charset="0"/>
              </a:rPr>
              <a:t> </a:t>
            </a:r>
            <a:r>
              <a:rPr lang="en-US" sz="1800" dirty="0" smtClean="0">
                <a:solidFill>
                  <a:srgbClr val="263176"/>
                </a:solidFill>
                <a:latin typeface="Univers LT 55" charset="0"/>
                <a:ea typeface="Univers LT 55" charset="0"/>
                <a:cs typeface="Univers LT 55" charset="0"/>
              </a:rPr>
              <a:t>                (SSC)</a:t>
            </a:r>
          </a:p>
          <a:p>
            <a:pPr marL="0" indent="0">
              <a:buNone/>
            </a:pPr>
            <a:r>
              <a:rPr lang="en-US" sz="1800" dirty="0" smtClean="0">
                <a:solidFill>
                  <a:srgbClr val="263176"/>
                </a:solidFill>
                <a:latin typeface="Univers LT 55" charset="0"/>
                <a:ea typeface="Univers LT 55" charset="0"/>
                <a:cs typeface="Univers LT 55" charset="0"/>
              </a:rPr>
              <a:t>~10,000 individuals</a:t>
            </a:r>
          </a:p>
          <a:p>
            <a:pPr marL="0" indent="0">
              <a:buNone/>
            </a:pPr>
            <a:endParaRPr lang="en-US" sz="1800" dirty="0">
              <a:solidFill>
                <a:srgbClr val="263176"/>
              </a:solidFill>
              <a:latin typeface="Univers LT 55" charset="0"/>
              <a:ea typeface="Univers LT 55" charset="0"/>
              <a:cs typeface="Univers LT 55" charset="0"/>
            </a:endParaRPr>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037" y="1379972"/>
            <a:ext cx="3063722" cy="1745992"/>
          </a:xfrm>
          <a:prstGeom prst="rect">
            <a:avLst/>
          </a:prstGeom>
        </p:spPr>
      </p:pic>
      <p:grpSp>
        <p:nvGrpSpPr>
          <p:cNvPr id="21" name="Group 20"/>
          <p:cNvGrpSpPr/>
          <p:nvPr/>
        </p:nvGrpSpPr>
        <p:grpSpPr>
          <a:xfrm>
            <a:off x="3228953" y="3269108"/>
            <a:ext cx="2549323" cy="2080457"/>
            <a:chOff x="3199646" y="3635722"/>
            <a:chExt cx="2549323" cy="2080457"/>
          </a:xfrm>
        </p:grpSpPr>
        <p:sp>
          <p:nvSpPr>
            <p:cNvPr id="15" name="Content Placeholder 2"/>
            <p:cNvSpPr txBox="1">
              <a:spLocks/>
            </p:cNvSpPr>
            <p:nvPr/>
          </p:nvSpPr>
          <p:spPr>
            <a:xfrm>
              <a:off x="3313423" y="4160628"/>
              <a:ext cx="2435546" cy="155555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smtClean="0">
                  <a:solidFill>
                    <a:srgbClr val="263176"/>
                  </a:solidFill>
                  <a:latin typeface="Univers LT 55" charset="0"/>
                  <a:ea typeface="Univers LT 55" charset="0"/>
                  <a:cs typeface="Univers LT 55" charset="0"/>
                </a:rPr>
                <a:t>~ </a:t>
              </a:r>
              <a:r>
                <a:rPr lang="en-US" sz="1800" dirty="0" smtClean="0">
                  <a:solidFill>
                    <a:srgbClr val="263176"/>
                  </a:solidFill>
                  <a:latin typeface="Univers LT 55" charset="0"/>
                  <a:ea typeface="Univers LT 55" charset="0"/>
                  <a:cs typeface="Univers LT 55" charset="0"/>
                </a:rPr>
                <a:t>1,500 individuals</a:t>
              </a:r>
              <a:endParaRPr lang="en-US" sz="1800" dirty="0">
                <a:solidFill>
                  <a:srgbClr val="263176"/>
                </a:solidFill>
                <a:latin typeface="Univers LT 55" charset="0"/>
                <a:ea typeface="Univers LT 55" charset="0"/>
                <a:cs typeface="Univers LT 55" charset="0"/>
              </a:endParaRPr>
            </a:p>
          </p:txBody>
        </p:sp>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9646" y="3635722"/>
              <a:ext cx="2345245" cy="604078"/>
            </a:xfrm>
            <a:prstGeom prst="rect">
              <a:avLst/>
            </a:prstGeom>
          </p:spPr>
        </p:pic>
      </p:grpSp>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80683" y="3167508"/>
            <a:ext cx="2466210" cy="871092"/>
          </a:xfrm>
          <a:prstGeom prst="rect">
            <a:avLst/>
          </a:prstGeom>
        </p:spPr>
      </p:pic>
      <p:sp>
        <p:nvSpPr>
          <p:cNvPr id="20" name="Rectangle 19"/>
          <p:cNvSpPr/>
          <p:nvPr/>
        </p:nvSpPr>
        <p:spPr>
          <a:xfrm>
            <a:off x="1026527" y="188018"/>
            <a:ext cx="6542674" cy="523220"/>
          </a:xfrm>
          <a:prstGeom prst="rect">
            <a:avLst/>
          </a:prstGeom>
        </p:spPr>
        <p:txBody>
          <a:bodyPr wrap="square">
            <a:spAutoFit/>
          </a:bodyPr>
          <a:lstStyle/>
          <a:p>
            <a:r>
              <a:rPr lang="en-US" sz="2800" dirty="0" smtClean="0">
                <a:solidFill>
                  <a:srgbClr val="263176"/>
                </a:solidFill>
                <a:latin typeface="Univers LT 55" charset="0"/>
                <a:ea typeface="Univers LT 55" charset="0"/>
                <a:cs typeface="Univers LT 55" charset="0"/>
              </a:rPr>
              <a:t>SFARI Research Cohorts</a:t>
            </a:r>
            <a:endParaRPr lang="en-US" sz="2800" dirty="0">
              <a:solidFill>
                <a:srgbClr val="263176"/>
              </a:solidFill>
              <a:latin typeface="Univers LT 55" charset="0"/>
              <a:ea typeface="Univers LT 55" charset="0"/>
              <a:cs typeface="Univers LT 55" charset="0"/>
            </a:endParaRPr>
          </a:p>
        </p:txBody>
      </p:sp>
    </p:spTree>
    <p:extLst>
      <p:ext uri="{BB962C8B-B14F-4D97-AF65-F5344CB8AC3E}">
        <p14:creationId xmlns:p14="http://schemas.microsoft.com/office/powerpoint/2010/main" val="3801999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1917700"/>
            <a:ext cx="184731" cy="369332"/>
          </a:xfrm>
          <a:prstGeom prst="rect">
            <a:avLst/>
          </a:prstGeom>
          <a:noFill/>
        </p:spPr>
        <p:txBody>
          <a:bodyPr wrap="none" rtlCol="0">
            <a:spAutoFit/>
          </a:bodyPr>
          <a:lstStyle/>
          <a:p>
            <a:endParaRPr lang="en-US" dirty="0"/>
          </a:p>
        </p:txBody>
      </p:sp>
      <p:sp>
        <p:nvSpPr>
          <p:cNvPr id="16" name="Rectangle 15"/>
          <p:cNvSpPr/>
          <p:nvPr/>
        </p:nvSpPr>
        <p:spPr>
          <a:xfrm>
            <a:off x="16166" y="1723545"/>
            <a:ext cx="3454398" cy="2308324"/>
          </a:xfrm>
          <a:prstGeom prst="rect">
            <a:avLst/>
          </a:prstGeom>
        </p:spPr>
        <p:txBody>
          <a:bodyPr wrap="square">
            <a:spAutoFit/>
          </a:bodyPr>
          <a:lstStyle/>
          <a:p>
            <a:r>
              <a:rPr lang="en-US" sz="1600" dirty="0" smtClean="0">
                <a:solidFill>
                  <a:srgbClr val="263176"/>
                </a:solidFill>
                <a:latin typeface="Univers LT 55" charset="0"/>
                <a:ea typeface="Univers LT 55" charset="0"/>
                <a:cs typeface="Univers LT 55" charset="0"/>
              </a:rPr>
              <a:t>Recruit</a:t>
            </a:r>
            <a:r>
              <a:rPr lang="en-US" sz="1600" dirty="0">
                <a:solidFill>
                  <a:srgbClr val="263176"/>
                </a:solidFill>
                <a:latin typeface="Univers LT 55" charset="0"/>
                <a:ea typeface="Univers LT 55" charset="0"/>
                <a:cs typeface="Univers LT 55" charset="0"/>
              </a:rPr>
              <a:t>, engage, and retain 50,000 individuals with ASD </a:t>
            </a:r>
            <a:endParaRPr lang="en-US" sz="1600" dirty="0" smtClean="0">
              <a:solidFill>
                <a:srgbClr val="263176"/>
              </a:solidFill>
              <a:latin typeface="Univers LT 55" charset="0"/>
              <a:ea typeface="Univers LT 55" charset="0"/>
              <a:cs typeface="Univers LT 55" charset="0"/>
            </a:endParaRPr>
          </a:p>
          <a:p>
            <a:r>
              <a:rPr lang="en-US" sz="1600" dirty="0" smtClean="0">
                <a:solidFill>
                  <a:srgbClr val="263176"/>
                </a:solidFill>
                <a:latin typeface="Univers LT 55" charset="0"/>
                <a:ea typeface="Univers LT 55" charset="0"/>
                <a:cs typeface="Univers LT 55" charset="0"/>
              </a:rPr>
              <a:t>and </a:t>
            </a:r>
            <a:r>
              <a:rPr lang="en-US" sz="1600" dirty="0">
                <a:solidFill>
                  <a:srgbClr val="263176"/>
                </a:solidFill>
                <a:latin typeface="Univers LT 55" charset="0"/>
                <a:ea typeface="Univers LT 55" charset="0"/>
                <a:cs typeface="Univers LT 55" charset="0"/>
              </a:rPr>
              <a:t>their biological </a:t>
            </a:r>
            <a:r>
              <a:rPr lang="en-US" sz="1600" dirty="0" smtClean="0">
                <a:solidFill>
                  <a:srgbClr val="263176"/>
                </a:solidFill>
                <a:latin typeface="Univers LT 55" charset="0"/>
                <a:ea typeface="Univers LT 55" charset="0"/>
                <a:cs typeface="Univers LT 55" charset="0"/>
              </a:rPr>
              <a:t>family </a:t>
            </a:r>
            <a:endParaRPr lang="en-US" sz="1600" dirty="0" smtClean="0">
              <a:solidFill>
                <a:srgbClr val="263176"/>
              </a:solidFill>
              <a:latin typeface="Univers LT 55" charset="0"/>
              <a:ea typeface="Univers LT 55" charset="0"/>
              <a:cs typeface="Univers LT 55" charset="0"/>
            </a:endParaRPr>
          </a:p>
          <a:p>
            <a:r>
              <a:rPr lang="en-US" sz="1600" dirty="0" smtClean="0">
                <a:solidFill>
                  <a:srgbClr val="263176"/>
                </a:solidFill>
                <a:latin typeface="Univers LT 55" charset="0"/>
                <a:ea typeface="Univers LT 55" charset="0"/>
                <a:cs typeface="Univers LT 55" charset="0"/>
              </a:rPr>
              <a:t>members </a:t>
            </a:r>
            <a:r>
              <a:rPr lang="en-US" sz="1600" dirty="0" smtClean="0">
                <a:solidFill>
                  <a:srgbClr val="263176"/>
                </a:solidFill>
                <a:latin typeface="Univers LT 55" charset="0"/>
                <a:ea typeface="Univers LT 55" charset="0"/>
                <a:cs typeface="Univers LT 55" charset="0"/>
              </a:rPr>
              <a:t>to:</a:t>
            </a:r>
          </a:p>
          <a:p>
            <a:pPr marL="285750" indent="-285750">
              <a:buFont typeface="Arial" charset="0"/>
              <a:buChar char="•"/>
            </a:pPr>
            <a:r>
              <a:rPr lang="en-US" sz="1600" dirty="0" smtClean="0">
                <a:solidFill>
                  <a:srgbClr val="263176"/>
                </a:solidFill>
                <a:latin typeface="Univers LT 55" charset="0"/>
                <a:ea typeface="Univers LT 55" charset="0"/>
                <a:cs typeface="Univers LT 55" charset="0"/>
              </a:rPr>
              <a:t>identify </a:t>
            </a:r>
            <a:r>
              <a:rPr lang="en-US" sz="1600" dirty="0">
                <a:solidFill>
                  <a:srgbClr val="263176"/>
                </a:solidFill>
                <a:latin typeface="Univers LT 55" charset="0"/>
                <a:ea typeface="Univers LT 55" charset="0"/>
                <a:cs typeface="Univers LT 55" charset="0"/>
              </a:rPr>
              <a:t>causes of ASD</a:t>
            </a:r>
          </a:p>
          <a:p>
            <a:pPr marL="285750" indent="-285750">
              <a:buFont typeface="Arial" charset="0"/>
              <a:buChar char="•"/>
            </a:pPr>
            <a:r>
              <a:rPr lang="en-US" sz="1600" dirty="0" smtClean="0">
                <a:solidFill>
                  <a:srgbClr val="263176"/>
                </a:solidFill>
                <a:latin typeface="Univers LT 55" charset="0"/>
                <a:ea typeface="Univers LT 55" charset="0"/>
                <a:cs typeface="Univers LT 55" charset="0"/>
              </a:rPr>
              <a:t>enable </a:t>
            </a:r>
            <a:r>
              <a:rPr lang="en-US" sz="1600" dirty="0">
                <a:solidFill>
                  <a:srgbClr val="263176"/>
                </a:solidFill>
                <a:latin typeface="Univers LT 55" charset="0"/>
                <a:ea typeface="Univers LT 55" charset="0"/>
                <a:cs typeface="Univers LT 55" charset="0"/>
              </a:rPr>
              <a:t>genotype-driven research </a:t>
            </a:r>
            <a:endParaRPr lang="en-US" sz="1600" dirty="0" smtClean="0">
              <a:solidFill>
                <a:srgbClr val="263176"/>
              </a:solidFill>
              <a:latin typeface="Univers LT 55" charset="0"/>
              <a:ea typeface="Univers LT 55" charset="0"/>
              <a:cs typeface="Univers LT 55" charset="0"/>
            </a:endParaRPr>
          </a:p>
          <a:p>
            <a:pPr marL="285750" indent="-285750">
              <a:buFont typeface="Arial" charset="0"/>
              <a:buChar char="•"/>
            </a:pPr>
            <a:r>
              <a:rPr lang="en-US" sz="1600" dirty="0" smtClean="0">
                <a:solidFill>
                  <a:srgbClr val="263176"/>
                </a:solidFill>
                <a:latin typeface="Univers LT 55" charset="0"/>
                <a:ea typeface="Univers LT 55" charset="0"/>
                <a:cs typeface="Univers LT 55" charset="0"/>
              </a:rPr>
              <a:t>find better treatments</a:t>
            </a:r>
            <a:r>
              <a:rPr lang="en-US" sz="1600" dirty="0">
                <a:solidFill>
                  <a:srgbClr val="263176"/>
                </a:solidFill>
                <a:latin typeface="Univers LT 55" charset="0"/>
                <a:ea typeface="Univers LT 55" charset="0"/>
                <a:cs typeface="Univers LT 55" charset="0"/>
              </a:rPr>
              <a:t> </a:t>
            </a:r>
            <a:r>
              <a:rPr lang="en-US" sz="1600" dirty="0" smtClean="0">
                <a:solidFill>
                  <a:srgbClr val="263176"/>
                </a:solidFill>
                <a:latin typeface="Univers LT 55" charset="0"/>
                <a:ea typeface="Univers LT 55" charset="0"/>
                <a:cs typeface="Univers LT 55" charset="0"/>
              </a:rPr>
              <a:t>to improve lives</a:t>
            </a:r>
            <a:endParaRPr lang="en-US" sz="1600" dirty="0">
              <a:solidFill>
                <a:srgbClr val="263176"/>
              </a:solidFill>
              <a:latin typeface="Univers LT 55" charset="0"/>
              <a:ea typeface="Univers LT 55" charset="0"/>
              <a:cs typeface="Univers LT 55" charset="0"/>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699" y="226211"/>
            <a:ext cx="2367502" cy="918356"/>
          </a:xfrm>
          <a:prstGeom prst="rect">
            <a:avLst/>
          </a:prstGeom>
        </p:spPr>
      </p:pic>
      <p:sp>
        <p:nvSpPr>
          <p:cNvPr id="20" name="Rectangle 19"/>
          <p:cNvSpPr/>
          <p:nvPr/>
        </p:nvSpPr>
        <p:spPr>
          <a:xfrm>
            <a:off x="3366569" y="1035794"/>
            <a:ext cx="2675412" cy="646331"/>
          </a:xfrm>
          <a:prstGeom prst="rect">
            <a:avLst/>
          </a:prstGeom>
        </p:spPr>
        <p:txBody>
          <a:bodyPr wrap="none">
            <a:spAutoFit/>
          </a:bodyPr>
          <a:lstStyle/>
          <a:p>
            <a:r>
              <a:rPr lang="en-US" u="sng" dirty="0">
                <a:solidFill>
                  <a:srgbClr val="4C62EF"/>
                </a:solidFill>
                <a:hlinkClick r:id="rId4"/>
              </a:rPr>
              <a:t>https://</a:t>
            </a:r>
            <a:r>
              <a:rPr lang="en-US" u="sng" dirty="0" smtClean="0">
                <a:solidFill>
                  <a:srgbClr val="4C62EF"/>
                </a:solidFill>
                <a:hlinkClick r:id="rId4"/>
              </a:rPr>
              <a:t>sparkforautism.org</a:t>
            </a:r>
            <a:endParaRPr lang="en-US" u="sng" dirty="0" smtClean="0">
              <a:solidFill>
                <a:srgbClr val="4C62EF"/>
              </a:solidFill>
            </a:endParaRPr>
          </a:p>
          <a:p>
            <a:endParaRPr lang="en-US" u="sng" dirty="0">
              <a:solidFill>
                <a:srgbClr val="4C62EF"/>
              </a:solidFill>
            </a:endParaRPr>
          </a:p>
        </p:txBody>
      </p:sp>
      <p:sp>
        <p:nvSpPr>
          <p:cNvPr id="2" name="Rectangle 1"/>
          <p:cNvSpPr/>
          <p:nvPr/>
        </p:nvSpPr>
        <p:spPr>
          <a:xfrm>
            <a:off x="2601327" y="190460"/>
            <a:ext cx="6542674" cy="830997"/>
          </a:xfrm>
          <a:prstGeom prst="rect">
            <a:avLst/>
          </a:prstGeom>
        </p:spPr>
        <p:txBody>
          <a:bodyPr wrap="square">
            <a:spAutoFit/>
          </a:bodyPr>
          <a:lstStyle/>
          <a:p>
            <a:r>
              <a:rPr lang="en-US" sz="2400" dirty="0">
                <a:solidFill>
                  <a:srgbClr val="263176"/>
                </a:solidFill>
                <a:latin typeface="Univers LT 55" charset="0"/>
                <a:ea typeface="Univers LT 55" charset="0"/>
                <a:cs typeface="Univers LT 55" charset="0"/>
              </a:rPr>
              <a:t>Simons Foundation Powering Autism Research through Knowledge </a:t>
            </a:r>
          </a:p>
        </p:txBody>
      </p:sp>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49525" y="1378062"/>
            <a:ext cx="4401060" cy="2999289"/>
          </a:xfrm>
          <a:prstGeom prst="rect">
            <a:avLst/>
          </a:prstGeom>
        </p:spPr>
      </p:pic>
      <p:sp>
        <p:nvSpPr>
          <p:cNvPr id="10" name="Rectangle 9"/>
          <p:cNvSpPr/>
          <p:nvPr/>
        </p:nvSpPr>
        <p:spPr>
          <a:xfrm>
            <a:off x="7250584" y="969491"/>
            <a:ext cx="1893415" cy="3816429"/>
          </a:xfrm>
          <a:prstGeom prst="rect">
            <a:avLst/>
          </a:prstGeom>
        </p:spPr>
        <p:txBody>
          <a:bodyPr wrap="square">
            <a:spAutoFit/>
          </a:bodyPr>
          <a:lstStyle/>
          <a:p>
            <a:r>
              <a:rPr lang="en-US" sz="1600" dirty="0">
                <a:solidFill>
                  <a:schemeClr val="tx2"/>
                </a:solidFill>
                <a:ea typeface="Avenir Book" charset="0"/>
                <a:cs typeface="Avenir Book" charset="0"/>
              </a:rPr>
              <a:t>Individuals with </a:t>
            </a:r>
            <a:r>
              <a:rPr lang="en-US" sz="1600" dirty="0" smtClean="0">
                <a:solidFill>
                  <a:schemeClr val="tx2"/>
                </a:solidFill>
                <a:ea typeface="Avenir Book" charset="0"/>
                <a:cs typeface="Avenir Book" charset="0"/>
              </a:rPr>
              <a:t>autism</a:t>
            </a:r>
          </a:p>
          <a:p>
            <a:pPr lvl="1"/>
            <a:r>
              <a:rPr lang="en-US" sz="1600" dirty="0" smtClean="0">
                <a:solidFill>
                  <a:schemeClr val="tx2"/>
                </a:solidFill>
                <a:ea typeface="Avenir Book" charset="0"/>
                <a:cs typeface="Avenir Book" charset="0"/>
              </a:rPr>
              <a:t>n</a:t>
            </a:r>
            <a:r>
              <a:rPr lang="en-US" sz="1600" dirty="0">
                <a:solidFill>
                  <a:schemeClr val="tx2"/>
                </a:solidFill>
                <a:ea typeface="Avenir Book" charset="0"/>
                <a:cs typeface="Avenir Book" charset="0"/>
              </a:rPr>
              <a:t>= </a:t>
            </a:r>
            <a:r>
              <a:rPr lang="en-US" sz="1600" dirty="0" smtClean="0">
                <a:solidFill>
                  <a:schemeClr val="tx2"/>
                </a:solidFill>
                <a:ea typeface="Avenir Book" charset="0"/>
                <a:cs typeface="Avenir Book" charset="0"/>
              </a:rPr>
              <a:t>28,501</a:t>
            </a:r>
            <a:endParaRPr lang="en-US" sz="1600" dirty="0">
              <a:solidFill>
                <a:schemeClr val="tx2"/>
              </a:solidFill>
              <a:ea typeface="Avenir Book" charset="0"/>
              <a:cs typeface="Avenir Book" charset="0"/>
            </a:endParaRPr>
          </a:p>
          <a:p>
            <a:r>
              <a:rPr lang="en-US" sz="1600" dirty="0">
                <a:solidFill>
                  <a:schemeClr val="tx2"/>
                </a:solidFill>
                <a:ea typeface="Avenir Book" charset="0"/>
                <a:cs typeface="Avenir Book" charset="0"/>
              </a:rPr>
              <a:t>Family members</a:t>
            </a:r>
          </a:p>
          <a:p>
            <a:pPr lvl="1"/>
            <a:r>
              <a:rPr lang="en-US" sz="1600" dirty="0">
                <a:solidFill>
                  <a:schemeClr val="tx2"/>
                </a:solidFill>
                <a:ea typeface="Avenir Book" charset="0"/>
                <a:cs typeface="Avenir Book" charset="0"/>
              </a:rPr>
              <a:t>n= </a:t>
            </a:r>
            <a:r>
              <a:rPr lang="en-US" sz="1600" dirty="0" smtClean="0">
                <a:solidFill>
                  <a:schemeClr val="tx2"/>
                </a:solidFill>
                <a:ea typeface="Avenir Book" charset="0"/>
                <a:cs typeface="Avenir Book" charset="0"/>
              </a:rPr>
              <a:t>52,070</a:t>
            </a:r>
            <a:endParaRPr lang="en-US" sz="1600" dirty="0">
              <a:solidFill>
                <a:schemeClr val="tx2"/>
              </a:solidFill>
              <a:ea typeface="Avenir Book" charset="0"/>
              <a:cs typeface="Avenir Book" charset="0"/>
            </a:endParaRPr>
          </a:p>
          <a:p>
            <a:r>
              <a:rPr lang="en-US" sz="1600" dirty="0">
                <a:solidFill>
                  <a:schemeClr val="tx2"/>
                </a:solidFill>
                <a:ea typeface="Avenir Book" charset="0"/>
                <a:cs typeface="Avenir Book" charset="0"/>
              </a:rPr>
              <a:t>Usable saliva samples</a:t>
            </a:r>
          </a:p>
          <a:p>
            <a:pPr lvl="1"/>
            <a:r>
              <a:rPr lang="en-US" sz="1600" dirty="0">
                <a:solidFill>
                  <a:schemeClr val="tx2"/>
                </a:solidFill>
                <a:ea typeface="Avenir Book" charset="0"/>
                <a:cs typeface="Avenir Book" charset="0"/>
              </a:rPr>
              <a:t>n= </a:t>
            </a:r>
            <a:r>
              <a:rPr lang="en-US" sz="1600" dirty="0" smtClean="0">
                <a:solidFill>
                  <a:schemeClr val="tx2"/>
                </a:solidFill>
                <a:ea typeface="Avenir Book" charset="0"/>
                <a:cs typeface="Avenir Book" charset="0"/>
              </a:rPr>
              <a:t>29,374</a:t>
            </a:r>
            <a:endParaRPr lang="en-US" sz="1600" dirty="0">
              <a:solidFill>
                <a:schemeClr val="tx2"/>
              </a:solidFill>
              <a:ea typeface="Avenir Book" charset="0"/>
              <a:cs typeface="Avenir Book" charset="0"/>
            </a:endParaRPr>
          </a:p>
          <a:p>
            <a:r>
              <a:rPr lang="en-US" sz="1600" dirty="0">
                <a:solidFill>
                  <a:schemeClr val="tx2"/>
                </a:solidFill>
                <a:ea typeface="Avenir Book" charset="0"/>
                <a:cs typeface="Avenir Book" charset="0"/>
              </a:rPr>
              <a:t>Complete </a:t>
            </a:r>
            <a:r>
              <a:rPr lang="en-US" sz="1600" dirty="0" smtClean="0">
                <a:solidFill>
                  <a:schemeClr val="tx2"/>
                </a:solidFill>
                <a:ea typeface="Avenir Book" charset="0"/>
                <a:cs typeface="Avenir Book" charset="0"/>
              </a:rPr>
              <a:t>trios + DNA</a:t>
            </a:r>
            <a:endParaRPr lang="en-US" sz="1600" dirty="0">
              <a:solidFill>
                <a:schemeClr val="tx2"/>
              </a:solidFill>
              <a:ea typeface="Avenir Book" charset="0"/>
              <a:cs typeface="Avenir Book" charset="0"/>
            </a:endParaRPr>
          </a:p>
          <a:p>
            <a:r>
              <a:rPr lang="en-US" sz="1600" dirty="0" smtClean="0">
                <a:solidFill>
                  <a:schemeClr val="tx2"/>
                </a:solidFill>
                <a:ea typeface="Avenir Book" charset="0"/>
                <a:cs typeface="Avenir Book" charset="0"/>
              </a:rPr>
              <a:t> </a:t>
            </a:r>
            <a:r>
              <a:rPr lang="en-US" sz="1600" dirty="0" smtClean="0">
                <a:solidFill>
                  <a:schemeClr val="tx2"/>
                </a:solidFill>
                <a:ea typeface="Avenir Book" charset="0"/>
                <a:cs typeface="Avenir Book" charset="0"/>
              </a:rPr>
              <a:t>n </a:t>
            </a:r>
            <a:r>
              <a:rPr lang="en-US" sz="1600" dirty="0" smtClean="0">
                <a:solidFill>
                  <a:schemeClr val="tx2"/>
                </a:solidFill>
                <a:ea typeface="Avenir Book" charset="0"/>
                <a:cs typeface="Avenir Book" charset="0"/>
              </a:rPr>
              <a:t>= 4,294 </a:t>
            </a:r>
            <a:r>
              <a:rPr lang="en-US" sz="1600" dirty="0" smtClean="0">
                <a:solidFill>
                  <a:schemeClr val="tx2"/>
                </a:solidFill>
                <a:ea typeface="Avenir Book" charset="0"/>
                <a:cs typeface="Avenir Book" charset="0"/>
              </a:rPr>
              <a:t>trios</a:t>
            </a:r>
          </a:p>
          <a:p>
            <a:endParaRPr lang="en-US" sz="1200" dirty="0" smtClean="0">
              <a:latin typeface="Avenir Book" charset="0"/>
              <a:ea typeface="Avenir Book" charset="0"/>
              <a:cs typeface="Avenir Book" charset="0"/>
            </a:endParaRPr>
          </a:p>
          <a:p>
            <a:r>
              <a:rPr lang="en-US" sz="1600" dirty="0">
                <a:solidFill>
                  <a:schemeClr val="tx2"/>
                </a:solidFill>
                <a:ea typeface="Avenir Book" charset="0"/>
                <a:cs typeface="Avenir Book" charset="0"/>
              </a:rPr>
              <a:t>Unaffected sibs + </a:t>
            </a:r>
            <a:r>
              <a:rPr lang="en-US" sz="1600" dirty="0" smtClean="0">
                <a:solidFill>
                  <a:schemeClr val="tx2"/>
                </a:solidFill>
                <a:ea typeface="Avenir Book" charset="0"/>
                <a:cs typeface="Avenir Book" charset="0"/>
              </a:rPr>
              <a:t>DNA   n</a:t>
            </a:r>
            <a:r>
              <a:rPr lang="en-US" sz="1600" dirty="0">
                <a:solidFill>
                  <a:schemeClr val="tx2"/>
                </a:solidFill>
                <a:ea typeface="Avenir Book" charset="0"/>
                <a:cs typeface="Avenir Book" charset="0"/>
              </a:rPr>
              <a:t>= 2,086</a:t>
            </a:r>
          </a:p>
          <a:p>
            <a:endParaRPr lang="en-US" sz="1600" dirty="0">
              <a:latin typeface="Avenir Book" charset="0"/>
              <a:ea typeface="Avenir Book" charset="0"/>
              <a:cs typeface="Avenir Book" charset="0"/>
            </a:endParaRPr>
          </a:p>
        </p:txBody>
      </p:sp>
      <p:sp>
        <p:nvSpPr>
          <p:cNvPr id="11" name="TextBox 10"/>
          <p:cNvSpPr txBox="1"/>
          <p:nvPr/>
        </p:nvSpPr>
        <p:spPr>
          <a:xfrm>
            <a:off x="177800" y="4474577"/>
            <a:ext cx="5054600" cy="338554"/>
          </a:xfrm>
          <a:prstGeom prst="rect">
            <a:avLst/>
          </a:prstGeom>
          <a:noFill/>
        </p:spPr>
        <p:txBody>
          <a:bodyPr wrap="square" rtlCol="0">
            <a:spAutoFit/>
          </a:bodyPr>
          <a:lstStyle/>
          <a:p>
            <a:r>
              <a:rPr lang="en-US" sz="1600" dirty="0" smtClean="0"/>
              <a:t>Pam Feliciano, October 2017</a:t>
            </a:r>
            <a:endParaRPr lang="en-US" sz="1600" dirty="0"/>
          </a:p>
        </p:txBody>
      </p:sp>
    </p:spTree>
    <p:extLst>
      <p:ext uri="{BB962C8B-B14F-4D97-AF65-F5344CB8AC3E}">
        <p14:creationId xmlns:p14="http://schemas.microsoft.com/office/powerpoint/2010/main" val="1045995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1460500"/>
            <a:ext cx="184731" cy="369332"/>
          </a:xfrm>
          <a:prstGeom prst="rect">
            <a:avLst/>
          </a:prstGeom>
          <a:noFill/>
        </p:spPr>
        <p:txBody>
          <a:bodyPr wrap="none" rtlCol="0">
            <a:spAutoFit/>
          </a:bodyPr>
          <a:lstStyle/>
          <a:p>
            <a:endParaRPr lang="en-US" dirty="0"/>
          </a:p>
        </p:txBody>
      </p:sp>
      <p:sp>
        <p:nvSpPr>
          <p:cNvPr id="16" name="Title 1"/>
          <p:cNvSpPr txBox="1">
            <a:spLocks/>
          </p:cNvSpPr>
          <p:nvPr/>
        </p:nvSpPr>
        <p:spPr>
          <a:xfrm>
            <a:off x="137737" y="167526"/>
            <a:ext cx="82296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263176"/>
                </a:solidFill>
                <a:latin typeface="Univers LT 55  "/>
                <a:cs typeface="Univers LT 55  "/>
              </a:rPr>
              <a:t>Danish Neonatal Screening Biobank</a:t>
            </a:r>
            <a:endParaRPr lang="en-US" sz="2400" dirty="0">
              <a:solidFill>
                <a:srgbClr val="263176"/>
              </a:solidFill>
              <a:latin typeface="Univers LT 55  "/>
              <a:cs typeface="Univers LT 55  "/>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5966" y="3728039"/>
            <a:ext cx="3172460" cy="662264"/>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8966" y="3695582"/>
            <a:ext cx="2667000" cy="838200"/>
          </a:xfrm>
          <a:prstGeom prst="rect">
            <a:avLst/>
          </a:prstGeom>
        </p:spPr>
      </p:pic>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282773" y="1604351"/>
            <a:ext cx="1496991" cy="992467"/>
          </a:xfrm>
          <a:prstGeom prst="rect">
            <a:avLst/>
          </a:prstGeom>
        </p:spPr>
      </p:pic>
      <p:sp>
        <p:nvSpPr>
          <p:cNvPr id="25" name="TextBox 24"/>
          <p:cNvSpPr txBox="1"/>
          <p:nvPr/>
        </p:nvSpPr>
        <p:spPr>
          <a:xfrm>
            <a:off x="315537" y="1156064"/>
            <a:ext cx="6359946" cy="2308324"/>
          </a:xfrm>
          <a:prstGeom prst="rect">
            <a:avLst/>
          </a:prstGeom>
          <a:noFill/>
        </p:spPr>
        <p:txBody>
          <a:bodyPr wrap="none" rtlCol="0">
            <a:spAutoFit/>
          </a:bodyPr>
          <a:lstStyle/>
          <a:p>
            <a:r>
              <a:rPr lang="en-US" sz="1600" dirty="0" smtClean="0">
                <a:latin typeface="Univers LT 45 Light" charset="0"/>
                <a:ea typeface="Univers LT 45 Light" charset="0"/>
                <a:cs typeface="Univers LT 45 Light" charset="0"/>
              </a:rPr>
              <a:t>The DNSB houses blood spots from all individuals born in Denmark </a:t>
            </a:r>
          </a:p>
          <a:p>
            <a:r>
              <a:rPr lang="en-US" sz="1600" dirty="0" smtClean="0">
                <a:latin typeface="Univers LT 45 Light" charset="0"/>
                <a:ea typeface="Univers LT 45 Light" charset="0"/>
                <a:cs typeface="Univers LT 45 Light" charset="0"/>
              </a:rPr>
              <a:t>Since 1981 (more than 2 million individuals). These samples can be </a:t>
            </a:r>
          </a:p>
          <a:p>
            <a:r>
              <a:rPr lang="en-US" sz="1600" dirty="0" smtClean="0">
                <a:latin typeface="Univers LT 45 Light" charset="0"/>
                <a:ea typeface="Univers LT 45 Light" charset="0"/>
                <a:cs typeface="Univers LT 45 Light" charset="0"/>
              </a:rPr>
              <a:t>linked to first-degree and other relatives, and there are now at least </a:t>
            </a:r>
          </a:p>
          <a:p>
            <a:r>
              <a:rPr lang="en-US" sz="1600" dirty="0" smtClean="0">
                <a:latin typeface="Univers LT 45 Light" charset="0"/>
                <a:ea typeface="Univers LT 45 Light" charset="0"/>
                <a:cs typeface="Univers LT 45 Light" charset="0"/>
              </a:rPr>
              <a:t>15,000</a:t>
            </a:r>
            <a:r>
              <a:rPr lang="en-US" sz="1600" dirty="0">
                <a:latin typeface="Univers LT 45 Light" charset="0"/>
                <a:ea typeface="Univers LT 45 Light" charset="0"/>
                <a:cs typeface="Univers LT 45 Light" charset="0"/>
              </a:rPr>
              <a:t> </a:t>
            </a:r>
            <a:r>
              <a:rPr lang="en-US" sz="1600" dirty="0" smtClean="0">
                <a:latin typeface="Univers LT 45 Light" charset="0"/>
                <a:ea typeface="Univers LT 45 Light" charset="0"/>
                <a:cs typeface="Univers LT 45 Light" charset="0"/>
              </a:rPr>
              <a:t>diagnosed cases of autism in the biobank, as well as 15,000</a:t>
            </a:r>
          </a:p>
          <a:p>
            <a:r>
              <a:rPr lang="en-US" sz="1600" dirty="0">
                <a:latin typeface="Univers LT 45 Light" charset="0"/>
                <a:ea typeface="Univers LT 45 Light" charset="0"/>
                <a:cs typeface="Univers LT 45 Light" charset="0"/>
              </a:rPr>
              <a:t>c</a:t>
            </a:r>
            <a:r>
              <a:rPr lang="en-US" sz="1600" dirty="0" smtClean="0">
                <a:latin typeface="Univers LT 45 Light" charset="0"/>
                <a:ea typeface="Univers LT 45 Light" charset="0"/>
                <a:cs typeface="Univers LT 45 Light" charset="0"/>
              </a:rPr>
              <a:t>ases of ADHD and 25,000 cohort-matched controls.</a:t>
            </a:r>
          </a:p>
          <a:p>
            <a:endParaRPr lang="en-US" sz="1600" dirty="0">
              <a:latin typeface="Univers LT 45 Light" charset="0"/>
              <a:ea typeface="Univers LT 45 Light" charset="0"/>
              <a:cs typeface="Univers LT 45 Light" charset="0"/>
            </a:endParaRPr>
          </a:p>
          <a:p>
            <a:r>
              <a:rPr lang="en-US" sz="1600" dirty="0" smtClean="0">
                <a:latin typeface="Univers LT 45 Light" charset="0"/>
                <a:ea typeface="Univers LT 45 Light" charset="0"/>
                <a:cs typeface="Univers LT 45 Light" charset="0"/>
              </a:rPr>
              <a:t>Exome sequencing of blood spot-derived </a:t>
            </a:r>
            <a:r>
              <a:rPr lang="en-US" sz="1600" dirty="0" smtClean="0">
                <a:latin typeface="Univers LT 45 Light" charset="0"/>
                <a:ea typeface="Univers LT 45 Light" charset="0"/>
                <a:cs typeface="Univers LT 45 Light" charset="0"/>
              </a:rPr>
              <a:t>DNA:</a:t>
            </a:r>
            <a:endParaRPr lang="en-US" sz="1600" dirty="0" smtClean="0">
              <a:latin typeface="Univers LT 45 Light" charset="0"/>
              <a:ea typeface="Univers LT 45 Light" charset="0"/>
              <a:cs typeface="Univers LT 45 Light" charset="0"/>
            </a:endParaRPr>
          </a:p>
          <a:p>
            <a:r>
              <a:rPr lang="en-US" sz="1600" dirty="0" smtClean="0">
                <a:latin typeface="Univers LT 45 Light" charset="0"/>
                <a:ea typeface="Univers LT 45 Light" charset="0"/>
                <a:cs typeface="Univers LT 45 Light" charset="0"/>
              </a:rPr>
              <a:t>collaboration between Mark Daly (Broad Institute) and </a:t>
            </a:r>
            <a:r>
              <a:rPr lang="en-US" sz="1600" dirty="0" err="1" smtClean="0">
                <a:latin typeface="Univers LT 45 Light" charset="0"/>
                <a:ea typeface="Univers LT 45 Light" charset="0"/>
                <a:cs typeface="Univers LT 45 Light" charset="0"/>
              </a:rPr>
              <a:t>Preben</a:t>
            </a:r>
            <a:r>
              <a:rPr lang="en-US" sz="1600" dirty="0" smtClean="0">
                <a:latin typeface="Univers LT 45 Light" charset="0"/>
                <a:ea typeface="Univers LT 45 Light" charset="0"/>
                <a:cs typeface="Univers LT 45 Light" charset="0"/>
              </a:rPr>
              <a:t> </a:t>
            </a:r>
          </a:p>
          <a:p>
            <a:r>
              <a:rPr lang="en-US" sz="1600" dirty="0" smtClean="0">
                <a:latin typeface="Univers LT 45 Light" charset="0"/>
                <a:ea typeface="Univers LT 45 Light" charset="0"/>
                <a:cs typeface="Univers LT 45 Light" charset="0"/>
              </a:rPr>
              <a:t>Mortensen (Aarhus University, Denmark).</a:t>
            </a:r>
            <a:endParaRPr lang="en-US" sz="1600" dirty="0">
              <a:latin typeface="Univers LT 45 Light" charset="0"/>
              <a:ea typeface="Univers LT 45 Light" charset="0"/>
              <a:cs typeface="Univers LT 45 Light" charset="0"/>
            </a:endParaRPr>
          </a:p>
        </p:txBody>
      </p:sp>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737" y="3589432"/>
            <a:ext cx="2812854" cy="993149"/>
          </a:xfrm>
          <a:prstGeom prst="rect">
            <a:avLst/>
          </a:prstGeom>
        </p:spPr>
      </p:pic>
      <p:pic>
        <p:nvPicPr>
          <p:cNvPr id="27" name="Picture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6056" y="274638"/>
            <a:ext cx="1473708" cy="1104277"/>
          </a:xfrm>
          <a:prstGeom prst="rect">
            <a:avLst/>
          </a:prstGeom>
        </p:spPr>
      </p:pic>
    </p:spTree>
    <p:extLst>
      <p:ext uri="{BB962C8B-B14F-4D97-AF65-F5344CB8AC3E}">
        <p14:creationId xmlns:p14="http://schemas.microsoft.com/office/powerpoint/2010/main" val="547262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Davida - SFARI theme.thmx</Template>
  <TotalTime>11491</TotalTime>
  <Words>1844</Words>
  <Application>Microsoft Macintosh PowerPoint</Application>
  <PresentationFormat>On-screen Show (16:9)</PresentationFormat>
  <Paragraphs>245</Paragraphs>
  <Slides>23</Slides>
  <Notes>16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Avenir Book</vt:lpstr>
      <vt:lpstr>Avenir Heavy</vt:lpstr>
      <vt:lpstr>Calibri</vt:lpstr>
      <vt:lpstr>Univers LT 45 Light</vt:lpstr>
      <vt:lpstr>Univers LT 55</vt:lpstr>
      <vt:lpstr>Univers LT 55  </vt:lpstr>
      <vt:lpstr>Univers LT 55   </vt:lpstr>
      <vt:lpstr>Univers LT 55 Roman</vt:lpstr>
      <vt:lpstr>Univers Next W01</vt:lpstr>
      <vt:lpstr>Arial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Simons Foundation</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Anastasia Greenebaum</dc:creator>
  <cp:lastModifiedBy>Natalia Volfovsky</cp:lastModifiedBy>
  <cp:revision>155</cp:revision>
  <dcterms:created xsi:type="dcterms:W3CDTF">2014-03-17T17:14:03Z</dcterms:created>
  <dcterms:modified xsi:type="dcterms:W3CDTF">2017-11-16T12:36:43Z</dcterms:modified>
</cp:coreProperties>
</file>