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2" r:id="rId2"/>
  </p:sldMasterIdLst>
  <p:notesMasterIdLst>
    <p:notesMasterId r:id="rId26"/>
  </p:notesMasterIdLst>
  <p:sldIdLst>
    <p:sldId id="778" r:id="rId3"/>
    <p:sldId id="894" r:id="rId4"/>
    <p:sldId id="919" r:id="rId5"/>
    <p:sldId id="887" r:id="rId6"/>
    <p:sldId id="896" r:id="rId7"/>
    <p:sldId id="913" r:id="rId8"/>
    <p:sldId id="898" r:id="rId9"/>
    <p:sldId id="916" r:id="rId10"/>
    <p:sldId id="914" r:id="rId11"/>
    <p:sldId id="915" r:id="rId12"/>
    <p:sldId id="892" r:id="rId13"/>
    <p:sldId id="893" r:id="rId14"/>
    <p:sldId id="891" r:id="rId15"/>
    <p:sldId id="895" r:id="rId16"/>
    <p:sldId id="911" r:id="rId17"/>
    <p:sldId id="908" r:id="rId18"/>
    <p:sldId id="917" r:id="rId19"/>
    <p:sldId id="907" r:id="rId20"/>
    <p:sldId id="906" r:id="rId21"/>
    <p:sldId id="909" r:id="rId22"/>
    <p:sldId id="910" r:id="rId23"/>
    <p:sldId id="912" r:id="rId24"/>
    <p:sldId id="886" r:id="rId2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  <a:srgbClr val="0220A9"/>
    <a:srgbClr val="16B7FF"/>
    <a:srgbClr val="21FFF5"/>
    <a:srgbClr val="F79646"/>
    <a:srgbClr val="F400FF"/>
    <a:srgbClr val="FFFF00"/>
    <a:srgbClr val="21FFF0"/>
    <a:srgbClr val="B53511"/>
    <a:srgbClr val="C313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234" autoAdjust="0"/>
    <p:restoredTop sz="99576" autoAdjust="0"/>
  </p:normalViewPr>
  <p:slideViewPr>
    <p:cSldViewPr snapToGrid="0" snapToObjects="1">
      <p:cViewPr>
        <p:scale>
          <a:sx n="87" d="100"/>
          <a:sy n="87" d="100"/>
        </p:scale>
        <p:origin x="1120" y="5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4" d="100"/>
        <a:sy n="184" d="100"/>
      </p:scale>
      <p:origin x="0" y="247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notesMaster" Target="notesMasters/notesMaster1.xml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E616E7-6442-8C42-AB7D-1A52A9F103E5}" type="datetimeFigureOut">
              <a:rPr lang="en-US" smtClean="0"/>
              <a:t>1/15/18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5C62E9-0A14-0247-BAF3-2DD368B97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373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5C62E9-0A14-0247-BAF3-2DD368B9705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556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271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5398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6580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 2014, Young-Kee Kim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4748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ICHEP 2014, Young-Kee Kim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9908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1937DFB-7993-DD41-9732-F8600C36BB89}" type="datetime1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A7BBD36-3257-8E4A-8984-B9E452B60DA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3708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56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312863"/>
            <a:ext cx="4038600" cy="4813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2863"/>
            <a:ext cx="4038600" cy="48133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E73930-EDB2-5B4C-99D8-72732A3B2E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9205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8605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456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0782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8858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78510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462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3809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1578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36970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75439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516433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5222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733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978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031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345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5214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4192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97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9.xml"/><Relationship Id="rId5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2.xml"/><Relationship Id="rId8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68792"/>
            <a:ext cx="9144000" cy="832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1958"/>
            <a:ext cx="8229600" cy="51743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93ABC3-5F37-7F49-AE8C-011CE786F579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ICHEP 2014, Young-Kee Kim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881E7D-5A17-EB4A-B013-04381A7C35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806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4" r:id="rId13"/>
    <p:sldLayoutId id="2147483676" r:id="rId14"/>
    <p:sldLayoutId id="2147483677" r:id="rId15"/>
  </p:sldLayoutIdLst>
  <p:txStyles>
    <p:titleStyle>
      <a:lvl1pPr algn="ctr" defTabSz="457200" rtl="0" eaLnBrk="1" latinLnBrk="0" hangingPunct="1">
        <a:spcBef>
          <a:spcPct val="0"/>
        </a:spcBef>
        <a:buNone/>
        <a:defRPr sz="3400" kern="1200">
          <a:solidFill>
            <a:schemeClr val="bg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0AB971-10BC-434C-85CF-CE56AA9BE084}" type="datetimeFigureOut">
              <a:rPr lang="en-US" smtClean="0"/>
              <a:t>1/15/18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9032D-4BF8-2E4C-A9D5-B04F356B75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770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mbinedSummaryPlots/TOP/mtopSummary_TopLHC/mtopSummary_TopLHC.png" TargetMode="External"/><Relationship Id="rId4" Type="http://schemas.openxmlformats.org/officeDocument/2006/relationships/image" Target="../media/image5.png"/><Relationship Id="rId1" Type="http://schemas.openxmlformats.org/officeDocument/2006/relationships/tags" Target="../tags/tag1.xml"/><Relationship Id="rId2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mbinedSummaryPlots/TOP/mtopSummary_TopLHC/mtopSummary_TopLHC.png" TargetMode="External"/><Relationship Id="rId4" Type="http://schemas.openxmlformats.org/officeDocument/2006/relationships/image" Target="../media/image5.png"/><Relationship Id="rId1" Type="http://schemas.openxmlformats.org/officeDocument/2006/relationships/tags" Target="../tags/tag2.xml"/><Relationship Id="rId2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CombinedSummaryPlots/TOP/mtopSummary_ATLASonly/mtopSummary_ATLASonly.png" TargetMode="External"/><Relationship Id="rId4" Type="http://schemas.openxmlformats.org/officeDocument/2006/relationships/image" Target="../media/image6.png"/><Relationship Id="rId1" Type="http://schemas.openxmlformats.org/officeDocument/2006/relationships/tags" Target="../tags/tag3.xml"/><Relationship Id="rId2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38868"/>
            <a:ext cx="9144000" cy="1270050"/>
          </a:xfrm>
          <a:ln>
            <a:noFill/>
          </a:ln>
        </p:spPr>
        <p:txBody>
          <a:bodyPr>
            <a:normAutofit fontScale="90000"/>
          </a:bodyPr>
          <a:lstStyle/>
          <a:p>
            <a:r>
              <a:rPr lang="en-US" sz="4800" b="1" i="1" dirty="0" smtClean="0"/>
              <a:t>Top-Quark Mass</a:t>
            </a:r>
            <a:br>
              <a:rPr lang="en-US" sz="4800" b="1" i="1" dirty="0" smtClean="0"/>
            </a:br>
            <a:r>
              <a:rPr lang="en-US" sz="4800" b="1" i="1" dirty="0" smtClean="0"/>
              <a:t>in ATLAS</a:t>
            </a:r>
            <a:endParaRPr lang="en-US" sz="2400" i="1" dirty="0">
              <a:solidFill>
                <a:srgbClr val="7F7F7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3537180"/>
            <a:ext cx="9144000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i="1" dirty="0" smtClean="0"/>
              <a:t>Young-Kee Kim</a:t>
            </a:r>
          </a:p>
          <a:p>
            <a:pPr algn="ctr"/>
            <a:r>
              <a:rPr lang="en-US" sz="2200" i="1" dirty="0" smtClean="0"/>
              <a:t>The University of Chicago</a:t>
            </a:r>
          </a:p>
          <a:p>
            <a:pPr algn="ctr"/>
            <a:r>
              <a:rPr lang="en-US" sz="2200" i="1" dirty="0"/>
              <a:t>o</a:t>
            </a:r>
            <a:r>
              <a:rPr lang="en-US" sz="2200" i="1" dirty="0" smtClean="0"/>
              <a:t>n behalf of ATLAS Collaboration</a:t>
            </a:r>
          </a:p>
          <a:p>
            <a:pPr algn="ctr"/>
            <a:endParaRPr lang="en-US" sz="2200" i="1" dirty="0"/>
          </a:p>
          <a:p>
            <a:pPr algn="ctr"/>
            <a:r>
              <a:rPr lang="en-US" sz="2200" i="1" dirty="0" smtClean="0"/>
              <a:t>Top Quark Physics at the Precision Frontier</a:t>
            </a:r>
          </a:p>
          <a:p>
            <a:pPr algn="ctr"/>
            <a:r>
              <a:rPr lang="en-US" sz="2200" i="1" dirty="0" smtClean="0"/>
              <a:t>January 16-18, 2018</a:t>
            </a:r>
          </a:p>
          <a:p>
            <a:pPr algn="ctr"/>
            <a:r>
              <a:rPr lang="en-US" sz="2200" i="1" dirty="0" err="1" smtClean="0"/>
              <a:t>Fermilab</a:t>
            </a:r>
            <a:endParaRPr lang="en-US" sz="2200" i="1" dirty="0" smtClean="0"/>
          </a:p>
        </p:txBody>
      </p:sp>
    </p:spTree>
    <p:extLst>
      <p:ext uri="{BB962C8B-B14F-4D97-AF65-F5344CB8AC3E}">
        <p14:creationId xmlns:p14="http://schemas.microsoft.com/office/powerpoint/2010/main" val="22677518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162"/>
    </mc:Choice>
    <mc:Fallback>
      <p:transition spd="slow" advTm="9162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Top Mass (top pair)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212517"/>
              </p:ext>
            </p:extLst>
          </p:nvPr>
        </p:nvGraphicFramePr>
        <p:xfrm>
          <a:off x="219959" y="1204309"/>
          <a:ext cx="8711999" cy="51816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000913"/>
                <a:gridCol w="1910686"/>
                <a:gridCol w="1978926"/>
                <a:gridCol w="1821474"/>
              </a:tblGrid>
              <a:tr h="5508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All jets</a:t>
                      </a:r>
                    </a:p>
                    <a:p>
                      <a:pPr algn="ctr"/>
                      <a:r>
                        <a:rPr lang="en-US" sz="1800" dirty="0" err="1" smtClean="0">
                          <a:sym typeface="Wingdings"/>
                        </a:rPr>
                        <a:t>WWbb</a:t>
                      </a:r>
                      <a:r>
                        <a:rPr lang="en-US" sz="1800" dirty="0" smtClean="0">
                          <a:sym typeface="Wingdings"/>
                        </a:rPr>
                        <a:t>  </a:t>
                      </a:r>
                      <a:r>
                        <a:rPr lang="en-US" sz="1800" dirty="0" err="1" smtClean="0">
                          <a:sym typeface="Wingdings"/>
                        </a:rPr>
                        <a:t>qqqqbb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Lepton +</a:t>
                      </a:r>
                      <a:r>
                        <a:rPr lang="en-US" baseline="0" dirty="0" smtClean="0"/>
                        <a:t> jets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ym typeface="Wingdings"/>
                        </a:rPr>
                        <a:t>WWbb</a:t>
                      </a:r>
                      <a:r>
                        <a:rPr lang="en-US" sz="1800" dirty="0" smtClean="0">
                          <a:sym typeface="Wingdings"/>
                        </a:rPr>
                        <a:t>  </a:t>
                      </a:r>
                      <a:r>
                        <a:rPr lang="en-US" sz="1800" dirty="0" err="1" smtClean="0">
                          <a:sym typeface="Wingdings"/>
                        </a:rPr>
                        <a:t>l</a:t>
                      </a:r>
                      <a:r>
                        <a:rPr lang="en-US" sz="1800" dirty="0" err="1" smtClean="0">
                          <a:latin typeface="Symbol" charset="2"/>
                          <a:ea typeface="Symbol" charset="2"/>
                          <a:cs typeface="Symbol" charset="2"/>
                          <a:sym typeface="Wingdings"/>
                        </a:rPr>
                        <a:t>n</a:t>
                      </a:r>
                      <a:r>
                        <a:rPr lang="en-US" sz="1800" dirty="0" err="1" smtClean="0">
                          <a:sym typeface="Wingdings"/>
                        </a:rPr>
                        <a:t>qqbb</a:t>
                      </a:r>
                      <a:endParaRPr lang="en-US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Di-lepton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ym typeface="Wingdings"/>
                        </a:rPr>
                        <a:t>WWbb</a:t>
                      </a:r>
                      <a:r>
                        <a:rPr lang="en-US" sz="1800" dirty="0" smtClean="0">
                          <a:sym typeface="Wingdings"/>
                        </a:rPr>
                        <a:t>  </a:t>
                      </a:r>
                      <a:r>
                        <a:rPr lang="en-US" sz="1800" dirty="0" err="1" smtClean="0">
                          <a:sym typeface="Wingdings"/>
                        </a:rPr>
                        <a:t>ll</a:t>
                      </a:r>
                      <a:r>
                        <a:rPr lang="en-US" sz="1800" dirty="0" err="1" smtClean="0">
                          <a:latin typeface="Symbol" charset="2"/>
                          <a:ea typeface="Symbol" charset="2"/>
                          <a:cs typeface="Symbol" charset="2"/>
                          <a:sym typeface="Wingdings"/>
                        </a:rPr>
                        <a:t>nn</a:t>
                      </a:r>
                      <a:r>
                        <a:rPr lang="en-US" sz="1800" dirty="0" err="1" smtClean="0">
                          <a:sym typeface="Wingdings"/>
                        </a:rPr>
                        <a:t>bb</a:t>
                      </a:r>
                      <a:endParaRPr lang="en-US" dirty="0"/>
                    </a:p>
                  </a:txBody>
                  <a:tcPr anchor="ctr"/>
                </a:tc>
              </a:tr>
              <a:tr h="786917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Top</a:t>
                      </a:r>
                      <a:r>
                        <a:rPr lang="en-US" baseline="0" dirty="0" smtClean="0"/>
                        <a:t> pair </a:t>
                      </a:r>
                      <a:r>
                        <a:rPr lang="en-US" dirty="0" smtClean="0"/>
                        <a:t>event reconstruction </a:t>
                      </a:r>
                    </a:p>
                    <a:p>
                      <a:r>
                        <a:rPr lang="en-US" dirty="0" smtClean="0"/>
                        <a:t>(jet to </a:t>
                      </a:r>
                      <a:r>
                        <a:rPr lang="en-US" dirty="0" err="1" smtClean="0"/>
                        <a:t>parton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smtClean="0"/>
                        <a:t>matching)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baseline="0" dirty="0" smtClean="0"/>
                        <a:t>b</a:t>
                      </a:r>
                      <a:r>
                        <a:rPr lang="en-US" baseline="0" dirty="0" smtClean="0"/>
                        <a:t>-tagged jets </a:t>
                      </a:r>
                      <a:r>
                        <a:rPr lang="en-US" baseline="0" dirty="0" smtClean="0">
                          <a:sym typeface="Wingdings"/>
                        </a:rPr>
                        <a:t> </a:t>
                      </a:r>
                      <a:r>
                        <a:rPr lang="en-US" i="1" baseline="0" dirty="0" smtClean="0">
                          <a:sym typeface="Wingdings"/>
                        </a:rPr>
                        <a:t>b</a:t>
                      </a:r>
                      <a:r>
                        <a:rPr lang="en-US" baseline="0" dirty="0" smtClean="0">
                          <a:sym typeface="Wingdings"/>
                        </a:rPr>
                        <a:t> quarks</a:t>
                      </a:r>
                    </a:p>
                    <a:p>
                      <a:pPr algn="ctr"/>
                      <a:r>
                        <a:rPr lang="en-US" baseline="0" dirty="0" smtClean="0">
                          <a:sym typeface="Wingdings"/>
                        </a:rPr>
                        <a:t>un-tagged jets  light </a:t>
                      </a:r>
                      <a:r>
                        <a:rPr lang="en-US" baseline="0" dirty="0" smtClean="0">
                          <a:sym typeface="Wingdings"/>
                        </a:rPr>
                        <a:t>(</a:t>
                      </a:r>
                      <a:r>
                        <a:rPr lang="en-US" i="1" baseline="0" dirty="0" smtClean="0">
                          <a:sym typeface="Wingdings"/>
                        </a:rPr>
                        <a:t>b</a:t>
                      </a:r>
                      <a:r>
                        <a:rPr lang="en-US" baseline="0" dirty="0" smtClean="0">
                          <a:sym typeface="Wingdings"/>
                        </a:rPr>
                        <a:t>) quarks</a:t>
                      </a:r>
                      <a:endParaRPr lang="en-US" baseline="0" dirty="0" smtClean="0">
                        <a:sym typeface="Wingdings"/>
                      </a:endParaRPr>
                    </a:p>
                    <a:p>
                      <a:pPr algn="ctr"/>
                      <a:r>
                        <a:rPr lang="en-US" baseline="0" dirty="0" err="1" smtClean="0">
                          <a:sym typeface="Wingdings"/>
                        </a:rPr>
                        <a:t>m</a:t>
                      </a:r>
                      <a:r>
                        <a:rPr lang="en-US" baseline="-25000" dirty="0" err="1" smtClean="0">
                          <a:sym typeface="Wingdings"/>
                        </a:rPr>
                        <a:t>qq</a:t>
                      </a:r>
                      <a:r>
                        <a:rPr lang="en-US" baseline="0" dirty="0" smtClean="0">
                          <a:sym typeface="Wingdings"/>
                        </a:rPr>
                        <a:t> = </a:t>
                      </a:r>
                      <a:r>
                        <a:rPr lang="en-US" baseline="0" dirty="0" err="1" smtClean="0">
                          <a:sym typeface="Wingdings"/>
                        </a:rPr>
                        <a:t>m</a:t>
                      </a:r>
                      <a:r>
                        <a:rPr lang="en-US" baseline="-25000" dirty="0" err="1" smtClean="0">
                          <a:sym typeface="Wingdings"/>
                        </a:rPr>
                        <a:t>W</a:t>
                      </a:r>
                      <a:r>
                        <a:rPr lang="en-US" baseline="0" dirty="0" smtClean="0">
                          <a:sym typeface="Wingdings"/>
                        </a:rPr>
                        <a:t>, m</a:t>
                      </a:r>
                      <a:r>
                        <a:rPr lang="en-US" baseline="-25000" dirty="0" smtClean="0">
                          <a:sym typeface="Wingdings"/>
                        </a:rPr>
                        <a:t>top1</a:t>
                      </a:r>
                      <a:r>
                        <a:rPr lang="en-US" baseline="0" dirty="0" smtClean="0">
                          <a:sym typeface="Wingdings"/>
                        </a:rPr>
                        <a:t> = m</a:t>
                      </a:r>
                      <a:r>
                        <a:rPr lang="en-US" baseline="-25000" dirty="0" smtClean="0">
                          <a:sym typeface="Wingdings"/>
                        </a:rPr>
                        <a:t>top2</a:t>
                      </a:r>
                      <a:endParaRPr lang="en-US" baseline="0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i="1" baseline="0" dirty="0" smtClean="0"/>
                        <a:t>b</a:t>
                      </a:r>
                      <a:r>
                        <a:rPr lang="en-US" baseline="0" dirty="0" smtClean="0"/>
                        <a:t>-tagged jets 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ym typeface="Wingdings"/>
                        </a:rPr>
                        <a:t> </a:t>
                      </a:r>
                      <a:r>
                        <a:rPr lang="en-US" i="1" baseline="0" dirty="0" smtClean="0">
                          <a:sym typeface="Wingdings"/>
                        </a:rPr>
                        <a:t>b</a:t>
                      </a:r>
                      <a:r>
                        <a:rPr lang="en-US" baseline="0" dirty="0" smtClean="0">
                          <a:sym typeface="Wingdings"/>
                        </a:rPr>
                        <a:t> quarks</a:t>
                      </a:r>
                    </a:p>
                  </a:txBody>
                  <a:tcPr anchor="ctr"/>
                </a:tc>
              </a:tr>
              <a:tr h="314767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c</a:t>
                      </a:r>
                      <a:r>
                        <a:rPr lang="en-US" baseline="30000" dirty="0" smtClean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event-likelihood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min(&lt;</a:t>
                      </a:r>
                      <a:r>
                        <a:rPr lang="en-US" dirty="0" err="1" smtClean="0"/>
                        <a:t>m</a:t>
                      </a:r>
                      <a:r>
                        <a:rPr lang="en-US" baseline="-25000" dirty="0" err="1" smtClean="0"/>
                        <a:t>l</a:t>
                      </a:r>
                      <a:r>
                        <a:rPr lang="en-US" i="1" baseline="-25000" dirty="0" err="1" smtClean="0"/>
                        <a:t>b</a:t>
                      </a:r>
                      <a:r>
                        <a:rPr lang="en-US" dirty="0" smtClean="0"/>
                        <a:t>&gt;)</a:t>
                      </a:r>
                      <a:endParaRPr lang="en-US" dirty="0"/>
                    </a:p>
                  </a:txBody>
                  <a:tcPr anchor="ctr"/>
                </a:tc>
              </a:tr>
              <a:tr h="1259068">
                <a:tc>
                  <a:txBody>
                    <a:bodyPr/>
                    <a:lstStyle/>
                    <a:p>
                      <a:r>
                        <a:rPr lang="en-US" dirty="0" smtClean="0"/>
                        <a:t>Final selection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dirty="0" smtClean="0"/>
                        <a:t>Reduce background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dirty="0" smtClean="0"/>
                        <a:t>Correct </a:t>
                      </a:r>
                      <a:r>
                        <a:rPr lang="en-US" sz="1600" dirty="0" smtClean="0"/>
                        <a:t>jet-</a:t>
                      </a:r>
                      <a:r>
                        <a:rPr lang="en-US" sz="1600" dirty="0" err="1" smtClean="0"/>
                        <a:t>parton</a:t>
                      </a:r>
                      <a:r>
                        <a:rPr lang="en-US" sz="1600" dirty="0" smtClean="0"/>
                        <a:t> matching</a:t>
                      </a:r>
                      <a:endParaRPr lang="en-US" sz="1600" dirty="0" smtClean="0"/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dirty="0" smtClean="0"/>
                        <a:t>Better resolution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600" dirty="0" smtClean="0"/>
                        <a:t>Lower syst. uncertainty</a:t>
                      </a:r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D</a:t>
                      </a:r>
                      <a:r>
                        <a:rPr lang="en-US" i="0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lang="en-US" dirty="0" smtClean="0"/>
                        <a:t>(</a:t>
                      </a:r>
                      <a:r>
                        <a:rPr lang="en-US" i="1" dirty="0" smtClean="0"/>
                        <a:t>b</a:t>
                      </a:r>
                      <a:r>
                        <a:rPr lang="en-US" baseline="-25000" dirty="0" smtClean="0"/>
                        <a:t>1</a:t>
                      </a:r>
                      <a:r>
                        <a:rPr lang="en-US" dirty="0" smtClean="0"/>
                        <a:t>,</a:t>
                      </a:r>
                      <a:r>
                        <a:rPr lang="en-US" i="1" baseline="0" dirty="0" smtClean="0"/>
                        <a:t>b</a:t>
                      </a:r>
                      <a:r>
                        <a:rPr lang="en-US" baseline="-25000" dirty="0" smtClean="0"/>
                        <a:t>2</a:t>
                      </a:r>
                      <a:r>
                        <a:rPr lang="en-US" baseline="0" dirty="0" smtClean="0"/>
                        <a:t>) &gt; 1.5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&lt;</a:t>
                      </a:r>
                      <a:r>
                        <a:rPr lang="en-US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D</a:t>
                      </a:r>
                      <a:r>
                        <a:rPr lang="en-US" i="0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f</a:t>
                      </a:r>
                      <a:r>
                        <a:rPr lang="en-US" baseline="0" dirty="0" smtClean="0"/>
                        <a:t>(</a:t>
                      </a:r>
                      <a:r>
                        <a:rPr lang="en-US" i="1" baseline="0" dirty="0" err="1" smtClean="0"/>
                        <a:t>b</a:t>
                      </a:r>
                      <a:r>
                        <a:rPr lang="en-US" baseline="0" dirty="0" err="1" smtClean="0"/>
                        <a:t>,W</a:t>
                      </a:r>
                      <a:r>
                        <a:rPr lang="en-US" baseline="0" dirty="0" smtClean="0"/>
                        <a:t>)&gt; &lt; 2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Boosted</a:t>
                      </a:r>
                      <a:r>
                        <a:rPr lang="en-US" baseline="0" dirty="0" smtClean="0"/>
                        <a:t> decision tree (BDT</a:t>
                      </a:r>
                      <a:r>
                        <a:rPr lang="en-US" baseline="0" dirty="0" smtClean="0"/>
                        <a:t>) &gt; -0.05</a:t>
                      </a:r>
                      <a:endParaRPr lang="en-US" baseline="0" dirty="0" smtClean="0"/>
                    </a:p>
                    <a:p>
                      <a:pPr algn="ctr"/>
                      <a:r>
                        <a:rPr lang="en-US" baseline="0" dirty="0" smtClean="0"/>
                        <a:t>2 </a:t>
                      </a:r>
                      <a:r>
                        <a:rPr lang="en-US" i="1" baseline="0" dirty="0" smtClean="0"/>
                        <a:t>b</a:t>
                      </a:r>
                      <a:r>
                        <a:rPr lang="en-US" baseline="0" dirty="0" smtClean="0"/>
                        <a:t>-tagged jets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T,lb</a:t>
                      </a:r>
                      <a:r>
                        <a:rPr lang="en-US" baseline="0" dirty="0" smtClean="0"/>
                        <a:t> &gt; 120 GeV</a:t>
                      </a:r>
                      <a:endParaRPr lang="en-US" dirty="0" smtClean="0"/>
                    </a:p>
                  </a:txBody>
                  <a:tcPr anchor="ctr"/>
                </a:tc>
              </a:tr>
              <a:tr h="314767"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dirty="0" smtClean="0"/>
                        <a:t># of events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12,900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38,054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9,426</a:t>
                      </a:r>
                    </a:p>
                  </a:txBody>
                  <a:tcPr anchor="ctr"/>
                </a:tc>
              </a:tr>
              <a:tr h="550842"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dirty="0" smtClean="0"/>
                        <a:t>Signal events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See next slides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</a:t>
                      </a:r>
                      <a:r>
                        <a:rPr lang="en-US" baseline="0" dirty="0" smtClean="0"/>
                        <a:t> pair: 97.6%</a:t>
                      </a:r>
                    </a:p>
                    <a:p>
                      <a:pPr algn="ctr"/>
                      <a:r>
                        <a:rPr lang="en-US" baseline="0" dirty="0" smtClean="0"/>
                        <a:t>Single top: 2.4%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Top pair:</a:t>
                      </a:r>
                      <a:r>
                        <a:rPr lang="en-US" baseline="0" dirty="0" smtClean="0"/>
                        <a:t> 94.6%</a:t>
                      </a:r>
                    </a:p>
                    <a:p>
                      <a:pPr algn="ctr"/>
                      <a:r>
                        <a:rPr lang="en-US" dirty="0" smtClean="0"/>
                        <a:t>Single</a:t>
                      </a:r>
                      <a:r>
                        <a:rPr lang="en-US" baseline="0" dirty="0" smtClean="0"/>
                        <a:t> top: 3.6%</a:t>
                      </a:r>
                      <a:endParaRPr lang="en-US" dirty="0" smtClean="0"/>
                    </a:p>
                  </a:txBody>
                  <a:tcPr anchor="ctr"/>
                </a:tc>
              </a:tr>
              <a:tr h="786917">
                <a:tc>
                  <a:txBody>
                    <a:bodyPr/>
                    <a:lstStyle/>
                    <a:p>
                      <a:pPr marL="285750" marR="0" lvl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dirty="0" smtClean="0"/>
                        <a:t>Background events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Total: 1.0%</a:t>
                      </a:r>
                    </a:p>
                    <a:p>
                      <a:pPr algn="ctr"/>
                      <a:r>
                        <a:rPr lang="en-US" dirty="0" smtClean="0"/>
                        <a:t>W + jets:</a:t>
                      </a:r>
                      <a:r>
                        <a:rPr lang="en-US" baseline="0" dirty="0" smtClean="0"/>
                        <a:t> 0.8%</a:t>
                      </a:r>
                    </a:p>
                    <a:p>
                      <a:pPr algn="ctr"/>
                      <a:r>
                        <a:rPr lang="en-US" dirty="0" smtClean="0"/>
                        <a:t>(data driven)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Total: 0.6%</a:t>
                      </a:r>
                    </a:p>
                    <a:p>
                      <a:pPr algn="ctr"/>
                      <a:r>
                        <a:rPr lang="en-US" dirty="0" smtClean="0"/>
                        <a:t>Fake</a:t>
                      </a:r>
                      <a:r>
                        <a:rPr lang="en-US" baseline="0" dirty="0" smtClean="0"/>
                        <a:t> lepton:0.3%</a:t>
                      </a:r>
                    </a:p>
                    <a:p>
                      <a:pPr algn="ctr"/>
                      <a:r>
                        <a:rPr lang="en-US" dirty="0" smtClean="0"/>
                        <a:t>(data</a:t>
                      </a:r>
                      <a:r>
                        <a:rPr lang="en-US" baseline="0" dirty="0" smtClean="0"/>
                        <a:t> driven</a:t>
                      </a:r>
                      <a:r>
                        <a:rPr lang="en-US" dirty="0" smtClean="0"/>
                        <a:t>)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206020" y="817847"/>
            <a:ext cx="1657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(</a:t>
            </a:r>
            <a:r>
              <a:rPr lang="en-US" sz="2000" dirty="0" smtClean="0"/>
              <a:t>lepton = e</a:t>
            </a:r>
            <a:r>
              <a:rPr lang="en-US" sz="2000" smtClean="0"/>
              <a:t>, </a:t>
            </a:r>
            <a:r>
              <a:rPr lang="en-US" sz="200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/>
              <a:t>)</a:t>
            </a:r>
            <a:endParaRPr lang="en-US" sz="2000" dirty="0">
              <a:latin typeface="Symbol" charset="2"/>
              <a:ea typeface="Symbol" charset="2"/>
              <a:cs typeface="Symbol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9628104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45890"/>
    </mc:Choice>
    <mc:Fallback>
      <p:transition spd="slow" advTm="24589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All-jets top mass at 8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1959"/>
            <a:ext cx="4513385" cy="146469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Challenge: multi-jets </a:t>
            </a:r>
            <a:r>
              <a:rPr lang="en-US" dirty="0" err="1" smtClean="0"/>
              <a:t>bgrnd</a:t>
            </a:r>
            <a:endParaRPr lang="en-US" dirty="0" smtClean="0"/>
          </a:p>
          <a:p>
            <a:pPr lvl="1"/>
            <a:r>
              <a:rPr lang="en-US" dirty="0" smtClean="0"/>
              <a:t>Estimate (data driven)</a:t>
            </a:r>
          </a:p>
          <a:p>
            <a:pPr lvl="1"/>
            <a:r>
              <a:rPr lang="en-US" dirty="0" smtClean="0"/>
              <a:t>Control regions for normalization and shape</a:t>
            </a:r>
            <a:endParaRPr lang="en-US" dirty="0"/>
          </a:p>
          <a:p>
            <a:endParaRPr lang="en-US" dirty="0" smtClean="0"/>
          </a:p>
        </p:txBody>
      </p:sp>
      <p:pic>
        <p:nvPicPr>
          <p:cNvPr id="2050" name="Picture 2" descr="ttps://atlas.web.cern.ch/Atlas/GROUPS/PHYSICS/PAPERS/TOPQ-2015-03/fig_01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772" y="1183468"/>
            <a:ext cx="4006992" cy="2595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ttps://atlas.web.cern.ch/Atlas/GROUPS/PHYSICS/PAPERS/TOPQ-2015-03/fig_01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1125" y="3840479"/>
            <a:ext cx="4001259" cy="2590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52683" y="926556"/>
            <a:ext cx="1787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JHEP 09 (2017) 118</a:t>
            </a:r>
            <a:endParaRPr lang="en-US" sz="1600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0263990"/>
              </p:ext>
            </p:extLst>
          </p:nvPr>
        </p:nvGraphicFramePr>
        <p:xfrm>
          <a:off x="1422397" y="2700332"/>
          <a:ext cx="2755902" cy="16874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7951"/>
                <a:gridCol w="1377951"/>
              </a:tblGrid>
              <a:tr h="84373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Control region</a:t>
                      </a:r>
                      <a:endParaRPr lang="en-US" dirty="0"/>
                    </a:p>
                  </a:txBody>
                  <a:tcPr anchor="ctr"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Control region</a:t>
                      </a:r>
                      <a:endParaRPr lang="en-US" dirty="0"/>
                    </a:p>
                  </a:txBody>
                  <a:tcPr anchor="ctr">
                    <a:solidFill>
                      <a:srgbClr val="F79646"/>
                    </a:solidFill>
                  </a:tcPr>
                </a:tc>
              </a:tr>
              <a:tr h="84373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Control region</a:t>
                      </a:r>
                      <a:endParaRPr lang="en-US" dirty="0"/>
                    </a:p>
                  </a:txBody>
                  <a:tcPr anchor="ctr"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Signal region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rgbClr val="0432FF"/>
                    </a:solidFill>
                  </a:tcPr>
                </a:tc>
              </a:tr>
            </a:tbl>
          </a:graphicData>
        </a:graphic>
      </p:graphicFrame>
      <p:cxnSp>
        <p:nvCxnSpPr>
          <p:cNvPr id="13" name="Straight Arrow Connector 12"/>
          <p:cNvCxnSpPr/>
          <p:nvPr/>
        </p:nvCxnSpPr>
        <p:spPr>
          <a:xfrm>
            <a:off x="1282700" y="4481147"/>
            <a:ext cx="3114655" cy="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806438" y="4413800"/>
            <a:ext cx="6540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r>
              <a:rPr lang="en-US" i="1" baseline="-25000" dirty="0" err="1" smtClean="0"/>
              <a:t>b</a:t>
            </a:r>
            <a:r>
              <a:rPr lang="en-US" baseline="-25000" dirty="0" smtClean="0"/>
              <a:t>-tag</a:t>
            </a:r>
            <a:endParaRPr lang="en-US" baseline="-25000" dirty="0"/>
          </a:p>
        </p:txBody>
      </p:sp>
      <p:cxnSp>
        <p:nvCxnSpPr>
          <p:cNvPr id="17" name="Straight Arrow Connector 16"/>
          <p:cNvCxnSpPr/>
          <p:nvPr/>
        </p:nvCxnSpPr>
        <p:spPr>
          <a:xfrm flipV="1">
            <a:off x="1295400" y="2579665"/>
            <a:ext cx="0" cy="190148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25597" y="2668565"/>
            <a:ext cx="11825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dirty="0"/>
              <a:t>&lt;</a:t>
            </a:r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Df</a:t>
            </a:r>
            <a:r>
              <a:rPr lang="en-US" dirty="0"/>
              <a:t>(</a:t>
            </a:r>
            <a:r>
              <a:rPr lang="en-US" i="1" dirty="0" err="1"/>
              <a:t>b</a:t>
            </a:r>
            <a:r>
              <a:rPr lang="en-US" dirty="0" err="1"/>
              <a:t>,W</a:t>
            </a:r>
            <a:r>
              <a:rPr lang="en-US" dirty="0" smtClean="0"/>
              <a:t>)&gt;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6306193" y="2720819"/>
            <a:ext cx="1597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ulti-jet </a:t>
            </a:r>
            <a:r>
              <a:rPr lang="en-US" dirty="0" err="1" smtClean="0">
                <a:solidFill>
                  <a:schemeClr val="bg1"/>
                </a:solidFill>
              </a:rPr>
              <a:t>bgrnd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128885" y="5362419"/>
            <a:ext cx="1597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m</a:t>
            </a:r>
            <a:r>
              <a:rPr lang="en-US" dirty="0" smtClean="0">
                <a:solidFill>
                  <a:schemeClr val="bg1"/>
                </a:solidFill>
              </a:rPr>
              <a:t>ulti-jet </a:t>
            </a:r>
            <a:r>
              <a:rPr lang="en-US" dirty="0" err="1" smtClean="0">
                <a:solidFill>
                  <a:schemeClr val="bg1"/>
                </a:solidFill>
              </a:rPr>
              <a:t>bgrnd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168400" y="4965278"/>
            <a:ext cx="35842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Signal: Jet-</a:t>
            </a:r>
            <a:r>
              <a:rPr lang="en-US" sz="2000" dirty="0" err="1" smtClean="0"/>
              <a:t>parton</a:t>
            </a:r>
            <a:r>
              <a:rPr lang="en-US" sz="2000" dirty="0" smtClean="0"/>
              <a:t> assignment</a:t>
            </a:r>
          </a:p>
          <a:p>
            <a:pPr algn="r"/>
            <a:r>
              <a:rPr lang="en-US" sz="2000" dirty="0" smtClean="0">
                <a:solidFill>
                  <a:srgbClr val="16B7FF"/>
                </a:solidFill>
              </a:rPr>
              <a:t>Correctly matched</a:t>
            </a:r>
          </a:p>
          <a:p>
            <a:pPr algn="r"/>
            <a:r>
              <a:rPr lang="en-US" sz="2000" dirty="0" smtClean="0">
                <a:solidFill>
                  <a:srgbClr val="0432FF"/>
                </a:solidFill>
              </a:rPr>
              <a:t>Incorrectly matched</a:t>
            </a:r>
          </a:p>
          <a:p>
            <a:pPr algn="r"/>
            <a:r>
              <a:rPr lang="en-US" sz="2000" dirty="0" smtClean="0">
                <a:solidFill>
                  <a:srgbClr val="0220A9"/>
                </a:solidFill>
              </a:rPr>
              <a:t>Not matched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4696893" y="4873985"/>
            <a:ext cx="1431992" cy="551101"/>
          </a:xfrm>
          <a:prstGeom prst="straightConnector1">
            <a:avLst/>
          </a:prstGeom>
          <a:ln>
            <a:solidFill>
              <a:srgbClr val="16B7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4701229" y="5207846"/>
            <a:ext cx="1200167" cy="513770"/>
          </a:xfrm>
          <a:prstGeom prst="straightConnector1">
            <a:avLst/>
          </a:prstGeom>
          <a:ln>
            <a:solidFill>
              <a:srgbClr val="0432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V="1">
            <a:off x="4696893" y="5619839"/>
            <a:ext cx="801608" cy="361348"/>
          </a:xfrm>
          <a:prstGeom prst="straightConnector1">
            <a:avLst/>
          </a:prstGeom>
          <a:ln>
            <a:solidFill>
              <a:srgbClr val="0220A9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11348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9700"/>
    </mc:Choice>
    <mc:Fallback>
      <p:transition spd="slow" advTm="149700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All-jets top mass at 8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1958"/>
            <a:ext cx="4690651" cy="536632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Template fit</a:t>
            </a:r>
          </a:p>
          <a:p>
            <a:pPr lvl="1"/>
            <a:r>
              <a:rPr lang="en-US" dirty="0" smtClean="0"/>
              <a:t>R</a:t>
            </a:r>
            <a:r>
              <a:rPr lang="en-US" baseline="-25000" dirty="0" smtClean="0"/>
              <a:t>3/2</a:t>
            </a:r>
            <a:r>
              <a:rPr lang="en-US" dirty="0" smtClean="0"/>
              <a:t> =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qqb</a:t>
            </a:r>
            <a:r>
              <a:rPr lang="en-US" dirty="0" smtClean="0"/>
              <a:t> /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qq</a:t>
            </a:r>
            <a:endParaRPr lang="en-US" dirty="0"/>
          </a:p>
          <a:p>
            <a:pPr lvl="1"/>
            <a:r>
              <a:rPr lang="en-US" dirty="0" smtClean="0"/>
              <a:t>Partially cancel syst. </a:t>
            </a:r>
            <a:r>
              <a:rPr lang="en-US" dirty="0"/>
              <a:t>e</a:t>
            </a:r>
            <a:r>
              <a:rPr lang="en-US" dirty="0" smtClean="0"/>
              <a:t>ffects common to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top</a:t>
            </a:r>
            <a:r>
              <a:rPr lang="en-US" dirty="0" smtClean="0"/>
              <a:t> </a:t>
            </a:r>
            <a:r>
              <a:rPr lang="en-US" dirty="0" smtClean="0"/>
              <a:t>and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W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Binned min.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c</a:t>
            </a:r>
            <a:r>
              <a:rPr lang="en-US" baseline="30000" dirty="0" smtClean="0"/>
              <a:t>2</a:t>
            </a:r>
            <a:r>
              <a:rPr lang="en-US" dirty="0" smtClean="0"/>
              <a:t> approach</a:t>
            </a:r>
          </a:p>
          <a:p>
            <a:r>
              <a:rPr lang="en-US" dirty="0" smtClean="0"/>
              <a:t>Dominant syst. uncertainties</a:t>
            </a:r>
          </a:p>
          <a:p>
            <a:pPr lvl="1"/>
            <a:r>
              <a:rPr lang="en-US" dirty="0"/>
              <a:t>Jet energy scale (JES)</a:t>
            </a:r>
          </a:p>
          <a:p>
            <a:pPr lvl="1"/>
            <a:r>
              <a:rPr lang="en-US" dirty="0" err="1" smtClean="0"/>
              <a:t>Hadronization</a:t>
            </a:r>
            <a:r>
              <a:rPr lang="en-US" dirty="0" smtClean="0"/>
              <a:t> </a:t>
            </a:r>
            <a:r>
              <a:rPr lang="en-US" dirty="0" smtClean="0"/>
              <a:t>modeling</a:t>
            </a:r>
          </a:p>
          <a:p>
            <a:pPr lvl="1"/>
            <a:r>
              <a:rPr lang="en-US" dirty="0"/>
              <a:t>Relative </a:t>
            </a:r>
            <a:r>
              <a:rPr lang="en-US" i="1" dirty="0"/>
              <a:t>b</a:t>
            </a:r>
            <a:r>
              <a:rPr lang="en-US" dirty="0"/>
              <a:t>-to-light-jet E</a:t>
            </a:r>
            <a:r>
              <a:rPr lang="en-US" dirty="0" smtClean="0"/>
              <a:t> </a:t>
            </a:r>
            <a:r>
              <a:rPr lang="en-US" dirty="0"/>
              <a:t>scale (</a:t>
            </a:r>
            <a:r>
              <a:rPr lang="en-US" i="1" dirty="0" err="1"/>
              <a:t>b</a:t>
            </a:r>
            <a:r>
              <a:rPr lang="en-US" dirty="0" err="1"/>
              <a:t>JES</a:t>
            </a:r>
            <a:r>
              <a:rPr lang="en-US" dirty="0"/>
              <a:t>)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47252" y="2427051"/>
            <a:ext cx="3780503" cy="2193830"/>
            <a:chOff x="457201" y="2020237"/>
            <a:chExt cx="4470400" cy="2193830"/>
          </a:xfrm>
        </p:grpSpPr>
        <p:pic>
          <p:nvPicPr>
            <p:cNvPr id="8" name="Picture 2" descr="ttps://atlas.web.cern.ch/Atlas/GROUPS/PHYSICS/PAPERS/TOPQ-2015-03/fig_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39" r="3721" b="24694"/>
            <a:stretch/>
          </p:blipFill>
          <p:spPr bwMode="auto">
            <a:xfrm>
              <a:off x="457201" y="2020237"/>
              <a:ext cx="4470400" cy="18080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 descr="ttps://atlas.web.cern.ch/Atlas/GROUPS/PHYSICS/PAPERS/TOPQ-2015-03/fig_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67" t="92057" r="3721"/>
            <a:stretch/>
          </p:blipFill>
          <p:spPr bwMode="auto">
            <a:xfrm>
              <a:off x="1193754" y="3841028"/>
              <a:ext cx="3729052" cy="3730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3076" name="Picture 4" descr="ttps://atlas.web.cern.ch/Atlas/GROUPS/PHYSICS/PAPERS/TOPQ-2015-03/fig_06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99" y="1178439"/>
            <a:ext cx="4005959" cy="2837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ttps://atlas.web.cern.ch/Atlas/GROUPS/PHYSICS/PAPERS/TOPQ-2015-03/fig_06b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49"/>
          <a:stretch/>
        </p:blipFill>
        <p:spPr bwMode="auto">
          <a:xfrm>
            <a:off x="4848723" y="3937635"/>
            <a:ext cx="4012783" cy="2729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852683" y="926556"/>
            <a:ext cx="178766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JHEP 09 (2017) 118</a:t>
            </a:r>
          </a:p>
        </p:txBody>
      </p:sp>
    </p:spTree>
    <p:extLst>
      <p:ext uri="{BB962C8B-B14F-4D97-AF65-F5344CB8AC3E}">
        <p14:creationId xmlns:p14="http://schemas.microsoft.com/office/powerpoint/2010/main" val="1348037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0150"/>
    </mc:Choice>
    <mc:Fallback>
      <p:transition spd="slow" advTm="11015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Di-lepton top mass at 8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81958"/>
            <a:ext cx="4401089" cy="517439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Optimize to minimize the total uncertainty in </a:t>
            </a:r>
            <a:r>
              <a:rPr lang="en-US" dirty="0" err="1"/>
              <a:t>m</a:t>
            </a:r>
            <a:r>
              <a:rPr lang="en-US" baseline="-25000" dirty="0" err="1"/>
              <a:t>top</a:t>
            </a:r>
            <a:endParaRPr lang="en-US" baseline="-25000" dirty="0"/>
          </a:p>
          <a:p>
            <a:pPr lvl="1"/>
            <a:r>
              <a:rPr lang="en-US" dirty="0"/>
              <a:t>Trading between stat. vs syst.</a:t>
            </a:r>
          </a:p>
          <a:p>
            <a:pPr lvl="1"/>
            <a:r>
              <a:rPr lang="en-US" dirty="0" err="1" smtClean="0"/>
              <a:t>p</a:t>
            </a:r>
            <a:r>
              <a:rPr lang="en-US" baseline="-25000" dirty="0" err="1" smtClean="0"/>
              <a:t>T,lb</a:t>
            </a:r>
            <a:r>
              <a:rPr lang="en-US" baseline="-25000" dirty="0" smtClean="0"/>
              <a:t> </a:t>
            </a:r>
            <a:r>
              <a:rPr lang="en-US" dirty="0" smtClean="0"/>
              <a:t>=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(lepton, </a:t>
            </a:r>
            <a:r>
              <a:rPr lang="en-US" i="1" dirty="0" smtClean="0"/>
              <a:t>b</a:t>
            </a:r>
            <a:r>
              <a:rPr lang="en-US" dirty="0" smtClean="0"/>
              <a:t>-jet) &gt; 120 GeV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Template fit</a:t>
            </a:r>
          </a:p>
          <a:p>
            <a:pPr lvl="1"/>
            <a:r>
              <a:rPr lang="en-US" dirty="0" err="1" smtClean="0"/>
              <a:t>m</a:t>
            </a:r>
            <a:r>
              <a:rPr lang="en-US" baseline="-25000" dirty="0" err="1" smtClean="0"/>
              <a:t>lb</a:t>
            </a:r>
            <a:r>
              <a:rPr lang="en-US" baseline="30000" dirty="0" err="1" smtClean="0"/>
              <a:t>reco</a:t>
            </a:r>
            <a:endParaRPr lang="en-US" baseline="30000" dirty="0" smtClean="0"/>
          </a:p>
          <a:p>
            <a:pPr lvl="1"/>
            <a:endParaRPr lang="en-US" dirty="0" smtClean="0"/>
          </a:p>
          <a:p>
            <a:r>
              <a:rPr lang="en-US" dirty="0" err="1" smtClean="0"/>
              <a:t>Unbinned</a:t>
            </a:r>
            <a:r>
              <a:rPr lang="en-US" dirty="0" smtClean="0"/>
              <a:t> maximum-likelihood fit to data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Dominant syst. uncertainties</a:t>
            </a:r>
          </a:p>
          <a:p>
            <a:pPr lvl="1"/>
            <a:r>
              <a:rPr lang="en-US" dirty="0" smtClean="0"/>
              <a:t>Jet energy scale (JES)</a:t>
            </a:r>
          </a:p>
          <a:p>
            <a:pPr lvl="1"/>
            <a:r>
              <a:rPr lang="en-US" dirty="0" smtClean="0"/>
              <a:t>Relative </a:t>
            </a:r>
            <a:r>
              <a:rPr lang="en-US" i="1" dirty="0" smtClean="0"/>
              <a:t>b</a:t>
            </a:r>
            <a:r>
              <a:rPr lang="en-US" dirty="0" smtClean="0"/>
              <a:t>-to-light-jet energy scale (</a:t>
            </a:r>
            <a:r>
              <a:rPr lang="en-US" i="1" dirty="0" err="1" smtClean="0"/>
              <a:t>b</a:t>
            </a:r>
            <a:r>
              <a:rPr lang="en-US" dirty="0" err="1" smtClean="0"/>
              <a:t>JES</a:t>
            </a:r>
            <a:r>
              <a:rPr lang="en-US" dirty="0" smtClean="0"/>
              <a:t>)</a:t>
            </a:r>
          </a:p>
        </p:txBody>
      </p:sp>
      <p:pic>
        <p:nvPicPr>
          <p:cNvPr id="15" name="Picture 2" descr="ttps://atlas.web.cern.ch/Atlas/GROUPS/PHYSICS/PAPERS/TOPQ-2016-03/fig_02b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0687" y="1210651"/>
            <a:ext cx="3910197" cy="2714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6427120" y="2791906"/>
            <a:ext cx="12978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>
                <a:solidFill>
                  <a:srgbClr val="0432FF"/>
                </a:solidFill>
              </a:rPr>
              <a:t>w</a:t>
            </a:r>
            <a:r>
              <a:rPr lang="en-US" sz="1200" smtClean="0">
                <a:solidFill>
                  <a:srgbClr val="0432FF"/>
                </a:solidFill>
              </a:rPr>
              <a:t>rong / no match</a:t>
            </a:r>
            <a:endParaRPr lang="en-US" sz="1200" dirty="0">
              <a:solidFill>
                <a:srgbClr val="0432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91158" y="2561258"/>
            <a:ext cx="105503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</a:rPr>
              <a:t>correct match</a:t>
            </a:r>
            <a:endParaRPr lang="en-US" sz="1200" dirty="0">
              <a:solidFill>
                <a:srgbClr val="FF0000"/>
              </a:solidFill>
            </a:endParaRPr>
          </a:p>
        </p:txBody>
      </p:sp>
      <p:pic>
        <p:nvPicPr>
          <p:cNvPr id="5124" name="Picture 4" descr="ttps://atlas.web.cern.ch/Atlas/GROUPS/PHYSICS/PAPERS/TOPQ-2016-03/fig_02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553" y="3825511"/>
            <a:ext cx="4029266" cy="2847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/>
          <p:cNvSpPr txBox="1"/>
          <p:nvPr/>
        </p:nvSpPr>
        <p:spPr>
          <a:xfrm>
            <a:off x="6137615" y="926556"/>
            <a:ext cx="25027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/>
              <a:t>Phys. Lett. B 761 (2016) 350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59905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2034"/>
    </mc:Choice>
    <mc:Fallback>
      <p:transition spd="slow" advTm="82034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Lepton+jets</a:t>
            </a:r>
            <a:r>
              <a:rPr lang="en-US" dirty="0" smtClean="0"/>
              <a:t> top mass at 8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8" y="1181958"/>
            <a:ext cx="4650011" cy="5174392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ym typeface="Wingdings"/>
              </a:rPr>
              <a:t>BDT </a:t>
            </a:r>
            <a:r>
              <a:rPr lang="en-US" dirty="0" smtClean="0"/>
              <a:t>to minimize the total uncertainty in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top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Distinguishes events with a correct jet-to-</a:t>
            </a:r>
            <a:r>
              <a:rPr lang="en-US" dirty="0" err="1" smtClean="0"/>
              <a:t>parton</a:t>
            </a:r>
            <a:r>
              <a:rPr lang="en-US" dirty="0" smtClean="0"/>
              <a:t> matching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12 input variables</a:t>
            </a:r>
          </a:p>
          <a:p>
            <a:pPr lvl="2"/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dirty="0" smtClean="0"/>
              <a:t>R(q</a:t>
            </a:r>
            <a:r>
              <a:rPr lang="en-US" baseline="-25000" dirty="0" smtClean="0"/>
              <a:t>1</a:t>
            </a:r>
            <a:r>
              <a:rPr lang="en-US" dirty="0" smtClean="0"/>
              <a:t>,q</a:t>
            </a:r>
            <a:r>
              <a:rPr lang="en-US" baseline="-25000" dirty="0" smtClean="0"/>
              <a:t>2</a:t>
            </a:r>
            <a:r>
              <a:rPr lang="en-US" dirty="0" smtClean="0"/>
              <a:t>): </a:t>
            </a:r>
            <a:r>
              <a:rPr lang="en-US" dirty="0" err="1" smtClean="0"/>
              <a:t>untag</a:t>
            </a:r>
            <a:r>
              <a:rPr lang="en-US" dirty="0" smtClean="0"/>
              <a:t>.-jets to W</a:t>
            </a:r>
            <a:endParaRPr lang="en-US" dirty="0" smtClean="0"/>
          </a:p>
          <a:p>
            <a:pPr lvl="2"/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(</a:t>
            </a:r>
            <a:r>
              <a:rPr lang="en-US" dirty="0" err="1" smtClean="0"/>
              <a:t>W</a:t>
            </a:r>
            <a:r>
              <a:rPr lang="en-US" baseline="-25000" dirty="0" err="1" smtClean="0"/>
              <a:t>had</a:t>
            </a:r>
            <a:r>
              <a:rPr lang="en-US" dirty="0" smtClean="0"/>
              <a:t>),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(</a:t>
            </a:r>
            <a:r>
              <a:rPr lang="en-US" dirty="0" err="1" smtClean="0"/>
              <a:t>top</a:t>
            </a:r>
            <a:r>
              <a:rPr lang="en-US" baseline="-25000" dirty="0" err="1" smtClean="0"/>
              <a:t>had</a:t>
            </a:r>
            <a:r>
              <a:rPr lang="en-US" dirty="0"/>
              <a:t>)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BDT &gt; -0.05 </a:t>
            </a:r>
          </a:p>
          <a:p>
            <a:pPr lvl="2"/>
            <a:r>
              <a:rPr lang="en-US" dirty="0" smtClean="0">
                <a:sym typeface="Wingdings"/>
              </a:rPr>
              <a:t>Remove 60% signal (wrongly matched or unmatched)</a:t>
            </a:r>
          </a:p>
          <a:p>
            <a:pPr lvl="2"/>
            <a:r>
              <a:rPr lang="en-US" dirty="0" smtClean="0">
                <a:sym typeface="Wingdings"/>
              </a:rPr>
              <a:t>Remove 90% of </a:t>
            </a:r>
            <a:r>
              <a:rPr lang="en-US" dirty="0" err="1" smtClean="0">
                <a:sym typeface="Wingdings"/>
              </a:rPr>
              <a:t>W+jets</a:t>
            </a:r>
            <a:endParaRPr lang="en-US" dirty="0" smtClean="0">
              <a:sym typeface="Wingding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66643" y="926556"/>
            <a:ext cx="2073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mr-IN" sz="1600" dirty="0"/>
              <a:t>ATLAS-CONF-201</a:t>
            </a:r>
            <a:r>
              <a:rPr lang="en-US" sz="1600" dirty="0"/>
              <a:t>7-071</a:t>
            </a:r>
          </a:p>
        </p:txBody>
      </p:sp>
      <p:pic>
        <p:nvPicPr>
          <p:cNvPr id="1026" name="Picture 2" descr="ttps://atlas.web.cern.ch/Atlas/GROUPS/PHYSICS/CONFNOTES/ATLAS-CONF-2017-071/fig_02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45" y="1181957"/>
            <a:ext cx="4023360" cy="2842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tps://atlas.web.cern.ch/Atlas/GROUPS/PHYSICS/CONFNOTES/ATLAS-CONF-2017-071/fig_02c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3445" y="3856517"/>
            <a:ext cx="4023360" cy="2768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256294" y="1872906"/>
            <a:ext cx="1197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432FF"/>
                </a:solidFill>
              </a:rPr>
              <a:t>c</a:t>
            </a:r>
            <a:r>
              <a:rPr lang="en-US" sz="1600" dirty="0" smtClean="0">
                <a:solidFill>
                  <a:srgbClr val="0432FF"/>
                </a:solidFill>
              </a:rPr>
              <a:t>orrectly matched</a:t>
            </a:r>
            <a:endParaRPr lang="en-US" sz="1600" dirty="0">
              <a:solidFill>
                <a:srgbClr val="0432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13818" y="2428970"/>
            <a:ext cx="1924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w</a:t>
            </a:r>
            <a:r>
              <a:rPr lang="en-US" sz="1600" smtClean="0">
                <a:solidFill>
                  <a:srgbClr val="FF0000"/>
                </a:solidFill>
              </a:rPr>
              <a:t>rongly </a:t>
            </a:r>
            <a:r>
              <a:rPr lang="en-US" sz="1600" dirty="0" smtClean="0">
                <a:solidFill>
                  <a:srgbClr val="FF0000"/>
                </a:solidFill>
              </a:rPr>
              <a:t>matched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+ unmatched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10858" y="4979149"/>
            <a:ext cx="192431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FF0000"/>
                </a:solidFill>
              </a:rPr>
              <a:t>w</a:t>
            </a:r>
            <a:r>
              <a:rPr lang="en-US" sz="1600" smtClean="0">
                <a:solidFill>
                  <a:srgbClr val="FF0000"/>
                </a:solidFill>
              </a:rPr>
              <a:t>rongly </a:t>
            </a:r>
            <a:r>
              <a:rPr lang="en-US" sz="1600" dirty="0" smtClean="0">
                <a:solidFill>
                  <a:srgbClr val="FF0000"/>
                </a:solidFill>
              </a:rPr>
              <a:t>matched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+ unmatched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03497" y="4574908"/>
            <a:ext cx="11976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rgbClr val="0432FF"/>
                </a:solidFill>
              </a:rPr>
              <a:t>c</a:t>
            </a:r>
            <a:r>
              <a:rPr lang="en-US" sz="1600" dirty="0" smtClean="0">
                <a:solidFill>
                  <a:srgbClr val="0432FF"/>
                </a:solidFill>
              </a:rPr>
              <a:t>orrectly matched</a:t>
            </a:r>
            <a:endParaRPr lang="en-US" sz="1600" dirty="0">
              <a:solidFill>
                <a:srgbClr val="0432FF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7272583" y="4655335"/>
            <a:ext cx="1976" cy="10271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2028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5403"/>
    </mc:Choice>
    <mc:Fallback>
      <p:transition spd="slow" advTm="65403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Lepton+jets</a:t>
            </a:r>
            <a:r>
              <a:rPr lang="en-US" dirty="0" smtClean="0"/>
              <a:t> top mass at 8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81958"/>
            <a:ext cx="4394200" cy="517439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Template fit</a:t>
            </a:r>
          </a:p>
          <a:p>
            <a:endParaRPr lang="en-US" dirty="0" smtClean="0"/>
          </a:p>
          <a:p>
            <a:r>
              <a:rPr lang="en-US" dirty="0" smtClean="0"/>
              <a:t>Simultaneous </a:t>
            </a:r>
            <a:r>
              <a:rPr lang="en-US" dirty="0"/>
              <a:t>measurement of </a:t>
            </a:r>
            <a:r>
              <a:rPr lang="en-US" dirty="0" err="1"/>
              <a:t>m</a:t>
            </a:r>
            <a:r>
              <a:rPr lang="en-US" baseline="-25000" dirty="0" err="1"/>
              <a:t>top</a:t>
            </a:r>
            <a:r>
              <a:rPr lang="en-US" dirty="0"/>
              <a:t>, JES and </a:t>
            </a:r>
            <a:r>
              <a:rPr lang="en-US" i="1" dirty="0" err="1"/>
              <a:t>b</a:t>
            </a:r>
            <a:r>
              <a:rPr lang="en-US" dirty="0" err="1"/>
              <a:t>JES</a:t>
            </a:r>
            <a:endParaRPr lang="en-US" dirty="0"/>
          </a:p>
          <a:p>
            <a:pPr lvl="1"/>
            <a:r>
              <a:rPr lang="en-US" dirty="0" err="1" smtClean="0"/>
              <a:t>M</a:t>
            </a:r>
            <a:r>
              <a:rPr lang="en-US" baseline="-25000" dirty="0" err="1" smtClean="0"/>
              <a:t>top</a:t>
            </a:r>
            <a:r>
              <a:rPr lang="en-US" baseline="30000" dirty="0" err="1" smtClean="0"/>
              <a:t>reco</a:t>
            </a:r>
            <a:endParaRPr lang="en-US" dirty="0"/>
          </a:p>
          <a:p>
            <a:pPr lvl="1"/>
            <a:r>
              <a:rPr lang="en-US" dirty="0" err="1" smtClean="0"/>
              <a:t>m</a:t>
            </a:r>
            <a:r>
              <a:rPr lang="en-US" baseline="-25000" dirty="0" err="1" smtClean="0"/>
              <a:t>W</a:t>
            </a:r>
            <a:r>
              <a:rPr lang="en-US" baseline="-25000" dirty="0" smtClean="0"/>
              <a:t>(</a:t>
            </a:r>
            <a:r>
              <a:rPr lang="en-US" baseline="-25000" dirty="0" smtClean="0">
                <a:sym typeface="Wingdings"/>
              </a:rPr>
              <a:t>q1,q2</a:t>
            </a:r>
            <a:r>
              <a:rPr lang="en-US" baseline="-25000" dirty="0" smtClean="0"/>
              <a:t>)</a:t>
            </a:r>
            <a:endParaRPr lang="en-US" dirty="0" smtClean="0"/>
          </a:p>
          <a:p>
            <a:pPr lvl="1"/>
            <a:r>
              <a:rPr lang="en-US" dirty="0" err="1" smtClean="0"/>
              <a:t>R</a:t>
            </a:r>
            <a:r>
              <a:rPr lang="en-US" baseline="-25000" dirty="0" err="1" smtClean="0"/>
              <a:t>bq</a:t>
            </a:r>
            <a:r>
              <a:rPr lang="en-US" baseline="30000" dirty="0" err="1" smtClean="0"/>
              <a:t>reco</a:t>
            </a:r>
            <a:r>
              <a:rPr lang="en-US" baseline="30000" dirty="0" smtClean="0"/>
              <a:t> </a:t>
            </a:r>
            <a:r>
              <a:rPr lang="en-US" dirty="0" smtClean="0"/>
              <a:t>= (p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b1</a:t>
            </a:r>
            <a:r>
              <a:rPr lang="en-US" dirty="0" smtClean="0"/>
              <a:t>+p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b2</a:t>
            </a:r>
            <a:r>
              <a:rPr lang="en-US" dirty="0" smtClean="0"/>
              <a:t>) / (p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q1</a:t>
            </a:r>
            <a:r>
              <a:rPr lang="en-US" dirty="0" smtClean="0"/>
              <a:t>+p</a:t>
            </a:r>
            <a:r>
              <a:rPr lang="en-US" baseline="-25000" dirty="0" smtClean="0"/>
              <a:t>T</a:t>
            </a:r>
            <a:r>
              <a:rPr lang="en-US" baseline="30000" dirty="0" smtClean="0"/>
              <a:t>q2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Reduces the sizeable JES and </a:t>
            </a:r>
            <a:r>
              <a:rPr lang="en-US" i="1" dirty="0" err="1" smtClean="0"/>
              <a:t>b</a:t>
            </a:r>
            <a:r>
              <a:rPr lang="en-US" dirty="0" err="1" smtClean="0"/>
              <a:t>JES</a:t>
            </a:r>
            <a:r>
              <a:rPr lang="en-US" dirty="0" smtClean="0"/>
              <a:t> induced </a:t>
            </a:r>
            <a:r>
              <a:rPr lang="en-US" dirty="0" smtClean="0"/>
              <a:t>uncertainties</a:t>
            </a:r>
          </a:p>
          <a:p>
            <a:pPr lvl="1"/>
            <a:endParaRPr lang="en-US" baseline="-25000" dirty="0"/>
          </a:p>
          <a:p>
            <a:r>
              <a:rPr lang="en-US" dirty="0" err="1" smtClean="0"/>
              <a:t>Unbinned</a:t>
            </a:r>
            <a:r>
              <a:rPr lang="en-US" dirty="0" smtClean="0"/>
              <a:t> likelihood fit</a:t>
            </a:r>
          </a:p>
          <a:p>
            <a:pPr lvl="1"/>
            <a:endParaRPr lang="en-US" dirty="0"/>
          </a:p>
          <a:p>
            <a:r>
              <a:rPr lang="en-US" dirty="0" smtClean="0"/>
              <a:t>Dominant syst. uncertainty</a:t>
            </a:r>
          </a:p>
          <a:p>
            <a:pPr lvl="1"/>
            <a:r>
              <a:rPr lang="en-US" dirty="0" smtClean="0"/>
              <a:t>JES</a:t>
            </a:r>
          </a:p>
          <a:p>
            <a:pPr lvl="1"/>
            <a:r>
              <a:rPr lang="en-US" i="1" dirty="0"/>
              <a:t>b</a:t>
            </a:r>
            <a:r>
              <a:rPr lang="en-US" dirty="0" smtClean="0"/>
              <a:t>-tagging</a:t>
            </a:r>
          </a:p>
          <a:p>
            <a:pPr lvl="1"/>
            <a:endParaRPr lang="en-US" dirty="0" smtClean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2" b="28368"/>
          <a:stretch/>
        </p:blipFill>
        <p:spPr>
          <a:xfrm>
            <a:off x="4851401" y="3694846"/>
            <a:ext cx="4261066" cy="258742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81" b="28144"/>
          <a:stretch/>
        </p:blipFill>
        <p:spPr>
          <a:xfrm>
            <a:off x="4775200" y="1047574"/>
            <a:ext cx="4337268" cy="2622172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5524725" y="3488441"/>
            <a:ext cx="3352981" cy="3096589"/>
            <a:chOff x="5618334" y="3520038"/>
            <a:chExt cx="3352981" cy="3096589"/>
          </a:xfrm>
        </p:grpSpPr>
        <p:sp>
          <p:nvSpPr>
            <p:cNvPr id="16" name="TextBox 15"/>
            <p:cNvSpPr txBox="1"/>
            <p:nvPr/>
          </p:nvSpPr>
          <p:spPr>
            <a:xfrm>
              <a:off x="5676822" y="3520038"/>
              <a:ext cx="32944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/>
                <a:t> 60            70            </a:t>
              </a:r>
              <a:r>
                <a:rPr lang="en-US" sz="1200" dirty="0" smtClean="0"/>
                <a:t>80  </a:t>
              </a:r>
              <a:r>
                <a:rPr lang="en-US" sz="1200" dirty="0" smtClean="0"/>
                <a:t>          90          </a:t>
              </a:r>
              <a:r>
                <a:rPr lang="en-US" sz="1200" dirty="0" smtClean="0"/>
                <a:t>100   </a:t>
              </a:r>
              <a:r>
                <a:rPr lang="en-US" sz="1200" dirty="0" smtClean="0"/>
                <a:t>       </a:t>
              </a:r>
              <a:r>
                <a:rPr lang="en-US" sz="1200" dirty="0" smtClean="0"/>
                <a:t>110</a:t>
              </a:r>
            </a:p>
            <a:p>
              <a:pPr algn="r"/>
              <a:r>
                <a:rPr lang="en-US" sz="1200" dirty="0" err="1"/>
                <a:t>m</a:t>
              </a:r>
              <a:r>
                <a:rPr lang="en-US" sz="1200" baseline="-25000" dirty="0" err="1" smtClean="0"/>
                <a:t>top</a:t>
              </a:r>
              <a:r>
                <a:rPr lang="en-US" sz="1200" baseline="30000" dirty="0" err="1" smtClean="0"/>
                <a:t>reco</a:t>
              </a:r>
              <a:r>
                <a:rPr lang="en-US" sz="1200" dirty="0" smtClean="0"/>
                <a:t> (GeV)</a:t>
              </a:r>
              <a:endParaRPr lang="en-US" sz="12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618334" y="6154962"/>
              <a:ext cx="32640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dirty="0" smtClean="0"/>
                <a:t>0.5      </a:t>
              </a:r>
              <a:r>
                <a:rPr lang="en-US" sz="1200" dirty="0" smtClean="0"/>
                <a:t>       </a:t>
              </a:r>
              <a:r>
                <a:rPr lang="en-US" sz="1200" dirty="0" smtClean="0"/>
                <a:t>1     </a:t>
              </a:r>
              <a:r>
                <a:rPr lang="en-US" sz="1200" dirty="0" smtClean="0"/>
                <a:t>        </a:t>
              </a:r>
              <a:r>
                <a:rPr lang="en-US" sz="1200" dirty="0" smtClean="0"/>
                <a:t>1.5   </a:t>
              </a:r>
              <a:r>
                <a:rPr lang="en-US" sz="1200" dirty="0" smtClean="0"/>
                <a:t>          </a:t>
              </a:r>
              <a:r>
                <a:rPr lang="en-US" sz="1200" dirty="0" smtClean="0"/>
                <a:t>2     </a:t>
              </a:r>
              <a:r>
                <a:rPr lang="en-US" sz="1200" dirty="0" smtClean="0"/>
                <a:t>        </a:t>
              </a:r>
              <a:r>
                <a:rPr lang="en-US" sz="1200" dirty="0" smtClean="0"/>
                <a:t>2.5    </a:t>
              </a:r>
              <a:r>
                <a:rPr lang="en-US" sz="1200" dirty="0" smtClean="0"/>
                <a:t>        </a:t>
              </a:r>
              <a:r>
                <a:rPr lang="en-US" sz="1200" dirty="0" smtClean="0"/>
                <a:t>3</a:t>
              </a:r>
            </a:p>
            <a:p>
              <a:pPr algn="r"/>
              <a:r>
                <a:rPr lang="en-US" sz="1200" dirty="0" err="1" smtClean="0"/>
                <a:t>R</a:t>
              </a:r>
              <a:r>
                <a:rPr lang="en-US" sz="1200" baseline="-25000" dirty="0" err="1" smtClean="0"/>
                <a:t>bq</a:t>
              </a:r>
              <a:r>
                <a:rPr lang="en-US" sz="1200" baseline="30000" dirty="0" err="1" smtClean="0"/>
                <a:t>reco</a:t>
              </a:r>
              <a:r>
                <a:rPr lang="en-US" sz="1200" dirty="0" smtClean="0"/>
                <a:t> (GeV)</a:t>
              </a:r>
              <a:endParaRPr lang="en-US" sz="1200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6566643" y="926556"/>
            <a:ext cx="2073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mr-IN" sz="1600" dirty="0"/>
              <a:t>ATLAS-CONF-201</a:t>
            </a:r>
            <a:r>
              <a:rPr lang="en-US" sz="1600" dirty="0"/>
              <a:t>7-071</a:t>
            </a:r>
          </a:p>
        </p:txBody>
      </p:sp>
    </p:spTree>
    <p:extLst>
      <p:ext uri="{BB962C8B-B14F-4D97-AF65-F5344CB8AC3E}">
        <p14:creationId xmlns:p14="http://schemas.microsoft.com/office/powerpoint/2010/main" val="12814659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413"/>
    </mc:Choice>
    <mc:Fallback>
      <p:transition spd="slow" advTm="64413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mass with single top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81958"/>
            <a:ext cx="4914532" cy="5174392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/>
              <a:t>t</a:t>
            </a:r>
            <a:r>
              <a:rPr lang="en-US" dirty="0"/>
              <a:t>-channel dominant</a:t>
            </a:r>
          </a:p>
          <a:p>
            <a:pPr lvl="1"/>
            <a:r>
              <a:rPr lang="en-US" dirty="0" smtClean="0"/>
              <a:t>1 lepton (e,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1 neutrino</a:t>
            </a:r>
          </a:p>
          <a:p>
            <a:pPr lvl="1"/>
            <a:r>
              <a:rPr lang="en-US" dirty="0" smtClean="0"/>
              <a:t>1 </a:t>
            </a:r>
            <a:r>
              <a:rPr lang="en-US" i="1" dirty="0" smtClean="0"/>
              <a:t>b</a:t>
            </a:r>
            <a:r>
              <a:rPr lang="en-US" dirty="0"/>
              <a:t> </a:t>
            </a:r>
            <a:r>
              <a:rPr lang="en-US" dirty="0" smtClean="0"/>
              <a:t>quark</a:t>
            </a:r>
            <a:endParaRPr lang="en-US" dirty="0" smtClean="0"/>
          </a:p>
          <a:p>
            <a:pPr lvl="1"/>
            <a:r>
              <a:rPr lang="en-US" dirty="0" smtClean="0"/>
              <a:t>1 light quark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/>
              <a:t>Compared to top-pair</a:t>
            </a:r>
          </a:p>
          <a:p>
            <a:pPr lvl="1"/>
            <a:r>
              <a:rPr lang="en-US" dirty="0"/>
              <a:t>Weak </a:t>
            </a:r>
            <a:r>
              <a:rPr lang="en-US" dirty="0" err="1"/>
              <a:t>int.s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d</a:t>
            </a:r>
            <a:r>
              <a:rPr lang="en-US" dirty="0"/>
              <a:t>ifferent color flow</a:t>
            </a:r>
          </a:p>
          <a:p>
            <a:pPr lvl="1"/>
            <a:r>
              <a:rPr lang="en-US" dirty="0"/>
              <a:t>Lower Q</a:t>
            </a:r>
            <a:r>
              <a:rPr lang="en-US" baseline="30000" dirty="0"/>
              <a:t>2</a:t>
            </a:r>
          </a:p>
          <a:p>
            <a:pPr lvl="1"/>
            <a:r>
              <a:rPr lang="en-US" dirty="0"/>
              <a:t>Less jet-</a:t>
            </a:r>
            <a:r>
              <a:rPr lang="en-US" dirty="0" err="1"/>
              <a:t>parton</a:t>
            </a:r>
            <a:r>
              <a:rPr lang="en-US" dirty="0"/>
              <a:t> ambiguities</a:t>
            </a:r>
          </a:p>
          <a:p>
            <a:pPr lvl="1"/>
            <a:r>
              <a:rPr lang="en-US" dirty="0"/>
              <a:t>Less jet multiplicity </a:t>
            </a:r>
            <a:r>
              <a:rPr lang="en-US" dirty="0">
                <a:sym typeface="Wingdings"/>
              </a:rPr>
              <a:t> large </a:t>
            </a:r>
            <a:r>
              <a:rPr lang="en-US" dirty="0" err="1">
                <a:sym typeface="Wingdings"/>
              </a:rPr>
              <a:t>bgrnd</a:t>
            </a:r>
            <a:endParaRPr lang="en-US" dirty="0">
              <a:sym typeface="Wingdings"/>
            </a:endParaRPr>
          </a:p>
          <a:p>
            <a:pPr lvl="1"/>
            <a:r>
              <a:rPr lang="en-US" dirty="0">
                <a:sym typeface="Wingdings"/>
              </a:rPr>
              <a:t>Different systematics</a:t>
            </a:r>
            <a:endParaRPr lang="en-US" dirty="0"/>
          </a:p>
          <a:p>
            <a:pPr lvl="1"/>
            <a:endParaRPr lang="en-US" dirty="0"/>
          </a:p>
          <a:p>
            <a:r>
              <a:rPr lang="en-US" dirty="0" smtClean="0"/>
              <a:t>Neutral network</a:t>
            </a:r>
          </a:p>
          <a:p>
            <a:pPr lvl="1"/>
            <a:r>
              <a:rPr lang="en-US" dirty="0" smtClean="0"/>
              <a:t>Multivariate analysis technique</a:t>
            </a:r>
          </a:p>
          <a:p>
            <a:pPr lvl="1"/>
            <a:r>
              <a:rPr lang="en-US" dirty="0" smtClean="0"/>
              <a:t>12 variables including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l</a:t>
            </a:r>
            <a:r>
              <a:rPr lang="en-US" baseline="-25000" dirty="0" err="1" smtClean="0"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,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jb</a:t>
            </a:r>
            <a:r>
              <a:rPr lang="en-US" dirty="0" smtClean="0"/>
              <a:t>, </a:t>
            </a:r>
            <a:r>
              <a:rPr lang="mr-IN" dirty="0" smtClean="0"/>
              <a:t>…</a:t>
            </a:r>
            <a:endParaRPr lang="en-US" dirty="0" smtClean="0"/>
          </a:p>
          <a:p>
            <a:pPr lvl="1"/>
            <a:r>
              <a:rPr lang="en-US" dirty="0" err="1" smtClean="0"/>
              <a:t>NN</a:t>
            </a:r>
            <a:r>
              <a:rPr lang="en-US" baseline="-25000" dirty="0" err="1" smtClean="0"/>
              <a:t>output</a:t>
            </a:r>
            <a:r>
              <a:rPr lang="en-US" dirty="0" smtClean="0"/>
              <a:t> &gt; 0.75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1026" name="Picture 2" descr="ttps://atlas.web.cern.ch/Atlas/GROUPS/PHYSICS/CONFNOTES/ATLAS-CONF-2014-055/fig_01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168" y="1067658"/>
            <a:ext cx="1774532" cy="178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ttps://atlas.web.cern.ch/Atlas/GROUPS/PHYSICS/CONFNOTES/ATLAS-CONF-2014-055/fig_02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3547" y="1187136"/>
            <a:ext cx="3792866" cy="2817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ttps://atlas.web.cern.ch/Atlas/GROUPS/PHYSICS/CONFNOTES/ATLAS-CONF-2014-055/fig_04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0021" y="3874026"/>
            <a:ext cx="3806392" cy="2737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>
            <a:off x="7854479" y="5154107"/>
            <a:ext cx="1976" cy="1027194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6566643" y="926556"/>
            <a:ext cx="2073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mr-IN" sz="1600" dirty="0" smtClean="0"/>
              <a:t>ATLAS-CONF-201</a:t>
            </a:r>
            <a:r>
              <a:rPr lang="en-US" sz="1600" dirty="0" smtClean="0"/>
              <a:t>4-055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601105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707"/>
    </mc:Choice>
    <mc:Fallback>
      <p:transition spd="slow" advTm="61707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mass with single top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81958"/>
            <a:ext cx="4724398" cy="5193442"/>
          </a:xfrm>
        </p:spPr>
        <p:txBody>
          <a:bodyPr>
            <a:normAutofit fontScale="77500" lnSpcReduction="20000"/>
          </a:bodyPr>
          <a:lstStyle/>
          <a:p>
            <a:r>
              <a:rPr lang="en-US" i="1" dirty="0"/>
              <a:t>t</a:t>
            </a:r>
            <a:r>
              <a:rPr lang="en-US" dirty="0"/>
              <a:t>-channel dominant</a:t>
            </a:r>
          </a:p>
          <a:p>
            <a:pPr lvl="1"/>
            <a:r>
              <a:rPr lang="en-US" dirty="0"/>
              <a:t>1 lepton (e, </a:t>
            </a:r>
            <a:r>
              <a:rPr lang="en-US" dirty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1 neutrino</a:t>
            </a:r>
          </a:p>
          <a:p>
            <a:pPr lvl="1"/>
            <a:r>
              <a:rPr lang="en-US" dirty="0"/>
              <a:t>1 </a:t>
            </a:r>
            <a:r>
              <a:rPr lang="en-US" i="1" dirty="0"/>
              <a:t>b</a:t>
            </a:r>
            <a:r>
              <a:rPr lang="en-US" dirty="0"/>
              <a:t> quark</a:t>
            </a:r>
          </a:p>
          <a:p>
            <a:pPr lvl="1"/>
            <a:r>
              <a:rPr lang="en-US" dirty="0"/>
              <a:t>1 light quark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Selected events</a:t>
            </a:r>
          </a:p>
          <a:p>
            <a:pPr lvl="1"/>
            <a:r>
              <a:rPr lang="en-US" dirty="0" smtClean="0"/>
              <a:t>Data: 19,833 events</a:t>
            </a:r>
          </a:p>
          <a:p>
            <a:pPr lvl="1"/>
            <a:r>
              <a:rPr lang="en-US" dirty="0" smtClean="0"/>
              <a:t>Signal + background</a:t>
            </a:r>
          </a:p>
          <a:p>
            <a:pPr lvl="2"/>
            <a:r>
              <a:rPr lang="en-US" dirty="0" smtClean="0"/>
              <a:t>Top pair: 26%</a:t>
            </a:r>
          </a:p>
          <a:p>
            <a:pPr lvl="2"/>
            <a:r>
              <a:rPr lang="en-US" dirty="0"/>
              <a:t>B</a:t>
            </a:r>
            <a:r>
              <a:rPr lang="en-US" dirty="0" smtClean="0"/>
              <a:t>ackground: 28%</a:t>
            </a:r>
          </a:p>
          <a:p>
            <a:pPr lvl="1"/>
            <a:endParaRPr lang="en-US" dirty="0"/>
          </a:p>
          <a:p>
            <a:r>
              <a:rPr lang="en-US" dirty="0" smtClean="0"/>
              <a:t>Template fit to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lb</a:t>
            </a:r>
            <a:r>
              <a:rPr lang="en-US" dirty="0" smtClean="0"/>
              <a:t> </a:t>
            </a:r>
            <a:endParaRPr lang="en-US" dirty="0"/>
          </a:p>
          <a:p>
            <a:r>
              <a:rPr lang="en-US" dirty="0" smtClean="0"/>
              <a:t>Binned maximum likelihood</a:t>
            </a:r>
            <a:endParaRPr lang="en-US" dirty="0"/>
          </a:p>
          <a:p>
            <a:r>
              <a:rPr lang="en-US" dirty="0" smtClean="0"/>
              <a:t>Dominant </a:t>
            </a:r>
            <a:r>
              <a:rPr lang="en-US" dirty="0" smtClean="0"/>
              <a:t>syst. uncertainty</a:t>
            </a:r>
          </a:p>
          <a:p>
            <a:pPr lvl="1"/>
            <a:r>
              <a:rPr lang="en-US" dirty="0" smtClean="0"/>
              <a:t>JES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566643" y="926556"/>
            <a:ext cx="207370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mr-IN" sz="1600" dirty="0" smtClean="0"/>
              <a:t>ATLAS-CONF-201</a:t>
            </a:r>
            <a:r>
              <a:rPr lang="en-US" sz="1600" dirty="0" smtClean="0"/>
              <a:t>4-055</a:t>
            </a:r>
            <a:endParaRPr lang="en-US" sz="1600" dirty="0"/>
          </a:p>
        </p:txBody>
      </p:sp>
      <p:pic>
        <p:nvPicPr>
          <p:cNvPr id="2054" name="Picture 6" descr="ttps://atlas.web.cern.ch/Atlas/GROUPS/PHYSICS/CONFNOTES/ATLAS-CONF-2014-055/fig_0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1758" y="3832615"/>
            <a:ext cx="3802060" cy="2818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ttps://atlas.web.cern.ch/Atlas/GROUPS/PHYSICS/CONFNOTES/ATLAS-CONF-2014-055/fig_05b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37"/>
          <a:stretch/>
        </p:blipFill>
        <p:spPr bwMode="auto">
          <a:xfrm>
            <a:off x="5034455" y="1185944"/>
            <a:ext cx="3798176" cy="2732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ttps://atlas.web.cern.ch/Atlas/GROUPS/PHYSICS/CONFNOTES/ATLAS-CONF-2014-055/fig_01a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1168" y="1067658"/>
            <a:ext cx="1774532" cy="1787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10302" y="5038725"/>
            <a:ext cx="1049005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chemeClr val="bg1"/>
                </a:solidFill>
              </a:rPr>
              <a:t>t</a:t>
            </a:r>
            <a:r>
              <a:rPr lang="en-US" sz="1400" dirty="0" smtClean="0">
                <a:solidFill>
                  <a:schemeClr val="bg1"/>
                </a:solidFill>
              </a:rPr>
              <a:t>-channel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Single-top</a:t>
            </a:r>
          </a:p>
          <a:p>
            <a:pPr algn="ctr"/>
            <a:endParaRPr lang="en-US" sz="7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Top pair</a:t>
            </a:r>
          </a:p>
          <a:p>
            <a:pPr algn="ctr"/>
            <a:endParaRPr lang="en-US" sz="700" dirty="0" smtClean="0">
              <a:solidFill>
                <a:schemeClr val="bg1"/>
              </a:solidFill>
            </a:endParaRPr>
          </a:p>
          <a:p>
            <a:pPr algn="ctr"/>
            <a:r>
              <a:rPr lang="en-US" sz="1400" dirty="0">
                <a:solidFill>
                  <a:schemeClr val="bg1"/>
                </a:solidFill>
              </a:rPr>
              <a:t>B</a:t>
            </a:r>
            <a:r>
              <a:rPr lang="en-US" sz="1400" dirty="0" smtClean="0">
                <a:solidFill>
                  <a:schemeClr val="bg1"/>
                </a:solidFill>
              </a:rPr>
              <a:t>ackground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224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064"/>
    </mc:Choice>
    <mc:Fallback>
      <p:transition spd="slow" advTm="27064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Top-pole mass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1959"/>
            <a:ext cx="4843670" cy="2846704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Top pair cross </a:t>
            </a:r>
            <a:r>
              <a:rPr lang="en-US" dirty="0" smtClean="0"/>
              <a:t>sec.: </a:t>
            </a:r>
            <a:r>
              <a:rPr lang="en-US" dirty="0" smtClean="0"/>
              <a:t>sensitive to</a:t>
            </a:r>
          </a:p>
          <a:p>
            <a:pPr lvl="1"/>
            <a:r>
              <a:rPr lang="en-US" dirty="0" smtClean="0"/>
              <a:t>Gluon PDFs, </a:t>
            </a:r>
          </a:p>
          <a:p>
            <a:pPr lvl="1"/>
            <a:r>
              <a:rPr lang="en-US" dirty="0" smtClean="0"/>
              <a:t>Top mass</a:t>
            </a:r>
          </a:p>
          <a:p>
            <a:pPr lvl="1"/>
            <a:r>
              <a:rPr lang="en-US" dirty="0" smtClean="0"/>
              <a:t>Physics beyond the SM</a:t>
            </a:r>
          </a:p>
          <a:p>
            <a:r>
              <a:rPr lang="en-US" dirty="0" smtClean="0"/>
              <a:t>Di-lepton channel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 + </a:t>
            </a:r>
            <a:r>
              <a:rPr lang="en-US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dirty="0" smtClean="0"/>
              <a:t> + </a:t>
            </a:r>
            <a:r>
              <a:rPr lang="en-US" dirty="0" smtClean="0"/>
              <a:t>1 or 2 </a:t>
            </a:r>
            <a:r>
              <a:rPr lang="en-US" i="1" dirty="0" smtClean="0"/>
              <a:t>b</a:t>
            </a:r>
            <a:r>
              <a:rPr lang="en-US" dirty="0" smtClean="0"/>
              <a:t>-jets</a:t>
            </a:r>
          </a:p>
          <a:p>
            <a:pPr lvl="1"/>
            <a:r>
              <a:rPr lang="en-US" dirty="0" smtClean="0"/>
              <a:t>Main background: </a:t>
            </a:r>
            <a:r>
              <a:rPr lang="en-US" i="1" dirty="0" err="1" smtClean="0"/>
              <a:t>Wt</a:t>
            </a:r>
            <a:endParaRPr lang="en-US" i="1" dirty="0" smtClean="0"/>
          </a:p>
          <a:p>
            <a:r>
              <a:rPr lang="en-US" dirty="0" smtClean="0"/>
              <a:t>Extracted top-pole mass </a:t>
            </a:r>
            <a:r>
              <a:rPr lang="en-US" dirty="0" smtClean="0"/>
              <a:t>from 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err="1" smtClean="0"/>
              <a:t>tt</a:t>
            </a:r>
            <a:endParaRPr lang="en-US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6088563" y="926556"/>
            <a:ext cx="25517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Eur. Phys. J. C74 (2014) 3109</a:t>
            </a:r>
          </a:p>
        </p:txBody>
      </p:sp>
      <p:pic>
        <p:nvPicPr>
          <p:cNvPr id="3074" name="Picture 2" descr="ttps://atlas.web.cern.ch/Atlas/GROUPS/PHYSICS/PAPERS/TOPQ-2013-04/fig_06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081" y="3896308"/>
            <a:ext cx="4141440" cy="2687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ttps://atlas.web.cern.ch/Atlas/GROUPS/PHYSICS/PAPERS/TOPQ-2013-04/fig_08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0052" y="3927486"/>
            <a:ext cx="3843275" cy="2752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ttps://atlas.web.cern.ch/Atlas/GROUPS/PHYSICS/PAPERS/TOPQ-2013-04/fig_01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1290" y="1311678"/>
            <a:ext cx="3655199" cy="24860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98460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8750"/>
    </mc:Choice>
    <mc:Fallback>
      <p:transition spd="slow" advTm="2875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Top-pole mass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181956"/>
            <a:ext cx="4704735" cy="3029191"/>
          </a:xfrm>
        </p:spPr>
        <p:txBody>
          <a:bodyPr>
            <a:normAutofit fontScale="85000" lnSpcReduction="20000"/>
          </a:bodyPr>
          <a:lstStyle/>
          <a:p>
            <a:r>
              <a:rPr lang="en-US" sz="2600" dirty="0" smtClean="0"/>
              <a:t>Differential cross sections</a:t>
            </a:r>
          </a:p>
          <a:p>
            <a:pPr lvl="1"/>
            <a:r>
              <a:rPr lang="en-US" dirty="0" smtClean="0"/>
              <a:t>1 lepton or 2-lepton system </a:t>
            </a:r>
          </a:p>
          <a:p>
            <a:pPr lvl="1"/>
            <a:r>
              <a:rPr lang="en-US" dirty="0" smtClean="0"/>
              <a:t>Less sensitive to hadronic part</a:t>
            </a:r>
          </a:p>
          <a:p>
            <a:pPr lvl="1"/>
            <a:endParaRPr lang="en-US" sz="1400" dirty="0" smtClean="0"/>
          </a:p>
          <a:p>
            <a:r>
              <a:rPr lang="en-US" sz="2600" dirty="0" err="1" smtClean="0"/>
              <a:t>m</a:t>
            </a:r>
            <a:r>
              <a:rPr lang="en-US" sz="2600" baseline="-25000" dirty="0" err="1" smtClean="0"/>
              <a:t>top</a:t>
            </a:r>
            <a:r>
              <a:rPr lang="en-US" sz="2600" dirty="0" smtClean="0"/>
              <a:t>: </a:t>
            </a:r>
            <a:r>
              <a:rPr lang="en-US" sz="2600" dirty="0" err="1" smtClean="0"/>
              <a:t>p</a:t>
            </a:r>
            <a:r>
              <a:rPr lang="en-US" sz="2600" baseline="-25000" dirty="0" err="1" smtClean="0"/>
              <a:t>T</a:t>
            </a:r>
            <a:r>
              <a:rPr lang="en-US" sz="2600" baseline="30000" dirty="0" err="1" smtClean="0"/>
              <a:t>l</a:t>
            </a:r>
            <a:r>
              <a:rPr lang="en-US" sz="2600" dirty="0" smtClean="0"/>
              <a:t>, </a:t>
            </a:r>
            <a:r>
              <a:rPr lang="en-US" sz="2600" dirty="0" err="1" smtClean="0"/>
              <a:t>p</a:t>
            </a:r>
            <a:r>
              <a:rPr lang="en-US" sz="2600" baseline="-25000" dirty="0" err="1" smtClean="0"/>
              <a:t>T</a:t>
            </a:r>
            <a:r>
              <a:rPr lang="en-US" sz="2600" baseline="30000" dirty="0" err="1" smtClean="0"/>
              <a:t>e</a:t>
            </a:r>
            <a:r>
              <a:rPr lang="en-US" sz="2600" baseline="30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600" dirty="0" smtClean="0"/>
              <a:t>, m</a:t>
            </a:r>
            <a:r>
              <a:rPr lang="en-US" sz="2600" baseline="30000" dirty="0" smtClean="0"/>
              <a:t>e</a:t>
            </a:r>
            <a:r>
              <a:rPr lang="en-US" sz="2600" baseline="300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600" dirty="0" smtClean="0"/>
              <a:t>, </a:t>
            </a:r>
            <a:r>
              <a:rPr lang="en-US" sz="2600" dirty="0" err="1" smtClean="0"/>
              <a:t>p</a:t>
            </a:r>
            <a:r>
              <a:rPr lang="en-US" sz="2600" baseline="-25000" dirty="0" err="1" smtClean="0"/>
              <a:t>T</a:t>
            </a:r>
            <a:r>
              <a:rPr lang="en-US" sz="2600" baseline="30000" dirty="0" err="1" smtClean="0"/>
              <a:t>e</a:t>
            </a:r>
            <a:r>
              <a:rPr lang="en-US" sz="2600" dirty="0" err="1" smtClean="0"/>
              <a:t>+p</a:t>
            </a:r>
            <a:r>
              <a:rPr lang="en-US" sz="2600" baseline="-25000" dirty="0" err="1" smtClean="0"/>
              <a:t>T</a:t>
            </a:r>
            <a:r>
              <a:rPr lang="en-US" sz="2600" baseline="30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600" dirty="0" smtClean="0"/>
              <a:t>, </a:t>
            </a:r>
            <a:r>
              <a:rPr lang="en-US" sz="2600" dirty="0" err="1" smtClean="0"/>
              <a:t>E</a:t>
            </a:r>
            <a:r>
              <a:rPr lang="en-US" sz="2600" baseline="30000" dirty="0" err="1" smtClean="0"/>
              <a:t>e</a:t>
            </a:r>
            <a:r>
              <a:rPr lang="en-US" sz="2600" dirty="0" err="1" smtClean="0"/>
              <a:t>+E</a:t>
            </a:r>
            <a:r>
              <a:rPr lang="en-US" sz="2600" baseline="30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endParaRPr lang="en-US" sz="2600" dirty="0"/>
          </a:p>
          <a:p>
            <a:pPr marL="342900" lvl="1" indent="-342900">
              <a:buFont typeface="Arial"/>
              <a:buChar char="•"/>
            </a:pPr>
            <a:r>
              <a:rPr lang="en-US" sz="2600" dirty="0" smtClean="0"/>
              <a:t>PDF/QCD scales:|</a:t>
            </a:r>
            <a:r>
              <a:rPr lang="en-US" sz="2600" dirty="0" smtClean="0">
                <a:latin typeface="Symbol" charset="2"/>
                <a:ea typeface="Symbol" charset="2"/>
                <a:cs typeface="Symbol" charset="2"/>
              </a:rPr>
              <a:t>h</a:t>
            </a:r>
            <a:r>
              <a:rPr lang="en-US" sz="2600" baseline="30000" dirty="0" smtClean="0"/>
              <a:t>l</a:t>
            </a:r>
            <a:r>
              <a:rPr lang="en-US" sz="2600" dirty="0" smtClean="0"/>
              <a:t>|, |</a:t>
            </a:r>
            <a:r>
              <a:rPr lang="en-US" sz="2600" dirty="0" err="1" smtClean="0"/>
              <a:t>y</a:t>
            </a:r>
            <a:r>
              <a:rPr lang="en-US" sz="2600" baseline="30000" dirty="0" err="1" smtClean="0"/>
              <a:t>e</a:t>
            </a:r>
            <a:r>
              <a:rPr lang="en-US" sz="2600" baseline="30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600" dirty="0" smtClean="0"/>
              <a:t>|, </a:t>
            </a:r>
            <a:r>
              <a:rPr lang="en-US" sz="2600" dirty="0" err="1" smtClean="0">
                <a:latin typeface="Symbol" charset="2"/>
                <a:ea typeface="Symbol" charset="2"/>
                <a:cs typeface="Symbol" charset="2"/>
              </a:rPr>
              <a:t>Df</a:t>
            </a:r>
            <a:r>
              <a:rPr lang="en-US" sz="2600" baseline="30000" dirty="0" err="1" smtClean="0"/>
              <a:t>e</a:t>
            </a:r>
            <a:r>
              <a:rPr lang="en-US" sz="2600" baseline="30000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endParaRPr lang="en-US" sz="2600" dirty="0"/>
          </a:p>
          <a:p>
            <a:pPr lvl="1"/>
            <a:endParaRPr lang="en-US" sz="1400" dirty="0" smtClean="0"/>
          </a:p>
          <a:p>
            <a:r>
              <a:rPr lang="en-US" sz="2600" dirty="0" smtClean="0"/>
              <a:t>Fit to fixed order QCD predictions (NLO) from the MCFM program</a:t>
            </a:r>
          </a:p>
          <a:p>
            <a:pPr lvl="1"/>
            <a:r>
              <a:rPr lang="en-US" dirty="0" smtClean="0"/>
              <a:t>Missing</a:t>
            </a:r>
          </a:p>
          <a:p>
            <a:pPr lvl="1"/>
            <a:endParaRPr lang="en-US" dirty="0" smtClean="0"/>
          </a:p>
        </p:txBody>
      </p:sp>
      <p:pic>
        <p:nvPicPr>
          <p:cNvPr id="4100" name="Picture 4" descr="ttps://atlas.web.cern.ch/Atlas/GROUPS/PHYSICS/PAPERS/TOPQ-2015-02/fig_18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9095" y="1230526"/>
            <a:ext cx="3924573" cy="27791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6192759" y="926556"/>
            <a:ext cx="24475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/>
              <a:t>Eur. Phys. J. </a:t>
            </a:r>
            <a:r>
              <a:rPr lang="en-US" sz="1600" dirty="0" smtClean="0"/>
              <a:t>C77 </a:t>
            </a:r>
            <a:r>
              <a:rPr lang="en-US" sz="1600" dirty="0"/>
              <a:t>(</a:t>
            </a:r>
            <a:r>
              <a:rPr lang="en-US" sz="1600" dirty="0" smtClean="0"/>
              <a:t>2017) 804</a:t>
            </a:r>
            <a:endParaRPr lang="en-US" sz="1600" dirty="0"/>
          </a:p>
        </p:txBody>
      </p:sp>
      <p:pic>
        <p:nvPicPr>
          <p:cNvPr id="22" name="Picture 2" descr="ttps://atlas.web.cern.ch/Atlas/GROUPS/PHYSICS/PAPERS/TOPQ-2015-02/fig_22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19"/>
          <a:stretch/>
        </p:blipFill>
        <p:spPr bwMode="auto">
          <a:xfrm>
            <a:off x="3822192" y="3942412"/>
            <a:ext cx="5093208" cy="26915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0" y="4504882"/>
            <a:ext cx="405580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>
              <a:buFont typeface="Arial" charset="0"/>
              <a:buChar char="•"/>
            </a:pPr>
            <a:r>
              <a:rPr lang="en-US" sz="2200" dirty="0" err="1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lang="en-US" sz="2200" dirty="0" err="1" smtClean="0"/>
              <a:t>m</a:t>
            </a:r>
            <a:r>
              <a:rPr lang="en-US" sz="2200" baseline="-25000" dirty="0" err="1" smtClean="0"/>
              <a:t>top</a:t>
            </a:r>
            <a:r>
              <a:rPr lang="en-US" sz="2200" baseline="30000" dirty="0" err="1" smtClean="0"/>
              <a:t>pole</a:t>
            </a:r>
            <a:r>
              <a:rPr lang="en-US" sz="2200" dirty="0" smtClean="0"/>
              <a:t> = ± 0.9 (stat) </a:t>
            </a:r>
          </a:p>
          <a:p>
            <a:pPr lvl="1"/>
            <a:r>
              <a:rPr lang="en-US" sz="2200" dirty="0"/>
              <a:t> </a:t>
            </a:r>
            <a:r>
              <a:rPr lang="en-US" sz="2200" dirty="0" smtClean="0"/>
              <a:t>                       ± 0.8 (</a:t>
            </a:r>
            <a:r>
              <a:rPr lang="en-US" sz="2200" dirty="0" err="1" smtClean="0"/>
              <a:t>syst</a:t>
            </a:r>
            <a:r>
              <a:rPr lang="en-US" sz="2200" dirty="0"/>
              <a:t>) </a:t>
            </a:r>
          </a:p>
          <a:p>
            <a:pPr lvl="1"/>
            <a:r>
              <a:rPr lang="en-US" sz="2200" dirty="0" smtClean="0"/>
              <a:t>                        ± 1.2 (</a:t>
            </a:r>
            <a:r>
              <a:rPr lang="en-US" sz="2200" dirty="0" err="1" smtClean="0"/>
              <a:t>theo</a:t>
            </a:r>
            <a:r>
              <a:rPr lang="en-US" sz="2200" dirty="0"/>
              <a:t>)</a:t>
            </a:r>
          </a:p>
          <a:p>
            <a:pPr lvl="1"/>
            <a:endParaRPr lang="en-US" sz="1200" dirty="0" smtClean="0"/>
          </a:p>
          <a:p>
            <a:pPr marL="800100" lvl="1" indent="-342900">
              <a:buFont typeface="Arial" charset="0"/>
              <a:buChar char="•"/>
            </a:pPr>
            <a:r>
              <a:rPr lang="en-US" sz="2200" dirty="0" smtClean="0"/>
              <a:t>Dominant: QCD scales</a:t>
            </a:r>
            <a:endParaRPr lang="en-US" sz="2200" dirty="0"/>
          </a:p>
        </p:txBody>
      </p:sp>
      <p:sp>
        <p:nvSpPr>
          <p:cNvPr id="30" name="TextBox 29"/>
          <p:cNvSpPr txBox="1"/>
          <p:nvPr/>
        </p:nvSpPr>
        <p:spPr>
          <a:xfrm>
            <a:off x="1577302" y="3708381"/>
            <a:ext cx="35846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000" dirty="0" smtClean="0"/>
              <a:t>NNLO </a:t>
            </a:r>
            <a:r>
              <a:rPr lang="en-US" sz="2000" dirty="0" err="1" smtClean="0"/>
              <a:t>corr.s</a:t>
            </a:r>
            <a:r>
              <a:rPr lang="en-US" sz="2000" dirty="0" smtClean="0"/>
              <a:t> absorbed</a:t>
            </a:r>
            <a:endParaRPr lang="en-US" sz="2000" dirty="0"/>
          </a:p>
        </p:txBody>
      </p:sp>
      <p:sp>
        <p:nvSpPr>
          <p:cNvPr id="31" name="TextBox 30"/>
          <p:cNvSpPr txBox="1"/>
          <p:nvPr/>
        </p:nvSpPr>
        <p:spPr>
          <a:xfrm>
            <a:off x="730044" y="3955838"/>
            <a:ext cx="4342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US" sz="2000" dirty="0" smtClean="0"/>
              <a:t>in scale </a:t>
            </a:r>
            <a:r>
              <a:rPr lang="en-US" sz="2000" dirty="0" err="1" smtClean="0"/>
              <a:t>uncert</a:t>
            </a:r>
            <a:r>
              <a:rPr lang="en-US" sz="2000" dirty="0" smtClean="0"/>
              <a:t>. </a:t>
            </a:r>
            <a:r>
              <a:rPr lang="en-US" sz="2000" dirty="0"/>
              <a:t>(constrained in </a:t>
            </a:r>
            <a:r>
              <a:rPr lang="en-US" sz="2000" dirty="0" smtClean="0"/>
              <a:t>fit)</a:t>
            </a:r>
            <a:endParaRPr lang="en-US" sz="2000" dirty="0"/>
          </a:p>
        </p:txBody>
      </p:sp>
      <p:sp>
        <p:nvSpPr>
          <p:cNvPr id="32" name="Rectangle 31"/>
          <p:cNvSpPr/>
          <p:nvPr/>
        </p:nvSpPr>
        <p:spPr>
          <a:xfrm>
            <a:off x="3822192" y="5752892"/>
            <a:ext cx="4818160" cy="279197"/>
          </a:xfrm>
          <a:prstGeom prst="rect">
            <a:avLst/>
          </a:prstGeom>
          <a:solidFill>
            <a:srgbClr val="F79646">
              <a:alpha val="25490"/>
            </a:srgbClr>
          </a:solidFill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9843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5079"/>
    </mc:Choice>
    <mc:Fallback>
      <p:transition spd="slow" advTm="85079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Electroweak and constraints on new physics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255" y="1207836"/>
            <a:ext cx="6537489" cy="44147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18461" y="1030364"/>
            <a:ext cx="3510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Particle </a:t>
            </a:r>
            <a:r>
              <a:rPr lang="en-US" sz="1600" smtClean="0"/>
              <a:t>Data Group (December </a:t>
            </a:r>
            <a:r>
              <a:rPr lang="en-US" sz="1600" dirty="0" smtClean="0"/>
              <a:t>1, 2017)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 rot="-1200000">
            <a:off x="2710520" y="3358330"/>
            <a:ext cx="2008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F400FF"/>
                </a:solidFill>
              </a:rPr>
              <a:t>Z pole asymmetries</a:t>
            </a:r>
            <a:endParaRPr lang="en-US" dirty="0">
              <a:solidFill>
                <a:srgbClr val="F4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140055" y="3992627"/>
            <a:ext cx="146706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3"/>
                </a:solidFill>
                <a:latin typeface="Symbol" charset="2"/>
                <a:ea typeface="Symbol" charset="2"/>
                <a:cs typeface="Symbol" charset="2"/>
              </a:rPr>
              <a:t>G</a:t>
            </a:r>
            <a:r>
              <a:rPr lang="en-US" baseline="-25000" dirty="0" smtClean="0">
                <a:solidFill>
                  <a:schemeClr val="accent3"/>
                </a:solidFill>
              </a:rPr>
              <a:t>Z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smtClean="0">
                <a:solidFill>
                  <a:schemeClr val="accent3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smtClean="0">
                <a:solidFill>
                  <a:schemeClr val="accent3"/>
                </a:solidFill>
              </a:rPr>
              <a:t>had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R</a:t>
            </a:r>
            <a:r>
              <a:rPr lang="en-US" baseline="-25000" dirty="0" err="1" smtClean="0">
                <a:solidFill>
                  <a:schemeClr val="accent3"/>
                </a:solidFill>
              </a:rPr>
              <a:t>l</a:t>
            </a:r>
            <a:r>
              <a:rPr lang="en-US" dirty="0" smtClean="0">
                <a:solidFill>
                  <a:schemeClr val="accent3"/>
                </a:solidFill>
              </a:rPr>
              <a:t>, </a:t>
            </a:r>
            <a:r>
              <a:rPr lang="en-US" dirty="0" err="1" smtClean="0">
                <a:solidFill>
                  <a:schemeClr val="accent3"/>
                </a:solidFill>
              </a:rPr>
              <a:t>R</a:t>
            </a:r>
            <a:r>
              <a:rPr lang="en-US" baseline="-25000" dirty="0" err="1" smtClean="0">
                <a:solidFill>
                  <a:schemeClr val="accent3"/>
                </a:solidFill>
              </a:rPr>
              <a:t>q</a:t>
            </a:r>
            <a:endParaRPr lang="en-US" baseline="-25000" dirty="0">
              <a:solidFill>
                <a:schemeClr val="accent3"/>
              </a:solidFill>
            </a:endParaRPr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0" y="5740618"/>
            <a:ext cx="9144000" cy="106105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US" dirty="0" smtClean="0"/>
              <a:t>Provides crucial info. for global fits of EW interactions, assessing the internal consistency of the SM and probing its extensions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Affects the stability of the SM Higgs potential, which has cosmological implications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9564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438"/>
    </mc:Choice>
    <mc:Fallback>
      <p:transition spd="slow" advTm="27438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mass measurements in ATLAS at 8 </a:t>
            </a:r>
            <a:r>
              <a:rPr lang="en-US" dirty="0" err="1" smtClean="0"/>
              <a:t>TeV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5775742"/>
              </p:ext>
            </p:extLst>
          </p:nvPr>
        </p:nvGraphicFramePr>
        <p:xfrm>
          <a:off x="92904" y="1739280"/>
          <a:ext cx="8931828" cy="414747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76870"/>
                <a:gridCol w="1073426"/>
                <a:gridCol w="1550504"/>
                <a:gridCol w="1842053"/>
                <a:gridCol w="1710385"/>
                <a:gridCol w="117859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Dilepton</a:t>
                      </a:r>
                      <a:r>
                        <a:rPr lang="en-US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L+jets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All-jets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Single top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+mn-lt"/>
                          <a:ea typeface="Symbol" charset="2"/>
                          <a:cs typeface="Symbol" charset="2"/>
                        </a:rPr>
                        <a:t>d</a:t>
                      </a:r>
                      <a:r>
                        <a:rPr lang="en-US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s</a:t>
                      </a:r>
                      <a:r>
                        <a:rPr lang="en-US" baseline="-25000" dirty="0" err="1" smtClean="0"/>
                        <a:t>tt</a:t>
                      </a:r>
                      <a:r>
                        <a:rPr lang="en-US" dirty="0" smtClean="0"/>
                        <a:t>/dx</a:t>
                      </a:r>
                      <a:endParaRPr lang="en-US" dirty="0"/>
                    </a:p>
                  </a:txBody>
                  <a:tcPr/>
                </a:tc>
              </a:tr>
              <a:tr h="469858">
                <a:tc rowSpan="2">
                  <a:txBody>
                    <a:bodyPr/>
                    <a:lstStyle/>
                    <a:p>
                      <a:r>
                        <a:rPr lang="en-US" dirty="0" smtClean="0"/>
                        <a:t>Top </a:t>
                      </a:r>
                      <a:r>
                        <a:rPr lang="en-US" dirty="0" smtClean="0"/>
                        <a:t>mass</a:t>
                      </a:r>
                      <a:endParaRPr lang="en-US" dirty="0"/>
                    </a:p>
                  </a:txBody>
                  <a:tcPr anchor="ctr"/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MC mass</a:t>
                      </a:r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pole mass</a:t>
                      </a:r>
                      <a:endParaRPr lang="en-US" dirty="0"/>
                    </a:p>
                  </a:txBody>
                  <a:tcPr anchor="ctr"/>
                </a:tc>
              </a:tr>
              <a:tr h="469858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172.99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172.08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173.72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172.2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173.2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Statistical uncertainty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0.41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0.39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0.55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anchor="ctr"/>
                </a:tc>
              </a:tr>
              <a:tr h="916677">
                <a:tc>
                  <a:txBody>
                    <a:bodyPr/>
                    <a:lstStyle/>
                    <a:p>
                      <a:r>
                        <a:rPr lang="en-US" dirty="0" smtClean="0"/>
                        <a:t>Dominant syst.</a:t>
                      </a:r>
                      <a:r>
                        <a:rPr lang="en-US" baseline="0" dirty="0" smtClean="0"/>
                        <a:t> uncertainty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JES:0.54</a:t>
                      </a:r>
                    </a:p>
                    <a:p>
                      <a:pPr algn="r"/>
                      <a:r>
                        <a:rPr lang="en-US" i="1" dirty="0" smtClean="0"/>
                        <a:t>b</a:t>
                      </a:r>
                      <a:r>
                        <a:rPr lang="en-US" dirty="0" smtClean="0"/>
                        <a:t>JES:0.30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JES:0.54</a:t>
                      </a:r>
                    </a:p>
                    <a:p>
                      <a:pPr algn="r"/>
                      <a:r>
                        <a:rPr lang="en-US" i="1" dirty="0" smtClean="0"/>
                        <a:t>b</a:t>
                      </a:r>
                      <a:r>
                        <a:rPr lang="en-US" dirty="0" smtClean="0"/>
                        <a:t>-tagging:0.38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JES:0.60</a:t>
                      </a:r>
                    </a:p>
                    <a:p>
                      <a:pPr algn="r"/>
                      <a:r>
                        <a:rPr lang="en-US" sz="1600" dirty="0" smtClean="0"/>
                        <a:t>Hadronization</a:t>
                      </a:r>
                      <a:r>
                        <a:rPr lang="en-US" dirty="0" smtClean="0"/>
                        <a:t>:0.64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JES:1.5</a:t>
                      </a:r>
                    </a:p>
                    <a:p>
                      <a:pPr algn="r"/>
                      <a:r>
                        <a:rPr lang="en-US" sz="1600" dirty="0" smtClean="0"/>
                        <a:t>Hadronization</a:t>
                      </a:r>
                      <a:r>
                        <a:rPr lang="en-US" dirty="0" smtClean="0"/>
                        <a:t>:0.7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QCD scale:</a:t>
                      </a:r>
                    </a:p>
                    <a:p>
                      <a:pPr algn="r"/>
                      <a:r>
                        <a:rPr lang="en-US" dirty="0" smtClean="0"/>
                        <a:t> 1.0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sys. uncertainty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0.74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0.82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1.01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1.4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 uncertainty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0.84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0.91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1.15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1.6</a:t>
                      </a:r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06266" y="1330192"/>
            <a:ext cx="77777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/>
              <a:t>(</a:t>
            </a:r>
            <a:r>
              <a:rPr lang="en-US" sz="2000" smtClean="0"/>
              <a:t>GeV)</a:t>
            </a:r>
            <a:endParaRPr lang="en-US" sz="2000"/>
          </a:p>
        </p:txBody>
      </p:sp>
    </p:spTree>
    <p:extLst>
      <p:ext uri="{BB962C8B-B14F-4D97-AF65-F5344CB8AC3E}">
        <p14:creationId xmlns:p14="http://schemas.microsoft.com/office/powerpoint/2010/main" val="1032439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8192"/>
    </mc:Choice>
    <mc:Fallback>
      <p:transition spd="slow" advTm="48192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top mass combination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43688"/>
            <a:ext cx="91440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dirty="0" smtClean="0">
                <a:solidFill>
                  <a:srgbClr val="0432FF"/>
                </a:solidFill>
              </a:rPr>
              <a:t>Performed using the best linear unbiased estimate (BLUE) method:</a:t>
            </a:r>
          </a:p>
          <a:p>
            <a:pPr algn="ctr"/>
            <a:r>
              <a:rPr lang="en-US" sz="2200" dirty="0" smtClean="0"/>
              <a:t>Central values</a:t>
            </a:r>
          </a:p>
          <a:p>
            <a:pPr algn="ctr"/>
            <a:r>
              <a:rPr lang="en-US" sz="2200" dirty="0" smtClean="0"/>
              <a:t>Uncertainties</a:t>
            </a:r>
          </a:p>
          <a:p>
            <a:pPr algn="ctr"/>
            <a:r>
              <a:rPr lang="en-US" sz="2200" dirty="0" smtClean="0"/>
              <a:t>Correlations </a:t>
            </a:r>
            <a:r>
              <a:rPr lang="en-US" sz="2200" i="1" dirty="0" smtClean="0">
                <a:latin typeface="Symbol" charset="2"/>
                <a:ea typeface="Symbol" charset="2"/>
                <a:cs typeface="Symbol" charset="2"/>
              </a:rPr>
              <a:t>r</a:t>
            </a:r>
            <a:r>
              <a:rPr lang="en-US" sz="2200" dirty="0" smtClean="0"/>
              <a:t> of the estimators for each uncertainty </a:t>
            </a:r>
            <a:endParaRPr lang="en-US" sz="2200" dirty="0"/>
          </a:p>
        </p:txBody>
      </p:sp>
      <p:pic>
        <p:nvPicPr>
          <p:cNvPr id="6146" name="Picture 2" descr="ttps://atlas.web.cern.ch/Atlas/GROUPS/PHYSICS/CONFNOTES/ATLAS-CONF-2017-071/fig_07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098" y="2802194"/>
            <a:ext cx="4501451" cy="352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ttps://atlas.web.cern.ch/Atlas/GROUPS/PHYSICS/CONFNOTES/ATLAS-CONF-2017-071/fig_07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3557" y="2802194"/>
            <a:ext cx="4501451" cy="3524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5706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3944"/>
    </mc:Choice>
    <mc:Fallback>
      <p:transition spd="slow" advTm="73944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top </a:t>
            </a:r>
            <a:r>
              <a:rPr lang="en-US" smtClean="0"/>
              <a:t>mass combination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8266" y="5082108"/>
            <a:ext cx="40252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ombined </a:t>
            </a:r>
            <a:r>
              <a:rPr lang="en-US" dirty="0"/>
              <a:t>result when successively adding results to the most precise one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57531" y="5266774"/>
            <a:ext cx="4200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ombined </a:t>
            </a:r>
            <a:r>
              <a:rPr lang="en-US" dirty="0"/>
              <a:t>result </a:t>
            </a:r>
            <a:r>
              <a:rPr lang="en-US" dirty="0" smtClean="0"/>
              <a:t>per experiment</a:t>
            </a:r>
            <a:endParaRPr lang="en-US" dirty="0"/>
          </a:p>
        </p:txBody>
      </p:sp>
      <p:pic>
        <p:nvPicPr>
          <p:cNvPr id="7170" name="Picture 2" descr="ttps://atlas.web.cern.ch/Atlas/GROUPS/PHYSICS/CONFNOTES/ATLAS-CONF-2017-071/fig_08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88" y="1389363"/>
            <a:ext cx="4455541" cy="348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ttps://atlas.web.cern.ch/Atlas/GROUPS/PHYSICS/CONFNOTES/ATLAS-CONF-2017-071/fig_08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489" y="1389363"/>
            <a:ext cx="4455541" cy="3488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5401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6809"/>
    </mc:Choice>
    <mc:Fallback>
      <p:transition spd="slow" advTm="26809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ATLAS has made a number of measurements of the top quark mass at 7 and 8 </a:t>
            </a:r>
            <a:r>
              <a:rPr lang="en-US" sz="2400" dirty="0" err="1" smtClean="0"/>
              <a:t>TeV</a:t>
            </a:r>
            <a:endParaRPr lang="en-US" sz="2400" dirty="0" smtClean="0"/>
          </a:p>
          <a:p>
            <a:r>
              <a:rPr lang="en-US" sz="2400" dirty="0" smtClean="0"/>
              <a:t>Top-MC mass (Standard &amp; Alternative)</a:t>
            </a:r>
          </a:p>
          <a:p>
            <a:pPr lvl="1"/>
            <a:r>
              <a:rPr lang="en-US" sz="2000" dirty="0" smtClean="0"/>
              <a:t>Best individual measurements</a:t>
            </a:r>
          </a:p>
          <a:p>
            <a:pPr lvl="2"/>
            <a:r>
              <a:rPr lang="en-US" sz="2000" dirty="0" smtClean="0"/>
              <a:t>Reduced the total uncertainty by trading stat. for syst. </a:t>
            </a:r>
            <a:r>
              <a:rPr lang="en-US" sz="2000" dirty="0" smtClean="0"/>
              <a:t>precision</a:t>
            </a:r>
            <a:endParaRPr lang="en-US" sz="2000" dirty="0" smtClean="0"/>
          </a:p>
          <a:p>
            <a:pPr lvl="2"/>
            <a:r>
              <a:rPr lang="en-US" sz="2000" dirty="0"/>
              <a:t>Di-lepton channel: 0.84 GeV at 8 </a:t>
            </a:r>
            <a:r>
              <a:rPr lang="en-US" sz="2000" dirty="0" err="1"/>
              <a:t>TeV</a:t>
            </a:r>
            <a:endParaRPr lang="en-US" sz="2000" dirty="0"/>
          </a:p>
          <a:p>
            <a:pPr lvl="2"/>
            <a:r>
              <a:rPr lang="en-US" sz="2000" dirty="0" err="1"/>
              <a:t>Lepton+jets</a:t>
            </a:r>
            <a:r>
              <a:rPr lang="en-US" sz="2000" dirty="0"/>
              <a:t> channel: 0.91 GeV at 8 </a:t>
            </a:r>
            <a:r>
              <a:rPr lang="en-US" sz="2000" dirty="0" err="1"/>
              <a:t>TeV</a:t>
            </a:r>
            <a:endParaRPr lang="en-US" sz="2000" dirty="0"/>
          </a:p>
          <a:p>
            <a:pPr lvl="1"/>
            <a:r>
              <a:rPr lang="en-US" sz="2000" dirty="0"/>
              <a:t>ATLAS </a:t>
            </a:r>
            <a:r>
              <a:rPr lang="en-US" sz="2000" dirty="0" smtClean="0"/>
              <a:t>combination</a:t>
            </a:r>
          </a:p>
          <a:p>
            <a:pPr lvl="2"/>
            <a:r>
              <a:rPr lang="en-US" sz="2000" dirty="0" smtClean="0"/>
              <a:t>Care was taken to minimize &amp; properly evaluate the correlations between individual measurements</a:t>
            </a:r>
          </a:p>
          <a:p>
            <a:pPr lvl="2"/>
            <a:r>
              <a:rPr lang="en-US" sz="2000" dirty="0" err="1"/>
              <a:t>m</a:t>
            </a:r>
            <a:r>
              <a:rPr lang="en-US" sz="2000" baseline="-25000" dirty="0" err="1" smtClean="0"/>
              <a:t>top</a:t>
            </a:r>
            <a:r>
              <a:rPr lang="en-US" sz="2000" dirty="0" smtClean="0"/>
              <a:t> = 172.51 </a:t>
            </a:r>
            <a:r>
              <a:rPr lang="en-US" sz="2000" dirty="0"/>
              <a:t>± </a:t>
            </a:r>
            <a:r>
              <a:rPr lang="en-US" sz="2000" dirty="0" smtClean="0"/>
              <a:t>0.50 GeV</a:t>
            </a:r>
          </a:p>
          <a:p>
            <a:r>
              <a:rPr lang="en-US" sz="2400" dirty="0" smtClean="0"/>
              <a:t>Top-pole mass via </a:t>
            </a:r>
            <a:r>
              <a:rPr lang="en-US" sz="2400" dirty="0"/>
              <a:t>differential cross </a:t>
            </a:r>
            <a:r>
              <a:rPr lang="en-US" sz="2400" dirty="0" smtClean="0"/>
              <a:t>sections of top pair</a:t>
            </a:r>
          </a:p>
          <a:p>
            <a:pPr lvl="1"/>
            <a:r>
              <a:rPr lang="en-US" sz="2000" dirty="0" err="1" smtClean="0"/>
              <a:t>m</a:t>
            </a:r>
            <a:r>
              <a:rPr lang="en-US" sz="2000" baseline="-25000" dirty="0" err="1" smtClean="0"/>
              <a:t>top</a:t>
            </a:r>
            <a:r>
              <a:rPr lang="en-US" sz="2000" baseline="30000" dirty="0" err="1" smtClean="0"/>
              <a:t>pole</a:t>
            </a:r>
            <a:r>
              <a:rPr lang="en-US" sz="2000" dirty="0" smtClean="0"/>
              <a:t> = 173.2 </a:t>
            </a:r>
            <a:r>
              <a:rPr lang="en-US" sz="2000" dirty="0"/>
              <a:t>± </a:t>
            </a:r>
            <a:r>
              <a:rPr lang="en-US" sz="2000" dirty="0" smtClean="0"/>
              <a:t>1.6 GeV: </a:t>
            </a:r>
            <a:r>
              <a:rPr lang="en-US" sz="2000" dirty="0" smtClean="0"/>
              <a:t>consistent w</a:t>
            </a:r>
            <a:r>
              <a:rPr lang="en-US" sz="2000" dirty="0" smtClean="0"/>
              <a:t>ith</a:t>
            </a:r>
            <a:r>
              <a:rPr lang="en-US" sz="2000" dirty="0" smtClean="0"/>
              <a:t> </a:t>
            </a:r>
            <a:r>
              <a:rPr lang="en-US" sz="2000" dirty="0" err="1" smtClean="0"/>
              <a:t>m</a:t>
            </a:r>
            <a:r>
              <a:rPr lang="en-US" sz="2000" baseline="-25000" dirty="0" err="1" smtClean="0"/>
              <a:t>top</a:t>
            </a:r>
            <a:r>
              <a:rPr lang="en-US" sz="2000" dirty="0" smtClean="0"/>
              <a:t> measurements</a:t>
            </a:r>
            <a:endParaRPr lang="en-US" sz="2000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1927029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0200"/>
    </mc:Choice>
    <mc:Fallback>
      <p:transition spd="slow" advTm="4020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Electroweak and constraints on new physics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255" y="1207836"/>
            <a:ext cx="6537489" cy="44147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118461" y="1030364"/>
            <a:ext cx="3510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Particle </a:t>
            </a:r>
            <a:r>
              <a:rPr lang="en-US" sz="1600" smtClean="0"/>
              <a:t>Data Group (December </a:t>
            </a:r>
            <a:r>
              <a:rPr lang="en-US" sz="1600" dirty="0" smtClean="0"/>
              <a:t>1, 2017)</a:t>
            </a:r>
            <a:endParaRPr lang="en-US" sz="1600" dirty="0"/>
          </a:p>
        </p:txBody>
      </p:sp>
      <p:sp>
        <p:nvSpPr>
          <p:cNvPr id="7" name="Content Placeholder 5"/>
          <p:cNvSpPr txBox="1">
            <a:spLocks/>
          </p:cNvSpPr>
          <p:nvPr/>
        </p:nvSpPr>
        <p:spPr>
          <a:xfrm>
            <a:off x="0" y="5740618"/>
            <a:ext cx="9144000" cy="1061052"/>
          </a:xfrm>
          <a:prstGeom prst="rect">
            <a:avLst/>
          </a:prstGeom>
        </p:spPr>
        <p:txBody>
          <a:bodyPr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charset="0"/>
              <a:buChar char="•"/>
            </a:pPr>
            <a:r>
              <a:rPr lang="en-US" dirty="0" smtClean="0"/>
              <a:t>Provides crucial info. for global fits of EW interactions, assessing the internal consistency of the SM and probing its extensions</a:t>
            </a:r>
          </a:p>
          <a:p>
            <a:pPr marL="285750" indent="-285750">
              <a:buFont typeface="Arial" charset="0"/>
              <a:buChar char="•"/>
            </a:pPr>
            <a:r>
              <a:rPr lang="en-US" dirty="0" smtClean="0"/>
              <a:t>Affects the stability of the SM Higgs potential, which has cosmological implications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384474" y="1720334"/>
            <a:ext cx="659155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Top</a:t>
            </a:r>
          </a:p>
          <a:p>
            <a:pPr algn="ctr"/>
            <a:r>
              <a:rPr lang="en-US" dirty="0" smtClean="0"/>
              <a:t>mass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-2340000">
            <a:off x="4547917" y="3683634"/>
            <a:ext cx="917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>
                <a:solidFill>
                  <a:srgbClr val="0432FF"/>
                </a:solidFill>
              </a:rPr>
              <a:t>W mass</a:t>
            </a:r>
            <a:endParaRPr lang="en-US" dirty="0">
              <a:solidFill>
                <a:srgbClr val="0432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495781" y="2922602"/>
            <a:ext cx="1219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mtClean="0">
                <a:solidFill>
                  <a:schemeClr val="accent6"/>
                </a:solidFill>
              </a:rPr>
              <a:t>Higgs mass</a:t>
            </a:r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2964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7438"/>
    </mc:Choice>
    <mc:Fallback>
      <p:transition spd="slow" advTm="2743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Definition of </a:t>
            </a:r>
            <a:r>
              <a:rPr lang="en-US" dirty="0" smtClean="0"/>
              <a:t>top mass; Measurement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613" y="1181957"/>
            <a:ext cx="5085284" cy="4997617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“Top mass” = Top MC </a:t>
            </a:r>
            <a:r>
              <a:rPr lang="en-US" dirty="0" smtClean="0"/>
              <a:t>mass</a:t>
            </a:r>
          </a:p>
          <a:p>
            <a:pPr lvl="1"/>
            <a:r>
              <a:rPr lang="en-US" dirty="0" smtClean="0"/>
              <a:t>Standard</a:t>
            </a:r>
            <a:endParaRPr lang="en-US" dirty="0" smtClean="0"/>
          </a:p>
          <a:p>
            <a:pPr lvl="2"/>
            <a:r>
              <a:rPr lang="en-US" sz="2200" dirty="0" smtClean="0"/>
              <a:t>Reconstruct top-pair system</a:t>
            </a:r>
          </a:p>
          <a:p>
            <a:pPr lvl="2"/>
            <a:r>
              <a:rPr lang="en-US" sz="2200" dirty="0" smtClean="0"/>
              <a:t>Reconstruct “top mass” distribution</a:t>
            </a:r>
          </a:p>
          <a:p>
            <a:pPr lvl="2"/>
            <a:r>
              <a:rPr lang="en-US" sz="2200" dirty="0" smtClean="0"/>
              <a:t>MC samples w/ various </a:t>
            </a:r>
            <a:r>
              <a:rPr lang="en-US" sz="2200" dirty="0" err="1" smtClean="0"/>
              <a:t>m</a:t>
            </a:r>
            <a:r>
              <a:rPr lang="en-US" sz="2200" baseline="-25000" dirty="0" err="1" smtClean="0"/>
              <a:t>top</a:t>
            </a:r>
            <a:r>
              <a:rPr lang="en-US" sz="2200" dirty="0" smtClean="0"/>
              <a:t> </a:t>
            </a:r>
            <a:r>
              <a:rPr lang="en-US" sz="2200" dirty="0"/>
              <a:t>values </a:t>
            </a:r>
            <a:endParaRPr lang="en-US" sz="2200" dirty="0" smtClean="0"/>
          </a:p>
          <a:p>
            <a:pPr lvl="2"/>
            <a:r>
              <a:rPr lang="en-US" sz="2200" dirty="0" err="1" smtClean="0"/>
              <a:t>m</a:t>
            </a:r>
            <a:r>
              <a:rPr lang="en-US" sz="2200" baseline="-25000" dirty="0" err="1" smtClean="0"/>
              <a:t>top</a:t>
            </a:r>
            <a:r>
              <a:rPr lang="en-US" sz="2200" dirty="0" smtClean="0"/>
              <a:t> that gives the best fit to </a:t>
            </a:r>
            <a:r>
              <a:rPr lang="en-US" sz="2200" dirty="0" smtClean="0"/>
              <a:t>data</a:t>
            </a:r>
            <a:endParaRPr lang="en-US" sz="2200" dirty="0" smtClean="0"/>
          </a:p>
          <a:p>
            <a:pPr lvl="1"/>
            <a:r>
              <a:rPr lang="en-US" dirty="0" smtClean="0"/>
              <a:t>Alternative</a:t>
            </a:r>
          </a:p>
          <a:p>
            <a:pPr lvl="2"/>
            <a:r>
              <a:rPr lang="en-US" sz="2200" dirty="0" smtClean="0"/>
              <a:t>Use variables sensitive on </a:t>
            </a:r>
            <a:r>
              <a:rPr lang="en-US" sz="2200" dirty="0" err="1" smtClean="0"/>
              <a:t>m</a:t>
            </a:r>
            <a:r>
              <a:rPr lang="en-US" sz="2200" baseline="-25000" dirty="0" err="1" smtClean="0"/>
              <a:t>top</a:t>
            </a:r>
            <a:endParaRPr lang="en-US" sz="2200" baseline="-25000" dirty="0" smtClean="0"/>
          </a:p>
          <a:p>
            <a:pPr lvl="2"/>
            <a:r>
              <a:rPr lang="en-US" sz="2200" dirty="0"/>
              <a:t>D</a:t>
            </a:r>
            <a:r>
              <a:rPr lang="en-US" sz="2200" dirty="0" smtClean="0"/>
              <a:t>ifferent systematic uncertainties</a:t>
            </a:r>
          </a:p>
          <a:p>
            <a:pPr lvl="2"/>
            <a:endParaRPr lang="en-US" sz="1300" dirty="0" smtClean="0"/>
          </a:p>
          <a:p>
            <a:r>
              <a:rPr lang="en-US" dirty="0" smtClean="0"/>
              <a:t>Top-quark pole </a:t>
            </a:r>
            <a:r>
              <a:rPr lang="en-US" dirty="0" smtClean="0"/>
              <a:t>mass</a:t>
            </a:r>
            <a:endParaRPr lang="en-US" dirty="0" smtClean="0">
              <a:latin typeface="Symbol" charset="2"/>
              <a:ea typeface="Symbol" charset="2"/>
              <a:cs typeface="Symbol" charset="2"/>
            </a:endParaRPr>
          </a:p>
          <a:p>
            <a:pPr lvl="1"/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err="1" smtClean="0"/>
              <a:t>tt</a:t>
            </a:r>
            <a:r>
              <a:rPr lang="en-US" dirty="0" smtClean="0"/>
              <a:t> </a:t>
            </a:r>
            <a:r>
              <a:rPr lang="en-US" dirty="0" smtClean="0"/>
              <a:t>depends </a:t>
            </a:r>
            <a:r>
              <a:rPr lang="en-US" dirty="0" smtClean="0"/>
              <a:t>on top “pole” mass</a:t>
            </a:r>
          </a:p>
          <a:p>
            <a:pPr lvl="1"/>
            <a:r>
              <a:rPr lang="en-US" dirty="0" err="1">
                <a:latin typeface="Symbol" charset="2"/>
                <a:ea typeface="Symbol" charset="2"/>
                <a:cs typeface="Symbol" charset="2"/>
              </a:rPr>
              <a:t>Ds</a:t>
            </a:r>
            <a:r>
              <a:rPr lang="en-US" baseline="-25000" dirty="0" err="1"/>
              <a:t>tt</a:t>
            </a:r>
            <a:r>
              <a:rPr lang="en-US" dirty="0" smtClean="0"/>
              <a:t> / 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baseline="-25000" dirty="0" err="1" smtClean="0"/>
              <a:t>tt</a:t>
            </a:r>
            <a:r>
              <a:rPr lang="en-US" dirty="0" smtClean="0"/>
              <a:t> ~ </a:t>
            </a:r>
            <a:r>
              <a:rPr lang="en-US" dirty="0" smtClean="0"/>
              <a:t>5%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err="1" smtClean="0">
                <a:latin typeface="Symbol" charset="2"/>
                <a:ea typeface="Symbol" charset="2"/>
                <a:cs typeface="Symbol" charset="2"/>
                <a:sym typeface="Wingdings"/>
              </a:rPr>
              <a:t>D</a:t>
            </a:r>
            <a:r>
              <a:rPr lang="en-US" dirty="0" err="1" smtClean="0">
                <a:sym typeface="Wingdings"/>
              </a:rPr>
              <a:t>m</a:t>
            </a:r>
            <a:r>
              <a:rPr lang="en-US" baseline="-25000" dirty="0" err="1" smtClean="0">
                <a:sym typeface="Wingdings"/>
              </a:rPr>
              <a:t>top</a:t>
            </a:r>
            <a:r>
              <a:rPr lang="en-US" dirty="0" smtClean="0">
                <a:sym typeface="Wingdings"/>
              </a:rPr>
              <a:t> / </a:t>
            </a:r>
            <a:r>
              <a:rPr lang="en-US" dirty="0" err="1">
                <a:sym typeface="Wingdings"/>
              </a:rPr>
              <a:t>m</a:t>
            </a:r>
            <a:r>
              <a:rPr lang="en-US" baseline="-25000" dirty="0" err="1">
                <a:sym typeface="Wingdings"/>
              </a:rPr>
              <a:t>top</a:t>
            </a:r>
            <a:r>
              <a:rPr lang="en-US" dirty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~ 1%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87" b="1"/>
          <a:stretch/>
        </p:blipFill>
        <p:spPr>
          <a:xfrm>
            <a:off x="5458401" y="2922506"/>
            <a:ext cx="3500071" cy="1602531"/>
          </a:xfrm>
          <a:prstGeom prst="rect">
            <a:avLst/>
          </a:prstGeom>
        </p:spPr>
      </p:pic>
      <p:pic>
        <p:nvPicPr>
          <p:cNvPr id="5122" name="Picture 2" descr="ttps://atlas.web.cern.ch/Atlas/GROUPS/PHYSICS/PAPERS/TOPQ-2013-04/fig_07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8640" y="4584521"/>
            <a:ext cx="3398251" cy="189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5" t="4218" r="7106" b="29120"/>
          <a:stretch/>
        </p:blipFill>
        <p:spPr>
          <a:xfrm>
            <a:off x="5487897" y="1085446"/>
            <a:ext cx="3500071" cy="166027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106349" y="2614729"/>
            <a:ext cx="29302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 smtClean="0"/>
              <a:t>130    140     150     160    170     180      </a:t>
            </a:r>
            <a:r>
              <a:rPr lang="en-US" sz="1400" dirty="0" err="1" smtClean="0"/>
              <a:t>m</a:t>
            </a:r>
            <a:r>
              <a:rPr lang="en-US" sz="1400" baseline="-25000" dirty="0" err="1" smtClean="0"/>
              <a:t>top</a:t>
            </a:r>
            <a:r>
              <a:rPr lang="en-US" sz="1400" baseline="30000" dirty="0" err="1" smtClean="0"/>
              <a:t>reco</a:t>
            </a:r>
            <a:endParaRPr lang="en-US" sz="1100" baseline="30000" dirty="0"/>
          </a:p>
        </p:txBody>
      </p:sp>
    </p:spTree>
    <p:extLst>
      <p:ext uri="{BB962C8B-B14F-4D97-AF65-F5344CB8AC3E}">
        <p14:creationId xmlns:p14="http://schemas.microsoft.com/office/powerpoint/2010/main" val="939779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5514"/>
    </mc:Choice>
    <mc:Fallback>
      <p:transition spd="slow" advTm="14551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+ CMS: top-MC mass measurements</a:t>
            </a:r>
            <a:endParaRPr lang="en-US" dirty="0"/>
          </a:p>
        </p:txBody>
      </p:sp>
      <p:pic>
        <p:nvPicPr>
          <p:cNvPr id="1026" name="Picture 2" descr="ttps://atlas.web.cern.ch/Atlas/GROUPS/PHYSICS/CombinedSummaryPlots/TOP/mtopSummary_TopLHC/mtopSummary_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3412"/>
            <a:ext cx="9144000" cy="5558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544530" y="1694937"/>
            <a:ext cx="8457648" cy="1737109"/>
            <a:chOff x="544530" y="1882393"/>
            <a:chExt cx="8457648" cy="1737109"/>
          </a:xfrm>
        </p:grpSpPr>
        <p:sp>
          <p:nvSpPr>
            <p:cNvPr id="6" name="Rectangle 5"/>
            <p:cNvSpPr/>
            <p:nvPr/>
          </p:nvSpPr>
          <p:spPr>
            <a:xfrm>
              <a:off x="544530" y="1956455"/>
              <a:ext cx="7781116" cy="351723"/>
            </a:xfrm>
            <a:prstGeom prst="rect">
              <a:avLst/>
            </a:prstGeom>
            <a:solidFill>
              <a:srgbClr val="FFFF00">
                <a:alpha val="29804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44530" y="3122656"/>
              <a:ext cx="7781116" cy="472611"/>
            </a:xfrm>
            <a:prstGeom prst="rect">
              <a:avLst/>
            </a:prstGeom>
            <a:solidFill>
              <a:srgbClr val="FFFF00">
                <a:alpha val="29804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77840" y="1882393"/>
              <a:ext cx="624338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ATLAS</a:t>
              </a:r>
            </a:p>
            <a:p>
              <a:pPr algn="r"/>
              <a:r>
                <a:rPr lang="en-US" sz="1400" dirty="0" smtClean="0"/>
                <a:t>7 </a:t>
              </a:r>
              <a:r>
                <a:rPr lang="en-US" sz="1400" dirty="0" err="1" smtClean="0"/>
                <a:t>TeV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377840" y="3096282"/>
              <a:ext cx="624338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ATLAS</a:t>
              </a:r>
            </a:p>
            <a:p>
              <a:pPr algn="r"/>
              <a:r>
                <a:rPr lang="en-US" sz="1400" dirty="0" smtClean="0"/>
                <a:t>7 </a:t>
              </a:r>
              <a:r>
                <a:rPr lang="en-US" sz="1400" dirty="0" err="1" smtClean="0"/>
                <a:t>TeV</a:t>
              </a:r>
              <a:endParaRPr lang="en-US" sz="1400" dirty="0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0" y="6342099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432FF"/>
                </a:solidFill>
              </a:rPr>
              <a:t>Dominated by systematic uncertainties </a:t>
            </a:r>
            <a:r>
              <a:rPr lang="en-US" sz="2000" dirty="0" smtClean="0">
                <a:solidFill>
                  <a:srgbClr val="0432FF"/>
                </a:solidFill>
                <a:sym typeface="Wingdings"/>
              </a:rPr>
              <a:t> influenced strategies for 8 </a:t>
            </a:r>
            <a:r>
              <a:rPr lang="en-US" sz="2000" dirty="0" err="1" smtClean="0">
                <a:solidFill>
                  <a:srgbClr val="0432FF"/>
                </a:solidFill>
                <a:sym typeface="Wingdings"/>
              </a:rPr>
              <a:t>TeV</a:t>
            </a:r>
            <a:r>
              <a:rPr lang="en-US" sz="2000" dirty="0" smtClean="0">
                <a:solidFill>
                  <a:srgbClr val="0432FF"/>
                </a:solidFill>
                <a:sym typeface="Wingdings"/>
              </a:rPr>
              <a:t> analysis</a:t>
            </a:r>
            <a:endParaRPr lang="en-US" sz="2000" dirty="0">
              <a:solidFill>
                <a:srgbClr val="0432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025308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0405"/>
    </mc:Choice>
    <mc:Fallback>
      <p:transition spd="slow" advTm="6040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ATLAS + CMS: top-MC mass measurements</a:t>
            </a:r>
            <a:endParaRPr lang="en-US" dirty="0"/>
          </a:p>
        </p:txBody>
      </p:sp>
      <p:pic>
        <p:nvPicPr>
          <p:cNvPr id="1026" name="Picture 2" descr="ttps://atlas.web.cern.ch/Atlas/GROUPS/PHYSICS/CombinedSummaryPlots/TOP/mtopSummary_TopLHC/mtopSummary_To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13412"/>
            <a:ext cx="9144000" cy="55586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3" name="Group 12"/>
          <p:cNvGrpSpPr/>
          <p:nvPr/>
        </p:nvGrpSpPr>
        <p:grpSpPr>
          <a:xfrm>
            <a:off x="544530" y="1694937"/>
            <a:ext cx="8457648" cy="1737109"/>
            <a:chOff x="544530" y="1882393"/>
            <a:chExt cx="8457648" cy="1737109"/>
          </a:xfrm>
        </p:grpSpPr>
        <p:sp>
          <p:nvSpPr>
            <p:cNvPr id="6" name="Rectangle 5"/>
            <p:cNvSpPr/>
            <p:nvPr/>
          </p:nvSpPr>
          <p:spPr>
            <a:xfrm>
              <a:off x="544530" y="1956455"/>
              <a:ext cx="7781116" cy="351723"/>
            </a:xfrm>
            <a:prstGeom prst="rect">
              <a:avLst/>
            </a:prstGeom>
            <a:solidFill>
              <a:srgbClr val="FFFF00">
                <a:alpha val="29804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544530" y="3122656"/>
              <a:ext cx="7781116" cy="472611"/>
            </a:xfrm>
            <a:prstGeom prst="rect">
              <a:avLst/>
            </a:prstGeom>
            <a:solidFill>
              <a:srgbClr val="FFFF00">
                <a:alpha val="29804"/>
              </a:srgb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377840" y="1882393"/>
              <a:ext cx="624338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ATLAS</a:t>
              </a:r>
            </a:p>
            <a:p>
              <a:pPr algn="r"/>
              <a:r>
                <a:rPr lang="en-US" sz="1400" dirty="0" smtClean="0"/>
                <a:t>7 </a:t>
              </a:r>
              <a:r>
                <a:rPr lang="en-US" sz="1400" dirty="0" err="1" smtClean="0"/>
                <a:t>TeV</a:t>
              </a:r>
              <a:endParaRPr lang="en-US" sz="14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8377840" y="3096282"/>
              <a:ext cx="624338" cy="523220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ATLAS</a:t>
              </a:r>
            </a:p>
            <a:p>
              <a:pPr algn="r"/>
              <a:r>
                <a:rPr lang="en-US" sz="1400" dirty="0" smtClean="0"/>
                <a:t>7 </a:t>
              </a:r>
              <a:r>
                <a:rPr lang="en-US" sz="1400" dirty="0" err="1" smtClean="0"/>
                <a:t>TeV</a:t>
              </a:r>
              <a:endParaRPr lang="en-US" sz="1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44530" y="3417397"/>
            <a:ext cx="8457648" cy="657547"/>
            <a:chOff x="544530" y="3615127"/>
            <a:chExt cx="8457648" cy="657547"/>
          </a:xfrm>
        </p:grpSpPr>
        <p:sp>
          <p:nvSpPr>
            <p:cNvPr id="12" name="Rectangle 11"/>
            <p:cNvSpPr/>
            <p:nvPr/>
          </p:nvSpPr>
          <p:spPr>
            <a:xfrm>
              <a:off x="544530" y="3615127"/>
              <a:ext cx="7781116" cy="657547"/>
            </a:xfrm>
            <a:prstGeom prst="rect">
              <a:avLst/>
            </a:prstGeom>
            <a:solidFill>
              <a:schemeClr val="accent6">
                <a:alpha val="29804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377840" y="3689638"/>
              <a:ext cx="624338" cy="523220"/>
            </a:xfrm>
            <a:prstGeom prst="rect">
              <a:avLst/>
            </a:prstGeom>
            <a:solidFill>
              <a:schemeClr val="accent6"/>
            </a:solidFill>
          </p:spPr>
          <p:txBody>
            <a:bodyPr wrap="none" rtlCol="0">
              <a:spAutoFit/>
            </a:bodyPr>
            <a:lstStyle/>
            <a:p>
              <a:pPr algn="r"/>
              <a:r>
                <a:rPr lang="en-US" sz="1400" dirty="0" smtClean="0"/>
                <a:t>ATLAS</a:t>
              </a:r>
            </a:p>
            <a:p>
              <a:pPr algn="r"/>
              <a:r>
                <a:rPr lang="en-US" sz="1400" dirty="0" smtClean="0"/>
                <a:t>8 </a:t>
              </a:r>
              <a:r>
                <a:rPr lang="en-US" sz="1400" dirty="0" err="1" smtClean="0"/>
                <a:t>TeV</a:t>
              </a:r>
              <a:endParaRPr lang="en-US" sz="1400" dirty="0"/>
            </a:p>
          </p:txBody>
        </p:sp>
      </p:grpSp>
      <p:sp>
        <p:nvSpPr>
          <p:cNvPr id="17" name="Rectangle 16"/>
          <p:cNvSpPr/>
          <p:nvPr/>
        </p:nvSpPr>
        <p:spPr>
          <a:xfrm>
            <a:off x="544530" y="4064671"/>
            <a:ext cx="7781116" cy="23768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544530" y="4872129"/>
            <a:ext cx="7781116" cy="237680"/>
          </a:xfrm>
          <a:prstGeom prst="rect">
            <a:avLst/>
          </a:prstGeom>
          <a:noFill/>
          <a:ln w="28575">
            <a:solidFill>
              <a:srgbClr val="0432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0" y="6342099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432FF"/>
                </a:solidFill>
              </a:rPr>
              <a:t>~0.5 GeV uncertainty </a:t>
            </a:r>
            <a:r>
              <a:rPr lang="en-US" sz="2000" smtClean="0">
                <a:solidFill>
                  <a:srgbClr val="0432FF"/>
                </a:solidFill>
                <a:sym typeface="Wingdings"/>
              </a:rPr>
              <a:t> needs a </a:t>
            </a:r>
            <a:r>
              <a:rPr lang="en-US" sz="2000" dirty="0" smtClean="0">
                <a:solidFill>
                  <a:srgbClr val="0432FF"/>
                </a:solidFill>
                <a:sym typeface="Wingdings"/>
              </a:rPr>
              <a:t>better </a:t>
            </a:r>
            <a:r>
              <a:rPr lang="en-US" sz="2000" dirty="0" smtClean="0">
                <a:solidFill>
                  <a:srgbClr val="0432FF"/>
                </a:solidFill>
              </a:rPr>
              <a:t>understanding </a:t>
            </a:r>
            <a:r>
              <a:rPr lang="en-US" sz="2000" smtClean="0">
                <a:solidFill>
                  <a:srgbClr val="0432FF"/>
                </a:solidFill>
              </a:rPr>
              <a:t>of MC and pole </a:t>
            </a:r>
            <a:r>
              <a:rPr lang="en-US" sz="2000" dirty="0" smtClean="0">
                <a:solidFill>
                  <a:srgbClr val="0432FF"/>
                </a:solidFill>
              </a:rPr>
              <a:t>mass relations</a:t>
            </a:r>
            <a:endParaRPr lang="en-US" sz="2000" dirty="0">
              <a:solidFill>
                <a:srgbClr val="0432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72527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4026"/>
    </mc:Choice>
    <mc:Fallback>
      <p:transition spd="slow" advTm="6402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ATLAS: top mass measurements</a:t>
            </a:r>
            <a:endParaRPr lang="en-US" dirty="0"/>
          </a:p>
        </p:txBody>
      </p:sp>
      <p:grpSp>
        <p:nvGrpSpPr>
          <p:cNvPr id="5" name="Group 4"/>
          <p:cNvGrpSpPr/>
          <p:nvPr/>
        </p:nvGrpSpPr>
        <p:grpSpPr>
          <a:xfrm>
            <a:off x="0" y="1330259"/>
            <a:ext cx="9144000" cy="4990157"/>
            <a:chOff x="0" y="1330259"/>
            <a:chExt cx="9144000" cy="4990157"/>
          </a:xfrm>
        </p:grpSpPr>
        <p:pic>
          <p:nvPicPr>
            <p:cNvPr id="3074" name="Picture 2" descr="ttps://atlas.web.cern.ch/Atlas/GROUPS/PHYSICS/CombinedSummaryPlots/TOP/mtopSummary_ATLASonly/mtopSummary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30259"/>
              <a:ext cx="9144000" cy="49901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9" name="TextBox 8"/>
            <p:cNvSpPr txBox="1"/>
            <p:nvPr/>
          </p:nvSpPr>
          <p:spPr>
            <a:xfrm>
              <a:off x="2242421" y="4452040"/>
              <a:ext cx="1181734" cy="292388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700" dirty="0" smtClean="0"/>
                <a:t>Eur. Phys. J. C77 (2017) 804</a:t>
              </a:r>
            </a:p>
            <a:p>
              <a:r>
                <a:rPr lang="en-US" sz="600" dirty="0" smtClean="0"/>
                <a:t>L</a:t>
              </a:r>
              <a:r>
                <a:rPr lang="en-US" sz="600" baseline="-25000" dirty="0" smtClean="0"/>
                <a:t>int</a:t>
              </a:r>
              <a:r>
                <a:rPr lang="en-US" sz="600" dirty="0" smtClean="0"/>
                <a:t> = 20.2 fb</a:t>
              </a:r>
              <a:r>
                <a:rPr lang="en-US" sz="600" baseline="30000" dirty="0" smtClean="0"/>
                <a:t>-1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682388" y="3029803"/>
            <a:ext cx="7902054" cy="777922"/>
          </a:xfrm>
          <a:prstGeom prst="rect">
            <a:avLst/>
          </a:prstGeom>
          <a:solidFill>
            <a:srgbClr val="F79646">
              <a:alpha val="25490"/>
            </a:srgbClr>
          </a:solidFill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8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675564" y="2323870"/>
            <a:ext cx="7902054" cy="241909"/>
          </a:xfrm>
          <a:prstGeom prst="rect">
            <a:avLst/>
          </a:prstGeom>
          <a:solidFill>
            <a:srgbClr val="F79646">
              <a:alpha val="25490"/>
            </a:srgbClr>
          </a:solidFill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  8 </a:t>
            </a:r>
            <a:r>
              <a:rPr lang="en-US" dirty="0" err="1" smtClean="0"/>
              <a:t>TeV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675563" y="4452041"/>
            <a:ext cx="7902054" cy="241909"/>
          </a:xfrm>
          <a:prstGeom prst="rect">
            <a:avLst/>
          </a:prstGeom>
          <a:solidFill>
            <a:srgbClr val="F79646">
              <a:alpha val="25490"/>
            </a:srgbClr>
          </a:solidFill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                                        8 </a:t>
            </a:r>
            <a:r>
              <a:rPr lang="en-US" dirty="0" err="1" smtClean="0"/>
              <a:t>TeV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31365" y="2661312"/>
            <a:ext cx="4977614" cy="2805013"/>
            <a:chOff x="331365" y="2661312"/>
            <a:chExt cx="4977614" cy="2805013"/>
          </a:xfrm>
        </p:grpSpPr>
        <p:grpSp>
          <p:nvGrpSpPr>
            <p:cNvPr id="20" name="Group 19"/>
            <p:cNvGrpSpPr/>
            <p:nvPr/>
          </p:nvGrpSpPr>
          <p:grpSpPr>
            <a:xfrm>
              <a:off x="341194" y="2661312"/>
              <a:ext cx="4967785" cy="2805013"/>
              <a:chOff x="341194" y="2661312"/>
              <a:chExt cx="4967785" cy="2805013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675563" y="5117023"/>
                <a:ext cx="4633416" cy="349302"/>
              </a:xfrm>
              <a:prstGeom prst="rect">
                <a:avLst/>
              </a:prstGeom>
              <a:solidFill>
                <a:srgbClr val="F79646">
                  <a:alpha val="25490"/>
                </a:srgbClr>
              </a:solidFill>
              <a:ln w="19050">
                <a:solidFill>
                  <a:schemeClr val="accent6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9" name="Straight Arrow Connector 18"/>
              <p:cNvCxnSpPr/>
              <p:nvPr/>
            </p:nvCxnSpPr>
            <p:spPr>
              <a:xfrm>
                <a:off x="341194" y="2661312"/>
                <a:ext cx="348017" cy="1364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341194" y="3129301"/>
                <a:ext cx="348017" cy="1364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361664" y="3608509"/>
                <a:ext cx="348017" cy="13648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Straight Connector 3"/>
            <p:cNvCxnSpPr/>
            <p:nvPr/>
          </p:nvCxnSpPr>
          <p:spPr>
            <a:xfrm>
              <a:off x="341194" y="2661312"/>
              <a:ext cx="0" cy="2662856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H="1">
              <a:off x="331365" y="5304093"/>
              <a:ext cx="361812" cy="10243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1"/>
    </p:custDataLst>
    <p:extLst>
      <p:ext uri="{BB962C8B-B14F-4D97-AF65-F5344CB8AC3E}">
        <p14:creationId xmlns:p14="http://schemas.microsoft.com/office/powerpoint/2010/main" val="596419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2279"/>
    </mc:Choice>
    <mc:Fallback>
      <p:transition spd="slow" advTm="322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 mass: 7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r>
              <a:rPr lang="en-US" dirty="0" smtClean="0">
                <a:sym typeface="Wingdings"/>
              </a:rPr>
              <a:t> 8 </a:t>
            </a:r>
            <a:r>
              <a:rPr lang="en-US" dirty="0" err="1" smtClean="0">
                <a:sym typeface="Wingdings"/>
              </a:rPr>
              <a:t>TeV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40699" y="1883372"/>
            <a:ext cx="7862601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Better knowledge</a:t>
            </a:r>
          </a:p>
          <a:p>
            <a:pPr algn="ctr"/>
            <a:r>
              <a:rPr lang="en-US" sz="2400" dirty="0" smtClean="0"/>
              <a:t>jet energy scale and </a:t>
            </a:r>
            <a:r>
              <a:rPr lang="en-US" sz="2400" i="1" dirty="0" smtClean="0"/>
              <a:t>b</a:t>
            </a:r>
            <a:r>
              <a:rPr lang="en-US" sz="2400" dirty="0" smtClean="0"/>
              <a:t>-jet energy scale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/>
          </a:p>
          <a:p>
            <a:pPr algn="ctr"/>
            <a:r>
              <a:rPr lang="en-US" sz="2400" dirty="0" smtClean="0"/>
              <a:t>Optimization procedure to reduce the systematic uncertainty </a:t>
            </a:r>
          </a:p>
          <a:p>
            <a:pPr algn="ctr"/>
            <a:r>
              <a:rPr lang="en-US" sz="2400" dirty="0" smtClean="0"/>
              <a:t>(jet energy scale and theory modeling)</a:t>
            </a:r>
          </a:p>
          <a:p>
            <a:pPr algn="ctr"/>
            <a:r>
              <a:rPr lang="en-US" sz="2400" dirty="0"/>
              <a:t>t</a:t>
            </a:r>
            <a:r>
              <a:rPr lang="en-US" sz="2400" dirty="0" smtClean="0"/>
              <a:t>rading between statistical and systematic </a:t>
            </a:r>
            <a:r>
              <a:rPr lang="en-US" sz="2400" dirty="0" smtClean="0"/>
              <a:t>uncertainty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04686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6999"/>
    </mc:Choice>
    <mc:Fallback>
      <p:transition spd="slow" advTm="4699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Top Mass (top pair)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3724651"/>
              </p:ext>
            </p:extLst>
          </p:nvPr>
        </p:nvGraphicFramePr>
        <p:xfrm>
          <a:off x="219959" y="1646479"/>
          <a:ext cx="8711999" cy="4389475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94066"/>
                <a:gridCol w="2861933"/>
                <a:gridCol w="2178000"/>
                <a:gridCol w="2178000"/>
              </a:tblGrid>
              <a:tr h="644189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All jets</a:t>
                      </a:r>
                    </a:p>
                    <a:p>
                      <a:pPr algn="ctr"/>
                      <a:r>
                        <a:rPr lang="en-US" sz="1800" dirty="0" err="1" smtClean="0">
                          <a:sym typeface="Wingdings"/>
                        </a:rPr>
                        <a:t>WWbb</a:t>
                      </a:r>
                      <a:r>
                        <a:rPr lang="en-US" sz="1800" dirty="0" smtClean="0">
                          <a:sym typeface="Wingdings"/>
                        </a:rPr>
                        <a:t>  </a:t>
                      </a:r>
                      <a:r>
                        <a:rPr lang="en-US" sz="1800" dirty="0" err="1" smtClean="0">
                          <a:sym typeface="Wingdings"/>
                        </a:rPr>
                        <a:t>qqqqbb</a:t>
                      </a:r>
                      <a:endParaRPr 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Lepton +</a:t>
                      </a:r>
                      <a:r>
                        <a:rPr lang="en-US" baseline="0" dirty="0" smtClean="0"/>
                        <a:t> jets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ym typeface="Wingdings"/>
                        </a:rPr>
                        <a:t>WWbb</a:t>
                      </a:r>
                      <a:r>
                        <a:rPr lang="en-US" sz="1800" dirty="0" smtClean="0">
                          <a:sym typeface="Wingdings"/>
                        </a:rPr>
                        <a:t>  </a:t>
                      </a:r>
                      <a:r>
                        <a:rPr lang="en-US" sz="1800" dirty="0" err="1" smtClean="0">
                          <a:sym typeface="Wingdings"/>
                        </a:rPr>
                        <a:t>l</a:t>
                      </a:r>
                      <a:r>
                        <a:rPr lang="en-US" sz="1800" dirty="0" err="1" smtClean="0">
                          <a:latin typeface="Symbol" charset="2"/>
                          <a:ea typeface="Symbol" charset="2"/>
                          <a:cs typeface="Symbol" charset="2"/>
                          <a:sym typeface="Wingdings"/>
                        </a:rPr>
                        <a:t>n</a:t>
                      </a:r>
                      <a:r>
                        <a:rPr lang="en-US" sz="1800" dirty="0" err="1" smtClean="0">
                          <a:sym typeface="Wingdings"/>
                        </a:rPr>
                        <a:t>qqbb</a:t>
                      </a:r>
                      <a:endParaRPr lang="en-US" sz="1800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Di-lepton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sym typeface="Wingdings"/>
                        </a:rPr>
                        <a:t>WWbb</a:t>
                      </a:r>
                      <a:r>
                        <a:rPr lang="en-US" sz="1800" dirty="0" smtClean="0">
                          <a:sym typeface="Wingdings"/>
                        </a:rPr>
                        <a:t>  </a:t>
                      </a:r>
                      <a:r>
                        <a:rPr lang="en-US" sz="1800" dirty="0" err="1" smtClean="0">
                          <a:sym typeface="Wingdings"/>
                        </a:rPr>
                        <a:t>ll</a:t>
                      </a:r>
                      <a:r>
                        <a:rPr lang="en-US" sz="1800" dirty="0" err="1" smtClean="0">
                          <a:latin typeface="Symbol" charset="2"/>
                          <a:ea typeface="Symbol" charset="2"/>
                          <a:cs typeface="Symbol" charset="2"/>
                          <a:sym typeface="Wingdings"/>
                        </a:rPr>
                        <a:t>nn</a:t>
                      </a:r>
                      <a:r>
                        <a:rPr lang="en-US" sz="1800" dirty="0" err="1" smtClean="0">
                          <a:sym typeface="Wingdings"/>
                        </a:rPr>
                        <a:t>bb</a:t>
                      </a:r>
                      <a:endParaRPr lang="en-US" dirty="0"/>
                    </a:p>
                  </a:txBody>
                  <a:tcPr anchor="ctr"/>
                </a:tc>
              </a:tr>
              <a:tr h="644189">
                <a:tc>
                  <a:txBody>
                    <a:bodyPr/>
                    <a:lstStyle/>
                    <a:p>
                      <a:r>
                        <a:rPr lang="en-US" dirty="0" smtClean="0"/>
                        <a:t>Branching</a:t>
                      </a:r>
                      <a:r>
                        <a:rPr lang="en-US" baseline="0" dirty="0" smtClean="0"/>
                        <a:t> Ratio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46%</a:t>
                      </a:r>
                    </a:p>
                    <a:p>
                      <a:pPr algn="ctr"/>
                      <a:r>
                        <a:rPr lang="en-US" dirty="0" smtClean="0"/>
                        <a:t>(multi-jet </a:t>
                      </a:r>
                      <a:r>
                        <a:rPr lang="en-US" dirty="0" err="1" smtClean="0"/>
                        <a:t>bgrnd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30%</a:t>
                      </a:r>
                    </a:p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4%</a:t>
                      </a:r>
                    </a:p>
                    <a:p>
                      <a:pPr algn="ctr"/>
                      <a:r>
                        <a:rPr lang="en-US" dirty="0" smtClean="0"/>
                        <a:t>(clean)</a:t>
                      </a:r>
                      <a:endParaRPr lang="en-US" dirty="0"/>
                    </a:p>
                  </a:txBody>
                  <a:tcPr anchor="ctr"/>
                </a:tc>
              </a:tr>
              <a:tr h="524341">
                <a:tc>
                  <a:txBody>
                    <a:bodyPr/>
                    <a:lstStyle/>
                    <a:p>
                      <a:r>
                        <a:rPr lang="en-US" dirty="0" smtClean="0"/>
                        <a:t>Triggers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5 jets</a:t>
                      </a:r>
                      <a:r>
                        <a:rPr lang="en-US" sz="1800" baseline="0" dirty="0" smtClean="0"/>
                        <a:t> (</a:t>
                      </a:r>
                      <a:r>
                        <a:rPr lang="en-US" sz="1800" baseline="0" dirty="0" err="1" smtClean="0"/>
                        <a:t>p</a:t>
                      </a:r>
                      <a:r>
                        <a:rPr lang="en-US" sz="1800" baseline="-25000" dirty="0" err="1" smtClean="0"/>
                        <a:t>T</a:t>
                      </a:r>
                      <a:r>
                        <a:rPr lang="en-US" sz="1800" baseline="0" dirty="0" smtClean="0"/>
                        <a:t> &gt; 55 GeV)</a:t>
                      </a:r>
                      <a:endParaRPr lang="en-US" sz="1800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e, </a:t>
                      </a:r>
                      <a:r>
                        <a:rPr lang="en-US" sz="1800" baseline="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sz="1800" baseline="0" dirty="0" smtClean="0"/>
                        <a:t> (</a:t>
                      </a:r>
                      <a:r>
                        <a:rPr lang="en-US" sz="1800" baseline="0" dirty="0" err="1" smtClean="0"/>
                        <a:t>p</a:t>
                      </a:r>
                      <a:r>
                        <a:rPr lang="en-US" sz="1800" baseline="-25000" dirty="0" err="1" smtClean="0"/>
                        <a:t>T</a:t>
                      </a:r>
                      <a:r>
                        <a:rPr lang="en-US" sz="1800" baseline="0" dirty="0" smtClean="0"/>
                        <a:t> &gt; 24 GeV)</a:t>
                      </a:r>
                      <a:endParaRPr lang="en-US" sz="1800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dirty="0" smtClean="0"/>
                    </a:p>
                  </a:txBody>
                  <a:tcPr/>
                </a:tc>
              </a:tr>
              <a:tr h="1656486">
                <a:tc>
                  <a:txBody>
                    <a:bodyPr/>
                    <a:lstStyle/>
                    <a:p>
                      <a:r>
                        <a:rPr lang="en-US" dirty="0" smtClean="0"/>
                        <a:t>Pre-selection</a:t>
                      </a:r>
                    </a:p>
                    <a:p>
                      <a:r>
                        <a:rPr lang="en-US" dirty="0" smtClean="0"/>
                        <a:t>(all central objects)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lepton (</a:t>
                      </a:r>
                      <a:r>
                        <a:rPr lang="en-US" sz="1800" baseline="0" dirty="0" smtClean="0"/>
                        <a:t>e, </a:t>
                      </a:r>
                      <a:r>
                        <a:rPr lang="en-US" sz="1800" baseline="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/>
                        <a:t>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8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/>
                        <a:t>E</a:t>
                      </a:r>
                      <a:r>
                        <a:rPr lang="en-US" sz="1800" baseline="-25000" dirty="0" smtClean="0"/>
                        <a:t>T</a:t>
                      </a:r>
                      <a:r>
                        <a:rPr lang="en-US" sz="1800" baseline="0" dirty="0" smtClean="0"/>
                        <a:t> &lt; 60 GeV</a:t>
                      </a:r>
                      <a:endParaRPr lang="en-US" sz="1800" dirty="0" smtClean="0"/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5 jets (</a:t>
                      </a:r>
                      <a:r>
                        <a:rPr lang="en-US" baseline="0" dirty="0" err="1" smtClean="0"/>
                        <a:t>p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baseline="0" dirty="0" smtClean="0"/>
                        <a:t> &gt; 60 GeV)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others (</a:t>
                      </a:r>
                      <a:r>
                        <a:rPr lang="en-US" baseline="0" dirty="0" err="1" smtClean="0"/>
                        <a:t>p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baseline="0" dirty="0" smtClean="0"/>
                        <a:t> &gt; 25 GeV)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2 </a:t>
                      </a:r>
                      <a:r>
                        <a:rPr lang="en-US" i="1" baseline="0" dirty="0" smtClean="0"/>
                        <a:t>b</a:t>
                      </a:r>
                      <a:r>
                        <a:rPr lang="en-US" baseline="0" dirty="0" smtClean="0"/>
                        <a:t>-tagged jets</a:t>
                      </a: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 lepton (</a:t>
                      </a:r>
                      <a:r>
                        <a:rPr lang="en-US" sz="1800" baseline="0" dirty="0" smtClean="0"/>
                        <a:t>e, </a:t>
                      </a:r>
                      <a:r>
                        <a:rPr lang="en-US" sz="1800" baseline="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dirty="0" smtClean="0"/>
                        <a:t>)</a:t>
                      </a:r>
                      <a:endParaRPr lang="en-US" sz="800" dirty="0" smtClean="0"/>
                    </a:p>
                    <a:p>
                      <a:pPr algn="ctr"/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baseline="30000" dirty="0" err="1" smtClean="0"/>
                        <a:t>e,</a:t>
                      </a:r>
                      <a:r>
                        <a:rPr lang="en-US" baseline="30000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 smtClean="0"/>
                        <a:t> &gt; 25 </a:t>
                      </a:r>
                      <a:r>
                        <a:rPr lang="en-US" baseline="0" dirty="0" smtClean="0"/>
                        <a:t>GeV</a:t>
                      </a:r>
                    </a:p>
                    <a:p>
                      <a:pPr algn="ctr"/>
                      <a:endParaRPr lang="en-US" sz="800" baseline="0" dirty="0" smtClean="0"/>
                    </a:p>
                    <a:p>
                      <a:pPr algn="ctr"/>
                      <a:r>
                        <a:rPr lang="en-US" baseline="0" dirty="0" smtClean="0"/>
                        <a:t>E</a:t>
                      </a:r>
                      <a:r>
                        <a:rPr lang="en-US" baseline="-25000" dirty="0" smtClean="0"/>
                        <a:t>T</a:t>
                      </a:r>
                      <a:r>
                        <a:rPr lang="en-US" baseline="0" dirty="0" smtClean="0"/>
                        <a:t> &gt; 30(e),20(</a:t>
                      </a:r>
                      <a:r>
                        <a:rPr lang="en-US" baseline="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 smtClean="0"/>
                        <a:t>) GeV</a:t>
                      </a:r>
                    </a:p>
                    <a:p>
                      <a:pPr algn="ctr"/>
                      <a:r>
                        <a:rPr lang="en-US" baseline="0" dirty="0" smtClean="0"/>
                        <a:t>4 jets (</a:t>
                      </a:r>
                      <a:r>
                        <a:rPr lang="en-US" baseline="0" dirty="0" err="1" smtClean="0"/>
                        <a:t>p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baseline="0" dirty="0" smtClean="0"/>
                        <a:t> &gt; 25 GeV)</a:t>
                      </a:r>
                    </a:p>
                    <a:p>
                      <a:pPr algn="ctr"/>
                      <a:r>
                        <a:rPr lang="en-US" baseline="0" dirty="0" smtClean="0"/>
                        <a:t>1 or 2 </a:t>
                      </a:r>
                      <a:r>
                        <a:rPr lang="en-US" i="1" baseline="0" dirty="0" smtClean="0"/>
                        <a:t>b</a:t>
                      </a:r>
                      <a:r>
                        <a:rPr lang="en-US" baseline="0" dirty="0" smtClean="0"/>
                        <a:t>-tagged jets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 leptons (</a:t>
                      </a:r>
                      <a:r>
                        <a:rPr lang="en-US" sz="1800" baseline="0" dirty="0" smtClean="0"/>
                        <a:t>e, </a:t>
                      </a:r>
                      <a:r>
                        <a:rPr lang="en-US" sz="1800" baseline="0" dirty="0" smtClean="0"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sz="1800" baseline="0" dirty="0" smtClean="0"/>
                        <a:t>)</a:t>
                      </a:r>
                      <a:endParaRPr lang="en-US" sz="800" dirty="0" smtClean="0"/>
                    </a:p>
                    <a:p>
                      <a:pPr algn="ctr"/>
                      <a:r>
                        <a:rPr lang="en-US" dirty="0" err="1" smtClean="0"/>
                        <a:t>p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baseline="30000" dirty="0" err="1" smtClean="0"/>
                        <a:t>e,</a:t>
                      </a:r>
                      <a:r>
                        <a:rPr lang="en-US" baseline="30000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en-US" baseline="0" dirty="0" smtClean="0"/>
                        <a:t> &gt; 25 </a:t>
                      </a:r>
                      <a:r>
                        <a:rPr lang="en-US" baseline="0" dirty="0" smtClean="0"/>
                        <a:t>GeV</a:t>
                      </a:r>
                    </a:p>
                    <a:p>
                      <a:pPr algn="ctr"/>
                      <a:endParaRPr lang="en-US" sz="800" baseline="0" dirty="0" smtClean="0"/>
                    </a:p>
                    <a:p>
                      <a:pPr algn="ctr"/>
                      <a:r>
                        <a:rPr lang="en-US" baseline="0" dirty="0" smtClean="0"/>
                        <a:t>E</a:t>
                      </a:r>
                      <a:r>
                        <a:rPr lang="en-US" baseline="-25000" dirty="0" smtClean="0"/>
                        <a:t>T</a:t>
                      </a:r>
                      <a:r>
                        <a:rPr lang="en-US" baseline="0" dirty="0" smtClean="0"/>
                        <a:t> &gt; 25 GeV</a:t>
                      </a:r>
                    </a:p>
                    <a:p>
                      <a:pPr algn="ctr"/>
                      <a:r>
                        <a:rPr lang="en-US" baseline="0" dirty="0" smtClean="0"/>
                        <a:t>2 jets (</a:t>
                      </a:r>
                      <a:r>
                        <a:rPr lang="en-US" baseline="0" dirty="0" err="1" smtClean="0"/>
                        <a:t>p</a:t>
                      </a:r>
                      <a:r>
                        <a:rPr lang="en-US" baseline="-25000" dirty="0" err="1" smtClean="0"/>
                        <a:t>T</a:t>
                      </a:r>
                      <a:r>
                        <a:rPr lang="en-US" baseline="0" dirty="0" smtClean="0"/>
                        <a:t> &gt; 25 GeV)</a:t>
                      </a:r>
                    </a:p>
                    <a:p>
                      <a:pPr algn="ctr"/>
                      <a:r>
                        <a:rPr lang="en-US" baseline="0" dirty="0" smtClean="0"/>
                        <a:t>1 or 2 </a:t>
                      </a:r>
                      <a:r>
                        <a:rPr lang="en-US" i="1" baseline="0" dirty="0" smtClean="0"/>
                        <a:t>b</a:t>
                      </a:r>
                      <a:r>
                        <a:rPr lang="en-US" baseline="0" dirty="0" smtClean="0"/>
                        <a:t>-tagged jets</a:t>
                      </a:r>
                      <a:endParaRPr lang="en-US" dirty="0" smtClean="0"/>
                    </a:p>
                  </a:txBody>
                  <a:tcPr anchor="ctr"/>
                </a:tc>
              </a:tr>
              <a:tr h="920270">
                <a:tc>
                  <a:txBody>
                    <a:bodyPr/>
                    <a:lstStyle/>
                    <a:p>
                      <a:r>
                        <a:rPr lang="en-US" i="1" dirty="0" smtClean="0"/>
                        <a:t>b</a:t>
                      </a:r>
                      <a:r>
                        <a:rPr lang="en-US" dirty="0" smtClean="0"/>
                        <a:t>-tagging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e</a:t>
                      </a:r>
                      <a:r>
                        <a:rPr lang="en-US" i="1" baseline="-25000" dirty="0" err="1" smtClean="0"/>
                        <a:t>b</a:t>
                      </a:r>
                      <a:r>
                        <a:rPr lang="en-US" dirty="0" smtClean="0"/>
                        <a:t> = 59% (tight)</a:t>
                      </a:r>
                    </a:p>
                    <a:p>
                      <a:pPr algn="ctr"/>
                      <a:r>
                        <a:rPr lang="en-US" dirty="0" smtClean="0"/>
                        <a:t>Rejection:~13</a:t>
                      </a:r>
                      <a:r>
                        <a:rPr lang="de-DE" dirty="0" smtClean="0"/>
                        <a:t>(c)</a:t>
                      </a:r>
                      <a:r>
                        <a:rPr lang="en-US" baseline="0" dirty="0" smtClean="0"/>
                        <a:t>,~330(u/d/s)</a:t>
                      </a:r>
                      <a:endParaRPr 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err="1" smtClean="0">
                          <a:latin typeface="Symbol" charset="2"/>
                          <a:ea typeface="Symbol" charset="2"/>
                          <a:cs typeface="Symbol" charset="2"/>
                        </a:rPr>
                        <a:t>e</a:t>
                      </a:r>
                      <a:r>
                        <a:rPr lang="en-US" i="1" baseline="-25000" dirty="0" err="1" smtClean="0"/>
                        <a:t>b</a:t>
                      </a:r>
                      <a:r>
                        <a:rPr lang="en-US" dirty="0" smtClean="0"/>
                        <a:t> = 70%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Rejection: ~5 </a:t>
                      </a:r>
                      <a:r>
                        <a:rPr lang="de-DE" dirty="0" smtClean="0"/>
                        <a:t>(c)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~140 (u/d/s)</a:t>
                      </a:r>
                      <a:endParaRPr lang="en-US" dirty="0" smtClean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206020" y="1260017"/>
            <a:ext cx="16576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(</a:t>
            </a:r>
            <a:r>
              <a:rPr lang="en-US" sz="2000" dirty="0" smtClean="0"/>
              <a:t>lepton = e</a:t>
            </a:r>
            <a:r>
              <a:rPr lang="en-US" sz="2000" smtClean="0"/>
              <a:t>, </a:t>
            </a:r>
            <a:r>
              <a:rPr lang="en-US" sz="200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US" sz="2000"/>
              <a:t>)</a:t>
            </a:r>
            <a:endParaRPr lang="en-US" sz="2000" dirty="0">
              <a:latin typeface="Symbol" charset="2"/>
              <a:ea typeface="Symbol" charset="2"/>
              <a:cs typeface="Symbol" charset="2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545193" y="3854011"/>
            <a:ext cx="4990517" cy="733012"/>
            <a:chOff x="2545193" y="3854011"/>
            <a:chExt cx="4990517" cy="733012"/>
          </a:xfrm>
        </p:grpSpPr>
        <p:sp>
          <p:nvSpPr>
            <p:cNvPr id="8" name="TextBox 7"/>
            <p:cNvSpPr txBox="1"/>
            <p:nvPr/>
          </p:nvSpPr>
          <p:spPr>
            <a:xfrm rot="1140000">
              <a:off x="2545193" y="3854011"/>
              <a:ext cx="303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smtClean="0"/>
                <a:t>/</a:t>
              </a:r>
              <a:endParaRPr lang="en-US" sz="2400"/>
            </a:p>
          </p:txBody>
        </p:sp>
        <p:sp>
          <p:nvSpPr>
            <p:cNvPr id="9" name="TextBox 8"/>
            <p:cNvSpPr txBox="1"/>
            <p:nvPr/>
          </p:nvSpPr>
          <p:spPr>
            <a:xfrm rot="1140000">
              <a:off x="4660209" y="4117921"/>
              <a:ext cx="303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smtClean="0"/>
                <a:t>/</a:t>
              </a:r>
              <a:endParaRPr lang="en-US" sz="2400"/>
            </a:p>
          </p:txBody>
        </p:sp>
        <p:sp>
          <p:nvSpPr>
            <p:cNvPr id="10" name="TextBox 9"/>
            <p:cNvSpPr txBox="1"/>
            <p:nvPr/>
          </p:nvSpPr>
          <p:spPr>
            <a:xfrm rot="1140000">
              <a:off x="7232422" y="4125358"/>
              <a:ext cx="3032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smtClean="0"/>
                <a:t>/</a:t>
              </a:r>
              <a:endParaRPr lang="en-US" sz="2400"/>
            </a:p>
          </p:txBody>
        </p:sp>
      </p:grpSp>
    </p:spTree>
    <p:extLst>
      <p:ext uri="{BB962C8B-B14F-4D97-AF65-F5344CB8AC3E}">
        <p14:creationId xmlns:p14="http://schemas.microsoft.com/office/powerpoint/2010/main" val="14399987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7449"/>
    </mc:Choice>
    <mc:Fallback>
      <p:transition spd="slow" advTm="107449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.1|17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.9|5|14.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.7|10.9|2.6|6.8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33108</TotalTime>
  <Words>1493</Words>
  <Application>Microsoft Macintosh PowerPoint</Application>
  <PresentationFormat>On-screen Show (4:3)</PresentationFormat>
  <Paragraphs>379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Calibri</vt:lpstr>
      <vt:lpstr>Mangal</vt:lpstr>
      <vt:lpstr>Symbol</vt:lpstr>
      <vt:lpstr>Wingdings</vt:lpstr>
      <vt:lpstr>Arial</vt:lpstr>
      <vt:lpstr>Office Theme</vt:lpstr>
      <vt:lpstr>Custom Design</vt:lpstr>
      <vt:lpstr>Top-Quark Mass in ATLAS</vt:lpstr>
      <vt:lpstr>Electroweak and constraints on new physics</vt:lpstr>
      <vt:lpstr>Electroweak and constraints on new physics</vt:lpstr>
      <vt:lpstr>Definition of top mass; Measurement methods</vt:lpstr>
      <vt:lpstr>ATLAS + CMS: top-MC mass measurements</vt:lpstr>
      <vt:lpstr>ATLAS + CMS: top-MC mass measurements</vt:lpstr>
      <vt:lpstr>ATLAS: top mass measurements</vt:lpstr>
      <vt:lpstr>Top mass: 7 TeV  8 TeV</vt:lpstr>
      <vt:lpstr>Direct Top Mass (top pair)</vt:lpstr>
      <vt:lpstr>Direct Top Mass (top pair)</vt:lpstr>
      <vt:lpstr>All-jets top mass at 8 TeV</vt:lpstr>
      <vt:lpstr>All-jets top mass at 8 TeV</vt:lpstr>
      <vt:lpstr>Di-lepton top mass at 8 TeV</vt:lpstr>
      <vt:lpstr>Lepton+jets top mass at 8 TeV</vt:lpstr>
      <vt:lpstr>Lepton+jets top mass at 8 TeV</vt:lpstr>
      <vt:lpstr>Top mass with single top events</vt:lpstr>
      <vt:lpstr>Top mass with single top events</vt:lpstr>
      <vt:lpstr>Top-pole mass</vt:lpstr>
      <vt:lpstr>Top-pole mass</vt:lpstr>
      <vt:lpstr>Top mass measurements in ATLAS at 8 TeV</vt:lpstr>
      <vt:lpstr>ATLAS top mass combination</vt:lpstr>
      <vt:lpstr>ATLAS top mass combination</vt:lpstr>
      <vt:lpstr>Conclusions</vt:lpstr>
    </vt:vector>
  </TitlesOfParts>
  <Company>The University of Chicago</Company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Physics Highlights</dc:title>
  <dc:creator>Young-Kee Kim</dc:creator>
  <cp:lastModifiedBy>Microsoft Office User</cp:lastModifiedBy>
  <cp:revision>1940</cp:revision>
  <dcterms:created xsi:type="dcterms:W3CDTF">2014-06-24T05:51:31Z</dcterms:created>
  <dcterms:modified xsi:type="dcterms:W3CDTF">2018-01-16T17:30:38Z</dcterms:modified>
</cp:coreProperties>
</file>