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707" r:id="rId3"/>
  </p:sldMasterIdLst>
  <p:notesMasterIdLst>
    <p:notesMasterId r:id="rId13"/>
  </p:notesMasterIdLst>
  <p:sldIdLst>
    <p:sldId id="256" r:id="rId4"/>
    <p:sldId id="257" r:id="rId5"/>
    <p:sldId id="268" r:id="rId6"/>
    <p:sldId id="259" r:id="rId7"/>
    <p:sldId id="261" r:id="rId8"/>
    <p:sldId id="262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/>
    <p:restoredTop sz="94618"/>
  </p:normalViewPr>
  <p:slideViewPr>
    <p:cSldViewPr snapToGrid="0" snapToObjects="1">
      <p:cViewPr varScale="1">
        <p:scale>
          <a:sx n="99" d="100"/>
          <a:sy n="99" d="100"/>
        </p:scale>
        <p:origin x="3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0E40C-9C18-F643-99F4-DC01F056BEA5}" type="datetimeFigureOut">
              <a:rPr lang="en-US" smtClean="0"/>
              <a:t>1/8/18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80DED-8697-684C-922E-91DEE71C5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508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0EAF4-F1F2-DB4E-8474-12EF2C63444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05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jpg"/><Relationship Id="rId10" Type="http://schemas.openxmlformats.org/officeDocument/2006/relationships/image" Target="../media/image9.tif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0.png"/><Relationship Id="rId9" Type="http://schemas.openxmlformats.org/officeDocument/2006/relationships/image" Target="../media/image7.png"/><Relationship Id="rId10" Type="http://schemas.openxmlformats.org/officeDocument/2006/relationships/image" Target="../media/image8.jpg"/><Relationship Id="rId11" Type="http://schemas.openxmlformats.org/officeDocument/2006/relationships/image" Target="../media/image11.tif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118872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034554"/>
            <a:ext cx="10668000" cy="1564184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ADD-C15B-B641-A3A6-E501BCB9CB16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87" y="758008"/>
            <a:ext cx="894213" cy="660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81" y="758009"/>
            <a:ext cx="2029760" cy="3830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9229" y="642763"/>
            <a:ext cx="1133583" cy="8501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3775" y="642762"/>
            <a:ext cx="843515" cy="632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5294" y="647676"/>
            <a:ext cx="1052425" cy="641980"/>
          </a:xfrm>
          <a:prstGeom prst="rect">
            <a:avLst/>
          </a:prstGeom>
        </p:spPr>
      </p:pic>
      <p:pic>
        <p:nvPicPr>
          <p:cNvPr id="12" name="Picture 11" descr="intel-parallel-computing-centers-allinea-softwar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798" y="642763"/>
            <a:ext cx="1138340" cy="64266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37718" y="642762"/>
            <a:ext cx="843515" cy="632636"/>
          </a:xfrm>
          <a:prstGeom prst="rect">
            <a:avLst/>
          </a:prstGeom>
        </p:spPr>
      </p:pic>
      <p:pic>
        <p:nvPicPr>
          <p:cNvPr id="16" name="Picture 15" descr="g5ggc-1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035143"/>
            <a:ext cx="1207585" cy="15635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139975" y="690007"/>
            <a:ext cx="1627823" cy="5124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118872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Clear Sans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17317" y="2048256"/>
            <a:ext cx="4569884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039112"/>
            <a:ext cx="6096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CBD22C5F-3181-664C-8EEB-01B5019A1599}" type="datetime1">
              <a:rPr lang="en-US" smtClean="0"/>
              <a:t>1/8/18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118872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02306"/>
            <a:ext cx="10668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F751-A4F2-D049-A240-45B08AE76351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36133" y="1129553"/>
            <a:ext cx="10651067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118872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02306"/>
            <a:ext cx="10668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C82B6712-61CC-094A-98A8-9BBD28F70C64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36133" y="1129553"/>
            <a:ext cx="5315712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571488" y="1129553"/>
            <a:ext cx="5315712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118872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02306"/>
            <a:ext cx="10668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45C5946D-EDD6-9F46-BB4E-4364D817BEB4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36133" y="1129553"/>
            <a:ext cx="880262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0058400" y="1129553"/>
            <a:ext cx="18288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0058400" y="2629169"/>
            <a:ext cx="18288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fld id="{BBC626E2-15DF-4940-AC32-B687C4979724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50071" y="1129554"/>
            <a:ext cx="12192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90133" y="1734671"/>
            <a:ext cx="8568267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fld id="{D8D4B178-51F0-A845-8ACB-1DF06DD0A294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118872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034555"/>
            <a:ext cx="10668000" cy="1564184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1219139" rtl="0" eaLnBrk="1" latinLnBrk="0" hangingPunct="1">
              <a:spcBef>
                <a:spcPts val="2667"/>
              </a:spcBef>
              <a:buClr>
                <a:schemeClr val="accent1"/>
              </a:buClr>
              <a:buFont typeface="Wingdings 2" pitchFamily="18" charset="2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D8967-516E-114A-A7EF-443B5E015E01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987" y="758009"/>
            <a:ext cx="890016" cy="877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96281" y="758009"/>
            <a:ext cx="2023872" cy="510579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89233" y="642764"/>
            <a:ext cx="1133583" cy="11338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23775" y="642763"/>
            <a:ext cx="841248" cy="838988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585293" y="647676"/>
            <a:ext cx="1048512" cy="853440"/>
          </a:xfrm>
          <a:prstGeom prst="rect">
            <a:avLst/>
          </a:prstGeom>
        </p:spPr>
      </p:pic>
      <p:pic>
        <p:nvPicPr>
          <p:cNvPr id="12" name="Picture 11" descr="intel-parallel-computing-centers-allinea-software.png"/>
          <p:cNvPicPr>
            <a:picLocks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801" y="642764"/>
            <a:ext cx="1133856" cy="8534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00477" y="642761"/>
            <a:ext cx="1389887" cy="8656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637719" y="642761"/>
            <a:ext cx="1121664" cy="841248"/>
          </a:xfrm>
          <a:prstGeom prst="rect">
            <a:avLst/>
          </a:prstGeom>
        </p:spPr>
      </p:pic>
      <p:pic>
        <p:nvPicPr>
          <p:cNvPr id="16" name="Picture 15" descr="g5ggc-1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3035144"/>
            <a:ext cx="1207585" cy="156359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659976" y="4639076"/>
            <a:ext cx="7535883" cy="1506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D5B0-1994-AB40-84F8-29D27237B4DE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118872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943600"/>
            <a:ext cx="10668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1219139" rtl="0" eaLnBrk="1" latinLnBrk="0" hangingPunct="1">
              <a:spcBef>
                <a:spcPts val="400"/>
              </a:spcBef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827-5308-6548-86CC-3DB182453CD2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36133" y="1129553"/>
            <a:ext cx="10651067" cy="38862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11887200" cy="2286000"/>
          </a:xfrm>
          <a:solidFill>
            <a:srgbClr val="3176CB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1219139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Clear Sans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5484607"/>
            <a:ext cx="10668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1219139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 2" pitchFamily="18" charset="2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6095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182A1-F216-5E41-A5C1-4DF8045E01B5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2232-77DF-E24C-B307-7F448AA3F9DA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012" y="1867302"/>
            <a:ext cx="5621153" cy="4581625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 marL="2740947" indent="-459294">
              <a:defRPr sz="2400"/>
            </a:lvl6pPr>
            <a:lvl7pPr marL="2740947" indent="-459294">
              <a:defRPr sz="2400"/>
            </a:lvl7pPr>
            <a:lvl8pPr marL="2740947" indent="-459294">
              <a:defRPr sz="2400"/>
            </a:lvl8pPr>
            <a:lvl9pPr marL="2740947" indent="-459294"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0004" y="1867301"/>
            <a:ext cx="5635080" cy="4581624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 marL="2740947" indent="-459294">
              <a:defRPr sz="2400"/>
            </a:lvl6pPr>
            <a:lvl7pPr marL="2740947" indent="-459294">
              <a:defRPr sz="2400"/>
            </a:lvl7pPr>
            <a:lvl8pPr marL="2740947" indent="-459294">
              <a:defRPr sz="2400"/>
            </a:lvl8pPr>
            <a:lvl9pPr marL="2740947" indent="-459294"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99EC87E8-0B93-6A4B-B09F-270A12EB04F9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414" y="2026681"/>
            <a:ext cx="5363473" cy="877887"/>
          </a:xfrm>
        </p:spPr>
        <p:txBody>
          <a:bodyPr anchor="b">
            <a:noAutofit/>
          </a:bodyPr>
          <a:lstStyle>
            <a:lvl1pPr marL="0" indent="0">
              <a:buNone/>
              <a:defRPr sz="3200" b="0"/>
            </a:lvl1pPr>
            <a:lvl2pPr marL="609570" indent="0">
              <a:buNone/>
              <a:defRPr sz="2667" b="1"/>
            </a:lvl2pPr>
            <a:lvl3pPr marL="1219139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7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414" y="3065931"/>
            <a:ext cx="5363473" cy="3211047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 marL="2740947" indent="-459294">
              <a:defRPr sz="2133"/>
            </a:lvl6pPr>
            <a:lvl7pPr marL="2740947" indent="-459294">
              <a:defRPr sz="2133"/>
            </a:lvl7pPr>
            <a:lvl8pPr marL="2740947" indent="-459294">
              <a:defRPr sz="2133"/>
            </a:lvl8pPr>
            <a:lvl9pPr marL="2740947" indent="-459294"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8998" y="2017715"/>
            <a:ext cx="5369261" cy="877887"/>
          </a:xfrm>
        </p:spPr>
        <p:txBody>
          <a:bodyPr anchor="b">
            <a:noAutofit/>
          </a:bodyPr>
          <a:lstStyle>
            <a:lvl1pPr marL="0" indent="0">
              <a:buNone/>
              <a:defRPr sz="3200" b="0"/>
            </a:lvl1pPr>
            <a:lvl2pPr marL="609570" indent="0">
              <a:buNone/>
              <a:defRPr sz="2667" b="1"/>
            </a:lvl2pPr>
            <a:lvl3pPr marL="1219139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7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8998" y="3065931"/>
            <a:ext cx="5369261" cy="3211047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 marL="2740947" indent="-459294">
              <a:defRPr sz="2133"/>
            </a:lvl6pPr>
            <a:lvl7pPr marL="2740947" indent="-459294">
              <a:defRPr sz="2133"/>
            </a:lvl7pPr>
            <a:lvl8pPr marL="2740947" indent="-459294">
              <a:defRPr sz="2133"/>
            </a:lvl8pPr>
            <a:lvl9pPr marL="2740947" indent="-459294"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622A7E93-4316-EF4E-BD19-C630D0FCCA35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94117" y="188260"/>
            <a:ext cx="3860800" cy="365125"/>
          </a:xfrm>
        </p:spPr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616037" y="2904567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985299" y="2904567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16037" y="2904567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985299" y="2904567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16037" y="2904567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985299" y="2904567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D4686-8BFB-8849-A434-8B3E6F196B7D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B694-207C-754D-B501-391BAAFF9D62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118872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1219139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0009" y="2590803"/>
            <a:ext cx="5368255" cy="3686175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 marL="2740947" indent="-459294">
              <a:defRPr sz="2667"/>
            </a:lvl6pPr>
            <a:lvl7pPr marL="2740947" indent="-459294">
              <a:defRPr sz="2667"/>
            </a:lvl7pPr>
            <a:lvl8pPr marL="2740947" indent="-459294">
              <a:defRPr sz="2667"/>
            </a:lvl8pPr>
            <a:lvl9pPr marL="2740947" indent="-459294"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3425" y="2039112"/>
            <a:ext cx="475488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1219139" rtl="0" eaLnBrk="1" latinLnBrk="0" hangingPunct="1">
              <a:spcBef>
                <a:spcPts val="2667"/>
              </a:spcBef>
              <a:buClr>
                <a:schemeClr val="accent1"/>
              </a:buClr>
              <a:buFont typeface="Wingdings 2" pitchFamily="18" charset="2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A6B5E4FE-9A35-D34E-A0AB-E621E04829DE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118872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1219139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Clear Sans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53717" y="2048256"/>
            <a:ext cx="4933483" cy="420624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609570" indent="0">
              <a:buNone/>
              <a:defRPr sz="3733"/>
            </a:lvl2pPr>
            <a:lvl3pPr marL="1219139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7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86" y="2048256"/>
            <a:ext cx="6185836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marL="0" lvl="0" indent="0" algn="l" defTabSz="1219139" rtl="0" eaLnBrk="1" latinLnBrk="0" hangingPunct="1">
              <a:spcBef>
                <a:spcPts val="2667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0BA9C352-B08D-B548-9A69-F3554B44CE78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11887200" cy="877824"/>
          </a:xfrm>
        </p:spPr>
        <p:txBody>
          <a:bodyPr tIns="137160" bIns="137160" anchor="b" anchorCtr="0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02307"/>
            <a:ext cx="10668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1219139" rtl="0" eaLnBrk="1" latinLnBrk="0" hangingPunct="1">
              <a:spcBef>
                <a:spcPts val="400"/>
              </a:spcBef>
              <a:buNone/>
              <a:defRPr sz="2133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95F-3B52-D547-A64B-B516D09CF5B7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36133" y="1129553"/>
            <a:ext cx="10651067" cy="29809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11887200" cy="877824"/>
          </a:xfrm>
        </p:spPr>
        <p:txBody>
          <a:bodyPr tIns="137160" bIns="137160" anchor="b" anchorCtr="0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02307"/>
            <a:ext cx="10668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1219139" rtl="0" eaLnBrk="1" latinLnBrk="0" hangingPunct="1">
              <a:spcBef>
                <a:spcPts val="400"/>
              </a:spcBef>
              <a:buNone/>
              <a:defRPr sz="2133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23C9AF87-4133-3944-B725-48B57F80F5F9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36133" y="1129553"/>
            <a:ext cx="5315712" cy="29809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571488" y="1129553"/>
            <a:ext cx="5315712" cy="29809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11887200" cy="877824"/>
          </a:xfrm>
        </p:spPr>
        <p:txBody>
          <a:bodyPr tIns="137160" bIns="137160" anchor="b" anchorCtr="0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002307"/>
            <a:ext cx="10668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1219139" rtl="0" eaLnBrk="1" latinLnBrk="0" hangingPunct="1">
              <a:spcBef>
                <a:spcPts val="400"/>
              </a:spcBef>
              <a:buNone/>
              <a:defRPr sz="2133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0F206B18-59F7-5A44-A3FE-99312B4FD023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36133" y="1129553"/>
            <a:ext cx="8802624" cy="29809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0058400" y="1129553"/>
            <a:ext cx="1828800" cy="148132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0058400" y="2629169"/>
            <a:ext cx="1828800" cy="148132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fld id="{8F137B70-CF84-824F-8C5F-4BFCB0FE9C6B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11887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943600"/>
            <a:ext cx="10668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9938-0E06-8F41-94D7-3B2ADBAAAD54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36133" y="1129553"/>
            <a:ext cx="10651067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50071" y="1129555"/>
            <a:ext cx="1219200" cy="5533279"/>
          </a:xfrm>
        </p:spPr>
        <p:txBody>
          <a:bodyPr vert="eaVert" lIns="274320" tIns="685800" bIns="685800"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90133" y="1734671"/>
            <a:ext cx="8568267" cy="4542304"/>
          </a:xfrm>
        </p:spPr>
        <p:txBody>
          <a:bodyPr vert="eaVert"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fld id="{C1E3CD7A-E21C-3040-9D7C-792BDCAE2428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lear Sans"/>
                <a:cs typeface="Clear Sans"/>
              </a:defRPr>
            </a:lvl1pPr>
          </a:lstStyle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109728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36pt Intel Clear Headline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607484" y="1604437"/>
            <a:ext cx="10970683" cy="456776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1C5"/>
                </a:solidFill>
              </a:defRPr>
            </a:lvl1pPr>
            <a:lvl2pPr>
              <a:defRPr sz="2667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133">
                <a:solidFill>
                  <a:schemeClr val="tx2"/>
                </a:solidFill>
              </a:defRPr>
            </a:lvl4pPr>
            <a:lvl5pPr>
              <a:defRPr sz="1867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24pt Intel Clear body text</a:t>
            </a:r>
          </a:p>
          <a:p>
            <a:pPr lvl="1"/>
            <a:r>
              <a:rPr lang="en-US" dirty="0" smtClean="0"/>
              <a:t>20pt Intel Clear bullet one</a:t>
            </a:r>
          </a:p>
          <a:p>
            <a:pPr lvl="2"/>
            <a:r>
              <a:rPr lang="en-US" dirty="0" smtClean="0"/>
              <a:t>18pt Intel Clear sub-bullet</a:t>
            </a:r>
          </a:p>
          <a:p>
            <a:pPr lvl="3"/>
            <a:r>
              <a:rPr lang="en-US" dirty="0" smtClean="0"/>
              <a:t>16pt Intel Clear fourth level</a:t>
            </a:r>
          </a:p>
          <a:p>
            <a:pPr lvl="4"/>
            <a:r>
              <a:rPr lang="en-US" dirty="0" smtClean="0"/>
              <a:t>14pt Intel Clear fifth level</a:t>
            </a:r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  <a:effectLst/>
              </a:defRPr>
            </a:pPr>
            <a:r>
              <a:rPr sz="4500" cap="small" spc="225">
                <a:solidFill>
                  <a:srgbClr val="FBF9E6"/>
                </a:solidFill>
                <a:effectLst>
                  <a:outerShdw blurRad="25400" dist="25400" dir="16200000" rotWithShape="0">
                    <a:srgbClr val="3A3A3A">
                      <a:alpha val="70000"/>
                    </a:srgbClr>
                  </a:outerShdw>
                </a:effectLst>
              </a:rPr>
              <a:t>Title Text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11887200" cy="2286000"/>
          </a:xfrm>
          <a:solidFill>
            <a:srgbClr val="3176CB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Clear Sans"/>
                <a:ea typeface="+mj-ea"/>
                <a:cs typeface="Clear San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5484607"/>
            <a:ext cx="10668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ea typeface="+mn-ea"/>
                <a:cs typeface="Clear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268F-1505-0249-B71B-ACB086871838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90133" y="2595563"/>
            <a:ext cx="475488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3379" y="2595563"/>
            <a:ext cx="475488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9383E724-8E0D-2949-8D30-82684DE95833}" type="datetime1">
              <a:rPr lang="en-US" smtClean="0"/>
              <a:t>1/8/18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4117" y="2017714"/>
            <a:ext cx="475488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4117" y="3065929"/>
            <a:ext cx="475488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63379" y="2017714"/>
            <a:ext cx="475488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63379" y="3065929"/>
            <a:ext cx="475488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0CAD47BA-124F-4545-8477-4CB5D17BF96F}" type="datetime1">
              <a:rPr lang="en-US" smtClean="0"/>
              <a:t>1/8/18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94117" y="188260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616037" y="2904565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985299" y="2904565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16037" y="2904565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985299" y="2904565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16037" y="2904565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985299" y="2904565"/>
            <a:ext cx="451104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35BE-BC7A-3240-857C-8ECDF44CECF8}" type="datetime1">
              <a:rPr lang="en-US" smtClean="0"/>
              <a:t>1/8/18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AC0A-D432-4A4F-B195-F61A9F8B4856}" type="datetime1">
              <a:rPr lang="en-US" smtClean="0"/>
              <a:t>1/8/18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11887200" cy="914400"/>
          </a:xfr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3379" y="2590801"/>
            <a:ext cx="475488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01269" y="2039111"/>
            <a:ext cx="475488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</p:spPr>
        <p:txBody>
          <a:bodyPr/>
          <a:lstStyle/>
          <a:p>
            <a:fld id="{8AEF693B-8417-7F4E-8CF4-7C02CE50E111}" type="datetime1">
              <a:rPr lang="en-US" smtClean="0"/>
              <a:t>1/8/18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3.xml"/><Relationship Id="rId19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19201" y="6675120"/>
            <a:ext cx="10665884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799303"/>
            <a:ext cx="11885084" cy="914400"/>
          </a:xfrm>
          <a:prstGeom prst="rect">
            <a:avLst/>
          </a:prstGeo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899" y="2046112"/>
            <a:ext cx="10147301" cy="4220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73459" y="18826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defRPr>
            </a:lvl1pPr>
          </a:lstStyle>
          <a:p>
            <a:fld id="{8A7B786D-786D-F345-9849-F5476BA42EEA}" type="datetime1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826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19859" y="656907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6D6E191-CB7F-814D-AD4B-B48B909238D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1" y="0"/>
            <a:ext cx="10665884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</p:spTree>
    <p:extLst>
      <p:ext uri="{BB962C8B-B14F-4D97-AF65-F5344CB8AC3E}">
        <p14:creationId xmlns:p14="http://schemas.microsoft.com/office/powerpoint/2010/main" val="701676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Clear Sans"/>
          <a:ea typeface="+mj-ea"/>
          <a:cs typeface="Clear San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19205" y="6675120"/>
            <a:ext cx="10665884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4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" y="799303"/>
            <a:ext cx="11885084" cy="914400"/>
          </a:xfrm>
          <a:prstGeom prst="rect">
            <a:avLst/>
          </a:prstGeom>
          <a:solidFill>
            <a:srgbClr val="3176CB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350" y="2046113"/>
            <a:ext cx="11196855" cy="4220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73459" y="18826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defRPr>
            </a:lvl1pPr>
          </a:lstStyle>
          <a:p>
            <a:fld id="{B5515649-FFDE-DB41-B95C-AD4F099F51EF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1/8/18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826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lumMod val="65000"/>
                    <a:lumOff val="35000"/>
                  </a:schemeClr>
                </a:solidFill>
                <a:latin typeface="Clear Sans"/>
                <a:cs typeface="Clear Sans"/>
              </a:defRPr>
            </a:lvl1pPr>
          </a:lstStyle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19859" y="656907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5" y="0"/>
            <a:ext cx="10665884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7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1219139" rtl="0" eaLnBrk="1" latinLnBrk="0" hangingPunct="1">
        <a:spcBef>
          <a:spcPct val="0"/>
        </a:spcBef>
        <a:buNone/>
        <a:defRPr sz="4800" kern="1200">
          <a:solidFill>
            <a:schemeClr val="bg1"/>
          </a:solidFill>
          <a:latin typeface="Clear Sans"/>
          <a:ea typeface="+mj-ea"/>
          <a:cs typeface="Clear Sans"/>
        </a:defRPr>
      </a:lvl1pPr>
    </p:titleStyle>
    <p:bodyStyle>
      <a:lvl1pPr marL="457177" indent="-457177" algn="l" defTabSz="1219139" rtl="0" eaLnBrk="1" latinLnBrk="0" hangingPunct="1">
        <a:spcBef>
          <a:spcPts val="2667"/>
        </a:spcBef>
        <a:buClr>
          <a:schemeClr val="accent1"/>
        </a:buClr>
        <a:buFont typeface="Wingdings 2" pitchFamily="18" charset="2"/>
        <a:buChar char=""/>
        <a:defRPr sz="2667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1pPr>
      <a:lvl2pPr marL="914354" indent="-448711" algn="l" defTabSz="1219139" rtl="0" eaLnBrk="1" latinLnBrk="0" hangingPunct="1">
        <a:spcBef>
          <a:spcPts val="8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24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2pPr>
      <a:lvl3pPr marL="1379999" indent="-465644" algn="l" defTabSz="1219139" rtl="0" eaLnBrk="1" latinLnBrk="0" hangingPunct="1">
        <a:spcBef>
          <a:spcPts val="800"/>
        </a:spcBef>
        <a:buClr>
          <a:schemeClr val="accent1"/>
        </a:buClr>
        <a:buFont typeface="Wingdings 2" pitchFamily="18" charset="2"/>
        <a:buChar char=""/>
        <a:defRPr sz="24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3pPr>
      <a:lvl4pPr marL="1828709" indent="-448711" algn="l" defTabSz="1219139" rtl="0" eaLnBrk="1" latinLnBrk="0" hangingPunct="1">
        <a:spcBef>
          <a:spcPts val="8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24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4pPr>
      <a:lvl5pPr marL="2294353" indent="-465644" algn="l" defTabSz="1219139" rtl="0" eaLnBrk="1" latinLnBrk="0" hangingPunct="1">
        <a:spcBef>
          <a:spcPts val="800"/>
        </a:spcBef>
        <a:buClr>
          <a:schemeClr val="accent1"/>
        </a:buClr>
        <a:buFont typeface="Wingdings 2" pitchFamily="18" charset="2"/>
        <a:buChar char=""/>
        <a:defRPr sz="2400" kern="1200">
          <a:solidFill>
            <a:schemeClr val="tx1">
              <a:lumMod val="65000"/>
              <a:lumOff val="35000"/>
            </a:schemeClr>
          </a:solidFill>
          <a:latin typeface="Clear Sans"/>
          <a:ea typeface="+mn-ea"/>
          <a:cs typeface="Clear Sans"/>
        </a:defRPr>
      </a:lvl5pPr>
      <a:lvl6pPr marL="2740947" indent="-459294" algn="l" defTabSz="1219139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24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3198124" indent="-459294" algn="l" defTabSz="1219139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24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657417" indent="-459294" algn="l" defTabSz="1219139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24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4116712" indent="-459294" algn="l" defTabSz="1219139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24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39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7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geant-dev@cern.ch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422A1-A061-AA4E-BE76-7C0F395EF83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3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Intel Code </a:t>
            </a:r>
            <a:r>
              <a:rPr lang="en-US" b="1" dirty="0" err="1"/>
              <a:t>Modernisation</a:t>
            </a:r>
            <a:r>
              <a:rPr lang="en-US" b="1" dirty="0"/>
              <a:t> </a:t>
            </a:r>
            <a:r>
              <a:rPr lang="en-US" b="1" dirty="0" err="1" smtClean="0"/>
              <a:t>GeantV</a:t>
            </a:r>
            <a:r>
              <a:rPr lang="en-US" b="1" dirty="0" smtClean="0"/>
              <a:t> </a:t>
            </a:r>
            <a:r>
              <a:rPr lang="en-US" b="1" dirty="0"/>
              <a:t>Project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Andrei </a:t>
            </a:r>
            <a:r>
              <a:rPr lang="en-US" dirty="0" err="1" smtClean="0"/>
              <a:t>Gheata</a:t>
            </a:r>
            <a:r>
              <a:rPr lang="en-US" dirty="0" smtClean="0"/>
              <a:t> for the </a:t>
            </a:r>
            <a:r>
              <a:rPr lang="en-US" dirty="0" err="1" smtClean="0"/>
              <a:t>GeantV</a:t>
            </a:r>
            <a:r>
              <a:rPr lang="en-US" dirty="0" smtClean="0"/>
              <a:t> team</a:t>
            </a:r>
          </a:p>
          <a:p>
            <a:r>
              <a:rPr lang="en-US" dirty="0" err="1" smtClean="0"/>
              <a:t>Openlab</a:t>
            </a:r>
            <a:r>
              <a:rPr lang="en-US" dirty="0" smtClean="0"/>
              <a:t> Technical Workshop</a:t>
            </a:r>
          </a:p>
          <a:p>
            <a:r>
              <a:rPr lang="en-US" dirty="0" smtClean="0"/>
              <a:t>CERN, January 11-12, 2018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45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56536">
            <a:off x="6576439" y="3041756"/>
            <a:ext cx="1501340" cy="1844504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 rot="2902970">
            <a:off x="5944948" y="2907809"/>
            <a:ext cx="451160" cy="2021264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3" name="Straight Connector 22"/>
          <p:cNvCxnSpPr>
            <a:stCxn id="22" idx="1"/>
          </p:cNvCxnSpPr>
          <p:nvPr/>
        </p:nvCxnSpPr>
        <p:spPr>
          <a:xfrm>
            <a:off x="6383074" y="3195499"/>
            <a:ext cx="179649" cy="347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1" idx="7"/>
          </p:cNvCxnSpPr>
          <p:nvPr/>
        </p:nvCxnSpPr>
        <p:spPr>
          <a:xfrm flipV="1">
            <a:off x="4590190" y="2370181"/>
            <a:ext cx="1170317" cy="1065844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becoming a framework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</a:t>
            </a:fld>
            <a:endParaRPr lang="en-US"/>
          </a:p>
        </p:txBody>
      </p:sp>
      <p:sp>
        <p:nvSpPr>
          <p:cNvPr id="10" name="Arc 9"/>
          <p:cNvSpPr/>
          <p:nvPr/>
        </p:nvSpPr>
        <p:spPr>
          <a:xfrm rot="18964101">
            <a:off x="4136355" y="3011183"/>
            <a:ext cx="3159117" cy="3251200"/>
          </a:xfrm>
          <a:prstGeom prst="arc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60" name="Group 59"/>
          <p:cNvGrpSpPr/>
          <p:nvPr/>
        </p:nvGrpSpPr>
        <p:grpSpPr>
          <a:xfrm>
            <a:off x="4506266" y="2765148"/>
            <a:ext cx="842489" cy="754800"/>
            <a:chOff x="3379699" y="2073861"/>
            <a:chExt cx="631867" cy="566100"/>
          </a:xfrm>
        </p:grpSpPr>
        <p:sp>
          <p:nvSpPr>
            <p:cNvPr id="11" name="Oval 10"/>
            <p:cNvSpPr/>
            <p:nvPr/>
          </p:nvSpPr>
          <p:spPr>
            <a:xfrm>
              <a:off x="3379699" y="2566219"/>
              <a:ext cx="73742" cy="73742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3" name="Straight Arrow Connector 12"/>
            <p:cNvCxnSpPr>
              <a:stCxn id="11" idx="7"/>
            </p:cNvCxnSpPr>
            <p:nvPr/>
          </p:nvCxnSpPr>
          <p:spPr>
            <a:xfrm flipV="1">
              <a:off x="3442642" y="2073861"/>
              <a:ext cx="568924" cy="503157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 rot="19218957">
            <a:off x="6161469" y="1737583"/>
            <a:ext cx="327587" cy="2021264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Oval 17"/>
          <p:cNvSpPr/>
          <p:nvPr/>
        </p:nvSpPr>
        <p:spPr>
          <a:xfrm>
            <a:off x="5673025" y="2995559"/>
            <a:ext cx="98323" cy="9832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9" name="Straight Connector 18"/>
          <p:cNvCxnSpPr>
            <a:stCxn id="18" idx="6"/>
          </p:cNvCxnSpPr>
          <p:nvPr/>
        </p:nvCxnSpPr>
        <p:spPr>
          <a:xfrm>
            <a:off x="5771348" y="3044720"/>
            <a:ext cx="590872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368675" y="3181100"/>
            <a:ext cx="98323" cy="9832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Oval 25"/>
          <p:cNvSpPr/>
          <p:nvPr/>
        </p:nvSpPr>
        <p:spPr>
          <a:xfrm>
            <a:off x="6505492" y="3277415"/>
            <a:ext cx="98323" cy="9832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7" name="TextBox 46"/>
          <p:cNvSpPr txBox="1"/>
          <p:nvPr/>
        </p:nvSpPr>
        <p:spPr>
          <a:xfrm>
            <a:off x="1730603" y="2920585"/>
            <a:ext cx="2686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176CB"/>
                </a:solidFill>
              </a:rPr>
              <a:t>1. Proposed:</a:t>
            </a:r>
          </a:p>
          <a:p>
            <a:r>
              <a:rPr lang="en-US" sz="1600" dirty="0" err="1">
                <a:solidFill>
                  <a:srgbClr val="C00000"/>
                </a:solidFill>
              </a:rPr>
              <a:t>phys_step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>
                <a:solidFill>
                  <a:srgbClr val="C00000"/>
                </a:solidFill>
              </a:rPr>
              <a:t>=</a:t>
            </a:r>
            <a:r>
              <a:rPr lang="en-US" sz="1600" dirty="0">
                <a:solidFill>
                  <a:srgbClr val="C00000"/>
                </a:solidFill>
              </a:rPr>
              <a:t> f(</a:t>
            </a:r>
            <a:r>
              <a:rPr lang="en-US" sz="1600" dirty="0" err="1">
                <a:solidFill>
                  <a:srgbClr val="C00000"/>
                </a:solidFill>
              </a:rPr>
              <a:t>total_xsec</a:t>
            </a:r>
            <a:r>
              <a:rPr lang="en-US" sz="1600" dirty="0">
                <a:solidFill>
                  <a:srgbClr val="C00000"/>
                </a:solidFill>
              </a:rPr>
              <a:t>)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49" name="Straight Connector 48"/>
          <p:cNvCxnSpPr>
            <a:stCxn id="11" idx="3"/>
          </p:cNvCxnSpPr>
          <p:nvPr/>
        </p:nvCxnSpPr>
        <p:spPr>
          <a:xfrm>
            <a:off x="4520664" y="3505549"/>
            <a:ext cx="828091" cy="84248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494305" y="4383087"/>
            <a:ext cx="22770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176CB"/>
                </a:solidFill>
              </a:rPr>
              <a:t>2b. Step is safe?</a:t>
            </a:r>
            <a:endParaRPr lang="en-US" sz="1600" dirty="0">
              <a:solidFill>
                <a:srgbClr val="3176CB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20335" y="2068617"/>
            <a:ext cx="264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176CB"/>
                </a:solidFill>
              </a:rPr>
              <a:t>2a. next boundary</a:t>
            </a:r>
          </a:p>
          <a:p>
            <a:r>
              <a:rPr lang="en-US" sz="1600" dirty="0" err="1">
                <a:solidFill>
                  <a:srgbClr val="C00000"/>
                </a:solidFill>
              </a:rPr>
              <a:t>dist</a:t>
            </a:r>
            <a:r>
              <a:rPr lang="en-US" sz="1600" dirty="0">
                <a:solidFill>
                  <a:srgbClr val="C00000"/>
                </a:solidFill>
              </a:rPr>
              <a:t> = f(</a:t>
            </a:r>
            <a:r>
              <a:rPr lang="en-US" sz="1600" dirty="0" err="1">
                <a:solidFill>
                  <a:srgbClr val="C00000"/>
                </a:solidFill>
              </a:rPr>
              <a:t>pos</a:t>
            </a:r>
            <a:r>
              <a:rPr lang="en-US" sz="1600" dirty="0">
                <a:solidFill>
                  <a:srgbClr val="C00000"/>
                </a:solidFill>
              </a:rPr>
              <a:t>, </a:t>
            </a:r>
            <a:r>
              <a:rPr lang="en-US" sz="1600" dirty="0" err="1">
                <a:solidFill>
                  <a:srgbClr val="C00000"/>
                </a:solidFill>
              </a:rPr>
              <a:t>dir</a:t>
            </a:r>
            <a:r>
              <a:rPr lang="en-US" sz="1600" dirty="0">
                <a:solidFill>
                  <a:srgbClr val="C00000"/>
                </a:solidFill>
              </a:rPr>
              <a:t>, </a:t>
            </a:r>
            <a:r>
              <a:rPr lang="en-US" sz="1600" dirty="0" err="1">
                <a:solidFill>
                  <a:srgbClr val="C00000"/>
                </a:solidFill>
              </a:rPr>
              <a:t>geom</a:t>
            </a:r>
            <a:r>
              <a:rPr lang="en-US" sz="1600" dirty="0">
                <a:solidFill>
                  <a:srgbClr val="C00000"/>
                </a:solidFill>
              </a:rPr>
              <a:t>)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60507" y="2330352"/>
            <a:ext cx="3525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176CB"/>
                </a:solidFill>
              </a:rPr>
              <a:t>3. propagate with selected step</a:t>
            </a:r>
          </a:p>
          <a:p>
            <a:r>
              <a:rPr lang="en-US" sz="1600" dirty="0" err="1">
                <a:solidFill>
                  <a:srgbClr val="C00000"/>
                </a:solidFill>
              </a:rPr>
              <a:t>Runge-Kutta</a:t>
            </a:r>
            <a:r>
              <a:rPr lang="en-US" sz="1600" dirty="0">
                <a:solidFill>
                  <a:srgbClr val="C00000"/>
                </a:solidFill>
              </a:rPr>
              <a:t>(</a:t>
            </a:r>
            <a:r>
              <a:rPr lang="en-US" sz="1600" dirty="0" err="1">
                <a:solidFill>
                  <a:srgbClr val="C00000"/>
                </a:solidFill>
              </a:rPr>
              <a:t>pos</a:t>
            </a:r>
            <a:r>
              <a:rPr lang="en-US" sz="1600" dirty="0">
                <a:solidFill>
                  <a:srgbClr val="C00000"/>
                </a:solidFill>
              </a:rPr>
              <a:t>, mom, B, step)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665730" y="4793206"/>
            <a:ext cx="3525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176CB"/>
                </a:solidFill>
              </a:rPr>
              <a:t>5. continuous processes</a:t>
            </a:r>
          </a:p>
          <a:p>
            <a:r>
              <a:rPr lang="en-US" sz="1600" dirty="0" err="1">
                <a:solidFill>
                  <a:srgbClr val="C00000"/>
                </a:solidFill>
              </a:rPr>
              <a:t>Eloss</a:t>
            </a:r>
            <a:r>
              <a:rPr lang="en-US" sz="1600" dirty="0">
                <a:solidFill>
                  <a:srgbClr val="C00000"/>
                </a:solidFill>
              </a:rPr>
              <a:t>, MSC -&gt; </a:t>
            </a:r>
            <a:r>
              <a:rPr lang="en-US" sz="1600" dirty="0" err="1">
                <a:solidFill>
                  <a:srgbClr val="C00000"/>
                </a:solidFill>
              </a:rPr>
              <a:t>pos</a:t>
            </a:r>
            <a:r>
              <a:rPr lang="en-US" sz="1600" dirty="0">
                <a:solidFill>
                  <a:srgbClr val="C00000"/>
                </a:solidFill>
              </a:rPr>
              <a:t>’, P’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185591" y="3039061"/>
            <a:ext cx="3525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176CB"/>
                </a:solidFill>
              </a:rPr>
              <a:t>4a. Repeat 2,3 until reaching boundary, then restart from 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94190" y="3898115"/>
            <a:ext cx="3525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176CB"/>
                </a:solidFill>
              </a:rPr>
              <a:t>4b. Repeat 2,3 until reaching proposed step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665730" y="5645107"/>
            <a:ext cx="3525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176CB"/>
                </a:solidFill>
              </a:rPr>
              <a:t>6</a:t>
            </a:r>
            <a:r>
              <a:rPr lang="en-US" sz="1600" dirty="0">
                <a:solidFill>
                  <a:srgbClr val="3176CB"/>
                </a:solidFill>
              </a:rPr>
              <a:t>. discrete process sampling</a:t>
            </a:r>
          </a:p>
          <a:p>
            <a:r>
              <a:rPr lang="en-US" sz="1600" dirty="0">
                <a:solidFill>
                  <a:srgbClr val="C00000"/>
                </a:solidFill>
              </a:rPr>
              <a:t>daughters = f(process, </a:t>
            </a:r>
            <a:r>
              <a:rPr lang="mr-IN" sz="1600" dirty="0">
                <a:solidFill>
                  <a:srgbClr val="C00000"/>
                </a:solidFill>
              </a:rPr>
              <a:t>…</a:t>
            </a:r>
            <a:r>
              <a:rPr lang="en-US" sz="1600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86969" y="4876442"/>
            <a:ext cx="728629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Do </a:t>
            </a:r>
            <a:r>
              <a:rPr lang="en-US" sz="1867" b="1" dirty="0"/>
              <a:t>stages</a:t>
            </a:r>
            <a:r>
              <a:rPr lang="en-US" sz="1867" dirty="0"/>
              <a:t> 1 to 6 for every track </a:t>
            </a:r>
            <a:r>
              <a:rPr lang="en-US" sz="1867" dirty="0" smtClean="0"/>
              <a:t>step </a:t>
            </a:r>
            <a:r>
              <a:rPr lang="mr-IN" sz="1867" dirty="0" smtClean="0"/>
              <a:t>–</a:t>
            </a:r>
            <a:r>
              <a:rPr lang="en-US" sz="1867" dirty="0" smtClean="0"/>
              <a:t> not very efficient</a:t>
            </a:r>
            <a:r>
              <a:rPr lang="mr-IN" sz="1867" dirty="0" smtClean="0"/>
              <a:t>…</a:t>
            </a:r>
            <a:r>
              <a:rPr lang="en-US" sz="1867" dirty="0" smtClean="0"/>
              <a:t>.</a:t>
            </a:r>
            <a:endParaRPr lang="en-US" sz="1867" dirty="0"/>
          </a:p>
        </p:txBody>
      </p:sp>
      <p:sp>
        <p:nvSpPr>
          <p:cNvPr id="64" name="TextBox 63"/>
          <p:cNvSpPr txBox="1"/>
          <p:nvPr/>
        </p:nvSpPr>
        <p:spPr>
          <a:xfrm>
            <a:off x="829429" y="5295095"/>
            <a:ext cx="7836301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 smtClean="0"/>
              <a:t>Instead, accumulate particles and execute a stage when having a full “basket”</a:t>
            </a:r>
          </a:p>
          <a:p>
            <a:r>
              <a:rPr lang="en-US" sz="1867" dirty="0" smtClean="0"/>
              <a:t>Do this for every stage in a concurrent environment -&gt; </a:t>
            </a:r>
            <a:r>
              <a:rPr lang="en-US" sz="1867" b="1" dirty="0" smtClean="0">
                <a:solidFill>
                  <a:srgbClr val="FF0000"/>
                </a:solidFill>
              </a:rPr>
              <a:t>framework</a:t>
            </a:r>
            <a:endParaRPr lang="en-US" sz="1867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1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22" grpId="0" animBg="1"/>
      <p:bldP spid="26" grpId="0" animBg="1"/>
      <p:bldP spid="47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3" grpId="0"/>
      <p:bldP spid="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/>
          <p:cNvSpPr/>
          <p:nvPr/>
        </p:nvSpPr>
        <p:spPr>
          <a:xfrm>
            <a:off x="743259" y="4452730"/>
            <a:ext cx="1391405" cy="39254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Stage buffer</a:t>
            </a:r>
          </a:p>
        </p:txBody>
      </p:sp>
      <p:sp>
        <p:nvSpPr>
          <p:cNvPr id="109" name="Curved Down Arrow 108"/>
          <p:cNvSpPr/>
          <p:nvPr/>
        </p:nvSpPr>
        <p:spPr>
          <a:xfrm>
            <a:off x="4672135" y="2836790"/>
            <a:ext cx="515045" cy="378439"/>
          </a:xfrm>
          <a:prstGeom prst="curvedDownArrow">
            <a:avLst>
              <a:gd name="adj1" fmla="val 25000"/>
              <a:gd name="adj2" fmla="val 68049"/>
              <a:gd name="adj3" fmla="val 43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Curved Down Arrow 20"/>
          <p:cNvSpPr/>
          <p:nvPr/>
        </p:nvSpPr>
        <p:spPr>
          <a:xfrm>
            <a:off x="4157652" y="2586841"/>
            <a:ext cx="515045" cy="378439"/>
          </a:xfrm>
          <a:prstGeom prst="curvedDownArrow">
            <a:avLst>
              <a:gd name="adj1" fmla="val 25000"/>
              <a:gd name="adj2" fmla="val 68049"/>
              <a:gd name="adj3" fmla="val 43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732555" y="2736194"/>
            <a:ext cx="2660072" cy="65692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002060"/>
                </a:solidFill>
              </a:rPr>
              <a:t>SimulationStage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04" name="Curved Down Arrow 103"/>
          <p:cNvSpPr/>
          <p:nvPr/>
        </p:nvSpPr>
        <p:spPr>
          <a:xfrm>
            <a:off x="5185140" y="3086655"/>
            <a:ext cx="515045" cy="378439"/>
          </a:xfrm>
          <a:prstGeom prst="curvedDownArrow">
            <a:avLst>
              <a:gd name="adj1" fmla="val 25000"/>
              <a:gd name="adj2" fmla="val 68049"/>
              <a:gd name="adj3" fmla="val 43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210811" y="3021761"/>
            <a:ext cx="269432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virtual </a:t>
            </a:r>
            <a:r>
              <a:rPr lang="en-US" b="1" dirty="0" err="1">
                <a:solidFill>
                  <a:prstClr val="black"/>
                </a:solidFill>
              </a:rPr>
              <a:t>DoIt</a:t>
            </a:r>
            <a:r>
              <a:rPr lang="en-US" b="1" dirty="0">
                <a:solidFill>
                  <a:prstClr val="black"/>
                </a:solidFill>
              </a:rPr>
              <a:t>(</a:t>
            </a:r>
            <a:r>
              <a:rPr lang="en-US" b="1" dirty="0" err="1">
                <a:solidFill>
                  <a:srgbClr val="3176CB"/>
                </a:solidFill>
              </a:rPr>
              <a:t>std</a:t>
            </a:r>
            <a:r>
              <a:rPr lang="en-US" b="1" dirty="0">
                <a:solidFill>
                  <a:srgbClr val="3176CB"/>
                </a:solidFill>
              </a:rPr>
              <a:t>::vector&lt;Track*&gt;</a:t>
            </a:r>
            <a:r>
              <a:rPr lang="en-US" b="1" dirty="0">
                <a:solidFill>
                  <a:prstClr val="black"/>
                </a:solidFill>
              </a:rPr>
              <a:t>)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16727" y="2985735"/>
            <a:ext cx="2660072" cy="65692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002060"/>
                </a:solidFill>
              </a:rPr>
              <a:t>SimulationStage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85227" y="1967051"/>
            <a:ext cx="2010539" cy="56803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2060"/>
                </a:solidFill>
              </a:rPr>
              <a:t>Handler 1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685227" y="3130834"/>
            <a:ext cx="2010539" cy="876095"/>
            <a:chOff x="5717038" y="1541929"/>
            <a:chExt cx="2010538" cy="876095"/>
          </a:xfrm>
        </p:grpSpPr>
        <p:sp>
          <p:nvSpPr>
            <p:cNvPr id="11" name="Rectangle 10"/>
            <p:cNvSpPr/>
            <p:nvPr/>
          </p:nvSpPr>
          <p:spPr>
            <a:xfrm>
              <a:off x="5717038" y="1541929"/>
              <a:ext cx="2010538" cy="568036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rgbClr val="002060"/>
                  </a:solidFill>
                </a:rPr>
                <a:t>Handler “i”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717038" y="2109965"/>
              <a:ext cx="2010538" cy="308059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rgbClr val="FF0000"/>
                  </a:solidFill>
                </a:rPr>
                <a:t>Basketizer</a:t>
              </a:r>
              <a:r>
                <a:rPr lang="en-US" dirty="0">
                  <a:solidFill>
                    <a:srgbClr val="FF0000"/>
                  </a:solidFill>
                </a:rPr>
                <a:t> “I”</a:t>
              </a:r>
            </a:p>
          </p:txBody>
        </p:sp>
      </p:grpSp>
      <p:cxnSp>
        <p:nvCxnSpPr>
          <p:cNvPr id="17" name="Straight Arrow Connector 16"/>
          <p:cNvCxnSpPr>
            <a:stCxn id="105" idx="3"/>
            <a:endCxn id="11" idx="1"/>
          </p:cNvCxnSpPr>
          <p:nvPr/>
        </p:nvCxnSpPr>
        <p:spPr>
          <a:xfrm flipV="1">
            <a:off x="5361719" y="3414851"/>
            <a:ext cx="1323508" cy="1348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44715" y="2805741"/>
            <a:ext cx="213194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Select(</a:t>
            </a:r>
            <a:r>
              <a:rPr lang="en-US">
                <a:solidFill>
                  <a:srgbClr val="FF0000"/>
                </a:solidFill>
              </a:rPr>
              <a:t>track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193374" y="2115718"/>
            <a:ext cx="223611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virtual </a:t>
            </a:r>
            <a:endParaRPr lang="en-US" b="1" dirty="0">
              <a:solidFill>
                <a:prstClr val="black"/>
              </a:solidFill>
            </a:endParaRPr>
          </a:p>
          <a:p>
            <a:r>
              <a:rPr lang="en-US" b="1" dirty="0" err="1">
                <a:solidFill>
                  <a:prstClr val="black"/>
                </a:solidFill>
              </a:rPr>
              <a:t>DoIt</a:t>
            </a:r>
            <a:r>
              <a:rPr lang="en-US" b="1" dirty="0">
                <a:solidFill>
                  <a:prstClr val="black"/>
                </a:solidFill>
              </a:rPr>
              <a:t>(</a:t>
            </a:r>
            <a:r>
              <a:rPr lang="en-US" b="1" dirty="0">
                <a:solidFill>
                  <a:srgbClr val="FF0000"/>
                </a:solidFill>
              </a:rPr>
              <a:t>Track*</a:t>
            </a:r>
            <a:r>
              <a:rPr lang="en-US" b="1" dirty="0">
                <a:solidFill>
                  <a:prstClr val="black"/>
                </a:solidFill>
              </a:rPr>
              <a:t>)</a:t>
            </a:r>
            <a:endParaRPr lang="en-US" b="1" dirty="0">
              <a:solidFill>
                <a:prstClr val="black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8695766" y="2115723"/>
            <a:ext cx="669879" cy="410887"/>
            <a:chOff x="5008613" y="3456033"/>
            <a:chExt cx="669878" cy="410886"/>
          </a:xfrm>
        </p:grpSpPr>
        <p:grpSp>
          <p:nvGrpSpPr>
            <p:cNvPr id="54" name="Group 53"/>
            <p:cNvGrpSpPr/>
            <p:nvPr/>
          </p:nvGrpSpPr>
          <p:grpSpPr>
            <a:xfrm>
              <a:off x="5008613" y="3456033"/>
              <a:ext cx="669878" cy="410886"/>
              <a:chOff x="4393731" y="1254332"/>
              <a:chExt cx="669878" cy="410886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4393731" y="1254332"/>
                <a:ext cx="6698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scalar</a:t>
                </a: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4578767" y="1510024"/>
                <a:ext cx="155194" cy="15519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64" name="Straight Connector 63"/>
            <p:cNvCxnSpPr/>
            <p:nvPr/>
          </p:nvCxnSpPr>
          <p:spPr>
            <a:xfrm>
              <a:off x="5085471" y="3797234"/>
              <a:ext cx="37039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8695766" y="3169529"/>
            <a:ext cx="669879" cy="410887"/>
            <a:chOff x="4990141" y="3456033"/>
            <a:chExt cx="669878" cy="410886"/>
          </a:xfrm>
        </p:grpSpPr>
        <p:grpSp>
          <p:nvGrpSpPr>
            <p:cNvPr id="68" name="Group 67"/>
            <p:cNvGrpSpPr/>
            <p:nvPr/>
          </p:nvGrpSpPr>
          <p:grpSpPr>
            <a:xfrm>
              <a:off x="4990141" y="3456033"/>
              <a:ext cx="669878" cy="410886"/>
              <a:chOff x="4375259" y="1254332"/>
              <a:chExt cx="669878" cy="410886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4375259" y="1254332"/>
                <a:ext cx="6698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70C0"/>
                    </a:solidFill>
                  </a:rPr>
                  <a:t>vector</a:t>
                </a: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4578767" y="1510024"/>
                <a:ext cx="155194" cy="155194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69" name="Straight Connector 68"/>
            <p:cNvCxnSpPr/>
            <p:nvPr/>
          </p:nvCxnSpPr>
          <p:spPr>
            <a:xfrm>
              <a:off x="5083541" y="3716561"/>
              <a:ext cx="37039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5085470" y="3764788"/>
              <a:ext cx="37039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5085471" y="3811088"/>
              <a:ext cx="37039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081462" y="3859315"/>
              <a:ext cx="37039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Straight Arrow Connector 83"/>
          <p:cNvCxnSpPr>
            <a:stCxn id="105" idx="3"/>
            <a:endCxn id="6" idx="1"/>
          </p:cNvCxnSpPr>
          <p:nvPr/>
        </p:nvCxnSpPr>
        <p:spPr>
          <a:xfrm flipV="1">
            <a:off x="5361719" y="2251069"/>
            <a:ext cx="1323508" cy="1298659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8840379" y="1359696"/>
            <a:ext cx="3225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Support bots </a:t>
            </a:r>
            <a:r>
              <a:rPr lang="en-US" i="1">
                <a:solidFill>
                  <a:srgbClr val="0070C0"/>
                </a:solidFill>
              </a:rPr>
              <a:t>scalar/vector implementations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2701647" y="3221264"/>
            <a:ext cx="2660072" cy="65692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002060"/>
                </a:solidFill>
              </a:rPr>
              <a:t>SimulationStage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881802" y="4605130"/>
            <a:ext cx="1391405" cy="39254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>
                <a:solidFill>
                  <a:srgbClr val="C00000"/>
                </a:solidFill>
              </a:rPr>
              <a:t>Stage buffer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3186567" y="3468772"/>
            <a:ext cx="2660072" cy="65692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002060"/>
                </a:solidFill>
              </a:rPr>
              <a:t>SimulationStage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23825" y="6492875"/>
            <a:ext cx="2743200" cy="365125"/>
          </a:xfrm>
        </p:spPr>
        <p:txBody>
          <a:bodyPr/>
          <a:lstStyle/>
          <a:p>
            <a:fld id="{7BBDC32D-42F1-134B-A1AD-9507E135B2A8}" type="slidenum">
              <a:rPr lang="en-US" sz="1333">
                <a:solidFill>
                  <a:prstClr val="black"/>
                </a:solidFill>
                <a:latin typeface="Clear Sans" charset="0"/>
                <a:ea typeface="Clear Sans" charset="0"/>
                <a:cs typeface="Clear Sans" charset="0"/>
              </a:rPr>
              <a:pPr/>
              <a:t>3</a:t>
            </a:fld>
            <a:endParaRPr lang="en-US" sz="1333" dirty="0">
              <a:solidFill>
                <a:prstClr val="black"/>
              </a:solidFill>
              <a:latin typeface="Clear Sans" charset="0"/>
              <a:ea typeface="Clear Sans" charset="0"/>
              <a:cs typeface="Clear Sans" charset="0"/>
            </a:endParaRPr>
          </a:p>
        </p:txBody>
      </p:sp>
      <p:sp>
        <p:nvSpPr>
          <p:cNvPr id="115" name="Title 114"/>
          <p:cNvSpPr>
            <a:spLocks noGrp="1"/>
          </p:cNvSpPr>
          <p:nvPr>
            <p:ph type="title" idx="4294967295"/>
          </p:nvPr>
        </p:nvSpPr>
        <p:spPr>
          <a:xfrm>
            <a:off x="810401" y="131880"/>
            <a:ext cx="11094728" cy="13255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 generic vector flow approach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034202" y="4757530"/>
            <a:ext cx="1391405" cy="39254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Stage buffer</a:t>
            </a:r>
          </a:p>
        </p:txBody>
      </p:sp>
      <p:sp>
        <p:nvSpPr>
          <p:cNvPr id="85" name="Rectangle 84"/>
          <p:cNvSpPr/>
          <p:nvPr/>
        </p:nvSpPr>
        <p:spPr>
          <a:xfrm>
            <a:off x="1186602" y="4909930"/>
            <a:ext cx="1391405" cy="39254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Stage buffer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603905" y="4991829"/>
            <a:ext cx="150413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</a:rPr>
              <a:t>GeantTrack</a:t>
            </a:r>
            <a:r>
              <a:rPr lang="en-US" dirty="0">
                <a:solidFill>
                  <a:prstClr val="black"/>
                </a:solidFill>
              </a:rPr>
              <a:t> *</a:t>
            </a:r>
          </a:p>
        </p:txBody>
      </p:sp>
      <p:cxnSp>
        <p:nvCxnSpPr>
          <p:cNvPr id="40" name="Curved Connector 39"/>
          <p:cNvCxnSpPr>
            <a:stCxn id="85" idx="0"/>
            <a:endCxn id="108" idx="1"/>
          </p:cNvCxnSpPr>
          <p:nvPr/>
        </p:nvCxnSpPr>
        <p:spPr>
          <a:xfrm rot="5400000" flipH="1" flipV="1">
            <a:off x="1978090" y="3701453"/>
            <a:ext cx="1112695" cy="1304263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urved Connector 109"/>
          <p:cNvCxnSpPr>
            <a:stCxn id="82" idx="0"/>
            <a:endCxn id="105" idx="1"/>
          </p:cNvCxnSpPr>
          <p:nvPr/>
        </p:nvCxnSpPr>
        <p:spPr>
          <a:xfrm rot="5400000" flipH="1" flipV="1">
            <a:off x="1611873" y="3667758"/>
            <a:ext cx="1207803" cy="971743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106" idx="0"/>
            <a:endCxn id="4" idx="1"/>
          </p:cNvCxnSpPr>
          <p:nvPr/>
        </p:nvCxnSpPr>
        <p:spPr>
          <a:xfrm rot="5400000" flipH="1" flipV="1">
            <a:off x="1251650" y="3640054"/>
            <a:ext cx="1290932" cy="639223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urved Connector 113"/>
          <p:cNvCxnSpPr>
            <a:stCxn id="113" idx="0"/>
            <a:endCxn id="107" idx="1"/>
          </p:cNvCxnSpPr>
          <p:nvPr/>
        </p:nvCxnSpPr>
        <p:spPr>
          <a:xfrm rot="5400000" flipH="1" flipV="1">
            <a:off x="891724" y="3611896"/>
            <a:ext cx="1388073" cy="293595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1363145" y="2384748"/>
            <a:ext cx="3783427" cy="1027625"/>
            <a:chOff x="1578292" y="1882734"/>
            <a:chExt cx="3783427" cy="1027625"/>
          </a:xfrm>
        </p:grpSpPr>
        <p:cxnSp>
          <p:nvCxnSpPr>
            <p:cNvPr id="44" name="Straight Connector 43"/>
            <p:cNvCxnSpPr/>
            <p:nvPr/>
          </p:nvCxnSpPr>
          <p:spPr>
            <a:xfrm flipV="1">
              <a:off x="1597898" y="1882734"/>
              <a:ext cx="0" cy="102762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578292" y="1899882"/>
              <a:ext cx="3783427" cy="115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1732555" y="2358642"/>
            <a:ext cx="2160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4472C4"/>
                </a:solidFill>
              </a:rPr>
              <a:t>GeantPropagator</a:t>
            </a:r>
            <a:endParaRPr lang="en-US" dirty="0">
              <a:solidFill>
                <a:srgbClr val="4472C4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440704" y="4333703"/>
            <a:ext cx="4167073" cy="901679"/>
            <a:chOff x="225554" y="3438873"/>
            <a:chExt cx="2291135" cy="1410439"/>
          </a:xfrm>
        </p:grpSpPr>
        <p:cxnSp>
          <p:nvCxnSpPr>
            <p:cNvPr id="118" name="Straight Connector 117"/>
            <p:cNvCxnSpPr/>
            <p:nvPr/>
          </p:nvCxnSpPr>
          <p:spPr>
            <a:xfrm flipV="1">
              <a:off x="2506874" y="3456474"/>
              <a:ext cx="5818" cy="1392838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225554" y="3438873"/>
              <a:ext cx="2291135" cy="41113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Box 119"/>
          <p:cNvSpPr txBox="1"/>
          <p:nvPr/>
        </p:nvSpPr>
        <p:spPr>
          <a:xfrm>
            <a:off x="2711285" y="4428004"/>
            <a:ext cx="2160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GeantTaskData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2" name="Down Arrow 121"/>
          <p:cNvSpPr/>
          <p:nvPr/>
        </p:nvSpPr>
        <p:spPr>
          <a:xfrm>
            <a:off x="5573567" y="4138275"/>
            <a:ext cx="266988" cy="12897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U-Turn Arrow 122"/>
          <p:cNvSpPr/>
          <p:nvPr/>
        </p:nvSpPr>
        <p:spPr>
          <a:xfrm rot="16200000">
            <a:off x="295485" y="4524801"/>
            <a:ext cx="1185183" cy="1202403"/>
          </a:xfrm>
          <a:prstGeom prst="uturnArrow">
            <a:avLst>
              <a:gd name="adj1" fmla="val 9192"/>
              <a:gd name="adj2" fmla="val 10737"/>
              <a:gd name="adj3" fmla="val 22057"/>
              <a:gd name="adj4" fmla="val 19165"/>
              <a:gd name="adj5" fmla="val 34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1372113" y="1810871"/>
            <a:ext cx="3783427" cy="421855"/>
            <a:chOff x="1578292" y="1479181"/>
            <a:chExt cx="3783427" cy="421854"/>
          </a:xfrm>
        </p:grpSpPr>
        <p:cxnSp>
          <p:nvCxnSpPr>
            <p:cNvPr id="125" name="Straight Connector 124"/>
            <p:cNvCxnSpPr/>
            <p:nvPr/>
          </p:nvCxnSpPr>
          <p:spPr>
            <a:xfrm flipH="1">
              <a:off x="1597898" y="1479181"/>
              <a:ext cx="6779" cy="4214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1578292" y="1899882"/>
              <a:ext cx="3783427" cy="115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TextBox 129"/>
          <p:cNvSpPr txBox="1"/>
          <p:nvPr/>
        </p:nvSpPr>
        <p:spPr>
          <a:xfrm>
            <a:off x="1720355" y="1829882"/>
            <a:ext cx="2160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4472C4"/>
                </a:solidFill>
              </a:rPr>
              <a:t>GeantPropagator</a:t>
            </a:r>
            <a:endParaRPr lang="en-US" dirty="0">
              <a:solidFill>
                <a:srgbClr val="4472C4"/>
              </a:solidFill>
            </a:endParaRPr>
          </a:p>
        </p:txBody>
      </p:sp>
      <p:cxnSp>
        <p:nvCxnSpPr>
          <p:cNvPr id="131" name="Straight Connector 130"/>
          <p:cNvCxnSpPr/>
          <p:nvPr/>
        </p:nvCxnSpPr>
        <p:spPr>
          <a:xfrm flipV="1">
            <a:off x="542312" y="2728893"/>
            <a:ext cx="832541" cy="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551280" y="2881293"/>
            <a:ext cx="832541" cy="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V="1">
            <a:off x="560248" y="3033693"/>
            <a:ext cx="832541" cy="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551286" y="3186093"/>
            <a:ext cx="832541" cy="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V="1">
            <a:off x="551280" y="1895176"/>
            <a:ext cx="832541" cy="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V="1">
            <a:off x="560248" y="2047576"/>
            <a:ext cx="832541" cy="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126886" y="3153335"/>
            <a:ext cx="1379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worker threads</a:t>
            </a:r>
          </a:p>
        </p:txBody>
      </p:sp>
      <p:grpSp>
        <p:nvGrpSpPr>
          <p:cNvPr id="144" name="Group 143"/>
          <p:cNvGrpSpPr/>
          <p:nvPr/>
        </p:nvGrpSpPr>
        <p:grpSpPr>
          <a:xfrm>
            <a:off x="1514756" y="5432315"/>
            <a:ext cx="5660931" cy="490084"/>
            <a:chOff x="1514755" y="5432315"/>
            <a:chExt cx="5660931" cy="490084"/>
          </a:xfrm>
        </p:grpSpPr>
        <p:sp>
          <p:nvSpPr>
            <p:cNvPr id="95" name="Rectangle 94"/>
            <p:cNvSpPr/>
            <p:nvPr/>
          </p:nvSpPr>
          <p:spPr>
            <a:xfrm>
              <a:off x="1514755" y="5439483"/>
              <a:ext cx="5660931" cy="482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r"/>
              <a:r>
                <a:rPr lang="en-US" b="1" dirty="0">
                  <a:solidFill>
                    <a:srgbClr val="C00000"/>
                  </a:solidFill>
                </a:rPr>
                <a:t>Priority filter</a:t>
              </a: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517889" y="5432315"/>
              <a:ext cx="758451" cy="482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dirty="0" err="1">
                  <a:solidFill>
                    <a:srgbClr val="C00000"/>
                  </a:solidFill>
                </a:rPr>
                <a:t>gen</a:t>
              </a:r>
              <a:r>
                <a:rPr lang="en-US" baseline="-25000" dirty="0" err="1">
                  <a:solidFill>
                    <a:srgbClr val="C00000"/>
                  </a:solidFill>
                </a:rPr>
                <a:t>N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311720" y="5439483"/>
              <a:ext cx="758451" cy="482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mr-IN" dirty="0">
                  <a:solidFill>
                    <a:srgbClr val="C00000"/>
                  </a:solidFill>
                </a:rPr>
                <a:t>…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3920892" y="5432315"/>
              <a:ext cx="758451" cy="482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gen</a:t>
              </a:r>
              <a:r>
                <a:rPr lang="en-US" baseline="-25000" dirty="0">
                  <a:solidFill>
                    <a:srgbClr val="C00000"/>
                  </a:solidFill>
                </a:rPr>
                <a:t>0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3739469" y="6044671"/>
            <a:ext cx="130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primaries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711022" y="6050010"/>
            <a:ext cx="1769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secondaries</a:t>
            </a:r>
            <a:r>
              <a:rPr lang="mr-IN" dirty="0">
                <a:solidFill>
                  <a:srgbClr val="C00000"/>
                </a:solidFill>
              </a:rPr>
              <a:t>…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7740603" y="5377078"/>
            <a:ext cx="873117" cy="599823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rgbClr val="002060"/>
                </a:solidFill>
              </a:rPr>
              <a:t>Event server</a:t>
            </a:r>
            <a:endParaRPr lang="en-US" sz="1400" dirty="0">
              <a:solidFill>
                <a:srgbClr val="002060"/>
              </a:solidFill>
            </a:endParaRPr>
          </a:p>
        </p:txBody>
      </p:sp>
      <p:cxnSp>
        <p:nvCxnSpPr>
          <p:cNvPr id="151" name="Straight Arrow Connector 150"/>
          <p:cNvCxnSpPr>
            <a:stCxn id="149" idx="1"/>
            <a:endCxn id="95" idx="3"/>
          </p:cNvCxnSpPr>
          <p:nvPr/>
        </p:nvCxnSpPr>
        <p:spPr>
          <a:xfrm flipH="1">
            <a:off x="7175687" y="5676989"/>
            <a:ext cx="564916" cy="3952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urved Connector 151"/>
          <p:cNvCxnSpPr>
            <a:stCxn id="107" idx="1"/>
            <a:endCxn id="106" idx="0"/>
          </p:cNvCxnSpPr>
          <p:nvPr/>
        </p:nvCxnSpPr>
        <p:spPr>
          <a:xfrm rot="10800000" flipV="1">
            <a:off x="1577505" y="3064657"/>
            <a:ext cx="155051" cy="1540473"/>
          </a:xfrm>
          <a:prstGeom prst="curvedConnector2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urved Connector 154"/>
          <p:cNvCxnSpPr>
            <a:stCxn id="4" idx="1"/>
            <a:endCxn id="82" idx="0"/>
          </p:cNvCxnSpPr>
          <p:nvPr/>
        </p:nvCxnSpPr>
        <p:spPr>
          <a:xfrm rot="10800000" flipV="1">
            <a:off x="1729906" y="3314198"/>
            <a:ext cx="486823" cy="1443332"/>
          </a:xfrm>
          <a:prstGeom prst="curvedConnector2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urved Connector 157"/>
          <p:cNvCxnSpPr>
            <a:stCxn id="105" idx="1"/>
          </p:cNvCxnSpPr>
          <p:nvPr/>
        </p:nvCxnSpPr>
        <p:spPr>
          <a:xfrm rot="10800000" flipV="1">
            <a:off x="1882306" y="3549727"/>
            <a:ext cx="819343" cy="1360203"/>
          </a:xfrm>
          <a:prstGeom prst="curvedConnector2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81675" y="1487246"/>
            <a:ext cx="1295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NUMA #0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81675" y="2414521"/>
            <a:ext cx="1295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NUMA #1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852" y="6444780"/>
            <a:ext cx="2230355" cy="365125"/>
          </a:xfrm>
        </p:spPr>
        <p:txBody>
          <a:bodyPr/>
          <a:lstStyle/>
          <a:p>
            <a:pPr algn="l"/>
            <a:r>
              <a:rPr lang="en-US" sz="1333" dirty="0" err="1">
                <a:solidFill>
                  <a:prstClr val="black"/>
                </a:solidFill>
                <a:latin typeface="Clear Sans" charset="0"/>
                <a:ea typeface="Clear Sans" charset="0"/>
                <a:cs typeface="Clear Sans" charset="0"/>
              </a:rPr>
              <a:t>geant-dev@cern.ch</a:t>
            </a:r>
            <a:endParaRPr lang="en-US" sz="1333" dirty="0">
              <a:solidFill>
                <a:prstClr val="black"/>
              </a:solidFill>
              <a:latin typeface="Clear Sans" charset="0"/>
              <a:ea typeface="Clear Sans" charset="0"/>
              <a:cs typeface="Clear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97733" y="5007902"/>
            <a:ext cx="2775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3176CB"/>
                </a:solidFill>
              </a:rPr>
              <a:t>serving tracks for ALL threads</a:t>
            </a:r>
            <a:endParaRPr lang="en-US" sz="1600" i="1" dirty="0">
              <a:solidFill>
                <a:srgbClr val="3176CB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897733" y="3990275"/>
            <a:ext cx="2281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3176CB"/>
                </a:solidFill>
              </a:rPr>
              <a:t>threads of the same propagator collaborate</a:t>
            </a:r>
            <a:endParaRPr lang="en-US" sz="1600" i="1" dirty="0">
              <a:solidFill>
                <a:srgbClr val="3176CB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708147" y="5833981"/>
            <a:ext cx="2924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3176CB"/>
                </a:solidFill>
              </a:rPr>
              <a:t>policy to consume showers first</a:t>
            </a:r>
            <a:endParaRPr lang="en-US" sz="1600" i="1" dirty="0">
              <a:solidFill>
                <a:srgbClr val="3176CB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161961" y="5432313"/>
            <a:ext cx="758451" cy="482916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gen</a:t>
            </a:r>
            <a:r>
              <a:rPr lang="en-US" baseline="-25000" dirty="0">
                <a:solidFill>
                  <a:srgbClr val="C00000"/>
                </a:solidFill>
              </a:rPr>
              <a:t>1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53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2" presetClass="entr" presetSubtype="1" repeatCount="indefinite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22" presetClass="entr" presetSubtype="1" repeatCount="indefinite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22" presetClass="entr" presetSubtype="1" repeatCount="indefinite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21" grpId="0" animBg="1"/>
      <p:bldP spid="104" grpId="0" animBg="1"/>
      <p:bldP spid="122" grpId="0" animBg="1"/>
      <p:bldP spid="1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integrating with experiment frameworks</a:t>
            </a:r>
            <a:endParaRPr lang="en-US" dirty="0"/>
          </a:p>
        </p:txBody>
      </p:sp>
      <p:sp>
        <p:nvSpPr>
          <p:cNvPr id="77" name="Content Placeholder 76"/>
          <p:cNvSpPr>
            <a:spLocks noGrp="1"/>
          </p:cNvSpPr>
          <p:nvPr>
            <p:ph idx="1"/>
          </p:nvPr>
        </p:nvSpPr>
        <p:spPr>
          <a:xfrm>
            <a:off x="5840494" y="3864533"/>
            <a:ext cx="6044591" cy="2657287"/>
          </a:xfrm>
        </p:spPr>
        <p:txBody>
          <a:bodyPr/>
          <a:lstStyle/>
          <a:p>
            <a:r>
              <a:rPr lang="en-US" dirty="0" smtClean="0"/>
              <a:t>Tested with </a:t>
            </a:r>
            <a:r>
              <a:rPr lang="en-US" dirty="0" err="1" smtClean="0"/>
              <a:t>ToyCMS</a:t>
            </a:r>
            <a:r>
              <a:rPr lang="en-US" dirty="0" smtClean="0"/>
              <a:t> (simplification of CMSSW)</a:t>
            </a:r>
            <a:endParaRPr lang="en-US" dirty="0" smtClean="0"/>
          </a:p>
          <a:p>
            <a:pPr lvl="1"/>
            <a:r>
              <a:rPr lang="en-US" dirty="0" err="1" smtClean="0"/>
              <a:t>GeantV</a:t>
            </a:r>
            <a:r>
              <a:rPr lang="en-US" dirty="0" smtClean="0"/>
              <a:t> behaving as a “callable”, threads controlled by external framework</a:t>
            </a:r>
            <a:endParaRPr lang="en-US" dirty="0" smtClean="0"/>
          </a:p>
          <a:p>
            <a:pPr lvl="1"/>
            <a:r>
              <a:rPr lang="en-US" dirty="0" smtClean="0"/>
              <a:t>Preserving the </a:t>
            </a:r>
            <a:r>
              <a:rPr lang="en-US" dirty="0" err="1" smtClean="0"/>
              <a:t>basketizing</a:t>
            </a:r>
            <a:r>
              <a:rPr lang="en-US" dirty="0" smtClean="0"/>
              <a:t> features  in a MT environment</a:t>
            </a:r>
            <a:endParaRPr lang="en-US" dirty="0" smtClean="0"/>
          </a:p>
          <a:p>
            <a:pPr lvl="1"/>
            <a:r>
              <a:rPr lang="en-US" dirty="0" smtClean="0"/>
              <a:t>Example will be provided in the alpha tag</a:t>
            </a:r>
          </a:p>
          <a:p>
            <a:pPr lvl="1"/>
            <a:r>
              <a:rPr lang="en-US" dirty="0" smtClean="0"/>
              <a:t>Next: integration with Gaudi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4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98875" y="2623347"/>
            <a:ext cx="1457108" cy="689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 err="1"/>
              <a:t>evtGen</a:t>
            </a:r>
            <a:endParaRPr lang="en-US" sz="1867" dirty="0"/>
          </a:p>
          <a:p>
            <a:pPr algn="ctr"/>
            <a:r>
              <a:rPr lang="en-US" sz="1867" dirty="0"/>
              <a:t>Producer</a:t>
            </a:r>
            <a:endParaRPr lang="en-US" sz="1867" dirty="0"/>
          </a:p>
        </p:txBody>
      </p:sp>
      <p:sp>
        <p:nvSpPr>
          <p:cNvPr id="7" name="Rounded Rectangle 6"/>
          <p:cNvSpPr/>
          <p:nvPr/>
        </p:nvSpPr>
        <p:spPr>
          <a:xfrm>
            <a:off x="2317979" y="2623347"/>
            <a:ext cx="1457108" cy="689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/>
              <a:t>GeantV</a:t>
            </a:r>
            <a:endParaRPr lang="en-US" sz="1867" dirty="0"/>
          </a:p>
          <a:p>
            <a:pPr algn="ctr"/>
            <a:r>
              <a:rPr lang="en-US" sz="1867" dirty="0"/>
              <a:t>Producer</a:t>
            </a:r>
            <a:endParaRPr lang="en-US" sz="1867" dirty="0"/>
          </a:p>
        </p:txBody>
      </p:sp>
      <p:sp>
        <p:nvSpPr>
          <p:cNvPr id="8" name="Rounded Rectangle 7"/>
          <p:cNvSpPr/>
          <p:nvPr/>
        </p:nvSpPr>
        <p:spPr>
          <a:xfrm>
            <a:off x="4213051" y="2083846"/>
            <a:ext cx="1327499" cy="4903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digiA</a:t>
            </a:r>
            <a:endParaRPr lang="en-US" sz="1600" dirty="0"/>
          </a:p>
          <a:p>
            <a:pPr algn="ctr"/>
            <a:r>
              <a:rPr lang="en-US" sz="1600" dirty="0"/>
              <a:t>Prod</a:t>
            </a:r>
            <a:endParaRPr lang="en-US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4237083" y="2722762"/>
            <a:ext cx="1327499" cy="4903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digiB</a:t>
            </a:r>
            <a:endParaRPr lang="en-US" sz="1600" dirty="0"/>
          </a:p>
          <a:p>
            <a:pPr algn="ctr"/>
            <a:r>
              <a:rPr lang="en-US" sz="1600" dirty="0"/>
              <a:t>Prod</a:t>
            </a:r>
            <a:endParaRPr lang="en-US" sz="1600" dirty="0"/>
          </a:p>
        </p:txBody>
      </p:sp>
      <p:sp>
        <p:nvSpPr>
          <p:cNvPr id="10" name="Rounded Rectangle 9"/>
          <p:cNvSpPr/>
          <p:nvPr/>
        </p:nvSpPr>
        <p:spPr>
          <a:xfrm>
            <a:off x="4237083" y="3374134"/>
            <a:ext cx="1327499" cy="4903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digiC</a:t>
            </a:r>
            <a:endParaRPr lang="en-US" sz="1600" dirty="0"/>
          </a:p>
          <a:p>
            <a:pPr algn="ctr"/>
            <a:r>
              <a:rPr lang="en-US" sz="1600" dirty="0"/>
              <a:t>Prod</a:t>
            </a:r>
            <a:endParaRPr lang="en-US" sz="1600" dirty="0"/>
          </a:p>
        </p:txBody>
      </p:sp>
      <p:sp>
        <p:nvSpPr>
          <p:cNvPr id="11" name="Rounded Rectangle 10"/>
          <p:cNvSpPr/>
          <p:nvPr/>
        </p:nvSpPr>
        <p:spPr>
          <a:xfrm>
            <a:off x="6034315" y="2625515"/>
            <a:ext cx="1457108" cy="689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/>
              <a:t>output</a:t>
            </a:r>
          </a:p>
          <a:p>
            <a:pPr algn="ctr"/>
            <a:r>
              <a:rPr lang="en-US" sz="1867" dirty="0"/>
              <a:t>Filter</a:t>
            </a:r>
            <a:endParaRPr lang="en-US" sz="1867" dirty="0"/>
          </a:p>
        </p:txBody>
      </p:sp>
      <p:cxnSp>
        <p:nvCxnSpPr>
          <p:cNvPr id="13" name="Straight Arrow Connector 12"/>
          <p:cNvCxnSpPr>
            <a:stCxn id="6" idx="3"/>
            <a:endCxn id="7" idx="1"/>
          </p:cNvCxnSpPr>
          <p:nvPr/>
        </p:nvCxnSpPr>
        <p:spPr>
          <a:xfrm>
            <a:off x="1855983" y="2967961"/>
            <a:ext cx="4619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8" idx="1"/>
          </p:cNvCxnSpPr>
          <p:nvPr/>
        </p:nvCxnSpPr>
        <p:spPr>
          <a:xfrm flipV="1">
            <a:off x="3775087" y="2329046"/>
            <a:ext cx="437964" cy="6389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3"/>
            <a:endCxn id="9" idx="1"/>
          </p:cNvCxnSpPr>
          <p:nvPr/>
        </p:nvCxnSpPr>
        <p:spPr>
          <a:xfrm>
            <a:off x="3775087" y="2967961"/>
            <a:ext cx="4619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3"/>
            <a:endCxn id="10" idx="1"/>
          </p:cNvCxnSpPr>
          <p:nvPr/>
        </p:nvCxnSpPr>
        <p:spPr>
          <a:xfrm>
            <a:off x="3775087" y="2967962"/>
            <a:ext cx="461996" cy="6513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3"/>
            <a:endCxn id="11" idx="1"/>
          </p:cNvCxnSpPr>
          <p:nvPr/>
        </p:nvCxnSpPr>
        <p:spPr>
          <a:xfrm>
            <a:off x="5540550" y="2329046"/>
            <a:ext cx="493765" cy="6410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3"/>
            <a:endCxn id="11" idx="1"/>
          </p:cNvCxnSpPr>
          <p:nvPr/>
        </p:nvCxnSpPr>
        <p:spPr>
          <a:xfrm>
            <a:off x="5564582" y="2967961"/>
            <a:ext cx="469733" cy="21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0" idx="3"/>
            <a:endCxn id="11" idx="1"/>
          </p:cNvCxnSpPr>
          <p:nvPr/>
        </p:nvCxnSpPr>
        <p:spPr>
          <a:xfrm flipV="1">
            <a:off x="5564582" y="2970130"/>
            <a:ext cx="469733" cy="6492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233303" y="4078833"/>
            <a:ext cx="4766844" cy="2490243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2400" dirty="0" err="1">
                <a:solidFill>
                  <a:schemeClr val="tx1"/>
                </a:solidFill>
              </a:rPr>
              <a:t>GeantV</a:t>
            </a:r>
            <a:endParaRPr lang="en-US" sz="2400" dirty="0">
              <a:solidFill>
                <a:schemeClr val="tx1"/>
              </a:solidFill>
            </a:endParaRPr>
          </a:p>
          <a:p>
            <a:pPr marL="380990" indent="-380990">
              <a:buFont typeface="Arial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RunManager</a:t>
            </a:r>
            <a:r>
              <a:rPr lang="en-US" sz="1600" dirty="0">
                <a:solidFill>
                  <a:schemeClr val="tx1"/>
                </a:solidFill>
              </a:rPr>
              <a:t> (user entry point)</a:t>
            </a:r>
          </a:p>
          <a:p>
            <a:pPr marL="380990" indent="-380990">
              <a:buFont typeface="Arial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CMSApplication</a:t>
            </a:r>
            <a:endParaRPr lang="en-US" sz="1600" dirty="0">
              <a:solidFill>
                <a:schemeClr val="tx1"/>
              </a:solidFill>
            </a:endParaRPr>
          </a:p>
          <a:p>
            <a:pPr marL="990575" lvl="1" indent="-380990">
              <a:buFont typeface="Arial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CMS detector construction</a:t>
            </a:r>
          </a:p>
          <a:p>
            <a:pPr marL="990575" lvl="1" indent="-380990">
              <a:buFont typeface="Arial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CMS primary generator</a:t>
            </a:r>
          </a:p>
          <a:p>
            <a:pPr marL="380990" indent="-380990">
              <a:buFont typeface="Arial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Book a task (task data object)</a:t>
            </a:r>
          </a:p>
          <a:p>
            <a:pPr marL="380990" indent="-380990">
              <a:buFont typeface="Arial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RunSimulationTask</a:t>
            </a:r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evset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task_data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664368" y="3312576"/>
            <a:ext cx="4581" cy="7817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 flipV="1">
            <a:off x="3451113" y="3312576"/>
            <a:ext cx="1905" cy="743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05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061" y="1763695"/>
            <a:ext cx="6597081" cy="424021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Topology </a:t>
            </a:r>
            <a:r>
              <a:rPr lang="en-US" dirty="0" smtClean="0"/>
              <a:t>awareness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sz="half" idx="4294967295"/>
          </p:nvPr>
        </p:nvSpPr>
        <p:spPr>
          <a:xfrm>
            <a:off x="1" y="4465569"/>
            <a:ext cx="5312060" cy="2286556"/>
          </a:xfrm>
        </p:spPr>
        <p:txBody>
          <a:bodyPr>
            <a:normAutofit/>
          </a:bodyPr>
          <a:lstStyle/>
          <a:p>
            <a:r>
              <a:rPr lang="en-US" dirty="0" smtClean="0"/>
              <a:t>Hardware is topology organized (node-&gt;socket-&gt;CPU-&gt;caches-&gt;memory</a:t>
            </a:r>
            <a:endParaRPr lang="en-US" i="1" dirty="0" smtClean="0"/>
          </a:p>
          <a:p>
            <a:r>
              <a:rPr lang="en-US" dirty="0" smtClean="0"/>
              <a:t>Binding together resources which are nearby can bring important benefits</a:t>
            </a:r>
          </a:p>
          <a:p>
            <a:pPr lvl="1"/>
            <a:r>
              <a:rPr lang="en-US" dirty="0" smtClean="0"/>
              <a:t>Take into account Non-Uniform Memory </a:t>
            </a:r>
            <a:r>
              <a:rPr lang="en-US" dirty="0" smtClean="0"/>
              <a:t>Access</a:t>
            </a:r>
            <a:endParaRPr lang="en-US" dirty="0" smtClean="0"/>
          </a:p>
        </p:txBody>
      </p:sp>
      <p:sp>
        <p:nvSpPr>
          <p:cNvPr id="56" name="TextBox 55"/>
          <p:cNvSpPr txBox="1"/>
          <p:nvPr/>
        </p:nvSpPr>
        <p:spPr>
          <a:xfrm>
            <a:off x="10161431" y="3490175"/>
            <a:ext cx="128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~9% gain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67003" y="1792614"/>
            <a:ext cx="3834631" cy="2594873"/>
            <a:chOff x="575252" y="1344460"/>
            <a:chExt cx="2875973" cy="1946155"/>
          </a:xfrm>
        </p:grpSpPr>
        <p:grpSp>
          <p:nvGrpSpPr>
            <p:cNvPr id="58" name="Group 57"/>
            <p:cNvGrpSpPr/>
            <p:nvPr/>
          </p:nvGrpSpPr>
          <p:grpSpPr>
            <a:xfrm>
              <a:off x="575252" y="1344460"/>
              <a:ext cx="2875973" cy="1946155"/>
              <a:chOff x="4274128" y="2909455"/>
              <a:chExt cx="4398817" cy="3888877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74128" y="5164674"/>
                <a:ext cx="4398817" cy="1633658"/>
              </a:xfrm>
              <a:prstGeom prst="rect">
                <a:avLst/>
              </a:prstGeom>
              <a:noFill/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 anchorCtr="0"/>
              <a:lstStyle/>
              <a:p>
                <a:pPr algn="ctr"/>
                <a:r>
                  <a:rPr lang="en-US" sz="1000">
                    <a:solidFill>
                      <a:schemeClr val="tx1"/>
                    </a:solidFill>
                  </a:rPr>
                  <a:t>node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5680365" y="2909455"/>
                <a:ext cx="1205344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err="1"/>
                  <a:t>GeantV</a:t>
                </a:r>
                <a:r>
                  <a:rPr lang="en-US" sz="1000" dirty="0"/>
                  <a:t> </a:t>
                </a:r>
              </a:p>
              <a:p>
                <a:pPr algn="ctr"/>
                <a:r>
                  <a:rPr lang="en-US" sz="1000" dirty="0"/>
                  <a:t>run manager</a:t>
                </a:r>
              </a:p>
            </p:txBody>
          </p:sp>
          <p:grpSp>
            <p:nvGrpSpPr>
              <p:cNvPr id="101" name="Group 100"/>
              <p:cNvGrpSpPr/>
              <p:nvPr/>
            </p:nvGrpSpPr>
            <p:grpSpPr>
              <a:xfrm>
                <a:off x="4752109" y="4812539"/>
                <a:ext cx="1122217" cy="1333875"/>
                <a:chOff x="1371600" y="3704172"/>
                <a:chExt cx="1122217" cy="1333875"/>
              </a:xfrm>
            </p:grpSpPr>
            <p:sp>
              <p:nvSpPr>
                <p:cNvPr id="102" name="Rectangle 101"/>
                <p:cNvSpPr/>
                <p:nvPr/>
              </p:nvSpPr>
              <p:spPr>
                <a:xfrm>
                  <a:off x="1371600" y="3704172"/>
                  <a:ext cx="1122217" cy="32750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/>
                    <a:t>Scheduler</a:t>
                  </a:r>
                  <a:endParaRPr lang="en-US" sz="1000" dirty="0"/>
                </a:p>
              </p:txBody>
            </p:sp>
            <p:grpSp>
              <p:nvGrpSpPr>
                <p:cNvPr id="103" name="Group 102"/>
                <p:cNvGrpSpPr/>
                <p:nvPr/>
              </p:nvGrpSpPr>
              <p:grpSpPr>
                <a:xfrm>
                  <a:off x="1704110" y="4031673"/>
                  <a:ext cx="457200" cy="665018"/>
                  <a:chOff x="1676400" y="4031673"/>
                  <a:chExt cx="457200" cy="665018"/>
                </a:xfrm>
              </p:grpSpPr>
              <p:cxnSp>
                <p:nvCxnSpPr>
                  <p:cNvPr id="105" name="Straight Connector 104"/>
                  <p:cNvCxnSpPr/>
                  <p:nvPr/>
                </p:nvCxnSpPr>
                <p:spPr>
                  <a:xfrm>
                    <a:off x="1676400" y="4031673"/>
                    <a:ext cx="0" cy="665018"/>
                  </a:xfrm>
                  <a:prstGeom prst="line">
                    <a:avLst/>
                  </a:prstGeom>
                  <a:ln w="2222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>
                  <a:xfrm>
                    <a:off x="1828800" y="4031673"/>
                    <a:ext cx="0" cy="665018"/>
                  </a:xfrm>
                  <a:prstGeom prst="line">
                    <a:avLst/>
                  </a:prstGeom>
                  <a:ln w="2222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>
                    <a:off x="1981200" y="4031673"/>
                    <a:ext cx="0" cy="665018"/>
                  </a:xfrm>
                  <a:prstGeom prst="line">
                    <a:avLst/>
                  </a:prstGeom>
                  <a:ln w="2222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>
                    <a:off x="2133600" y="4031673"/>
                    <a:ext cx="0" cy="665018"/>
                  </a:xfrm>
                  <a:prstGeom prst="line">
                    <a:avLst/>
                  </a:prstGeom>
                  <a:ln w="2222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4" name="Rectangle 103"/>
                <p:cNvSpPr/>
                <p:nvPr/>
              </p:nvSpPr>
              <p:spPr>
                <a:xfrm>
                  <a:off x="1371600" y="4710546"/>
                  <a:ext cx="1122217" cy="327501"/>
                </a:xfrm>
                <a:prstGeom prst="rect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/>
                    <a:t>Basketizer</a:t>
                  </a:r>
                  <a:endParaRPr lang="en-US" sz="1000" dirty="0"/>
                </a:p>
              </p:txBody>
            </p:sp>
          </p:grpSp>
          <p:grpSp>
            <p:nvGrpSpPr>
              <p:cNvPr id="109" name="Group 108"/>
              <p:cNvGrpSpPr/>
              <p:nvPr/>
            </p:nvGrpSpPr>
            <p:grpSpPr>
              <a:xfrm>
                <a:off x="6082141" y="4812539"/>
                <a:ext cx="1122217" cy="1333875"/>
                <a:chOff x="1371600" y="3704172"/>
                <a:chExt cx="1122217" cy="1333875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1371600" y="3704172"/>
                  <a:ext cx="1122217" cy="32750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/>
                    <a:t>Scheduler</a:t>
                  </a:r>
                  <a:endParaRPr lang="en-US" sz="1000" dirty="0"/>
                </a:p>
              </p:txBody>
            </p:sp>
            <p:grpSp>
              <p:nvGrpSpPr>
                <p:cNvPr id="111" name="Group 110"/>
                <p:cNvGrpSpPr/>
                <p:nvPr/>
              </p:nvGrpSpPr>
              <p:grpSpPr>
                <a:xfrm>
                  <a:off x="1704110" y="4031673"/>
                  <a:ext cx="457200" cy="665018"/>
                  <a:chOff x="1676400" y="4031673"/>
                  <a:chExt cx="457200" cy="665018"/>
                </a:xfrm>
              </p:grpSpPr>
              <p:cxnSp>
                <p:nvCxnSpPr>
                  <p:cNvPr id="113" name="Straight Connector 112"/>
                  <p:cNvCxnSpPr/>
                  <p:nvPr/>
                </p:nvCxnSpPr>
                <p:spPr>
                  <a:xfrm>
                    <a:off x="1676400" y="4031673"/>
                    <a:ext cx="0" cy="665018"/>
                  </a:xfrm>
                  <a:prstGeom prst="line">
                    <a:avLst/>
                  </a:prstGeom>
                  <a:ln w="2222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Connector 113"/>
                  <p:cNvCxnSpPr/>
                  <p:nvPr/>
                </p:nvCxnSpPr>
                <p:spPr>
                  <a:xfrm>
                    <a:off x="1828800" y="4031673"/>
                    <a:ext cx="0" cy="665018"/>
                  </a:xfrm>
                  <a:prstGeom prst="line">
                    <a:avLst/>
                  </a:prstGeom>
                  <a:ln w="2222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/>
                  <p:cNvCxnSpPr/>
                  <p:nvPr/>
                </p:nvCxnSpPr>
                <p:spPr>
                  <a:xfrm>
                    <a:off x="1981200" y="4031673"/>
                    <a:ext cx="0" cy="665018"/>
                  </a:xfrm>
                  <a:prstGeom prst="line">
                    <a:avLst/>
                  </a:prstGeom>
                  <a:ln w="2222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/>
                </p:nvCxnSpPr>
                <p:spPr>
                  <a:xfrm>
                    <a:off x="2133600" y="4031673"/>
                    <a:ext cx="0" cy="665018"/>
                  </a:xfrm>
                  <a:prstGeom prst="line">
                    <a:avLst/>
                  </a:prstGeom>
                  <a:ln w="2222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2" name="Rectangle 111"/>
                <p:cNvSpPr/>
                <p:nvPr/>
              </p:nvSpPr>
              <p:spPr>
                <a:xfrm>
                  <a:off x="1371600" y="4710546"/>
                  <a:ext cx="1122217" cy="327501"/>
                </a:xfrm>
                <a:prstGeom prst="rect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/>
                    <a:t>Basketizer</a:t>
                  </a:r>
                  <a:endParaRPr lang="en-US" sz="1000" dirty="0"/>
                </a:p>
              </p:txBody>
            </p:sp>
          </p:grpSp>
          <p:sp>
            <p:nvSpPr>
              <p:cNvPr id="117" name="Rectangle 116"/>
              <p:cNvSpPr/>
              <p:nvPr/>
            </p:nvSpPr>
            <p:spPr>
              <a:xfrm>
                <a:off x="4752108" y="4128659"/>
                <a:ext cx="1122217" cy="609600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Propagator</a:t>
                </a:r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6082140" y="4128659"/>
                <a:ext cx="1122217" cy="609600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Propagator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7495310" y="4128660"/>
                <a:ext cx="526473" cy="369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70C0"/>
                    </a:solidFill>
                  </a:rPr>
                  <a:t>(</a:t>
                </a:r>
                <a:r>
                  <a:rPr lang="is-IS" sz="1000" b="1" dirty="0">
                    <a:solidFill>
                      <a:srgbClr val="0070C0"/>
                    </a:solidFill>
                  </a:rPr>
                  <a:t>…)</a:t>
                </a:r>
                <a:endParaRPr lang="en-US" sz="10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4752097" y="3621048"/>
                <a:ext cx="3449794" cy="433331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NUMA discovery service</a:t>
                </a:r>
              </a:p>
              <a:p>
                <a:pPr algn="ctr"/>
                <a:r>
                  <a:rPr lang="en-US" sz="1000" dirty="0"/>
                  <a:t>(</a:t>
                </a:r>
                <a:r>
                  <a:rPr lang="en-US" sz="1000" dirty="0" err="1"/>
                  <a:t>libhwloc</a:t>
                </a:r>
                <a:r>
                  <a:rPr lang="en-US" sz="1000" dirty="0"/>
                  <a:t>)</a:t>
                </a:r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4752097" y="5475351"/>
                <a:ext cx="1122224" cy="927490"/>
              </a:xfrm>
              <a:prstGeom prst="rect">
                <a:avLst/>
              </a:prstGeom>
              <a:noFill/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 anchorCtr="0"/>
              <a:lstStyle/>
              <a:p>
                <a:pPr algn="ctr"/>
                <a:r>
                  <a:rPr lang="en-US" sz="1000">
                    <a:solidFill>
                      <a:schemeClr val="tx1"/>
                    </a:solidFill>
                  </a:rPr>
                  <a:t>socket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6073953" y="5475351"/>
                <a:ext cx="1122224" cy="927490"/>
              </a:xfrm>
              <a:prstGeom prst="rect">
                <a:avLst/>
              </a:prstGeom>
              <a:noFill/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 anchorCtr="0"/>
              <a:lstStyle/>
              <a:p>
                <a:pPr algn="ctr"/>
                <a:r>
                  <a:rPr lang="en-US" sz="1000">
                    <a:solidFill>
                      <a:schemeClr val="tx1"/>
                    </a:solidFill>
                  </a:rPr>
                  <a:t>socket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7347301" y="5447341"/>
                <a:ext cx="1122224" cy="927490"/>
              </a:xfrm>
              <a:prstGeom prst="rect">
                <a:avLst/>
              </a:prstGeom>
              <a:noFill/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 anchorCtr="0"/>
              <a:lstStyle/>
              <a:p>
                <a:pPr algn="ctr"/>
                <a:r>
                  <a:rPr lang="en-US" sz="1000">
                    <a:solidFill>
                      <a:schemeClr val="tx1"/>
                    </a:solidFill>
                  </a:rPr>
                  <a:t>socket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2653713" y="2683256"/>
              <a:ext cx="241632" cy="168317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000" tIns="48000" rIns="48000" bIns="48000" rtlCol="0" anchor="b" anchorCtr="0"/>
            <a:lstStyle/>
            <a:p>
              <a:pPr algn="ctr"/>
              <a:r>
                <a:rPr lang="en-US" sz="667">
                  <a:solidFill>
                    <a:schemeClr val="tx1"/>
                  </a:solidFill>
                </a:rPr>
                <a:t>CPU</a:t>
              </a:r>
              <a:endParaRPr lang="en-US" sz="667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984938" y="2690029"/>
              <a:ext cx="241632" cy="168317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000" tIns="48000" rIns="48000" bIns="48000" rtlCol="0" anchor="b" anchorCtr="0"/>
            <a:lstStyle/>
            <a:p>
              <a:pPr algn="ctr"/>
              <a:r>
                <a:rPr lang="en-US" sz="667">
                  <a:solidFill>
                    <a:schemeClr val="tx1"/>
                  </a:solidFill>
                </a:rPr>
                <a:t>CPU</a:t>
              </a:r>
              <a:endParaRPr lang="en-US" sz="667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588265" y="3064969"/>
              <a:ext cx="733717" cy="184278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memory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620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Features: Vectorization using </a:t>
            </a:r>
            <a:r>
              <a:rPr lang="en-US" dirty="0" err="1" smtClean="0"/>
              <a:t>VecCore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72078" y="2099558"/>
            <a:ext cx="5044044" cy="3473239"/>
          </a:xfrm>
        </p:spPr>
        <p:txBody>
          <a:bodyPr wrap="square">
            <a:normAutofit/>
          </a:bodyPr>
          <a:lstStyle/>
          <a:p>
            <a:r>
              <a:rPr lang="en-US" dirty="0" smtClean="0"/>
              <a:t>Type-based explicit vectorization</a:t>
            </a:r>
          </a:p>
          <a:p>
            <a:pPr lvl="1"/>
            <a:r>
              <a:rPr lang="en-US" dirty="0" smtClean="0"/>
              <a:t>There are few libraries providing this: </a:t>
            </a:r>
            <a:r>
              <a:rPr lang="en-US" dirty="0" err="1" smtClean="0"/>
              <a:t>Vc</a:t>
            </a:r>
            <a:r>
              <a:rPr lang="en-US" dirty="0" smtClean="0"/>
              <a:t>, UME::SIMD</a:t>
            </a:r>
          </a:p>
          <a:p>
            <a:r>
              <a:rPr lang="en-US" dirty="0" smtClean="0"/>
              <a:t>Geometry code &amp; magnetic field RK propagator written in this way</a:t>
            </a:r>
          </a:p>
          <a:p>
            <a:pPr lvl="1"/>
            <a:r>
              <a:rPr lang="en-US" dirty="0" smtClean="0"/>
              <a:t>EM physics models coming next</a:t>
            </a:r>
          </a:p>
          <a:p>
            <a:r>
              <a:rPr lang="en-US" dirty="0" smtClean="0"/>
              <a:t>Can profit also expressing internal vectorization when loop auto-vectorization is not possible</a:t>
            </a:r>
          </a:p>
          <a:p>
            <a:pPr lvl="1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274863" y="1959619"/>
            <a:ext cx="6749797" cy="4578636"/>
            <a:chOff x="31787597" y="9563543"/>
            <a:chExt cx="10441565" cy="3069112"/>
          </a:xfrm>
        </p:grpSpPr>
        <p:grpSp>
          <p:nvGrpSpPr>
            <p:cNvPr id="13" name="Group 12"/>
            <p:cNvGrpSpPr/>
            <p:nvPr/>
          </p:nvGrpSpPr>
          <p:grpSpPr>
            <a:xfrm>
              <a:off x="31787597" y="9563543"/>
              <a:ext cx="10441565" cy="3069112"/>
              <a:chOff x="2849922" y="3234958"/>
              <a:chExt cx="5995412" cy="1856489"/>
            </a:xfrm>
          </p:grpSpPr>
          <p:sp>
            <p:nvSpPr>
              <p:cNvPr id="16" name="Shape 661"/>
              <p:cNvSpPr/>
              <p:nvPr/>
            </p:nvSpPr>
            <p:spPr>
              <a:xfrm>
                <a:off x="3751755" y="3780800"/>
                <a:ext cx="4839250" cy="548414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7623" tIns="47623" rIns="47623" bIns="47623" anchor="ctr">
                <a:normAutofit fontScale="92500" lnSpcReduction="20000"/>
              </a:bodyPr>
              <a:lstStyle/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sz="1333" dirty="0">
                    <a:latin typeface="Clear Sans"/>
                    <a:cs typeface="Clear Sans"/>
                  </a:rPr>
                  <a:t>template&lt;</a:t>
                </a:r>
                <a:r>
                  <a:rPr lang="en-US" sz="1333" dirty="0">
                    <a:latin typeface="Clear Sans"/>
                    <a:cs typeface="Clear Sans"/>
                  </a:rPr>
                  <a:t>typename Real_v</a:t>
                </a:r>
                <a:r>
                  <a:rPr sz="1333" dirty="0">
                    <a:latin typeface="Clear Sans"/>
                    <a:cs typeface="Clear Sans"/>
                  </a:rPr>
                  <a:t>&gt;</a:t>
                </a:r>
                <a:endParaRPr sz="1333" dirty="0">
                  <a:latin typeface="Clear Sans"/>
                  <a:cs typeface="Clear Sans"/>
                </a:endParaRP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333" dirty="0">
                    <a:latin typeface="Clear Sans"/>
                    <a:cs typeface="Clear Sans"/>
                  </a:rPr>
                  <a:t>void </a:t>
                </a:r>
                <a:r>
                  <a:rPr lang="en-US" sz="1333" dirty="0" err="1">
                    <a:latin typeface="Clear Sans"/>
                    <a:cs typeface="Clear Sans"/>
                  </a:rPr>
                  <a:t>DistanceImplementation</a:t>
                </a:r>
                <a:r>
                  <a:rPr sz="1333" dirty="0">
                    <a:latin typeface="Clear Sans"/>
                    <a:cs typeface="Clear Sans"/>
                  </a:rPr>
                  <a:t>( </a:t>
                </a:r>
                <a:r>
                  <a:rPr lang="en-US" sz="1333" dirty="0" err="1">
                    <a:latin typeface="Clear Sans"/>
                    <a:cs typeface="Clear Sans"/>
                  </a:rPr>
                  <a:t>const</a:t>
                </a:r>
                <a:r>
                  <a:rPr lang="en-US" sz="1333" dirty="0">
                    <a:latin typeface="Clear Sans"/>
                    <a:cs typeface="Clear Sans"/>
                  </a:rPr>
                  <a:t> </a:t>
                </a:r>
                <a:r>
                  <a:rPr lang="en-US" sz="1333" dirty="0" err="1">
                    <a:latin typeface="Clear Sans"/>
                    <a:cs typeface="Clear Sans"/>
                  </a:rPr>
                  <a:t>Real_v</a:t>
                </a:r>
                <a:r>
                  <a:rPr sz="1333" dirty="0">
                    <a:latin typeface="Clear Sans"/>
                    <a:cs typeface="Clear Sans"/>
                  </a:rPr>
                  <a:t> </a:t>
                </a:r>
                <a:r>
                  <a:rPr lang="en-US" sz="1333" dirty="0">
                    <a:latin typeface="Clear Sans"/>
                    <a:cs typeface="Clear Sans"/>
                  </a:rPr>
                  <a:t>&amp;</a:t>
                </a:r>
                <a:r>
                  <a:rPr sz="1333" dirty="0">
                    <a:latin typeface="Clear Sans"/>
                    <a:cs typeface="Clear Sans"/>
                  </a:rPr>
                  <a:t>input</a:t>
                </a:r>
                <a:r>
                  <a:rPr lang="en-US" sz="1333" dirty="0">
                    <a:latin typeface="Clear Sans"/>
                    <a:cs typeface="Clear Sans"/>
                  </a:rPr>
                  <a:t>, </a:t>
                </a:r>
                <a:r>
                  <a:rPr sz="1333" dirty="0">
                    <a:latin typeface="Clear Sans"/>
                    <a:cs typeface="Clear Sans"/>
                  </a:rPr>
                  <a:t> </a:t>
                </a:r>
                <a:r>
                  <a:rPr lang="en-US" sz="1333" dirty="0" err="1">
                    <a:latin typeface="Clear Sans"/>
                    <a:cs typeface="Clear Sans"/>
                  </a:rPr>
                  <a:t>Real_v</a:t>
                </a:r>
                <a:r>
                  <a:rPr lang="en-US" sz="1333" dirty="0">
                    <a:latin typeface="Clear Sans"/>
                    <a:cs typeface="Clear Sans"/>
                  </a:rPr>
                  <a:t> &amp; distance</a:t>
                </a:r>
                <a:r>
                  <a:rPr sz="1333" dirty="0">
                    <a:latin typeface="Clear Sans"/>
                    <a:cs typeface="Clear Sans"/>
                  </a:rPr>
                  <a:t>)</a:t>
                </a:r>
                <a:endParaRPr sz="1333" dirty="0">
                  <a:latin typeface="Clear Sans"/>
                  <a:cs typeface="Clear Sans"/>
                </a:endParaRP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sz="1333" dirty="0">
                    <a:latin typeface="Clear Sans"/>
                    <a:cs typeface="Clear Sans"/>
                  </a:rPr>
                  <a:t>{</a:t>
                </a: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333" dirty="0">
                    <a:latin typeface="Clear Sans"/>
                    <a:cs typeface="Clear Sans"/>
                  </a:rPr>
                  <a:t>    </a:t>
                </a:r>
                <a:r>
                  <a:rPr lang="en-US" sz="1333" b="1" dirty="0">
                    <a:solidFill>
                      <a:srgbClr val="FF0000"/>
                    </a:solidFill>
                    <a:latin typeface="Clear Sans"/>
                    <a:cs typeface="Clear Sans"/>
                  </a:rPr>
                  <a:t>Distance computation algorithm here</a:t>
                </a:r>
                <a:r>
                  <a:rPr sz="1333" b="1" dirty="0">
                    <a:solidFill>
                      <a:srgbClr val="FF0000"/>
                    </a:solidFill>
                    <a:latin typeface="Clear Sans"/>
                    <a:cs typeface="Clear Sans"/>
                  </a:rPr>
                  <a:t>  </a:t>
                </a:r>
                <a:r>
                  <a:rPr lang="en-US" sz="1333" b="1" dirty="0">
                    <a:solidFill>
                      <a:srgbClr val="FF0000"/>
                    </a:solidFill>
                    <a:latin typeface="Clear Sans"/>
                    <a:cs typeface="Clear Sans"/>
                  </a:rPr>
                  <a:t>in terms of </a:t>
                </a:r>
                <a:r>
                  <a:rPr lang="en-US" sz="1333" b="1" dirty="0" err="1">
                    <a:solidFill>
                      <a:srgbClr val="FF0000"/>
                    </a:solidFill>
                    <a:latin typeface="Clear Sans"/>
                    <a:cs typeface="Clear Sans"/>
                  </a:rPr>
                  <a:t>VecCore</a:t>
                </a:r>
                <a:r>
                  <a:rPr sz="1333" b="1" dirty="0">
                    <a:solidFill>
                      <a:srgbClr val="FF0000"/>
                    </a:solidFill>
                    <a:latin typeface="Clear Sans"/>
                    <a:cs typeface="Clear Sans"/>
                  </a:rPr>
                  <a:t>  </a:t>
                </a:r>
                <a:endParaRPr lang="en-US" sz="1333" b="1" dirty="0">
                  <a:solidFill>
                    <a:srgbClr val="FF0000"/>
                  </a:solidFill>
                  <a:latin typeface="Clear Sans"/>
                  <a:cs typeface="Clear Sans"/>
                </a:endParaRP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333" dirty="0">
                    <a:latin typeface="Clear Sans"/>
                    <a:cs typeface="Clear Sans"/>
                  </a:rPr>
                  <a:t>    </a:t>
                </a:r>
                <a:r>
                  <a:rPr sz="1333" dirty="0">
                    <a:latin typeface="Clear Sans"/>
                    <a:cs typeface="Clear Sans"/>
                  </a:rPr>
                  <a:t>// </a:t>
                </a:r>
                <a:r>
                  <a:rPr lang="en-US" sz="1333" dirty="0">
                    <a:latin typeface="Clear Sans"/>
                    <a:cs typeface="Clear Sans"/>
                  </a:rPr>
                  <a:t>Real_v is an arbitrary scalar/SIMD type. </a:t>
                </a:r>
                <a:r>
                  <a:rPr lang="en-US" sz="1333" dirty="0" err="1">
                    <a:latin typeface="Clear Sans"/>
                    <a:cs typeface="Clear Sans"/>
                  </a:rPr>
                  <a:t>VecCore</a:t>
                </a:r>
                <a:r>
                  <a:rPr lang="en-US" sz="1333" dirty="0">
                    <a:latin typeface="Clear Sans"/>
                    <a:cs typeface="Clear Sans"/>
                  </a:rPr>
                  <a:t> library wraps </a:t>
                </a: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333" dirty="0">
                    <a:latin typeface="Clear Sans"/>
                    <a:cs typeface="Clear Sans"/>
                  </a:rPr>
                  <a:t> </a:t>
                </a:r>
                <a:r>
                  <a:rPr lang="en-US" sz="1333" dirty="0">
                    <a:latin typeface="Clear Sans"/>
                    <a:cs typeface="Clear Sans"/>
                  </a:rPr>
                  <a:t>   // math/vector operations expressed for different vector </a:t>
                </a:r>
                <a:r>
                  <a:rPr lang="en-US" sz="1333" dirty="0" err="1">
                    <a:latin typeface="Clear Sans"/>
                    <a:cs typeface="Clear Sans"/>
                  </a:rPr>
                  <a:t>backends</a:t>
                </a:r>
                <a:r>
                  <a:rPr lang="en-US" sz="1333" dirty="0">
                    <a:latin typeface="Clear Sans"/>
                    <a:cs typeface="Clear Sans"/>
                  </a:rPr>
                  <a:t> (</a:t>
                </a:r>
                <a:r>
                  <a:rPr lang="en-US" sz="1333" dirty="0" err="1">
                    <a:latin typeface="Clear Sans"/>
                    <a:cs typeface="Clear Sans"/>
                  </a:rPr>
                  <a:t>Vc</a:t>
                </a:r>
                <a:r>
                  <a:rPr lang="en-US" sz="1333" dirty="0">
                    <a:latin typeface="Clear Sans"/>
                    <a:cs typeface="Clear Sans"/>
                  </a:rPr>
                  <a:t>, </a:t>
                </a: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333" dirty="0">
                    <a:latin typeface="Clear Sans"/>
                    <a:cs typeface="Clear Sans"/>
                  </a:rPr>
                  <a:t> </a:t>
                </a:r>
                <a:r>
                  <a:rPr lang="en-US" sz="1333" dirty="0">
                    <a:latin typeface="Clear Sans"/>
                    <a:cs typeface="Clear Sans"/>
                  </a:rPr>
                  <a:t>   // UME::SIMD)</a:t>
                </a:r>
                <a:endParaRPr sz="1333" dirty="0">
                  <a:latin typeface="Clear Sans"/>
                  <a:cs typeface="Clear Sans"/>
                </a:endParaRP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sz="1333" dirty="0">
                    <a:latin typeface="Clear Sans"/>
                    <a:cs typeface="Clear Sans"/>
                  </a:rPr>
                  <a:t>}</a:t>
                </a:r>
              </a:p>
            </p:txBody>
          </p:sp>
          <p:sp>
            <p:nvSpPr>
              <p:cNvPr id="17" name="Shape 664"/>
              <p:cNvSpPr>
                <a:spLocks noChangeAspect="1"/>
              </p:cNvSpPr>
              <p:nvPr/>
            </p:nvSpPr>
            <p:spPr>
              <a:xfrm>
                <a:off x="6045494" y="4490690"/>
                <a:ext cx="2799839" cy="600757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7623" tIns="47623" rIns="47623" bIns="47623" anchor="ctr">
                <a:noAutofit/>
              </a:bodyPr>
              <a:lstStyle/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template &lt;</a:t>
                </a:r>
                <a:r>
                  <a:rPr lang="en-US" sz="1200" dirty="0" err="1">
                    <a:latin typeface="Clear Sans"/>
                    <a:cs typeface="Clear Sans"/>
                  </a:rPr>
                  <a:t>typename</a:t>
                </a:r>
                <a:r>
                  <a:rPr lang="en-US" sz="1200" dirty="0">
                    <a:latin typeface="Clear Sans"/>
                    <a:cs typeface="Clear Sans"/>
                  </a:rPr>
                  <a:t> T = </a:t>
                </a:r>
                <a:r>
                  <a:rPr lang="en-US" sz="1200" dirty="0" err="1">
                    <a:latin typeface="Clear Sans"/>
                    <a:cs typeface="Clear Sans"/>
                  </a:rPr>
                  <a:t>Real_s</a:t>
                </a:r>
                <a:r>
                  <a:rPr lang="en-US" sz="1200" dirty="0">
                    <a:latin typeface="Clear Sans"/>
                    <a:cs typeface="Clear Sans"/>
                  </a:rPr>
                  <a:t>&gt;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class </a:t>
                </a:r>
                <a:r>
                  <a:rPr lang="en-US" sz="1200" dirty="0" err="1">
                    <a:latin typeface="Clear Sans"/>
                    <a:cs typeface="Clear Sans"/>
                  </a:rPr>
                  <a:t>VcVectorT</a:t>
                </a:r>
                <a:r>
                  <a:rPr lang="en-US" sz="1200" dirty="0">
                    <a:latin typeface="Clear Sans"/>
                    <a:cs typeface="Clear Sans"/>
                  </a:rPr>
                  <a:t> {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public: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  using </a:t>
                </a:r>
                <a:r>
                  <a:rPr lang="en-US" sz="1200" dirty="0" err="1">
                    <a:latin typeface="Clear Sans"/>
                    <a:cs typeface="Clear Sans"/>
                  </a:rPr>
                  <a:t>Real_v</a:t>
                </a:r>
                <a:r>
                  <a:rPr lang="en-US" sz="1200" dirty="0">
                    <a:latin typeface="Clear Sans"/>
                    <a:cs typeface="Clear Sans"/>
                  </a:rPr>
                  <a:t>   = </a:t>
                </a:r>
                <a:r>
                  <a:rPr lang="en-US" sz="1200" dirty="0" err="1">
                    <a:latin typeface="Clear Sans"/>
                    <a:cs typeface="Clear Sans"/>
                  </a:rPr>
                  <a:t>Vc</a:t>
                </a:r>
                <a:r>
                  <a:rPr lang="en-US" sz="1200" dirty="0">
                    <a:latin typeface="Clear Sans"/>
                    <a:cs typeface="Clear Sans"/>
                  </a:rPr>
                  <a:t>::Vector&lt;T&gt;;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  using </a:t>
                </a:r>
                <a:r>
                  <a:rPr lang="en-US" sz="1200" dirty="0" err="1">
                    <a:latin typeface="Clear Sans"/>
                    <a:cs typeface="Clear Sans"/>
                  </a:rPr>
                  <a:t>Float_v</a:t>
                </a:r>
                <a:r>
                  <a:rPr lang="en-US" sz="1200" dirty="0">
                    <a:latin typeface="Clear Sans"/>
                    <a:cs typeface="Clear Sans"/>
                  </a:rPr>
                  <a:t>  = </a:t>
                </a:r>
                <a:r>
                  <a:rPr lang="en-US" sz="1200" dirty="0" err="1">
                    <a:latin typeface="Clear Sans"/>
                    <a:cs typeface="Clear Sans"/>
                  </a:rPr>
                  <a:t>Vc</a:t>
                </a:r>
                <a:r>
                  <a:rPr lang="en-US" sz="1200" dirty="0">
                    <a:latin typeface="Clear Sans"/>
                    <a:cs typeface="Clear Sans"/>
                  </a:rPr>
                  <a:t>::Vector&lt;</a:t>
                </a:r>
                <a:r>
                  <a:rPr lang="en-US" sz="1200" dirty="0" err="1">
                    <a:latin typeface="Clear Sans"/>
                    <a:cs typeface="Clear Sans"/>
                  </a:rPr>
                  <a:t>Float_s</a:t>
                </a:r>
                <a:r>
                  <a:rPr lang="en-US" sz="1200" dirty="0">
                    <a:latin typeface="Clear Sans"/>
                    <a:cs typeface="Clear Sans"/>
                  </a:rPr>
                  <a:t>&gt;;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  using </a:t>
                </a:r>
                <a:r>
                  <a:rPr lang="en-US" sz="1200" dirty="0" err="1">
                    <a:latin typeface="Clear Sans"/>
                    <a:cs typeface="Clear Sans"/>
                  </a:rPr>
                  <a:t>Double_v</a:t>
                </a:r>
                <a:r>
                  <a:rPr lang="en-US" sz="1200" dirty="0">
                    <a:latin typeface="Clear Sans"/>
                    <a:cs typeface="Clear Sans"/>
                  </a:rPr>
                  <a:t> = </a:t>
                </a:r>
                <a:r>
                  <a:rPr lang="en-US" sz="1200" dirty="0" err="1">
                    <a:latin typeface="Clear Sans"/>
                    <a:cs typeface="Clear Sans"/>
                  </a:rPr>
                  <a:t>Vc</a:t>
                </a:r>
                <a:r>
                  <a:rPr lang="en-US" sz="1200" dirty="0">
                    <a:latin typeface="Clear Sans"/>
                    <a:cs typeface="Clear Sans"/>
                  </a:rPr>
                  <a:t>::Vector&lt;</a:t>
                </a:r>
                <a:r>
                  <a:rPr lang="en-US" sz="1200" dirty="0" err="1">
                    <a:latin typeface="Clear Sans"/>
                    <a:cs typeface="Clear Sans"/>
                  </a:rPr>
                  <a:t>Double_s</a:t>
                </a:r>
                <a:r>
                  <a:rPr lang="en-US" sz="1200" dirty="0">
                    <a:latin typeface="Clear Sans"/>
                    <a:cs typeface="Clear Sans"/>
                  </a:rPr>
                  <a:t>&gt;;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// Functions </a:t>
                </a:r>
                <a:r>
                  <a:rPr lang="en-US" sz="1200" dirty="0">
                    <a:latin typeface="Clear Sans"/>
                    <a:cs typeface="Clear Sans"/>
                  </a:rPr>
                  <a:t>operating </a:t>
                </a:r>
                <a:r>
                  <a:rPr lang="en-US" sz="1200">
                    <a:latin typeface="Clear Sans"/>
                    <a:cs typeface="Clear Sans"/>
                  </a:rPr>
                  <a:t>with </a:t>
                </a:r>
                <a:r>
                  <a:rPr lang="en-US" sz="1200">
                    <a:latin typeface="Clear Sans"/>
                    <a:cs typeface="Clear Sans"/>
                  </a:rPr>
                  <a:t>vector </a:t>
                </a:r>
                <a:r>
                  <a:rPr lang="en-US" sz="1200" dirty="0">
                    <a:latin typeface="Clear Sans"/>
                    <a:cs typeface="Clear Sans"/>
                  </a:rPr>
                  <a:t>types</a:t>
                </a:r>
                <a:endParaRPr lang="en-US" sz="1200" dirty="0">
                  <a:latin typeface="Clear Sans"/>
                  <a:cs typeface="Clear Sans"/>
                </a:endParaRPr>
              </a:p>
            </p:txBody>
          </p:sp>
          <p:pic>
            <p:nvPicPr>
              <p:cNvPr id="18" name="Picture 17"/>
              <p:cNvPicPr>
                <a:picLocks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 rot="1915455" flipH="1">
                <a:off x="6470140" y="3330601"/>
                <a:ext cx="228333" cy="545623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 rot="19684545">
                <a:off x="4935604" y="3336722"/>
                <a:ext cx="246993" cy="533377"/>
              </a:xfrm>
              <a:prstGeom prst="rect">
                <a:avLst/>
              </a:prstGeom>
            </p:spPr>
          </p:pic>
          <p:sp>
            <p:nvSpPr>
              <p:cNvPr id="20" name="Shape 672"/>
              <p:cNvSpPr/>
              <p:nvPr/>
            </p:nvSpPr>
            <p:spPr>
              <a:xfrm>
                <a:off x="5525706" y="3235581"/>
                <a:ext cx="3319628" cy="138831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7623" tIns="47623" rIns="47623" bIns="47623" anchor="ctr">
                <a:spAutoFit/>
              </a:bodyPr>
              <a:lstStyle>
                <a:lvl1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r>
                  <a:rPr sz="1600" dirty="0">
                    <a:latin typeface="Clear Sans"/>
                    <a:cs typeface="Clear Sans"/>
                  </a:rPr>
                  <a:t>distance( </a:t>
                </a:r>
                <a:r>
                  <a:rPr lang="en-US" sz="1600" dirty="0">
                    <a:latin typeface="Clear Sans"/>
                    <a:cs typeface="Clear Sans"/>
                  </a:rPr>
                  <a:t>vector_type</a:t>
                </a:r>
                <a:r>
                  <a:rPr sz="1600" dirty="0">
                    <a:latin typeface="Clear Sans"/>
                    <a:cs typeface="Clear Sans"/>
                  </a:rPr>
                  <a:t> </a:t>
                </a:r>
                <a:r>
                  <a:rPr lang="en-US" sz="1600" dirty="0">
                    <a:latin typeface="Clear Sans"/>
                    <a:cs typeface="Clear Sans"/>
                  </a:rPr>
                  <a:t> &amp;</a:t>
                </a:r>
                <a:r>
                  <a:rPr sz="1600" dirty="0">
                    <a:latin typeface="Clear Sans"/>
                    <a:cs typeface="Clear Sans"/>
                  </a:rPr>
                  <a:t>)</a:t>
                </a:r>
                <a:r>
                  <a:rPr sz="1600" dirty="0">
                    <a:latin typeface="Clear Sans"/>
                    <a:cs typeface="Clear Sans"/>
                  </a:rPr>
                  <a:t>;</a:t>
                </a:r>
              </a:p>
            </p:txBody>
          </p:sp>
          <p:sp>
            <p:nvSpPr>
              <p:cNvPr id="21" name="Shape 673"/>
              <p:cNvSpPr/>
              <p:nvPr/>
            </p:nvSpPr>
            <p:spPr>
              <a:xfrm>
                <a:off x="3032515" y="3234958"/>
                <a:ext cx="2406288" cy="138831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7623" tIns="47623" rIns="47623" bIns="47623" anchor="ctr">
                <a:spAutoFit/>
              </a:bodyPr>
              <a:lstStyle>
                <a:lvl1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r>
                  <a:rPr sz="1600" dirty="0">
                    <a:latin typeface="Clear Sans"/>
                    <a:cs typeface="Clear Sans"/>
                  </a:rPr>
                  <a:t>distance</a:t>
                </a:r>
                <a:r>
                  <a:rPr sz="1600" dirty="0">
                    <a:latin typeface="Clear Sans"/>
                    <a:cs typeface="Clear Sans"/>
                  </a:rPr>
                  <a:t>( double </a:t>
                </a:r>
                <a:r>
                  <a:rPr lang="en-US" sz="1600" dirty="0">
                    <a:latin typeface="Clear Sans"/>
                    <a:cs typeface="Clear Sans"/>
                  </a:rPr>
                  <a:t>&amp;</a:t>
                </a:r>
                <a:r>
                  <a:rPr sz="1600" dirty="0">
                    <a:latin typeface="Clear Sans"/>
                    <a:cs typeface="Clear Sans"/>
                  </a:rPr>
                  <a:t>)</a:t>
                </a:r>
                <a:r>
                  <a:rPr sz="1600" dirty="0">
                    <a:latin typeface="Clear Sans"/>
                    <a:cs typeface="Clear Sans"/>
                  </a:rPr>
                  <a:t>;</a:t>
                </a:r>
              </a:p>
            </p:txBody>
          </p:sp>
          <p:sp>
            <p:nvSpPr>
              <p:cNvPr id="22" name="Shape 663"/>
              <p:cNvSpPr/>
              <p:nvPr/>
            </p:nvSpPr>
            <p:spPr>
              <a:xfrm>
                <a:off x="2849922" y="4490976"/>
                <a:ext cx="3015544" cy="588976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7623" tIns="47623" rIns="47623" bIns="47623" anchor="ctr">
                <a:normAutofit/>
              </a:bodyPr>
              <a:lstStyle/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template &lt;</a:t>
                </a:r>
                <a:r>
                  <a:rPr lang="en-US" sz="1200" dirty="0" err="1">
                    <a:latin typeface="Clear Sans"/>
                    <a:cs typeface="Clear Sans"/>
                  </a:rPr>
                  <a:t>typename</a:t>
                </a:r>
                <a:r>
                  <a:rPr lang="en-US" sz="1200" dirty="0">
                    <a:latin typeface="Clear Sans"/>
                    <a:cs typeface="Clear Sans"/>
                  </a:rPr>
                  <a:t> T = </a:t>
                </a:r>
                <a:r>
                  <a:rPr lang="en-US" sz="1200" dirty="0" err="1">
                    <a:latin typeface="Clear Sans"/>
                    <a:cs typeface="Clear Sans"/>
                  </a:rPr>
                  <a:t>Real_s</a:t>
                </a:r>
                <a:r>
                  <a:rPr lang="en-US" sz="1200" dirty="0">
                    <a:latin typeface="Clear Sans"/>
                    <a:cs typeface="Clear Sans"/>
                  </a:rPr>
                  <a:t>&gt;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class </a:t>
                </a:r>
                <a:r>
                  <a:rPr lang="en-US" sz="1200" dirty="0" err="1">
                    <a:latin typeface="Clear Sans"/>
                    <a:cs typeface="Clear Sans"/>
                  </a:rPr>
                  <a:t>ScalarT</a:t>
                </a:r>
                <a:r>
                  <a:rPr lang="en-US" sz="1200" dirty="0">
                    <a:latin typeface="Clear Sans"/>
                    <a:cs typeface="Clear Sans"/>
                  </a:rPr>
                  <a:t> {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public: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  using </a:t>
                </a:r>
                <a:r>
                  <a:rPr lang="en-US" sz="1200" dirty="0" err="1">
                    <a:latin typeface="Clear Sans"/>
                    <a:cs typeface="Clear Sans"/>
                  </a:rPr>
                  <a:t>Real_v</a:t>
                </a:r>
                <a:r>
                  <a:rPr lang="en-US" sz="1200" dirty="0">
                    <a:latin typeface="Clear Sans"/>
                    <a:cs typeface="Clear Sans"/>
                  </a:rPr>
                  <a:t>   = T;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  using </a:t>
                </a:r>
                <a:r>
                  <a:rPr lang="en-US" sz="1200" dirty="0" err="1">
                    <a:latin typeface="Clear Sans"/>
                    <a:cs typeface="Clear Sans"/>
                  </a:rPr>
                  <a:t>Float_v</a:t>
                </a:r>
                <a:r>
                  <a:rPr lang="en-US" sz="1200" dirty="0">
                    <a:latin typeface="Clear Sans"/>
                    <a:cs typeface="Clear Sans"/>
                  </a:rPr>
                  <a:t>  = </a:t>
                </a:r>
                <a:r>
                  <a:rPr lang="en-US" sz="1200" dirty="0" err="1">
                    <a:latin typeface="Clear Sans"/>
                    <a:cs typeface="Clear Sans"/>
                  </a:rPr>
                  <a:t>Float_s</a:t>
                </a:r>
                <a:r>
                  <a:rPr lang="en-US" sz="1200" dirty="0">
                    <a:latin typeface="Clear Sans"/>
                    <a:cs typeface="Clear Sans"/>
                  </a:rPr>
                  <a:t>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  using </a:t>
                </a:r>
                <a:r>
                  <a:rPr lang="en-US" sz="1200" dirty="0" err="1">
                    <a:latin typeface="Clear Sans"/>
                    <a:cs typeface="Clear Sans"/>
                  </a:rPr>
                  <a:t>Double_v</a:t>
                </a:r>
                <a:r>
                  <a:rPr lang="en-US" sz="1200" dirty="0">
                    <a:latin typeface="Clear Sans"/>
                    <a:cs typeface="Clear Sans"/>
                  </a:rPr>
                  <a:t> = </a:t>
                </a:r>
                <a:r>
                  <a:rPr lang="en-US" sz="1200" dirty="0" err="1">
                    <a:latin typeface="Clear Sans"/>
                    <a:cs typeface="Clear Sans"/>
                  </a:rPr>
                  <a:t>Double_s</a:t>
                </a:r>
                <a:r>
                  <a:rPr lang="en-US" sz="1200" dirty="0">
                    <a:latin typeface="Clear Sans"/>
                    <a:cs typeface="Clear Sans"/>
                  </a:rPr>
                  <a:t>;</a:t>
                </a: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200" dirty="0">
                    <a:latin typeface="Clear Sans"/>
                    <a:cs typeface="Clear Sans"/>
                  </a:rPr>
                  <a:t>// Functions operating with scalar types</a:t>
                </a:r>
                <a:endParaRPr sz="1200" dirty="0">
                  <a:latin typeface="Clear Sans"/>
                  <a:cs typeface="Clear Sans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2164957" y="9911269"/>
              <a:ext cx="4190775" cy="226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lear Sans"/>
                  <a:cs typeface="Clear Sans"/>
                </a:rPr>
                <a:t>Scalar interface</a:t>
              </a:r>
              <a:endParaRPr lang="en-US" sz="1600" dirty="0">
                <a:latin typeface="Clear Sans"/>
                <a:cs typeface="Clear San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674906" y="9926679"/>
              <a:ext cx="3295940" cy="226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lear Sans"/>
                  <a:cs typeface="Clear Sans"/>
                </a:rPr>
                <a:t>Vector interface</a:t>
              </a:r>
              <a:endParaRPr lang="en-US" sz="1600" dirty="0">
                <a:latin typeface="Clear Sans"/>
                <a:cs typeface="Clear Sans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36349" y="5958651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github.com</a:t>
            </a:r>
            <a:r>
              <a:rPr lang="en-US" sz="1600" dirty="0"/>
              <a:t>/root-project/</a:t>
            </a:r>
            <a:r>
              <a:rPr lang="en-US" sz="1600" dirty="0" err="1"/>
              <a:t>veccore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4409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Features: Revisited EM </a:t>
            </a:r>
            <a:r>
              <a:rPr lang="en-US" sz="3600" dirty="0" smtClean="0"/>
              <a:t>Physics </a:t>
            </a:r>
            <a:r>
              <a:rPr lang="en-US" sz="3600" dirty="0" smtClean="0"/>
              <a:t>models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514" y="1839564"/>
            <a:ext cx="5985165" cy="10875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102" y="3024130"/>
            <a:ext cx="2515986" cy="99994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798974" y="4943246"/>
            <a:ext cx="2242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ATLAS simplified </a:t>
            </a:r>
            <a:r>
              <a:rPr lang="en-US">
                <a:solidFill>
                  <a:prstClr val="black"/>
                </a:solidFill>
              </a:rPr>
              <a:t>sampling calorimeter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938" y="5736835"/>
            <a:ext cx="11093215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solidFill>
                  <a:srgbClr val="3176CB"/>
                </a:solidFill>
              </a:rPr>
              <a:t>Scalar EM models revisited in a vectorization friendly way (e.g. </a:t>
            </a:r>
            <a:r>
              <a:rPr lang="en-US" sz="1867" dirty="0" err="1">
                <a:solidFill>
                  <a:srgbClr val="3176CB"/>
                </a:solidFill>
              </a:rPr>
              <a:t>vectorizable</a:t>
            </a:r>
            <a:r>
              <a:rPr lang="en-US" sz="1867" dirty="0">
                <a:solidFill>
                  <a:srgbClr val="3176CB"/>
                </a:solidFill>
              </a:rPr>
              <a:t> sampling) and validated against Geant4 version. </a:t>
            </a:r>
            <a:r>
              <a:rPr lang="en-US" sz="1867" b="1" dirty="0">
                <a:solidFill>
                  <a:srgbClr val="3176CB"/>
                </a:solidFill>
              </a:rPr>
              <a:t>Vectorization work planned for 2018 </a:t>
            </a:r>
            <a:r>
              <a:rPr lang="en-US" sz="1867" b="1" dirty="0" smtClean="0">
                <a:solidFill>
                  <a:srgbClr val="3176CB"/>
                </a:solidFill>
              </a:rPr>
              <a:t>for the full EM </a:t>
            </a:r>
            <a:r>
              <a:rPr lang="en-US" sz="1867" b="1" dirty="0">
                <a:solidFill>
                  <a:srgbClr val="3176CB"/>
                </a:solidFill>
              </a:rPr>
              <a:t>shower simulation.</a:t>
            </a:r>
            <a:endParaRPr lang="en-US" sz="1867" b="1" dirty="0">
              <a:solidFill>
                <a:srgbClr val="3176CB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56" y="1987795"/>
            <a:ext cx="4572000" cy="37490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594" y="2927146"/>
            <a:ext cx="3986784" cy="279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10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2018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alpha “functionality” tag is imminent</a:t>
            </a:r>
          </a:p>
          <a:p>
            <a:pPr lvl="1"/>
            <a:r>
              <a:rPr lang="en-US" dirty="0" smtClean="0"/>
              <a:t>Finalizing few remaining items, including library cleanup and restructuring</a:t>
            </a:r>
          </a:p>
          <a:p>
            <a:pPr lvl="1"/>
            <a:r>
              <a:rPr lang="en-US" dirty="0" smtClean="0"/>
              <a:t>Aiming to demonstrating </a:t>
            </a:r>
            <a:r>
              <a:rPr lang="en-US" dirty="0" err="1" smtClean="0"/>
              <a:t>GeantV</a:t>
            </a:r>
            <a:r>
              <a:rPr lang="en-US" dirty="0" smtClean="0"/>
              <a:t> functionality based on examples and exposing the library to experiments </a:t>
            </a:r>
          </a:p>
          <a:p>
            <a:r>
              <a:rPr lang="en-US" dirty="0" smtClean="0"/>
              <a:t>The beta “performance” tag planned for December 2018</a:t>
            </a:r>
          </a:p>
          <a:p>
            <a:pPr lvl="1"/>
            <a:r>
              <a:rPr lang="en-US" dirty="0" smtClean="0"/>
              <a:t>Target</a:t>
            </a:r>
            <a:r>
              <a:rPr lang="en-US" dirty="0" smtClean="0"/>
              <a:t>: full EM shower transport </a:t>
            </a:r>
            <a:r>
              <a:rPr lang="en-US" dirty="0" err="1" smtClean="0"/>
              <a:t>vectorized</a:t>
            </a:r>
            <a:r>
              <a:rPr lang="en-US" dirty="0" smtClean="0"/>
              <a:t>, with close to design </a:t>
            </a:r>
            <a:r>
              <a:rPr lang="en-US" dirty="0" smtClean="0"/>
              <a:t>performance</a:t>
            </a:r>
            <a:endParaRPr lang="en-US" dirty="0"/>
          </a:p>
          <a:p>
            <a:pPr lvl="1"/>
            <a:r>
              <a:rPr lang="en-US" dirty="0"/>
              <a:t>E</a:t>
            </a:r>
            <a:r>
              <a:rPr lang="en-US" dirty="0" smtClean="0"/>
              <a:t>xamples </a:t>
            </a:r>
            <a:r>
              <a:rPr lang="en-US" dirty="0" smtClean="0"/>
              <a:t>including MC truth processing and </a:t>
            </a:r>
            <a:r>
              <a:rPr lang="en-US" dirty="0" smtClean="0"/>
              <a:t>I/O</a:t>
            </a:r>
          </a:p>
          <a:p>
            <a:pPr lvl="1"/>
            <a:r>
              <a:rPr lang="en-US" dirty="0" smtClean="0"/>
              <a:t>R&amp;D and integration </a:t>
            </a:r>
            <a:r>
              <a:rPr lang="en-US" dirty="0" smtClean="0"/>
              <a:t>with </a:t>
            </a:r>
            <a:r>
              <a:rPr lang="en-US" dirty="0" smtClean="0"/>
              <a:t>new fast simulation approaches (e.g. ML-based inference)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9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GeantV</a:t>
            </a:r>
            <a:r>
              <a:rPr lang="en-US" dirty="0" smtClean="0"/>
              <a:t> </a:t>
            </a:r>
            <a:r>
              <a:rPr lang="en-US" dirty="0" smtClean="0"/>
              <a:t> Intel code modernization IPCC ended </a:t>
            </a:r>
            <a:endParaRPr lang="en-US" dirty="0" smtClean="0"/>
          </a:p>
          <a:p>
            <a:pPr lvl="1"/>
            <a:r>
              <a:rPr lang="en-US" dirty="0"/>
              <a:t>The library is available: </a:t>
            </a:r>
            <a:r>
              <a:rPr lang="en-US" dirty="0" err="1"/>
              <a:t>gitlab.cern.ch</a:t>
            </a:r>
            <a:r>
              <a:rPr lang="en-US" dirty="0"/>
              <a:t>/</a:t>
            </a:r>
            <a:r>
              <a:rPr lang="en-US" dirty="0" err="1"/>
              <a:t>GeantV</a:t>
            </a:r>
            <a:r>
              <a:rPr lang="en-US" dirty="0"/>
              <a:t>/</a:t>
            </a:r>
            <a:r>
              <a:rPr lang="en-US" dirty="0" err="1"/>
              <a:t>geant.git</a:t>
            </a:r>
            <a:endParaRPr lang="en-US" dirty="0" smtClean="0"/>
          </a:p>
          <a:p>
            <a:pPr lvl="1"/>
            <a:r>
              <a:rPr lang="en-US" dirty="0" smtClean="0"/>
              <a:t>Valuable </a:t>
            </a:r>
            <a:r>
              <a:rPr lang="en-US" dirty="0" smtClean="0"/>
              <a:t>components already delivered to the community via Geant4/ROOT:  </a:t>
            </a:r>
            <a:r>
              <a:rPr lang="en-US" dirty="0" err="1" smtClean="0"/>
              <a:t>VecGeom</a:t>
            </a:r>
            <a:r>
              <a:rPr lang="en-US" dirty="0" smtClean="0"/>
              <a:t>/</a:t>
            </a:r>
            <a:r>
              <a:rPr lang="en-US" dirty="0" err="1" smtClean="0"/>
              <a:t>VecCore</a:t>
            </a:r>
            <a:r>
              <a:rPr lang="en-US" dirty="0" smtClean="0"/>
              <a:t>, improved EM physics models</a:t>
            </a:r>
          </a:p>
          <a:p>
            <a:pPr lvl="1"/>
            <a:r>
              <a:rPr lang="en-US" dirty="0" err="1" smtClean="0"/>
              <a:t>GeantV</a:t>
            </a:r>
            <a:r>
              <a:rPr lang="en-US" dirty="0" smtClean="0"/>
              <a:t> R&amp;D continues, focused on physics </a:t>
            </a:r>
            <a:r>
              <a:rPr lang="en-US" smtClean="0"/>
              <a:t>vectorization and </a:t>
            </a:r>
            <a:r>
              <a:rPr lang="en-US" dirty="0" smtClean="0"/>
              <a:t>fast simulation</a:t>
            </a:r>
          </a:p>
          <a:p>
            <a:pPr lvl="2"/>
            <a:r>
              <a:rPr lang="en-US" dirty="0" smtClean="0"/>
              <a:t>Using ML for fast simulation supported by an IPCC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huge THANKS to INTEL for the support provided these years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4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V_ACAT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ercep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GeantV_ACAT16</Template>
  <TotalTime>3810</TotalTime>
  <Words>716</Words>
  <Application>Microsoft Macintosh PowerPoint</Application>
  <PresentationFormat>Widescreen</PresentationFormat>
  <Paragraphs>167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 Narrow</vt:lpstr>
      <vt:lpstr>Calibri</vt:lpstr>
      <vt:lpstr>Calibri Light</vt:lpstr>
      <vt:lpstr>Century Gothic</vt:lpstr>
      <vt:lpstr>Clear Sans</vt:lpstr>
      <vt:lpstr>Mangal</vt:lpstr>
      <vt:lpstr>Wingdings 2</vt:lpstr>
      <vt:lpstr>Arial</vt:lpstr>
      <vt:lpstr>GeantV_ACAT16</vt:lpstr>
      <vt:lpstr>Perception</vt:lpstr>
      <vt:lpstr>1_Office Theme</vt:lpstr>
      <vt:lpstr>Intel Code Modernisation GeantV Project Highlights</vt:lpstr>
      <vt:lpstr>GeantV becoming a framework</vt:lpstr>
      <vt:lpstr>A generic vector flow approach</vt:lpstr>
      <vt:lpstr>Features: integrating with experiment frameworks</vt:lpstr>
      <vt:lpstr>Features: Topology awareness</vt:lpstr>
      <vt:lpstr>Features: Vectorization using VecCore</vt:lpstr>
      <vt:lpstr>Features: Revisited EM Physics models</vt:lpstr>
      <vt:lpstr>Plans 2018</vt:lpstr>
      <vt:lpstr>Conclusion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Andrei Gheata</dc:creator>
  <cp:lastModifiedBy>Andrei Gheata</cp:lastModifiedBy>
  <cp:revision>10</cp:revision>
  <cp:lastPrinted>2018-01-09T20:52:59Z</cp:lastPrinted>
  <dcterms:created xsi:type="dcterms:W3CDTF">2018-01-08T19:22:15Z</dcterms:created>
  <dcterms:modified xsi:type="dcterms:W3CDTF">2018-01-11T10:52:52Z</dcterms:modified>
</cp:coreProperties>
</file>