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6" r:id="rId2"/>
  </p:sldMasterIdLst>
  <p:notesMasterIdLst>
    <p:notesMasterId r:id="rId27"/>
  </p:notesMasterIdLst>
  <p:sldIdLst>
    <p:sldId id="318" r:id="rId3"/>
    <p:sldId id="553" r:id="rId4"/>
    <p:sldId id="459" r:id="rId5"/>
    <p:sldId id="460" r:id="rId6"/>
    <p:sldId id="562" r:id="rId7"/>
    <p:sldId id="461" r:id="rId8"/>
    <p:sldId id="471" r:id="rId9"/>
    <p:sldId id="475" r:id="rId10"/>
    <p:sldId id="470" r:id="rId11"/>
    <p:sldId id="511" r:id="rId12"/>
    <p:sldId id="476" r:id="rId13"/>
    <p:sldId id="513" r:id="rId14"/>
    <p:sldId id="563" r:id="rId15"/>
    <p:sldId id="455" r:id="rId16"/>
    <p:sldId id="554" r:id="rId17"/>
    <p:sldId id="561" r:id="rId18"/>
    <p:sldId id="508" r:id="rId19"/>
    <p:sldId id="560" r:id="rId20"/>
    <p:sldId id="451" r:id="rId21"/>
    <p:sldId id="558" r:id="rId22"/>
    <p:sldId id="565" r:id="rId23"/>
    <p:sldId id="450" r:id="rId24"/>
    <p:sldId id="382" r:id="rId25"/>
    <p:sldId id="564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976" userDrawn="1">
          <p15:clr>
            <a:srgbClr val="A4A3A4"/>
          </p15:clr>
        </p15:guide>
        <p15:guide id="2" pos="311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3300"/>
    <a:srgbClr val="FF4233"/>
    <a:srgbClr val="003399"/>
    <a:srgbClr val="FF5447"/>
    <a:srgbClr val="183962"/>
    <a:srgbClr val="17375D"/>
    <a:srgbClr val="CCECFF"/>
    <a:srgbClr val="FF70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75" autoAdjust="0"/>
    <p:restoredTop sz="96178" autoAdjust="0"/>
  </p:normalViewPr>
  <p:slideViewPr>
    <p:cSldViewPr>
      <p:cViewPr>
        <p:scale>
          <a:sx n="71" d="100"/>
          <a:sy n="71" d="100"/>
        </p:scale>
        <p:origin x="132" y="48"/>
      </p:cViewPr>
      <p:guideLst>
        <p:guide orient="horz" pos="2976"/>
        <p:guide pos="3115"/>
      </p:guideLst>
    </p:cSldViewPr>
  </p:slideViewPr>
  <p:outlineViewPr>
    <p:cViewPr>
      <p:scale>
        <a:sx n="33" d="100"/>
        <a:sy n="33" d="100"/>
      </p:scale>
      <p:origin x="0" y="228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14160"/>
    </p:cViewPr>
  </p:sorterViewPr>
  <p:notesViewPr>
    <p:cSldViewPr>
      <p:cViewPr varScale="1">
        <p:scale>
          <a:sx n="56" d="100"/>
          <a:sy n="56" d="100"/>
        </p:scale>
        <p:origin x="-249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B36A8A-93FA-48FF-B243-7E8CD3EBC80B}" type="datetimeFigureOut">
              <a:rPr lang="en-GB" smtClean="0"/>
              <a:t>07/11/2017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925E9A-8420-421C-AC4A-432A50F0DF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40101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925E9A-8420-421C-AC4A-432A50F0DFD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57977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925E9A-8420-421C-AC4A-432A50F0DFD5}" type="slidenum">
              <a:rPr lang="en-GB" smtClean="0">
                <a:solidFill>
                  <a:prstClr val="black"/>
                </a:solidFill>
              </a:rPr>
              <a:pPr/>
              <a:t>10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81485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925E9A-8420-421C-AC4A-432A50F0DFD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56144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925E9A-8420-421C-AC4A-432A50F0DFD5}" type="slidenum">
              <a:rPr lang="en-GB" smtClean="0">
                <a:solidFill>
                  <a:prstClr val="black"/>
                </a:solidFill>
              </a:rPr>
              <a:pPr/>
              <a:t>12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123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925E9A-8420-421C-AC4A-432A50F0DFD5}" type="slidenum">
              <a:rPr lang="en-GB" smtClean="0">
                <a:solidFill>
                  <a:prstClr val="black"/>
                </a:solidFill>
              </a:rPr>
              <a:pPr/>
              <a:t>13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85255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925E9A-8420-421C-AC4A-432A50F0DFD5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840632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925E9A-8420-421C-AC4A-432A50F0DFD5}" type="slidenum">
              <a:rPr lang="en-GB" smtClean="0">
                <a:solidFill>
                  <a:prstClr val="black"/>
                </a:solidFill>
              </a:rPr>
              <a:pPr/>
              <a:t>15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716461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925E9A-8420-421C-AC4A-432A50F0DFD5}" type="slidenum">
              <a:rPr lang="en-GB" smtClean="0">
                <a:solidFill>
                  <a:prstClr val="black"/>
                </a:solidFill>
              </a:rPr>
              <a:pPr/>
              <a:t>16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739774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925E9A-8420-421C-AC4A-432A50F0DFD5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536227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925E9A-8420-421C-AC4A-432A50F0DFD5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953952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925E9A-8420-421C-AC4A-432A50F0DFD5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21652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dirty="0" err="1" smtClean="0"/>
              <a:t>IoT</a:t>
            </a:r>
            <a:r>
              <a:rPr lang="en-US" sz="1200" b="1" dirty="0" smtClean="0"/>
              <a:t> </a:t>
            </a:r>
            <a:r>
              <a:rPr lang="en-US" sz="1200" dirty="0" smtClean="0"/>
              <a:t>(source: Gartner, </a:t>
            </a:r>
            <a:r>
              <a:rPr lang="en-US" sz="1200" dirty="0" err="1" smtClean="0"/>
              <a:t>Inc</a:t>
            </a:r>
            <a:r>
              <a:rPr lang="en-US" sz="1200" dirty="0" smtClean="0"/>
              <a:t>): 8.4 billion things connected in 2017 / 30% increase from 2016 / 20 billions by 2020 / 5 million+ new things get connected every day / others (e.g. INTEL) put the figures 10 times higher</a:t>
            </a:r>
          </a:p>
          <a:p>
            <a:endParaRPr lang="en-US" sz="1200" dirty="0" smtClean="0"/>
          </a:p>
          <a:p>
            <a:r>
              <a:rPr lang="en-US" sz="1200" dirty="0" smtClean="0"/>
              <a:t>Main applications (source: INTEL): Business/manufacturing 40.2% / Health care 30.3% / Retail 8.3% / Security 7.7% / Transportation 4.1%</a:t>
            </a:r>
          </a:p>
          <a:p>
            <a:endParaRPr lang="en-US" sz="120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925E9A-8420-421C-AC4A-432A50F0DFD5}" type="slidenum">
              <a:rPr lang="en-GB" smtClean="0">
                <a:solidFill>
                  <a:prstClr val="black"/>
                </a:solidFill>
              </a:rPr>
              <a:pPr/>
              <a:t>2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930578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925E9A-8420-421C-AC4A-432A50F0DFD5}" type="slidenum">
              <a:rPr lang="en-GB" smtClean="0">
                <a:solidFill>
                  <a:prstClr val="black"/>
                </a:solidFill>
              </a:rPr>
              <a:pPr/>
              <a:t>20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019636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925E9A-8420-421C-AC4A-432A50F0DFD5}" type="slidenum">
              <a:rPr lang="en-GB" smtClean="0">
                <a:solidFill>
                  <a:prstClr val="black"/>
                </a:solidFill>
              </a:rPr>
              <a:pPr/>
              <a:t>21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472860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925E9A-8420-421C-AC4A-432A50F0DFD5}" type="slidenum">
              <a:rPr lang="en-GB" smtClean="0">
                <a:solidFill>
                  <a:prstClr val="black"/>
                </a:solidFill>
              </a:rPr>
              <a:pPr/>
              <a:t>22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573448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925E9A-8420-421C-AC4A-432A50F0DFD5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114778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925E9A-8420-421C-AC4A-432A50F0DFD5}" type="slidenum">
              <a:rPr lang="en-GB" smtClean="0">
                <a:solidFill>
                  <a:prstClr val="black"/>
                </a:solidFill>
              </a:rPr>
              <a:pPr/>
              <a:t>24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64558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925E9A-8420-421C-AC4A-432A50F0DFD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09955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925E9A-8420-421C-AC4A-432A50F0DFD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95028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925E9A-8420-421C-AC4A-432A50F0DFD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10889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925E9A-8420-421C-AC4A-432A50F0DFD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91323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925E9A-8420-421C-AC4A-432A50F0DFD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33088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925E9A-8420-421C-AC4A-432A50F0DFD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8839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925E9A-8420-421C-AC4A-432A50F0DFD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0627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6381328"/>
            <a:ext cx="12192000" cy="47667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72009" y="6444044"/>
            <a:ext cx="107045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i="1" dirty="0" smtClean="0">
                <a:solidFill>
                  <a:schemeClr val="bg1"/>
                </a:solidFill>
              </a:rPr>
              <a:t>F. Murtas</a:t>
            </a:r>
            <a:r>
              <a:rPr lang="en-US" sz="1800" b="1" i="1" baseline="0" dirty="0" smtClean="0">
                <a:solidFill>
                  <a:schemeClr val="bg1"/>
                </a:solidFill>
              </a:rPr>
              <a:t>    		</a:t>
            </a:r>
            <a:r>
              <a:rPr lang="en-US" sz="1800" b="1" i="1" dirty="0" smtClean="0">
                <a:solidFill>
                  <a:schemeClr val="bg1"/>
                </a:solidFill>
              </a:rPr>
              <a:t>W-MON			CERN </a:t>
            </a:r>
            <a:r>
              <a:rPr lang="en-US" sz="1800" b="1" i="1" dirty="0" err="1" smtClean="0">
                <a:solidFill>
                  <a:schemeClr val="bg1"/>
                </a:solidFill>
              </a:rPr>
              <a:t>openlab</a:t>
            </a:r>
            <a:r>
              <a:rPr lang="en-US" sz="1800" b="1" i="1" dirty="0" smtClean="0">
                <a:solidFill>
                  <a:schemeClr val="bg1"/>
                </a:solidFill>
              </a:rPr>
              <a:t> </a:t>
            </a:r>
            <a:r>
              <a:rPr lang="en-US" sz="1800" b="1" i="1" dirty="0" err="1" smtClean="0">
                <a:solidFill>
                  <a:schemeClr val="bg1"/>
                </a:solidFill>
              </a:rPr>
              <a:t>IoT</a:t>
            </a:r>
            <a:r>
              <a:rPr lang="en-US" sz="1800" b="1" i="1" dirty="0" smtClean="0">
                <a:solidFill>
                  <a:schemeClr val="bg1"/>
                </a:solidFill>
              </a:rPr>
              <a:t> workshop, </a:t>
            </a:r>
            <a:r>
              <a:rPr lang="en-US" sz="1800" b="1" i="1" baseline="0" dirty="0" smtClean="0">
                <a:solidFill>
                  <a:schemeClr val="bg1"/>
                </a:solidFill>
              </a:rPr>
              <a:t>November</a:t>
            </a:r>
            <a:r>
              <a:rPr lang="en-US" sz="1800" b="1" i="1" dirty="0" smtClean="0">
                <a:solidFill>
                  <a:schemeClr val="bg1"/>
                </a:solidFill>
              </a:rPr>
              <a:t> 7</a:t>
            </a:r>
            <a:r>
              <a:rPr lang="en-US" sz="1800" b="1" i="1" baseline="30000" dirty="0" smtClean="0">
                <a:solidFill>
                  <a:schemeClr val="bg1"/>
                </a:solidFill>
              </a:rPr>
              <a:t>th</a:t>
            </a:r>
            <a:r>
              <a:rPr lang="en-US" sz="1800" b="1" i="1" dirty="0" smtClean="0">
                <a:solidFill>
                  <a:schemeClr val="bg1"/>
                </a:solidFill>
              </a:rPr>
              <a:t> 2017</a:t>
            </a:r>
            <a:endParaRPr lang="en-GB" sz="1800" b="1" i="1" dirty="0">
              <a:solidFill>
                <a:schemeClr val="bg1"/>
              </a:solidFill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>
          <a:xfrm>
            <a:off x="11184568" y="6419429"/>
            <a:ext cx="781877" cy="393948"/>
          </a:xfrm>
        </p:spPr>
        <p:txBody>
          <a:bodyPr/>
          <a:lstStyle>
            <a:lvl1pPr>
              <a:defRPr sz="1800" i="1">
                <a:solidFill>
                  <a:schemeClr val="bg1"/>
                </a:solidFill>
              </a:defRPr>
            </a:lvl1pPr>
          </a:lstStyle>
          <a:p>
            <a:fld id="{97B5E8DF-58F0-4F1A-9C8E-35C36CDA2C44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0" y="476672"/>
            <a:ext cx="12192000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1641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13/10/2012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CC3F8-F0F1-46DC-B5AD-951BBF93B20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8853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5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13/10/2012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5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B5E8DF-58F0-4F1A-9C8E-35C36CDA2C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1500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ctr" defTabSz="914377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</p:titleStyle>
    <p:bodyStyle>
      <a:lvl1pPr marL="342891" indent="-342891" algn="l" defTabSz="914377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32" indent="-285744" algn="l" defTabSz="914377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2971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160" indent="-228594" algn="l" defTabSz="91437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349" indent="-228594" algn="l" defTabSz="91437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537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3174" y="5050633"/>
            <a:ext cx="4765676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3173" y="5051297"/>
            <a:ext cx="12195173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rgbClr val="0070C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365760"/>
            <a:ext cx="1002792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100633"/>
            <a:ext cx="1002792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68224" y="5870448"/>
            <a:ext cx="2901696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13/10/2012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90019" y="6285122"/>
            <a:ext cx="62992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01384" y="6170822"/>
            <a:ext cx="67056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1">
                <a:solidFill>
                  <a:srgbClr val="FFFFFF"/>
                </a:solidFill>
              </a:defRPr>
            </a:lvl1pPr>
          </a:lstStyle>
          <a:p>
            <a:fld id="{93ECC3F8-F0F1-46DC-B5AD-951BBF93B20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1281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377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1" indent="-342891" algn="l" defTabSz="914377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2" indent="-173732" algn="l" defTabSz="914377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26" indent="-164588" algn="l" defTabSz="914377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20" indent="-164588" algn="l" defTabSz="914377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15" indent="-173732" algn="l" defTabSz="914377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53" indent="-173732" algn="l" defTabSz="914377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278" indent="-164588" algn="l" defTabSz="914377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872" indent="-164588" algn="l" defTabSz="914377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179" indent="-164588" algn="l" defTabSz="914377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png"/><Relationship Id="rId4" Type="http://schemas.microsoft.com/office/2007/relationships/hdphoto" Target="../media/hdphoto1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png"/><Relationship Id="rId4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emf"/><Relationship Id="rId7" Type="http://schemas.openxmlformats.org/officeDocument/2006/relationships/image" Target="../media/image3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png"/><Relationship Id="rId11" Type="http://schemas.openxmlformats.org/officeDocument/2006/relationships/image" Target="../media/image39.png"/><Relationship Id="rId5" Type="http://schemas.openxmlformats.org/officeDocument/2006/relationships/image" Target="../media/image33.png"/><Relationship Id="rId10" Type="http://schemas.openxmlformats.org/officeDocument/2006/relationships/image" Target="../media/image38.png"/><Relationship Id="rId4" Type="http://schemas.openxmlformats.org/officeDocument/2006/relationships/image" Target="../media/image32.png"/><Relationship Id="rId9" Type="http://schemas.openxmlformats.org/officeDocument/2006/relationships/image" Target="../media/image3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emf"/><Relationship Id="rId3" Type="http://schemas.openxmlformats.org/officeDocument/2006/relationships/image" Target="../media/image39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13" Type="http://schemas.openxmlformats.org/officeDocument/2006/relationships/image" Target="../media/image50.png"/><Relationship Id="rId3" Type="http://schemas.openxmlformats.org/officeDocument/2006/relationships/image" Target="../media/image32.png"/><Relationship Id="rId7" Type="http://schemas.openxmlformats.org/officeDocument/2006/relationships/image" Target="../media/image44.png"/><Relationship Id="rId12" Type="http://schemas.openxmlformats.org/officeDocument/2006/relationships/image" Target="../media/image4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jpeg"/><Relationship Id="rId11" Type="http://schemas.openxmlformats.org/officeDocument/2006/relationships/image" Target="../media/image48.png"/><Relationship Id="rId5" Type="http://schemas.openxmlformats.org/officeDocument/2006/relationships/image" Target="../media/image34.png"/><Relationship Id="rId15" Type="http://schemas.openxmlformats.org/officeDocument/2006/relationships/image" Target="../media/image52.png"/><Relationship Id="rId10" Type="http://schemas.openxmlformats.org/officeDocument/2006/relationships/image" Target="../media/image47.png"/><Relationship Id="rId4" Type="http://schemas.openxmlformats.org/officeDocument/2006/relationships/image" Target="../media/image33.png"/><Relationship Id="rId9" Type="http://schemas.openxmlformats.org/officeDocument/2006/relationships/image" Target="../media/image46.png"/><Relationship Id="rId14" Type="http://schemas.openxmlformats.org/officeDocument/2006/relationships/image" Target="../media/image5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4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jpeg"/><Relationship Id="rId3" Type="http://schemas.openxmlformats.org/officeDocument/2006/relationships/image" Target="../media/image55.png"/><Relationship Id="rId7" Type="http://schemas.openxmlformats.org/officeDocument/2006/relationships/image" Target="../media/image59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8.emf"/><Relationship Id="rId5" Type="http://schemas.openxmlformats.org/officeDocument/2006/relationships/image" Target="../media/image57.jpeg"/><Relationship Id="rId4" Type="http://schemas.openxmlformats.org/officeDocument/2006/relationships/image" Target="../media/image56.em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2" descr="logooutline.eps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5010" y="5270884"/>
            <a:ext cx="1434565" cy="1420147"/>
          </a:xfrm>
          <a:prstGeom prst="rect">
            <a:avLst/>
          </a:prstGeom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551384" y="260648"/>
            <a:ext cx="10945216" cy="4811518"/>
          </a:xfrm>
        </p:spPr>
        <p:txBody>
          <a:bodyPr>
            <a:normAutofit fontScale="92500" lnSpcReduction="20000"/>
          </a:bodyPr>
          <a:lstStyle/>
          <a:p>
            <a:pPr marL="0" indent="0" algn="ctr"/>
            <a:r>
              <a:rPr lang="en-GB" sz="3900" dirty="0" smtClean="0">
                <a:solidFill>
                  <a:srgbClr val="002060"/>
                </a:solidFill>
              </a:rPr>
              <a:t>W-MON</a:t>
            </a:r>
          </a:p>
          <a:p>
            <a:pPr marL="0" indent="0" algn="ctr"/>
            <a:r>
              <a:rPr lang="en-GB" sz="3900" dirty="0" smtClean="0">
                <a:solidFill>
                  <a:srgbClr val="002060"/>
                </a:solidFill>
              </a:rPr>
              <a:t>CERN </a:t>
            </a:r>
            <a:r>
              <a:rPr lang="en-GB" sz="3900" dirty="0" smtClean="0">
                <a:solidFill>
                  <a:srgbClr val="002060"/>
                </a:solidFill>
              </a:rPr>
              <a:t>distributed </a:t>
            </a:r>
            <a:r>
              <a:rPr lang="en-GB" sz="3900" dirty="0">
                <a:solidFill>
                  <a:srgbClr val="002060"/>
                </a:solidFill>
              </a:rPr>
              <a:t>network of </a:t>
            </a:r>
            <a:r>
              <a:rPr lang="en-GB" sz="3900" dirty="0" smtClean="0">
                <a:solidFill>
                  <a:srgbClr val="002060"/>
                </a:solidFill>
              </a:rPr>
              <a:t>sensors </a:t>
            </a:r>
            <a:r>
              <a:rPr lang="en-GB" sz="4000" dirty="0">
                <a:solidFill>
                  <a:srgbClr val="002060"/>
                </a:solidFill>
              </a:rPr>
              <a:t>for </a:t>
            </a:r>
            <a:r>
              <a:rPr lang="en-GB" sz="4000" dirty="0" smtClean="0">
                <a:solidFill>
                  <a:srgbClr val="002060"/>
                </a:solidFill>
              </a:rPr>
              <a:t/>
            </a:r>
            <a:br>
              <a:rPr lang="en-GB" sz="4000" dirty="0" smtClean="0">
                <a:solidFill>
                  <a:srgbClr val="002060"/>
                </a:solidFill>
              </a:rPr>
            </a:br>
            <a:r>
              <a:rPr lang="en-GB" sz="4000" dirty="0" smtClean="0">
                <a:solidFill>
                  <a:srgbClr val="002060"/>
                </a:solidFill>
              </a:rPr>
              <a:t>real-time </a:t>
            </a:r>
            <a:r>
              <a:rPr lang="en-GB" sz="4000" dirty="0">
                <a:solidFill>
                  <a:srgbClr val="002060"/>
                </a:solidFill>
              </a:rPr>
              <a:t>remote control </a:t>
            </a:r>
            <a:r>
              <a:rPr lang="en-GB" sz="4000" dirty="0" smtClean="0">
                <a:solidFill>
                  <a:srgbClr val="002060"/>
                </a:solidFill>
              </a:rPr>
              <a:t>of </a:t>
            </a:r>
            <a:r>
              <a:rPr lang="en-GB" sz="4000" dirty="0">
                <a:solidFill>
                  <a:srgbClr val="002060"/>
                </a:solidFill>
              </a:rPr>
              <a:t>radioactivity and radiation</a:t>
            </a:r>
            <a:endParaRPr lang="en-GB" sz="3000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pPr marL="0" indent="0" algn="ctr"/>
            <a:endParaRPr lang="it-IT" sz="3200" dirty="0" smtClean="0">
              <a:latin typeface="Calibri" panose="020F0502020204030204" pitchFamily="34" charset="0"/>
            </a:endParaRPr>
          </a:p>
          <a:p>
            <a:pPr marL="0" indent="0" algn="ctr"/>
            <a:r>
              <a:rPr lang="it-IT" sz="3200" dirty="0" smtClean="0">
                <a:latin typeface="Calibri" panose="020F0502020204030204" pitchFamily="34" charset="0"/>
              </a:rPr>
              <a:t>D. Celeste, A</a:t>
            </a:r>
            <a:r>
              <a:rPr lang="it-IT" sz="3200" dirty="0">
                <a:latin typeface="Calibri" panose="020F0502020204030204" pitchFamily="34" charset="0"/>
              </a:rPr>
              <a:t>. Curioni, </a:t>
            </a:r>
            <a:r>
              <a:rPr lang="it-IT" sz="3200" dirty="0" smtClean="0">
                <a:latin typeface="Calibri" panose="020F0502020204030204" pitchFamily="34" charset="0"/>
              </a:rPr>
              <a:t>L. Gallego-Manzano, </a:t>
            </a:r>
            <a:r>
              <a:rPr lang="it-IT" sz="3200" u="sng" dirty="0" smtClean="0">
                <a:latin typeface="Calibri" panose="020F0502020204030204" pitchFamily="34" charset="0"/>
              </a:rPr>
              <a:t>F</a:t>
            </a:r>
            <a:r>
              <a:rPr lang="it-IT" sz="3200" u="sng" dirty="0">
                <a:latin typeface="Calibri" panose="020F0502020204030204" pitchFamily="34" charset="0"/>
              </a:rPr>
              <a:t>. Murtas</a:t>
            </a:r>
            <a:r>
              <a:rPr lang="it-IT" sz="3200" dirty="0" smtClean="0">
                <a:latin typeface="Calibri" panose="020F0502020204030204" pitchFamily="34" charset="0"/>
              </a:rPr>
              <a:t>, </a:t>
            </a:r>
          </a:p>
          <a:p>
            <a:pPr marL="0" indent="0" algn="ctr">
              <a:spcBef>
                <a:spcPts val="0"/>
              </a:spcBef>
              <a:spcAft>
                <a:spcPts val="1200"/>
              </a:spcAft>
            </a:pPr>
            <a:r>
              <a:rPr lang="it-IT" sz="3200" dirty="0" smtClean="0">
                <a:latin typeface="Calibri" panose="020F0502020204030204" pitchFamily="34" charset="0"/>
              </a:rPr>
              <a:t>D. Perrin, </a:t>
            </a:r>
            <a:r>
              <a:rPr lang="it-IT" sz="3200" dirty="0">
                <a:latin typeface="Calibri" panose="020F0502020204030204" pitchFamily="34" charset="0"/>
              </a:rPr>
              <a:t>S. Romano, M. </a:t>
            </a:r>
            <a:r>
              <a:rPr lang="it-IT" sz="3200" dirty="0" smtClean="0">
                <a:latin typeface="Calibri" panose="020F0502020204030204" pitchFamily="34" charset="0"/>
              </a:rPr>
              <a:t>Silari</a:t>
            </a:r>
            <a:endParaRPr lang="it-IT" sz="3200" dirty="0">
              <a:latin typeface="Calibri" panose="020F0502020204030204" pitchFamily="34" charset="0"/>
            </a:endParaRPr>
          </a:p>
          <a:p>
            <a:pPr marL="0" indent="0" algn="ctr">
              <a:spcBef>
                <a:spcPts val="0"/>
              </a:spcBef>
              <a:spcAft>
                <a:spcPts val="1200"/>
              </a:spcAft>
            </a:pPr>
            <a:r>
              <a:rPr lang="en-GB" sz="3000" dirty="0" smtClean="0">
                <a:latin typeface="Calibri" panose="020F0502020204030204" pitchFamily="34" charset="0"/>
              </a:rPr>
              <a:t>CERN, 1211 Geneva 23, Switzerland</a:t>
            </a:r>
            <a:endParaRPr lang="en-GB" sz="3000" dirty="0">
              <a:latin typeface="Calibri" panose="020F0502020204030204" pitchFamily="34" charset="0"/>
            </a:endParaRPr>
          </a:p>
          <a:p>
            <a:pPr marL="0" indent="0" algn="ctr"/>
            <a:r>
              <a:rPr lang="en-GB" sz="3000" dirty="0" smtClean="0">
                <a:latin typeface="Calibri" panose="020F0502020204030204" pitchFamily="34" charset="0"/>
              </a:rPr>
              <a:t>fabrizio</a:t>
            </a:r>
            <a:r>
              <a:rPr lang="en-GB" sz="3000" dirty="0" smtClean="0">
                <a:latin typeface="Calibri" panose="020F0502020204030204" pitchFamily="34" charset="0"/>
              </a:rPr>
              <a:t>.murtas@cern.ch</a:t>
            </a:r>
            <a:endParaRPr lang="en-GB" sz="30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2445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5E8DF-58F0-4F1A-9C8E-35C36CDA2C44}" type="slidenum">
              <a:rPr lang="en-GB" smtClean="0">
                <a:solidFill>
                  <a:prstClr val="white"/>
                </a:solidFill>
              </a:rPr>
              <a:pPr/>
              <a:t>10</a:t>
            </a:fld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560" y="1004878"/>
            <a:ext cx="9268072" cy="5001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SzPct val="125000"/>
              <a:buFont typeface="Arial" panose="020B0604020202020204" pitchFamily="34" charset="0"/>
              <a:buChar char="•"/>
            </a:pPr>
            <a:r>
              <a:rPr lang="en-US" altLang="en-US" sz="2400" dirty="0"/>
              <a:t>Operational test in realistic conditions ongoing since April 3</a:t>
            </a:r>
            <a:r>
              <a:rPr lang="en-US" altLang="en-US" sz="2400" baseline="30000" dirty="0"/>
              <a:t>rd</a:t>
            </a:r>
            <a:endParaRPr lang="en-US" altLang="en-US" sz="2400" dirty="0"/>
          </a:p>
          <a:p>
            <a:pPr marL="342900" indent="-342900">
              <a:spcBef>
                <a:spcPts val="600"/>
              </a:spcBef>
              <a:buSzPct val="125000"/>
              <a:buFont typeface="Arial" panose="020B0604020202020204" pitchFamily="34" charset="0"/>
              <a:buChar char="•"/>
            </a:pPr>
            <a:r>
              <a:rPr lang="en-US" altLang="en-US" sz="2400" dirty="0"/>
              <a:t>A regular waste container </a:t>
            </a:r>
            <a:r>
              <a:rPr lang="en-US" altLang="en-US" sz="2400" dirty="0">
                <a:solidFill>
                  <a:srgbClr val="FF0000"/>
                </a:solidFill>
              </a:rPr>
              <a:t>equipped with 8 </a:t>
            </a:r>
            <a:r>
              <a:rPr lang="en-US" altLang="en-US" sz="2400" dirty="0" smtClean="0">
                <a:solidFill>
                  <a:srgbClr val="FF0000"/>
                </a:solidFill>
              </a:rPr>
              <a:t>sensors </a:t>
            </a:r>
            <a:endParaRPr lang="en-US" altLang="en-US" sz="2400" dirty="0">
              <a:solidFill>
                <a:srgbClr val="FF0000"/>
              </a:solidFill>
            </a:endParaRPr>
          </a:p>
          <a:p>
            <a:pPr marL="342900" indent="-342900">
              <a:spcBef>
                <a:spcPts val="600"/>
              </a:spcBef>
              <a:buSzPct val="125000"/>
              <a:buFont typeface="Arial" panose="020B0604020202020204" pitchFamily="34" charset="0"/>
              <a:buChar char="•"/>
            </a:pPr>
            <a:r>
              <a:rPr lang="en-US" altLang="en-US" sz="2400" dirty="0"/>
              <a:t>Each sensor housed in a </a:t>
            </a:r>
            <a:r>
              <a:rPr lang="en-US" altLang="en-US" sz="2400" dirty="0" smtClean="0"/>
              <a:t>plastic waterproof </a:t>
            </a:r>
            <a:r>
              <a:rPr lang="en-US" altLang="en-US" sz="2400" dirty="0"/>
              <a:t>box and protected by a light metal shield</a:t>
            </a:r>
          </a:p>
          <a:p>
            <a:pPr marL="342900" indent="-342900">
              <a:spcBef>
                <a:spcPts val="600"/>
              </a:spcBef>
              <a:buSzPct val="125000"/>
              <a:buFont typeface="Arial" panose="020B0604020202020204" pitchFamily="34" charset="0"/>
              <a:buChar char="•"/>
            </a:pPr>
            <a:r>
              <a:rPr lang="en-US" altLang="en-US" sz="2400" dirty="0">
                <a:solidFill>
                  <a:srgbClr val="002060"/>
                </a:solidFill>
              </a:rPr>
              <a:t>Over </a:t>
            </a:r>
            <a:r>
              <a:rPr lang="en-US" altLang="en-US" sz="2400" dirty="0" smtClean="0">
                <a:solidFill>
                  <a:srgbClr val="002060"/>
                </a:solidFill>
              </a:rPr>
              <a:t>8 </a:t>
            </a:r>
            <a:r>
              <a:rPr lang="en-US" altLang="en-US" sz="2400" dirty="0">
                <a:solidFill>
                  <a:srgbClr val="002060"/>
                </a:solidFill>
              </a:rPr>
              <a:t>months the stability of the response of the sensors has been tested against: </a:t>
            </a:r>
          </a:p>
          <a:p>
            <a:pPr marL="554038" lvl="1" indent="-285750">
              <a:spcBef>
                <a:spcPts val="1200"/>
              </a:spcBef>
              <a:buClr>
                <a:srgbClr val="00B050"/>
              </a:buClr>
              <a:buSzPct val="100000"/>
              <a:buFont typeface="Wingdings" panose="05000000000000000000" pitchFamily="2" charset="2"/>
              <a:buChar char="ü"/>
            </a:pPr>
            <a:r>
              <a:rPr lang="en-US" altLang="en-US" sz="2400" dirty="0"/>
              <a:t>Temperature variations (from 5 </a:t>
            </a:r>
            <a:r>
              <a:rPr lang="en-US" altLang="en-US" sz="2400" baseline="30000" dirty="0" err="1"/>
              <a:t>o</a:t>
            </a:r>
            <a:r>
              <a:rPr lang="en-US" altLang="en-US" sz="2400" dirty="0" err="1"/>
              <a:t>C</a:t>
            </a:r>
            <a:r>
              <a:rPr lang="en-US" altLang="en-US" sz="2400" dirty="0"/>
              <a:t> to over 40 </a:t>
            </a:r>
            <a:r>
              <a:rPr lang="en-US" altLang="en-US" sz="2400" baseline="30000" dirty="0" err="1"/>
              <a:t>o</a:t>
            </a:r>
            <a:r>
              <a:rPr lang="en-US" altLang="en-US" sz="2400" dirty="0" err="1"/>
              <a:t>C</a:t>
            </a:r>
            <a:r>
              <a:rPr lang="en-US" altLang="en-US" sz="2400" dirty="0"/>
              <a:t> inside the container</a:t>
            </a:r>
            <a:r>
              <a:rPr lang="en-US" altLang="en-US" sz="2400" dirty="0" smtClean="0"/>
              <a:t>)</a:t>
            </a:r>
          </a:p>
          <a:p>
            <a:pPr marL="554038" lvl="1" indent="-285750">
              <a:spcBef>
                <a:spcPts val="1200"/>
              </a:spcBef>
              <a:buClr>
                <a:srgbClr val="00B050"/>
              </a:buClr>
              <a:buSzPct val="100000"/>
              <a:buFont typeface="Wingdings" panose="05000000000000000000" pitchFamily="2" charset="2"/>
              <a:buChar char="ü"/>
            </a:pPr>
            <a:r>
              <a:rPr lang="en-US" altLang="en-US" sz="2400" dirty="0" smtClean="0"/>
              <a:t>Rain and high humidity</a:t>
            </a:r>
          </a:p>
          <a:p>
            <a:pPr marL="554038" lvl="1" indent="-285750">
              <a:spcBef>
                <a:spcPts val="1200"/>
              </a:spcBef>
              <a:buClr>
                <a:srgbClr val="00B050"/>
              </a:buClr>
              <a:buSzPct val="100000"/>
              <a:buFont typeface="Wingdings" panose="05000000000000000000" pitchFamily="2" charset="2"/>
              <a:buChar char="ü"/>
            </a:pPr>
            <a:r>
              <a:rPr lang="en-GB" altLang="en-US" sz="2400" dirty="0" smtClean="0"/>
              <a:t>Shaking </a:t>
            </a:r>
            <a:r>
              <a:rPr lang="en-GB" altLang="en-US" sz="2400" dirty="0"/>
              <a:t>test (in a washing machine!)</a:t>
            </a:r>
            <a:endParaRPr lang="en-US" altLang="en-US" sz="2400" dirty="0"/>
          </a:p>
          <a:p>
            <a:pPr marL="554038" lvl="1" indent="-285750">
              <a:spcBef>
                <a:spcPts val="1200"/>
              </a:spcBef>
              <a:buClr>
                <a:srgbClr val="00B050"/>
              </a:buClr>
              <a:buSzPct val="100000"/>
              <a:buFont typeface="Wingdings" panose="05000000000000000000" pitchFamily="2" charset="2"/>
              <a:buChar char="ü"/>
            </a:pPr>
            <a:r>
              <a:rPr lang="en-US" altLang="en-US" sz="2400" dirty="0" smtClean="0"/>
              <a:t>Shaking </a:t>
            </a:r>
            <a:r>
              <a:rPr lang="en-US" altLang="en-US" sz="2400" dirty="0"/>
              <a:t>and mechanical shock during normal use of the </a:t>
            </a:r>
            <a:r>
              <a:rPr lang="en-US" altLang="en-US" sz="2400" dirty="0" smtClean="0"/>
              <a:t>container </a:t>
            </a:r>
            <a:r>
              <a:rPr lang="en-US" altLang="en-US" sz="2400" dirty="0"/>
              <a:t>(filling, emptying, etc</a:t>
            </a:r>
            <a:r>
              <a:rPr lang="en-US" altLang="en-US" sz="2400" dirty="0" smtClean="0"/>
              <a:t>.)</a:t>
            </a:r>
            <a:endParaRPr lang="en-US" altLang="en-US" sz="24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73901" y="502620"/>
            <a:ext cx="2543596" cy="190769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73900" y="2466556"/>
            <a:ext cx="2554748" cy="191606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62747" y="4438856"/>
            <a:ext cx="2564479" cy="1923359"/>
          </a:xfrm>
          <a:prstGeom prst="rect">
            <a:avLst/>
          </a:prstGeom>
        </p:spPr>
      </p:pic>
      <p:sp>
        <p:nvSpPr>
          <p:cNvPr id="8" name="Rectangle 13"/>
          <p:cNvSpPr>
            <a:spLocks noChangeArrowheads="1"/>
          </p:cNvSpPr>
          <p:nvPr/>
        </p:nvSpPr>
        <p:spPr bwMode="auto">
          <a:xfrm>
            <a:off x="62394" y="41420"/>
            <a:ext cx="12030386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800" i="1" dirty="0" smtClean="0">
                <a:solidFill>
                  <a:srgbClr val="0070C0"/>
                </a:solidFill>
                <a:latin typeface="Verdana" pitchFamily="34" charset="0"/>
              </a:rPr>
              <a:t>Tests in operational conditions</a:t>
            </a:r>
            <a:endParaRPr lang="en-US" sz="2800" i="1" dirty="0">
              <a:solidFill>
                <a:srgbClr val="0070C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8168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5E8DF-58F0-4F1A-9C8E-35C36CDA2C44}" type="slidenum">
              <a:rPr lang="en-GB" smtClean="0"/>
              <a:pPr/>
              <a:t>11</a:t>
            </a:fld>
            <a:endParaRPr lang="en-GB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9376" y="1666924"/>
            <a:ext cx="4422231" cy="3564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15455" y="510002"/>
            <a:ext cx="3511476" cy="2633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15455" y="3102290"/>
            <a:ext cx="3511476" cy="2633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01678" y="5549170"/>
            <a:ext cx="33757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2000" dirty="0">
                <a:ea typeface="Futura" charset="0"/>
                <a:cs typeface="Futura" charset="0"/>
              </a:rPr>
              <a:t>Background would be 10 </a:t>
            </a:r>
            <a:r>
              <a:rPr lang="en-US" altLang="en-US" sz="2000" dirty="0" err="1">
                <a:ea typeface="Futura" charset="0"/>
                <a:cs typeface="Futura" charset="0"/>
              </a:rPr>
              <a:t>cts</a:t>
            </a:r>
            <a:r>
              <a:rPr lang="en-US" altLang="en-US" sz="2000" dirty="0">
                <a:ea typeface="Futura" charset="0"/>
                <a:cs typeface="Futura" charset="0"/>
              </a:rPr>
              <a:t>/h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39415" y="802828"/>
            <a:ext cx="38884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en-US" sz="2400" dirty="0">
                <a:ea typeface="Futura" charset="0"/>
                <a:cs typeface="Futura" charset="0"/>
              </a:rPr>
              <a:t>150 </a:t>
            </a:r>
            <a:r>
              <a:rPr lang="en-US" altLang="en-US" sz="2400" dirty="0" err="1">
                <a:ea typeface="Futura" charset="0"/>
                <a:cs typeface="Futura" charset="0"/>
              </a:rPr>
              <a:t>kBq</a:t>
            </a:r>
            <a:r>
              <a:rPr lang="en-US" altLang="en-US" sz="2400" dirty="0">
                <a:ea typeface="Futura" charset="0"/>
                <a:cs typeface="Futura" charset="0"/>
              </a:rPr>
              <a:t> </a:t>
            </a:r>
            <a:r>
              <a:rPr lang="en-US" altLang="en-US" sz="2400" baseline="32000" dirty="0">
                <a:ea typeface="Futura" charset="0"/>
                <a:cs typeface="Futura" charset="0"/>
              </a:rPr>
              <a:t>137</a:t>
            </a:r>
            <a:r>
              <a:rPr lang="en-US" altLang="en-US" sz="2400" dirty="0">
                <a:ea typeface="Futura" charset="0"/>
                <a:cs typeface="Futura" charset="0"/>
              </a:rPr>
              <a:t>Cs</a:t>
            </a:r>
            <a:r>
              <a:rPr lang="en-GB" altLang="en-US" sz="2400" dirty="0"/>
              <a:t> source</a:t>
            </a:r>
          </a:p>
          <a:p>
            <a:pPr algn="ctr"/>
            <a:r>
              <a:rPr lang="en-GB" altLang="en-US" sz="2400" dirty="0"/>
              <a:t>in the centre of the container</a:t>
            </a:r>
            <a:endParaRPr lang="en-US" altLang="en-US" sz="2400" dirty="0">
              <a:ea typeface="Futura" charset="0"/>
              <a:cs typeface="Futura" charset="0"/>
            </a:endParaRPr>
          </a:p>
        </p:txBody>
      </p:sp>
      <p:sp>
        <p:nvSpPr>
          <p:cNvPr id="4" name="Up Arrow 3"/>
          <p:cNvSpPr/>
          <p:nvPr/>
        </p:nvSpPr>
        <p:spPr>
          <a:xfrm>
            <a:off x="3216870" y="5122511"/>
            <a:ext cx="144016" cy="468107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1330042" y="1936936"/>
            <a:ext cx="1359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Mean 25 cm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820765" y="5839842"/>
            <a:ext cx="4932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8 sensors, source on the bottom at [55,0,-45]</a:t>
            </a:r>
          </a:p>
        </p:txBody>
      </p:sp>
      <p:sp>
        <p:nvSpPr>
          <p:cNvPr id="13" name="Rectangle 13"/>
          <p:cNvSpPr>
            <a:spLocks noChangeArrowheads="1"/>
          </p:cNvSpPr>
          <p:nvPr/>
        </p:nvSpPr>
        <p:spPr bwMode="auto">
          <a:xfrm>
            <a:off x="62394" y="41420"/>
            <a:ext cx="12030386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800" i="1" dirty="0" smtClean="0">
                <a:solidFill>
                  <a:srgbClr val="0070C0"/>
                </a:solidFill>
                <a:latin typeface="Verdana" pitchFamily="34" charset="0"/>
              </a:rPr>
              <a:t>Tests in operational conditions</a:t>
            </a:r>
            <a:endParaRPr lang="en-US" sz="2800" i="1" dirty="0">
              <a:solidFill>
                <a:srgbClr val="0070C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5639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5E8DF-58F0-4F1A-9C8E-35C36CDA2C44}" type="slidenum">
              <a:rPr lang="en-GB" smtClean="0">
                <a:solidFill>
                  <a:prstClr val="white"/>
                </a:solidFill>
              </a:rPr>
              <a:pPr/>
              <a:t>12</a:t>
            </a:fld>
            <a:endParaRPr lang="en-GB" dirty="0">
              <a:solidFill>
                <a:prstClr val="white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47" t="5001" r="6515"/>
          <a:stretch/>
        </p:blipFill>
        <p:spPr>
          <a:xfrm>
            <a:off x="2135560" y="542213"/>
            <a:ext cx="7560840" cy="5823210"/>
          </a:xfrm>
          <a:prstGeom prst="rect">
            <a:avLst/>
          </a:prstGeom>
        </p:spPr>
      </p:pic>
      <p:sp>
        <p:nvSpPr>
          <p:cNvPr id="5" name="Rectangle 13"/>
          <p:cNvSpPr>
            <a:spLocks noChangeArrowheads="1"/>
          </p:cNvSpPr>
          <p:nvPr/>
        </p:nvSpPr>
        <p:spPr bwMode="auto">
          <a:xfrm>
            <a:off x="62394" y="41420"/>
            <a:ext cx="12030386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800" i="1" dirty="0" smtClean="0">
                <a:solidFill>
                  <a:srgbClr val="0070C0"/>
                </a:solidFill>
                <a:latin typeface="Verdana" pitchFamily="34" charset="0"/>
              </a:rPr>
              <a:t>Tests in operational conditions</a:t>
            </a:r>
            <a:endParaRPr lang="en-US" sz="2800" i="1" dirty="0">
              <a:solidFill>
                <a:srgbClr val="0070C0"/>
              </a:solidFill>
              <a:latin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143672" y="980728"/>
            <a:ext cx="410766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External cobalt 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source near the container </a:t>
            </a:r>
            <a:endParaRPr lang="en-US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industrial 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radiography</a:t>
            </a:r>
          </a:p>
          <a:p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 April 11</a:t>
            </a:r>
            <a:r>
              <a:rPr lang="en-US" baseline="30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at 21h</a:t>
            </a:r>
            <a:endParaRPr lang="en-US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96821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5E8DF-58F0-4F1A-9C8E-35C36CDA2C44}" type="slidenum">
              <a:rPr lang="en-GB" smtClean="0">
                <a:solidFill>
                  <a:prstClr val="white"/>
                </a:solidFill>
              </a:rPr>
              <a:pPr/>
              <a:t>13</a:t>
            </a:fld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9377" y="1412776"/>
            <a:ext cx="1108923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</a:t>
            </a:r>
            <a:r>
              <a:rPr lang="it-IT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32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have</a:t>
            </a:r>
            <a:r>
              <a:rPr lang="it-IT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 </a:t>
            </a:r>
            <a:r>
              <a:rPr lang="it-IT" sz="32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sensor</a:t>
            </a:r>
            <a:r>
              <a:rPr lang="it-IT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…</a:t>
            </a:r>
          </a:p>
          <a:p>
            <a:pPr algn="ctr"/>
            <a:endParaRPr lang="it-IT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it-IT" sz="32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Now</a:t>
            </a:r>
            <a:r>
              <a:rPr lang="it-IT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32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</a:t>
            </a:r>
            <a:r>
              <a:rPr lang="it-IT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32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need</a:t>
            </a:r>
            <a:r>
              <a:rPr lang="it-IT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to comunicate </a:t>
            </a:r>
            <a:r>
              <a:rPr lang="it-IT" sz="32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automatically</a:t>
            </a:r>
            <a:endParaRPr lang="it-IT" sz="32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it-IT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 </a:t>
            </a:r>
            <a:r>
              <a:rPr lang="it-IT" sz="32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measurements</a:t>
            </a:r>
            <a:r>
              <a:rPr lang="it-IT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endParaRPr lang="en-GB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35500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5E8DF-58F0-4F1A-9C8E-35C36CDA2C44}" type="slidenum">
              <a:rPr lang="en-GB" smtClean="0"/>
              <a:pPr/>
              <a:t>14</a:t>
            </a:fld>
            <a:endParaRPr lang="en-GB" dirty="0"/>
          </a:p>
        </p:txBody>
      </p:sp>
      <p:grpSp>
        <p:nvGrpSpPr>
          <p:cNvPr id="20" name="Group 19"/>
          <p:cNvGrpSpPr/>
          <p:nvPr/>
        </p:nvGrpSpPr>
        <p:grpSpPr>
          <a:xfrm>
            <a:off x="1132971" y="784754"/>
            <a:ext cx="1626013" cy="681192"/>
            <a:chOff x="1740310" y="309715"/>
            <a:chExt cx="2168017" cy="908256"/>
          </a:xfrm>
        </p:grpSpPr>
        <p:grpSp>
          <p:nvGrpSpPr>
            <p:cNvPr id="21" name="Group 20"/>
            <p:cNvGrpSpPr/>
            <p:nvPr/>
          </p:nvGrpSpPr>
          <p:grpSpPr>
            <a:xfrm>
              <a:off x="1740310" y="309715"/>
              <a:ext cx="2168017" cy="908256"/>
              <a:chOff x="2094270" y="884903"/>
              <a:chExt cx="1622324" cy="589936"/>
            </a:xfrm>
            <a:solidFill>
              <a:srgbClr val="C00000"/>
            </a:solidFill>
          </p:grpSpPr>
          <p:sp>
            <p:nvSpPr>
              <p:cNvPr id="24" name="Rectangle 23"/>
              <p:cNvSpPr/>
              <p:nvPr/>
            </p:nvSpPr>
            <p:spPr>
              <a:xfrm>
                <a:off x="2094270" y="884903"/>
                <a:ext cx="1327355" cy="589936"/>
              </a:xfrm>
              <a:prstGeom prst="rect">
                <a:avLst/>
              </a:prstGeom>
              <a:grp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3126658" y="884903"/>
                <a:ext cx="589936" cy="589935"/>
              </a:xfrm>
              <a:prstGeom prst="ellipse">
                <a:avLst/>
              </a:prstGeom>
              <a:grp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</p:grpSp>
        <p:sp>
          <p:nvSpPr>
            <p:cNvPr id="22" name="Rectangle 21"/>
            <p:cNvSpPr/>
            <p:nvPr/>
          </p:nvSpPr>
          <p:spPr>
            <a:xfrm>
              <a:off x="1843547" y="417254"/>
              <a:ext cx="619443" cy="693178"/>
            </a:xfrm>
            <a:prstGeom prst="rect">
              <a:avLst/>
            </a:prstGeom>
            <a:solidFill>
              <a:srgbClr val="92D050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23" name="Oval 22"/>
            <p:cNvSpPr/>
            <p:nvPr/>
          </p:nvSpPr>
          <p:spPr>
            <a:xfrm>
              <a:off x="2993918" y="417254"/>
              <a:ext cx="737424" cy="693178"/>
            </a:xfrm>
            <a:prstGeom prst="ellipse">
              <a:avLst/>
            </a:prstGeom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</p:grpSp>
      <p:sp>
        <p:nvSpPr>
          <p:cNvPr id="26" name="Rectangle 25"/>
          <p:cNvSpPr/>
          <p:nvPr/>
        </p:nvSpPr>
        <p:spPr>
          <a:xfrm>
            <a:off x="1193811" y="1598682"/>
            <a:ext cx="442448" cy="252564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7" name="Rectangle 26"/>
          <p:cNvSpPr/>
          <p:nvPr/>
        </p:nvSpPr>
        <p:spPr>
          <a:xfrm>
            <a:off x="1652858" y="1695470"/>
            <a:ext cx="3318380" cy="12904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grpSp>
        <p:nvGrpSpPr>
          <p:cNvPr id="28" name="Group 27"/>
          <p:cNvGrpSpPr/>
          <p:nvPr/>
        </p:nvGrpSpPr>
        <p:grpSpPr>
          <a:xfrm>
            <a:off x="1127448" y="1977067"/>
            <a:ext cx="1493274" cy="511126"/>
            <a:chOff x="2064778" y="1858296"/>
            <a:chExt cx="1342099" cy="589936"/>
          </a:xfrm>
        </p:grpSpPr>
        <p:sp>
          <p:nvSpPr>
            <p:cNvPr id="29" name="Rectangle 28"/>
            <p:cNvSpPr/>
            <p:nvPr/>
          </p:nvSpPr>
          <p:spPr>
            <a:xfrm>
              <a:off x="2079522" y="1858296"/>
              <a:ext cx="1327355" cy="589936"/>
            </a:xfrm>
            <a:prstGeom prst="rect">
              <a:avLst/>
            </a:prstGeom>
            <a:solidFill>
              <a:srgbClr val="002060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2064778" y="2035277"/>
              <a:ext cx="103239" cy="250723"/>
            </a:xfrm>
            <a:prstGeom prst="rect">
              <a:avLst/>
            </a:prstGeom>
            <a:solidFill>
              <a:schemeClr val="tx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1544998" y="2684506"/>
            <a:ext cx="1172497" cy="442452"/>
            <a:chOff x="922452" y="2750573"/>
            <a:chExt cx="1563329" cy="589936"/>
          </a:xfrm>
        </p:grpSpPr>
        <p:sp>
          <p:nvSpPr>
            <p:cNvPr id="32" name="Rectangle 31"/>
            <p:cNvSpPr/>
            <p:nvPr/>
          </p:nvSpPr>
          <p:spPr>
            <a:xfrm>
              <a:off x="922452" y="2750573"/>
              <a:ext cx="1429874" cy="589936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1265630" y="2853812"/>
              <a:ext cx="819796" cy="38345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218872" y="2923258"/>
              <a:ext cx="266909" cy="191729"/>
            </a:xfrm>
            <a:prstGeom prst="rect">
              <a:avLst/>
            </a:prstGeom>
            <a:solidFill>
              <a:srgbClr val="FFC000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1035642" y="3045541"/>
              <a:ext cx="103229" cy="250723"/>
            </a:xfrm>
            <a:prstGeom prst="rect">
              <a:avLst/>
            </a:prstGeom>
            <a:solidFill>
              <a:schemeClr val="tx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808195" y="793515"/>
            <a:ext cx="1626013" cy="681192"/>
            <a:chOff x="1740310" y="309715"/>
            <a:chExt cx="2168017" cy="908256"/>
          </a:xfrm>
        </p:grpSpPr>
        <p:grpSp>
          <p:nvGrpSpPr>
            <p:cNvPr id="37" name="Group 36"/>
            <p:cNvGrpSpPr/>
            <p:nvPr/>
          </p:nvGrpSpPr>
          <p:grpSpPr>
            <a:xfrm>
              <a:off x="1740310" y="309715"/>
              <a:ext cx="2168017" cy="908256"/>
              <a:chOff x="2094270" y="884903"/>
              <a:chExt cx="1622324" cy="589936"/>
            </a:xfrm>
            <a:solidFill>
              <a:srgbClr val="C00000"/>
            </a:solidFill>
          </p:grpSpPr>
          <p:sp>
            <p:nvSpPr>
              <p:cNvPr id="40" name="Rectangle 39"/>
              <p:cNvSpPr/>
              <p:nvPr/>
            </p:nvSpPr>
            <p:spPr>
              <a:xfrm>
                <a:off x="2094270" y="884903"/>
                <a:ext cx="1327355" cy="589936"/>
              </a:xfrm>
              <a:prstGeom prst="rect">
                <a:avLst/>
              </a:prstGeom>
              <a:grp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41" name="Oval 40"/>
              <p:cNvSpPr/>
              <p:nvPr/>
            </p:nvSpPr>
            <p:spPr>
              <a:xfrm>
                <a:off x="3126658" y="884903"/>
                <a:ext cx="589936" cy="589935"/>
              </a:xfrm>
              <a:prstGeom prst="ellipse">
                <a:avLst/>
              </a:prstGeom>
              <a:grp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</p:grpSp>
        <p:sp>
          <p:nvSpPr>
            <p:cNvPr id="38" name="Rectangle 37"/>
            <p:cNvSpPr/>
            <p:nvPr/>
          </p:nvSpPr>
          <p:spPr>
            <a:xfrm>
              <a:off x="1843547" y="417254"/>
              <a:ext cx="619443" cy="693178"/>
            </a:xfrm>
            <a:prstGeom prst="rect">
              <a:avLst/>
            </a:prstGeom>
            <a:solidFill>
              <a:srgbClr val="92D050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39" name="Oval 38"/>
            <p:cNvSpPr/>
            <p:nvPr/>
          </p:nvSpPr>
          <p:spPr>
            <a:xfrm>
              <a:off x="2993918" y="417254"/>
              <a:ext cx="737424" cy="693178"/>
            </a:xfrm>
            <a:prstGeom prst="ellipse">
              <a:avLst/>
            </a:prstGeom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</p:grpSp>
      <p:sp>
        <p:nvSpPr>
          <p:cNvPr id="42" name="Rectangle 41"/>
          <p:cNvSpPr/>
          <p:nvPr/>
        </p:nvSpPr>
        <p:spPr>
          <a:xfrm>
            <a:off x="6891158" y="1142872"/>
            <a:ext cx="358548" cy="252564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43" name="Rectangle 42"/>
          <p:cNvSpPr/>
          <p:nvPr/>
        </p:nvSpPr>
        <p:spPr>
          <a:xfrm>
            <a:off x="7263159" y="1239659"/>
            <a:ext cx="1898717" cy="14164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grpSp>
        <p:nvGrpSpPr>
          <p:cNvPr id="44" name="Group 43"/>
          <p:cNvGrpSpPr/>
          <p:nvPr/>
        </p:nvGrpSpPr>
        <p:grpSpPr>
          <a:xfrm>
            <a:off x="6802673" y="1985828"/>
            <a:ext cx="1493274" cy="511126"/>
            <a:chOff x="2064778" y="1858296"/>
            <a:chExt cx="1342099" cy="589936"/>
          </a:xfrm>
        </p:grpSpPr>
        <p:sp>
          <p:nvSpPr>
            <p:cNvPr id="45" name="Rectangle 44"/>
            <p:cNvSpPr/>
            <p:nvPr/>
          </p:nvSpPr>
          <p:spPr>
            <a:xfrm>
              <a:off x="2079522" y="1858296"/>
              <a:ext cx="1327355" cy="589936"/>
            </a:xfrm>
            <a:prstGeom prst="rect">
              <a:avLst/>
            </a:prstGeom>
            <a:solidFill>
              <a:srgbClr val="002060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2064778" y="2035277"/>
              <a:ext cx="103239" cy="250723"/>
            </a:xfrm>
            <a:prstGeom prst="rect">
              <a:avLst/>
            </a:prstGeom>
            <a:solidFill>
              <a:schemeClr val="tx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7223502" y="2026846"/>
            <a:ext cx="1172497" cy="442452"/>
            <a:chOff x="922452" y="2750573"/>
            <a:chExt cx="1563329" cy="589936"/>
          </a:xfrm>
        </p:grpSpPr>
        <p:sp>
          <p:nvSpPr>
            <p:cNvPr id="48" name="Rectangle 47"/>
            <p:cNvSpPr/>
            <p:nvPr/>
          </p:nvSpPr>
          <p:spPr>
            <a:xfrm>
              <a:off x="922452" y="2750573"/>
              <a:ext cx="1429874" cy="589936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1265630" y="2853812"/>
              <a:ext cx="819796" cy="38345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2218872" y="2923258"/>
              <a:ext cx="266909" cy="191729"/>
            </a:xfrm>
            <a:prstGeom prst="rect">
              <a:avLst/>
            </a:prstGeom>
            <a:solidFill>
              <a:srgbClr val="FFC000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1035642" y="3045541"/>
              <a:ext cx="103229" cy="250723"/>
            </a:xfrm>
            <a:prstGeom prst="rect">
              <a:avLst/>
            </a:prstGeom>
            <a:solidFill>
              <a:schemeClr val="tx1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2835049" y="1160379"/>
            <a:ext cx="1147622" cy="400110"/>
          </a:xfrm>
          <a:prstGeom prst="rect">
            <a:avLst/>
          </a:prstGeom>
          <a:noFill/>
          <a:ln w="9525">
            <a:noFill/>
          </a:ln>
        </p:spPr>
        <p:txBody>
          <a:bodyPr wrap="none" rtlCol="0">
            <a:spAutoFit/>
          </a:bodyPr>
          <a:lstStyle/>
          <a:p>
            <a:r>
              <a:rPr lang="en-GB" sz="2000" dirty="0"/>
              <a:t>D-shuttle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2836412" y="1956285"/>
            <a:ext cx="3587842" cy="400110"/>
          </a:xfrm>
          <a:prstGeom prst="rect">
            <a:avLst/>
          </a:prstGeom>
          <a:noFill/>
          <a:ln w="9525">
            <a:noFill/>
          </a:ln>
        </p:spPr>
        <p:txBody>
          <a:bodyPr wrap="none" rtlCol="0">
            <a:spAutoFit/>
          </a:bodyPr>
          <a:lstStyle/>
          <a:p>
            <a:r>
              <a:rPr lang="en-GB" sz="2000" dirty="0" smtClean="0"/>
              <a:t>Communication board and cable</a:t>
            </a:r>
            <a:endParaRPr lang="en-GB" sz="2000" dirty="0"/>
          </a:p>
        </p:txBody>
      </p:sp>
      <p:sp>
        <p:nvSpPr>
          <p:cNvPr id="54" name="TextBox 53"/>
          <p:cNvSpPr txBox="1"/>
          <p:nvPr/>
        </p:nvSpPr>
        <p:spPr>
          <a:xfrm>
            <a:off x="1256487" y="2109744"/>
            <a:ext cx="966868" cy="30008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350" dirty="0" smtClean="0">
                <a:solidFill>
                  <a:schemeClr val="bg1"/>
                </a:solidFill>
              </a:rPr>
              <a:t>ESP32</a:t>
            </a:r>
            <a:r>
              <a:rPr lang="en-GB" sz="1350" dirty="0" smtClean="0">
                <a:solidFill>
                  <a:schemeClr val="bg1"/>
                </a:solidFill>
              </a:rPr>
              <a:t> </a:t>
            </a:r>
            <a:r>
              <a:rPr lang="en-GB" sz="1350" dirty="0" err="1">
                <a:solidFill>
                  <a:schemeClr val="bg1"/>
                </a:solidFill>
              </a:rPr>
              <a:t>WiFi</a:t>
            </a:r>
            <a:endParaRPr lang="en-GB" sz="135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861808" y="2779215"/>
            <a:ext cx="526106" cy="300082"/>
          </a:xfrm>
          <a:prstGeom prst="rect">
            <a:avLst/>
          </a:prstGeom>
          <a:noFill/>
          <a:ln w="9525">
            <a:noFill/>
          </a:ln>
        </p:spPr>
        <p:txBody>
          <a:bodyPr wrap="none" rtlCol="0">
            <a:spAutoFit/>
          </a:bodyPr>
          <a:lstStyle/>
          <a:p>
            <a:r>
              <a:rPr lang="en-GB" sz="1350" dirty="0" err="1"/>
              <a:t>LoRa</a:t>
            </a:r>
            <a:endParaRPr lang="en-GB" sz="1350" dirty="0"/>
          </a:p>
        </p:txBody>
      </p:sp>
      <p:sp>
        <p:nvSpPr>
          <p:cNvPr id="56" name="Rectangle 55"/>
          <p:cNvSpPr/>
          <p:nvPr/>
        </p:nvSpPr>
        <p:spPr>
          <a:xfrm>
            <a:off x="1572388" y="1685629"/>
            <a:ext cx="89020" cy="135959"/>
          </a:xfrm>
          <a:prstGeom prst="rect">
            <a:avLst/>
          </a:prstGeom>
          <a:solidFill>
            <a:schemeClr val="tx1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57" name="Rectangle 56"/>
          <p:cNvSpPr/>
          <p:nvPr/>
        </p:nvSpPr>
        <p:spPr>
          <a:xfrm>
            <a:off x="7262628" y="1245347"/>
            <a:ext cx="89020" cy="135959"/>
          </a:xfrm>
          <a:prstGeom prst="rect">
            <a:avLst/>
          </a:prstGeom>
          <a:solidFill>
            <a:schemeClr val="tx1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grpSp>
        <p:nvGrpSpPr>
          <p:cNvPr id="58" name="Group 57"/>
          <p:cNvGrpSpPr/>
          <p:nvPr/>
        </p:nvGrpSpPr>
        <p:grpSpPr>
          <a:xfrm>
            <a:off x="1127448" y="3722115"/>
            <a:ext cx="3631172" cy="1188840"/>
            <a:chOff x="349061" y="4033844"/>
            <a:chExt cx="4841563" cy="1585119"/>
          </a:xfrm>
        </p:grpSpPr>
        <p:grpSp>
          <p:nvGrpSpPr>
            <p:cNvPr id="59" name="Group 58"/>
            <p:cNvGrpSpPr/>
            <p:nvPr/>
          </p:nvGrpSpPr>
          <p:grpSpPr>
            <a:xfrm>
              <a:off x="378544" y="4710707"/>
              <a:ext cx="2168017" cy="908256"/>
              <a:chOff x="1740310" y="309715"/>
              <a:chExt cx="2168017" cy="908256"/>
            </a:xfrm>
          </p:grpSpPr>
          <p:grpSp>
            <p:nvGrpSpPr>
              <p:cNvPr id="71" name="Group 70"/>
              <p:cNvGrpSpPr/>
              <p:nvPr/>
            </p:nvGrpSpPr>
            <p:grpSpPr>
              <a:xfrm>
                <a:off x="1740310" y="309715"/>
                <a:ext cx="2168017" cy="908256"/>
                <a:chOff x="2094270" y="884903"/>
                <a:chExt cx="1622324" cy="589936"/>
              </a:xfrm>
              <a:solidFill>
                <a:srgbClr val="C00000"/>
              </a:solidFill>
            </p:grpSpPr>
            <p:sp>
              <p:nvSpPr>
                <p:cNvPr id="74" name="Rectangle 73"/>
                <p:cNvSpPr/>
                <p:nvPr/>
              </p:nvSpPr>
              <p:spPr>
                <a:xfrm>
                  <a:off x="2094270" y="884903"/>
                  <a:ext cx="1327355" cy="589936"/>
                </a:xfrm>
                <a:prstGeom prst="rect">
                  <a:avLst/>
                </a:prstGeom>
                <a:grpFill/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000"/>
                </a:p>
              </p:txBody>
            </p:sp>
            <p:sp>
              <p:nvSpPr>
                <p:cNvPr id="75" name="Oval 74"/>
                <p:cNvSpPr/>
                <p:nvPr/>
              </p:nvSpPr>
              <p:spPr>
                <a:xfrm>
                  <a:off x="3126658" y="884903"/>
                  <a:ext cx="589936" cy="589935"/>
                </a:xfrm>
                <a:prstGeom prst="ellipse">
                  <a:avLst/>
                </a:prstGeom>
                <a:grpFill/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000"/>
                </a:p>
              </p:txBody>
            </p:sp>
          </p:grpSp>
          <p:sp>
            <p:nvSpPr>
              <p:cNvPr id="72" name="Rectangle 71"/>
              <p:cNvSpPr/>
              <p:nvPr/>
            </p:nvSpPr>
            <p:spPr>
              <a:xfrm>
                <a:off x="1843547" y="417254"/>
                <a:ext cx="619443" cy="693178"/>
              </a:xfrm>
              <a:prstGeom prst="rect">
                <a:avLst/>
              </a:prstGeom>
              <a:solidFill>
                <a:srgbClr val="92D050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000"/>
              </a:p>
            </p:txBody>
          </p:sp>
          <p:sp>
            <p:nvSpPr>
              <p:cNvPr id="73" name="Oval 72"/>
              <p:cNvSpPr/>
              <p:nvPr/>
            </p:nvSpPr>
            <p:spPr>
              <a:xfrm>
                <a:off x="2993918" y="417254"/>
                <a:ext cx="737424" cy="693178"/>
              </a:xfrm>
              <a:prstGeom prst="ellipse">
                <a:avLst/>
              </a:prstGeom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000"/>
              </a:p>
            </p:txBody>
          </p:sp>
        </p:grpSp>
        <p:sp>
          <p:nvSpPr>
            <p:cNvPr id="60" name="Rectangle 59"/>
            <p:cNvSpPr/>
            <p:nvPr/>
          </p:nvSpPr>
          <p:spPr>
            <a:xfrm>
              <a:off x="489162" y="5176516"/>
              <a:ext cx="589930" cy="336752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000"/>
            </a:p>
          </p:txBody>
        </p:sp>
        <p:grpSp>
          <p:nvGrpSpPr>
            <p:cNvPr id="61" name="Group 60"/>
            <p:cNvGrpSpPr/>
            <p:nvPr/>
          </p:nvGrpSpPr>
          <p:grpSpPr>
            <a:xfrm>
              <a:off x="356425" y="4829923"/>
              <a:ext cx="1991032" cy="681501"/>
              <a:chOff x="2064778" y="1858296"/>
              <a:chExt cx="1342099" cy="589936"/>
            </a:xfrm>
          </p:grpSpPr>
          <p:sp>
            <p:nvSpPr>
              <p:cNvPr id="69" name="Rectangle 68"/>
              <p:cNvSpPr/>
              <p:nvPr/>
            </p:nvSpPr>
            <p:spPr>
              <a:xfrm>
                <a:off x="2079522" y="1858296"/>
                <a:ext cx="1327355" cy="589936"/>
              </a:xfrm>
              <a:prstGeom prst="rect">
                <a:avLst/>
              </a:prstGeom>
              <a:solidFill>
                <a:srgbClr val="002060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000"/>
              </a:p>
            </p:txBody>
          </p:sp>
          <p:sp>
            <p:nvSpPr>
              <p:cNvPr id="70" name="Rectangle 69"/>
              <p:cNvSpPr/>
              <p:nvPr/>
            </p:nvSpPr>
            <p:spPr>
              <a:xfrm>
                <a:off x="2064778" y="2035277"/>
                <a:ext cx="103239" cy="250723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000"/>
              </a:p>
            </p:txBody>
          </p:sp>
        </p:grpSp>
        <p:sp>
          <p:nvSpPr>
            <p:cNvPr id="62" name="Rectangle 61"/>
            <p:cNvSpPr/>
            <p:nvPr/>
          </p:nvSpPr>
          <p:spPr>
            <a:xfrm>
              <a:off x="917542" y="4889747"/>
              <a:ext cx="1429874" cy="589936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000"/>
            </a:p>
          </p:txBody>
        </p:sp>
        <p:sp>
          <p:nvSpPr>
            <p:cNvPr id="63" name="Rectangle 62"/>
            <p:cNvSpPr/>
            <p:nvPr/>
          </p:nvSpPr>
          <p:spPr>
            <a:xfrm>
              <a:off x="1260720" y="4992986"/>
              <a:ext cx="819796" cy="38345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000"/>
            </a:p>
          </p:txBody>
        </p:sp>
        <p:sp>
          <p:nvSpPr>
            <p:cNvPr id="64" name="Rectangle 63"/>
            <p:cNvSpPr/>
            <p:nvPr/>
          </p:nvSpPr>
          <p:spPr>
            <a:xfrm>
              <a:off x="2213962" y="5062432"/>
              <a:ext cx="266909" cy="191729"/>
            </a:xfrm>
            <a:prstGeom prst="rect">
              <a:avLst/>
            </a:prstGeom>
            <a:solidFill>
              <a:srgbClr val="FFC000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000"/>
            </a:p>
          </p:txBody>
        </p:sp>
        <p:sp>
          <p:nvSpPr>
            <p:cNvPr id="65" name="Rectangle 64"/>
            <p:cNvSpPr/>
            <p:nvPr/>
          </p:nvSpPr>
          <p:spPr>
            <a:xfrm>
              <a:off x="1030805" y="5254161"/>
              <a:ext cx="118693" cy="181278"/>
            </a:xfrm>
            <a:prstGeom prst="rect">
              <a:avLst/>
            </a:prstGeom>
            <a:solidFill>
              <a:schemeClr val="tx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000"/>
            </a:p>
          </p:txBody>
        </p:sp>
        <p:sp>
          <p:nvSpPr>
            <p:cNvPr id="66" name="Rectangle 65"/>
            <p:cNvSpPr/>
            <p:nvPr/>
          </p:nvSpPr>
          <p:spPr>
            <a:xfrm>
              <a:off x="1079093" y="5266779"/>
              <a:ext cx="1371602" cy="172063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000"/>
            </a:p>
          </p:txBody>
        </p:sp>
        <p:sp>
          <p:nvSpPr>
            <p:cNvPr id="67" name="Isosceles Triangle 66"/>
            <p:cNvSpPr/>
            <p:nvPr/>
          </p:nvSpPr>
          <p:spPr>
            <a:xfrm rot="5400000">
              <a:off x="3733876" y="3797415"/>
              <a:ext cx="195439" cy="2718057"/>
            </a:xfrm>
            <a:prstGeom prst="triangle">
              <a:avLst/>
            </a:prstGeom>
            <a:solidFill>
              <a:schemeClr val="tx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000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349061" y="4033844"/>
              <a:ext cx="3547810" cy="53348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sz="2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Master</a:t>
              </a:r>
              <a:r>
                <a:rPr lang="en-GB" sz="2000" dirty="0"/>
                <a:t> </a:t>
              </a:r>
              <a:r>
                <a:rPr lang="en-GB" sz="2000" dirty="0" err="1" smtClean="0"/>
                <a:t>LoRa</a:t>
              </a:r>
              <a:r>
                <a:rPr lang="en-GB" sz="2000" dirty="0" smtClean="0"/>
                <a:t> + </a:t>
              </a:r>
              <a:r>
                <a:rPr lang="en-GB" sz="2000" dirty="0" err="1" smtClean="0"/>
                <a:t>Wifi</a:t>
              </a:r>
              <a:r>
                <a:rPr lang="en-GB" sz="2000" dirty="0" smtClean="0"/>
                <a:t> + BT</a:t>
              </a:r>
              <a:endParaRPr lang="en-GB" sz="2000" dirty="0"/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6824785" y="4123536"/>
            <a:ext cx="1626013" cy="681192"/>
            <a:chOff x="1740310" y="309715"/>
            <a:chExt cx="2168017" cy="908256"/>
          </a:xfrm>
        </p:grpSpPr>
        <p:grpSp>
          <p:nvGrpSpPr>
            <p:cNvPr id="77" name="Group 76"/>
            <p:cNvGrpSpPr/>
            <p:nvPr/>
          </p:nvGrpSpPr>
          <p:grpSpPr>
            <a:xfrm>
              <a:off x="1740310" y="309715"/>
              <a:ext cx="2168017" cy="908256"/>
              <a:chOff x="2094270" y="884903"/>
              <a:chExt cx="1622324" cy="589936"/>
            </a:xfrm>
            <a:solidFill>
              <a:srgbClr val="C00000"/>
            </a:solidFill>
          </p:grpSpPr>
          <p:sp>
            <p:nvSpPr>
              <p:cNvPr id="80" name="Rectangle 79"/>
              <p:cNvSpPr/>
              <p:nvPr/>
            </p:nvSpPr>
            <p:spPr>
              <a:xfrm>
                <a:off x="2094270" y="884903"/>
                <a:ext cx="1327355" cy="589936"/>
              </a:xfrm>
              <a:prstGeom prst="rect">
                <a:avLst/>
              </a:prstGeom>
              <a:grp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81" name="Oval 80"/>
              <p:cNvSpPr/>
              <p:nvPr/>
            </p:nvSpPr>
            <p:spPr>
              <a:xfrm>
                <a:off x="3126658" y="884903"/>
                <a:ext cx="589936" cy="589935"/>
              </a:xfrm>
              <a:prstGeom prst="ellipse">
                <a:avLst/>
              </a:prstGeom>
              <a:grp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</p:grpSp>
        <p:sp>
          <p:nvSpPr>
            <p:cNvPr id="78" name="Rectangle 77"/>
            <p:cNvSpPr/>
            <p:nvPr/>
          </p:nvSpPr>
          <p:spPr>
            <a:xfrm>
              <a:off x="1843547" y="417254"/>
              <a:ext cx="619443" cy="693178"/>
            </a:xfrm>
            <a:prstGeom prst="rect">
              <a:avLst/>
            </a:prstGeom>
            <a:solidFill>
              <a:srgbClr val="92D050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79" name="Oval 78"/>
            <p:cNvSpPr/>
            <p:nvPr/>
          </p:nvSpPr>
          <p:spPr>
            <a:xfrm>
              <a:off x="2993918" y="417254"/>
              <a:ext cx="737424" cy="693178"/>
            </a:xfrm>
            <a:prstGeom prst="ellipse">
              <a:avLst/>
            </a:prstGeom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</p:grpSp>
      <p:sp>
        <p:nvSpPr>
          <p:cNvPr id="82" name="Rectangle 81"/>
          <p:cNvSpPr/>
          <p:nvPr/>
        </p:nvSpPr>
        <p:spPr>
          <a:xfrm>
            <a:off x="6907748" y="4472893"/>
            <a:ext cx="442448" cy="252564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grpSp>
        <p:nvGrpSpPr>
          <p:cNvPr id="83" name="Group 82"/>
          <p:cNvGrpSpPr/>
          <p:nvPr/>
        </p:nvGrpSpPr>
        <p:grpSpPr>
          <a:xfrm>
            <a:off x="6808195" y="4212948"/>
            <a:ext cx="1493274" cy="511126"/>
            <a:chOff x="2064778" y="1858296"/>
            <a:chExt cx="1342099" cy="589936"/>
          </a:xfrm>
        </p:grpSpPr>
        <p:sp>
          <p:nvSpPr>
            <p:cNvPr id="84" name="Rectangle 83"/>
            <p:cNvSpPr/>
            <p:nvPr/>
          </p:nvSpPr>
          <p:spPr>
            <a:xfrm>
              <a:off x="2079522" y="1858296"/>
              <a:ext cx="1327355" cy="589936"/>
            </a:xfrm>
            <a:prstGeom prst="rect">
              <a:avLst/>
            </a:prstGeom>
            <a:solidFill>
              <a:srgbClr val="002060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85" name="Rectangle 84"/>
            <p:cNvSpPr/>
            <p:nvPr/>
          </p:nvSpPr>
          <p:spPr>
            <a:xfrm>
              <a:off x="2064778" y="2035277"/>
              <a:ext cx="103239" cy="250723"/>
            </a:xfrm>
            <a:prstGeom prst="rect">
              <a:avLst/>
            </a:prstGeom>
            <a:solidFill>
              <a:schemeClr val="tx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</p:grpSp>
      <p:sp>
        <p:nvSpPr>
          <p:cNvPr id="86" name="Rectangle 85"/>
          <p:cNvSpPr/>
          <p:nvPr/>
        </p:nvSpPr>
        <p:spPr>
          <a:xfrm>
            <a:off x="7313925" y="4531127"/>
            <a:ext cx="89020" cy="135959"/>
          </a:xfrm>
          <a:prstGeom prst="rect">
            <a:avLst/>
          </a:prstGeom>
          <a:solidFill>
            <a:schemeClr val="tx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87" name="TextBox 86"/>
          <p:cNvSpPr txBox="1"/>
          <p:nvPr/>
        </p:nvSpPr>
        <p:spPr>
          <a:xfrm>
            <a:off x="6703720" y="3691463"/>
            <a:ext cx="1725922" cy="400110"/>
          </a:xfrm>
          <a:prstGeom prst="rect">
            <a:avLst/>
          </a:prstGeom>
          <a:noFill/>
          <a:ln w="9525">
            <a:noFill/>
          </a:ln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Slave</a:t>
            </a:r>
            <a:r>
              <a:rPr lang="en-GB" sz="2000" dirty="0"/>
              <a:t> </a:t>
            </a:r>
            <a:r>
              <a:rPr lang="en-GB" sz="2000" dirty="0" err="1" smtClean="0"/>
              <a:t>Wifi</a:t>
            </a:r>
            <a:r>
              <a:rPr lang="en-GB" sz="2000" dirty="0" smtClean="0"/>
              <a:t> + BT</a:t>
            </a:r>
            <a:endParaRPr lang="en-GB" sz="2000" dirty="0"/>
          </a:p>
        </p:txBody>
      </p:sp>
      <p:sp>
        <p:nvSpPr>
          <p:cNvPr id="88" name="Right Arrow 87"/>
          <p:cNvSpPr/>
          <p:nvPr/>
        </p:nvSpPr>
        <p:spPr>
          <a:xfrm>
            <a:off x="5515937" y="1598377"/>
            <a:ext cx="757658" cy="291438"/>
          </a:xfrm>
          <a:prstGeom prst="rightArrow">
            <a:avLst/>
          </a:prstGeom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89" name="TextBox 88"/>
          <p:cNvSpPr txBox="1"/>
          <p:nvPr/>
        </p:nvSpPr>
        <p:spPr>
          <a:xfrm>
            <a:off x="7055396" y="4308755"/>
            <a:ext cx="1005340" cy="30008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350" dirty="0" smtClean="0">
                <a:solidFill>
                  <a:schemeClr val="bg1"/>
                </a:solidFill>
              </a:rPr>
              <a:t>ESP32</a:t>
            </a:r>
            <a:r>
              <a:rPr lang="en-GB" sz="1350" dirty="0" smtClean="0">
                <a:solidFill>
                  <a:schemeClr val="bg1"/>
                </a:solidFill>
              </a:rPr>
              <a:t> </a:t>
            </a:r>
            <a:r>
              <a:rPr lang="en-GB" sz="1350" dirty="0" err="1">
                <a:solidFill>
                  <a:schemeClr val="bg1"/>
                </a:solidFill>
              </a:rPr>
              <a:t>WiFi</a:t>
            </a:r>
            <a:r>
              <a:rPr lang="en-GB" sz="1350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5272478" y="966802"/>
            <a:ext cx="13773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Assembling</a:t>
            </a:r>
            <a:endParaRPr lang="en-US" sz="2000" dirty="0"/>
          </a:p>
        </p:txBody>
      </p:sp>
      <p:sp>
        <p:nvSpPr>
          <p:cNvPr id="91" name="Right Brace 90"/>
          <p:cNvSpPr/>
          <p:nvPr/>
        </p:nvSpPr>
        <p:spPr>
          <a:xfrm rot="16200000">
            <a:off x="4935896" y="1095643"/>
            <a:ext cx="428429" cy="4505671"/>
          </a:xfrm>
          <a:prstGeom prst="rightBrace">
            <a:avLst>
              <a:gd name="adj1" fmla="val 35819"/>
              <a:gd name="adj2" fmla="val 50000"/>
            </a:avLst>
          </a:prstGeom>
          <a:ln w="28575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Rectangle 91"/>
          <p:cNvSpPr/>
          <p:nvPr/>
        </p:nvSpPr>
        <p:spPr>
          <a:xfrm>
            <a:off x="1854288" y="4398628"/>
            <a:ext cx="53893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 err="1"/>
              <a:t>LoRa</a:t>
            </a:r>
            <a:endParaRPr lang="en-GB" sz="1400" dirty="0"/>
          </a:p>
        </p:txBody>
      </p:sp>
      <p:pic>
        <p:nvPicPr>
          <p:cNvPr id="93" name="Picture 92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03854" y="5084945"/>
            <a:ext cx="2163363" cy="1100015"/>
          </a:xfrm>
          <a:prstGeom prst="rect">
            <a:avLst/>
          </a:prstGeom>
        </p:spPr>
      </p:pic>
      <p:sp>
        <p:nvSpPr>
          <p:cNvPr id="94" name="Rectangle 13"/>
          <p:cNvSpPr>
            <a:spLocks noChangeArrowheads="1"/>
          </p:cNvSpPr>
          <p:nvPr/>
        </p:nvSpPr>
        <p:spPr bwMode="auto">
          <a:xfrm>
            <a:off x="62394" y="41420"/>
            <a:ext cx="12030386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GB" sz="2800" i="1" dirty="0">
                <a:solidFill>
                  <a:srgbClr val="0070C0"/>
                </a:solidFill>
                <a:latin typeface="Verdana" pitchFamily="34" charset="0"/>
              </a:rPr>
              <a:t>D-shuttle assemblies for wireless communication</a:t>
            </a:r>
            <a:endParaRPr lang="en-US" sz="2800" i="1" dirty="0">
              <a:solidFill>
                <a:srgbClr val="0070C0"/>
              </a:solidFill>
              <a:latin typeface="Verdana" pitchFamily="34" charset="0"/>
            </a:endParaRPr>
          </a:p>
        </p:txBody>
      </p:sp>
      <p:pic>
        <p:nvPicPr>
          <p:cNvPr id="95" name="Picture 9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9180791" y="2137873"/>
            <a:ext cx="2967100" cy="2627854"/>
          </a:xfrm>
          <a:prstGeom prst="rect">
            <a:avLst/>
          </a:prstGeom>
        </p:spPr>
      </p:pic>
      <p:sp>
        <p:nvSpPr>
          <p:cNvPr id="96" name="TextBox 95"/>
          <p:cNvSpPr txBox="1"/>
          <p:nvPr/>
        </p:nvSpPr>
        <p:spPr>
          <a:xfrm>
            <a:off x="9860050" y="5084945"/>
            <a:ext cx="1608582" cy="400110"/>
          </a:xfrm>
          <a:prstGeom prst="rect">
            <a:avLst/>
          </a:prstGeom>
          <a:noFill/>
          <a:ln w="9525">
            <a:noFill/>
          </a:ln>
        </p:spPr>
        <p:txBody>
          <a:bodyPr wrap="none" rtlCol="0">
            <a:spAutoFit/>
          </a:bodyPr>
          <a:lstStyle/>
          <a:p>
            <a:r>
              <a:rPr lang="en-GB" sz="2000" dirty="0" err="1" smtClean="0"/>
              <a:t>LoRa</a:t>
            </a:r>
            <a:r>
              <a:rPr lang="en-GB" sz="2000" dirty="0" smtClean="0"/>
              <a:t> gateway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718577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5E8DF-58F0-4F1A-9C8E-35C36CDA2C44}" type="slidenum">
              <a:rPr lang="en-GB" smtClean="0">
                <a:solidFill>
                  <a:prstClr val="white"/>
                </a:solidFill>
              </a:rPr>
              <a:pPr/>
              <a:t>15</a:t>
            </a:fld>
            <a:endParaRPr lang="en-GB" dirty="0">
              <a:solidFill>
                <a:prstClr val="white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9336" y="692696"/>
            <a:ext cx="4822355" cy="374441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67808" y="3501008"/>
            <a:ext cx="4676695" cy="2616516"/>
          </a:xfrm>
          <a:prstGeom prst="rect">
            <a:avLst/>
          </a:prstGeom>
        </p:spPr>
      </p:pic>
      <p:sp>
        <p:nvSpPr>
          <p:cNvPr id="10" name="Rectangle 13"/>
          <p:cNvSpPr>
            <a:spLocks noChangeArrowheads="1"/>
          </p:cNvSpPr>
          <p:nvPr/>
        </p:nvSpPr>
        <p:spPr bwMode="auto">
          <a:xfrm>
            <a:off x="62394" y="41420"/>
            <a:ext cx="12030386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800" i="1" dirty="0">
                <a:solidFill>
                  <a:srgbClr val="0070C0"/>
                </a:solidFill>
                <a:latin typeface="Verdana" pitchFamily="34" charset="0"/>
              </a:rPr>
              <a:t>The present W-MON </a:t>
            </a:r>
            <a:r>
              <a:rPr lang="en-US" sz="2800" i="1" dirty="0" smtClean="0">
                <a:solidFill>
                  <a:srgbClr val="0070C0"/>
                </a:solidFill>
                <a:latin typeface="Verdana" pitchFamily="34" charset="0"/>
              </a:rPr>
              <a:t>slave prototype</a:t>
            </a:r>
            <a:endParaRPr lang="en-US" sz="2800" i="1" dirty="0">
              <a:solidFill>
                <a:srgbClr val="0070C0"/>
              </a:solidFill>
              <a:latin typeface="Verdana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74159" y="905783"/>
            <a:ext cx="2692285" cy="2008787"/>
          </a:xfrm>
          <a:prstGeom prst="rect">
            <a:avLst/>
          </a:prstGeom>
        </p:spPr>
      </p:pic>
      <p:sp>
        <p:nvSpPr>
          <p:cNvPr id="12" name="TextBox 13"/>
          <p:cNvSpPr txBox="1"/>
          <p:nvPr/>
        </p:nvSpPr>
        <p:spPr>
          <a:xfrm>
            <a:off x="9264352" y="3075925"/>
            <a:ext cx="270209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 smtClean="0"/>
              <a:t>Firebeatle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ESP32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USA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3.3 V</a:t>
            </a:r>
          </a:p>
          <a:p>
            <a:r>
              <a:rPr lang="en-US" dirty="0" err="1" smtClean="0"/>
              <a:t>WiFi</a:t>
            </a:r>
            <a:endParaRPr lang="en-US" dirty="0" smtClean="0"/>
          </a:p>
          <a:p>
            <a:r>
              <a:rPr lang="en-US" dirty="0" err="1" smtClean="0">
                <a:solidFill>
                  <a:srgbClr val="0000FF"/>
                </a:solidFill>
              </a:rPr>
              <a:t>Blotooth</a:t>
            </a:r>
            <a:r>
              <a:rPr lang="en-US" dirty="0" smtClean="0">
                <a:solidFill>
                  <a:srgbClr val="0000FF"/>
                </a:solidFill>
              </a:rPr>
              <a:t> !!</a:t>
            </a:r>
          </a:p>
          <a:p>
            <a:r>
              <a:rPr lang="en-US" dirty="0" smtClean="0"/>
              <a:t>Very low consumption</a:t>
            </a:r>
          </a:p>
          <a:p>
            <a:r>
              <a:rPr lang="en-US" dirty="0" smtClean="0"/>
              <a:t>Standby 10 </a:t>
            </a:r>
            <a:r>
              <a:rPr lang="en-US" dirty="0" err="1" smtClean="0"/>
              <a:t>uA</a:t>
            </a:r>
            <a:endParaRPr lang="en-US" dirty="0" smtClean="0"/>
          </a:p>
          <a:p>
            <a:r>
              <a:rPr lang="en-US" dirty="0" smtClean="0">
                <a:solidFill>
                  <a:srgbClr val="00B050"/>
                </a:solidFill>
              </a:rPr>
              <a:t>Rechargeable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16 euro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8529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8598" y="3373475"/>
            <a:ext cx="2529185" cy="2684827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5E8DF-58F0-4F1A-9C8E-35C36CDA2C44}" type="slidenum">
              <a:rPr lang="en-GB" smtClean="0">
                <a:solidFill>
                  <a:prstClr val="white"/>
                </a:solidFill>
              </a:rPr>
              <a:pPr/>
              <a:t>16</a:t>
            </a:fld>
            <a:endParaRPr lang="en-GB" dirty="0">
              <a:solidFill>
                <a:prstClr val="white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1424" y="1368088"/>
            <a:ext cx="1054444" cy="127621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9088" y="1275543"/>
            <a:ext cx="1018960" cy="89958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8712480">
            <a:off x="1745239" y="1226203"/>
            <a:ext cx="280300" cy="450568"/>
          </a:xfrm>
          <a:prstGeom prst="rect">
            <a:avLst/>
          </a:prstGeom>
        </p:spPr>
      </p:pic>
      <p:sp>
        <p:nvSpPr>
          <p:cNvPr id="8" name="Rounded Rectangle 7"/>
          <p:cNvSpPr/>
          <p:nvPr/>
        </p:nvSpPr>
        <p:spPr>
          <a:xfrm>
            <a:off x="234094" y="522012"/>
            <a:ext cx="11732351" cy="2492929"/>
          </a:xfrm>
          <a:prstGeom prst="roundRect">
            <a:avLst/>
          </a:prstGeom>
          <a:noFill/>
          <a:ln>
            <a:solidFill>
              <a:srgbClr val="0066B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1193203" y="589184"/>
            <a:ext cx="13839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D-shuttle</a:t>
            </a:r>
            <a:endParaRPr lang="en-GB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4926201" y="2466993"/>
            <a:ext cx="22499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err="1" smtClean="0"/>
              <a:t>LoRAWAN</a:t>
            </a:r>
            <a:r>
              <a:rPr lang="en-GB" sz="2400" dirty="0"/>
              <a:t> </a:t>
            </a:r>
            <a:r>
              <a:rPr lang="en-GB" sz="2400" dirty="0" smtClean="0"/>
              <a:t>chip</a:t>
            </a:r>
            <a:endParaRPr lang="en-GB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5326589" y="589183"/>
            <a:ext cx="13839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/>
              <a:t>Master</a:t>
            </a:r>
            <a:endParaRPr lang="en-GB" sz="24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018748" y="1052736"/>
            <a:ext cx="1168477" cy="1122391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9968627" y="548680"/>
            <a:ext cx="13839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/>
              <a:t>Gateway</a:t>
            </a:r>
            <a:endParaRPr lang="en-GB" sz="2400" dirty="0"/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2259258" y="1897899"/>
            <a:ext cx="2740190" cy="2781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7111440" y="1911925"/>
            <a:ext cx="2396036" cy="392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1680" y="1201569"/>
            <a:ext cx="569054" cy="569054"/>
          </a:xfrm>
          <a:prstGeom prst="rect">
            <a:avLst/>
          </a:prstGeom>
        </p:spPr>
      </p:pic>
      <p:grpSp>
        <p:nvGrpSpPr>
          <p:cNvPr id="19" name="Group 18"/>
          <p:cNvGrpSpPr>
            <a:grpSpLocks noChangeAspect="1"/>
          </p:cNvGrpSpPr>
          <p:nvPr/>
        </p:nvGrpSpPr>
        <p:grpSpPr bwMode="ltGray">
          <a:xfrm>
            <a:off x="8078757" y="1362646"/>
            <a:ext cx="429841" cy="306484"/>
            <a:chOff x="1418" y="592"/>
            <a:chExt cx="4854" cy="3461"/>
          </a:xfrm>
          <a:solidFill>
            <a:schemeClr val="tx1"/>
          </a:solidFill>
        </p:grpSpPr>
        <p:sp>
          <p:nvSpPr>
            <p:cNvPr id="20" name="Freeform 19"/>
            <p:cNvSpPr>
              <a:spLocks/>
            </p:cNvSpPr>
            <p:nvPr/>
          </p:nvSpPr>
          <p:spPr bwMode="ltGray">
            <a:xfrm>
              <a:off x="5252" y="609"/>
              <a:ext cx="1020" cy="3439"/>
            </a:xfrm>
            <a:custGeom>
              <a:avLst/>
              <a:gdLst>
                <a:gd name="T0" fmla="*/ 424 w 432"/>
                <a:gd name="T1" fmla="*/ 631 h 1456"/>
                <a:gd name="T2" fmla="*/ 128 w 432"/>
                <a:gd name="T3" fmla="*/ 0 h 1456"/>
                <a:gd name="T4" fmla="*/ 14 w 432"/>
                <a:gd name="T5" fmla="*/ 109 h 1456"/>
                <a:gd name="T6" fmla="*/ 13 w 432"/>
                <a:gd name="T7" fmla="*/ 135 h 1456"/>
                <a:gd name="T8" fmla="*/ 81 w 432"/>
                <a:gd name="T9" fmla="*/ 212 h 1456"/>
                <a:gd name="T10" fmla="*/ 182 w 432"/>
                <a:gd name="T11" fmla="*/ 386 h 1456"/>
                <a:gd name="T12" fmla="*/ 252 w 432"/>
                <a:gd name="T13" fmla="*/ 700 h 1456"/>
                <a:gd name="T14" fmla="*/ 249 w 432"/>
                <a:gd name="T15" fmla="*/ 787 h 1456"/>
                <a:gd name="T16" fmla="*/ 233 w 432"/>
                <a:gd name="T17" fmla="*/ 912 h 1456"/>
                <a:gd name="T18" fmla="*/ 132 w 432"/>
                <a:gd name="T19" fmla="*/ 1169 h 1456"/>
                <a:gd name="T20" fmla="*/ 15 w 432"/>
                <a:gd name="T21" fmla="*/ 1320 h 1456"/>
                <a:gd name="T22" fmla="*/ 12 w 432"/>
                <a:gd name="T23" fmla="*/ 1346 h 1456"/>
                <a:gd name="T24" fmla="*/ 128 w 432"/>
                <a:gd name="T25" fmla="*/ 1456 h 1456"/>
                <a:gd name="T26" fmla="*/ 425 w 432"/>
                <a:gd name="T27" fmla="*/ 824 h 1456"/>
                <a:gd name="T28" fmla="*/ 424 w 432"/>
                <a:gd name="T29" fmla="*/ 631 h 1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2" h="1456">
                  <a:moveTo>
                    <a:pt x="424" y="631"/>
                  </a:moveTo>
                  <a:cubicBezTo>
                    <a:pt x="399" y="386"/>
                    <a:pt x="302" y="175"/>
                    <a:pt x="128" y="0"/>
                  </a:cubicBezTo>
                  <a:cubicBezTo>
                    <a:pt x="89" y="38"/>
                    <a:pt x="51" y="74"/>
                    <a:pt x="14" y="109"/>
                  </a:cubicBezTo>
                  <a:cubicBezTo>
                    <a:pt x="3" y="119"/>
                    <a:pt x="4" y="125"/>
                    <a:pt x="13" y="135"/>
                  </a:cubicBezTo>
                  <a:cubicBezTo>
                    <a:pt x="37" y="160"/>
                    <a:pt x="60" y="185"/>
                    <a:pt x="81" y="212"/>
                  </a:cubicBezTo>
                  <a:cubicBezTo>
                    <a:pt x="122" y="266"/>
                    <a:pt x="155" y="324"/>
                    <a:pt x="182" y="386"/>
                  </a:cubicBezTo>
                  <a:cubicBezTo>
                    <a:pt x="227" y="486"/>
                    <a:pt x="246" y="592"/>
                    <a:pt x="252" y="700"/>
                  </a:cubicBezTo>
                  <a:cubicBezTo>
                    <a:pt x="254" y="729"/>
                    <a:pt x="251" y="758"/>
                    <a:pt x="249" y="787"/>
                  </a:cubicBezTo>
                  <a:cubicBezTo>
                    <a:pt x="244" y="829"/>
                    <a:pt x="240" y="871"/>
                    <a:pt x="233" y="912"/>
                  </a:cubicBezTo>
                  <a:cubicBezTo>
                    <a:pt x="215" y="1004"/>
                    <a:pt x="179" y="1089"/>
                    <a:pt x="132" y="1169"/>
                  </a:cubicBezTo>
                  <a:cubicBezTo>
                    <a:pt x="99" y="1224"/>
                    <a:pt x="61" y="1275"/>
                    <a:pt x="15" y="1320"/>
                  </a:cubicBezTo>
                  <a:cubicBezTo>
                    <a:pt x="7" y="1328"/>
                    <a:pt x="0" y="1334"/>
                    <a:pt x="12" y="1346"/>
                  </a:cubicBezTo>
                  <a:cubicBezTo>
                    <a:pt x="51" y="1382"/>
                    <a:pt x="89" y="1418"/>
                    <a:pt x="128" y="1456"/>
                  </a:cubicBezTo>
                  <a:cubicBezTo>
                    <a:pt x="302" y="1280"/>
                    <a:pt x="399" y="1069"/>
                    <a:pt x="425" y="824"/>
                  </a:cubicBezTo>
                  <a:cubicBezTo>
                    <a:pt x="425" y="824"/>
                    <a:pt x="432" y="680"/>
                    <a:pt x="424" y="6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ltGray">
            <a:xfrm>
              <a:off x="1418" y="592"/>
              <a:ext cx="1000" cy="3461"/>
            </a:xfrm>
            <a:custGeom>
              <a:avLst/>
              <a:gdLst>
                <a:gd name="T0" fmla="*/ 0 w 423"/>
                <a:gd name="T1" fmla="*/ 647 h 1465"/>
                <a:gd name="T2" fmla="*/ 8 w 423"/>
                <a:gd name="T3" fmla="*/ 598 h 1465"/>
                <a:gd name="T4" fmla="*/ 70 w 423"/>
                <a:gd name="T5" fmla="*/ 356 h 1465"/>
                <a:gd name="T6" fmla="*/ 180 w 423"/>
                <a:gd name="T7" fmla="*/ 149 h 1465"/>
                <a:gd name="T8" fmla="*/ 297 w 423"/>
                <a:gd name="T9" fmla="*/ 0 h 1465"/>
                <a:gd name="T10" fmla="*/ 316 w 423"/>
                <a:gd name="T11" fmla="*/ 25 h 1465"/>
                <a:gd name="T12" fmla="*/ 410 w 423"/>
                <a:gd name="T13" fmla="*/ 114 h 1465"/>
                <a:gd name="T14" fmla="*/ 411 w 423"/>
                <a:gd name="T15" fmla="*/ 143 h 1465"/>
                <a:gd name="T16" fmla="*/ 227 w 423"/>
                <a:gd name="T17" fmla="*/ 435 h 1465"/>
                <a:gd name="T18" fmla="*/ 180 w 423"/>
                <a:gd name="T19" fmla="*/ 635 h 1465"/>
                <a:gd name="T20" fmla="*/ 173 w 423"/>
                <a:gd name="T21" fmla="*/ 763 h 1465"/>
                <a:gd name="T22" fmla="*/ 240 w 423"/>
                <a:gd name="T23" fmla="*/ 1067 h 1465"/>
                <a:gd name="T24" fmla="*/ 362 w 423"/>
                <a:gd name="T25" fmla="*/ 1274 h 1465"/>
                <a:gd name="T26" fmla="*/ 409 w 423"/>
                <a:gd name="T27" fmla="*/ 1325 h 1465"/>
                <a:gd name="T28" fmla="*/ 410 w 423"/>
                <a:gd name="T29" fmla="*/ 1356 h 1465"/>
                <a:gd name="T30" fmla="*/ 295 w 423"/>
                <a:gd name="T31" fmla="*/ 1465 h 1465"/>
                <a:gd name="T32" fmla="*/ 193 w 423"/>
                <a:gd name="T33" fmla="*/ 1340 h 1465"/>
                <a:gd name="T34" fmla="*/ 86 w 423"/>
                <a:gd name="T35" fmla="*/ 1154 h 1465"/>
                <a:gd name="T36" fmla="*/ 16 w 423"/>
                <a:gd name="T37" fmla="*/ 922 h 1465"/>
                <a:gd name="T38" fmla="*/ 0 w 423"/>
                <a:gd name="T39" fmla="*/ 823 h 1465"/>
                <a:gd name="T40" fmla="*/ 0 w 423"/>
                <a:gd name="T41" fmla="*/ 647 h 1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3" h="1465">
                  <a:moveTo>
                    <a:pt x="0" y="647"/>
                  </a:moveTo>
                  <a:cubicBezTo>
                    <a:pt x="3" y="630"/>
                    <a:pt x="6" y="614"/>
                    <a:pt x="8" y="598"/>
                  </a:cubicBezTo>
                  <a:cubicBezTo>
                    <a:pt x="17" y="514"/>
                    <a:pt x="39" y="434"/>
                    <a:pt x="70" y="356"/>
                  </a:cubicBezTo>
                  <a:cubicBezTo>
                    <a:pt x="98" y="282"/>
                    <a:pt x="133" y="212"/>
                    <a:pt x="180" y="149"/>
                  </a:cubicBezTo>
                  <a:cubicBezTo>
                    <a:pt x="216" y="100"/>
                    <a:pt x="255" y="53"/>
                    <a:pt x="297" y="0"/>
                  </a:cubicBezTo>
                  <a:cubicBezTo>
                    <a:pt x="306" y="11"/>
                    <a:pt x="310" y="19"/>
                    <a:pt x="316" y="25"/>
                  </a:cubicBezTo>
                  <a:cubicBezTo>
                    <a:pt x="347" y="55"/>
                    <a:pt x="378" y="85"/>
                    <a:pt x="410" y="114"/>
                  </a:cubicBezTo>
                  <a:cubicBezTo>
                    <a:pt x="421" y="125"/>
                    <a:pt x="422" y="131"/>
                    <a:pt x="411" y="143"/>
                  </a:cubicBezTo>
                  <a:cubicBezTo>
                    <a:pt x="328" y="227"/>
                    <a:pt x="269" y="325"/>
                    <a:pt x="227" y="435"/>
                  </a:cubicBezTo>
                  <a:cubicBezTo>
                    <a:pt x="203" y="500"/>
                    <a:pt x="186" y="566"/>
                    <a:pt x="180" y="635"/>
                  </a:cubicBezTo>
                  <a:cubicBezTo>
                    <a:pt x="177" y="677"/>
                    <a:pt x="171" y="720"/>
                    <a:pt x="173" y="763"/>
                  </a:cubicBezTo>
                  <a:cubicBezTo>
                    <a:pt x="178" y="868"/>
                    <a:pt x="198" y="970"/>
                    <a:pt x="240" y="1067"/>
                  </a:cubicBezTo>
                  <a:cubicBezTo>
                    <a:pt x="272" y="1142"/>
                    <a:pt x="313" y="1210"/>
                    <a:pt x="362" y="1274"/>
                  </a:cubicBezTo>
                  <a:cubicBezTo>
                    <a:pt x="376" y="1293"/>
                    <a:pt x="393" y="1309"/>
                    <a:pt x="409" y="1325"/>
                  </a:cubicBezTo>
                  <a:cubicBezTo>
                    <a:pt x="421" y="1337"/>
                    <a:pt x="423" y="1344"/>
                    <a:pt x="410" y="1356"/>
                  </a:cubicBezTo>
                  <a:cubicBezTo>
                    <a:pt x="372" y="1390"/>
                    <a:pt x="335" y="1426"/>
                    <a:pt x="295" y="1465"/>
                  </a:cubicBezTo>
                  <a:cubicBezTo>
                    <a:pt x="261" y="1423"/>
                    <a:pt x="225" y="1383"/>
                    <a:pt x="193" y="1340"/>
                  </a:cubicBezTo>
                  <a:cubicBezTo>
                    <a:pt x="149" y="1283"/>
                    <a:pt x="115" y="1220"/>
                    <a:pt x="86" y="1154"/>
                  </a:cubicBezTo>
                  <a:cubicBezTo>
                    <a:pt x="53" y="1080"/>
                    <a:pt x="28" y="1003"/>
                    <a:pt x="16" y="922"/>
                  </a:cubicBezTo>
                  <a:cubicBezTo>
                    <a:pt x="11" y="889"/>
                    <a:pt x="5" y="856"/>
                    <a:pt x="0" y="823"/>
                  </a:cubicBezTo>
                  <a:cubicBezTo>
                    <a:pt x="0" y="764"/>
                    <a:pt x="0" y="706"/>
                    <a:pt x="0" y="6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ltGray">
            <a:xfrm>
              <a:off x="2276" y="1317"/>
              <a:ext cx="871" cy="2022"/>
            </a:xfrm>
            <a:custGeom>
              <a:avLst/>
              <a:gdLst>
                <a:gd name="T0" fmla="*/ 368 w 369"/>
                <a:gd name="T1" fmla="*/ 739 h 856"/>
                <a:gd name="T2" fmla="*/ 240 w 369"/>
                <a:gd name="T3" fmla="*/ 856 h 856"/>
                <a:gd name="T4" fmla="*/ 240 w 369"/>
                <a:gd name="T5" fmla="*/ 0 h 856"/>
                <a:gd name="T6" fmla="*/ 369 w 369"/>
                <a:gd name="T7" fmla="*/ 117 h 856"/>
                <a:gd name="T8" fmla="*/ 368 w 369"/>
                <a:gd name="T9" fmla="*/ 739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9" h="856">
                  <a:moveTo>
                    <a:pt x="368" y="739"/>
                  </a:moveTo>
                  <a:cubicBezTo>
                    <a:pt x="325" y="778"/>
                    <a:pt x="282" y="817"/>
                    <a:pt x="240" y="856"/>
                  </a:cubicBezTo>
                  <a:cubicBezTo>
                    <a:pt x="0" y="617"/>
                    <a:pt x="5" y="233"/>
                    <a:pt x="240" y="0"/>
                  </a:cubicBezTo>
                  <a:cubicBezTo>
                    <a:pt x="283" y="39"/>
                    <a:pt x="326" y="78"/>
                    <a:pt x="369" y="117"/>
                  </a:cubicBezTo>
                  <a:cubicBezTo>
                    <a:pt x="195" y="299"/>
                    <a:pt x="190" y="550"/>
                    <a:pt x="368" y="7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ltGray">
            <a:xfrm>
              <a:off x="4527" y="1317"/>
              <a:ext cx="867" cy="2020"/>
            </a:xfrm>
            <a:custGeom>
              <a:avLst/>
              <a:gdLst>
                <a:gd name="T0" fmla="*/ 0 w 367"/>
                <a:gd name="T1" fmla="*/ 738 h 855"/>
                <a:gd name="T2" fmla="*/ 0 w 367"/>
                <a:gd name="T3" fmla="*/ 117 h 855"/>
                <a:gd name="T4" fmla="*/ 129 w 367"/>
                <a:gd name="T5" fmla="*/ 0 h 855"/>
                <a:gd name="T6" fmla="*/ 129 w 367"/>
                <a:gd name="T7" fmla="*/ 855 h 855"/>
                <a:gd name="T8" fmla="*/ 0 w 367"/>
                <a:gd name="T9" fmla="*/ 738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7" h="855">
                  <a:moveTo>
                    <a:pt x="0" y="738"/>
                  </a:moveTo>
                  <a:cubicBezTo>
                    <a:pt x="176" y="555"/>
                    <a:pt x="178" y="304"/>
                    <a:pt x="0" y="117"/>
                  </a:cubicBezTo>
                  <a:cubicBezTo>
                    <a:pt x="43" y="78"/>
                    <a:pt x="86" y="39"/>
                    <a:pt x="129" y="0"/>
                  </a:cubicBezTo>
                  <a:cubicBezTo>
                    <a:pt x="367" y="237"/>
                    <a:pt x="365" y="621"/>
                    <a:pt x="129" y="855"/>
                  </a:cubicBezTo>
                  <a:cubicBezTo>
                    <a:pt x="86" y="816"/>
                    <a:pt x="43" y="777"/>
                    <a:pt x="0" y="7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ltGray">
            <a:xfrm>
              <a:off x="3419" y="1910"/>
              <a:ext cx="832" cy="836"/>
            </a:xfrm>
            <a:custGeom>
              <a:avLst/>
              <a:gdLst>
                <a:gd name="T0" fmla="*/ 349 w 352"/>
                <a:gd name="T1" fmla="*/ 176 h 354"/>
                <a:gd name="T2" fmla="*/ 168 w 352"/>
                <a:gd name="T3" fmla="*/ 349 h 354"/>
                <a:gd name="T4" fmla="*/ 5 w 352"/>
                <a:gd name="T5" fmla="*/ 167 h 354"/>
                <a:gd name="T6" fmla="*/ 170 w 352"/>
                <a:gd name="T7" fmla="*/ 5 h 354"/>
                <a:gd name="T8" fmla="*/ 349 w 352"/>
                <a:gd name="T9" fmla="*/ 176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2" h="354">
                  <a:moveTo>
                    <a:pt x="349" y="176"/>
                  </a:moveTo>
                  <a:cubicBezTo>
                    <a:pt x="352" y="269"/>
                    <a:pt x="271" y="354"/>
                    <a:pt x="168" y="349"/>
                  </a:cubicBezTo>
                  <a:cubicBezTo>
                    <a:pt x="84" y="345"/>
                    <a:pt x="0" y="272"/>
                    <a:pt x="5" y="167"/>
                  </a:cubicBezTo>
                  <a:cubicBezTo>
                    <a:pt x="9" y="81"/>
                    <a:pt x="81" y="8"/>
                    <a:pt x="170" y="5"/>
                  </a:cubicBezTo>
                  <a:cubicBezTo>
                    <a:pt x="271" y="0"/>
                    <a:pt x="352" y="85"/>
                    <a:pt x="349" y="1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986972" y="1909013"/>
            <a:ext cx="15248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</a:rPr>
              <a:t>Bluetooth</a:t>
            </a:r>
            <a:endParaRPr lang="en-GB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883516" y="1916163"/>
            <a:ext cx="15248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err="1" smtClean="0">
                <a:solidFill>
                  <a:schemeClr val="accent1">
                    <a:lumMod val="75000"/>
                  </a:schemeClr>
                </a:solidFill>
              </a:rPr>
              <a:t>LoRA</a:t>
            </a:r>
            <a:endParaRPr lang="en-GB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53704" y="4315189"/>
            <a:ext cx="530087" cy="540926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8598" y="4330637"/>
            <a:ext cx="516554" cy="527116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04526" y="4298141"/>
            <a:ext cx="524586" cy="524586"/>
          </a:xfrm>
          <a:prstGeom prst="rect">
            <a:avLst/>
          </a:prstGeom>
        </p:spPr>
      </p:pic>
      <p:sp>
        <p:nvSpPr>
          <p:cNvPr id="33" name="Rectangle 13"/>
          <p:cNvSpPr>
            <a:spLocks noChangeArrowheads="1"/>
          </p:cNvSpPr>
          <p:nvPr/>
        </p:nvSpPr>
        <p:spPr bwMode="auto">
          <a:xfrm>
            <a:off x="62395" y="41420"/>
            <a:ext cx="7696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800" i="1" dirty="0" smtClean="0">
                <a:solidFill>
                  <a:srgbClr val="0070C0"/>
                </a:solidFill>
                <a:latin typeface="Verdana" pitchFamily="34" charset="0"/>
              </a:rPr>
              <a:t>New W-MON communication</a:t>
            </a:r>
            <a:endParaRPr lang="en-US" sz="2800" i="1" dirty="0">
              <a:solidFill>
                <a:srgbClr val="0070C0"/>
              </a:solidFill>
              <a:latin typeface="Verdana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34094" y="3560207"/>
            <a:ext cx="2743828" cy="23544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it-IT" sz="2200" b="1" dirty="0" smtClean="0"/>
              <a:t>   </a:t>
            </a:r>
            <a:r>
              <a:rPr lang="it-IT" sz="2200" b="1" dirty="0" err="1" smtClean="0"/>
              <a:t>Before</a:t>
            </a:r>
            <a:r>
              <a:rPr lang="it-IT" sz="2200" b="1" dirty="0" smtClean="0"/>
              <a:t>:</a:t>
            </a:r>
            <a:endParaRPr lang="it-IT" sz="2200" b="1" dirty="0"/>
          </a:p>
          <a:p>
            <a:pPr marL="177800" indent="-1778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2200" dirty="0" smtClean="0"/>
              <a:t>RF data transfer</a:t>
            </a:r>
            <a:endParaRPr lang="it-IT" sz="2200" dirty="0"/>
          </a:p>
          <a:p>
            <a:pPr marL="177800" indent="-1778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2200" dirty="0" smtClean="0"/>
              <a:t>Optical data transfer</a:t>
            </a:r>
            <a:endParaRPr lang="it-IT" sz="2200" dirty="0"/>
          </a:p>
          <a:p>
            <a:pPr marL="177800" indent="-177800">
              <a:buFont typeface="Arial" panose="020B0604020202020204" pitchFamily="34" charset="0"/>
              <a:buChar char="•"/>
            </a:pPr>
            <a:r>
              <a:rPr lang="it-IT" sz="2200" dirty="0" smtClean="0"/>
              <a:t>Manual trigger by an</a:t>
            </a:r>
          </a:p>
          <a:p>
            <a:r>
              <a:rPr lang="it-IT" sz="2200" dirty="0"/>
              <a:t> </a:t>
            </a:r>
            <a:r>
              <a:rPr lang="it-IT" sz="2200" dirty="0" smtClean="0"/>
              <a:t>  </a:t>
            </a:r>
            <a:r>
              <a:rPr lang="it-IT" sz="2200" dirty="0" err="1" smtClean="0"/>
              <a:t>external</a:t>
            </a:r>
            <a:r>
              <a:rPr lang="it-IT" sz="2200" dirty="0" smtClean="0"/>
              <a:t> </a:t>
            </a:r>
            <a:r>
              <a:rPr lang="it-IT" sz="2200" dirty="0" err="1" smtClean="0"/>
              <a:t>magnetic</a:t>
            </a:r>
            <a:r>
              <a:rPr lang="it-IT" sz="2200" dirty="0" smtClean="0"/>
              <a:t> </a:t>
            </a:r>
          </a:p>
          <a:p>
            <a:r>
              <a:rPr lang="it-IT" sz="2200" dirty="0"/>
              <a:t> </a:t>
            </a:r>
            <a:r>
              <a:rPr lang="it-IT" sz="2200" dirty="0" smtClean="0"/>
              <a:t>  </a:t>
            </a:r>
            <a:r>
              <a:rPr lang="it-IT" sz="2200" dirty="0" err="1" smtClean="0"/>
              <a:t>field</a:t>
            </a:r>
            <a:endParaRPr lang="it-IT" sz="2200" dirty="0"/>
          </a:p>
        </p:txBody>
      </p:sp>
      <p:sp>
        <p:nvSpPr>
          <p:cNvPr id="34" name="TextBox 33"/>
          <p:cNvSpPr txBox="1"/>
          <p:nvPr/>
        </p:nvSpPr>
        <p:spPr>
          <a:xfrm>
            <a:off x="4093956" y="3577684"/>
            <a:ext cx="2868221" cy="20159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it-IT" sz="2200" b="1" dirty="0" smtClean="0">
                <a:solidFill>
                  <a:srgbClr val="FF0000"/>
                </a:solidFill>
              </a:rPr>
              <a:t>   </a:t>
            </a:r>
            <a:r>
              <a:rPr lang="it-IT" sz="2200" b="1" dirty="0" err="1" smtClean="0">
                <a:solidFill>
                  <a:srgbClr val="FF0000"/>
                </a:solidFill>
              </a:rPr>
              <a:t>Now</a:t>
            </a:r>
            <a:r>
              <a:rPr lang="it-IT" sz="2200" b="1" dirty="0" smtClean="0">
                <a:solidFill>
                  <a:srgbClr val="FF0000"/>
                </a:solidFill>
              </a:rPr>
              <a:t>:</a:t>
            </a:r>
            <a:endParaRPr lang="it-IT" sz="2200" b="1" dirty="0">
              <a:solidFill>
                <a:srgbClr val="FF0000"/>
              </a:solidFill>
            </a:endParaRPr>
          </a:p>
          <a:p>
            <a:pPr marL="177800" indent="-1778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2200" dirty="0" smtClean="0"/>
              <a:t>BT transfer</a:t>
            </a:r>
            <a:endParaRPr lang="it-IT" sz="2200" dirty="0"/>
          </a:p>
          <a:p>
            <a:pPr marL="177800" indent="-1778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2200" dirty="0" smtClean="0"/>
              <a:t>Micro-controller</a:t>
            </a:r>
            <a:endParaRPr lang="it-IT" sz="2200" dirty="0"/>
          </a:p>
          <a:p>
            <a:r>
              <a:rPr lang="it-IT" sz="2200" dirty="0" smtClean="0"/>
              <a:t>   - trigger</a:t>
            </a:r>
          </a:p>
          <a:p>
            <a:r>
              <a:rPr lang="it-IT" sz="2200" dirty="0"/>
              <a:t> </a:t>
            </a:r>
            <a:r>
              <a:rPr lang="it-IT" sz="2200" dirty="0" smtClean="0"/>
              <a:t>  - decode data packets</a:t>
            </a:r>
            <a:endParaRPr lang="it-IT" sz="2200" dirty="0"/>
          </a:p>
        </p:txBody>
      </p:sp>
      <p:sp>
        <p:nvSpPr>
          <p:cNvPr id="35" name="Rounded Rectangle 34"/>
          <p:cNvSpPr/>
          <p:nvPr/>
        </p:nvSpPr>
        <p:spPr>
          <a:xfrm>
            <a:off x="234094" y="3429000"/>
            <a:ext cx="2701060" cy="2841729"/>
          </a:xfrm>
          <a:prstGeom prst="roundRect">
            <a:avLst/>
          </a:prstGeom>
          <a:noFill/>
          <a:ln>
            <a:solidFill>
              <a:srgbClr val="0066B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ounded Rectangle 35"/>
          <p:cNvSpPr/>
          <p:nvPr/>
        </p:nvSpPr>
        <p:spPr>
          <a:xfrm>
            <a:off x="4063096" y="3429000"/>
            <a:ext cx="3113024" cy="2841729"/>
          </a:xfrm>
          <a:prstGeom prst="roundRect">
            <a:avLst/>
          </a:prstGeom>
          <a:noFill/>
          <a:ln>
            <a:solidFill>
              <a:srgbClr val="0066B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1624090" y="2697825"/>
            <a:ext cx="0" cy="720297"/>
          </a:xfrm>
          <a:prstGeom prst="straightConnector1">
            <a:avLst/>
          </a:prstGeom>
          <a:ln w="76200">
            <a:solidFill>
              <a:srgbClr val="0066B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8716389" y="3501991"/>
            <a:ext cx="13839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Master</a:t>
            </a:r>
            <a:endParaRPr lang="en-GB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ight Arrow 1"/>
          <p:cNvSpPr/>
          <p:nvPr/>
        </p:nvSpPr>
        <p:spPr>
          <a:xfrm>
            <a:off x="3143672" y="4560434"/>
            <a:ext cx="766823" cy="4527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4389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1343472" y="980729"/>
            <a:ext cx="2664296" cy="5081995"/>
            <a:chOff x="755576" y="980728"/>
            <a:chExt cx="2664296" cy="5081995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55576" y="980728"/>
              <a:ext cx="2513702" cy="5081995"/>
            </a:xfrm>
            <a:prstGeom prst="rect">
              <a:avLst/>
            </a:prstGeom>
          </p:spPr>
        </p:pic>
        <p:sp>
          <p:nvSpPr>
            <p:cNvPr id="12" name="Oval 11"/>
            <p:cNvSpPr/>
            <p:nvPr/>
          </p:nvSpPr>
          <p:spPr>
            <a:xfrm>
              <a:off x="1544635" y="1090370"/>
              <a:ext cx="360040" cy="158417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4" name="Straight Arrow Connector 13"/>
            <p:cNvCxnSpPr>
              <a:stCxn id="17" idx="1"/>
            </p:cNvCxnSpPr>
            <p:nvPr/>
          </p:nvCxnSpPr>
          <p:spPr>
            <a:xfrm flipH="1" flipV="1">
              <a:off x="1904676" y="1472107"/>
              <a:ext cx="1515196" cy="53679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Oval 14"/>
            <p:cNvSpPr/>
            <p:nvPr/>
          </p:nvSpPr>
          <p:spPr>
            <a:xfrm>
              <a:off x="1547664" y="3573016"/>
              <a:ext cx="360040" cy="1584176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5E8DF-58F0-4F1A-9C8E-35C36CDA2C44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4664628" y="2447832"/>
            <a:ext cx="2656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 gamma source</a:t>
            </a:r>
            <a:endParaRPr lang="en-GB" sz="24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urved Left Arrow 5"/>
          <p:cNvSpPr/>
          <p:nvPr/>
        </p:nvSpPr>
        <p:spPr>
          <a:xfrm>
            <a:off x="3435151" y="3480987"/>
            <a:ext cx="422388" cy="644434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51784" y="4196883"/>
            <a:ext cx="2656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Gamma source</a:t>
            </a:r>
            <a:endParaRPr lang="en-GB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Curved Left Arrow 7"/>
          <p:cNvSpPr/>
          <p:nvPr/>
        </p:nvSpPr>
        <p:spPr>
          <a:xfrm>
            <a:off x="3515529" y="1090371"/>
            <a:ext cx="422388" cy="1879733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0" name="Curved Left Arrow 9"/>
          <p:cNvSpPr/>
          <p:nvPr/>
        </p:nvSpPr>
        <p:spPr>
          <a:xfrm>
            <a:off x="3470130" y="4127421"/>
            <a:ext cx="422388" cy="644434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824192" y="925622"/>
            <a:ext cx="39932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rgbClr val="0000FF"/>
                </a:solidFill>
              </a:rPr>
              <a:t>Decoded and transmitted data from D-shuttle to remote PC through the </a:t>
            </a:r>
            <a:r>
              <a:rPr lang="en-GB" sz="2400" dirty="0" err="1">
                <a:solidFill>
                  <a:srgbClr val="0000FF"/>
                </a:solidFill>
              </a:rPr>
              <a:t>LoRa</a:t>
            </a:r>
            <a:r>
              <a:rPr lang="en-GB" sz="2400" dirty="0">
                <a:solidFill>
                  <a:srgbClr val="0000FF"/>
                </a:solidFill>
              </a:rPr>
              <a:t> communication protocol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176120" y="5176284"/>
            <a:ext cx="42284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0000FF"/>
                </a:solidFill>
              </a:rPr>
              <a:t>Dose recorded every 30 seconds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007768" y="925622"/>
            <a:ext cx="35812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NOISE generated by CERN </a:t>
            </a:r>
            <a:r>
              <a:rPr lang="en-GB" sz="2400" i="1" dirty="0" smtClean="0"/>
              <a:t>communication board </a:t>
            </a:r>
            <a:r>
              <a:rPr lang="en-GB" sz="2400" dirty="0" smtClean="0">
                <a:solidFill>
                  <a:srgbClr val="FF0000"/>
                </a:solidFill>
              </a:rPr>
              <a:t>(now </a:t>
            </a:r>
            <a:r>
              <a:rPr lang="en-GB" sz="2400" dirty="0">
                <a:solidFill>
                  <a:srgbClr val="FF0000"/>
                </a:solidFill>
              </a:rPr>
              <a:t>solved)</a:t>
            </a:r>
          </a:p>
        </p:txBody>
      </p:sp>
      <p:sp>
        <p:nvSpPr>
          <p:cNvPr id="18" name="Rectangle 13"/>
          <p:cNvSpPr>
            <a:spLocks noChangeArrowheads="1"/>
          </p:cNvSpPr>
          <p:nvPr/>
        </p:nvSpPr>
        <p:spPr bwMode="auto">
          <a:xfrm>
            <a:off x="62394" y="41420"/>
            <a:ext cx="12030386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GB" sz="2800" i="1" dirty="0" smtClean="0">
                <a:solidFill>
                  <a:srgbClr val="0070C0"/>
                </a:solidFill>
                <a:latin typeface="Verdana" pitchFamily="34" charset="0"/>
              </a:rPr>
              <a:t>Data transmission</a:t>
            </a:r>
            <a:endParaRPr lang="en-US" sz="2800" i="1" dirty="0">
              <a:solidFill>
                <a:srgbClr val="0070C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3202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3"/>
          <p:cNvSpPr>
            <a:spLocks noChangeArrowheads="1"/>
          </p:cNvSpPr>
          <p:nvPr/>
        </p:nvSpPr>
        <p:spPr bwMode="auto">
          <a:xfrm>
            <a:off x="62395" y="41420"/>
            <a:ext cx="7696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800" i="1" dirty="0" smtClean="0">
                <a:solidFill>
                  <a:srgbClr val="0070C0"/>
                </a:solidFill>
                <a:latin typeface="Verdana" pitchFamily="34" charset="0"/>
              </a:rPr>
              <a:t>Lora range test @ CERN</a:t>
            </a:r>
            <a:endParaRPr lang="en-US" sz="2800" i="1" dirty="0">
              <a:solidFill>
                <a:srgbClr val="0070C0"/>
              </a:solidFill>
              <a:latin typeface="Verdana" pitchFamily="34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5E8DF-58F0-4F1A-9C8E-35C36CDA2C44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2" name="Oval 1"/>
          <p:cNvSpPr/>
          <p:nvPr/>
        </p:nvSpPr>
        <p:spPr>
          <a:xfrm rot="1019482">
            <a:off x="3954610" y="2359068"/>
            <a:ext cx="4401542" cy="2392012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0618" y="548680"/>
            <a:ext cx="9633659" cy="5760640"/>
          </a:xfrm>
          <a:prstGeom prst="rect">
            <a:avLst/>
          </a:prstGeom>
        </p:spPr>
      </p:pic>
      <p:sp>
        <p:nvSpPr>
          <p:cNvPr id="42" name="Oval 41"/>
          <p:cNvSpPr/>
          <p:nvPr/>
        </p:nvSpPr>
        <p:spPr>
          <a:xfrm>
            <a:off x="7624394" y="5095274"/>
            <a:ext cx="108960" cy="111449"/>
          </a:xfrm>
          <a:prstGeom prst="ellipse">
            <a:avLst/>
          </a:prstGeom>
          <a:solidFill>
            <a:sysClr val="window" lastClr="FFFFFF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Oval 42"/>
          <p:cNvSpPr/>
          <p:nvPr/>
        </p:nvSpPr>
        <p:spPr>
          <a:xfrm>
            <a:off x="7840071" y="4858382"/>
            <a:ext cx="108960" cy="111449"/>
          </a:xfrm>
          <a:prstGeom prst="ellipse">
            <a:avLst/>
          </a:prstGeom>
          <a:solidFill>
            <a:sysClr val="window" lastClr="FFFFFF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4" name="Oval 43"/>
          <p:cNvSpPr/>
          <p:nvPr/>
        </p:nvSpPr>
        <p:spPr>
          <a:xfrm>
            <a:off x="8013320" y="4746932"/>
            <a:ext cx="108960" cy="111449"/>
          </a:xfrm>
          <a:prstGeom prst="ellipse">
            <a:avLst/>
          </a:prstGeom>
          <a:solidFill>
            <a:sysClr val="window" lastClr="FFFFFF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5" name="Oval 44"/>
          <p:cNvSpPr/>
          <p:nvPr/>
        </p:nvSpPr>
        <p:spPr>
          <a:xfrm>
            <a:off x="7132927" y="5271909"/>
            <a:ext cx="108960" cy="111449"/>
          </a:xfrm>
          <a:prstGeom prst="ellipse">
            <a:avLst/>
          </a:prstGeom>
          <a:solidFill>
            <a:sysClr val="window" lastClr="FFFFFF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" name="Oval 45"/>
          <p:cNvSpPr/>
          <p:nvPr/>
        </p:nvSpPr>
        <p:spPr>
          <a:xfrm>
            <a:off x="7515434" y="4354318"/>
            <a:ext cx="108960" cy="111449"/>
          </a:xfrm>
          <a:prstGeom prst="ellipse">
            <a:avLst/>
          </a:prstGeom>
          <a:solidFill>
            <a:sysClr val="window" lastClr="FFFFFF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7" name="Oval 46"/>
          <p:cNvSpPr/>
          <p:nvPr/>
        </p:nvSpPr>
        <p:spPr>
          <a:xfrm>
            <a:off x="7675337" y="3540341"/>
            <a:ext cx="108960" cy="111449"/>
          </a:xfrm>
          <a:prstGeom prst="ellipse">
            <a:avLst/>
          </a:prstGeom>
          <a:solidFill>
            <a:sysClr val="window" lastClr="FFFFFF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8" name="Oval 47"/>
          <p:cNvSpPr/>
          <p:nvPr/>
        </p:nvSpPr>
        <p:spPr>
          <a:xfrm>
            <a:off x="6613064" y="3193838"/>
            <a:ext cx="108960" cy="111449"/>
          </a:xfrm>
          <a:prstGeom prst="ellipse">
            <a:avLst/>
          </a:prstGeom>
          <a:solidFill>
            <a:sysClr val="window" lastClr="FFFFFF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9" name="Oval 48"/>
          <p:cNvSpPr/>
          <p:nvPr/>
        </p:nvSpPr>
        <p:spPr>
          <a:xfrm>
            <a:off x="5852503" y="2697312"/>
            <a:ext cx="108960" cy="111449"/>
          </a:xfrm>
          <a:prstGeom prst="ellipse">
            <a:avLst/>
          </a:prstGeom>
          <a:solidFill>
            <a:sysClr val="window" lastClr="FFFFFF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0" name="Oval 49"/>
          <p:cNvSpPr/>
          <p:nvPr/>
        </p:nvSpPr>
        <p:spPr>
          <a:xfrm>
            <a:off x="5248693" y="2216526"/>
            <a:ext cx="108960" cy="111449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1" name="Oval 50"/>
          <p:cNvSpPr/>
          <p:nvPr/>
        </p:nvSpPr>
        <p:spPr>
          <a:xfrm>
            <a:off x="3739741" y="1974497"/>
            <a:ext cx="108960" cy="111449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2" name="Oval 51"/>
          <p:cNvSpPr/>
          <p:nvPr/>
        </p:nvSpPr>
        <p:spPr>
          <a:xfrm>
            <a:off x="2831861" y="1768661"/>
            <a:ext cx="108960" cy="111449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3" name="Oval 52"/>
          <p:cNvSpPr/>
          <p:nvPr/>
        </p:nvSpPr>
        <p:spPr>
          <a:xfrm>
            <a:off x="3630782" y="2568535"/>
            <a:ext cx="108960" cy="111449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4" name="Oval 53"/>
          <p:cNvSpPr/>
          <p:nvPr/>
        </p:nvSpPr>
        <p:spPr>
          <a:xfrm>
            <a:off x="5573950" y="4151056"/>
            <a:ext cx="108960" cy="111449"/>
          </a:xfrm>
          <a:prstGeom prst="ellipse">
            <a:avLst/>
          </a:prstGeom>
          <a:solidFill>
            <a:sysClr val="window" lastClr="FFFFFF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5" name="Oval 54"/>
          <p:cNvSpPr/>
          <p:nvPr/>
        </p:nvSpPr>
        <p:spPr>
          <a:xfrm>
            <a:off x="8764337" y="4858380"/>
            <a:ext cx="108960" cy="111449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6" name="Oval 55"/>
          <p:cNvSpPr/>
          <p:nvPr/>
        </p:nvSpPr>
        <p:spPr>
          <a:xfrm>
            <a:off x="8764337" y="4091876"/>
            <a:ext cx="108960" cy="111449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7" name="Oval 56"/>
          <p:cNvSpPr/>
          <p:nvPr/>
        </p:nvSpPr>
        <p:spPr>
          <a:xfrm>
            <a:off x="8067404" y="4443892"/>
            <a:ext cx="108960" cy="111449"/>
          </a:xfrm>
          <a:prstGeom prst="ellipse">
            <a:avLst/>
          </a:prstGeom>
          <a:solidFill>
            <a:sysClr val="window" lastClr="FFFFFF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7460954" y="3645024"/>
            <a:ext cx="163440" cy="169478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0" name="Oval 59"/>
          <p:cNvSpPr/>
          <p:nvPr/>
        </p:nvSpPr>
        <p:spPr>
          <a:xfrm>
            <a:off x="3994695" y="2854085"/>
            <a:ext cx="108960" cy="111449"/>
          </a:xfrm>
          <a:prstGeom prst="ellipse">
            <a:avLst/>
          </a:prstGeom>
          <a:solidFill>
            <a:sysClr val="window" lastClr="FFFFFF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2" name="Oval 61"/>
          <p:cNvSpPr/>
          <p:nvPr/>
        </p:nvSpPr>
        <p:spPr>
          <a:xfrm>
            <a:off x="6101168" y="3234254"/>
            <a:ext cx="108960" cy="111449"/>
          </a:xfrm>
          <a:prstGeom prst="ellipse">
            <a:avLst/>
          </a:prstGeom>
          <a:solidFill>
            <a:sysClr val="window" lastClr="FFFFFF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3" name="Oval 62"/>
          <p:cNvSpPr/>
          <p:nvPr/>
        </p:nvSpPr>
        <p:spPr>
          <a:xfrm>
            <a:off x="7016000" y="3122805"/>
            <a:ext cx="108960" cy="111449"/>
          </a:xfrm>
          <a:prstGeom prst="ellipse">
            <a:avLst/>
          </a:prstGeom>
          <a:solidFill>
            <a:sysClr val="window" lastClr="FFFFFF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69" name="Group 68"/>
          <p:cNvGrpSpPr/>
          <p:nvPr/>
        </p:nvGrpSpPr>
        <p:grpSpPr>
          <a:xfrm>
            <a:off x="1421097" y="4362261"/>
            <a:ext cx="2481439" cy="1049649"/>
            <a:chOff x="309102" y="4554113"/>
            <a:chExt cx="2182811" cy="923330"/>
          </a:xfrm>
        </p:grpSpPr>
        <p:sp>
          <p:nvSpPr>
            <p:cNvPr id="83" name="TextBox 82"/>
            <p:cNvSpPr txBox="1"/>
            <p:nvPr/>
          </p:nvSpPr>
          <p:spPr>
            <a:xfrm>
              <a:off x="474309" y="4554113"/>
              <a:ext cx="2017604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</a:rPr>
                <a:t>Points received 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</a:rPr>
                <a:t>Points not received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</a:rPr>
                <a:t>Gateway position</a:t>
              </a:r>
            </a:p>
          </p:txBody>
        </p:sp>
        <p:sp>
          <p:nvSpPr>
            <p:cNvPr id="84" name="Oval 83"/>
            <p:cNvSpPr/>
            <p:nvPr/>
          </p:nvSpPr>
          <p:spPr>
            <a:xfrm>
              <a:off x="309102" y="4636730"/>
              <a:ext cx="166572" cy="181841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5" name="Oval 84"/>
            <p:cNvSpPr/>
            <p:nvPr/>
          </p:nvSpPr>
          <p:spPr>
            <a:xfrm>
              <a:off x="309102" y="4917161"/>
              <a:ext cx="166572" cy="181841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6" name="Oval 85"/>
            <p:cNvSpPr/>
            <p:nvPr/>
          </p:nvSpPr>
          <p:spPr>
            <a:xfrm>
              <a:off x="314541" y="5177475"/>
              <a:ext cx="166572" cy="181841"/>
            </a:xfrm>
            <a:prstGeom prst="ellipse">
              <a:avLst/>
            </a:prstGeom>
            <a:solidFill>
              <a:srgbClr val="FFFF0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80" name="TextBox 79"/>
          <p:cNvSpPr txBox="1"/>
          <p:nvPr/>
        </p:nvSpPr>
        <p:spPr>
          <a:xfrm>
            <a:off x="5297699" y="664844"/>
            <a:ext cx="5431239" cy="46166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G</a:t>
            </a:r>
            <a:r>
              <a:rPr lang="en-US" sz="2400" dirty="0" smtClean="0"/>
              <a:t>ateway placed in </a:t>
            </a:r>
            <a:r>
              <a:rPr lang="en-US" sz="2400" dirty="0" smtClean="0">
                <a:solidFill>
                  <a:srgbClr val="FF0000"/>
                </a:solidFill>
              </a:rPr>
              <a:t>building 14 on 6</a:t>
            </a:r>
            <a:r>
              <a:rPr lang="en-US" sz="2400" baseline="30000" dirty="0" smtClean="0">
                <a:solidFill>
                  <a:srgbClr val="FF0000"/>
                </a:solidFill>
              </a:rPr>
              <a:t>th</a:t>
            </a:r>
            <a:r>
              <a:rPr lang="en-US" sz="2400" dirty="0" smtClean="0">
                <a:solidFill>
                  <a:srgbClr val="FF0000"/>
                </a:solidFill>
              </a:rPr>
              <a:t> floor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462718" y="5876380"/>
            <a:ext cx="9260869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kern="0" dirty="0" smtClean="0"/>
              <a:t>Further locations (</a:t>
            </a:r>
            <a:r>
              <a:rPr lang="en-US" sz="2000" kern="0" dirty="0" smtClean="0">
                <a:solidFill>
                  <a:srgbClr val="FF0000"/>
                </a:solidFill>
              </a:rPr>
              <a:t>the water tower</a:t>
            </a:r>
            <a:r>
              <a:rPr lang="en-US" sz="2000" kern="0" dirty="0" smtClean="0"/>
              <a:t>)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are being investigated to reach the entire CERN site</a:t>
            </a:r>
          </a:p>
        </p:txBody>
      </p:sp>
      <p:sp>
        <p:nvSpPr>
          <p:cNvPr id="82" name="Oval 81"/>
          <p:cNvSpPr/>
          <p:nvPr/>
        </p:nvSpPr>
        <p:spPr>
          <a:xfrm rot="1019482">
            <a:off x="3630225" y="2606745"/>
            <a:ext cx="5003712" cy="2719260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4934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4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7674537" y="3619313"/>
            <a:ext cx="524586" cy="524586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5E8DF-58F0-4F1A-9C8E-35C36CDA2C44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68" name="TextBox 67"/>
          <p:cNvSpPr txBox="1"/>
          <p:nvPr/>
        </p:nvSpPr>
        <p:spPr>
          <a:xfrm>
            <a:off x="1487488" y="5125817"/>
            <a:ext cx="96970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AutoNum type="arabicParenR"/>
              <a:defRPr/>
            </a:pPr>
            <a:r>
              <a:rPr lang="en-US" sz="2400" kern="0" dirty="0" smtClean="0">
                <a:solidFill>
                  <a:prstClr val="black"/>
                </a:solidFill>
              </a:rPr>
              <a:t>The </a:t>
            </a:r>
            <a:r>
              <a:rPr lang="en-US" sz="2400" kern="0" dirty="0">
                <a:solidFill>
                  <a:prstClr val="black"/>
                </a:solidFill>
              </a:rPr>
              <a:t>master waits for the data from the dosimeters through </a:t>
            </a:r>
            <a:r>
              <a:rPr lang="en-US" sz="2400" kern="0" dirty="0" err="1">
                <a:solidFill>
                  <a:prstClr val="black"/>
                </a:solidFill>
              </a:rPr>
              <a:t>WiFi</a:t>
            </a:r>
            <a:endParaRPr lang="en-US" sz="2400" kern="0" dirty="0">
              <a:solidFill>
                <a:prstClr val="black"/>
              </a:solidFill>
            </a:endParaRPr>
          </a:p>
          <a:p>
            <a:pPr marL="342900" indent="-342900">
              <a:buFontTx/>
              <a:buAutoNum type="arabicParenR"/>
              <a:defRPr/>
            </a:pPr>
            <a:r>
              <a:rPr lang="en-US" sz="2400" kern="0" dirty="0">
                <a:solidFill>
                  <a:prstClr val="black"/>
                </a:solidFill>
              </a:rPr>
              <a:t>Sends all data through </a:t>
            </a:r>
            <a:r>
              <a:rPr lang="en-US" sz="2400" kern="0" dirty="0" err="1">
                <a:solidFill>
                  <a:prstClr val="black"/>
                </a:solidFill>
              </a:rPr>
              <a:t>LoRa</a:t>
            </a:r>
            <a:endParaRPr lang="en-US" sz="2400" kern="0" dirty="0">
              <a:solidFill>
                <a:prstClr val="black"/>
              </a:solidFill>
            </a:endParaRPr>
          </a:p>
          <a:p>
            <a:pPr marL="342900" indent="-342900">
              <a:buFontTx/>
              <a:buAutoNum type="arabicParenR"/>
              <a:defRPr/>
            </a:pPr>
            <a:r>
              <a:rPr lang="en-US" sz="2400" kern="0" dirty="0">
                <a:solidFill>
                  <a:prstClr val="black"/>
                </a:solidFill>
              </a:rPr>
              <a:t>Synchronizes the slaves and everybody </a:t>
            </a:r>
            <a:r>
              <a:rPr lang="en-US" sz="2400" kern="0" dirty="0" smtClean="0">
                <a:solidFill>
                  <a:prstClr val="black"/>
                </a:solidFill>
              </a:rPr>
              <a:t>gets back to sleep </a:t>
            </a:r>
            <a:r>
              <a:rPr lang="en-US" sz="2400" kern="0" dirty="0">
                <a:solidFill>
                  <a:prstClr val="black"/>
                </a:solidFill>
              </a:rPr>
              <a:t>for one hour 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81265" y="2451294"/>
            <a:ext cx="263405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2200" kern="0" dirty="0">
                <a:solidFill>
                  <a:prstClr val="black"/>
                </a:solidFill>
              </a:rPr>
              <a:t>Master with Lora and</a:t>
            </a:r>
          </a:p>
          <a:p>
            <a:pPr algn="ctr">
              <a:defRPr/>
            </a:pPr>
            <a:r>
              <a:rPr lang="en-US" sz="2200" kern="0" dirty="0" err="1">
                <a:solidFill>
                  <a:prstClr val="black"/>
                </a:solidFill>
              </a:rPr>
              <a:t>WiFi</a:t>
            </a:r>
            <a:r>
              <a:rPr lang="en-US" sz="2200" kern="0" dirty="0">
                <a:solidFill>
                  <a:prstClr val="black"/>
                </a:solidFill>
              </a:rPr>
              <a:t> access point</a:t>
            </a:r>
          </a:p>
        </p:txBody>
      </p:sp>
      <p:pic>
        <p:nvPicPr>
          <p:cNvPr id="55" name="Picture 5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152643" y="1173395"/>
            <a:ext cx="606190" cy="606190"/>
          </a:xfrm>
          <a:prstGeom prst="rect">
            <a:avLst/>
          </a:prstGeom>
        </p:spPr>
      </p:pic>
      <p:pic>
        <p:nvPicPr>
          <p:cNvPr id="70" name="Picture 69"/>
          <p:cNvPicPr>
            <a:picLocks noChangeAspect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1731431" y="1145541"/>
            <a:ext cx="1301734" cy="661898"/>
          </a:xfrm>
          <a:prstGeom prst="rect">
            <a:avLst/>
          </a:prstGeom>
        </p:spPr>
      </p:pic>
      <p:pic>
        <p:nvPicPr>
          <p:cNvPr id="71" name="Picture 70"/>
          <p:cNvPicPr>
            <a:picLocks noChangeAspect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2005071" y="2624614"/>
            <a:ext cx="1301734" cy="661898"/>
          </a:xfrm>
          <a:prstGeom prst="rect">
            <a:avLst/>
          </a:prstGeom>
        </p:spPr>
      </p:pic>
      <p:pic>
        <p:nvPicPr>
          <p:cNvPr id="73" name="Picture 72"/>
          <p:cNvPicPr>
            <a:picLocks noChangeAspect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49698" y="4304291"/>
            <a:ext cx="1301734" cy="661898"/>
          </a:xfrm>
          <a:prstGeom prst="rect">
            <a:avLst/>
          </a:prstGeom>
        </p:spPr>
      </p:pic>
      <p:pic>
        <p:nvPicPr>
          <p:cNvPr id="74" name="Picture 73"/>
          <p:cNvPicPr>
            <a:picLocks noChangeAspect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50742" y="4328646"/>
            <a:ext cx="1301734" cy="661898"/>
          </a:xfrm>
          <a:prstGeom prst="rect">
            <a:avLst/>
          </a:prstGeom>
        </p:spPr>
      </p:pic>
      <p:pic>
        <p:nvPicPr>
          <p:cNvPr id="75" name="Picture 74"/>
          <p:cNvPicPr>
            <a:picLocks noChangeAspect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57101" y="3978034"/>
            <a:ext cx="1301734" cy="661898"/>
          </a:xfrm>
          <a:prstGeom prst="rect">
            <a:avLst/>
          </a:prstGeom>
        </p:spPr>
      </p:pic>
      <p:pic>
        <p:nvPicPr>
          <p:cNvPr id="61" name="Picture 6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51705" y="818292"/>
            <a:ext cx="401885" cy="401885"/>
          </a:xfrm>
          <a:prstGeom prst="rect">
            <a:avLst/>
          </a:prstGeom>
        </p:spPr>
      </p:pic>
      <p:pic>
        <p:nvPicPr>
          <p:cNvPr id="78" name="Picture 7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003373">
            <a:off x="3436285" y="2399803"/>
            <a:ext cx="606190" cy="606190"/>
          </a:xfrm>
          <a:prstGeom prst="rect">
            <a:avLst/>
          </a:prstGeom>
        </p:spPr>
      </p:pic>
      <p:pic>
        <p:nvPicPr>
          <p:cNvPr id="80" name="Picture 7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588561">
            <a:off x="3867509" y="3068775"/>
            <a:ext cx="606190" cy="606190"/>
          </a:xfrm>
          <a:prstGeom prst="rect">
            <a:avLst/>
          </a:prstGeom>
        </p:spPr>
      </p:pic>
      <p:pic>
        <p:nvPicPr>
          <p:cNvPr id="82" name="Picture 8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247101">
            <a:off x="4713653" y="3259658"/>
            <a:ext cx="606190" cy="606190"/>
          </a:xfrm>
          <a:prstGeom prst="rect">
            <a:avLst/>
          </a:prstGeom>
        </p:spPr>
      </p:pic>
      <p:pic>
        <p:nvPicPr>
          <p:cNvPr id="84" name="Picture 8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6852" y="3310450"/>
            <a:ext cx="606190" cy="606190"/>
          </a:xfrm>
          <a:prstGeom prst="rect">
            <a:avLst/>
          </a:prstGeom>
        </p:spPr>
      </p:pic>
      <p:pic>
        <p:nvPicPr>
          <p:cNvPr id="86" name="Picture 8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836462">
            <a:off x="7265022" y="3213508"/>
            <a:ext cx="606190" cy="606190"/>
          </a:xfrm>
          <a:prstGeom prst="rect">
            <a:avLst/>
          </a:prstGeom>
        </p:spPr>
      </p:pic>
      <p:pic>
        <p:nvPicPr>
          <p:cNvPr id="88" name="Picture 8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260271" y="711635"/>
            <a:ext cx="606190" cy="60619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074689" y="776646"/>
            <a:ext cx="14056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REMUS</a:t>
            </a:r>
          </a:p>
        </p:txBody>
      </p:sp>
      <p:pic>
        <p:nvPicPr>
          <p:cNvPr id="72" name="Picture 71"/>
          <p:cNvPicPr>
            <a:picLocks noChangeAspect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75863" y="4065334"/>
            <a:ext cx="1301734" cy="661898"/>
          </a:xfrm>
          <a:prstGeom prst="rect">
            <a:avLst/>
          </a:prstGeom>
        </p:spPr>
      </p:pic>
      <p:sp>
        <p:nvSpPr>
          <p:cNvPr id="30" name="Rectangle 13"/>
          <p:cNvSpPr>
            <a:spLocks noChangeArrowheads="1"/>
          </p:cNvSpPr>
          <p:nvPr/>
        </p:nvSpPr>
        <p:spPr bwMode="auto">
          <a:xfrm>
            <a:off x="62395" y="41420"/>
            <a:ext cx="7696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800" i="1" dirty="0" smtClean="0">
                <a:solidFill>
                  <a:srgbClr val="0070C0"/>
                </a:solidFill>
                <a:latin typeface="Verdana" pitchFamily="34" charset="0"/>
              </a:rPr>
              <a:t>W-MON </a:t>
            </a:r>
            <a:r>
              <a:rPr lang="en-US" sz="2800" i="1" dirty="0">
                <a:solidFill>
                  <a:srgbClr val="0070C0"/>
                </a:solidFill>
                <a:latin typeface="Verdana" pitchFamily="34" charset="0"/>
              </a:rPr>
              <a:t>architecture</a:t>
            </a: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766743">
            <a:off x="8094597" y="2993961"/>
            <a:ext cx="606190" cy="606190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8783056" y="3615823"/>
            <a:ext cx="1301734" cy="661898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766743">
            <a:off x="8096375" y="1961635"/>
            <a:ext cx="606190" cy="606190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8783056" y="2173323"/>
            <a:ext cx="1301734" cy="661898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9769" y="564007"/>
            <a:ext cx="1794577" cy="1905012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6098" y="1199034"/>
            <a:ext cx="524586" cy="524586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95302" y="2606443"/>
            <a:ext cx="524586" cy="524586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686000">
            <a:off x="3618760" y="3540703"/>
            <a:ext cx="524586" cy="524586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4679123" y="3784840"/>
            <a:ext cx="524586" cy="524586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6165297" y="3779705"/>
            <a:ext cx="524586" cy="524586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8563719" y="3341456"/>
            <a:ext cx="524586" cy="524586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8578388" y="2256307"/>
            <a:ext cx="524586" cy="524586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4236633" y="1853405"/>
            <a:ext cx="524586" cy="524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4485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5E8DF-58F0-4F1A-9C8E-35C36CDA2C44}" type="slidenum">
              <a:rPr lang="en-GB" smtClean="0">
                <a:solidFill>
                  <a:prstClr val="white"/>
                </a:solidFill>
              </a:rPr>
              <a:pPr/>
              <a:t>2</a:t>
            </a:fld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5360" y="692696"/>
            <a:ext cx="9793087" cy="3262432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800" b="1" dirty="0">
                <a:solidFill>
                  <a:prstClr val="black"/>
                </a:solidFill>
              </a:rPr>
              <a:t>Key technology developments for </a:t>
            </a:r>
            <a:r>
              <a:rPr lang="en-US" sz="2800" b="1" dirty="0" err="1">
                <a:solidFill>
                  <a:prstClr val="black"/>
                </a:solidFill>
              </a:rPr>
              <a:t>IoT</a:t>
            </a:r>
            <a:r>
              <a:rPr lang="en-US" sz="2800" b="1" dirty="0">
                <a:solidFill>
                  <a:prstClr val="black"/>
                </a:solidFill>
              </a:rPr>
              <a:t> / radiation </a:t>
            </a:r>
            <a:r>
              <a:rPr lang="en-US" sz="2800" b="1" dirty="0" smtClean="0">
                <a:solidFill>
                  <a:prstClr val="black"/>
                </a:solidFill>
              </a:rPr>
              <a:t>measurements</a:t>
            </a:r>
            <a:endParaRPr lang="en-US" sz="2800" b="1" dirty="0">
              <a:solidFill>
                <a:prstClr val="black"/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en-US" sz="2800" dirty="0">
                <a:solidFill>
                  <a:prstClr val="black"/>
                </a:solidFill>
              </a:rPr>
              <a:t>Affordable solid-state radiation sensors</a:t>
            </a:r>
          </a:p>
          <a:p>
            <a:pPr marL="342900" indent="-342900">
              <a:buFont typeface="Arial"/>
              <a:buChar char="•"/>
            </a:pPr>
            <a:r>
              <a:rPr lang="en-US" sz="2800" dirty="0">
                <a:solidFill>
                  <a:prstClr val="black"/>
                </a:solidFill>
              </a:rPr>
              <a:t>Reliable and cheap micro-controllers and memories </a:t>
            </a:r>
          </a:p>
          <a:p>
            <a:pPr marL="342900" indent="-342900">
              <a:buFont typeface="Arial"/>
              <a:buChar char="•"/>
            </a:pPr>
            <a:r>
              <a:rPr lang="en-US" sz="2800" dirty="0">
                <a:solidFill>
                  <a:prstClr val="black"/>
                </a:solidFill>
              </a:rPr>
              <a:t>New developments in wireless communication (i.e. LPWAN)</a:t>
            </a:r>
          </a:p>
          <a:p>
            <a:pPr marL="342900" indent="-342900">
              <a:buFont typeface="Arial"/>
              <a:buChar char="•"/>
            </a:pPr>
            <a:r>
              <a:rPr lang="en-US" sz="2800" dirty="0">
                <a:solidFill>
                  <a:prstClr val="black"/>
                </a:solidFill>
              </a:rPr>
              <a:t>Low power microelectronics </a:t>
            </a:r>
          </a:p>
          <a:p>
            <a:pPr marL="342900" indent="-342900">
              <a:buFont typeface="Arial"/>
              <a:buChar char="•"/>
            </a:pPr>
            <a:r>
              <a:rPr lang="en-US" sz="2800" dirty="0">
                <a:solidFill>
                  <a:prstClr val="black"/>
                </a:solidFill>
              </a:rPr>
              <a:t>Host of new low power devices (e.g. GPS, Bluetooth) </a:t>
            </a:r>
          </a:p>
          <a:p>
            <a:pPr marL="342900" indent="-342900">
              <a:buFont typeface="Arial"/>
              <a:buChar char="•"/>
            </a:pPr>
            <a:r>
              <a:rPr lang="en-US" sz="2800" dirty="0">
                <a:solidFill>
                  <a:prstClr val="black"/>
                </a:solidFill>
              </a:rPr>
              <a:t>Efficient </a:t>
            </a:r>
            <a:r>
              <a:rPr lang="en-US" sz="2800" dirty="0" smtClean="0">
                <a:solidFill>
                  <a:prstClr val="black"/>
                </a:solidFill>
              </a:rPr>
              <a:t>batteries</a:t>
            </a:r>
            <a:endParaRPr lang="en-US" sz="2800" dirty="0">
              <a:solidFill>
                <a:prstClr val="black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32524" y="4228245"/>
            <a:ext cx="7912224" cy="196977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800" b="1" dirty="0">
                <a:solidFill>
                  <a:prstClr val="black"/>
                </a:solidFill>
              </a:rPr>
              <a:t>Relevant new trends in </a:t>
            </a:r>
            <a:r>
              <a:rPr lang="en-US" sz="2800" b="1" dirty="0" err="1" smtClean="0">
                <a:solidFill>
                  <a:prstClr val="black"/>
                </a:solidFill>
              </a:rPr>
              <a:t>IoT</a:t>
            </a:r>
            <a:endParaRPr lang="en-US" sz="2800" b="1" dirty="0">
              <a:solidFill>
                <a:prstClr val="black"/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en-US" sz="2800" dirty="0">
                <a:solidFill>
                  <a:prstClr val="black"/>
                </a:solidFill>
              </a:rPr>
              <a:t>Machine learning / AI integrated in </a:t>
            </a:r>
            <a:r>
              <a:rPr lang="en-US" sz="2800" dirty="0" err="1">
                <a:solidFill>
                  <a:prstClr val="black"/>
                </a:solidFill>
              </a:rPr>
              <a:t>IoT</a:t>
            </a:r>
            <a:endParaRPr lang="en-US" sz="2800" dirty="0">
              <a:solidFill>
                <a:prstClr val="black"/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en-US" sz="2800" dirty="0">
                <a:solidFill>
                  <a:prstClr val="black"/>
                </a:solidFill>
              </a:rPr>
              <a:t>Big data</a:t>
            </a:r>
          </a:p>
          <a:p>
            <a:pPr marL="342900" indent="-342900">
              <a:buFont typeface="Arial"/>
              <a:buChar char="•"/>
            </a:pPr>
            <a:r>
              <a:rPr lang="en-US" sz="2800" dirty="0">
                <a:solidFill>
                  <a:prstClr val="black"/>
                </a:solidFill>
              </a:rPr>
              <a:t>New emphasis on security measures applied to </a:t>
            </a:r>
            <a:r>
              <a:rPr lang="en-US" sz="2800" dirty="0" err="1" smtClean="0">
                <a:solidFill>
                  <a:prstClr val="black"/>
                </a:solidFill>
              </a:rPr>
              <a:t>IoT</a:t>
            </a:r>
            <a:endParaRPr lang="en-US" sz="2800" dirty="0">
              <a:solidFill>
                <a:prstClr val="black"/>
              </a:solidFill>
            </a:endParaRPr>
          </a:p>
        </p:txBody>
      </p:sp>
      <p:sp>
        <p:nvSpPr>
          <p:cNvPr id="7" name="Rectangle 13"/>
          <p:cNvSpPr>
            <a:spLocks noChangeArrowheads="1"/>
          </p:cNvSpPr>
          <p:nvPr/>
        </p:nvSpPr>
        <p:spPr bwMode="auto">
          <a:xfrm>
            <a:off x="62394" y="41420"/>
            <a:ext cx="10282077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800" i="1" dirty="0">
                <a:solidFill>
                  <a:srgbClr val="0070C0"/>
                </a:solidFill>
                <a:latin typeface="Verdana" pitchFamily="34" charset="0"/>
              </a:rPr>
              <a:t>The Internet-of-Things </a:t>
            </a:r>
            <a:r>
              <a:rPr lang="en-US" sz="2800" i="1" dirty="0">
                <a:solidFill>
                  <a:srgbClr val="0070C0"/>
                </a:solidFill>
                <a:latin typeface="Verdana" pitchFamily="34" charset="0"/>
                <a:sym typeface="Wingdings" panose="05000000000000000000" pitchFamily="2" charset="2"/>
              </a:rPr>
              <a:t></a:t>
            </a:r>
            <a:r>
              <a:rPr lang="en-US" sz="2800" i="1" dirty="0">
                <a:solidFill>
                  <a:srgbClr val="0070C0"/>
                </a:solidFill>
                <a:latin typeface="Verdana" pitchFamily="34" charset="0"/>
              </a:rPr>
              <a:t> Internet-of-Sensors concept</a:t>
            </a:r>
          </a:p>
        </p:txBody>
      </p:sp>
    </p:spTree>
    <p:extLst>
      <p:ext uri="{BB962C8B-B14F-4D97-AF65-F5344CB8AC3E}">
        <p14:creationId xmlns:p14="http://schemas.microsoft.com/office/powerpoint/2010/main" val="1319634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5E8DF-58F0-4F1A-9C8E-35C36CDA2C44}" type="slidenum">
              <a:rPr lang="en-GB" smtClean="0">
                <a:solidFill>
                  <a:prstClr val="white"/>
                </a:solidFill>
              </a:rPr>
              <a:pPr/>
              <a:t>20</a:t>
            </a:fld>
            <a:endParaRPr lang="en-GB" dirty="0">
              <a:solidFill>
                <a:prstClr val="white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6927" y="3778626"/>
            <a:ext cx="1054444" cy="127621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2870" y="3241434"/>
            <a:ext cx="1018960" cy="89958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8712480">
            <a:off x="1230742" y="3034288"/>
            <a:ext cx="280300" cy="450568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483853" y="1967257"/>
            <a:ext cx="4212261" cy="3267028"/>
          </a:xfrm>
          <a:prstGeom prst="round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678913" y="2457047"/>
            <a:ext cx="13839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D-shuttle</a:t>
            </a:r>
            <a:endParaRPr lang="en-GB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1838768" y="4404284"/>
            <a:ext cx="13839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err="1" smtClean="0"/>
              <a:t>LoRAWAN</a:t>
            </a:r>
            <a:endParaRPr lang="en-GB" sz="2000" dirty="0" smtClean="0"/>
          </a:p>
          <a:p>
            <a:pPr algn="ctr"/>
            <a:r>
              <a:rPr lang="en-GB" sz="2000" dirty="0" smtClean="0"/>
              <a:t>chip</a:t>
            </a:r>
            <a:endParaRPr lang="en-GB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1898004" y="2441873"/>
            <a:ext cx="13839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/>
              <a:t>Master</a:t>
            </a:r>
            <a:endParaRPr lang="en-GB" sz="20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11011" y="3077533"/>
            <a:ext cx="1168477" cy="112239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360890" y="2455143"/>
            <a:ext cx="13839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/>
              <a:t>Gateway</a:t>
            </a:r>
            <a:endParaRPr lang="en-GB" sz="20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30600" y="4172272"/>
            <a:ext cx="1220313" cy="70382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99612" y="2903551"/>
            <a:ext cx="1475794" cy="1167788"/>
          </a:xfrm>
          <a:prstGeom prst="rect">
            <a:avLst/>
          </a:prstGeom>
        </p:spPr>
      </p:pic>
      <p:sp>
        <p:nvSpPr>
          <p:cNvPr id="16" name="Rounded Rectangle 15"/>
          <p:cNvSpPr/>
          <p:nvPr/>
        </p:nvSpPr>
        <p:spPr>
          <a:xfrm>
            <a:off x="9307468" y="2084951"/>
            <a:ext cx="2117124" cy="3267028"/>
          </a:xfrm>
          <a:prstGeom prst="round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9558721" y="1117597"/>
            <a:ext cx="16146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chemeClr val="accent5">
                    <a:lumMod val="50000"/>
                  </a:schemeClr>
                </a:solidFill>
              </a:rPr>
              <a:t>Application Server</a:t>
            </a:r>
            <a:endParaRPr lang="en-GB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62484" y="2312403"/>
            <a:ext cx="1207089" cy="1207089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366028" y="3683739"/>
            <a:ext cx="942975" cy="13335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43627" y="3788228"/>
            <a:ext cx="715401" cy="976224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09199" y="4276340"/>
            <a:ext cx="453329" cy="886949"/>
          </a:xfrm>
          <a:prstGeom prst="rect">
            <a:avLst/>
          </a:prstGeom>
        </p:spPr>
      </p:pic>
      <p:cxnSp>
        <p:nvCxnSpPr>
          <p:cNvPr id="22" name="Straight Connector 21"/>
          <p:cNvCxnSpPr/>
          <p:nvPr/>
        </p:nvCxnSpPr>
        <p:spPr>
          <a:xfrm>
            <a:off x="7401552" y="3532413"/>
            <a:ext cx="1836000" cy="9053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4864121" y="4749174"/>
            <a:ext cx="1520982" cy="9053"/>
          </a:xfrm>
          <a:prstGeom prst="straightConnector1">
            <a:avLst/>
          </a:prstGeom>
          <a:ln w="381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916485" y="4809346"/>
            <a:ext cx="13839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/>
              <a:t>4G/3G</a:t>
            </a:r>
          </a:p>
          <a:p>
            <a:pPr algn="ctr"/>
            <a:r>
              <a:rPr lang="en-GB" sz="2000" dirty="0" smtClean="0"/>
              <a:t>Ethernet</a:t>
            </a:r>
            <a:endParaRPr lang="en-GB" sz="2000" dirty="0"/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2799088" y="1711617"/>
            <a:ext cx="1520982" cy="9053"/>
          </a:xfrm>
          <a:prstGeom prst="straightConnector1">
            <a:avLst/>
          </a:prstGeom>
          <a:ln w="381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351484" y="935109"/>
            <a:ext cx="23825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err="1" smtClean="0"/>
              <a:t>LoRA</a:t>
            </a:r>
            <a:endParaRPr lang="en-GB" sz="2000" dirty="0" smtClean="0"/>
          </a:p>
          <a:p>
            <a:pPr algn="ctr"/>
            <a:r>
              <a:rPr lang="en-GB" sz="2000" dirty="0" smtClean="0"/>
              <a:t>Up to 15 km range</a:t>
            </a:r>
            <a:endParaRPr lang="en-GB" sz="2000" dirty="0"/>
          </a:p>
        </p:txBody>
      </p:sp>
      <p:sp>
        <p:nvSpPr>
          <p:cNvPr id="27" name="Right Brace 26"/>
          <p:cNvSpPr/>
          <p:nvPr/>
        </p:nvSpPr>
        <p:spPr>
          <a:xfrm rot="16200000">
            <a:off x="6600811" y="61641"/>
            <a:ext cx="470780" cy="3318057"/>
          </a:xfrm>
          <a:prstGeom prst="righ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/>
          <p:cNvSpPr txBox="1"/>
          <p:nvPr/>
        </p:nvSpPr>
        <p:spPr>
          <a:xfrm>
            <a:off x="5598117" y="936286"/>
            <a:ext cx="23825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err="1" smtClean="0"/>
              <a:t>LoRaWAN</a:t>
            </a:r>
            <a:r>
              <a:rPr lang="en-GB" sz="2000" dirty="0" smtClean="0"/>
              <a:t> protocol</a:t>
            </a:r>
          </a:p>
        </p:txBody>
      </p:sp>
      <p:cxnSp>
        <p:nvCxnSpPr>
          <p:cNvPr id="29" name="Straight Connector 28"/>
          <p:cNvCxnSpPr/>
          <p:nvPr/>
        </p:nvCxnSpPr>
        <p:spPr>
          <a:xfrm>
            <a:off x="4216602" y="4599587"/>
            <a:ext cx="2700000" cy="9053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 flipV="1">
            <a:off x="6903199" y="3958521"/>
            <a:ext cx="0" cy="64800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Picture 30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4726" y="4236000"/>
            <a:ext cx="337580" cy="337580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87689" y="3140828"/>
            <a:ext cx="337580" cy="337580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47026" y="4173960"/>
            <a:ext cx="1043427" cy="703827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649815" y="2082186"/>
            <a:ext cx="504762" cy="695238"/>
          </a:xfrm>
          <a:prstGeom prst="rect">
            <a:avLst/>
          </a:prstGeom>
        </p:spPr>
      </p:pic>
      <p:sp>
        <p:nvSpPr>
          <p:cNvPr id="37" name="Rectangle 13"/>
          <p:cNvSpPr>
            <a:spLocks noChangeArrowheads="1"/>
          </p:cNvSpPr>
          <p:nvPr/>
        </p:nvSpPr>
        <p:spPr bwMode="auto">
          <a:xfrm>
            <a:off x="62394" y="41420"/>
            <a:ext cx="12030386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800" i="1" dirty="0" smtClean="0">
                <a:solidFill>
                  <a:srgbClr val="0070C0"/>
                </a:solidFill>
                <a:latin typeface="Verdana" pitchFamily="34" charset="0"/>
              </a:rPr>
              <a:t>Long Range Wide </a:t>
            </a:r>
            <a:r>
              <a:rPr lang="en-US" sz="2800" i="1" dirty="0">
                <a:solidFill>
                  <a:srgbClr val="0070C0"/>
                </a:solidFill>
                <a:latin typeface="Verdana" pitchFamily="34" charset="0"/>
              </a:rPr>
              <a:t>Area </a:t>
            </a:r>
            <a:r>
              <a:rPr lang="en-US" sz="2800" i="1" dirty="0" smtClean="0">
                <a:solidFill>
                  <a:srgbClr val="0070C0"/>
                </a:solidFill>
                <a:latin typeface="Verdana" pitchFamily="34" charset="0"/>
              </a:rPr>
              <a:t>Network </a:t>
            </a:r>
            <a:r>
              <a:rPr lang="en-US" sz="2800" i="1" dirty="0">
                <a:solidFill>
                  <a:srgbClr val="0070C0"/>
                </a:solidFill>
                <a:latin typeface="Verdana" pitchFamily="34" charset="0"/>
              </a:rPr>
              <a:t>- </a:t>
            </a:r>
            <a:r>
              <a:rPr lang="en-US" sz="2800" i="1" dirty="0" err="1">
                <a:solidFill>
                  <a:srgbClr val="0070C0"/>
                </a:solidFill>
                <a:latin typeface="Verdana" pitchFamily="34" charset="0"/>
              </a:rPr>
              <a:t>LoRaWAN</a:t>
            </a:r>
            <a:r>
              <a:rPr lang="en-US" sz="2800" i="1" dirty="0">
                <a:solidFill>
                  <a:srgbClr val="0070C0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466953" y="5749452"/>
            <a:ext cx="113176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it-IT" sz="2400" dirty="0" smtClean="0"/>
              <a:t>Low </a:t>
            </a:r>
            <a:r>
              <a:rPr lang="it-IT" sz="2400" dirty="0"/>
              <a:t>bit rate -&gt; Low </a:t>
            </a:r>
            <a:r>
              <a:rPr lang="it-IT" sz="2400" dirty="0" smtClean="0"/>
              <a:t>consumption  /  Frequency </a:t>
            </a:r>
            <a:r>
              <a:rPr lang="it-IT" sz="2400" dirty="0"/>
              <a:t>band 868 MHz (EU), (920-925 MHz Japan)</a:t>
            </a:r>
          </a:p>
        </p:txBody>
      </p:sp>
    </p:spTree>
    <p:extLst>
      <p:ext uri="{BB962C8B-B14F-4D97-AF65-F5344CB8AC3E}">
        <p14:creationId xmlns:p14="http://schemas.microsoft.com/office/powerpoint/2010/main" val="1300727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5E8DF-58F0-4F1A-9C8E-35C36CDA2C44}" type="slidenum">
              <a:rPr lang="en-GB" smtClean="0">
                <a:solidFill>
                  <a:prstClr val="white"/>
                </a:solidFill>
              </a:rPr>
              <a:pPr/>
              <a:t>21</a:t>
            </a:fld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10" name="Rectangle 13"/>
          <p:cNvSpPr>
            <a:spLocks noChangeArrowheads="1"/>
          </p:cNvSpPr>
          <p:nvPr/>
        </p:nvSpPr>
        <p:spPr bwMode="auto">
          <a:xfrm>
            <a:off x="62394" y="41420"/>
            <a:ext cx="12030386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800" i="1" dirty="0" smtClean="0">
                <a:solidFill>
                  <a:srgbClr val="0070C0"/>
                </a:solidFill>
                <a:latin typeface="Verdana" pitchFamily="34" charset="0"/>
              </a:rPr>
              <a:t>WMON dashboard</a:t>
            </a:r>
            <a:endParaRPr lang="en-US" sz="2800" i="1" dirty="0">
              <a:solidFill>
                <a:srgbClr val="0070C0"/>
              </a:solidFill>
              <a:latin typeface="Verdana" pitchFamily="34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782" y="1196752"/>
            <a:ext cx="4835098" cy="316835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740"/>
          <a:stretch/>
        </p:blipFill>
        <p:spPr>
          <a:xfrm>
            <a:off x="5155144" y="2924944"/>
            <a:ext cx="6811985" cy="3382175"/>
          </a:xfrm>
          <a:prstGeom prst="rect">
            <a:avLst/>
          </a:prstGeom>
        </p:spPr>
      </p:pic>
      <p:sp>
        <p:nvSpPr>
          <p:cNvPr id="15" name="TextBox 6"/>
          <p:cNvSpPr txBox="1"/>
          <p:nvPr/>
        </p:nvSpPr>
        <p:spPr>
          <a:xfrm>
            <a:off x="191344" y="663079"/>
            <a:ext cx="70505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 Node-red a Web monitor page has  been realized </a:t>
            </a:r>
          </a:p>
        </p:txBody>
      </p:sp>
      <p:sp>
        <p:nvSpPr>
          <p:cNvPr id="16" name="TextBox 7"/>
          <p:cNvSpPr txBox="1"/>
          <p:nvPr/>
        </p:nvSpPr>
        <p:spPr>
          <a:xfrm>
            <a:off x="1497173" y="3809439"/>
            <a:ext cx="18074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/>
              <a:t>wmond</a:t>
            </a:r>
            <a:r>
              <a:rPr lang="en-US" dirty="0"/>
              <a:t>-gateway</a:t>
            </a:r>
          </a:p>
        </p:txBody>
      </p:sp>
      <p:sp>
        <p:nvSpPr>
          <p:cNvPr id="17" name="Oval 16"/>
          <p:cNvSpPr/>
          <p:nvPr/>
        </p:nvSpPr>
        <p:spPr>
          <a:xfrm>
            <a:off x="7248128" y="3642823"/>
            <a:ext cx="1288870" cy="375176"/>
          </a:xfrm>
          <a:prstGeom prst="ellipse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8544272" y="3655198"/>
            <a:ext cx="1288870" cy="370749"/>
          </a:xfrm>
          <a:prstGeom prst="ellipse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48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5E8DF-58F0-4F1A-9C8E-35C36CDA2C44}" type="slidenum">
              <a:rPr lang="en-GB" smtClean="0">
                <a:solidFill>
                  <a:prstClr val="white"/>
                </a:solidFill>
              </a:rPr>
              <a:pPr/>
              <a:t>22</a:t>
            </a:fld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35360" y="1052736"/>
            <a:ext cx="11521280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en-GB" sz="2800" dirty="0" err="1">
                <a:solidFill>
                  <a:prstClr val="black"/>
                </a:solidFill>
              </a:rPr>
              <a:t>LoRa</a:t>
            </a:r>
            <a:r>
              <a:rPr lang="en-GB" sz="2800" dirty="0">
                <a:solidFill>
                  <a:prstClr val="black"/>
                </a:solidFill>
              </a:rPr>
              <a:t> range test extended over the entire CERN </a:t>
            </a:r>
            <a:r>
              <a:rPr lang="en-GB" sz="2800" dirty="0" smtClean="0">
                <a:solidFill>
                  <a:prstClr val="black"/>
                </a:solidFill>
              </a:rPr>
              <a:t>sites</a:t>
            </a:r>
            <a:endParaRPr lang="en-GB" sz="2800" dirty="0">
              <a:solidFill>
                <a:prstClr val="black"/>
              </a:solidFill>
            </a:endParaRP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en-GB" sz="2800" dirty="0">
                <a:solidFill>
                  <a:prstClr val="black"/>
                </a:solidFill>
              </a:rPr>
              <a:t>Compatibility tests of </a:t>
            </a:r>
            <a:r>
              <a:rPr lang="en-GB" sz="2800" dirty="0" err="1">
                <a:solidFill>
                  <a:prstClr val="black"/>
                </a:solidFill>
              </a:rPr>
              <a:t>LoRa</a:t>
            </a:r>
            <a:r>
              <a:rPr lang="en-GB" sz="2800" dirty="0">
                <a:solidFill>
                  <a:prstClr val="black"/>
                </a:solidFill>
              </a:rPr>
              <a:t> with existing CERN IT </a:t>
            </a:r>
            <a:r>
              <a:rPr lang="en-GB" sz="2800" dirty="0" smtClean="0">
                <a:solidFill>
                  <a:prstClr val="black"/>
                </a:solidFill>
              </a:rPr>
              <a:t>infrastructure – </a:t>
            </a:r>
            <a:r>
              <a:rPr lang="en-GB" sz="2800" dirty="0" smtClean="0">
                <a:solidFill>
                  <a:srgbClr val="FF3300"/>
                </a:solidFill>
              </a:rPr>
              <a:t>Ongoing</a:t>
            </a:r>
            <a:r>
              <a:rPr lang="en-GB" sz="2800" dirty="0" smtClean="0">
                <a:solidFill>
                  <a:prstClr val="black"/>
                </a:solidFill>
              </a:rPr>
              <a:t> </a:t>
            </a:r>
            <a:endParaRPr lang="en-GB" sz="2800" dirty="0">
              <a:solidFill>
                <a:prstClr val="black"/>
              </a:solidFill>
            </a:endParaRP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en-GB" sz="2800" dirty="0">
                <a:solidFill>
                  <a:prstClr val="black"/>
                </a:solidFill>
              </a:rPr>
              <a:t>Set-up data transfer </a:t>
            </a:r>
            <a:r>
              <a:rPr lang="en-GB" sz="2800" dirty="0" smtClean="0">
                <a:solidFill>
                  <a:prstClr val="black"/>
                </a:solidFill>
              </a:rPr>
              <a:t>to REMUS – </a:t>
            </a:r>
            <a:r>
              <a:rPr lang="en-GB" sz="2800" dirty="0" smtClean="0">
                <a:solidFill>
                  <a:srgbClr val="FF3300"/>
                </a:solidFill>
              </a:rPr>
              <a:t>Ongoing</a:t>
            </a:r>
            <a:endParaRPr lang="en-GB" sz="2800" dirty="0">
              <a:solidFill>
                <a:srgbClr val="FF3300"/>
              </a:solidFill>
            </a:endParaRP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en-GB" sz="2800" dirty="0" smtClean="0">
                <a:solidFill>
                  <a:prstClr val="black"/>
                </a:solidFill>
              </a:rPr>
              <a:t>Optimize/reduce </a:t>
            </a:r>
            <a:r>
              <a:rPr lang="en-GB" sz="2800" dirty="0">
                <a:solidFill>
                  <a:prstClr val="black"/>
                </a:solidFill>
              </a:rPr>
              <a:t>power </a:t>
            </a:r>
            <a:r>
              <a:rPr lang="en-GB" sz="2800" dirty="0" smtClean="0">
                <a:solidFill>
                  <a:prstClr val="black"/>
                </a:solidFill>
              </a:rPr>
              <a:t>consumption!</a:t>
            </a: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en-GB" sz="2800" dirty="0" smtClean="0">
                <a:solidFill>
                  <a:prstClr val="black"/>
                </a:solidFill>
              </a:rPr>
              <a:t>Test with one or two containers</a:t>
            </a:r>
            <a:r>
              <a:rPr lang="en-GB" sz="2800" dirty="0">
                <a:solidFill>
                  <a:prstClr val="black"/>
                </a:solidFill>
              </a:rPr>
              <a:t> equipped with 8 to 10 D-shuttles, BT and </a:t>
            </a:r>
            <a:r>
              <a:rPr lang="en-GB" sz="2800" dirty="0" err="1">
                <a:solidFill>
                  <a:prstClr val="black"/>
                </a:solidFill>
              </a:rPr>
              <a:t>LoRa</a:t>
            </a:r>
            <a:r>
              <a:rPr lang="en-GB" sz="2800" dirty="0">
                <a:solidFill>
                  <a:prstClr val="black"/>
                </a:solidFill>
              </a:rPr>
              <a:t> communication</a:t>
            </a:r>
            <a:r>
              <a:rPr lang="en-GB" sz="2800" dirty="0" smtClean="0">
                <a:solidFill>
                  <a:prstClr val="black"/>
                </a:solidFill>
              </a:rPr>
              <a:t>, </a:t>
            </a:r>
            <a:r>
              <a:rPr lang="en-GB" sz="2800" dirty="0">
                <a:solidFill>
                  <a:prstClr val="black"/>
                </a:solidFill>
              </a:rPr>
              <a:t>data transfer to REMUS – </a:t>
            </a:r>
            <a:r>
              <a:rPr lang="en-GB" sz="2800" dirty="0">
                <a:solidFill>
                  <a:srgbClr val="FF3300"/>
                </a:solidFill>
              </a:rPr>
              <a:t>November 2017</a:t>
            </a: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en-GB" sz="2800" dirty="0">
                <a:solidFill>
                  <a:prstClr val="black"/>
                </a:solidFill>
              </a:rPr>
              <a:t>Pilot phase with </a:t>
            </a:r>
            <a:r>
              <a:rPr lang="en-GB" sz="2800" dirty="0" smtClean="0">
                <a:solidFill>
                  <a:prstClr val="black"/>
                </a:solidFill>
              </a:rPr>
              <a:t>10 – 20 containers – </a:t>
            </a:r>
            <a:r>
              <a:rPr lang="en-GB" sz="2800" dirty="0" smtClean="0">
                <a:solidFill>
                  <a:srgbClr val="FF3300"/>
                </a:solidFill>
              </a:rPr>
              <a:t>Summer 2018</a:t>
            </a:r>
            <a:endParaRPr lang="en-GB" sz="2800" dirty="0">
              <a:solidFill>
                <a:srgbClr val="FF330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2800" dirty="0">
                <a:solidFill>
                  <a:prstClr val="black"/>
                </a:solidFill>
              </a:rPr>
              <a:t>Full scale </a:t>
            </a:r>
            <a:r>
              <a:rPr lang="en-GB" sz="2800" dirty="0" smtClean="0">
                <a:solidFill>
                  <a:prstClr val="black"/>
                </a:solidFill>
              </a:rPr>
              <a:t>project – </a:t>
            </a:r>
            <a:r>
              <a:rPr lang="en-GB" sz="2800" dirty="0" smtClean="0">
                <a:solidFill>
                  <a:srgbClr val="FF3300"/>
                </a:solidFill>
              </a:rPr>
              <a:t>End 2018</a:t>
            </a:r>
            <a:endParaRPr lang="en-GB" sz="2800" dirty="0">
              <a:solidFill>
                <a:srgbClr val="FF3300"/>
              </a:solidFill>
            </a:endParaRPr>
          </a:p>
        </p:txBody>
      </p:sp>
      <p:sp>
        <p:nvSpPr>
          <p:cNvPr id="5" name="Rectangle 13"/>
          <p:cNvSpPr>
            <a:spLocks noChangeArrowheads="1"/>
          </p:cNvSpPr>
          <p:nvPr/>
        </p:nvSpPr>
        <p:spPr bwMode="auto">
          <a:xfrm>
            <a:off x="62395" y="41420"/>
            <a:ext cx="7696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800" i="1" dirty="0">
                <a:solidFill>
                  <a:srgbClr val="0070C0"/>
                </a:solidFill>
                <a:latin typeface="Verdana" pitchFamily="34" charset="0"/>
              </a:rPr>
              <a:t>The next </a:t>
            </a:r>
            <a:r>
              <a:rPr lang="en-US" sz="2800" i="1" dirty="0" smtClean="0">
                <a:solidFill>
                  <a:srgbClr val="0070C0"/>
                </a:solidFill>
                <a:latin typeface="Verdana" pitchFamily="34" charset="0"/>
              </a:rPr>
              <a:t>steps</a:t>
            </a:r>
            <a:endParaRPr lang="en-US" sz="2800" i="1" dirty="0">
              <a:solidFill>
                <a:srgbClr val="0070C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8513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5E8DF-58F0-4F1A-9C8E-35C36CDA2C44}" type="slidenum">
              <a:rPr lang="en-GB" smtClean="0"/>
              <a:pPr/>
              <a:t>23</a:t>
            </a:fld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191344" y="876304"/>
            <a:ext cx="8928992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SzPct val="155000"/>
              <a:buFont typeface="Arial" panose="020B0604020202020204" pitchFamily="34" charset="0"/>
              <a:buChar char="•"/>
            </a:pPr>
            <a:r>
              <a:rPr lang="en-US" altLang="en-US" sz="2400" b="1" dirty="0">
                <a:solidFill>
                  <a:srgbClr val="FF0000"/>
                </a:solidFill>
              </a:rPr>
              <a:t>Distributed network of sensors</a:t>
            </a:r>
            <a:r>
              <a:rPr lang="en-US" altLang="en-US" sz="2400" dirty="0">
                <a:solidFill>
                  <a:srgbClr val="FF0000"/>
                </a:solidFill>
              </a:rPr>
              <a:t>: </a:t>
            </a:r>
            <a:r>
              <a:rPr lang="en-US" altLang="en-US" sz="2400" b="1" dirty="0">
                <a:solidFill>
                  <a:srgbClr val="FF0000"/>
                </a:solidFill>
              </a:rPr>
              <a:t>environmental monitoring </a:t>
            </a:r>
            <a:r>
              <a:rPr lang="en-US" altLang="en-US" sz="2400" dirty="0"/>
              <a:t>of large areas, providing the environmental gamma dose in real time with high granularity </a:t>
            </a:r>
            <a:endParaRPr lang="en-US" altLang="en-US" sz="2400" dirty="0" smtClean="0"/>
          </a:p>
          <a:p>
            <a:pPr marL="285750" indent="-285750">
              <a:spcAft>
                <a:spcPts val="600"/>
              </a:spcAft>
              <a:buSzPct val="155000"/>
              <a:buFont typeface="Arial" panose="020B0604020202020204" pitchFamily="34" charset="0"/>
              <a:buChar char="•"/>
            </a:pPr>
            <a:endParaRPr lang="en-US" altLang="en-US" sz="2400" b="1" dirty="0"/>
          </a:p>
          <a:p>
            <a:pPr marL="285750" indent="-285750">
              <a:spcAft>
                <a:spcPts val="600"/>
              </a:spcAft>
              <a:buSzPct val="155000"/>
              <a:buFont typeface="Arial" panose="020B0604020202020204" pitchFamily="34" charset="0"/>
              <a:buChar char="•"/>
            </a:pPr>
            <a:r>
              <a:rPr lang="en-US" altLang="en-US" sz="2400" b="1" dirty="0">
                <a:solidFill>
                  <a:srgbClr val="FF0000"/>
                </a:solidFill>
              </a:rPr>
              <a:t>Personal dosimetry</a:t>
            </a:r>
            <a:r>
              <a:rPr lang="en-US" altLang="en-US" sz="2400" dirty="0">
                <a:solidFill>
                  <a:srgbClr val="FF0000"/>
                </a:solidFill>
              </a:rPr>
              <a:t>: </a:t>
            </a:r>
            <a:r>
              <a:rPr lang="en-US" altLang="en-US" sz="2400" dirty="0"/>
              <a:t>D-shuttle/DIS/DMS comparison</a:t>
            </a:r>
          </a:p>
          <a:p>
            <a:pPr>
              <a:spcAft>
                <a:spcPts val="600"/>
              </a:spcAft>
              <a:buSzPct val="155000"/>
            </a:pPr>
            <a:endParaRPr lang="en-US" altLang="en-US" sz="2400" b="1" dirty="0"/>
          </a:p>
          <a:p>
            <a:pPr marL="285750" indent="-285750">
              <a:spcAft>
                <a:spcPts val="600"/>
              </a:spcAft>
              <a:buSzPct val="155000"/>
              <a:buFont typeface="Arial" panose="020B0604020202020204" pitchFamily="34" charset="0"/>
              <a:buChar char="•"/>
            </a:pPr>
            <a:endParaRPr lang="en-US" altLang="en-US" sz="2400" b="1" dirty="0"/>
          </a:p>
          <a:p>
            <a:pPr marL="285750" indent="-285750">
              <a:spcAft>
                <a:spcPts val="600"/>
              </a:spcAft>
              <a:buSzPct val="155000"/>
              <a:buFont typeface="Arial" panose="020B0604020202020204" pitchFamily="34" charset="0"/>
              <a:buChar char="•"/>
            </a:pPr>
            <a:r>
              <a:rPr lang="en-US" altLang="en-US" sz="2400" b="1" dirty="0">
                <a:solidFill>
                  <a:srgbClr val="FF0000"/>
                </a:solidFill>
              </a:rPr>
              <a:t>Automatic tracking of radioactive </a:t>
            </a:r>
            <a:r>
              <a:rPr lang="en-US" altLang="en-US" sz="2400" b="1" dirty="0" smtClean="0">
                <a:solidFill>
                  <a:srgbClr val="FF0000"/>
                </a:solidFill>
              </a:rPr>
              <a:t>sources</a:t>
            </a:r>
            <a:endParaRPr lang="en-US" altLang="en-US" sz="2400" b="1" dirty="0">
              <a:solidFill>
                <a:srgbClr val="FF0000"/>
              </a:solidFill>
            </a:endParaRPr>
          </a:p>
          <a:p>
            <a:pPr>
              <a:spcAft>
                <a:spcPts val="600"/>
              </a:spcAft>
              <a:buSzPct val="155000"/>
            </a:pPr>
            <a:endParaRPr lang="en-US" altLang="en-US" sz="2400" dirty="0"/>
          </a:p>
          <a:p>
            <a:pPr>
              <a:spcAft>
                <a:spcPts val="600"/>
              </a:spcAft>
              <a:buSzPct val="155000"/>
            </a:pPr>
            <a:endParaRPr lang="en-US" altLang="en-US" sz="2400" dirty="0"/>
          </a:p>
          <a:p>
            <a:pPr marL="285750" indent="-285750">
              <a:spcAft>
                <a:spcPts val="600"/>
              </a:spcAft>
              <a:buSzPct val="155000"/>
              <a:buFont typeface="Arial" panose="020B0604020202020204" pitchFamily="34" charset="0"/>
              <a:buChar char="•"/>
            </a:pPr>
            <a:r>
              <a:rPr lang="en-US" altLang="en-US" sz="2400" b="1" dirty="0">
                <a:solidFill>
                  <a:srgbClr val="FF0000"/>
                </a:solidFill>
              </a:rPr>
              <a:t>Tracking of transport of radioactive materials</a:t>
            </a:r>
            <a:r>
              <a:rPr lang="en-US" altLang="en-US" sz="2400" dirty="0">
                <a:solidFill>
                  <a:srgbClr val="FF0000"/>
                </a:solidFill>
              </a:rPr>
              <a:t> </a:t>
            </a:r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44305" y="2379038"/>
            <a:ext cx="2168319" cy="16260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Image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082" t="13341" r="15954" b="8801"/>
          <a:stretch/>
        </p:blipFill>
        <p:spPr bwMode="auto">
          <a:xfrm>
            <a:off x="6888088" y="2235309"/>
            <a:ext cx="1358965" cy="1512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44305" y="620688"/>
            <a:ext cx="2168319" cy="17144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51037" y="1974897"/>
            <a:ext cx="1269923" cy="110385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92344" y="4365104"/>
            <a:ext cx="2508976" cy="194389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8008" y="3810168"/>
            <a:ext cx="1728192" cy="1297551"/>
          </a:xfrm>
          <a:prstGeom prst="rect">
            <a:avLst/>
          </a:prstGeom>
        </p:spPr>
      </p:pic>
      <p:sp>
        <p:nvSpPr>
          <p:cNvPr id="13" name="Rectangle 13"/>
          <p:cNvSpPr>
            <a:spLocks noChangeArrowheads="1"/>
          </p:cNvSpPr>
          <p:nvPr/>
        </p:nvSpPr>
        <p:spPr bwMode="auto">
          <a:xfrm>
            <a:off x="62395" y="41420"/>
            <a:ext cx="7696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800" i="1" dirty="0" smtClean="0">
                <a:solidFill>
                  <a:srgbClr val="0070C0"/>
                </a:solidFill>
                <a:latin typeface="Verdana" pitchFamily="34" charset="0"/>
              </a:rPr>
              <a:t>Potential perspectives </a:t>
            </a:r>
            <a:r>
              <a:rPr lang="en-US" sz="2800" i="1" dirty="0">
                <a:solidFill>
                  <a:srgbClr val="0070C0"/>
                </a:solidFill>
                <a:latin typeface="Verdana" pitchFamily="34" charset="0"/>
              </a:rPr>
              <a:t>@ CERN</a:t>
            </a:r>
          </a:p>
        </p:txBody>
      </p:sp>
    </p:spTree>
    <p:extLst>
      <p:ext uri="{BB962C8B-B14F-4D97-AF65-F5344CB8AC3E}">
        <p14:creationId xmlns:p14="http://schemas.microsoft.com/office/powerpoint/2010/main" val="3833385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5E8DF-58F0-4F1A-9C8E-35C36CDA2C44}" type="slidenum">
              <a:rPr lang="en-GB" smtClean="0">
                <a:solidFill>
                  <a:prstClr val="white"/>
                </a:solidFill>
              </a:rPr>
              <a:pPr/>
              <a:t>24</a:t>
            </a:fld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9377" y="1412776"/>
            <a:ext cx="110892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54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</a:t>
            </a:r>
            <a:r>
              <a:rPr lang="it-IT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54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</a:t>
            </a:r>
            <a:r>
              <a:rPr lang="it-IT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!</a:t>
            </a:r>
          </a:p>
          <a:p>
            <a:pPr algn="ctr"/>
            <a:endParaRPr lang="it-IT" sz="5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744072" y="6194022"/>
            <a:ext cx="4124462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377">
              <a:spcBef>
                <a:spcPts val="800"/>
              </a:spcBef>
            </a:pPr>
            <a:r>
              <a:rPr lang="en-GB" sz="3000" b="1" dirty="0">
                <a:solidFill>
                  <a:prstClr val="black"/>
                </a:solidFill>
                <a:latin typeface="Calibri" panose="020F0502020204030204" pitchFamily="34" charset="0"/>
              </a:rPr>
              <a:t>fabrizio.murtas@cern.ch</a:t>
            </a:r>
            <a:endParaRPr lang="en-GB" sz="3000" b="1" dirty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6761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5E8DF-58F0-4F1A-9C8E-35C36CDA2C44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4" name="Rectangle 1"/>
          <p:cNvSpPr txBox="1">
            <a:spLocks noChangeArrowheads="1"/>
          </p:cNvSpPr>
          <p:nvPr/>
        </p:nvSpPr>
        <p:spPr>
          <a:xfrm>
            <a:off x="3931158" y="2056492"/>
            <a:ext cx="8260842" cy="3456384"/>
          </a:xfrm>
          <a:prstGeom prst="rect">
            <a:avLst/>
          </a:prstGeom>
          <a:ln/>
        </p:spPr>
        <p:txBody>
          <a:bodyPr lIns="0" tIns="0" rIns="0" bIns="0" anchor="t"/>
          <a:lstStyle>
            <a:lvl1pPr marL="342891" indent="-342891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32" indent="-285744" algn="l" defTabSz="91437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2971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160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349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537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6700" indent="0">
              <a:spcBef>
                <a:spcPts val="700"/>
              </a:spcBef>
              <a:buSzPct val="99000"/>
              <a:buNone/>
            </a:pPr>
            <a:r>
              <a:rPr lang="en-US" altLang="en-US" sz="2400" dirty="0" smtClean="0">
                <a:latin typeface="+mn-lt"/>
                <a:ea typeface="Helvetica Neue" charset="0"/>
                <a:cs typeface="Helvetica Neue" charset="0"/>
              </a:rPr>
              <a:t>1. Human </a:t>
            </a:r>
            <a:r>
              <a:rPr lang="en-US" altLang="en-US" sz="2400" dirty="0">
                <a:latin typeface="+mn-lt"/>
                <a:ea typeface="Helvetica Neue" charset="0"/>
                <a:cs typeface="Helvetica Neue" charset="0"/>
              </a:rPr>
              <a:t>operator introduces </a:t>
            </a:r>
            <a:r>
              <a:rPr lang="en-US" altLang="en-US" sz="2400" dirty="0">
                <a:solidFill>
                  <a:srgbClr val="FF0000"/>
                </a:solidFill>
                <a:latin typeface="+mn-lt"/>
                <a:ea typeface="Helvetica Neue" charset="0"/>
                <a:cs typeface="Helvetica Neue" charset="0"/>
              </a:rPr>
              <a:t>variability/reliability</a:t>
            </a:r>
            <a:r>
              <a:rPr lang="en-US" altLang="en-US" sz="2400" dirty="0">
                <a:latin typeface="+mn-lt"/>
                <a:ea typeface="Helvetica Neue" charset="0"/>
                <a:cs typeface="Helvetica Neue" charset="0"/>
              </a:rPr>
              <a:t> issues</a:t>
            </a:r>
            <a:endParaRPr lang="en-US" altLang="en-US" sz="2400" dirty="0">
              <a:latin typeface="+mn-lt"/>
            </a:endParaRPr>
          </a:p>
          <a:p>
            <a:pPr marL="541338" indent="-274638">
              <a:spcBef>
                <a:spcPts val="700"/>
              </a:spcBef>
              <a:buSzPct val="99000"/>
              <a:buNone/>
            </a:pPr>
            <a:r>
              <a:rPr lang="en-US" altLang="en-US" sz="2400" dirty="0" smtClean="0">
                <a:latin typeface="+mn-lt"/>
                <a:ea typeface="Helvetica Neue" charset="0"/>
                <a:cs typeface="Helvetica Neue" charset="0"/>
              </a:rPr>
              <a:t>2. Exact </a:t>
            </a:r>
            <a:r>
              <a:rPr lang="en-US" altLang="en-US" sz="2400" dirty="0">
                <a:latin typeface="+mn-lt"/>
                <a:ea typeface="Helvetica Neue" charset="0"/>
                <a:cs typeface="Helvetica Neue" charset="0"/>
              </a:rPr>
              <a:t>inventory/location of containers must be known to the </a:t>
            </a:r>
            <a:r>
              <a:rPr lang="en-US" altLang="en-US" sz="2400" dirty="0" smtClean="0">
                <a:latin typeface="+mn-lt"/>
                <a:ea typeface="Helvetica Neue" charset="0"/>
                <a:cs typeface="Helvetica Neue" charset="0"/>
              </a:rPr>
              <a:t>operator </a:t>
            </a:r>
            <a:r>
              <a:rPr lang="en-US" altLang="en-US" sz="2400" dirty="0">
                <a:latin typeface="+mn-lt"/>
                <a:ea typeface="Helvetica Neue" charset="0"/>
                <a:cs typeface="Helvetica Neue" charset="0"/>
              </a:rPr>
              <a:t>at all times</a:t>
            </a:r>
            <a:endParaRPr lang="en-US" altLang="en-US" sz="2400" dirty="0">
              <a:latin typeface="+mn-lt"/>
            </a:endParaRPr>
          </a:p>
          <a:p>
            <a:pPr marL="266700" indent="0">
              <a:spcBef>
                <a:spcPts val="700"/>
              </a:spcBef>
              <a:buClr>
                <a:schemeClr val="tx1"/>
              </a:buClr>
              <a:buSzPct val="99000"/>
              <a:buNone/>
            </a:pPr>
            <a:r>
              <a:rPr lang="en-US" altLang="en-US" sz="2400" dirty="0" smtClean="0">
                <a:latin typeface="+mn-lt"/>
                <a:ea typeface="Helvetica Neue" charset="0"/>
                <a:cs typeface="Helvetica Neue" charset="0"/>
              </a:rPr>
              <a:t>3. </a:t>
            </a:r>
            <a:r>
              <a:rPr lang="en-US" altLang="en-US" sz="2400" dirty="0" smtClean="0">
                <a:solidFill>
                  <a:srgbClr val="FF0000"/>
                </a:solidFill>
                <a:latin typeface="+mn-lt"/>
                <a:ea typeface="Helvetica Neue" charset="0"/>
                <a:cs typeface="Helvetica Neue" charset="0"/>
              </a:rPr>
              <a:t>No </a:t>
            </a:r>
            <a:r>
              <a:rPr lang="en-US" altLang="en-US" sz="2400" dirty="0">
                <a:solidFill>
                  <a:srgbClr val="FF0000"/>
                </a:solidFill>
                <a:latin typeface="+mn-lt"/>
                <a:ea typeface="Helvetica Neue" charset="0"/>
                <a:cs typeface="Helvetica Neue" charset="0"/>
              </a:rPr>
              <a:t>automated </a:t>
            </a:r>
            <a:r>
              <a:rPr lang="en-US" altLang="en-US" sz="2400" dirty="0">
                <a:latin typeface="+mn-lt"/>
                <a:ea typeface="Helvetica Neue" charset="0"/>
                <a:cs typeface="Helvetica Neue" charset="0"/>
              </a:rPr>
              <a:t>data logging/alarm system</a:t>
            </a:r>
            <a:endParaRPr lang="en-US" altLang="en-US" sz="2400" dirty="0">
              <a:latin typeface="+mn-lt"/>
            </a:endParaRPr>
          </a:p>
          <a:p>
            <a:pPr marL="266700" indent="0">
              <a:spcBef>
                <a:spcPts val="700"/>
              </a:spcBef>
              <a:buClr>
                <a:schemeClr val="tx1"/>
              </a:buClr>
              <a:buSzPct val="99000"/>
              <a:buNone/>
            </a:pPr>
            <a:r>
              <a:rPr lang="en-US" altLang="en-US" sz="2400" dirty="0" smtClean="0">
                <a:latin typeface="+mn-lt"/>
                <a:ea typeface="Helvetica Neue" charset="0"/>
                <a:cs typeface="Helvetica Neue" charset="0"/>
              </a:rPr>
              <a:t>4. </a:t>
            </a:r>
            <a:r>
              <a:rPr lang="en-US" altLang="en-US" sz="2400" dirty="0" smtClean="0">
                <a:solidFill>
                  <a:srgbClr val="FF0000"/>
                </a:solidFill>
                <a:latin typeface="+mn-lt"/>
                <a:ea typeface="Helvetica Neue" charset="0"/>
                <a:cs typeface="Helvetica Neue" charset="0"/>
              </a:rPr>
              <a:t>System </a:t>
            </a:r>
            <a:r>
              <a:rPr lang="en-US" altLang="en-US" sz="2400" dirty="0">
                <a:solidFill>
                  <a:srgbClr val="FF0000"/>
                </a:solidFill>
                <a:latin typeface="+mn-lt"/>
                <a:ea typeface="Helvetica Neue" charset="0"/>
                <a:cs typeface="Helvetica Neue" charset="0"/>
              </a:rPr>
              <a:t>blind </a:t>
            </a:r>
            <a:r>
              <a:rPr lang="en-US" altLang="en-US" sz="2400" dirty="0">
                <a:latin typeface="+mn-lt"/>
                <a:ea typeface="Helvetica Neue" charset="0"/>
                <a:cs typeface="Helvetica Neue" charset="0"/>
              </a:rPr>
              <a:t>between last control and emptying of the bin</a:t>
            </a:r>
          </a:p>
          <a:p>
            <a:pPr marL="266700" indent="0">
              <a:spcBef>
                <a:spcPts val="700"/>
              </a:spcBef>
              <a:buClr>
                <a:schemeClr val="tx1"/>
              </a:buClr>
              <a:buSzPct val="99000"/>
              <a:buNone/>
            </a:pPr>
            <a:r>
              <a:rPr lang="en-US" altLang="en-US" sz="2400" dirty="0" smtClean="0">
                <a:latin typeface="+mn-lt"/>
              </a:rPr>
              <a:t>5. Only </a:t>
            </a:r>
            <a:r>
              <a:rPr lang="en-US" altLang="en-US" sz="2400" dirty="0">
                <a:latin typeface="+mn-lt"/>
              </a:rPr>
              <a:t>just above 10% of all containers are controlled</a:t>
            </a:r>
          </a:p>
          <a:p>
            <a:pPr marL="266700" indent="0">
              <a:spcBef>
                <a:spcPts val="700"/>
              </a:spcBef>
              <a:buSzPct val="99000"/>
              <a:buNone/>
            </a:pPr>
            <a:r>
              <a:rPr lang="en-US" altLang="en-US" sz="2400" dirty="0" smtClean="0">
                <a:latin typeface="+mn-lt"/>
                <a:ea typeface="Helvetica Neue" charset="0"/>
                <a:cs typeface="Helvetica Neue" charset="0"/>
              </a:rPr>
              <a:t>6. Contractor’s cost </a:t>
            </a:r>
            <a:r>
              <a:rPr lang="en-US" altLang="en-US" sz="2400" dirty="0">
                <a:latin typeface="+mn-lt"/>
                <a:ea typeface="Helvetica Neue" charset="0"/>
                <a:cs typeface="Helvetica Neue" charset="0"/>
              </a:rPr>
              <a:t>+ CERN supervision</a:t>
            </a:r>
            <a:endParaRPr lang="en-US" altLang="en-US" sz="2400" dirty="0">
              <a:latin typeface="+mn-lt"/>
            </a:endParaRPr>
          </a:p>
        </p:txBody>
      </p:sp>
      <p:sp>
        <p:nvSpPr>
          <p:cNvPr id="2" name="Right Arrow 1"/>
          <p:cNvSpPr/>
          <p:nvPr/>
        </p:nvSpPr>
        <p:spPr>
          <a:xfrm>
            <a:off x="815673" y="5653989"/>
            <a:ext cx="1224136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2244210" y="5563350"/>
            <a:ext cx="58291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Upgrade to an automated system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30" y="2056492"/>
            <a:ext cx="3960688" cy="3098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63352" y="796351"/>
            <a:ext cx="115212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en-US" sz="2400" dirty="0">
                <a:solidFill>
                  <a:srgbClr val="1A1A1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Helvetica Neue" charset="0"/>
              </a:rPr>
              <a:t>The radioactivity level of more than </a:t>
            </a:r>
            <a:r>
              <a:rPr lang="en-US" altLang="en-US" sz="2400" dirty="0">
                <a:solidFill>
                  <a:srgbClr val="1A1A1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Helvetica Neue Medium" charset="0"/>
              </a:rPr>
              <a:t>100 metallic containers for ordinary waste</a:t>
            </a:r>
            <a:r>
              <a:rPr lang="en-US" altLang="en-US" sz="2400" dirty="0">
                <a:solidFill>
                  <a:srgbClr val="1A1A1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Helvetica Neue" charset="0"/>
              </a:rPr>
              <a:t> is routinely monitored at CERN</a:t>
            </a:r>
          </a:p>
        </p:txBody>
      </p:sp>
      <p:sp>
        <p:nvSpPr>
          <p:cNvPr id="10" name="Rectangle 13"/>
          <p:cNvSpPr>
            <a:spLocks noChangeArrowheads="1"/>
          </p:cNvSpPr>
          <p:nvPr/>
        </p:nvSpPr>
        <p:spPr bwMode="auto">
          <a:xfrm>
            <a:off x="62394" y="41420"/>
            <a:ext cx="9489989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800" i="1" dirty="0">
                <a:solidFill>
                  <a:srgbClr val="0070C0"/>
                </a:solidFill>
                <a:latin typeface="Verdana" pitchFamily="34" charset="0"/>
              </a:rPr>
              <a:t>The </a:t>
            </a:r>
            <a:r>
              <a:rPr lang="en-US" sz="2800" i="1" dirty="0" smtClean="0">
                <a:solidFill>
                  <a:srgbClr val="0070C0"/>
                </a:solidFill>
                <a:latin typeface="Verdana" pitchFamily="34" charset="0"/>
              </a:rPr>
              <a:t>shortcomings of manual radiation monitoring</a:t>
            </a:r>
            <a:endParaRPr lang="en-US" sz="2800" i="1" dirty="0">
              <a:solidFill>
                <a:srgbClr val="0070C0"/>
              </a:solidFill>
              <a:latin typeface="Verdana" pitchFamily="34" charset="0"/>
            </a:endParaRPr>
          </a:p>
        </p:txBody>
      </p:sp>
      <p:sp>
        <p:nvSpPr>
          <p:cNvPr id="11" name="Right Arrow 10"/>
          <p:cNvSpPr/>
          <p:nvPr/>
        </p:nvSpPr>
        <p:spPr>
          <a:xfrm>
            <a:off x="8141513" y="5653989"/>
            <a:ext cx="1224136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9501916" y="5580529"/>
            <a:ext cx="15841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/>
              <a:t>W-MON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562463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/>
      <p:bldP spid="11" grpId="0" animBg="1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5E8DF-58F0-4F1A-9C8E-35C36CDA2C44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0" y="730177"/>
            <a:ext cx="12192000" cy="5216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1200"/>
              </a:spcBef>
              <a:buFont typeface="+mj-lt"/>
              <a:buAutoNum type="arabicPeriod"/>
            </a:pPr>
            <a:r>
              <a:rPr lang="en-US" altLang="en-US" sz="2300" dirty="0">
                <a:latin typeface="Helvetica Neue" charset="0"/>
                <a:ea typeface="Helvetica Neue" charset="0"/>
                <a:cs typeface="Helvetica Neue" charset="0"/>
                <a:sym typeface="Helvetica Neue" charset="0"/>
              </a:rPr>
              <a:t>The radiation </a:t>
            </a:r>
            <a:r>
              <a:rPr lang="en-US" altLang="en-US" sz="2300" dirty="0" smtClean="0">
                <a:latin typeface="Helvetica Neue" charset="0"/>
                <a:ea typeface="Helvetica Neue" charset="0"/>
                <a:cs typeface="Helvetica Neue" charset="0"/>
                <a:sym typeface="Helvetica Neue" charset="0"/>
              </a:rPr>
              <a:t>to </a:t>
            </a:r>
            <a:r>
              <a:rPr lang="en-US" altLang="en-US" sz="2300" dirty="0">
                <a:latin typeface="Helvetica Neue" charset="0"/>
                <a:ea typeface="Helvetica Neue" charset="0"/>
                <a:cs typeface="Helvetica Neue" charset="0"/>
                <a:sym typeface="Helvetica Neue" charset="0"/>
              </a:rPr>
              <a:t>be monitored is mainly </a:t>
            </a:r>
            <a:r>
              <a:rPr lang="en-US" altLang="en-US" sz="2300" dirty="0">
                <a:solidFill>
                  <a:srgbClr val="FF0000"/>
                </a:solidFill>
                <a:latin typeface="Helvetica Neue Medium" charset="0"/>
                <a:ea typeface="Helvetica Neue Medium" charset="0"/>
                <a:cs typeface="Helvetica Neue Medium" charset="0"/>
                <a:sym typeface="Helvetica Neue Medium" charset="0"/>
              </a:rPr>
              <a:t>gamma</a:t>
            </a:r>
            <a:r>
              <a:rPr lang="en-US" altLang="en-US" sz="2300" dirty="0">
                <a:solidFill>
                  <a:srgbClr val="FF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rPr>
              <a:t> </a:t>
            </a:r>
            <a:r>
              <a:rPr lang="en-US" altLang="en-US" sz="2300" dirty="0">
                <a:latin typeface="Helvetica Neue" charset="0"/>
                <a:ea typeface="Helvetica Neue" charset="0"/>
                <a:cs typeface="Helvetica Neue" charset="0"/>
                <a:sym typeface="Helvetica Neue" charset="0"/>
              </a:rPr>
              <a:t>rays</a:t>
            </a:r>
          </a:p>
          <a:p>
            <a:pPr marL="342900" indent="-342900">
              <a:spcBef>
                <a:spcPts val="1200"/>
              </a:spcBef>
              <a:buFont typeface="+mj-lt"/>
              <a:buAutoNum type="arabicPeriod"/>
            </a:pPr>
            <a:r>
              <a:rPr lang="en-US" altLang="en-US" sz="2300" dirty="0">
                <a:latin typeface="Helvetica Neue Medium" charset="0"/>
                <a:ea typeface="Helvetica Neue Medium" charset="0"/>
                <a:cs typeface="Helvetica Neue Medium" charset="0"/>
                <a:sym typeface="Helvetica Neue Medium" charset="0"/>
              </a:rPr>
              <a:t>Sensitivity down to </a:t>
            </a:r>
            <a:r>
              <a:rPr lang="en-US" altLang="en-US" sz="2300" dirty="0">
                <a:solidFill>
                  <a:srgbClr val="FF0000"/>
                </a:solidFill>
                <a:latin typeface="Helvetica Neue Medium" charset="0"/>
                <a:ea typeface="Helvetica Neue Medium" charset="0"/>
                <a:cs typeface="Helvetica Neue Medium" charset="0"/>
                <a:sym typeface="Helvetica Neue Medium" charset="0"/>
              </a:rPr>
              <a:t>background level</a:t>
            </a:r>
            <a:endParaRPr lang="en-US" altLang="en-US" sz="2300" dirty="0">
              <a:solidFill>
                <a:srgbClr val="FF0000"/>
              </a:solidFill>
              <a:latin typeface="Helvetica Neue" charset="0"/>
              <a:ea typeface="Helvetica Neue" charset="0"/>
              <a:cs typeface="Helvetica Neue" charset="0"/>
              <a:sym typeface="Helvetica Neue" charset="0"/>
            </a:endParaRPr>
          </a:p>
          <a:p>
            <a:pPr marL="342900" indent="-342900">
              <a:spcBef>
                <a:spcPts val="120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US" altLang="en-US" sz="2300" dirty="0">
                <a:solidFill>
                  <a:srgbClr val="FF0000"/>
                </a:solidFill>
                <a:latin typeface="Helvetica Neue Medium" charset="0"/>
                <a:ea typeface="Helvetica Neue Medium" charset="0"/>
                <a:cs typeface="Helvetica Neue Medium" charset="0"/>
                <a:sym typeface="Helvetica Neue Medium" charset="0"/>
              </a:rPr>
              <a:t>R</a:t>
            </a:r>
            <a:r>
              <a:rPr lang="en-US" altLang="en-US" sz="2300" dirty="0" smtClean="0">
                <a:solidFill>
                  <a:srgbClr val="FF0000"/>
                </a:solidFill>
                <a:latin typeface="Helvetica Neue Medium" charset="0"/>
                <a:ea typeface="Helvetica Neue Medium" charset="0"/>
                <a:cs typeface="Helvetica Neue Medium" charset="0"/>
                <a:sym typeface="Helvetica Neue Medium" charset="0"/>
              </a:rPr>
              <a:t>obust</a:t>
            </a:r>
            <a:r>
              <a:rPr lang="en-US" altLang="en-US" sz="2300" dirty="0" smtClean="0">
                <a:solidFill>
                  <a:srgbClr val="FF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rPr>
              <a:t> </a:t>
            </a:r>
            <a:r>
              <a:rPr lang="en-US" altLang="en-US" sz="2300" dirty="0">
                <a:latin typeface="Helvetica Neue" charset="0"/>
                <a:ea typeface="Helvetica Neue" charset="0"/>
                <a:cs typeface="Helvetica Neue" charset="0"/>
                <a:sym typeface="Helvetica Neue" charset="0"/>
              </a:rPr>
              <a:t>device: resistant to adverse weather, temperature </a:t>
            </a:r>
            <a:r>
              <a:rPr lang="en-US" altLang="en-US" sz="2300" dirty="0" smtClean="0">
                <a:latin typeface="Helvetica Neue" charset="0"/>
                <a:ea typeface="Helvetica Neue" charset="0"/>
                <a:cs typeface="Helvetica Neue" charset="0"/>
                <a:sym typeface="Helvetica Neue" charset="0"/>
              </a:rPr>
              <a:t>variations, mechanical shocks</a:t>
            </a:r>
            <a:endParaRPr lang="en-US" altLang="en-US" sz="2300" dirty="0">
              <a:latin typeface="Helvetica Neue" charset="0"/>
              <a:ea typeface="Helvetica Neue" charset="0"/>
              <a:cs typeface="Helvetica Neue" charset="0"/>
              <a:sym typeface="Helvetica Neue" charset="0"/>
            </a:endParaRPr>
          </a:p>
          <a:p>
            <a:pPr marL="342900" indent="-342900">
              <a:spcBef>
                <a:spcPts val="120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US" altLang="en-US" sz="2300" dirty="0">
                <a:latin typeface="Helvetica Neue Medium" charset="0"/>
                <a:ea typeface="Helvetica Neue Medium" charset="0"/>
                <a:cs typeface="Helvetica Neue Medium" charset="0"/>
                <a:sym typeface="Helvetica Neue Medium" charset="0"/>
              </a:rPr>
              <a:t>Must </a:t>
            </a:r>
            <a:r>
              <a:rPr lang="en-US" altLang="en-US" sz="2300" dirty="0">
                <a:solidFill>
                  <a:srgbClr val="FF0000"/>
                </a:solidFill>
                <a:latin typeface="Helvetica Neue Medium" charset="0"/>
                <a:ea typeface="Helvetica Neue Medium" charset="0"/>
                <a:cs typeface="Helvetica Neue Medium" charset="0"/>
                <a:sym typeface="Helvetica Neue Medium" charset="0"/>
              </a:rPr>
              <a:t>operate unattended</a:t>
            </a:r>
            <a:r>
              <a:rPr lang="en-US" altLang="en-US" sz="2300" dirty="0">
                <a:solidFill>
                  <a:srgbClr val="FF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rPr>
              <a:t> </a:t>
            </a:r>
            <a:r>
              <a:rPr lang="en-US" altLang="en-US" sz="2300" dirty="0">
                <a:latin typeface="Helvetica Neue" charset="0"/>
                <a:ea typeface="Helvetica Neue" charset="0"/>
                <a:cs typeface="Helvetica Neue" charset="0"/>
                <a:sym typeface="Helvetica Neue" charset="0"/>
              </a:rPr>
              <a:t>and with </a:t>
            </a:r>
            <a:r>
              <a:rPr lang="en-US" altLang="en-US" sz="2300" dirty="0">
                <a:solidFill>
                  <a:srgbClr val="FF0000"/>
                </a:solidFill>
                <a:latin typeface="Helvetica Neue Medium" charset="0"/>
                <a:ea typeface="Helvetica Neue Medium" charset="0"/>
                <a:cs typeface="Helvetica Neue Medium" charset="0"/>
                <a:sym typeface="Helvetica Neue Medium" charset="0"/>
              </a:rPr>
              <a:t>minimal maintenance</a:t>
            </a:r>
            <a:endParaRPr lang="en-US" altLang="en-US" sz="2300" dirty="0">
              <a:solidFill>
                <a:srgbClr val="FF0000"/>
              </a:solidFill>
              <a:latin typeface="Helvetica Neue" charset="0"/>
              <a:ea typeface="Helvetica Neue" charset="0"/>
              <a:cs typeface="Helvetica Neue" charset="0"/>
              <a:sym typeface="Helvetica Neue" charset="0"/>
            </a:endParaRPr>
          </a:p>
          <a:p>
            <a:pPr marL="342900" indent="-342900">
              <a:spcBef>
                <a:spcPts val="120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US" altLang="en-US" sz="2300" dirty="0">
                <a:solidFill>
                  <a:srgbClr val="FF0000"/>
                </a:solidFill>
                <a:latin typeface="Helvetica Neue Medium" charset="0"/>
                <a:ea typeface="Helvetica Neue Medium" charset="0"/>
                <a:cs typeface="Helvetica Neue Medium" charset="0"/>
                <a:sym typeface="Helvetica Neue Medium" charset="0"/>
              </a:rPr>
              <a:t>Low power consumption</a:t>
            </a:r>
            <a:r>
              <a:rPr lang="en-US" altLang="en-US" sz="2300" dirty="0">
                <a:solidFill>
                  <a:srgbClr val="FF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rPr>
              <a:t> </a:t>
            </a:r>
            <a:r>
              <a:rPr lang="en-US" altLang="en-US" sz="2300" dirty="0">
                <a:latin typeface="Helvetica Neue" charset="0"/>
                <a:ea typeface="Helvetica Neue" charset="0"/>
                <a:cs typeface="Helvetica Neue" charset="0"/>
                <a:sym typeface="Helvetica Neue" charset="0"/>
              </a:rPr>
              <a:t>(battery powered)</a:t>
            </a:r>
          </a:p>
          <a:p>
            <a:pPr marL="342900" indent="-342900">
              <a:spcBef>
                <a:spcPts val="1200"/>
              </a:spcBef>
              <a:buFont typeface="+mj-lt"/>
              <a:buAutoNum type="arabicPeriod"/>
            </a:pPr>
            <a:r>
              <a:rPr lang="en-US" altLang="en-US" sz="2300" dirty="0">
                <a:latin typeface="Helvetica Neue" charset="0"/>
                <a:ea typeface="Helvetica Neue" charset="0"/>
                <a:cs typeface="Helvetica Neue" charset="0"/>
                <a:sym typeface="Helvetica Neue" charset="0"/>
              </a:rPr>
              <a:t>Integrated </a:t>
            </a:r>
            <a:r>
              <a:rPr lang="en-US" altLang="en-US" sz="2300" dirty="0">
                <a:solidFill>
                  <a:srgbClr val="FF0000"/>
                </a:solidFill>
                <a:latin typeface="Helvetica Neue Medium" charset="0"/>
                <a:ea typeface="Helvetica Neue Medium" charset="0"/>
                <a:cs typeface="Helvetica Neue Medium" charset="0"/>
                <a:sym typeface="Helvetica Neue Medium" charset="0"/>
              </a:rPr>
              <a:t>data transmission</a:t>
            </a:r>
            <a:r>
              <a:rPr lang="en-US" altLang="en-US" sz="2300" dirty="0">
                <a:solidFill>
                  <a:srgbClr val="FF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rPr>
              <a:t> </a:t>
            </a:r>
            <a:r>
              <a:rPr lang="en-US" altLang="en-US" sz="2300" dirty="0">
                <a:latin typeface="Helvetica Neue" charset="0"/>
                <a:ea typeface="Helvetica Neue" charset="0"/>
                <a:cs typeface="Helvetica Neue" charset="0"/>
                <a:sym typeface="Helvetica Neue" charset="0"/>
              </a:rPr>
              <a:t>facilities (e.g. GSM, </a:t>
            </a:r>
            <a:r>
              <a:rPr lang="en-US" altLang="en-US" sz="2300" dirty="0" err="1">
                <a:latin typeface="Helvetica Neue" charset="0"/>
                <a:ea typeface="Helvetica Neue" charset="0"/>
                <a:cs typeface="Helvetica Neue" charset="0"/>
                <a:sym typeface="Helvetica Neue" charset="0"/>
              </a:rPr>
              <a:t>WiFi</a:t>
            </a:r>
            <a:r>
              <a:rPr lang="en-US" altLang="en-US" sz="2300" dirty="0">
                <a:latin typeface="Helvetica Neue" charset="0"/>
                <a:ea typeface="Helvetica Neue" charset="0"/>
                <a:cs typeface="Helvetica Neue" charset="0"/>
                <a:sym typeface="Helvetica Neue" charset="0"/>
              </a:rPr>
              <a:t>, RF,            </a:t>
            </a:r>
            <a:r>
              <a:rPr lang="en-US" altLang="en-US" sz="2300" dirty="0" smtClean="0">
                <a:latin typeface="Helvetica Neue" charset="0"/>
                <a:ea typeface="Helvetica Neue" charset="0"/>
                <a:cs typeface="Helvetica Neue" charset="0"/>
                <a:sym typeface="Helvetica Neue" charset="0"/>
              </a:rPr>
              <a:t>,                ) </a:t>
            </a:r>
            <a:endParaRPr lang="en-US" altLang="en-US" sz="2300" dirty="0">
              <a:latin typeface="Helvetica Neue" charset="0"/>
              <a:ea typeface="Helvetica Neue" charset="0"/>
              <a:cs typeface="Helvetica Neue" charset="0"/>
              <a:sym typeface="Helvetica Neue" charset="0"/>
            </a:endParaRPr>
          </a:p>
          <a:p>
            <a:pPr marL="342900" indent="-342900">
              <a:spcBef>
                <a:spcPts val="120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US" altLang="en-US" sz="2300" dirty="0">
                <a:latin typeface="Helvetica Neue Medium" charset="0"/>
                <a:ea typeface="Helvetica Neue Medium" charset="0"/>
                <a:cs typeface="Helvetica Neue Medium" charset="0"/>
                <a:sym typeface="Helvetica Neue Medium" charset="0"/>
              </a:rPr>
              <a:t>Acceptable</a:t>
            </a:r>
            <a:r>
              <a:rPr lang="en-US" altLang="en-US" sz="2300" dirty="0">
                <a:solidFill>
                  <a:srgbClr val="FF0000"/>
                </a:solidFill>
                <a:latin typeface="Helvetica Neue Medium" charset="0"/>
                <a:ea typeface="Helvetica Neue Medium" charset="0"/>
                <a:cs typeface="Helvetica Neue Medium" charset="0"/>
                <a:sym typeface="Helvetica Neue Medium" charset="0"/>
              </a:rPr>
              <a:t> cost</a:t>
            </a:r>
            <a:r>
              <a:rPr lang="en-US" altLang="en-US" sz="2300" dirty="0">
                <a:solidFill>
                  <a:srgbClr val="FF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rPr>
              <a:t> </a:t>
            </a:r>
          </a:p>
          <a:p>
            <a:pPr marL="342900" indent="-342900">
              <a:spcBef>
                <a:spcPts val="120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GB" altLang="en-US" sz="2300" dirty="0">
                <a:latin typeface="Helvetica Neue" charset="0"/>
                <a:ea typeface="Helvetica Neue" charset="0"/>
                <a:cs typeface="Helvetica Neue" charset="0"/>
                <a:sym typeface="Helvetica Neue" charset="0"/>
              </a:rPr>
              <a:t>To </a:t>
            </a:r>
            <a:r>
              <a:rPr lang="en-GB" altLang="en-US" sz="2300" dirty="0" smtClean="0">
                <a:latin typeface="Helvetica Neue" charset="0"/>
                <a:ea typeface="Helvetica Neue" charset="0"/>
                <a:cs typeface="Helvetica Neue" charset="0"/>
                <a:sym typeface="Helvetica Neue" charset="0"/>
              </a:rPr>
              <a:t>connect to </a:t>
            </a:r>
            <a:r>
              <a:rPr lang="en-GB" altLang="en-US" sz="2300" dirty="0" smtClean="0">
                <a:solidFill>
                  <a:srgbClr val="FF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rPr>
              <a:t>REMUS</a:t>
            </a:r>
            <a:r>
              <a:rPr lang="en-GB" altLang="en-US" sz="2300" dirty="0" smtClean="0">
                <a:latin typeface="Helvetica Neue" charset="0"/>
                <a:ea typeface="Helvetica Neue" charset="0"/>
                <a:cs typeface="Helvetica Neue" charset="0"/>
                <a:sym typeface="Helvetica Neue" charset="0"/>
              </a:rPr>
              <a:t> </a:t>
            </a:r>
            <a:r>
              <a:rPr lang="en-GB" altLang="en-US" sz="2300" dirty="0">
                <a:latin typeface="Helvetica Neue" charset="0"/>
                <a:ea typeface="Helvetica Neue" charset="0"/>
                <a:cs typeface="Helvetica Neue" charset="0"/>
                <a:sym typeface="Helvetica Neue" charset="0"/>
              </a:rPr>
              <a:t>system, which provides data logging and alarm functions</a:t>
            </a:r>
            <a:endParaRPr lang="en-US" altLang="en-US" sz="2300" dirty="0">
              <a:latin typeface="Helvetica Neue" charset="0"/>
              <a:ea typeface="Helvetica Neue" charset="0"/>
              <a:cs typeface="Helvetica Neue" charset="0"/>
              <a:sym typeface="Helvetica Neue" charset="0"/>
            </a:endParaRPr>
          </a:p>
          <a:p>
            <a:pPr marL="342900" indent="-342900">
              <a:spcBef>
                <a:spcPts val="120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GB" altLang="en-US" sz="2300" dirty="0">
                <a:latin typeface="Helvetica Neue" charset="0"/>
                <a:ea typeface="Helvetica Neue" charset="0"/>
                <a:cs typeface="Helvetica Neue" charset="0"/>
                <a:sym typeface="Helvetica Neue" charset="0"/>
              </a:rPr>
              <a:t>Relevant </a:t>
            </a:r>
            <a:r>
              <a:rPr lang="en-GB" altLang="en-US" sz="2300" dirty="0">
                <a:solidFill>
                  <a:srgbClr val="FF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rPr>
              <a:t>information</a:t>
            </a:r>
            <a:r>
              <a:rPr lang="en-GB" altLang="en-US" sz="2300" dirty="0">
                <a:latin typeface="Helvetica Neue" charset="0"/>
                <a:ea typeface="Helvetica Neue" charset="0"/>
                <a:cs typeface="Helvetica Neue" charset="0"/>
                <a:sym typeface="Helvetica Neue" charset="0"/>
              </a:rPr>
              <a:t>: alarm for radiation level above threshold, alarm for equipment malfunctioning (auto-diagnostic), location of the container (GPS), log of the use of the container (whether the lid has been opened)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39298" y="3295055"/>
            <a:ext cx="1170505" cy="36870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97737" y="3244673"/>
            <a:ext cx="792088" cy="531999"/>
          </a:xfrm>
          <a:prstGeom prst="rect">
            <a:avLst/>
          </a:prstGeom>
        </p:spPr>
      </p:pic>
      <p:sp>
        <p:nvSpPr>
          <p:cNvPr id="7" name="Rectangle 13"/>
          <p:cNvSpPr>
            <a:spLocks noChangeArrowheads="1"/>
          </p:cNvSpPr>
          <p:nvPr/>
        </p:nvSpPr>
        <p:spPr bwMode="auto">
          <a:xfrm>
            <a:off x="62394" y="41420"/>
            <a:ext cx="9489989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800" i="1" dirty="0" smtClean="0">
                <a:solidFill>
                  <a:srgbClr val="0070C0"/>
                </a:solidFill>
                <a:latin typeface="Verdana" pitchFamily="34" charset="0"/>
              </a:rPr>
              <a:t>The requirements </a:t>
            </a:r>
            <a:r>
              <a:rPr lang="en-US" sz="2800" i="1" dirty="0">
                <a:solidFill>
                  <a:srgbClr val="0070C0"/>
                </a:solidFill>
                <a:latin typeface="Verdana" pitchFamily="34" charset="0"/>
              </a:rPr>
              <a:t>for an automatic system</a:t>
            </a:r>
          </a:p>
        </p:txBody>
      </p:sp>
    </p:spTree>
    <p:extLst>
      <p:ext uri="{BB962C8B-B14F-4D97-AF65-F5344CB8AC3E}">
        <p14:creationId xmlns:p14="http://schemas.microsoft.com/office/powerpoint/2010/main" val="24524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5E8DF-58F0-4F1A-9C8E-35C36CDA2C44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7" name="Rectangle 13"/>
          <p:cNvSpPr>
            <a:spLocks noChangeArrowheads="1"/>
          </p:cNvSpPr>
          <p:nvPr/>
        </p:nvSpPr>
        <p:spPr bwMode="auto">
          <a:xfrm>
            <a:off x="62394" y="41420"/>
            <a:ext cx="1201027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600" i="1" dirty="0" smtClean="0">
                <a:solidFill>
                  <a:srgbClr val="0070C0"/>
                </a:solidFill>
                <a:latin typeface="Verdana" pitchFamily="34" charset="0"/>
              </a:rPr>
              <a:t>REMUS: </a:t>
            </a:r>
            <a:r>
              <a:rPr lang="en-GB" sz="2600" i="1" u="sng" dirty="0">
                <a:solidFill>
                  <a:srgbClr val="0070C0"/>
                </a:solidFill>
                <a:latin typeface="Verdana" pitchFamily="34" charset="0"/>
              </a:rPr>
              <a:t>R</a:t>
            </a:r>
            <a:r>
              <a:rPr lang="en-GB" sz="2600" i="1" dirty="0">
                <a:solidFill>
                  <a:srgbClr val="0070C0"/>
                </a:solidFill>
                <a:latin typeface="Verdana" pitchFamily="34" charset="0"/>
              </a:rPr>
              <a:t>adiation and </a:t>
            </a:r>
            <a:r>
              <a:rPr lang="en-GB" sz="2600" i="1" u="sng" dirty="0">
                <a:solidFill>
                  <a:srgbClr val="0070C0"/>
                </a:solidFill>
                <a:latin typeface="Verdana" pitchFamily="34" charset="0"/>
              </a:rPr>
              <a:t>E</a:t>
            </a:r>
            <a:r>
              <a:rPr lang="en-GB" sz="2600" i="1" dirty="0">
                <a:solidFill>
                  <a:srgbClr val="0070C0"/>
                </a:solidFill>
                <a:latin typeface="Verdana" pitchFamily="34" charset="0"/>
              </a:rPr>
              <a:t>nvironment </a:t>
            </a:r>
            <a:r>
              <a:rPr lang="en-GB" sz="2600" i="1" u="sng" dirty="0">
                <a:solidFill>
                  <a:srgbClr val="0070C0"/>
                </a:solidFill>
                <a:latin typeface="Verdana" pitchFamily="34" charset="0"/>
              </a:rPr>
              <a:t>M</a:t>
            </a:r>
            <a:r>
              <a:rPr lang="en-GB" sz="2600" i="1" dirty="0">
                <a:solidFill>
                  <a:srgbClr val="0070C0"/>
                </a:solidFill>
                <a:latin typeface="Verdana" pitchFamily="34" charset="0"/>
              </a:rPr>
              <a:t>onitoring </a:t>
            </a:r>
            <a:r>
              <a:rPr lang="en-GB" sz="2600" i="1" u="sng" dirty="0">
                <a:solidFill>
                  <a:srgbClr val="0070C0"/>
                </a:solidFill>
                <a:latin typeface="Verdana" pitchFamily="34" charset="0"/>
              </a:rPr>
              <a:t>U</a:t>
            </a:r>
            <a:r>
              <a:rPr lang="en-GB" sz="2600" i="1" dirty="0">
                <a:solidFill>
                  <a:srgbClr val="0070C0"/>
                </a:solidFill>
                <a:latin typeface="Verdana" pitchFamily="34" charset="0"/>
              </a:rPr>
              <a:t>nified </a:t>
            </a:r>
            <a:r>
              <a:rPr lang="en-GB" sz="2600" i="1" u="sng" dirty="0">
                <a:solidFill>
                  <a:srgbClr val="0070C0"/>
                </a:solidFill>
                <a:latin typeface="Verdana" pitchFamily="34" charset="0"/>
              </a:rPr>
              <a:t>S</a:t>
            </a:r>
            <a:r>
              <a:rPr lang="en-GB" sz="2600" i="1" dirty="0">
                <a:solidFill>
                  <a:srgbClr val="0070C0"/>
                </a:solidFill>
                <a:latin typeface="Verdana" pitchFamily="34" charset="0"/>
              </a:rPr>
              <a:t>upervision</a:t>
            </a:r>
            <a:endParaRPr lang="en-US" sz="2600" i="1" dirty="0">
              <a:solidFill>
                <a:srgbClr val="0070C0"/>
              </a:solidFill>
              <a:latin typeface="Verdana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81748"/>
            <a:ext cx="6088516" cy="373142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3485" y="1281749"/>
            <a:ext cx="6088516" cy="3731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3341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5E8DF-58F0-4F1A-9C8E-35C36CDA2C44}" type="slidenum">
              <a:rPr lang="en-GB" smtClean="0"/>
              <a:pPr/>
              <a:t>6</a:t>
            </a:fld>
            <a:endParaRPr lang="en-GB" dirty="0"/>
          </a:p>
        </p:txBody>
      </p:sp>
      <p:pic>
        <p:nvPicPr>
          <p:cNvPr id="6" name="Picture 5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538" y="628064"/>
            <a:ext cx="3168352" cy="203541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439816" y="2201812"/>
            <a:ext cx="59766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Personal </a:t>
            </a:r>
            <a:r>
              <a:rPr lang="en-GB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reader (one day, integral dose)</a:t>
            </a:r>
            <a:endParaRPr lang="en-GB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2" name="Group 8"/>
          <p:cNvGrpSpPr>
            <a:grpSpLocks noChangeAspect="1"/>
          </p:cNvGrpSpPr>
          <p:nvPr/>
        </p:nvGrpSpPr>
        <p:grpSpPr bwMode="auto">
          <a:xfrm>
            <a:off x="7511182" y="3501008"/>
            <a:ext cx="4290609" cy="2704077"/>
            <a:chOff x="1655" y="2478"/>
            <a:chExt cx="2031" cy="1280"/>
          </a:xfrm>
        </p:grpSpPr>
        <p:sp>
          <p:nvSpPr>
            <p:cNvPr id="13" name="AutoShape 7"/>
            <p:cNvSpPr>
              <a:spLocks noChangeAspect="1" noChangeArrowheads="1" noTextEdit="1"/>
            </p:cNvSpPr>
            <p:nvPr/>
          </p:nvSpPr>
          <p:spPr bwMode="auto">
            <a:xfrm>
              <a:off x="1655" y="2478"/>
              <a:ext cx="2031" cy="1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pic>
          <p:nvPicPr>
            <p:cNvPr id="1033" name="Picture 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55" y="2478"/>
              <a:ext cx="2036" cy="12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4" name="Group 12"/>
          <p:cNvGrpSpPr>
            <a:grpSpLocks noChangeAspect="1"/>
          </p:cNvGrpSpPr>
          <p:nvPr/>
        </p:nvGrpSpPr>
        <p:grpSpPr bwMode="auto">
          <a:xfrm>
            <a:off x="3795848" y="657164"/>
            <a:ext cx="1885950" cy="1447800"/>
            <a:chOff x="4272" y="1162"/>
            <a:chExt cx="1188" cy="912"/>
          </a:xfrm>
        </p:grpSpPr>
        <p:sp>
          <p:nvSpPr>
            <p:cNvPr id="15" name="AutoShape 11"/>
            <p:cNvSpPr>
              <a:spLocks noChangeAspect="1" noChangeArrowheads="1" noTextEdit="1"/>
            </p:cNvSpPr>
            <p:nvPr/>
          </p:nvSpPr>
          <p:spPr bwMode="auto">
            <a:xfrm>
              <a:off x="4272" y="1162"/>
              <a:ext cx="1188" cy="9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pic>
          <p:nvPicPr>
            <p:cNvPr id="1037" name="Picture 13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72" y="1162"/>
              <a:ext cx="1193" cy="9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4238" y="688620"/>
            <a:ext cx="4492242" cy="1440161"/>
          </a:xfrm>
          <a:prstGeom prst="rect">
            <a:avLst/>
          </a:prstGeom>
          <a:ln/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16" name="Rectangle 13"/>
          <p:cNvSpPr>
            <a:spLocks noChangeArrowheads="1"/>
          </p:cNvSpPr>
          <p:nvPr/>
        </p:nvSpPr>
        <p:spPr bwMode="auto">
          <a:xfrm>
            <a:off x="62394" y="41420"/>
            <a:ext cx="9489989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800" i="1" dirty="0">
                <a:solidFill>
                  <a:srgbClr val="0070C0"/>
                </a:solidFill>
                <a:latin typeface="Verdana" pitchFamily="34" charset="0"/>
              </a:rPr>
              <a:t>The D-shuttle personal </a:t>
            </a:r>
            <a:r>
              <a:rPr lang="en-US" sz="2800" i="1" dirty="0" smtClean="0">
                <a:solidFill>
                  <a:srgbClr val="0070C0"/>
                </a:solidFill>
                <a:latin typeface="Verdana" pitchFamily="34" charset="0"/>
              </a:rPr>
              <a:t>dosimeter (Chiyoda / AIST)</a:t>
            </a:r>
            <a:endParaRPr lang="en-US" sz="2800" i="1" dirty="0">
              <a:solidFill>
                <a:srgbClr val="0070C0"/>
              </a:solidFill>
              <a:latin typeface="Verdana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99596" y="2703185"/>
            <a:ext cx="8532708" cy="35855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Hamamatsu Si PIN diode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Electronic board with microprocessor and memory storage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 smtClean="0"/>
              <a:t>Communication </a:t>
            </a:r>
            <a:r>
              <a:rPr lang="en-GB" sz="2400" dirty="0"/>
              <a:t>board with optical and 2.4 GHz RF transmitters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Shock sensor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Lithium battery, lifetime 1 year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Dose reading from 0.1 µ</a:t>
            </a:r>
            <a:r>
              <a:rPr lang="en-GB" sz="2400" dirty="0" err="1"/>
              <a:t>Sv</a:t>
            </a:r>
            <a:r>
              <a:rPr lang="en-GB" sz="2400" dirty="0"/>
              <a:t> to 100 </a:t>
            </a:r>
            <a:r>
              <a:rPr lang="en-GB" sz="2400" dirty="0" err="1"/>
              <a:t>mSv</a:t>
            </a:r>
            <a:endParaRPr lang="en-GB" sz="2400" dirty="0"/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Size 68 mm x 32 mm x 14 mm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Weight 23 g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384032" y="4149080"/>
            <a:ext cx="30442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History reader</a:t>
            </a:r>
          </a:p>
          <a:p>
            <a:r>
              <a:rPr lang="en-GB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(400 days, every hour)</a:t>
            </a:r>
            <a:endParaRPr lang="en-GB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16997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" descr="plotter.pdf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423" r="4719"/>
          <a:stretch/>
        </p:blipFill>
        <p:spPr bwMode="auto">
          <a:xfrm>
            <a:off x="7860125" y="3117218"/>
            <a:ext cx="4331876" cy="322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5E8DF-58F0-4F1A-9C8E-35C36CDA2C44}" type="slidenum">
              <a:rPr lang="en-GB" smtClean="0"/>
              <a:pPr/>
              <a:t>7</a:t>
            </a:fld>
            <a:endParaRPr lang="en-GB" dirty="0"/>
          </a:p>
        </p:txBody>
      </p:sp>
      <p:grpSp>
        <p:nvGrpSpPr>
          <p:cNvPr id="6" name="Group 4"/>
          <p:cNvGrpSpPr>
            <a:grpSpLocks noChangeAspect="1"/>
          </p:cNvGrpSpPr>
          <p:nvPr/>
        </p:nvGrpSpPr>
        <p:grpSpPr bwMode="auto">
          <a:xfrm>
            <a:off x="191344" y="596938"/>
            <a:ext cx="4320480" cy="2816361"/>
            <a:chOff x="-1038" y="-394"/>
            <a:chExt cx="7836" cy="5108"/>
          </a:xfrm>
        </p:grpSpPr>
        <p:sp>
          <p:nvSpPr>
            <p:cNvPr id="7" name="AutoShape 3"/>
            <p:cNvSpPr>
              <a:spLocks noChangeAspect="1" noChangeArrowheads="1" noTextEdit="1"/>
            </p:cNvSpPr>
            <p:nvPr/>
          </p:nvSpPr>
          <p:spPr bwMode="auto">
            <a:xfrm>
              <a:off x="-1038" y="-394"/>
              <a:ext cx="7836" cy="5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pic>
          <p:nvPicPr>
            <p:cNvPr id="2053" name="Picture 5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038" y="-394"/>
              <a:ext cx="7844" cy="5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7608" y="2168573"/>
            <a:ext cx="4968552" cy="3726414"/>
          </a:xfrm>
          <a:prstGeom prst="rect">
            <a:avLst/>
          </a:prstGeom>
        </p:spPr>
      </p:pic>
      <p:grpSp>
        <p:nvGrpSpPr>
          <p:cNvPr id="8" name="Group 4"/>
          <p:cNvGrpSpPr>
            <a:grpSpLocks noChangeAspect="1"/>
          </p:cNvGrpSpPr>
          <p:nvPr/>
        </p:nvGrpSpPr>
        <p:grpSpPr bwMode="auto">
          <a:xfrm>
            <a:off x="7824192" y="596938"/>
            <a:ext cx="4229603" cy="2520280"/>
            <a:chOff x="-990" y="-146"/>
            <a:chExt cx="7740" cy="4612"/>
          </a:xfrm>
        </p:grpSpPr>
        <p:sp>
          <p:nvSpPr>
            <p:cNvPr id="10" name="AutoShape 3"/>
            <p:cNvSpPr>
              <a:spLocks noChangeAspect="1" noChangeArrowheads="1" noTextEdit="1"/>
            </p:cNvSpPr>
            <p:nvPr/>
          </p:nvSpPr>
          <p:spPr bwMode="auto">
            <a:xfrm>
              <a:off x="-990" y="-146"/>
              <a:ext cx="7740" cy="46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pic>
          <p:nvPicPr>
            <p:cNvPr id="11" name="Picture 5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990" y="-146"/>
              <a:ext cx="7748" cy="4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" name="Rectangle 3"/>
          <p:cNvSpPr/>
          <p:nvPr/>
        </p:nvSpPr>
        <p:spPr>
          <a:xfrm>
            <a:off x="33549" y="5963125"/>
            <a:ext cx="830132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smtClean="0">
                <a:solidFill>
                  <a:srgbClr val="FF0000"/>
                </a:solidFill>
              </a:rPr>
              <a:t>Sensitivity: 10 </a:t>
            </a:r>
            <a:r>
              <a:rPr lang="en-GB" sz="2000" dirty="0">
                <a:solidFill>
                  <a:srgbClr val="FF0000"/>
                </a:solidFill>
              </a:rPr>
              <a:t>counts per 0.1 </a:t>
            </a:r>
            <a:r>
              <a:rPr lang="el-GR" sz="2000" dirty="0">
                <a:solidFill>
                  <a:srgbClr val="FF0000"/>
                </a:solidFill>
              </a:rPr>
              <a:t>μ</a:t>
            </a:r>
            <a:r>
              <a:rPr lang="en-GB" sz="2000" dirty="0" err="1">
                <a:solidFill>
                  <a:srgbClr val="FF0000"/>
                </a:solidFill>
              </a:rPr>
              <a:t>Sv</a:t>
            </a:r>
            <a:r>
              <a:rPr lang="en-GB" sz="2000" dirty="0">
                <a:solidFill>
                  <a:srgbClr val="FF0000"/>
                </a:solidFill>
              </a:rPr>
              <a:t> (= 10 </a:t>
            </a:r>
            <a:r>
              <a:rPr lang="en-GB" sz="2000" dirty="0" err="1">
                <a:solidFill>
                  <a:srgbClr val="FF0000"/>
                </a:solidFill>
              </a:rPr>
              <a:t>cts</a:t>
            </a:r>
            <a:r>
              <a:rPr lang="en-GB" sz="2000" dirty="0">
                <a:solidFill>
                  <a:srgbClr val="FF0000"/>
                </a:solidFill>
              </a:rPr>
              <a:t>/h </a:t>
            </a:r>
            <a:r>
              <a:rPr lang="en-GB" sz="2000" dirty="0" smtClean="0">
                <a:solidFill>
                  <a:srgbClr val="FF0000"/>
                </a:solidFill>
              </a:rPr>
              <a:t>per 0.1 </a:t>
            </a:r>
            <a:r>
              <a:rPr lang="el-GR" sz="2000" dirty="0" smtClean="0">
                <a:solidFill>
                  <a:srgbClr val="FF0000"/>
                </a:solidFill>
              </a:rPr>
              <a:t>μ</a:t>
            </a:r>
            <a:r>
              <a:rPr lang="en-GB" sz="2000" dirty="0" err="1" smtClean="0">
                <a:solidFill>
                  <a:srgbClr val="FF0000"/>
                </a:solidFill>
              </a:rPr>
              <a:t>Sv</a:t>
            </a:r>
            <a:r>
              <a:rPr lang="en-GB" sz="2000" dirty="0" smtClean="0">
                <a:solidFill>
                  <a:srgbClr val="FF0000"/>
                </a:solidFill>
              </a:rPr>
              <a:t>/h) </a:t>
            </a:r>
            <a:r>
              <a:rPr lang="en-GB" sz="2000" dirty="0">
                <a:solidFill>
                  <a:srgbClr val="FF0000"/>
                </a:solidFill>
              </a:rPr>
              <a:t>with </a:t>
            </a:r>
            <a:r>
              <a:rPr lang="en-GB" sz="2000" baseline="30000" dirty="0">
                <a:solidFill>
                  <a:srgbClr val="FF0000"/>
                </a:solidFill>
              </a:rPr>
              <a:t>137</a:t>
            </a:r>
            <a:r>
              <a:rPr lang="en-GB" sz="2000" dirty="0">
                <a:solidFill>
                  <a:srgbClr val="FF0000"/>
                </a:solidFill>
              </a:rPr>
              <a:t>Cs </a:t>
            </a:r>
            <a:r>
              <a:rPr lang="en-GB" sz="2000" dirty="0" smtClean="0">
                <a:solidFill>
                  <a:srgbClr val="FF0000"/>
                </a:solidFill>
              </a:rPr>
              <a:t>photons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13" name="Rectangle 13"/>
          <p:cNvSpPr>
            <a:spLocks noChangeArrowheads="1"/>
          </p:cNvSpPr>
          <p:nvPr/>
        </p:nvSpPr>
        <p:spPr bwMode="auto">
          <a:xfrm>
            <a:off x="62394" y="41420"/>
            <a:ext cx="9489989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800" i="1" dirty="0" smtClean="0">
                <a:solidFill>
                  <a:srgbClr val="0070C0"/>
                </a:solidFill>
                <a:latin typeface="Verdana" pitchFamily="34" charset="0"/>
              </a:rPr>
              <a:t>Tests in operational conditions: sensors’ coverage</a:t>
            </a:r>
            <a:endParaRPr lang="en-US" sz="2800" i="1" dirty="0">
              <a:solidFill>
                <a:srgbClr val="0070C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7266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5E8DF-58F0-4F1A-9C8E-35C36CDA2C44}" type="slidenum">
              <a:rPr lang="en-GB" smtClean="0"/>
              <a:pPr/>
              <a:t>8</a:t>
            </a:fld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50144" y="513168"/>
            <a:ext cx="7762283" cy="547260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55440" y="5823216"/>
            <a:ext cx="103349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rgbClr val="FF0000"/>
                </a:solidFill>
              </a:rPr>
              <a:t>Distance map: distance of closest sensor at any given position (in cm)</a:t>
            </a:r>
          </a:p>
        </p:txBody>
      </p:sp>
      <p:sp>
        <p:nvSpPr>
          <p:cNvPr id="5" name="TextBox 4"/>
          <p:cNvSpPr txBox="1"/>
          <p:nvPr/>
        </p:nvSpPr>
        <p:spPr>
          <a:xfrm rot="16200000">
            <a:off x="1089230" y="4289692"/>
            <a:ext cx="1944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Vertical Mid-plane</a:t>
            </a:r>
          </a:p>
        </p:txBody>
      </p:sp>
      <p:sp>
        <p:nvSpPr>
          <p:cNvPr id="6" name="TextBox 5"/>
          <p:cNvSpPr txBox="1"/>
          <p:nvPr/>
        </p:nvSpPr>
        <p:spPr>
          <a:xfrm rot="5400000">
            <a:off x="9661518" y="4160113"/>
            <a:ext cx="6794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Side</a:t>
            </a:r>
          </a:p>
        </p:txBody>
      </p:sp>
      <p:sp>
        <p:nvSpPr>
          <p:cNvPr id="7" name="TextBox 6"/>
          <p:cNvSpPr txBox="1"/>
          <p:nvPr/>
        </p:nvSpPr>
        <p:spPr>
          <a:xfrm rot="5400000">
            <a:off x="9262086" y="1487052"/>
            <a:ext cx="15259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Top or bottom</a:t>
            </a:r>
          </a:p>
        </p:txBody>
      </p:sp>
      <p:sp>
        <p:nvSpPr>
          <p:cNvPr id="10" name="TextBox 9"/>
          <p:cNvSpPr txBox="1"/>
          <p:nvPr/>
        </p:nvSpPr>
        <p:spPr>
          <a:xfrm rot="16200000">
            <a:off x="981215" y="1516143"/>
            <a:ext cx="21602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Horizontal Mid-plane</a:t>
            </a:r>
          </a:p>
        </p:txBody>
      </p:sp>
      <p:sp>
        <p:nvSpPr>
          <p:cNvPr id="11" name="Rectangle 13"/>
          <p:cNvSpPr>
            <a:spLocks noChangeArrowheads="1"/>
          </p:cNvSpPr>
          <p:nvPr/>
        </p:nvSpPr>
        <p:spPr bwMode="auto">
          <a:xfrm>
            <a:off x="62394" y="41420"/>
            <a:ext cx="9489989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GB" sz="2800" i="1" dirty="0">
                <a:solidFill>
                  <a:srgbClr val="0070C0"/>
                </a:solidFill>
                <a:latin typeface="Verdana" pitchFamily="34" charset="0"/>
              </a:rPr>
              <a:t>C</a:t>
            </a:r>
            <a:r>
              <a:rPr lang="en-GB" sz="2800" i="1" dirty="0" smtClean="0">
                <a:solidFill>
                  <a:srgbClr val="0070C0"/>
                </a:solidFill>
                <a:latin typeface="Verdana" pitchFamily="34" charset="0"/>
              </a:rPr>
              <a:t>losest sensor </a:t>
            </a:r>
            <a:r>
              <a:rPr lang="en-GB" sz="2800" i="1" dirty="0">
                <a:solidFill>
                  <a:srgbClr val="0070C0"/>
                </a:solidFill>
                <a:latin typeface="Verdana" pitchFamily="34" charset="0"/>
              </a:rPr>
              <a:t>distance maps</a:t>
            </a:r>
            <a:endParaRPr lang="en-US" sz="2800" i="1" dirty="0">
              <a:solidFill>
                <a:srgbClr val="0070C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3647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5E8DF-58F0-4F1A-9C8E-35C36CDA2C44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6" name="Rectangle 13"/>
          <p:cNvSpPr>
            <a:spLocks noChangeArrowheads="1"/>
          </p:cNvSpPr>
          <p:nvPr/>
        </p:nvSpPr>
        <p:spPr bwMode="auto">
          <a:xfrm>
            <a:off x="62394" y="41420"/>
            <a:ext cx="12030386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800" i="1" dirty="0" smtClean="0">
                <a:solidFill>
                  <a:srgbClr val="0070C0"/>
                </a:solidFill>
                <a:latin typeface="Verdana" pitchFamily="34" charset="0"/>
              </a:rPr>
              <a:t>Tests in operational conditions (10 sensors on the container)</a:t>
            </a:r>
            <a:endParaRPr lang="en-US" sz="2800" i="1" dirty="0">
              <a:solidFill>
                <a:srgbClr val="0070C0"/>
              </a:solidFill>
              <a:latin typeface="Verdana" pitchFamily="34" charset="0"/>
            </a:endParaRPr>
          </a:p>
        </p:txBody>
      </p:sp>
      <p:grpSp>
        <p:nvGrpSpPr>
          <p:cNvPr id="7" name="Group 4"/>
          <p:cNvGrpSpPr>
            <a:grpSpLocks noChangeAspect="1"/>
          </p:cNvGrpSpPr>
          <p:nvPr/>
        </p:nvGrpSpPr>
        <p:grpSpPr bwMode="auto">
          <a:xfrm>
            <a:off x="62394" y="2009468"/>
            <a:ext cx="5745052" cy="4310388"/>
            <a:chOff x="1556" y="577"/>
            <a:chExt cx="5390" cy="4044"/>
          </a:xfrm>
        </p:grpSpPr>
        <p:sp>
          <p:nvSpPr>
            <p:cNvPr id="8" name="AutoShape 3"/>
            <p:cNvSpPr>
              <a:spLocks noChangeAspect="1" noChangeArrowheads="1" noTextEdit="1"/>
            </p:cNvSpPr>
            <p:nvPr/>
          </p:nvSpPr>
          <p:spPr bwMode="auto">
            <a:xfrm>
              <a:off x="1556" y="577"/>
              <a:ext cx="5383" cy="40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grpSp>
          <p:nvGrpSpPr>
            <p:cNvPr id="10" name="Group 205"/>
            <p:cNvGrpSpPr>
              <a:grpSpLocks/>
            </p:cNvGrpSpPr>
            <p:nvPr/>
          </p:nvGrpSpPr>
          <p:grpSpPr bwMode="auto">
            <a:xfrm>
              <a:off x="1556" y="577"/>
              <a:ext cx="5390" cy="4044"/>
              <a:chOff x="1556" y="577"/>
              <a:chExt cx="5390" cy="4044"/>
            </a:xfrm>
          </p:grpSpPr>
          <p:sp>
            <p:nvSpPr>
              <p:cNvPr id="26" name="Freeform 5"/>
              <p:cNvSpPr>
                <a:spLocks/>
              </p:cNvSpPr>
              <p:nvPr/>
            </p:nvSpPr>
            <p:spPr bwMode="auto">
              <a:xfrm>
                <a:off x="1556" y="577"/>
                <a:ext cx="5390" cy="4044"/>
              </a:xfrm>
              <a:custGeom>
                <a:avLst/>
                <a:gdLst>
                  <a:gd name="T0" fmla="*/ 0 w 7679"/>
                  <a:gd name="T1" fmla="*/ 5759 h 5759"/>
                  <a:gd name="T2" fmla="*/ 0 w 7679"/>
                  <a:gd name="T3" fmla="*/ 5759 h 5759"/>
                  <a:gd name="T4" fmla="*/ 7679 w 7679"/>
                  <a:gd name="T5" fmla="*/ 5759 h 5759"/>
                  <a:gd name="T6" fmla="*/ 7679 w 7679"/>
                  <a:gd name="T7" fmla="*/ 0 h 5759"/>
                  <a:gd name="T8" fmla="*/ 0 w 7679"/>
                  <a:gd name="T9" fmla="*/ 0 h 5759"/>
                  <a:gd name="T10" fmla="*/ 0 w 7679"/>
                  <a:gd name="T11" fmla="*/ 5759 h 57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679" h="5759">
                    <a:moveTo>
                      <a:pt x="0" y="5759"/>
                    </a:moveTo>
                    <a:lnTo>
                      <a:pt x="0" y="5759"/>
                    </a:lnTo>
                    <a:lnTo>
                      <a:pt x="7679" y="5759"/>
                    </a:lnTo>
                    <a:lnTo>
                      <a:pt x="7679" y="0"/>
                    </a:lnTo>
                    <a:lnTo>
                      <a:pt x="0" y="0"/>
                    </a:lnTo>
                    <a:lnTo>
                      <a:pt x="0" y="5759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7" name="Freeform 6"/>
              <p:cNvSpPr>
                <a:spLocks/>
              </p:cNvSpPr>
              <p:nvPr/>
            </p:nvSpPr>
            <p:spPr bwMode="auto">
              <a:xfrm>
                <a:off x="2229" y="981"/>
                <a:ext cx="4178" cy="2831"/>
              </a:xfrm>
              <a:custGeom>
                <a:avLst/>
                <a:gdLst>
                  <a:gd name="T0" fmla="*/ 0 w 5952"/>
                  <a:gd name="T1" fmla="*/ 4032 h 4032"/>
                  <a:gd name="T2" fmla="*/ 0 w 5952"/>
                  <a:gd name="T3" fmla="*/ 4032 h 4032"/>
                  <a:gd name="T4" fmla="*/ 5952 w 5952"/>
                  <a:gd name="T5" fmla="*/ 4032 h 4032"/>
                  <a:gd name="T6" fmla="*/ 5952 w 5952"/>
                  <a:gd name="T7" fmla="*/ 0 h 4032"/>
                  <a:gd name="T8" fmla="*/ 0 w 5952"/>
                  <a:gd name="T9" fmla="*/ 0 h 4032"/>
                  <a:gd name="T10" fmla="*/ 0 w 5952"/>
                  <a:gd name="T11" fmla="*/ 4032 h 40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52" h="4032">
                    <a:moveTo>
                      <a:pt x="0" y="4032"/>
                    </a:moveTo>
                    <a:lnTo>
                      <a:pt x="0" y="4032"/>
                    </a:lnTo>
                    <a:lnTo>
                      <a:pt x="5952" y="4032"/>
                    </a:lnTo>
                    <a:lnTo>
                      <a:pt x="5952" y="0"/>
                    </a:lnTo>
                    <a:lnTo>
                      <a:pt x="0" y="0"/>
                    </a:lnTo>
                    <a:lnTo>
                      <a:pt x="0" y="4032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8" name="Freeform 7"/>
              <p:cNvSpPr>
                <a:spLocks/>
              </p:cNvSpPr>
              <p:nvPr/>
            </p:nvSpPr>
            <p:spPr bwMode="auto">
              <a:xfrm>
                <a:off x="2229" y="3373"/>
                <a:ext cx="4178" cy="354"/>
              </a:xfrm>
              <a:custGeom>
                <a:avLst/>
                <a:gdLst>
                  <a:gd name="T0" fmla="*/ 58 w 5952"/>
                  <a:gd name="T1" fmla="*/ 181 h 504"/>
                  <a:gd name="T2" fmla="*/ 173 w 5952"/>
                  <a:gd name="T3" fmla="*/ 262 h 504"/>
                  <a:gd name="T4" fmla="*/ 288 w 5952"/>
                  <a:gd name="T5" fmla="*/ 201 h 504"/>
                  <a:gd name="T6" fmla="*/ 403 w 5952"/>
                  <a:gd name="T7" fmla="*/ 80 h 504"/>
                  <a:gd name="T8" fmla="*/ 518 w 5952"/>
                  <a:gd name="T9" fmla="*/ 383 h 504"/>
                  <a:gd name="T10" fmla="*/ 633 w 5952"/>
                  <a:gd name="T11" fmla="*/ 383 h 504"/>
                  <a:gd name="T12" fmla="*/ 748 w 5952"/>
                  <a:gd name="T13" fmla="*/ 362 h 504"/>
                  <a:gd name="T14" fmla="*/ 863 w 5952"/>
                  <a:gd name="T15" fmla="*/ 302 h 504"/>
                  <a:gd name="T16" fmla="*/ 978 w 5952"/>
                  <a:gd name="T17" fmla="*/ 141 h 504"/>
                  <a:gd name="T18" fmla="*/ 1122 w 5952"/>
                  <a:gd name="T19" fmla="*/ 443 h 504"/>
                  <a:gd name="T20" fmla="*/ 1237 w 5952"/>
                  <a:gd name="T21" fmla="*/ 383 h 504"/>
                  <a:gd name="T22" fmla="*/ 1352 w 5952"/>
                  <a:gd name="T23" fmla="*/ 423 h 504"/>
                  <a:gd name="T24" fmla="*/ 1467 w 5952"/>
                  <a:gd name="T25" fmla="*/ 443 h 504"/>
                  <a:gd name="T26" fmla="*/ 1582 w 5952"/>
                  <a:gd name="T27" fmla="*/ 181 h 504"/>
                  <a:gd name="T28" fmla="*/ 1697 w 5952"/>
                  <a:gd name="T29" fmla="*/ 383 h 504"/>
                  <a:gd name="T30" fmla="*/ 1812 w 5952"/>
                  <a:gd name="T31" fmla="*/ 241 h 504"/>
                  <a:gd name="T32" fmla="*/ 1927 w 5952"/>
                  <a:gd name="T33" fmla="*/ 262 h 504"/>
                  <a:gd name="T34" fmla="*/ 2100 w 5952"/>
                  <a:gd name="T35" fmla="*/ 383 h 504"/>
                  <a:gd name="T36" fmla="*/ 2215 w 5952"/>
                  <a:gd name="T37" fmla="*/ 362 h 504"/>
                  <a:gd name="T38" fmla="*/ 2330 w 5952"/>
                  <a:gd name="T39" fmla="*/ 383 h 504"/>
                  <a:gd name="T40" fmla="*/ 2502 w 5952"/>
                  <a:gd name="T41" fmla="*/ 362 h 504"/>
                  <a:gd name="T42" fmla="*/ 2617 w 5952"/>
                  <a:gd name="T43" fmla="*/ 342 h 504"/>
                  <a:gd name="T44" fmla="*/ 2732 w 5952"/>
                  <a:gd name="T45" fmla="*/ 241 h 504"/>
                  <a:gd name="T46" fmla="*/ 2876 w 5952"/>
                  <a:gd name="T47" fmla="*/ 362 h 504"/>
                  <a:gd name="T48" fmla="*/ 2991 w 5952"/>
                  <a:gd name="T49" fmla="*/ 342 h 504"/>
                  <a:gd name="T50" fmla="*/ 3106 w 5952"/>
                  <a:gd name="T51" fmla="*/ 383 h 504"/>
                  <a:gd name="T52" fmla="*/ 3221 w 5952"/>
                  <a:gd name="T53" fmla="*/ 201 h 504"/>
                  <a:gd name="T54" fmla="*/ 3336 w 5952"/>
                  <a:gd name="T55" fmla="*/ 322 h 504"/>
                  <a:gd name="T56" fmla="*/ 3508 w 5952"/>
                  <a:gd name="T57" fmla="*/ 241 h 504"/>
                  <a:gd name="T58" fmla="*/ 3623 w 5952"/>
                  <a:gd name="T59" fmla="*/ 221 h 504"/>
                  <a:gd name="T60" fmla="*/ 3738 w 5952"/>
                  <a:gd name="T61" fmla="*/ 221 h 504"/>
                  <a:gd name="T62" fmla="*/ 3853 w 5952"/>
                  <a:gd name="T63" fmla="*/ 161 h 504"/>
                  <a:gd name="T64" fmla="*/ 3968 w 5952"/>
                  <a:gd name="T65" fmla="*/ 302 h 504"/>
                  <a:gd name="T66" fmla="*/ 4084 w 5952"/>
                  <a:gd name="T67" fmla="*/ 342 h 504"/>
                  <a:gd name="T68" fmla="*/ 4199 w 5952"/>
                  <a:gd name="T69" fmla="*/ 423 h 504"/>
                  <a:gd name="T70" fmla="*/ 4314 w 5952"/>
                  <a:gd name="T71" fmla="*/ 322 h 504"/>
                  <a:gd name="T72" fmla="*/ 4429 w 5952"/>
                  <a:gd name="T73" fmla="*/ 181 h 504"/>
                  <a:gd name="T74" fmla="*/ 4544 w 5952"/>
                  <a:gd name="T75" fmla="*/ 282 h 504"/>
                  <a:gd name="T76" fmla="*/ 4687 w 5952"/>
                  <a:gd name="T77" fmla="*/ 342 h 504"/>
                  <a:gd name="T78" fmla="*/ 4802 w 5952"/>
                  <a:gd name="T79" fmla="*/ 383 h 504"/>
                  <a:gd name="T80" fmla="*/ 4946 w 5952"/>
                  <a:gd name="T81" fmla="*/ 201 h 504"/>
                  <a:gd name="T82" fmla="*/ 5061 w 5952"/>
                  <a:gd name="T83" fmla="*/ 282 h 504"/>
                  <a:gd name="T84" fmla="*/ 5176 w 5952"/>
                  <a:gd name="T85" fmla="*/ 121 h 504"/>
                  <a:gd name="T86" fmla="*/ 5320 w 5952"/>
                  <a:gd name="T87" fmla="*/ 80 h 504"/>
                  <a:gd name="T88" fmla="*/ 5435 w 5952"/>
                  <a:gd name="T89" fmla="*/ 322 h 504"/>
                  <a:gd name="T90" fmla="*/ 5550 w 5952"/>
                  <a:gd name="T91" fmla="*/ 282 h 504"/>
                  <a:gd name="T92" fmla="*/ 5665 w 5952"/>
                  <a:gd name="T93" fmla="*/ 161 h 504"/>
                  <a:gd name="T94" fmla="*/ 5780 w 5952"/>
                  <a:gd name="T95" fmla="*/ 262 h 504"/>
                  <a:gd name="T96" fmla="*/ 5895 w 5952"/>
                  <a:gd name="T97" fmla="*/ 383 h 5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5952" h="504">
                    <a:moveTo>
                      <a:pt x="0" y="322"/>
                    </a:moveTo>
                    <a:lnTo>
                      <a:pt x="0" y="322"/>
                    </a:lnTo>
                    <a:lnTo>
                      <a:pt x="29" y="241"/>
                    </a:lnTo>
                    <a:lnTo>
                      <a:pt x="58" y="181"/>
                    </a:lnTo>
                    <a:lnTo>
                      <a:pt x="87" y="443"/>
                    </a:lnTo>
                    <a:lnTo>
                      <a:pt x="116" y="241"/>
                    </a:lnTo>
                    <a:lnTo>
                      <a:pt x="144" y="322"/>
                    </a:lnTo>
                    <a:lnTo>
                      <a:pt x="173" y="262"/>
                    </a:lnTo>
                    <a:lnTo>
                      <a:pt x="202" y="403"/>
                    </a:lnTo>
                    <a:lnTo>
                      <a:pt x="231" y="201"/>
                    </a:lnTo>
                    <a:lnTo>
                      <a:pt x="259" y="181"/>
                    </a:lnTo>
                    <a:lnTo>
                      <a:pt x="288" y="201"/>
                    </a:lnTo>
                    <a:lnTo>
                      <a:pt x="317" y="362"/>
                    </a:lnTo>
                    <a:lnTo>
                      <a:pt x="346" y="241"/>
                    </a:lnTo>
                    <a:lnTo>
                      <a:pt x="374" y="221"/>
                    </a:lnTo>
                    <a:lnTo>
                      <a:pt x="403" y="80"/>
                    </a:lnTo>
                    <a:lnTo>
                      <a:pt x="432" y="342"/>
                    </a:lnTo>
                    <a:lnTo>
                      <a:pt x="461" y="262"/>
                    </a:lnTo>
                    <a:lnTo>
                      <a:pt x="489" y="342"/>
                    </a:lnTo>
                    <a:lnTo>
                      <a:pt x="518" y="383"/>
                    </a:lnTo>
                    <a:lnTo>
                      <a:pt x="547" y="241"/>
                    </a:lnTo>
                    <a:lnTo>
                      <a:pt x="576" y="302"/>
                    </a:lnTo>
                    <a:lnTo>
                      <a:pt x="604" y="302"/>
                    </a:lnTo>
                    <a:lnTo>
                      <a:pt x="633" y="383"/>
                    </a:lnTo>
                    <a:lnTo>
                      <a:pt x="662" y="282"/>
                    </a:lnTo>
                    <a:lnTo>
                      <a:pt x="691" y="221"/>
                    </a:lnTo>
                    <a:lnTo>
                      <a:pt x="719" y="141"/>
                    </a:lnTo>
                    <a:lnTo>
                      <a:pt x="748" y="362"/>
                    </a:lnTo>
                    <a:lnTo>
                      <a:pt x="777" y="241"/>
                    </a:lnTo>
                    <a:lnTo>
                      <a:pt x="806" y="322"/>
                    </a:lnTo>
                    <a:lnTo>
                      <a:pt x="834" y="322"/>
                    </a:lnTo>
                    <a:lnTo>
                      <a:pt x="863" y="302"/>
                    </a:lnTo>
                    <a:lnTo>
                      <a:pt x="892" y="362"/>
                    </a:lnTo>
                    <a:lnTo>
                      <a:pt x="921" y="161"/>
                    </a:lnTo>
                    <a:lnTo>
                      <a:pt x="949" y="282"/>
                    </a:lnTo>
                    <a:lnTo>
                      <a:pt x="978" y="141"/>
                    </a:lnTo>
                    <a:lnTo>
                      <a:pt x="1036" y="383"/>
                    </a:lnTo>
                    <a:lnTo>
                      <a:pt x="1064" y="181"/>
                    </a:lnTo>
                    <a:lnTo>
                      <a:pt x="1093" y="241"/>
                    </a:lnTo>
                    <a:lnTo>
                      <a:pt x="1122" y="443"/>
                    </a:lnTo>
                    <a:lnTo>
                      <a:pt x="1151" y="322"/>
                    </a:lnTo>
                    <a:lnTo>
                      <a:pt x="1179" y="302"/>
                    </a:lnTo>
                    <a:lnTo>
                      <a:pt x="1208" y="322"/>
                    </a:lnTo>
                    <a:lnTo>
                      <a:pt x="1237" y="383"/>
                    </a:lnTo>
                    <a:lnTo>
                      <a:pt x="1266" y="483"/>
                    </a:lnTo>
                    <a:lnTo>
                      <a:pt x="1294" y="342"/>
                    </a:lnTo>
                    <a:lnTo>
                      <a:pt x="1323" y="322"/>
                    </a:lnTo>
                    <a:lnTo>
                      <a:pt x="1352" y="423"/>
                    </a:lnTo>
                    <a:lnTo>
                      <a:pt x="1381" y="141"/>
                    </a:lnTo>
                    <a:lnTo>
                      <a:pt x="1409" y="342"/>
                    </a:lnTo>
                    <a:lnTo>
                      <a:pt x="1438" y="322"/>
                    </a:lnTo>
                    <a:lnTo>
                      <a:pt x="1467" y="443"/>
                    </a:lnTo>
                    <a:lnTo>
                      <a:pt x="1496" y="201"/>
                    </a:lnTo>
                    <a:lnTo>
                      <a:pt x="1524" y="201"/>
                    </a:lnTo>
                    <a:lnTo>
                      <a:pt x="1553" y="342"/>
                    </a:lnTo>
                    <a:lnTo>
                      <a:pt x="1582" y="181"/>
                    </a:lnTo>
                    <a:lnTo>
                      <a:pt x="1611" y="282"/>
                    </a:lnTo>
                    <a:lnTo>
                      <a:pt x="1639" y="463"/>
                    </a:lnTo>
                    <a:lnTo>
                      <a:pt x="1668" y="161"/>
                    </a:lnTo>
                    <a:lnTo>
                      <a:pt x="1697" y="383"/>
                    </a:lnTo>
                    <a:lnTo>
                      <a:pt x="1726" y="241"/>
                    </a:lnTo>
                    <a:lnTo>
                      <a:pt x="1754" y="161"/>
                    </a:lnTo>
                    <a:lnTo>
                      <a:pt x="1783" y="403"/>
                    </a:lnTo>
                    <a:lnTo>
                      <a:pt x="1812" y="241"/>
                    </a:lnTo>
                    <a:lnTo>
                      <a:pt x="1841" y="383"/>
                    </a:lnTo>
                    <a:lnTo>
                      <a:pt x="1869" y="362"/>
                    </a:lnTo>
                    <a:lnTo>
                      <a:pt x="1898" y="201"/>
                    </a:lnTo>
                    <a:lnTo>
                      <a:pt x="1927" y="262"/>
                    </a:lnTo>
                    <a:lnTo>
                      <a:pt x="1984" y="262"/>
                    </a:lnTo>
                    <a:lnTo>
                      <a:pt x="2013" y="302"/>
                    </a:lnTo>
                    <a:lnTo>
                      <a:pt x="2042" y="302"/>
                    </a:lnTo>
                    <a:lnTo>
                      <a:pt x="2100" y="383"/>
                    </a:lnTo>
                    <a:lnTo>
                      <a:pt x="2128" y="181"/>
                    </a:lnTo>
                    <a:lnTo>
                      <a:pt x="2157" y="362"/>
                    </a:lnTo>
                    <a:lnTo>
                      <a:pt x="2186" y="241"/>
                    </a:lnTo>
                    <a:lnTo>
                      <a:pt x="2215" y="362"/>
                    </a:lnTo>
                    <a:lnTo>
                      <a:pt x="2243" y="221"/>
                    </a:lnTo>
                    <a:lnTo>
                      <a:pt x="2272" y="302"/>
                    </a:lnTo>
                    <a:lnTo>
                      <a:pt x="2301" y="221"/>
                    </a:lnTo>
                    <a:lnTo>
                      <a:pt x="2330" y="383"/>
                    </a:lnTo>
                    <a:lnTo>
                      <a:pt x="2358" y="302"/>
                    </a:lnTo>
                    <a:lnTo>
                      <a:pt x="2387" y="403"/>
                    </a:lnTo>
                    <a:lnTo>
                      <a:pt x="2473" y="161"/>
                    </a:lnTo>
                    <a:lnTo>
                      <a:pt x="2502" y="362"/>
                    </a:lnTo>
                    <a:lnTo>
                      <a:pt x="2531" y="342"/>
                    </a:lnTo>
                    <a:lnTo>
                      <a:pt x="2560" y="362"/>
                    </a:lnTo>
                    <a:lnTo>
                      <a:pt x="2588" y="241"/>
                    </a:lnTo>
                    <a:lnTo>
                      <a:pt x="2617" y="342"/>
                    </a:lnTo>
                    <a:lnTo>
                      <a:pt x="2646" y="322"/>
                    </a:lnTo>
                    <a:lnTo>
                      <a:pt x="2675" y="241"/>
                    </a:lnTo>
                    <a:lnTo>
                      <a:pt x="2703" y="40"/>
                    </a:lnTo>
                    <a:lnTo>
                      <a:pt x="2732" y="241"/>
                    </a:lnTo>
                    <a:lnTo>
                      <a:pt x="2761" y="262"/>
                    </a:lnTo>
                    <a:lnTo>
                      <a:pt x="2818" y="221"/>
                    </a:lnTo>
                    <a:lnTo>
                      <a:pt x="2847" y="282"/>
                    </a:lnTo>
                    <a:lnTo>
                      <a:pt x="2876" y="362"/>
                    </a:lnTo>
                    <a:lnTo>
                      <a:pt x="2905" y="161"/>
                    </a:lnTo>
                    <a:lnTo>
                      <a:pt x="2933" y="262"/>
                    </a:lnTo>
                    <a:lnTo>
                      <a:pt x="2962" y="504"/>
                    </a:lnTo>
                    <a:lnTo>
                      <a:pt x="2991" y="342"/>
                    </a:lnTo>
                    <a:lnTo>
                      <a:pt x="3020" y="100"/>
                    </a:lnTo>
                    <a:lnTo>
                      <a:pt x="3048" y="403"/>
                    </a:lnTo>
                    <a:lnTo>
                      <a:pt x="3077" y="181"/>
                    </a:lnTo>
                    <a:lnTo>
                      <a:pt x="3106" y="383"/>
                    </a:lnTo>
                    <a:lnTo>
                      <a:pt x="3135" y="221"/>
                    </a:lnTo>
                    <a:lnTo>
                      <a:pt x="3163" y="221"/>
                    </a:lnTo>
                    <a:lnTo>
                      <a:pt x="3192" y="241"/>
                    </a:lnTo>
                    <a:lnTo>
                      <a:pt x="3221" y="201"/>
                    </a:lnTo>
                    <a:lnTo>
                      <a:pt x="3250" y="241"/>
                    </a:lnTo>
                    <a:lnTo>
                      <a:pt x="3278" y="100"/>
                    </a:lnTo>
                    <a:lnTo>
                      <a:pt x="3307" y="322"/>
                    </a:lnTo>
                    <a:lnTo>
                      <a:pt x="3336" y="322"/>
                    </a:lnTo>
                    <a:lnTo>
                      <a:pt x="3365" y="201"/>
                    </a:lnTo>
                    <a:lnTo>
                      <a:pt x="3393" y="161"/>
                    </a:lnTo>
                    <a:lnTo>
                      <a:pt x="3480" y="282"/>
                    </a:lnTo>
                    <a:lnTo>
                      <a:pt x="3508" y="241"/>
                    </a:lnTo>
                    <a:lnTo>
                      <a:pt x="3537" y="342"/>
                    </a:lnTo>
                    <a:lnTo>
                      <a:pt x="3566" y="322"/>
                    </a:lnTo>
                    <a:lnTo>
                      <a:pt x="3595" y="181"/>
                    </a:lnTo>
                    <a:lnTo>
                      <a:pt x="3623" y="221"/>
                    </a:lnTo>
                    <a:lnTo>
                      <a:pt x="3652" y="282"/>
                    </a:lnTo>
                    <a:lnTo>
                      <a:pt x="3681" y="282"/>
                    </a:lnTo>
                    <a:lnTo>
                      <a:pt x="3710" y="302"/>
                    </a:lnTo>
                    <a:lnTo>
                      <a:pt x="3738" y="221"/>
                    </a:lnTo>
                    <a:lnTo>
                      <a:pt x="3767" y="302"/>
                    </a:lnTo>
                    <a:lnTo>
                      <a:pt x="3796" y="423"/>
                    </a:lnTo>
                    <a:lnTo>
                      <a:pt x="3825" y="342"/>
                    </a:lnTo>
                    <a:lnTo>
                      <a:pt x="3853" y="161"/>
                    </a:lnTo>
                    <a:lnTo>
                      <a:pt x="3882" y="282"/>
                    </a:lnTo>
                    <a:lnTo>
                      <a:pt x="3911" y="423"/>
                    </a:lnTo>
                    <a:lnTo>
                      <a:pt x="3940" y="201"/>
                    </a:lnTo>
                    <a:lnTo>
                      <a:pt x="3968" y="302"/>
                    </a:lnTo>
                    <a:lnTo>
                      <a:pt x="3997" y="302"/>
                    </a:lnTo>
                    <a:lnTo>
                      <a:pt x="4026" y="322"/>
                    </a:lnTo>
                    <a:lnTo>
                      <a:pt x="4055" y="141"/>
                    </a:lnTo>
                    <a:lnTo>
                      <a:pt x="4084" y="342"/>
                    </a:lnTo>
                    <a:lnTo>
                      <a:pt x="4112" y="262"/>
                    </a:lnTo>
                    <a:lnTo>
                      <a:pt x="4141" y="241"/>
                    </a:lnTo>
                    <a:lnTo>
                      <a:pt x="4170" y="262"/>
                    </a:lnTo>
                    <a:lnTo>
                      <a:pt x="4199" y="423"/>
                    </a:lnTo>
                    <a:lnTo>
                      <a:pt x="4227" y="262"/>
                    </a:lnTo>
                    <a:lnTo>
                      <a:pt x="4256" y="241"/>
                    </a:lnTo>
                    <a:lnTo>
                      <a:pt x="4285" y="342"/>
                    </a:lnTo>
                    <a:lnTo>
                      <a:pt x="4314" y="322"/>
                    </a:lnTo>
                    <a:lnTo>
                      <a:pt x="4342" y="342"/>
                    </a:lnTo>
                    <a:lnTo>
                      <a:pt x="4371" y="141"/>
                    </a:lnTo>
                    <a:lnTo>
                      <a:pt x="4400" y="100"/>
                    </a:lnTo>
                    <a:lnTo>
                      <a:pt x="4429" y="181"/>
                    </a:lnTo>
                    <a:lnTo>
                      <a:pt x="4457" y="342"/>
                    </a:lnTo>
                    <a:lnTo>
                      <a:pt x="4486" y="342"/>
                    </a:lnTo>
                    <a:lnTo>
                      <a:pt x="4515" y="282"/>
                    </a:lnTo>
                    <a:lnTo>
                      <a:pt x="4544" y="282"/>
                    </a:lnTo>
                    <a:lnTo>
                      <a:pt x="4572" y="161"/>
                    </a:lnTo>
                    <a:lnTo>
                      <a:pt x="4601" y="302"/>
                    </a:lnTo>
                    <a:lnTo>
                      <a:pt x="4659" y="383"/>
                    </a:lnTo>
                    <a:lnTo>
                      <a:pt x="4687" y="342"/>
                    </a:lnTo>
                    <a:lnTo>
                      <a:pt x="4716" y="383"/>
                    </a:lnTo>
                    <a:lnTo>
                      <a:pt x="4745" y="282"/>
                    </a:lnTo>
                    <a:lnTo>
                      <a:pt x="4774" y="161"/>
                    </a:lnTo>
                    <a:lnTo>
                      <a:pt x="4802" y="383"/>
                    </a:lnTo>
                    <a:lnTo>
                      <a:pt x="4831" y="362"/>
                    </a:lnTo>
                    <a:lnTo>
                      <a:pt x="4889" y="362"/>
                    </a:lnTo>
                    <a:lnTo>
                      <a:pt x="4917" y="241"/>
                    </a:lnTo>
                    <a:lnTo>
                      <a:pt x="4946" y="201"/>
                    </a:lnTo>
                    <a:lnTo>
                      <a:pt x="4975" y="201"/>
                    </a:lnTo>
                    <a:lnTo>
                      <a:pt x="5004" y="141"/>
                    </a:lnTo>
                    <a:lnTo>
                      <a:pt x="5032" y="0"/>
                    </a:lnTo>
                    <a:lnTo>
                      <a:pt x="5061" y="282"/>
                    </a:lnTo>
                    <a:lnTo>
                      <a:pt x="5090" y="60"/>
                    </a:lnTo>
                    <a:lnTo>
                      <a:pt x="5119" y="322"/>
                    </a:lnTo>
                    <a:lnTo>
                      <a:pt x="5147" y="342"/>
                    </a:lnTo>
                    <a:lnTo>
                      <a:pt x="5176" y="121"/>
                    </a:lnTo>
                    <a:lnTo>
                      <a:pt x="5205" y="40"/>
                    </a:lnTo>
                    <a:lnTo>
                      <a:pt x="5262" y="282"/>
                    </a:lnTo>
                    <a:lnTo>
                      <a:pt x="5291" y="362"/>
                    </a:lnTo>
                    <a:lnTo>
                      <a:pt x="5320" y="80"/>
                    </a:lnTo>
                    <a:lnTo>
                      <a:pt x="5349" y="241"/>
                    </a:lnTo>
                    <a:lnTo>
                      <a:pt x="5377" y="161"/>
                    </a:lnTo>
                    <a:lnTo>
                      <a:pt x="5406" y="141"/>
                    </a:lnTo>
                    <a:lnTo>
                      <a:pt x="5435" y="322"/>
                    </a:lnTo>
                    <a:lnTo>
                      <a:pt x="5464" y="241"/>
                    </a:lnTo>
                    <a:lnTo>
                      <a:pt x="5492" y="403"/>
                    </a:lnTo>
                    <a:lnTo>
                      <a:pt x="5521" y="483"/>
                    </a:lnTo>
                    <a:lnTo>
                      <a:pt x="5550" y="282"/>
                    </a:lnTo>
                    <a:lnTo>
                      <a:pt x="5579" y="60"/>
                    </a:lnTo>
                    <a:lnTo>
                      <a:pt x="5607" y="100"/>
                    </a:lnTo>
                    <a:lnTo>
                      <a:pt x="5636" y="181"/>
                    </a:lnTo>
                    <a:lnTo>
                      <a:pt x="5665" y="161"/>
                    </a:lnTo>
                    <a:lnTo>
                      <a:pt x="5694" y="80"/>
                    </a:lnTo>
                    <a:lnTo>
                      <a:pt x="5722" y="302"/>
                    </a:lnTo>
                    <a:lnTo>
                      <a:pt x="5751" y="342"/>
                    </a:lnTo>
                    <a:lnTo>
                      <a:pt x="5780" y="262"/>
                    </a:lnTo>
                    <a:lnTo>
                      <a:pt x="5809" y="161"/>
                    </a:lnTo>
                    <a:lnTo>
                      <a:pt x="5837" y="141"/>
                    </a:lnTo>
                    <a:lnTo>
                      <a:pt x="5866" y="282"/>
                    </a:lnTo>
                    <a:lnTo>
                      <a:pt x="5895" y="383"/>
                    </a:lnTo>
                    <a:lnTo>
                      <a:pt x="5924" y="241"/>
                    </a:lnTo>
                    <a:lnTo>
                      <a:pt x="5952" y="241"/>
                    </a:lnTo>
                    <a:lnTo>
                      <a:pt x="5952" y="241"/>
                    </a:lnTo>
                  </a:path>
                </a:pathLst>
              </a:custGeom>
              <a:noFill/>
              <a:ln w="14288" cap="sq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" name="Freeform 8"/>
              <p:cNvSpPr>
                <a:spLocks/>
              </p:cNvSpPr>
              <p:nvPr/>
            </p:nvSpPr>
            <p:spPr bwMode="auto">
              <a:xfrm>
                <a:off x="2229" y="2495"/>
                <a:ext cx="4178" cy="1217"/>
              </a:xfrm>
              <a:custGeom>
                <a:avLst/>
                <a:gdLst>
                  <a:gd name="T0" fmla="*/ 58 w 5952"/>
                  <a:gd name="T1" fmla="*/ 1411 h 1733"/>
                  <a:gd name="T2" fmla="*/ 173 w 5952"/>
                  <a:gd name="T3" fmla="*/ 1330 h 1733"/>
                  <a:gd name="T4" fmla="*/ 288 w 5952"/>
                  <a:gd name="T5" fmla="*/ 1733 h 1733"/>
                  <a:gd name="T6" fmla="*/ 403 w 5952"/>
                  <a:gd name="T7" fmla="*/ 1431 h 1733"/>
                  <a:gd name="T8" fmla="*/ 518 w 5952"/>
                  <a:gd name="T9" fmla="*/ 1673 h 1733"/>
                  <a:gd name="T10" fmla="*/ 662 w 5952"/>
                  <a:gd name="T11" fmla="*/ 1431 h 1733"/>
                  <a:gd name="T12" fmla="*/ 777 w 5952"/>
                  <a:gd name="T13" fmla="*/ 1612 h 1733"/>
                  <a:gd name="T14" fmla="*/ 892 w 5952"/>
                  <a:gd name="T15" fmla="*/ 1491 h 1733"/>
                  <a:gd name="T16" fmla="*/ 1007 w 5952"/>
                  <a:gd name="T17" fmla="*/ 1471 h 1733"/>
                  <a:gd name="T18" fmla="*/ 1122 w 5952"/>
                  <a:gd name="T19" fmla="*/ 1371 h 1733"/>
                  <a:gd name="T20" fmla="*/ 1237 w 5952"/>
                  <a:gd name="T21" fmla="*/ 1592 h 1733"/>
                  <a:gd name="T22" fmla="*/ 1352 w 5952"/>
                  <a:gd name="T23" fmla="*/ 1391 h 1733"/>
                  <a:gd name="T24" fmla="*/ 1467 w 5952"/>
                  <a:gd name="T25" fmla="*/ 1633 h 1733"/>
                  <a:gd name="T26" fmla="*/ 1582 w 5952"/>
                  <a:gd name="T27" fmla="*/ 1532 h 1733"/>
                  <a:gd name="T28" fmla="*/ 1697 w 5952"/>
                  <a:gd name="T29" fmla="*/ 1633 h 1733"/>
                  <a:gd name="T30" fmla="*/ 1812 w 5952"/>
                  <a:gd name="T31" fmla="*/ 1512 h 1733"/>
                  <a:gd name="T32" fmla="*/ 1927 w 5952"/>
                  <a:gd name="T33" fmla="*/ 1552 h 1733"/>
                  <a:gd name="T34" fmla="*/ 2071 w 5952"/>
                  <a:gd name="T35" fmla="*/ 1612 h 1733"/>
                  <a:gd name="T36" fmla="*/ 2186 w 5952"/>
                  <a:gd name="T37" fmla="*/ 1451 h 1733"/>
                  <a:gd name="T38" fmla="*/ 2330 w 5952"/>
                  <a:gd name="T39" fmla="*/ 1633 h 1733"/>
                  <a:gd name="T40" fmla="*/ 2445 w 5952"/>
                  <a:gd name="T41" fmla="*/ 1512 h 1733"/>
                  <a:gd name="T42" fmla="*/ 2560 w 5952"/>
                  <a:gd name="T43" fmla="*/ 1491 h 1733"/>
                  <a:gd name="T44" fmla="*/ 2675 w 5952"/>
                  <a:gd name="T45" fmla="*/ 1592 h 1733"/>
                  <a:gd name="T46" fmla="*/ 2790 w 5952"/>
                  <a:gd name="T47" fmla="*/ 1431 h 1733"/>
                  <a:gd name="T48" fmla="*/ 2905 w 5952"/>
                  <a:gd name="T49" fmla="*/ 1592 h 1733"/>
                  <a:gd name="T50" fmla="*/ 3020 w 5952"/>
                  <a:gd name="T51" fmla="*/ 1552 h 1733"/>
                  <a:gd name="T52" fmla="*/ 3135 w 5952"/>
                  <a:gd name="T53" fmla="*/ 1491 h 1733"/>
                  <a:gd name="T54" fmla="*/ 3250 w 5952"/>
                  <a:gd name="T55" fmla="*/ 1552 h 1733"/>
                  <a:gd name="T56" fmla="*/ 3365 w 5952"/>
                  <a:gd name="T57" fmla="*/ 1532 h 1733"/>
                  <a:gd name="T58" fmla="*/ 3480 w 5952"/>
                  <a:gd name="T59" fmla="*/ 1512 h 1733"/>
                  <a:gd name="T60" fmla="*/ 3595 w 5952"/>
                  <a:gd name="T61" fmla="*/ 1532 h 1733"/>
                  <a:gd name="T62" fmla="*/ 3710 w 5952"/>
                  <a:gd name="T63" fmla="*/ 1512 h 1733"/>
                  <a:gd name="T64" fmla="*/ 3825 w 5952"/>
                  <a:gd name="T65" fmla="*/ 1592 h 1733"/>
                  <a:gd name="T66" fmla="*/ 3940 w 5952"/>
                  <a:gd name="T67" fmla="*/ 1491 h 1733"/>
                  <a:gd name="T68" fmla="*/ 4055 w 5952"/>
                  <a:gd name="T69" fmla="*/ 1391 h 1733"/>
                  <a:gd name="T70" fmla="*/ 4170 w 5952"/>
                  <a:gd name="T71" fmla="*/ 1451 h 1733"/>
                  <a:gd name="T72" fmla="*/ 4285 w 5952"/>
                  <a:gd name="T73" fmla="*/ 1633 h 1733"/>
                  <a:gd name="T74" fmla="*/ 4400 w 5952"/>
                  <a:gd name="T75" fmla="*/ 1371 h 1733"/>
                  <a:gd name="T76" fmla="*/ 4515 w 5952"/>
                  <a:gd name="T77" fmla="*/ 1451 h 1733"/>
                  <a:gd name="T78" fmla="*/ 4630 w 5952"/>
                  <a:gd name="T79" fmla="*/ 1371 h 1733"/>
                  <a:gd name="T80" fmla="*/ 4745 w 5952"/>
                  <a:gd name="T81" fmla="*/ 1330 h 1733"/>
                  <a:gd name="T82" fmla="*/ 4860 w 5952"/>
                  <a:gd name="T83" fmla="*/ 1310 h 1733"/>
                  <a:gd name="T84" fmla="*/ 4975 w 5952"/>
                  <a:gd name="T85" fmla="*/ 483 h 1733"/>
                  <a:gd name="T86" fmla="*/ 5090 w 5952"/>
                  <a:gd name="T87" fmla="*/ 342 h 1733"/>
                  <a:gd name="T88" fmla="*/ 5205 w 5952"/>
                  <a:gd name="T89" fmla="*/ 363 h 1733"/>
                  <a:gd name="T90" fmla="*/ 5320 w 5952"/>
                  <a:gd name="T91" fmla="*/ 282 h 1733"/>
                  <a:gd name="T92" fmla="*/ 5435 w 5952"/>
                  <a:gd name="T93" fmla="*/ 483 h 1733"/>
                  <a:gd name="T94" fmla="*/ 5579 w 5952"/>
                  <a:gd name="T95" fmla="*/ 100 h 1733"/>
                  <a:gd name="T96" fmla="*/ 5694 w 5952"/>
                  <a:gd name="T97" fmla="*/ 242 h 1733"/>
                  <a:gd name="T98" fmla="*/ 5809 w 5952"/>
                  <a:gd name="T99" fmla="*/ 665 h 1733"/>
                  <a:gd name="T100" fmla="*/ 5924 w 5952"/>
                  <a:gd name="T101" fmla="*/ 141 h 17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5952" h="1733">
                    <a:moveTo>
                      <a:pt x="0" y="1612"/>
                    </a:moveTo>
                    <a:lnTo>
                      <a:pt x="0" y="1612"/>
                    </a:lnTo>
                    <a:lnTo>
                      <a:pt x="29" y="1491"/>
                    </a:lnTo>
                    <a:lnTo>
                      <a:pt x="58" y="1411"/>
                    </a:lnTo>
                    <a:lnTo>
                      <a:pt x="87" y="1451"/>
                    </a:lnTo>
                    <a:lnTo>
                      <a:pt x="116" y="1471"/>
                    </a:lnTo>
                    <a:lnTo>
                      <a:pt x="144" y="1471"/>
                    </a:lnTo>
                    <a:lnTo>
                      <a:pt x="173" y="1330"/>
                    </a:lnTo>
                    <a:lnTo>
                      <a:pt x="202" y="1451"/>
                    </a:lnTo>
                    <a:lnTo>
                      <a:pt x="231" y="1512"/>
                    </a:lnTo>
                    <a:lnTo>
                      <a:pt x="259" y="1471"/>
                    </a:lnTo>
                    <a:lnTo>
                      <a:pt x="288" y="1733"/>
                    </a:lnTo>
                    <a:lnTo>
                      <a:pt x="317" y="1532"/>
                    </a:lnTo>
                    <a:lnTo>
                      <a:pt x="346" y="1512"/>
                    </a:lnTo>
                    <a:lnTo>
                      <a:pt x="374" y="1572"/>
                    </a:lnTo>
                    <a:lnTo>
                      <a:pt x="403" y="1431"/>
                    </a:lnTo>
                    <a:lnTo>
                      <a:pt x="432" y="1552"/>
                    </a:lnTo>
                    <a:lnTo>
                      <a:pt x="461" y="1451"/>
                    </a:lnTo>
                    <a:lnTo>
                      <a:pt x="489" y="1491"/>
                    </a:lnTo>
                    <a:lnTo>
                      <a:pt x="518" y="1673"/>
                    </a:lnTo>
                    <a:lnTo>
                      <a:pt x="547" y="1431"/>
                    </a:lnTo>
                    <a:lnTo>
                      <a:pt x="576" y="1552"/>
                    </a:lnTo>
                    <a:lnTo>
                      <a:pt x="633" y="1431"/>
                    </a:lnTo>
                    <a:lnTo>
                      <a:pt x="662" y="1431"/>
                    </a:lnTo>
                    <a:lnTo>
                      <a:pt x="691" y="1471"/>
                    </a:lnTo>
                    <a:lnTo>
                      <a:pt x="719" y="1552"/>
                    </a:lnTo>
                    <a:lnTo>
                      <a:pt x="748" y="1471"/>
                    </a:lnTo>
                    <a:lnTo>
                      <a:pt x="777" y="1612"/>
                    </a:lnTo>
                    <a:lnTo>
                      <a:pt x="806" y="1471"/>
                    </a:lnTo>
                    <a:lnTo>
                      <a:pt x="834" y="1411"/>
                    </a:lnTo>
                    <a:lnTo>
                      <a:pt x="863" y="1693"/>
                    </a:lnTo>
                    <a:lnTo>
                      <a:pt x="892" y="1491"/>
                    </a:lnTo>
                    <a:lnTo>
                      <a:pt x="921" y="1471"/>
                    </a:lnTo>
                    <a:lnTo>
                      <a:pt x="949" y="1633"/>
                    </a:lnTo>
                    <a:lnTo>
                      <a:pt x="978" y="1512"/>
                    </a:lnTo>
                    <a:lnTo>
                      <a:pt x="1007" y="1471"/>
                    </a:lnTo>
                    <a:lnTo>
                      <a:pt x="1036" y="1491"/>
                    </a:lnTo>
                    <a:lnTo>
                      <a:pt x="1064" y="1552"/>
                    </a:lnTo>
                    <a:lnTo>
                      <a:pt x="1093" y="1391"/>
                    </a:lnTo>
                    <a:lnTo>
                      <a:pt x="1122" y="1371"/>
                    </a:lnTo>
                    <a:lnTo>
                      <a:pt x="1151" y="1491"/>
                    </a:lnTo>
                    <a:lnTo>
                      <a:pt x="1179" y="1532"/>
                    </a:lnTo>
                    <a:lnTo>
                      <a:pt x="1208" y="1612"/>
                    </a:lnTo>
                    <a:lnTo>
                      <a:pt x="1237" y="1592"/>
                    </a:lnTo>
                    <a:lnTo>
                      <a:pt x="1266" y="1451"/>
                    </a:lnTo>
                    <a:lnTo>
                      <a:pt x="1294" y="1371"/>
                    </a:lnTo>
                    <a:lnTo>
                      <a:pt x="1323" y="1431"/>
                    </a:lnTo>
                    <a:lnTo>
                      <a:pt x="1352" y="1391"/>
                    </a:lnTo>
                    <a:lnTo>
                      <a:pt x="1381" y="1612"/>
                    </a:lnTo>
                    <a:lnTo>
                      <a:pt x="1409" y="1471"/>
                    </a:lnTo>
                    <a:lnTo>
                      <a:pt x="1438" y="1653"/>
                    </a:lnTo>
                    <a:lnTo>
                      <a:pt x="1467" y="1633"/>
                    </a:lnTo>
                    <a:lnTo>
                      <a:pt x="1496" y="1491"/>
                    </a:lnTo>
                    <a:lnTo>
                      <a:pt x="1524" y="1512"/>
                    </a:lnTo>
                    <a:lnTo>
                      <a:pt x="1553" y="1612"/>
                    </a:lnTo>
                    <a:lnTo>
                      <a:pt x="1582" y="1532"/>
                    </a:lnTo>
                    <a:lnTo>
                      <a:pt x="1611" y="1431"/>
                    </a:lnTo>
                    <a:lnTo>
                      <a:pt x="1639" y="1512"/>
                    </a:lnTo>
                    <a:lnTo>
                      <a:pt x="1668" y="1532"/>
                    </a:lnTo>
                    <a:lnTo>
                      <a:pt x="1697" y="1633"/>
                    </a:lnTo>
                    <a:lnTo>
                      <a:pt x="1726" y="1451"/>
                    </a:lnTo>
                    <a:lnTo>
                      <a:pt x="1754" y="1471"/>
                    </a:lnTo>
                    <a:lnTo>
                      <a:pt x="1783" y="1552"/>
                    </a:lnTo>
                    <a:lnTo>
                      <a:pt x="1812" y="1512"/>
                    </a:lnTo>
                    <a:lnTo>
                      <a:pt x="1841" y="1532"/>
                    </a:lnTo>
                    <a:lnTo>
                      <a:pt x="1869" y="1491"/>
                    </a:lnTo>
                    <a:lnTo>
                      <a:pt x="1898" y="1572"/>
                    </a:lnTo>
                    <a:lnTo>
                      <a:pt x="1927" y="1552"/>
                    </a:lnTo>
                    <a:lnTo>
                      <a:pt x="1956" y="1350"/>
                    </a:lnTo>
                    <a:lnTo>
                      <a:pt x="1984" y="1633"/>
                    </a:lnTo>
                    <a:lnTo>
                      <a:pt x="2013" y="1572"/>
                    </a:lnTo>
                    <a:lnTo>
                      <a:pt x="2071" y="1612"/>
                    </a:lnTo>
                    <a:lnTo>
                      <a:pt x="2100" y="1491"/>
                    </a:lnTo>
                    <a:lnTo>
                      <a:pt x="2128" y="1592"/>
                    </a:lnTo>
                    <a:lnTo>
                      <a:pt x="2157" y="1592"/>
                    </a:lnTo>
                    <a:lnTo>
                      <a:pt x="2186" y="1451"/>
                    </a:lnTo>
                    <a:lnTo>
                      <a:pt x="2215" y="1532"/>
                    </a:lnTo>
                    <a:lnTo>
                      <a:pt x="2243" y="1552"/>
                    </a:lnTo>
                    <a:lnTo>
                      <a:pt x="2272" y="1512"/>
                    </a:lnTo>
                    <a:lnTo>
                      <a:pt x="2330" y="1633"/>
                    </a:lnTo>
                    <a:lnTo>
                      <a:pt x="2358" y="1532"/>
                    </a:lnTo>
                    <a:lnTo>
                      <a:pt x="2387" y="1713"/>
                    </a:lnTo>
                    <a:lnTo>
                      <a:pt x="2416" y="1431"/>
                    </a:lnTo>
                    <a:lnTo>
                      <a:pt x="2445" y="1512"/>
                    </a:lnTo>
                    <a:lnTo>
                      <a:pt x="2473" y="1491"/>
                    </a:lnTo>
                    <a:lnTo>
                      <a:pt x="2502" y="1592"/>
                    </a:lnTo>
                    <a:lnTo>
                      <a:pt x="2531" y="1471"/>
                    </a:lnTo>
                    <a:lnTo>
                      <a:pt x="2560" y="1491"/>
                    </a:lnTo>
                    <a:lnTo>
                      <a:pt x="2588" y="1673"/>
                    </a:lnTo>
                    <a:lnTo>
                      <a:pt x="2617" y="1572"/>
                    </a:lnTo>
                    <a:lnTo>
                      <a:pt x="2646" y="1733"/>
                    </a:lnTo>
                    <a:lnTo>
                      <a:pt x="2675" y="1592"/>
                    </a:lnTo>
                    <a:lnTo>
                      <a:pt x="2703" y="1371"/>
                    </a:lnTo>
                    <a:lnTo>
                      <a:pt x="2732" y="1451"/>
                    </a:lnTo>
                    <a:lnTo>
                      <a:pt x="2761" y="1633"/>
                    </a:lnTo>
                    <a:lnTo>
                      <a:pt x="2790" y="1431"/>
                    </a:lnTo>
                    <a:lnTo>
                      <a:pt x="2818" y="1612"/>
                    </a:lnTo>
                    <a:lnTo>
                      <a:pt x="2847" y="1592"/>
                    </a:lnTo>
                    <a:lnTo>
                      <a:pt x="2876" y="1451"/>
                    </a:lnTo>
                    <a:lnTo>
                      <a:pt x="2905" y="1592"/>
                    </a:lnTo>
                    <a:lnTo>
                      <a:pt x="2933" y="1552"/>
                    </a:lnTo>
                    <a:lnTo>
                      <a:pt x="2962" y="1371"/>
                    </a:lnTo>
                    <a:lnTo>
                      <a:pt x="2991" y="1532"/>
                    </a:lnTo>
                    <a:lnTo>
                      <a:pt x="3020" y="1552"/>
                    </a:lnTo>
                    <a:lnTo>
                      <a:pt x="3048" y="1451"/>
                    </a:lnTo>
                    <a:lnTo>
                      <a:pt x="3077" y="1451"/>
                    </a:lnTo>
                    <a:lnTo>
                      <a:pt x="3106" y="1431"/>
                    </a:lnTo>
                    <a:lnTo>
                      <a:pt x="3135" y="1491"/>
                    </a:lnTo>
                    <a:lnTo>
                      <a:pt x="3163" y="1592"/>
                    </a:lnTo>
                    <a:lnTo>
                      <a:pt x="3192" y="1592"/>
                    </a:lnTo>
                    <a:lnTo>
                      <a:pt x="3221" y="1491"/>
                    </a:lnTo>
                    <a:lnTo>
                      <a:pt x="3250" y="1552"/>
                    </a:lnTo>
                    <a:lnTo>
                      <a:pt x="3278" y="1491"/>
                    </a:lnTo>
                    <a:lnTo>
                      <a:pt x="3307" y="1552"/>
                    </a:lnTo>
                    <a:lnTo>
                      <a:pt x="3336" y="1371"/>
                    </a:lnTo>
                    <a:lnTo>
                      <a:pt x="3365" y="1532"/>
                    </a:lnTo>
                    <a:lnTo>
                      <a:pt x="3393" y="1451"/>
                    </a:lnTo>
                    <a:lnTo>
                      <a:pt x="3422" y="1491"/>
                    </a:lnTo>
                    <a:lnTo>
                      <a:pt x="3451" y="1733"/>
                    </a:lnTo>
                    <a:lnTo>
                      <a:pt x="3480" y="1512"/>
                    </a:lnTo>
                    <a:lnTo>
                      <a:pt x="3508" y="1491"/>
                    </a:lnTo>
                    <a:lnTo>
                      <a:pt x="3537" y="1371"/>
                    </a:lnTo>
                    <a:lnTo>
                      <a:pt x="3566" y="1371"/>
                    </a:lnTo>
                    <a:lnTo>
                      <a:pt x="3595" y="1532"/>
                    </a:lnTo>
                    <a:lnTo>
                      <a:pt x="3623" y="1451"/>
                    </a:lnTo>
                    <a:lnTo>
                      <a:pt x="3652" y="1693"/>
                    </a:lnTo>
                    <a:lnTo>
                      <a:pt x="3681" y="1572"/>
                    </a:lnTo>
                    <a:lnTo>
                      <a:pt x="3710" y="1512"/>
                    </a:lnTo>
                    <a:lnTo>
                      <a:pt x="3738" y="1512"/>
                    </a:lnTo>
                    <a:lnTo>
                      <a:pt x="3767" y="1552"/>
                    </a:lnTo>
                    <a:lnTo>
                      <a:pt x="3796" y="1512"/>
                    </a:lnTo>
                    <a:lnTo>
                      <a:pt x="3825" y="1592"/>
                    </a:lnTo>
                    <a:lnTo>
                      <a:pt x="3853" y="1512"/>
                    </a:lnTo>
                    <a:lnTo>
                      <a:pt x="3882" y="1592"/>
                    </a:lnTo>
                    <a:lnTo>
                      <a:pt x="3911" y="1592"/>
                    </a:lnTo>
                    <a:lnTo>
                      <a:pt x="3940" y="1491"/>
                    </a:lnTo>
                    <a:lnTo>
                      <a:pt x="3968" y="1471"/>
                    </a:lnTo>
                    <a:lnTo>
                      <a:pt x="3997" y="1572"/>
                    </a:lnTo>
                    <a:lnTo>
                      <a:pt x="4026" y="1471"/>
                    </a:lnTo>
                    <a:lnTo>
                      <a:pt x="4055" y="1391"/>
                    </a:lnTo>
                    <a:lnTo>
                      <a:pt x="4084" y="1532"/>
                    </a:lnTo>
                    <a:lnTo>
                      <a:pt x="4112" y="1371"/>
                    </a:lnTo>
                    <a:lnTo>
                      <a:pt x="4141" y="1471"/>
                    </a:lnTo>
                    <a:lnTo>
                      <a:pt x="4170" y="1451"/>
                    </a:lnTo>
                    <a:lnTo>
                      <a:pt x="4199" y="1532"/>
                    </a:lnTo>
                    <a:lnTo>
                      <a:pt x="4227" y="1552"/>
                    </a:lnTo>
                    <a:lnTo>
                      <a:pt x="4256" y="1532"/>
                    </a:lnTo>
                    <a:lnTo>
                      <a:pt x="4285" y="1633"/>
                    </a:lnTo>
                    <a:lnTo>
                      <a:pt x="4314" y="1350"/>
                    </a:lnTo>
                    <a:lnTo>
                      <a:pt x="4342" y="1572"/>
                    </a:lnTo>
                    <a:lnTo>
                      <a:pt x="4371" y="1512"/>
                    </a:lnTo>
                    <a:lnTo>
                      <a:pt x="4400" y="1371"/>
                    </a:lnTo>
                    <a:lnTo>
                      <a:pt x="4429" y="1552"/>
                    </a:lnTo>
                    <a:lnTo>
                      <a:pt x="4457" y="1471"/>
                    </a:lnTo>
                    <a:lnTo>
                      <a:pt x="4486" y="1451"/>
                    </a:lnTo>
                    <a:lnTo>
                      <a:pt x="4515" y="1451"/>
                    </a:lnTo>
                    <a:lnTo>
                      <a:pt x="4544" y="1512"/>
                    </a:lnTo>
                    <a:lnTo>
                      <a:pt x="4572" y="1532"/>
                    </a:lnTo>
                    <a:lnTo>
                      <a:pt x="4601" y="1431"/>
                    </a:lnTo>
                    <a:lnTo>
                      <a:pt x="4630" y="1371"/>
                    </a:lnTo>
                    <a:lnTo>
                      <a:pt x="4659" y="1512"/>
                    </a:lnTo>
                    <a:lnTo>
                      <a:pt x="4687" y="1310"/>
                    </a:lnTo>
                    <a:lnTo>
                      <a:pt x="4716" y="1431"/>
                    </a:lnTo>
                    <a:lnTo>
                      <a:pt x="4745" y="1330"/>
                    </a:lnTo>
                    <a:lnTo>
                      <a:pt x="4774" y="1512"/>
                    </a:lnTo>
                    <a:lnTo>
                      <a:pt x="4802" y="1572"/>
                    </a:lnTo>
                    <a:lnTo>
                      <a:pt x="4831" y="1512"/>
                    </a:lnTo>
                    <a:lnTo>
                      <a:pt x="4860" y="1310"/>
                    </a:lnTo>
                    <a:lnTo>
                      <a:pt x="4889" y="483"/>
                    </a:lnTo>
                    <a:lnTo>
                      <a:pt x="4917" y="524"/>
                    </a:lnTo>
                    <a:lnTo>
                      <a:pt x="4946" y="725"/>
                    </a:lnTo>
                    <a:lnTo>
                      <a:pt x="4975" y="483"/>
                    </a:lnTo>
                    <a:lnTo>
                      <a:pt x="5004" y="423"/>
                    </a:lnTo>
                    <a:lnTo>
                      <a:pt x="5032" y="544"/>
                    </a:lnTo>
                    <a:lnTo>
                      <a:pt x="5061" y="746"/>
                    </a:lnTo>
                    <a:lnTo>
                      <a:pt x="5090" y="342"/>
                    </a:lnTo>
                    <a:lnTo>
                      <a:pt x="5119" y="685"/>
                    </a:lnTo>
                    <a:lnTo>
                      <a:pt x="5147" y="685"/>
                    </a:lnTo>
                    <a:lnTo>
                      <a:pt x="5176" y="604"/>
                    </a:lnTo>
                    <a:lnTo>
                      <a:pt x="5205" y="363"/>
                    </a:lnTo>
                    <a:lnTo>
                      <a:pt x="5234" y="746"/>
                    </a:lnTo>
                    <a:lnTo>
                      <a:pt x="5262" y="443"/>
                    </a:lnTo>
                    <a:lnTo>
                      <a:pt x="5291" y="625"/>
                    </a:lnTo>
                    <a:lnTo>
                      <a:pt x="5320" y="282"/>
                    </a:lnTo>
                    <a:lnTo>
                      <a:pt x="5349" y="383"/>
                    </a:lnTo>
                    <a:lnTo>
                      <a:pt x="5377" y="121"/>
                    </a:lnTo>
                    <a:lnTo>
                      <a:pt x="5406" y="161"/>
                    </a:lnTo>
                    <a:lnTo>
                      <a:pt x="5435" y="483"/>
                    </a:lnTo>
                    <a:lnTo>
                      <a:pt x="5464" y="282"/>
                    </a:lnTo>
                    <a:lnTo>
                      <a:pt x="5521" y="242"/>
                    </a:lnTo>
                    <a:lnTo>
                      <a:pt x="5550" y="383"/>
                    </a:lnTo>
                    <a:lnTo>
                      <a:pt x="5579" y="100"/>
                    </a:lnTo>
                    <a:lnTo>
                      <a:pt x="5607" y="282"/>
                    </a:lnTo>
                    <a:lnTo>
                      <a:pt x="5636" y="0"/>
                    </a:lnTo>
                    <a:lnTo>
                      <a:pt x="5665" y="544"/>
                    </a:lnTo>
                    <a:lnTo>
                      <a:pt x="5694" y="242"/>
                    </a:lnTo>
                    <a:lnTo>
                      <a:pt x="5722" y="363"/>
                    </a:lnTo>
                    <a:lnTo>
                      <a:pt x="5751" y="141"/>
                    </a:lnTo>
                    <a:lnTo>
                      <a:pt x="5780" y="302"/>
                    </a:lnTo>
                    <a:lnTo>
                      <a:pt x="5809" y="665"/>
                    </a:lnTo>
                    <a:lnTo>
                      <a:pt x="5837" y="342"/>
                    </a:lnTo>
                    <a:lnTo>
                      <a:pt x="5866" y="383"/>
                    </a:lnTo>
                    <a:lnTo>
                      <a:pt x="5895" y="584"/>
                    </a:lnTo>
                    <a:lnTo>
                      <a:pt x="5924" y="141"/>
                    </a:lnTo>
                    <a:lnTo>
                      <a:pt x="5952" y="262"/>
                    </a:lnTo>
                    <a:lnTo>
                      <a:pt x="5952" y="262"/>
                    </a:lnTo>
                  </a:path>
                </a:pathLst>
              </a:custGeom>
              <a:noFill/>
              <a:ln w="14288" cap="sq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" name="Freeform 9"/>
              <p:cNvSpPr>
                <a:spLocks/>
              </p:cNvSpPr>
              <p:nvPr/>
            </p:nvSpPr>
            <p:spPr bwMode="auto">
              <a:xfrm>
                <a:off x="2229" y="3245"/>
                <a:ext cx="4178" cy="439"/>
              </a:xfrm>
              <a:custGeom>
                <a:avLst/>
                <a:gdLst>
                  <a:gd name="T0" fmla="*/ 58 w 5952"/>
                  <a:gd name="T1" fmla="*/ 514 h 625"/>
                  <a:gd name="T2" fmla="*/ 173 w 5952"/>
                  <a:gd name="T3" fmla="*/ 524 h 625"/>
                  <a:gd name="T4" fmla="*/ 288 w 5952"/>
                  <a:gd name="T5" fmla="*/ 504 h 625"/>
                  <a:gd name="T6" fmla="*/ 403 w 5952"/>
                  <a:gd name="T7" fmla="*/ 494 h 625"/>
                  <a:gd name="T8" fmla="*/ 518 w 5952"/>
                  <a:gd name="T9" fmla="*/ 474 h 625"/>
                  <a:gd name="T10" fmla="*/ 633 w 5952"/>
                  <a:gd name="T11" fmla="*/ 524 h 625"/>
                  <a:gd name="T12" fmla="*/ 748 w 5952"/>
                  <a:gd name="T13" fmla="*/ 413 h 625"/>
                  <a:gd name="T14" fmla="*/ 863 w 5952"/>
                  <a:gd name="T15" fmla="*/ 413 h 625"/>
                  <a:gd name="T16" fmla="*/ 978 w 5952"/>
                  <a:gd name="T17" fmla="*/ 544 h 625"/>
                  <a:gd name="T18" fmla="*/ 1093 w 5952"/>
                  <a:gd name="T19" fmla="*/ 534 h 625"/>
                  <a:gd name="T20" fmla="*/ 1208 w 5952"/>
                  <a:gd name="T21" fmla="*/ 605 h 625"/>
                  <a:gd name="T22" fmla="*/ 1323 w 5952"/>
                  <a:gd name="T23" fmla="*/ 494 h 625"/>
                  <a:gd name="T24" fmla="*/ 1467 w 5952"/>
                  <a:gd name="T25" fmla="*/ 555 h 625"/>
                  <a:gd name="T26" fmla="*/ 1611 w 5952"/>
                  <a:gd name="T27" fmla="*/ 413 h 625"/>
                  <a:gd name="T28" fmla="*/ 1726 w 5952"/>
                  <a:gd name="T29" fmla="*/ 423 h 625"/>
                  <a:gd name="T30" fmla="*/ 1841 w 5952"/>
                  <a:gd name="T31" fmla="*/ 565 h 625"/>
                  <a:gd name="T32" fmla="*/ 1956 w 5952"/>
                  <a:gd name="T33" fmla="*/ 423 h 625"/>
                  <a:gd name="T34" fmla="*/ 2071 w 5952"/>
                  <a:gd name="T35" fmla="*/ 423 h 625"/>
                  <a:gd name="T36" fmla="*/ 2186 w 5952"/>
                  <a:gd name="T37" fmla="*/ 383 h 625"/>
                  <a:gd name="T38" fmla="*/ 2301 w 5952"/>
                  <a:gd name="T39" fmla="*/ 353 h 625"/>
                  <a:gd name="T40" fmla="*/ 2416 w 5952"/>
                  <a:gd name="T41" fmla="*/ 333 h 625"/>
                  <a:gd name="T42" fmla="*/ 2531 w 5952"/>
                  <a:gd name="T43" fmla="*/ 373 h 625"/>
                  <a:gd name="T44" fmla="*/ 2646 w 5952"/>
                  <a:gd name="T45" fmla="*/ 464 h 625"/>
                  <a:gd name="T46" fmla="*/ 2761 w 5952"/>
                  <a:gd name="T47" fmla="*/ 474 h 625"/>
                  <a:gd name="T48" fmla="*/ 2905 w 5952"/>
                  <a:gd name="T49" fmla="*/ 423 h 625"/>
                  <a:gd name="T50" fmla="*/ 3020 w 5952"/>
                  <a:gd name="T51" fmla="*/ 514 h 625"/>
                  <a:gd name="T52" fmla="*/ 3135 w 5952"/>
                  <a:gd name="T53" fmla="*/ 444 h 625"/>
                  <a:gd name="T54" fmla="*/ 3250 w 5952"/>
                  <a:gd name="T55" fmla="*/ 363 h 625"/>
                  <a:gd name="T56" fmla="*/ 3393 w 5952"/>
                  <a:gd name="T57" fmla="*/ 393 h 625"/>
                  <a:gd name="T58" fmla="*/ 3508 w 5952"/>
                  <a:gd name="T59" fmla="*/ 303 h 625"/>
                  <a:gd name="T60" fmla="*/ 3623 w 5952"/>
                  <a:gd name="T61" fmla="*/ 444 h 625"/>
                  <a:gd name="T62" fmla="*/ 3738 w 5952"/>
                  <a:gd name="T63" fmla="*/ 393 h 625"/>
                  <a:gd name="T64" fmla="*/ 3882 w 5952"/>
                  <a:gd name="T65" fmla="*/ 403 h 625"/>
                  <a:gd name="T66" fmla="*/ 3997 w 5952"/>
                  <a:gd name="T67" fmla="*/ 323 h 625"/>
                  <a:gd name="T68" fmla="*/ 4112 w 5952"/>
                  <a:gd name="T69" fmla="*/ 393 h 625"/>
                  <a:gd name="T70" fmla="*/ 4227 w 5952"/>
                  <a:gd name="T71" fmla="*/ 313 h 625"/>
                  <a:gd name="T72" fmla="*/ 4342 w 5952"/>
                  <a:gd name="T73" fmla="*/ 373 h 625"/>
                  <a:gd name="T74" fmla="*/ 4457 w 5952"/>
                  <a:gd name="T75" fmla="*/ 373 h 625"/>
                  <a:gd name="T76" fmla="*/ 4572 w 5952"/>
                  <a:gd name="T77" fmla="*/ 373 h 625"/>
                  <a:gd name="T78" fmla="*/ 4687 w 5952"/>
                  <a:gd name="T79" fmla="*/ 363 h 625"/>
                  <a:gd name="T80" fmla="*/ 4802 w 5952"/>
                  <a:gd name="T81" fmla="*/ 464 h 625"/>
                  <a:gd name="T82" fmla="*/ 4917 w 5952"/>
                  <a:gd name="T83" fmla="*/ 131 h 625"/>
                  <a:gd name="T84" fmla="*/ 5032 w 5952"/>
                  <a:gd name="T85" fmla="*/ 161 h 625"/>
                  <a:gd name="T86" fmla="*/ 5147 w 5952"/>
                  <a:gd name="T87" fmla="*/ 182 h 625"/>
                  <a:gd name="T88" fmla="*/ 5262 w 5952"/>
                  <a:gd name="T89" fmla="*/ 151 h 625"/>
                  <a:gd name="T90" fmla="*/ 5377 w 5952"/>
                  <a:gd name="T91" fmla="*/ 303 h 625"/>
                  <a:gd name="T92" fmla="*/ 5492 w 5952"/>
                  <a:gd name="T93" fmla="*/ 313 h 625"/>
                  <a:gd name="T94" fmla="*/ 5607 w 5952"/>
                  <a:gd name="T95" fmla="*/ 232 h 625"/>
                  <a:gd name="T96" fmla="*/ 5751 w 5952"/>
                  <a:gd name="T97" fmla="*/ 182 h 625"/>
                  <a:gd name="T98" fmla="*/ 5895 w 5952"/>
                  <a:gd name="T99" fmla="*/ 101 h 6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5952" h="625">
                    <a:moveTo>
                      <a:pt x="0" y="524"/>
                    </a:moveTo>
                    <a:lnTo>
                      <a:pt x="0" y="524"/>
                    </a:lnTo>
                    <a:lnTo>
                      <a:pt x="29" y="434"/>
                    </a:lnTo>
                    <a:lnTo>
                      <a:pt x="58" y="514"/>
                    </a:lnTo>
                    <a:lnTo>
                      <a:pt x="87" y="494"/>
                    </a:lnTo>
                    <a:lnTo>
                      <a:pt x="116" y="393"/>
                    </a:lnTo>
                    <a:lnTo>
                      <a:pt x="144" y="575"/>
                    </a:lnTo>
                    <a:lnTo>
                      <a:pt x="173" y="524"/>
                    </a:lnTo>
                    <a:lnTo>
                      <a:pt x="202" y="454"/>
                    </a:lnTo>
                    <a:lnTo>
                      <a:pt x="231" y="555"/>
                    </a:lnTo>
                    <a:lnTo>
                      <a:pt x="259" y="303"/>
                    </a:lnTo>
                    <a:lnTo>
                      <a:pt x="288" y="504"/>
                    </a:lnTo>
                    <a:lnTo>
                      <a:pt x="317" y="393"/>
                    </a:lnTo>
                    <a:lnTo>
                      <a:pt x="346" y="544"/>
                    </a:lnTo>
                    <a:lnTo>
                      <a:pt x="374" y="474"/>
                    </a:lnTo>
                    <a:lnTo>
                      <a:pt x="403" y="494"/>
                    </a:lnTo>
                    <a:lnTo>
                      <a:pt x="432" y="504"/>
                    </a:lnTo>
                    <a:lnTo>
                      <a:pt x="461" y="565"/>
                    </a:lnTo>
                    <a:lnTo>
                      <a:pt x="489" y="464"/>
                    </a:lnTo>
                    <a:lnTo>
                      <a:pt x="518" y="474"/>
                    </a:lnTo>
                    <a:lnTo>
                      <a:pt x="547" y="434"/>
                    </a:lnTo>
                    <a:lnTo>
                      <a:pt x="576" y="454"/>
                    </a:lnTo>
                    <a:lnTo>
                      <a:pt x="604" y="484"/>
                    </a:lnTo>
                    <a:lnTo>
                      <a:pt x="633" y="524"/>
                    </a:lnTo>
                    <a:lnTo>
                      <a:pt x="662" y="575"/>
                    </a:lnTo>
                    <a:lnTo>
                      <a:pt x="691" y="484"/>
                    </a:lnTo>
                    <a:lnTo>
                      <a:pt x="719" y="555"/>
                    </a:lnTo>
                    <a:lnTo>
                      <a:pt x="748" y="413"/>
                    </a:lnTo>
                    <a:lnTo>
                      <a:pt x="777" y="615"/>
                    </a:lnTo>
                    <a:lnTo>
                      <a:pt x="806" y="565"/>
                    </a:lnTo>
                    <a:lnTo>
                      <a:pt x="834" y="494"/>
                    </a:lnTo>
                    <a:lnTo>
                      <a:pt x="863" y="413"/>
                    </a:lnTo>
                    <a:lnTo>
                      <a:pt x="892" y="413"/>
                    </a:lnTo>
                    <a:lnTo>
                      <a:pt x="921" y="504"/>
                    </a:lnTo>
                    <a:lnTo>
                      <a:pt x="949" y="514"/>
                    </a:lnTo>
                    <a:lnTo>
                      <a:pt x="978" y="544"/>
                    </a:lnTo>
                    <a:lnTo>
                      <a:pt x="1007" y="444"/>
                    </a:lnTo>
                    <a:lnTo>
                      <a:pt x="1036" y="514"/>
                    </a:lnTo>
                    <a:lnTo>
                      <a:pt x="1064" y="454"/>
                    </a:lnTo>
                    <a:lnTo>
                      <a:pt x="1093" y="534"/>
                    </a:lnTo>
                    <a:lnTo>
                      <a:pt x="1122" y="454"/>
                    </a:lnTo>
                    <a:lnTo>
                      <a:pt x="1151" y="504"/>
                    </a:lnTo>
                    <a:lnTo>
                      <a:pt x="1179" y="615"/>
                    </a:lnTo>
                    <a:lnTo>
                      <a:pt x="1208" y="605"/>
                    </a:lnTo>
                    <a:lnTo>
                      <a:pt x="1237" y="625"/>
                    </a:lnTo>
                    <a:lnTo>
                      <a:pt x="1266" y="504"/>
                    </a:lnTo>
                    <a:lnTo>
                      <a:pt x="1294" y="565"/>
                    </a:lnTo>
                    <a:lnTo>
                      <a:pt x="1323" y="494"/>
                    </a:lnTo>
                    <a:lnTo>
                      <a:pt x="1352" y="464"/>
                    </a:lnTo>
                    <a:lnTo>
                      <a:pt x="1381" y="504"/>
                    </a:lnTo>
                    <a:lnTo>
                      <a:pt x="1409" y="393"/>
                    </a:lnTo>
                    <a:lnTo>
                      <a:pt x="1467" y="555"/>
                    </a:lnTo>
                    <a:lnTo>
                      <a:pt x="1524" y="393"/>
                    </a:lnTo>
                    <a:lnTo>
                      <a:pt x="1553" y="444"/>
                    </a:lnTo>
                    <a:lnTo>
                      <a:pt x="1582" y="434"/>
                    </a:lnTo>
                    <a:lnTo>
                      <a:pt x="1611" y="413"/>
                    </a:lnTo>
                    <a:lnTo>
                      <a:pt x="1639" y="252"/>
                    </a:lnTo>
                    <a:lnTo>
                      <a:pt x="1668" y="474"/>
                    </a:lnTo>
                    <a:lnTo>
                      <a:pt x="1697" y="393"/>
                    </a:lnTo>
                    <a:lnTo>
                      <a:pt x="1726" y="423"/>
                    </a:lnTo>
                    <a:lnTo>
                      <a:pt x="1754" y="272"/>
                    </a:lnTo>
                    <a:lnTo>
                      <a:pt x="1783" y="423"/>
                    </a:lnTo>
                    <a:lnTo>
                      <a:pt x="1812" y="514"/>
                    </a:lnTo>
                    <a:lnTo>
                      <a:pt x="1841" y="565"/>
                    </a:lnTo>
                    <a:lnTo>
                      <a:pt x="1869" y="464"/>
                    </a:lnTo>
                    <a:lnTo>
                      <a:pt x="1898" y="423"/>
                    </a:lnTo>
                    <a:lnTo>
                      <a:pt x="1927" y="555"/>
                    </a:lnTo>
                    <a:lnTo>
                      <a:pt x="1956" y="423"/>
                    </a:lnTo>
                    <a:lnTo>
                      <a:pt x="1984" y="575"/>
                    </a:lnTo>
                    <a:lnTo>
                      <a:pt x="2013" y="484"/>
                    </a:lnTo>
                    <a:lnTo>
                      <a:pt x="2042" y="504"/>
                    </a:lnTo>
                    <a:lnTo>
                      <a:pt x="2071" y="423"/>
                    </a:lnTo>
                    <a:lnTo>
                      <a:pt x="2100" y="333"/>
                    </a:lnTo>
                    <a:lnTo>
                      <a:pt x="2128" y="373"/>
                    </a:lnTo>
                    <a:lnTo>
                      <a:pt x="2157" y="262"/>
                    </a:lnTo>
                    <a:lnTo>
                      <a:pt x="2186" y="383"/>
                    </a:lnTo>
                    <a:lnTo>
                      <a:pt x="2215" y="353"/>
                    </a:lnTo>
                    <a:lnTo>
                      <a:pt x="2243" y="444"/>
                    </a:lnTo>
                    <a:lnTo>
                      <a:pt x="2272" y="363"/>
                    </a:lnTo>
                    <a:lnTo>
                      <a:pt x="2301" y="353"/>
                    </a:lnTo>
                    <a:lnTo>
                      <a:pt x="2330" y="444"/>
                    </a:lnTo>
                    <a:lnTo>
                      <a:pt x="2358" y="272"/>
                    </a:lnTo>
                    <a:lnTo>
                      <a:pt x="2387" y="403"/>
                    </a:lnTo>
                    <a:lnTo>
                      <a:pt x="2416" y="333"/>
                    </a:lnTo>
                    <a:lnTo>
                      <a:pt x="2445" y="373"/>
                    </a:lnTo>
                    <a:lnTo>
                      <a:pt x="2473" y="333"/>
                    </a:lnTo>
                    <a:lnTo>
                      <a:pt x="2502" y="393"/>
                    </a:lnTo>
                    <a:lnTo>
                      <a:pt x="2531" y="373"/>
                    </a:lnTo>
                    <a:lnTo>
                      <a:pt x="2560" y="484"/>
                    </a:lnTo>
                    <a:lnTo>
                      <a:pt x="2588" y="353"/>
                    </a:lnTo>
                    <a:lnTo>
                      <a:pt x="2617" y="413"/>
                    </a:lnTo>
                    <a:lnTo>
                      <a:pt x="2646" y="464"/>
                    </a:lnTo>
                    <a:lnTo>
                      <a:pt x="2675" y="343"/>
                    </a:lnTo>
                    <a:lnTo>
                      <a:pt x="2703" y="464"/>
                    </a:lnTo>
                    <a:lnTo>
                      <a:pt x="2732" y="303"/>
                    </a:lnTo>
                    <a:lnTo>
                      <a:pt x="2761" y="474"/>
                    </a:lnTo>
                    <a:lnTo>
                      <a:pt x="2790" y="353"/>
                    </a:lnTo>
                    <a:lnTo>
                      <a:pt x="2818" y="313"/>
                    </a:lnTo>
                    <a:lnTo>
                      <a:pt x="2847" y="464"/>
                    </a:lnTo>
                    <a:lnTo>
                      <a:pt x="2905" y="423"/>
                    </a:lnTo>
                    <a:lnTo>
                      <a:pt x="2933" y="313"/>
                    </a:lnTo>
                    <a:lnTo>
                      <a:pt x="2962" y="484"/>
                    </a:lnTo>
                    <a:lnTo>
                      <a:pt x="2991" y="242"/>
                    </a:lnTo>
                    <a:lnTo>
                      <a:pt x="3020" y="514"/>
                    </a:lnTo>
                    <a:lnTo>
                      <a:pt x="3048" y="292"/>
                    </a:lnTo>
                    <a:lnTo>
                      <a:pt x="3077" y="242"/>
                    </a:lnTo>
                    <a:lnTo>
                      <a:pt x="3106" y="373"/>
                    </a:lnTo>
                    <a:lnTo>
                      <a:pt x="3135" y="444"/>
                    </a:lnTo>
                    <a:lnTo>
                      <a:pt x="3163" y="323"/>
                    </a:lnTo>
                    <a:lnTo>
                      <a:pt x="3192" y="323"/>
                    </a:lnTo>
                    <a:lnTo>
                      <a:pt x="3221" y="363"/>
                    </a:lnTo>
                    <a:lnTo>
                      <a:pt x="3250" y="363"/>
                    </a:lnTo>
                    <a:lnTo>
                      <a:pt x="3278" y="202"/>
                    </a:lnTo>
                    <a:lnTo>
                      <a:pt x="3307" y="544"/>
                    </a:lnTo>
                    <a:lnTo>
                      <a:pt x="3365" y="464"/>
                    </a:lnTo>
                    <a:lnTo>
                      <a:pt x="3393" y="393"/>
                    </a:lnTo>
                    <a:lnTo>
                      <a:pt x="3422" y="333"/>
                    </a:lnTo>
                    <a:lnTo>
                      <a:pt x="3451" y="373"/>
                    </a:lnTo>
                    <a:lnTo>
                      <a:pt x="3480" y="333"/>
                    </a:lnTo>
                    <a:lnTo>
                      <a:pt x="3508" y="303"/>
                    </a:lnTo>
                    <a:lnTo>
                      <a:pt x="3537" y="373"/>
                    </a:lnTo>
                    <a:lnTo>
                      <a:pt x="3566" y="323"/>
                    </a:lnTo>
                    <a:lnTo>
                      <a:pt x="3595" y="363"/>
                    </a:lnTo>
                    <a:lnTo>
                      <a:pt x="3623" y="444"/>
                    </a:lnTo>
                    <a:lnTo>
                      <a:pt x="3652" y="413"/>
                    </a:lnTo>
                    <a:lnTo>
                      <a:pt x="3681" y="464"/>
                    </a:lnTo>
                    <a:lnTo>
                      <a:pt x="3710" y="292"/>
                    </a:lnTo>
                    <a:lnTo>
                      <a:pt x="3738" y="393"/>
                    </a:lnTo>
                    <a:lnTo>
                      <a:pt x="3796" y="454"/>
                    </a:lnTo>
                    <a:lnTo>
                      <a:pt x="3825" y="383"/>
                    </a:lnTo>
                    <a:lnTo>
                      <a:pt x="3853" y="373"/>
                    </a:lnTo>
                    <a:lnTo>
                      <a:pt x="3882" y="403"/>
                    </a:lnTo>
                    <a:lnTo>
                      <a:pt x="3911" y="353"/>
                    </a:lnTo>
                    <a:lnTo>
                      <a:pt x="3940" y="423"/>
                    </a:lnTo>
                    <a:lnTo>
                      <a:pt x="3968" y="413"/>
                    </a:lnTo>
                    <a:lnTo>
                      <a:pt x="3997" y="323"/>
                    </a:lnTo>
                    <a:lnTo>
                      <a:pt x="4026" y="363"/>
                    </a:lnTo>
                    <a:lnTo>
                      <a:pt x="4055" y="383"/>
                    </a:lnTo>
                    <a:lnTo>
                      <a:pt x="4084" y="423"/>
                    </a:lnTo>
                    <a:lnTo>
                      <a:pt x="4112" y="393"/>
                    </a:lnTo>
                    <a:lnTo>
                      <a:pt x="4141" y="222"/>
                    </a:lnTo>
                    <a:lnTo>
                      <a:pt x="4170" y="393"/>
                    </a:lnTo>
                    <a:lnTo>
                      <a:pt x="4199" y="474"/>
                    </a:lnTo>
                    <a:lnTo>
                      <a:pt x="4227" y="313"/>
                    </a:lnTo>
                    <a:lnTo>
                      <a:pt x="4256" y="393"/>
                    </a:lnTo>
                    <a:lnTo>
                      <a:pt x="4285" y="303"/>
                    </a:lnTo>
                    <a:lnTo>
                      <a:pt x="4314" y="313"/>
                    </a:lnTo>
                    <a:lnTo>
                      <a:pt x="4342" y="373"/>
                    </a:lnTo>
                    <a:lnTo>
                      <a:pt x="4371" y="403"/>
                    </a:lnTo>
                    <a:lnTo>
                      <a:pt x="4400" y="303"/>
                    </a:lnTo>
                    <a:lnTo>
                      <a:pt x="4429" y="333"/>
                    </a:lnTo>
                    <a:lnTo>
                      <a:pt x="4457" y="373"/>
                    </a:lnTo>
                    <a:lnTo>
                      <a:pt x="4486" y="393"/>
                    </a:lnTo>
                    <a:lnTo>
                      <a:pt x="4515" y="353"/>
                    </a:lnTo>
                    <a:lnTo>
                      <a:pt x="4544" y="333"/>
                    </a:lnTo>
                    <a:lnTo>
                      <a:pt x="4572" y="373"/>
                    </a:lnTo>
                    <a:lnTo>
                      <a:pt x="4601" y="333"/>
                    </a:lnTo>
                    <a:lnTo>
                      <a:pt x="4630" y="323"/>
                    </a:lnTo>
                    <a:lnTo>
                      <a:pt x="4659" y="323"/>
                    </a:lnTo>
                    <a:lnTo>
                      <a:pt x="4687" y="363"/>
                    </a:lnTo>
                    <a:lnTo>
                      <a:pt x="4716" y="242"/>
                    </a:lnTo>
                    <a:lnTo>
                      <a:pt x="4745" y="292"/>
                    </a:lnTo>
                    <a:lnTo>
                      <a:pt x="4774" y="353"/>
                    </a:lnTo>
                    <a:lnTo>
                      <a:pt x="4802" y="464"/>
                    </a:lnTo>
                    <a:lnTo>
                      <a:pt x="4831" y="555"/>
                    </a:lnTo>
                    <a:lnTo>
                      <a:pt x="4860" y="363"/>
                    </a:lnTo>
                    <a:lnTo>
                      <a:pt x="4889" y="242"/>
                    </a:lnTo>
                    <a:lnTo>
                      <a:pt x="4917" y="131"/>
                    </a:lnTo>
                    <a:lnTo>
                      <a:pt x="4946" y="313"/>
                    </a:lnTo>
                    <a:lnTo>
                      <a:pt x="4975" y="202"/>
                    </a:lnTo>
                    <a:lnTo>
                      <a:pt x="5004" y="121"/>
                    </a:lnTo>
                    <a:lnTo>
                      <a:pt x="5032" y="161"/>
                    </a:lnTo>
                    <a:lnTo>
                      <a:pt x="5061" y="171"/>
                    </a:lnTo>
                    <a:lnTo>
                      <a:pt x="5090" y="141"/>
                    </a:lnTo>
                    <a:lnTo>
                      <a:pt x="5119" y="30"/>
                    </a:lnTo>
                    <a:lnTo>
                      <a:pt x="5147" y="182"/>
                    </a:lnTo>
                    <a:lnTo>
                      <a:pt x="5176" y="323"/>
                    </a:lnTo>
                    <a:lnTo>
                      <a:pt x="5205" y="0"/>
                    </a:lnTo>
                    <a:lnTo>
                      <a:pt x="5234" y="313"/>
                    </a:lnTo>
                    <a:lnTo>
                      <a:pt x="5262" y="151"/>
                    </a:lnTo>
                    <a:lnTo>
                      <a:pt x="5291" y="303"/>
                    </a:lnTo>
                    <a:lnTo>
                      <a:pt x="5320" y="10"/>
                    </a:lnTo>
                    <a:lnTo>
                      <a:pt x="5349" y="323"/>
                    </a:lnTo>
                    <a:lnTo>
                      <a:pt x="5377" y="303"/>
                    </a:lnTo>
                    <a:lnTo>
                      <a:pt x="5406" y="131"/>
                    </a:lnTo>
                    <a:lnTo>
                      <a:pt x="5435" y="242"/>
                    </a:lnTo>
                    <a:lnTo>
                      <a:pt x="5464" y="313"/>
                    </a:lnTo>
                    <a:lnTo>
                      <a:pt x="5492" y="313"/>
                    </a:lnTo>
                    <a:lnTo>
                      <a:pt x="5521" y="161"/>
                    </a:lnTo>
                    <a:lnTo>
                      <a:pt x="5550" y="252"/>
                    </a:lnTo>
                    <a:lnTo>
                      <a:pt x="5579" y="161"/>
                    </a:lnTo>
                    <a:lnTo>
                      <a:pt x="5607" y="232"/>
                    </a:lnTo>
                    <a:lnTo>
                      <a:pt x="5636" y="71"/>
                    </a:lnTo>
                    <a:lnTo>
                      <a:pt x="5665" y="101"/>
                    </a:lnTo>
                    <a:lnTo>
                      <a:pt x="5722" y="141"/>
                    </a:lnTo>
                    <a:lnTo>
                      <a:pt x="5751" y="182"/>
                    </a:lnTo>
                    <a:lnTo>
                      <a:pt x="5780" y="282"/>
                    </a:lnTo>
                    <a:lnTo>
                      <a:pt x="5837" y="161"/>
                    </a:lnTo>
                    <a:lnTo>
                      <a:pt x="5866" y="141"/>
                    </a:lnTo>
                    <a:lnTo>
                      <a:pt x="5895" y="101"/>
                    </a:lnTo>
                    <a:lnTo>
                      <a:pt x="5924" y="121"/>
                    </a:lnTo>
                    <a:lnTo>
                      <a:pt x="5952" y="192"/>
                    </a:lnTo>
                    <a:lnTo>
                      <a:pt x="5952" y="192"/>
                    </a:lnTo>
                  </a:path>
                </a:pathLst>
              </a:custGeom>
              <a:noFill/>
              <a:ln w="14288" cap="sq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" name="Freeform 10"/>
              <p:cNvSpPr>
                <a:spLocks/>
              </p:cNvSpPr>
              <p:nvPr/>
            </p:nvSpPr>
            <p:spPr bwMode="auto">
              <a:xfrm>
                <a:off x="2229" y="1165"/>
                <a:ext cx="4178" cy="2562"/>
              </a:xfrm>
              <a:custGeom>
                <a:avLst/>
                <a:gdLst>
                  <a:gd name="T0" fmla="*/ 58 w 5952"/>
                  <a:gd name="T1" fmla="*/ 3507 h 3649"/>
                  <a:gd name="T2" fmla="*/ 173 w 5952"/>
                  <a:gd name="T3" fmla="*/ 3326 h 3649"/>
                  <a:gd name="T4" fmla="*/ 288 w 5952"/>
                  <a:gd name="T5" fmla="*/ 3649 h 3649"/>
                  <a:gd name="T6" fmla="*/ 403 w 5952"/>
                  <a:gd name="T7" fmla="*/ 3487 h 3649"/>
                  <a:gd name="T8" fmla="*/ 518 w 5952"/>
                  <a:gd name="T9" fmla="*/ 3326 h 3649"/>
                  <a:gd name="T10" fmla="*/ 633 w 5952"/>
                  <a:gd name="T11" fmla="*/ 3487 h 3649"/>
                  <a:gd name="T12" fmla="*/ 748 w 5952"/>
                  <a:gd name="T13" fmla="*/ 3528 h 3649"/>
                  <a:gd name="T14" fmla="*/ 863 w 5952"/>
                  <a:gd name="T15" fmla="*/ 3568 h 3649"/>
                  <a:gd name="T16" fmla="*/ 978 w 5952"/>
                  <a:gd name="T17" fmla="*/ 3266 h 3649"/>
                  <a:gd name="T18" fmla="*/ 1093 w 5952"/>
                  <a:gd name="T19" fmla="*/ 3487 h 3649"/>
                  <a:gd name="T20" fmla="*/ 1208 w 5952"/>
                  <a:gd name="T21" fmla="*/ 3447 h 3649"/>
                  <a:gd name="T22" fmla="*/ 1323 w 5952"/>
                  <a:gd name="T23" fmla="*/ 2479 h 3649"/>
                  <a:gd name="T24" fmla="*/ 1438 w 5952"/>
                  <a:gd name="T25" fmla="*/ 1491 h 3649"/>
                  <a:gd name="T26" fmla="*/ 1553 w 5952"/>
                  <a:gd name="T27" fmla="*/ 1491 h 3649"/>
                  <a:gd name="T28" fmla="*/ 1668 w 5952"/>
                  <a:gd name="T29" fmla="*/ 1451 h 3649"/>
                  <a:gd name="T30" fmla="*/ 1783 w 5952"/>
                  <a:gd name="T31" fmla="*/ 1572 h 3649"/>
                  <a:gd name="T32" fmla="*/ 1898 w 5952"/>
                  <a:gd name="T33" fmla="*/ 786 h 3649"/>
                  <a:gd name="T34" fmla="*/ 2013 w 5952"/>
                  <a:gd name="T35" fmla="*/ 2338 h 3649"/>
                  <a:gd name="T36" fmla="*/ 2128 w 5952"/>
                  <a:gd name="T37" fmla="*/ 2358 h 3649"/>
                  <a:gd name="T38" fmla="*/ 2243 w 5952"/>
                  <a:gd name="T39" fmla="*/ 2177 h 3649"/>
                  <a:gd name="T40" fmla="*/ 2358 w 5952"/>
                  <a:gd name="T41" fmla="*/ 2419 h 3649"/>
                  <a:gd name="T42" fmla="*/ 2473 w 5952"/>
                  <a:gd name="T43" fmla="*/ 2560 h 3649"/>
                  <a:gd name="T44" fmla="*/ 2588 w 5952"/>
                  <a:gd name="T45" fmla="*/ 1915 h 3649"/>
                  <a:gd name="T46" fmla="*/ 2703 w 5952"/>
                  <a:gd name="T47" fmla="*/ 2157 h 3649"/>
                  <a:gd name="T48" fmla="*/ 2818 w 5952"/>
                  <a:gd name="T49" fmla="*/ 2116 h 3649"/>
                  <a:gd name="T50" fmla="*/ 2933 w 5952"/>
                  <a:gd name="T51" fmla="*/ 2378 h 3649"/>
                  <a:gd name="T52" fmla="*/ 3048 w 5952"/>
                  <a:gd name="T53" fmla="*/ 2338 h 3649"/>
                  <a:gd name="T54" fmla="*/ 3163 w 5952"/>
                  <a:gd name="T55" fmla="*/ 2540 h 3649"/>
                  <a:gd name="T56" fmla="*/ 3278 w 5952"/>
                  <a:gd name="T57" fmla="*/ 2137 h 3649"/>
                  <a:gd name="T58" fmla="*/ 3393 w 5952"/>
                  <a:gd name="T59" fmla="*/ 2056 h 3649"/>
                  <a:gd name="T60" fmla="*/ 3508 w 5952"/>
                  <a:gd name="T61" fmla="*/ 2116 h 3649"/>
                  <a:gd name="T62" fmla="*/ 3623 w 5952"/>
                  <a:gd name="T63" fmla="*/ 2096 h 3649"/>
                  <a:gd name="T64" fmla="*/ 3738 w 5952"/>
                  <a:gd name="T65" fmla="*/ 1995 h 3649"/>
                  <a:gd name="T66" fmla="*/ 3853 w 5952"/>
                  <a:gd name="T67" fmla="*/ 2056 h 3649"/>
                  <a:gd name="T68" fmla="*/ 3968 w 5952"/>
                  <a:gd name="T69" fmla="*/ 1995 h 3649"/>
                  <a:gd name="T70" fmla="*/ 4084 w 5952"/>
                  <a:gd name="T71" fmla="*/ 2157 h 3649"/>
                  <a:gd name="T72" fmla="*/ 4199 w 5952"/>
                  <a:gd name="T73" fmla="*/ 1633 h 3649"/>
                  <a:gd name="T74" fmla="*/ 4314 w 5952"/>
                  <a:gd name="T75" fmla="*/ 1532 h 3649"/>
                  <a:gd name="T76" fmla="*/ 4429 w 5952"/>
                  <a:gd name="T77" fmla="*/ 1330 h 3649"/>
                  <a:gd name="T78" fmla="*/ 4544 w 5952"/>
                  <a:gd name="T79" fmla="*/ 1330 h 3649"/>
                  <a:gd name="T80" fmla="*/ 4659 w 5952"/>
                  <a:gd name="T81" fmla="*/ 1794 h 3649"/>
                  <a:gd name="T82" fmla="*/ 4802 w 5952"/>
                  <a:gd name="T83" fmla="*/ 2439 h 3649"/>
                  <a:gd name="T84" fmla="*/ 4917 w 5952"/>
                  <a:gd name="T85" fmla="*/ 544 h 3649"/>
                  <a:gd name="T86" fmla="*/ 5032 w 5952"/>
                  <a:gd name="T87" fmla="*/ 1028 h 3649"/>
                  <a:gd name="T88" fmla="*/ 5147 w 5952"/>
                  <a:gd name="T89" fmla="*/ 60 h 3649"/>
                  <a:gd name="T90" fmla="*/ 5262 w 5952"/>
                  <a:gd name="T91" fmla="*/ 0 h 3649"/>
                  <a:gd name="T92" fmla="*/ 5377 w 5952"/>
                  <a:gd name="T93" fmla="*/ 685 h 3649"/>
                  <a:gd name="T94" fmla="*/ 5492 w 5952"/>
                  <a:gd name="T95" fmla="*/ 685 h 3649"/>
                  <a:gd name="T96" fmla="*/ 5607 w 5952"/>
                  <a:gd name="T97" fmla="*/ 463 h 3649"/>
                  <a:gd name="T98" fmla="*/ 5722 w 5952"/>
                  <a:gd name="T99" fmla="*/ 665 h 3649"/>
                  <a:gd name="T100" fmla="*/ 5837 w 5952"/>
                  <a:gd name="T101" fmla="*/ 645 h 3649"/>
                  <a:gd name="T102" fmla="*/ 5952 w 5952"/>
                  <a:gd name="T103" fmla="*/ 1209 h 36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5952" h="3649">
                    <a:moveTo>
                      <a:pt x="0" y="3326"/>
                    </a:moveTo>
                    <a:lnTo>
                      <a:pt x="0" y="3326"/>
                    </a:lnTo>
                    <a:lnTo>
                      <a:pt x="29" y="3407"/>
                    </a:lnTo>
                    <a:lnTo>
                      <a:pt x="58" y="3507"/>
                    </a:lnTo>
                    <a:lnTo>
                      <a:pt x="87" y="3225"/>
                    </a:lnTo>
                    <a:lnTo>
                      <a:pt x="116" y="3487"/>
                    </a:lnTo>
                    <a:lnTo>
                      <a:pt x="144" y="3568"/>
                    </a:lnTo>
                    <a:lnTo>
                      <a:pt x="173" y="3326"/>
                    </a:lnTo>
                    <a:lnTo>
                      <a:pt x="202" y="3386"/>
                    </a:lnTo>
                    <a:lnTo>
                      <a:pt x="231" y="3507"/>
                    </a:lnTo>
                    <a:lnTo>
                      <a:pt x="259" y="3528"/>
                    </a:lnTo>
                    <a:lnTo>
                      <a:pt x="288" y="3649"/>
                    </a:lnTo>
                    <a:lnTo>
                      <a:pt x="317" y="3447"/>
                    </a:lnTo>
                    <a:lnTo>
                      <a:pt x="346" y="3386"/>
                    </a:lnTo>
                    <a:lnTo>
                      <a:pt x="374" y="3528"/>
                    </a:lnTo>
                    <a:lnTo>
                      <a:pt x="403" y="3487"/>
                    </a:lnTo>
                    <a:lnTo>
                      <a:pt x="432" y="3487"/>
                    </a:lnTo>
                    <a:lnTo>
                      <a:pt x="461" y="3568"/>
                    </a:lnTo>
                    <a:lnTo>
                      <a:pt x="489" y="3407"/>
                    </a:lnTo>
                    <a:lnTo>
                      <a:pt x="518" y="3326"/>
                    </a:lnTo>
                    <a:lnTo>
                      <a:pt x="547" y="3366"/>
                    </a:lnTo>
                    <a:lnTo>
                      <a:pt x="576" y="3326"/>
                    </a:lnTo>
                    <a:lnTo>
                      <a:pt x="604" y="3548"/>
                    </a:lnTo>
                    <a:lnTo>
                      <a:pt x="633" y="3487"/>
                    </a:lnTo>
                    <a:lnTo>
                      <a:pt x="662" y="3487"/>
                    </a:lnTo>
                    <a:lnTo>
                      <a:pt x="691" y="3467"/>
                    </a:lnTo>
                    <a:lnTo>
                      <a:pt x="719" y="3487"/>
                    </a:lnTo>
                    <a:lnTo>
                      <a:pt x="748" y="3528"/>
                    </a:lnTo>
                    <a:lnTo>
                      <a:pt x="777" y="3628"/>
                    </a:lnTo>
                    <a:lnTo>
                      <a:pt x="806" y="3447"/>
                    </a:lnTo>
                    <a:lnTo>
                      <a:pt x="834" y="3386"/>
                    </a:lnTo>
                    <a:lnTo>
                      <a:pt x="863" y="3568"/>
                    </a:lnTo>
                    <a:lnTo>
                      <a:pt x="892" y="3467"/>
                    </a:lnTo>
                    <a:lnTo>
                      <a:pt x="921" y="3608"/>
                    </a:lnTo>
                    <a:lnTo>
                      <a:pt x="949" y="3487"/>
                    </a:lnTo>
                    <a:lnTo>
                      <a:pt x="978" y="3266"/>
                    </a:lnTo>
                    <a:lnTo>
                      <a:pt x="1007" y="3346"/>
                    </a:lnTo>
                    <a:lnTo>
                      <a:pt x="1036" y="3386"/>
                    </a:lnTo>
                    <a:lnTo>
                      <a:pt x="1064" y="3386"/>
                    </a:lnTo>
                    <a:lnTo>
                      <a:pt x="1093" y="3487"/>
                    </a:lnTo>
                    <a:lnTo>
                      <a:pt x="1122" y="3649"/>
                    </a:lnTo>
                    <a:lnTo>
                      <a:pt x="1151" y="3427"/>
                    </a:lnTo>
                    <a:lnTo>
                      <a:pt x="1179" y="3487"/>
                    </a:lnTo>
                    <a:lnTo>
                      <a:pt x="1208" y="3447"/>
                    </a:lnTo>
                    <a:lnTo>
                      <a:pt x="1237" y="3044"/>
                    </a:lnTo>
                    <a:lnTo>
                      <a:pt x="1266" y="3245"/>
                    </a:lnTo>
                    <a:lnTo>
                      <a:pt x="1294" y="3185"/>
                    </a:lnTo>
                    <a:lnTo>
                      <a:pt x="1323" y="2479"/>
                    </a:lnTo>
                    <a:lnTo>
                      <a:pt x="1352" y="2157"/>
                    </a:lnTo>
                    <a:lnTo>
                      <a:pt x="1381" y="1532"/>
                    </a:lnTo>
                    <a:lnTo>
                      <a:pt x="1409" y="1633"/>
                    </a:lnTo>
                    <a:lnTo>
                      <a:pt x="1438" y="1491"/>
                    </a:lnTo>
                    <a:lnTo>
                      <a:pt x="1467" y="1653"/>
                    </a:lnTo>
                    <a:lnTo>
                      <a:pt x="1496" y="1169"/>
                    </a:lnTo>
                    <a:lnTo>
                      <a:pt x="1524" y="1270"/>
                    </a:lnTo>
                    <a:lnTo>
                      <a:pt x="1553" y="1491"/>
                    </a:lnTo>
                    <a:lnTo>
                      <a:pt x="1582" y="907"/>
                    </a:lnTo>
                    <a:lnTo>
                      <a:pt x="1611" y="1108"/>
                    </a:lnTo>
                    <a:lnTo>
                      <a:pt x="1639" y="1411"/>
                    </a:lnTo>
                    <a:lnTo>
                      <a:pt x="1668" y="1451"/>
                    </a:lnTo>
                    <a:lnTo>
                      <a:pt x="1697" y="2177"/>
                    </a:lnTo>
                    <a:lnTo>
                      <a:pt x="1726" y="1552"/>
                    </a:lnTo>
                    <a:lnTo>
                      <a:pt x="1754" y="1370"/>
                    </a:lnTo>
                    <a:lnTo>
                      <a:pt x="1783" y="1572"/>
                    </a:lnTo>
                    <a:lnTo>
                      <a:pt x="1812" y="1693"/>
                    </a:lnTo>
                    <a:lnTo>
                      <a:pt x="1841" y="1310"/>
                    </a:lnTo>
                    <a:lnTo>
                      <a:pt x="1869" y="1290"/>
                    </a:lnTo>
                    <a:lnTo>
                      <a:pt x="1898" y="786"/>
                    </a:lnTo>
                    <a:lnTo>
                      <a:pt x="1927" y="2721"/>
                    </a:lnTo>
                    <a:lnTo>
                      <a:pt x="1956" y="3487"/>
                    </a:lnTo>
                    <a:lnTo>
                      <a:pt x="1984" y="2298"/>
                    </a:lnTo>
                    <a:lnTo>
                      <a:pt x="2013" y="2338"/>
                    </a:lnTo>
                    <a:lnTo>
                      <a:pt x="2042" y="2177"/>
                    </a:lnTo>
                    <a:lnTo>
                      <a:pt x="2071" y="2076"/>
                    </a:lnTo>
                    <a:lnTo>
                      <a:pt x="2100" y="2056"/>
                    </a:lnTo>
                    <a:lnTo>
                      <a:pt x="2128" y="2358"/>
                    </a:lnTo>
                    <a:lnTo>
                      <a:pt x="2157" y="2318"/>
                    </a:lnTo>
                    <a:lnTo>
                      <a:pt x="2186" y="1995"/>
                    </a:lnTo>
                    <a:lnTo>
                      <a:pt x="2215" y="2278"/>
                    </a:lnTo>
                    <a:lnTo>
                      <a:pt x="2243" y="2177"/>
                    </a:lnTo>
                    <a:lnTo>
                      <a:pt x="2272" y="2197"/>
                    </a:lnTo>
                    <a:lnTo>
                      <a:pt x="2301" y="2197"/>
                    </a:lnTo>
                    <a:lnTo>
                      <a:pt x="2330" y="2520"/>
                    </a:lnTo>
                    <a:lnTo>
                      <a:pt x="2358" y="2419"/>
                    </a:lnTo>
                    <a:lnTo>
                      <a:pt x="2387" y="1673"/>
                    </a:lnTo>
                    <a:lnTo>
                      <a:pt x="2416" y="2076"/>
                    </a:lnTo>
                    <a:lnTo>
                      <a:pt x="2445" y="2378"/>
                    </a:lnTo>
                    <a:lnTo>
                      <a:pt x="2473" y="2560"/>
                    </a:lnTo>
                    <a:lnTo>
                      <a:pt x="2502" y="2076"/>
                    </a:lnTo>
                    <a:lnTo>
                      <a:pt x="2531" y="2016"/>
                    </a:lnTo>
                    <a:lnTo>
                      <a:pt x="2560" y="2076"/>
                    </a:lnTo>
                    <a:lnTo>
                      <a:pt x="2588" y="1915"/>
                    </a:lnTo>
                    <a:lnTo>
                      <a:pt x="2617" y="1955"/>
                    </a:lnTo>
                    <a:lnTo>
                      <a:pt x="2646" y="2358"/>
                    </a:lnTo>
                    <a:lnTo>
                      <a:pt x="2675" y="2157"/>
                    </a:lnTo>
                    <a:lnTo>
                      <a:pt x="2703" y="2157"/>
                    </a:lnTo>
                    <a:lnTo>
                      <a:pt x="2732" y="2177"/>
                    </a:lnTo>
                    <a:lnTo>
                      <a:pt x="2761" y="2217"/>
                    </a:lnTo>
                    <a:lnTo>
                      <a:pt x="2790" y="2237"/>
                    </a:lnTo>
                    <a:lnTo>
                      <a:pt x="2818" y="2116"/>
                    </a:lnTo>
                    <a:lnTo>
                      <a:pt x="2847" y="2217"/>
                    </a:lnTo>
                    <a:lnTo>
                      <a:pt x="2876" y="2056"/>
                    </a:lnTo>
                    <a:lnTo>
                      <a:pt x="2905" y="2237"/>
                    </a:lnTo>
                    <a:lnTo>
                      <a:pt x="2933" y="2378"/>
                    </a:lnTo>
                    <a:lnTo>
                      <a:pt x="2962" y="1915"/>
                    </a:lnTo>
                    <a:lnTo>
                      <a:pt x="2991" y="2258"/>
                    </a:lnTo>
                    <a:lnTo>
                      <a:pt x="3020" y="2278"/>
                    </a:lnTo>
                    <a:lnTo>
                      <a:pt x="3048" y="2338"/>
                    </a:lnTo>
                    <a:lnTo>
                      <a:pt x="3077" y="1995"/>
                    </a:lnTo>
                    <a:lnTo>
                      <a:pt x="3106" y="1874"/>
                    </a:lnTo>
                    <a:lnTo>
                      <a:pt x="3135" y="2237"/>
                    </a:lnTo>
                    <a:lnTo>
                      <a:pt x="3163" y="2540"/>
                    </a:lnTo>
                    <a:lnTo>
                      <a:pt x="3192" y="2177"/>
                    </a:lnTo>
                    <a:lnTo>
                      <a:pt x="3221" y="1915"/>
                    </a:lnTo>
                    <a:lnTo>
                      <a:pt x="3250" y="2076"/>
                    </a:lnTo>
                    <a:lnTo>
                      <a:pt x="3278" y="2137"/>
                    </a:lnTo>
                    <a:lnTo>
                      <a:pt x="3307" y="2338"/>
                    </a:lnTo>
                    <a:lnTo>
                      <a:pt x="3336" y="2217"/>
                    </a:lnTo>
                    <a:lnTo>
                      <a:pt x="3365" y="2298"/>
                    </a:lnTo>
                    <a:lnTo>
                      <a:pt x="3393" y="2056"/>
                    </a:lnTo>
                    <a:lnTo>
                      <a:pt x="3422" y="2540"/>
                    </a:lnTo>
                    <a:lnTo>
                      <a:pt x="3451" y="1834"/>
                    </a:lnTo>
                    <a:lnTo>
                      <a:pt x="3480" y="2278"/>
                    </a:lnTo>
                    <a:lnTo>
                      <a:pt x="3508" y="2116"/>
                    </a:lnTo>
                    <a:lnTo>
                      <a:pt x="3537" y="2338"/>
                    </a:lnTo>
                    <a:lnTo>
                      <a:pt x="3566" y="2459"/>
                    </a:lnTo>
                    <a:lnTo>
                      <a:pt x="3595" y="2116"/>
                    </a:lnTo>
                    <a:lnTo>
                      <a:pt x="3623" y="2096"/>
                    </a:lnTo>
                    <a:lnTo>
                      <a:pt x="3652" y="1794"/>
                    </a:lnTo>
                    <a:lnTo>
                      <a:pt x="3681" y="2036"/>
                    </a:lnTo>
                    <a:lnTo>
                      <a:pt x="3710" y="2056"/>
                    </a:lnTo>
                    <a:lnTo>
                      <a:pt x="3738" y="1995"/>
                    </a:lnTo>
                    <a:lnTo>
                      <a:pt x="3767" y="2096"/>
                    </a:lnTo>
                    <a:lnTo>
                      <a:pt x="3796" y="2237"/>
                    </a:lnTo>
                    <a:lnTo>
                      <a:pt x="3825" y="2217"/>
                    </a:lnTo>
                    <a:lnTo>
                      <a:pt x="3853" y="2056"/>
                    </a:lnTo>
                    <a:lnTo>
                      <a:pt x="3882" y="2358"/>
                    </a:lnTo>
                    <a:lnTo>
                      <a:pt x="3911" y="2358"/>
                    </a:lnTo>
                    <a:lnTo>
                      <a:pt x="3940" y="2197"/>
                    </a:lnTo>
                    <a:lnTo>
                      <a:pt x="3968" y="1995"/>
                    </a:lnTo>
                    <a:lnTo>
                      <a:pt x="3997" y="2217"/>
                    </a:lnTo>
                    <a:lnTo>
                      <a:pt x="4026" y="2298"/>
                    </a:lnTo>
                    <a:lnTo>
                      <a:pt x="4055" y="2116"/>
                    </a:lnTo>
                    <a:lnTo>
                      <a:pt x="4084" y="2157"/>
                    </a:lnTo>
                    <a:lnTo>
                      <a:pt x="4112" y="1733"/>
                    </a:lnTo>
                    <a:lnTo>
                      <a:pt x="4141" y="2137"/>
                    </a:lnTo>
                    <a:lnTo>
                      <a:pt x="4170" y="1693"/>
                    </a:lnTo>
                    <a:lnTo>
                      <a:pt x="4199" y="1633"/>
                    </a:lnTo>
                    <a:lnTo>
                      <a:pt x="4227" y="1532"/>
                    </a:lnTo>
                    <a:lnTo>
                      <a:pt x="4256" y="1774"/>
                    </a:lnTo>
                    <a:lnTo>
                      <a:pt x="4285" y="1512"/>
                    </a:lnTo>
                    <a:lnTo>
                      <a:pt x="4314" y="1532"/>
                    </a:lnTo>
                    <a:lnTo>
                      <a:pt x="4342" y="1471"/>
                    </a:lnTo>
                    <a:lnTo>
                      <a:pt x="4371" y="1794"/>
                    </a:lnTo>
                    <a:lnTo>
                      <a:pt x="4400" y="1451"/>
                    </a:lnTo>
                    <a:lnTo>
                      <a:pt x="4429" y="1330"/>
                    </a:lnTo>
                    <a:lnTo>
                      <a:pt x="4457" y="1532"/>
                    </a:lnTo>
                    <a:lnTo>
                      <a:pt x="4486" y="1572"/>
                    </a:lnTo>
                    <a:lnTo>
                      <a:pt x="4515" y="1673"/>
                    </a:lnTo>
                    <a:lnTo>
                      <a:pt x="4544" y="1330"/>
                    </a:lnTo>
                    <a:lnTo>
                      <a:pt x="4572" y="1471"/>
                    </a:lnTo>
                    <a:lnTo>
                      <a:pt x="4601" y="1754"/>
                    </a:lnTo>
                    <a:lnTo>
                      <a:pt x="4630" y="1270"/>
                    </a:lnTo>
                    <a:lnTo>
                      <a:pt x="4659" y="1794"/>
                    </a:lnTo>
                    <a:lnTo>
                      <a:pt x="4687" y="1169"/>
                    </a:lnTo>
                    <a:lnTo>
                      <a:pt x="4745" y="1693"/>
                    </a:lnTo>
                    <a:lnTo>
                      <a:pt x="4774" y="1754"/>
                    </a:lnTo>
                    <a:lnTo>
                      <a:pt x="4802" y="2439"/>
                    </a:lnTo>
                    <a:lnTo>
                      <a:pt x="4831" y="3286"/>
                    </a:lnTo>
                    <a:lnTo>
                      <a:pt x="4860" y="2862"/>
                    </a:lnTo>
                    <a:lnTo>
                      <a:pt x="4889" y="544"/>
                    </a:lnTo>
                    <a:lnTo>
                      <a:pt x="4917" y="544"/>
                    </a:lnTo>
                    <a:lnTo>
                      <a:pt x="4946" y="383"/>
                    </a:lnTo>
                    <a:lnTo>
                      <a:pt x="4975" y="504"/>
                    </a:lnTo>
                    <a:lnTo>
                      <a:pt x="5004" y="887"/>
                    </a:lnTo>
                    <a:lnTo>
                      <a:pt x="5032" y="1028"/>
                    </a:lnTo>
                    <a:lnTo>
                      <a:pt x="5061" y="403"/>
                    </a:lnTo>
                    <a:lnTo>
                      <a:pt x="5090" y="463"/>
                    </a:lnTo>
                    <a:lnTo>
                      <a:pt x="5119" y="685"/>
                    </a:lnTo>
                    <a:lnTo>
                      <a:pt x="5147" y="60"/>
                    </a:lnTo>
                    <a:lnTo>
                      <a:pt x="5176" y="1048"/>
                    </a:lnTo>
                    <a:lnTo>
                      <a:pt x="5205" y="181"/>
                    </a:lnTo>
                    <a:lnTo>
                      <a:pt x="5234" y="383"/>
                    </a:lnTo>
                    <a:lnTo>
                      <a:pt x="5262" y="0"/>
                    </a:lnTo>
                    <a:lnTo>
                      <a:pt x="5291" y="544"/>
                    </a:lnTo>
                    <a:lnTo>
                      <a:pt x="5320" y="806"/>
                    </a:lnTo>
                    <a:lnTo>
                      <a:pt x="5349" y="887"/>
                    </a:lnTo>
                    <a:lnTo>
                      <a:pt x="5377" y="685"/>
                    </a:lnTo>
                    <a:lnTo>
                      <a:pt x="5406" y="806"/>
                    </a:lnTo>
                    <a:lnTo>
                      <a:pt x="5435" y="866"/>
                    </a:lnTo>
                    <a:lnTo>
                      <a:pt x="5464" y="362"/>
                    </a:lnTo>
                    <a:lnTo>
                      <a:pt x="5492" y="685"/>
                    </a:lnTo>
                    <a:lnTo>
                      <a:pt x="5521" y="544"/>
                    </a:lnTo>
                    <a:lnTo>
                      <a:pt x="5550" y="423"/>
                    </a:lnTo>
                    <a:lnTo>
                      <a:pt x="5579" y="584"/>
                    </a:lnTo>
                    <a:lnTo>
                      <a:pt x="5607" y="463"/>
                    </a:lnTo>
                    <a:lnTo>
                      <a:pt x="5636" y="1229"/>
                    </a:lnTo>
                    <a:lnTo>
                      <a:pt x="5665" y="604"/>
                    </a:lnTo>
                    <a:lnTo>
                      <a:pt x="5694" y="625"/>
                    </a:lnTo>
                    <a:lnTo>
                      <a:pt x="5722" y="665"/>
                    </a:lnTo>
                    <a:lnTo>
                      <a:pt x="5751" y="1028"/>
                    </a:lnTo>
                    <a:lnTo>
                      <a:pt x="5780" y="907"/>
                    </a:lnTo>
                    <a:lnTo>
                      <a:pt x="5809" y="483"/>
                    </a:lnTo>
                    <a:lnTo>
                      <a:pt x="5837" y="645"/>
                    </a:lnTo>
                    <a:lnTo>
                      <a:pt x="5866" y="665"/>
                    </a:lnTo>
                    <a:lnTo>
                      <a:pt x="5895" y="887"/>
                    </a:lnTo>
                    <a:lnTo>
                      <a:pt x="5924" y="705"/>
                    </a:lnTo>
                    <a:lnTo>
                      <a:pt x="5952" y="1209"/>
                    </a:lnTo>
                    <a:lnTo>
                      <a:pt x="5952" y="1209"/>
                    </a:lnTo>
                  </a:path>
                </a:pathLst>
              </a:custGeom>
              <a:noFill/>
              <a:ln w="14288" cap="sq">
                <a:solidFill>
                  <a:srgbClr val="BFBF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" name="Freeform 11"/>
              <p:cNvSpPr>
                <a:spLocks/>
              </p:cNvSpPr>
              <p:nvPr/>
            </p:nvSpPr>
            <p:spPr bwMode="auto">
              <a:xfrm>
                <a:off x="3097" y="981"/>
                <a:ext cx="0" cy="708"/>
              </a:xfrm>
              <a:custGeom>
                <a:avLst/>
                <a:gdLst>
                  <a:gd name="T0" fmla="*/ 1008 h 1008"/>
                  <a:gd name="T1" fmla="*/ 1008 h 1008"/>
                  <a:gd name="T2" fmla="*/ 0 h 100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008">
                    <a:moveTo>
                      <a:pt x="0" y="1008"/>
                    </a:moveTo>
                    <a:lnTo>
                      <a:pt x="0" y="1008"/>
                    </a:lnTo>
                    <a:lnTo>
                      <a:pt x="0" y="0"/>
                    </a:lnTo>
                  </a:path>
                </a:pathLst>
              </a:custGeom>
              <a:noFill/>
              <a:ln w="14288" cap="sq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" name="Freeform 12"/>
              <p:cNvSpPr>
                <a:spLocks/>
              </p:cNvSpPr>
              <p:nvPr/>
            </p:nvSpPr>
            <p:spPr bwMode="auto">
              <a:xfrm>
                <a:off x="3158" y="981"/>
                <a:ext cx="0" cy="708"/>
              </a:xfrm>
              <a:custGeom>
                <a:avLst/>
                <a:gdLst>
                  <a:gd name="T0" fmla="*/ 1008 h 1008"/>
                  <a:gd name="T1" fmla="*/ 1008 h 1008"/>
                  <a:gd name="T2" fmla="*/ 0 h 100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008">
                    <a:moveTo>
                      <a:pt x="0" y="1008"/>
                    </a:moveTo>
                    <a:lnTo>
                      <a:pt x="0" y="1008"/>
                    </a:lnTo>
                    <a:lnTo>
                      <a:pt x="0" y="0"/>
                    </a:lnTo>
                  </a:path>
                </a:pathLst>
              </a:custGeom>
              <a:noFill/>
              <a:ln w="14288" cap="sq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" name="Freeform 13"/>
              <p:cNvSpPr>
                <a:spLocks/>
              </p:cNvSpPr>
              <p:nvPr/>
            </p:nvSpPr>
            <p:spPr bwMode="auto">
              <a:xfrm>
                <a:off x="3198" y="981"/>
                <a:ext cx="0" cy="708"/>
              </a:xfrm>
              <a:custGeom>
                <a:avLst/>
                <a:gdLst>
                  <a:gd name="T0" fmla="*/ 1008 h 1008"/>
                  <a:gd name="T1" fmla="*/ 1008 h 1008"/>
                  <a:gd name="T2" fmla="*/ 0 h 100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008">
                    <a:moveTo>
                      <a:pt x="0" y="1008"/>
                    </a:moveTo>
                    <a:lnTo>
                      <a:pt x="0" y="1008"/>
                    </a:lnTo>
                    <a:lnTo>
                      <a:pt x="0" y="0"/>
                    </a:lnTo>
                  </a:path>
                </a:pathLst>
              </a:custGeom>
              <a:noFill/>
              <a:ln w="14288" cap="sq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" name="Freeform 14"/>
              <p:cNvSpPr>
                <a:spLocks/>
              </p:cNvSpPr>
              <p:nvPr/>
            </p:nvSpPr>
            <p:spPr bwMode="auto">
              <a:xfrm>
                <a:off x="3703" y="981"/>
                <a:ext cx="0" cy="708"/>
              </a:xfrm>
              <a:custGeom>
                <a:avLst/>
                <a:gdLst>
                  <a:gd name="T0" fmla="*/ 1008 h 1008"/>
                  <a:gd name="T1" fmla="*/ 1008 h 1008"/>
                  <a:gd name="T2" fmla="*/ 0 h 100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008">
                    <a:moveTo>
                      <a:pt x="0" y="1008"/>
                    </a:moveTo>
                    <a:lnTo>
                      <a:pt x="0" y="1008"/>
                    </a:lnTo>
                    <a:lnTo>
                      <a:pt x="0" y="0"/>
                    </a:lnTo>
                  </a:path>
                </a:pathLst>
              </a:custGeom>
              <a:noFill/>
              <a:ln w="14288" cap="sq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" name="Freeform 15"/>
              <p:cNvSpPr>
                <a:spLocks/>
              </p:cNvSpPr>
              <p:nvPr/>
            </p:nvSpPr>
            <p:spPr bwMode="auto">
              <a:xfrm>
                <a:off x="5156" y="981"/>
                <a:ext cx="0" cy="708"/>
              </a:xfrm>
              <a:custGeom>
                <a:avLst/>
                <a:gdLst>
                  <a:gd name="T0" fmla="*/ 1008 h 1008"/>
                  <a:gd name="T1" fmla="*/ 1008 h 1008"/>
                  <a:gd name="T2" fmla="*/ 0 h 100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008">
                    <a:moveTo>
                      <a:pt x="0" y="1008"/>
                    </a:moveTo>
                    <a:lnTo>
                      <a:pt x="0" y="1008"/>
                    </a:lnTo>
                    <a:lnTo>
                      <a:pt x="0" y="0"/>
                    </a:lnTo>
                  </a:path>
                </a:pathLst>
              </a:custGeom>
              <a:noFill/>
              <a:ln w="14288" cap="sq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" name="Freeform 16"/>
              <p:cNvSpPr>
                <a:spLocks/>
              </p:cNvSpPr>
              <p:nvPr/>
            </p:nvSpPr>
            <p:spPr bwMode="auto">
              <a:xfrm>
                <a:off x="5661" y="981"/>
                <a:ext cx="0" cy="708"/>
              </a:xfrm>
              <a:custGeom>
                <a:avLst/>
                <a:gdLst>
                  <a:gd name="T0" fmla="*/ 1008 h 1008"/>
                  <a:gd name="T1" fmla="*/ 1008 h 1008"/>
                  <a:gd name="T2" fmla="*/ 0 h 100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008">
                    <a:moveTo>
                      <a:pt x="0" y="1008"/>
                    </a:moveTo>
                    <a:lnTo>
                      <a:pt x="0" y="1008"/>
                    </a:lnTo>
                    <a:lnTo>
                      <a:pt x="0" y="0"/>
                    </a:lnTo>
                  </a:path>
                </a:pathLst>
              </a:custGeom>
              <a:noFill/>
              <a:ln w="14288" cap="sq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" name="Freeform 17"/>
              <p:cNvSpPr>
                <a:spLocks/>
              </p:cNvSpPr>
              <p:nvPr/>
            </p:nvSpPr>
            <p:spPr bwMode="auto">
              <a:xfrm>
                <a:off x="5963" y="981"/>
                <a:ext cx="0" cy="708"/>
              </a:xfrm>
              <a:custGeom>
                <a:avLst/>
                <a:gdLst>
                  <a:gd name="T0" fmla="*/ 1008 h 1008"/>
                  <a:gd name="T1" fmla="*/ 1008 h 1008"/>
                  <a:gd name="T2" fmla="*/ 0 h 100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008">
                    <a:moveTo>
                      <a:pt x="0" y="1008"/>
                    </a:moveTo>
                    <a:lnTo>
                      <a:pt x="0" y="1008"/>
                    </a:lnTo>
                    <a:lnTo>
                      <a:pt x="0" y="0"/>
                    </a:lnTo>
                  </a:path>
                </a:pathLst>
              </a:custGeom>
              <a:noFill/>
              <a:ln w="14288" cap="sq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" name="Freeform 18"/>
              <p:cNvSpPr>
                <a:spLocks/>
              </p:cNvSpPr>
              <p:nvPr/>
            </p:nvSpPr>
            <p:spPr bwMode="auto">
              <a:xfrm>
                <a:off x="5983" y="981"/>
                <a:ext cx="0" cy="708"/>
              </a:xfrm>
              <a:custGeom>
                <a:avLst/>
                <a:gdLst>
                  <a:gd name="T0" fmla="*/ 1008 h 1008"/>
                  <a:gd name="T1" fmla="*/ 1008 h 1008"/>
                  <a:gd name="T2" fmla="*/ 0 h 100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008">
                    <a:moveTo>
                      <a:pt x="0" y="1008"/>
                    </a:moveTo>
                    <a:lnTo>
                      <a:pt x="0" y="1008"/>
                    </a:lnTo>
                    <a:lnTo>
                      <a:pt x="0" y="0"/>
                    </a:lnTo>
                  </a:path>
                </a:pathLst>
              </a:custGeom>
              <a:noFill/>
              <a:ln w="14288" cap="sq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" name="Freeform 19"/>
              <p:cNvSpPr>
                <a:spLocks/>
              </p:cNvSpPr>
              <p:nvPr/>
            </p:nvSpPr>
            <p:spPr bwMode="auto">
              <a:xfrm>
                <a:off x="2229" y="3774"/>
                <a:ext cx="0" cy="38"/>
              </a:xfrm>
              <a:custGeom>
                <a:avLst/>
                <a:gdLst>
                  <a:gd name="T0" fmla="*/ 54 h 54"/>
                  <a:gd name="T1" fmla="*/ 54 h 54"/>
                  <a:gd name="T2" fmla="*/ 0 h 54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54">
                    <a:moveTo>
                      <a:pt x="0" y="54"/>
                    </a:moveTo>
                    <a:lnTo>
                      <a:pt x="0" y="54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" name="Freeform 20"/>
              <p:cNvSpPr>
                <a:spLocks/>
              </p:cNvSpPr>
              <p:nvPr/>
            </p:nvSpPr>
            <p:spPr bwMode="auto">
              <a:xfrm>
                <a:off x="2229" y="3774"/>
                <a:ext cx="0" cy="38"/>
              </a:xfrm>
              <a:custGeom>
                <a:avLst/>
                <a:gdLst>
                  <a:gd name="T0" fmla="*/ 54 h 54"/>
                  <a:gd name="T1" fmla="*/ 54 h 54"/>
                  <a:gd name="T2" fmla="*/ 0 h 54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54">
                    <a:moveTo>
                      <a:pt x="0" y="54"/>
                    </a:moveTo>
                    <a:lnTo>
                      <a:pt x="0" y="54"/>
                    </a:lnTo>
                    <a:lnTo>
                      <a:pt x="0" y="0"/>
                    </a:lnTo>
                  </a:path>
                </a:pathLst>
              </a:custGeom>
              <a:noFill/>
              <a:ln w="63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" name="Freeform 21"/>
              <p:cNvSpPr>
                <a:spLocks/>
              </p:cNvSpPr>
              <p:nvPr/>
            </p:nvSpPr>
            <p:spPr bwMode="auto">
              <a:xfrm>
                <a:off x="2229" y="981"/>
                <a:ext cx="0" cy="37"/>
              </a:xfrm>
              <a:custGeom>
                <a:avLst/>
                <a:gdLst>
                  <a:gd name="T0" fmla="*/ 0 h 53"/>
                  <a:gd name="T1" fmla="*/ 0 h 53"/>
                  <a:gd name="T2" fmla="*/ 53 h 5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53">
                    <a:moveTo>
                      <a:pt x="0" y="0"/>
                    </a:moveTo>
                    <a:lnTo>
                      <a:pt x="0" y="0"/>
                    </a:lnTo>
                    <a:lnTo>
                      <a:pt x="0" y="53"/>
                    </a:lnTo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" name="Freeform 22"/>
              <p:cNvSpPr>
                <a:spLocks/>
              </p:cNvSpPr>
              <p:nvPr/>
            </p:nvSpPr>
            <p:spPr bwMode="auto">
              <a:xfrm>
                <a:off x="2229" y="981"/>
                <a:ext cx="0" cy="37"/>
              </a:xfrm>
              <a:custGeom>
                <a:avLst/>
                <a:gdLst>
                  <a:gd name="T0" fmla="*/ 0 h 53"/>
                  <a:gd name="T1" fmla="*/ 0 h 53"/>
                  <a:gd name="T2" fmla="*/ 53 h 5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53">
                    <a:moveTo>
                      <a:pt x="0" y="0"/>
                    </a:moveTo>
                    <a:lnTo>
                      <a:pt x="0" y="0"/>
                    </a:lnTo>
                    <a:lnTo>
                      <a:pt x="0" y="53"/>
                    </a:lnTo>
                  </a:path>
                </a:pathLst>
              </a:custGeom>
              <a:noFill/>
              <a:ln w="63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" name="Freeform 23"/>
              <p:cNvSpPr>
                <a:spLocks noEditPoints="1"/>
              </p:cNvSpPr>
              <p:nvPr/>
            </p:nvSpPr>
            <p:spPr bwMode="auto">
              <a:xfrm>
                <a:off x="1688" y="4113"/>
                <a:ext cx="81" cy="98"/>
              </a:xfrm>
              <a:custGeom>
                <a:avLst/>
                <a:gdLst>
                  <a:gd name="T0" fmla="*/ 29 w 115"/>
                  <a:gd name="T1" fmla="*/ 21 h 139"/>
                  <a:gd name="T2" fmla="*/ 29 w 115"/>
                  <a:gd name="T3" fmla="*/ 21 h 139"/>
                  <a:gd name="T4" fmla="*/ 18 w 115"/>
                  <a:gd name="T5" fmla="*/ 44 h 139"/>
                  <a:gd name="T6" fmla="*/ 33 w 115"/>
                  <a:gd name="T7" fmla="*/ 84 h 139"/>
                  <a:gd name="T8" fmla="*/ 60 w 115"/>
                  <a:gd name="T9" fmla="*/ 117 h 139"/>
                  <a:gd name="T10" fmla="*/ 85 w 115"/>
                  <a:gd name="T11" fmla="*/ 118 h 139"/>
                  <a:gd name="T12" fmla="*/ 97 w 115"/>
                  <a:gd name="T13" fmla="*/ 95 h 139"/>
                  <a:gd name="T14" fmla="*/ 82 w 115"/>
                  <a:gd name="T15" fmla="*/ 55 h 139"/>
                  <a:gd name="T16" fmla="*/ 55 w 115"/>
                  <a:gd name="T17" fmla="*/ 22 h 139"/>
                  <a:gd name="T18" fmla="*/ 29 w 115"/>
                  <a:gd name="T19" fmla="*/ 21 h 139"/>
                  <a:gd name="T20" fmla="*/ 22 w 115"/>
                  <a:gd name="T21" fmla="*/ 8 h 139"/>
                  <a:gd name="T22" fmla="*/ 22 w 115"/>
                  <a:gd name="T23" fmla="*/ 8 h 139"/>
                  <a:gd name="T24" fmla="*/ 61 w 115"/>
                  <a:gd name="T25" fmla="*/ 7 h 139"/>
                  <a:gd name="T26" fmla="*/ 98 w 115"/>
                  <a:gd name="T27" fmla="*/ 46 h 139"/>
                  <a:gd name="T28" fmla="*/ 114 w 115"/>
                  <a:gd name="T29" fmla="*/ 97 h 139"/>
                  <a:gd name="T30" fmla="*/ 92 w 115"/>
                  <a:gd name="T31" fmla="*/ 130 h 139"/>
                  <a:gd name="T32" fmla="*/ 53 w 115"/>
                  <a:gd name="T33" fmla="*/ 132 h 139"/>
                  <a:gd name="T34" fmla="*/ 17 w 115"/>
                  <a:gd name="T35" fmla="*/ 93 h 139"/>
                  <a:gd name="T36" fmla="*/ 1 w 115"/>
                  <a:gd name="T37" fmla="*/ 42 h 139"/>
                  <a:gd name="T38" fmla="*/ 22 w 115"/>
                  <a:gd name="T39" fmla="*/ 8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15" h="139">
                    <a:moveTo>
                      <a:pt x="29" y="21"/>
                    </a:moveTo>
                    <a:lnTo>
                      <a:pt x="29" y="21"/>
                    </a:lnTo>
                    <a:cubicBezTo>
                      <a:pt x="21" y="26"/>
                      <a:pt x="17" y="33"/>
                      <a:pt x="18" y="44"/>
                    </a:cubicBezTo>
                    <a:cubicBezTo>
                      <a:pt x="18" y="54"/>
                      <a:pt x="23" y="68"/>
                      <a:pt x="33" y="84"/>
                    </a:cubicBezTo>
                    <a:cubicBezTo>
                      <a:pt x="42" y="100"/>
                      <a:pt x="51" y="111"/>
                      <a:pt x="60" y="117"/>
                    </a:cubicBezTo>
                    <a:cubicBezTo>
                      <a:pt x="69" y="122"/>
                      <a:pt x="77" y="123"/>
                      <a:pt x="85" y="118"/>
                    </a:cubicBezTo>
                    <a:cubicBezTo>
                      <a:pt x="93" y="113"/>
                      <a:pt x="97" y="106"/>
                      <a:pt x="97" y="95"/>
                    </a:cubicBezTo>
                    <a:cubicBezTo>
                      <a:pt x="96" y="85"/>
                      <a:pt x="91" y="71"/>
                      <a:pt x="82" y="55"/>
                    </a:cubicBezTo>
                    <a:cubicBezTo>
                      <a:pt x="73" y="39"/>
                      <a:pt x="64" y="28"/>
                      <a:pt x="55" y="22"/>
                    </a:cubicBezTo>
                    <a:cubicBezTo>
                      <a:pt x="46" y="17"/>
                      <a:pt x="37" y="16"/>
                      <a:pt x="29" y="21"/>
                    </a:cubicBezTo>
                    <a:close/>
                    <a:moveTo>
                      <a:pt x="22" y="8"/>
                    </a:moveTo>
                    <a:lnTo>
                      <a:pt x="22" y="8"/>
                    </a:lnTo>
                    <a:cubicBezTo>
                      <a:pt x="35" y="1"/>
                      <a:pt x="48" y="0"/>
                      <a:pt x="61" y="7"/>
                    </a:cubicBezTo>
                    <a:cubicBezTo>
                      <a:pt x="74" y="13"/>
                      <a:pt x="87" y="26"/>
                      <a:pt x="98" y="46"/>
                    </a:cubicBezTo>
                    <a:cubicBezTo>
                      <a:pt x="109" y="66"/>
                      <a:pt x="115" y="83"/>
                      <a:pt x="114" y="97"/>
                    </a:cubicBezTo>
                    <a:cubicBezTo>
                      <a:pt x="113" y="112"/>
                      <a:pt x="106" y="123"/>
                      <a:pt x="92" y="130"/>
                    </a:cubicBezTo>
                    <a:cubicBezTo>
                      <a:pt x="79" y="138"/>
                      <a:pt x="66" y="139"/>
                      <a:pt x="53" y="132"/>
                    </a:cubicBezTo>
                    <a:cubicBezTo>
                      <a:pt x="40" y="126"/>
                      <a:pt x="28" y="113"/>
                      <a:pt x="17" y="93"/>
                    </a:cubicBezTo>
                    <a:cubicBezTo>
                      <a:pt x="5" y="73"/>
                      <a:pt x="0" y="56"/>
                      <a:pt x="1" y="42"/>
                    </a:cubicBezTo>
                    <a:cubicBezTo>
                      <a:pt x="2" y="27"/>
                      <a:pt x="9" y="16"/>
                      <a:pt x="22" y="8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" name="Freeform 24"/>
              <p:cNvSpPr>
                <a:spLocks/>
              </p:cNvSpPr>
              <p:nvPr/>
            </p:nvSpPr>
            <p:spPr bwMode="auto">
              <a:xfrm>
                <a:off x="1753" y="4072"/>
                <a:ext cx="90" cy="103"/>
              </a:xfrm>
              <a:custGeom>
                <a:avLst/>
                <a:gdLst>
                  <a:gd name="T0" fmla="*/ 80 w 129"/>
                  <a:gd name="T1" fmla="*/ 56 h 147"/>
                  <a:gd name="T2" fmla="*/ 80 w 129"/>
                  <a:gd name="T3" fmla="*/ 56 h 147"/>
                  <a:gd name="T4" fmla="*/ 103 w 129"/>
                  <a:gd name="T5" fmla="*/ 56 h 147"/>
                  <a:gd name="T6" fmla="*/ 121 w 129"/>
                  <a:gd name="T7" fmla="*/ 71 h 147"/>
                  <a:gd name="T8" fmla="*/ 124 w 129"/>
                  <a:gd name="T9" fmla="*/ 105 h 147"/>
                  <a:gd name="T10" fmla="*/ 96 w 129"/>
                  <a:gd name="T11" fmla="*/ 134 h 147"/>
                  <a:gd name="T12" fmla="*/ 79 w 129"/>
                  <a:gd name="T13" fmla="*/ 142 h 147"/>
                  <a:gd name="T14" fmla="*/ 61 w 129"/>
                  <a:gd name="T15" fmla="*/ 147 h 147"/>
                  <a:gd name="T16" fmla="*/ 52 w 129"/>
                  <a:gd name="T17" fmla="*/ 132 h 147"/>
                  <a:gd name="T18" fmla="*/ 70 w 129"/>
                  <a:gd name="T19" fmla="*/ 129 h 147"/>
                  <a:gd name="T20" fmla="*/ 88 w 129"/>
                  <a:gd name="T21" fmla="*/ 121 h 147"/>
                  <a:gd name="T22" fmla="*/ 107 w 129"/>
                  <a:gd name="T23" fmla="*/ 102 h 147"/>
                  <a:gd name="T24" fmla="*/ 105 w 129"/>
                  <a:gd name="T25" fmla="*/ 81 h 147"/>
                  <a:gd name="T26" fmla="*/ 88 w 129"/>
                  <a:gd name="T27" fmla="*/ 69 h 147"/>
                  <a:gd name="T28" fmla="*/ 64 w 129"/>
                  <a:gd name="T29" fmla="*/ 74 h 147"/>
                  <a:gd name="T30" fmla="*/ 51 w 129"/>
                  <a:gd name="T31" fmla="*/ 82 h 147"/>
                  <a:gd name="T32" fmla="*/ 43 w 129"/>
                  <a:gd name="T33" fmla="*/ 69 h 147"/>
                  <a:gd name="T34" fmla="*/ 58 w 129"/>
                  <a:gd name="T35" fmla="*/ 61 h 147"/>
                  <a:gd name="T36" fmla="*/ 73 w 129"/>
                  <a:gd name="T37" fmla="*/ 46 h 147"/>
                  <a:gd name="T38" fmla="*/ 71 w 129"/>
                  <a:gd name="T39" fmla="*/ 29 h 147"/>
                  <a:gd name="T40" fmla="*/ 57 w 129"/>
                  <a:gd name="T41" fmla="*/ 18 h 147"/>
                  <a:gd name="T42" fmla="*/ 36 w 129"/>
                  <a:gd name="T43" fmla="*/ 24 h 147"/>
                  <a:gd name="T44" fmla="*/ 22 w 129"/>
                  <a:gd name="T45" fmla="*/ 34 h 147"/>
                  <a:gd name="T46" fmla="*/ 8 w 129"/>
                  <a:gd name="T47" fmla="*/ 48 h 147"/>
                  <a:gd name="T48" fmla="*/ 0 w 129"/>
                  <a:gd name="T49" fmla="*/ 34 h 147"/>
                  <a:gd name="T50" fmla="*/ 15 w 129"/>
                  <a:gd name="T51" fmla="*/ 20 h 147"/>
                  <a:gd name="T52" fmla="*/ 29 w 129"/>
                  <a:gd name="T53" fmla="*/ 10 h 147"/>
                  <a:gd name="T54" fmla="*/ 63 w 129"/>
                  <a:gd name="T55" fmla="*/ 2 h 147"/>
                  <a:gd name="T56" fmla="*/ 86 w 129"/>
                  <a:gd name="T57" fmla="*/ 18 h 147"/>
                  <a:gd name="T58" fmla="*/ 90 w 129"/>
                  <a:gd name="T59" fmla="*/ 38 h 147"/>
                  <a:gd name="T60" fmla="*/ 80 w 129"/>
                  <a:gd name="T61" fmla="*/ 56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9" h="147">
                    <a:moveTo>
                      <a:pt x="80" y="56"/>
                    </a:moveTo>
                    <a:lnTo>
                      <a:pt x="80" y="56"/>
                    </a:lnTo>
                    <a:cubicBezTo>
                      <a:pt x="88" y="53"/>
                      <a:pt x="96" y="53"/>
                      <a:pt x="103" y="56"/>
                    </a:cubicBezTo>
                    <a:cubicBezTo>
                      <a:pt x="110" y="59"/>
                      <a:pt x="116" y="64"/>
                      <a:pt x="121" y="71"/>
                    </a:cubicBezTo>
                    <a:cubicBezTo>
                      <a:pt x="127" y="83"/>
                      <a:pt x="129" y="94"/>
                      <a:pt x="124" y="105"/>
                    </a:cubicBezTo>
                    <a:cubicBezTo>
                      <a:pt x="120" y="116"/>
                      <a:pt x="110" y="126"/>
                      <a:pt x="96" y="134"/>
                    </a:cubicBezTo>
                    <a:cubicBezTo>
                      <a:pt x="91" y="137"/>
                      <a:pt x="85" y="140"/>
                      <a:pt x="79" y="142"/>
                    </a:cubicBezTo>
                    <a:cubicBezTo>
                      <a:pt x="74" y="144"/>
                      <a:pt x="67" y="146"/>
                      <a:pt x="61" y="147"/>
                    </a:cubicBezTo>
                    <a:lnTo>
                      <a:pt x="52" y="132"/>
                    </a:lnTo>
                    <a:cubicBezTo>
                      <a:pt x="58" y="132"/>
                      <a:pt x="64" y="131"/>
                      <a:pt x="70" y="129"/>
                    </a:cubicBezTo>
                    <a:cubicBezTo>
                      <a:pt x="76" y="127"/>
                      <a:pt x="82" y="125"/>
                      <a:pt x="88" y="121"/>
                    </a:cubicBezTo>
                    <a:cubicBezTo>
                      <a:pt x="98" y="116"/>
                      <a:pt x="104" y="109"/>
                      <a:pt x="107" y="102"/>
                    </a:cubicBezTo>
                    <a:cubicBezTo>
                      <a:pt x="110" y="96"/>
                      <a:pt x="109" y="88"/>
                      <a:pt x="105" y="81"/>
                    </a:cubicBezTo>
                    <a:cubicBezTo>
                      <a:pt x="101" y="74"/>
                      <a:pt x="95" y="70"/>
                      <a:pt x="88" y="69"/>
                    </a:cubicBezTo>
                    <a:cubicBezTo>
                      <a:pt x="81" y="68"/>
                      <a:pt x="73" y="69"/>
                      <a:pt x="64" y="74"/>
                    </a:cubicBezTo>
                    <a:lnTo>
                      <a:pt x="51" y="82"/>
                    </a:lnTo>
                    <a:lnTo>
                      <a:pt x="43" y="69"/>
                    </a:lnTo>
                    <a:lnTo>
                      <a:pt x="58" y="61"/>
                    </a:lnTo>
                    <a:cubicBezTo>
                      <a:pt x="65" y="56"/>
                      <a:pt x="70" y="52"/>
                      <a:pt x="73" y="46"/>
                    </a:cubicBezTo>
                    <a:cubicBezTo>
                      <a:pt x="75" y="40"/>
                      <a:pt x="75" y="35"/>
                      <a:pt x="71" y="29"/>
                    </a:cubicBezTo>
                    <a:cubicBezTo>
                      <a:pt x="68" y="23"/>
                      <a:pt x="63" y="19"/>
                      <a:pt x="57" y="18"/>
                    </a:cubicBezTo>
                    <a:cubicBezTo>
                      <a:pt x="51" y="18"/>
                      <a:pt x="43" y="20"/>
                      <a:pt x="36" y="24"/>
                    </a:cubicBezTo>
                    <a:cubicBezTo>
                      <a:pt x="31" y="27"/>
                      <a:pt x="27" y="30"/>
                      <a:pt x="22" y="34"/>
                    </a:cubicBezTo>
                    <a:cubicBezTo>
                      <a:pt x="18" y="38"/>
                      <a:pt x="13" y="42"/>
                      <a:pt x="8" y="48"/>
                    </a:cubicBezTo>
                    <a:lnTo>
                      <a:pt x="0" y="34"/>
                    </a:lnTo>
                    <a:cubicBezTo>
                      <a:pt x="5" y="28"/>
                      <a:pt x="10" y="24"/>
                      <a:pt x="15" y="20"/>
                    </a:cubicBezTo>
                    <a:cubicBezTo>
                      <a:pt x="20" y="16"/>
                      <a:pt x="24" y="13"/>
                      <a:pt x="29" y="10"/>
                    </a:cubicBezTo>
                    <a:cubicBezTo>
                      <a:pt x="41" y="3"/>
                      <a:pt x="52" y="0"/>
                      <a:pt x="63" y="2"/>
                    </a:cubicBezTo>
                    <a:cubicBezTo>
                      <a:pt x="73" y="3"/>
                      <a:pt x="81" y="9"/>
                      <a:pt x="86" y="18"/>
                    </a:cubicBezTo>
                    <a:cubicBezTo>
                      <a:pt x="90" y="24"/>
                      <a:pt x="91" y="31"/>
                      <a:pt x="90" y="38"/>
                    </a:cubicBezTo>
                    <a:cubicBezTo>
                      <a:pt x="89" y="44"/>
                      <a:pt x="85" y="51"/>
                      <a:pt x="80" y="56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6" name="Freeform 25"/>
              <p:cNvSpPr>
                <a:spLocks/>
              </p:cNvSpPr>
              <p:nvPr/>
            </p:nvSpPr>
            <p:spPr bwMode="auto">
              <a:xfrm>
                <a:off x="1841" y="4036"/>
                <a:ext cx="34" cy="115"/>
              </a:xfrm>
              <a:custGeom>
                <a:avLst/>
                <a:gdLst>
                  <a:gd name="T0" fmla="*/ 0 w 49"/>
                  <a:gd name="T1" fmla="*/ 8 h 164"/>
                  <a:gd name="T2" fmla="*/ 0 w 49"/>
                  <a:gd name="T3" fmla="*/ 8 h 164"/>
                  <a:gd name="T4" fmla="*/ 14 w 49"/>
                  <a:gd name="T5" fmla="*/ 0 h 164"/>
                  <a:gd name="T6" fmla="*/ 49 w 49"/>
                  <a:gd name="T7" fmla="*/ 156 h 164"/>
                  <a:gd name="T8" fmla="*/ 36 w 49"/>
                  <a:gd name="T9" fmla="*/ 164 h 164"/>
                  <a:gd name="T10" fmla="*/ 0 w 49"/>
                  <a:gd name="T11" fmla="*/ 8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9" h="164">
                    <a:moveTo>
                      <a:pt x="0" y="8"/>
                    </a:moveTo>
                    <a:lnTo>
                      <a:pt x="0" y="8"/>
                    </a:lnTo>
                    <a:lnTo>
                      <a:pt x="14" y="0"/>
                    </a:lnTo>
                    <a:lnTo>
                      <a:pt x="49" y="156"/>
                    </a:lnTo>
                    <a:lnTo>
                      <a:pt x="36" y="164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7" name="Freeform 26"/>
              <p:cNvSpPr>
                <a:spLocks/>
              </p:cNvSpPr>
              <p:nvPr/>
            </p:nvSpPr>
            <p:spPr bwMode="auto">
              <a:xfrm>
                <a:off x="1866" y="4011"/>
                <a:ext cx="94" cy="99"/>
              </a:xfrm>
              <a:custGeom>
                <a:avLst/>
                <a:gdLst>
                  <a:gd name="T0" fmla="*/ 59 w 135"/>
                  <a:gd name="T1" fmla="*/ 129 h 142"/>
                  <a:gd name="T2" fmla="*/ 59 w 135"/>
                  <a:gd name="T3" fmla="*/ 129 h 142"/>
                  <a:gd name="T4" fmla="*/ 85 w 135"/>
                  <a:gd name="T5" fmla="*/ 114 h 142"/>
                  <a:gd name="T6" fmla="*/ 33 w 135"/>
                  <a:gd name="T7" fmla="*/ 24 h 142"/>
                  <a:gd name="T8" fmla="*/ 8 w 135"/>
                  <a:gd name="T9" fmla="*/ 46 h 142"/>
                  <a:gd name="T10" fmla="*/ 0 w 135"/>
                  <a:gd name="T11" fmla="*/ 31 h 142"/>
                  <a:gd name="T12" fmla="*/ 25 w 135"/>
                  <a:gd name="T13" fmla="*/ 9 h 142"/>
                  <a:gd name="T14" fmla="*/ 41 w 135"/>
                  <a:gd name="T15" fmla="*/ 0 h 142"/>
                  <a:gd name="T16" fmla="*/ 101 w 135"/>
                  <a:gd name="T17" fmla="*/ 105 h 142"/>
                  <a:gd name="T18" fmla="*/ 127 w 135"/>
                  <a:gd name="T19" fmla="*/ 90 h 142"/>
                  <a:gd name="T20" fmla="*/ 135 w 135"/>
                  <a:gd name="T21" fmla="*/ 103 h 142"/>
                  <a:gd name="T22" fmla="*/ 67 w 135"/>
                  <a:gd name="T23" fmla="*/ 142 h 142"/>
                  <a:gd name="T24" fmla="*/ 59 w 135"/>
                  <a:gd name="T25" fmla="*/ 129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5" h="142">
                    <a:moveTo>
                      <a:pt x="59" y="129"/>
                    </a:moveTo>
                    <a:lnTo>
                      <a:pt x="59" y="129"/>
                    </a:lnTo>
                    <a:lnTo>
                      <a:pt x="85" y="114"/>
                    </a:lnTo>
                    <a:lnTo>
                      <a:pt x="33" y="24"/>
                    </a:lnTo>
                    <a:lnTo>
                      <a:pt x="8" y="46"/>
                    </a:lnTo>
                    <a:lnTo>
                      <a:pt x="0" y="31"/>
                    </a:lnTo>
                    <a:lnTo>
                      <a:pt x="25" y="9"/>
                    </a:lnTo>
                    <a:lnTo>
                      <a:pt x="41" y="0"/>
                    </a:lnTo>
                    <a:lnTo>
                      <a:pt x="101" y="105"/>
                    </a:lnTo>
                    <a:lnTo>
                      <a:pt x="127" y="90"/>
                    </a:lnTo>
                    <a:lnTo>
                      <a:pt x="135" y="103"/>
                    </a:lnTo>
                    <a:lnTo>
                      <a:pt x="67" y="142"/>
                    </a:lnTo>
                    <a:lnTo>
                      <a:pt x="59" y="129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8" name="Freeform 27"/>
              <p:cNvSpPr>
                <a:spLocks/>
              </p:cNvSpPr>
              <p:nvPr/>
            </p:nvSpPr>
            <p:spPr bwMode="auto">
              <a:xfrm>
                <a:off x="1934" y="3967"/>
                <a:ext cx="97" cy="106"/>
              </a:xfrm>
              <a:custGeom>
                <a:avLst/>
                <a:gdLst>
                  <a:gd name="T0" fmla="*/ 75 w 138"/>
                  <a:gd name="T1" fmla="*/ 125 h 150"/>
                  <a:gd name="T2" fmla="*/ 75 w 138"/>
                  <a:gd name="T3" fmla="*/ 125 h 150"/>
                  <a:gd name="T4" fmla="*/ 131 w 138"/>
                  <a:gd name="T5" fmla="*/ 93 h 150"/>
                  <a:gd name="T6" fmla="*/ 138 w 138"/>
                  <a:gd name="T7" fmla="*/ 106 h 150"/>
                  <a:gd name="T8" fmla="*/ 64 w 138"/>
                  <a:gd name="T9" fmla="*/ 150 h 150"/>
                  <a:gd name="T10" fmla="*/ 56 w 138"/>
                  <a:gd name="T11" fmla="*/ 136 h 150"/>
                  <a:gd name="T12" fmla="*/ 66 w 138"/>
                  <a:gd name="T13" fmla="*/ 97 h 150"/>
                  <a:gd name="T14" fmla="*/ 74 w 138"/>
                  <a:gd name="T15" fmla="*/ 65 h 150"/>
                  <a:gd name="T16" fmla="*/ 76 w 138"/>
                  <a:gd name="T17" fmla="*/ 44 h 150"/>
                  <a:gd name="T18" fmla="*/ 72 w 138"/>
                  <a:gd name="T19" fmla="*/ 31 h 150"/>
                  <a:gd name="T20" fmla="*/ 57 w 138"/>
                  <a:gd name="T21" fmla="*/ 19 h 150"/>
                  <a:gd name="T22" fmla="*/ 36 w 138"/>
                  <a:gd name="T23" fmla="*/ 23 h 150"/>
                  <a:gd name="T24" fmla="*/ 22 w 138"/>
                  <a:gd name="T25" fmla="*/ 35 h 150"/>
                  <a:gd name="T26" fmla="*/ 9 w 138"/>
                  <a:gd name="T27" fmla="*/ 53 h 150"/>
                  <a:gd name="T28" fmla="*/ 0 w 138"/>
                  <a:gd name="T29" fmla="*/ 37 h 150"/>
                  <a:gd name="T30" fmla="*/ 14 w 138"/>
                  <a:gd name="T31" fmla="*/ 21 h 150"/>
                  <a:gd name="T32" fmla="*/ 28 w 138"/>
                  <a:gd name="T33" fmla="*/ 10 h 150"/>
                  <a:gd name="T34" fmla="*/ 63 w 138"/>
                  <a:gd name="T35" fmla="*/ 2 h 150"/>
                  <a:gd name="T36" fmla="*/ 88 w 138"/>
                  <a:gd name="T37" fmla="*/ 20 h 150"/>
                  <a:gd name="T38" fmla="*/ 93 w 138"/>
                  <a:gd name="T39" fmla="*/ 36 h 150"/>
                  <a:gd name="T40" fmla="*/ 92 w 138"/>
                  <a:gd name="T41" fmla="*/ 57 h 150"/>
                  <a:gd name="T42" fmla="*/ 87 w 138"/>
                  <a:gd name="T43" fmla="*/ 77 h 150"/>
                  <a:gd name="T44" fmla="*/ 75 w 138"/>
                  <a:gd name="T45" fmla="*/ 125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38" h="150">
                    <a:moveTo>
                      <a:pt x="75" y="125"/>
                    </a:moveTo>
                    <a:lnTo>
                      <a:pt x="75" y="125"/>
                    </a:lnTo>
                    <a:lnTo>
                      <a:pt x="131" y="93"/>
                    </a:lnTo>
                    <a:lnTo>
                      <a:pt x="138" y="106"/>
                    </a:lnTo>
                    <a:lnTo>
                      <a:pt x="64" y="150"/>
                    </a:lnTo>
                    <a:lnTo>
                      <a:pt x="56" y="136"/>
                    </a:lnTo>
                    <a:cubicBezTo>
                      <a:pt x="58" y="127"/>
                      <a:pt x="62" y="113"/>
                      <a:pt x="66" y="97"/>
                    </a:cubicBezTo>
                    <a:cubicBezTo>
                      <a:pt x="70" y="80"/>
                      <a:pt x="73" y="70"/>
                      <a:pt x="74" y="65"/>
                    </a:cubicBezTo>
                    <a:cubicBezTo>
                      <a:pt x="76" y="56"/>
                      <a:pt x="77" y="49"/>
                      <a:pt x="76" y="44"/>
                    </a:cubicBezTo>
                    <a:cubicBezTo>
                      <a:pt x="76" y="39"/>
                      <a:pt x="75" y="35"/>
                      <a:pt x="72" y="31"/>
                    </a:cubicBezTo>
                    <a:cubicBezTo>
                      <a:pt x="69" y="25"/>
                      <a:pt x="64" y="21"/>
                      <a:pt x="57" y="19"/>
                    </a:cubicBezTo>
                    <a:cubicBezTo>
                      <a:pt x="50" y="18"/>
                      <a:pt x="44" y="19"/>
                      <a:pt x="36" y="23"/>
                    </a:cubicBezTo>
                    <a:cubicBezTo>
                      <a:pt x="31" y="26"/>
                      <a:pt x="27" y="30"/>
                      <a:pt x="22" y="35"/>
                    </a:cubicBezTo>
                    <a:cubicBezTo>
                      <a:pt x="18" y="40"/>
                      <a:pt x="13" y="46"/>
                      <a:pt x="9" y="53"/>
                    </a:cubicBezTo>
                    <a:lnTo>
                      <a:pt x="0" y="37"/>
                    </a:lnTo>
                    <a:cubicBezTo>
                      <a:pt x="5" y="31"/>
                      <a:pt x="9" y="25"/>
                      <a:pt x="14" y="21"/>
                    </a:cubicBezTo>
                    <a:cubicBezTo>
                      <a:pt x="19" y="16"/>
                      <a:pt x="24" y="13"/>
                      <a:pt x="28" y="10"/>
                    </a:cubicBezTo>
                    <a:cubicBezTo>
                      <a:pt x="41" y="3"/>
                      <a:pt x="52" y="0"/>
                      <a:pt x="63" y="2"/>
                    </a:cubicBezTo>
                    <a:cubicBezTo>
                      <a:pt x="74" y="4"/>
                      <a:pt x="82" y="10"/>
                      <a:pt x="88" y="20"/>
                    </a:cubicBezTo>
                    <a:cubicBezTo>
                      <a:pt x="91" y="25"/>
                      <a:pt x="92" y="31"/>
                      <a:pt x="93" y="36"/>
                    </a:cubicBezTo>
                    <a:cubicBezTo>
                      <a:pt x="94" y="41"/>
                      <a:pt x="94" y="48"/>
                      <a:pt x="92" y="57"/>
                    </a:cubicBezTo>
                    <a:cubicBezTo>
                      <a:pt x="92" y="59"/>
                      <a:pt x="90" y="66"/>
                      <a:pt x="87" y="77"/>
                    </a:cubicBezTo>
                    <a:cubicBezTo>
                      <a:pt x="84" y="89"/>
                      <a:pt x="80" y="105"/>
                      <a:pt x="75" y="125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9" name="Freeform 28"/>
              <p:cNvSpPr>
                <a:spLocks noEditPoints="1"/>
              </p:cNvSpPr>
              <p:nvPr/>
            </p:nvSpPr>
            <p:spPr bwMode="auto">
              <a:xfrm>
                <a:off x="2051" y="3904"/>
                <a:ext cx="81" cy="97"/>
              </a:xfrm>
              <a:custGeom>
                <a:avLst/>
                <a:gdLst>
                  <a:gd name="T0" fmla="*/ 29 w 115"/>
                  <a:gd name="T1" fmla="*/ 20 h 138"/>
                  <a:gd name="T2" fmla="*/ 29 w 115"/>
                  <a:gd name="T3" fmla="*/ 20 h 138"/>
                  <a:gd name="T4" fmla="*/ 18 w 115"/>
                  <a:gd name="T5" fmla="*/ 43 h 138"/>
                  <a:gd name="T6" fmla="*/ 33 w 115"/>
                  <a:gd name="T7" fmla="*/ 83 h 138"/>
                  <a:gd name="T8" fmla="*/ 60 w 115"/>
                  <a:gd name="T9" fmla="*/ 116 h 138"/>
                  <a:gd name="T10" fmla="*/ 85 w 115"/>
                  <a:gd name="T11" fmla="*/ 117 h 138"/>
                  <a:gd name="T12" fmla="*/ 97 w 115"/>
                  <a:gd name="T13" fmla="*/ 94 h 138"/>
                  <a:gd name="T14" fmla="*/ 82 w 115"/>
                  <a:gd name="T15" fmla="*/ 55 h 138"/>
                  <a:gd name="T16" fmla="*/ 55 w 115"/>
                  <a:gd name="T17" fmla="*/ 22 h 138"/>
                  <a:gd name="T18" fmla="*/ 29 w 115"/>
                  <a:gd name="T19" fmla="*/ 20 h 138"/>
                  <a:gd name="T20" fmla="*/ 22 w 115"/>
                  <a:gd name="T21" fmla="*/ 8 h 138"/>
                  <a:gd name="T22" fmla="*/ 22 w 115"/>
                  <a:gd name="T23" fmla="*/ 8 h 138"/>
                  <a:gd name="T24" fmla="*/ 61 w 115"/>
                  <a:gd name="T25" fmla="*/ 6 h 138"/>
                  <a:gd name="T26" fmla="*/ 98 w 115"/>
                  <a:gd name="T27" fmla="*/ 45 h 138"/>
                  <a:gd name="T28" fmla="*/ 114 w 115"/>
                  <a:gd name="T29" fmla="*/ 97 h 138"/>
                  <a:gd name="T30" fmla="*/ 93 w 115"/>
                  <a:gd name="T31" fmla="*/ 130 h 138"/>
                  <a:gd name="T32" fmla="*/ 53 w 115"/>
                  <a:gd name="T33" fmla="*/ 132 h 138"/>
                  <a:gd name="T34" fmla="*/ 17 w 115"/>
                  <a:gd name="T35" fmla="*/ 92 h 138"/>
                  <a:gd name="T36" fmla="*/ 1 w 115"/>
                  <a:gd name="T37" fmla="*/ 41 h 138"/>
                  <a:gd name="T38" fmla="*/ 22 w 115"/>
                  <a:gd name="T39" fmla="*/ 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15" h="138">
                    <a:moveTo>
                      <a:pt x="29" y="20"/>
                    </a:moveTo>
                    <a:lnTo>
                      <a:pt x="29" y="20"/>
                    </a:lnTo>
                    <a:cubicBezTo>
                      <a:pt x="21" y="25"/>
                      <a:pt x="17" y="33"/>
                      <a:pt x="18" y="43"/>
                    </a:cubicBezTo>
                    <a:cubicBezTo>
                      <a:pt x="18" y="54"/>
                      <a:pt x="23" y="67"/>
                      <a:pt x="33" y="83"/>
                    </a:cubicBezTo>
                    <a:cubicBezTo>
                      <a:pt x="42" y="99"/>
                      <a:pt x="51" y="110"/>
                      <a:pt x="60" y="116"/>
                    </a:cubicBezTo>
                    <a:cubicBezTo>
                      <a:pt x="69" y="122"/>
                      <a:pt x="77" y="122"/>
                      <a:pt x="85" y="117"/>
                    </a:cubicBezTo>
                    <a:cubicBezTo>
                      <a:pt x="94" y="113"/>
                      <a:pt x="97" y="105"/>
                      <a:pt x="97" y="94"/>
                    </a:cubicBezTo>
                    <a:cubicBezTo>
                      <a:pt x="96" y="84"/>
                      <a:pt x="91" y="71"/>
                      <a:pt x="82" y="55"/>
                    </a:cubicBezTo>
                    <a:cubicBezTo>
                      <a:pt x="73" y="38"/>
                      <a:pt x="64" y="27"/>
                      <a:pt x="55" y="22"/>
                    </a:cubicBezTo>
                    <a:cubicBezTo>
                      <a:pt x="46" y="16"/>
                      <a:pt x="38" y="16"/>
                      <a:pt x="29" y="20"/>
                    </a:cubicBezTo>
                    <a:close/>
                    <a:moveTo>
                      <a:pt x="22" y="8"/>
                    </a:moveTo>
                    <a:lnTo>
                      <a:pt x="22" y="8"/>
                    </a:lnTo>
                    <a:cubicBezTo>
                      <a:pt x="35" y="0"/>
                      <a:pt x="48" y="0"/>
                      <a:pt x="61" y="6"/>
                    </a:cubicBezTo>
                    <a:cubicBezTo>
                      <a:pt x="74" y="12"/>
                      <a:pt x="87" y="26"/>
                      <a:pt x="98" y="45"/>
                    </a:cubicBezTo>
                    <a:cubicBezTo>
                      <a:pt x="110" y="65"/>
                      <a:pt x="115" y="82"/>
                      <a:pt x="114" y="97"/>
                    </a:cubicBezTo>
                    <a:cubicBezTo>
                      <a:pt x="113" y="111"/>
                      <a:pt x="106" y="122"/>
                      <a:pt x="93" y="130"/>
                    </a:cubicBezTo>
                    <a:cubicBezTo>
                      <a:pt x="79" y="137"/>
                      <a:pt x="66" y="138"/>
                      <a:pt x="53" y="132"/>
                    </a:cubicBezTo>
                    <a:cubicBezTo>
                      <a:pt x="40" y="125"/>
                      <a:pt x="28" y="112"/>
                      <a:pt x="17" y="92"/>
                    </a:cubicBezTo>
                    <a:cubicBezTo>
                      <a:pt x="5" y="73"/>
                      <a:pt x="0" y="55"/>
                      <a:pt x="1" y="41"/>
                    </a:cubicBezTo>
                    <a:cubicBezTo>
                      <a:pt x="2" y="27"/>
                      <a:pt x="9" y="15"/>
                      <a:pt x="22" y="8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0" name="Freeform 29"/>
              <p:cNvSpPr>
                <a:spLocks noEditPoints="1"/>
              </p:cNvSpPr>
              <p:nvPr/>
            </p:nvSpPr>
            <p:spPr bwMode="auto">
              <a:xfrm>
                <a:off x="2123" y="3862"/>
                <a:ext cx="81" cy="97"/>
              </a:xfrm>
              <a:custGeom>
                <a:avLst/>
                <a:gdLst>
                  <a:gd name="T0" fmla="*/ 29 w 115"/>
                  <a:gd name="T1" fmla="*/ 21 h 139"/>
                  <a:gd name="T2" fmla="*/ 29 w 115"/>
                  <a:gd name="T3" fmla="*/ 21 h 139"/>
                  <a:gd name="T4" fmla="*/ 18 w 115"/>
                  <a:gd name="T5" fmla="*/ 44 h 139"/>
                  <a:gd name="T6" fmla="*/ 32 w 115"/>
                  <a:gd name="T7" fmla="*/ 84 h 139"/>
                  <a:gd name="T8" fmla="*/ 60 w 115"/>
                  <a:gd name="T9" fmla="*/ 117 h 139"/>
                  <a:gd name="T10" fmla="*/ 85 w 115"/>
                  <a:gd name="T11" fmla="*/ 118 h 139"/>
                  <a:gd name="T12" fmla="*/ 97 w 115"/>
                  <a:gd name="T13" fmla="*/ 95 h 139"/>
                  <a:gd name="T14" fmla="*/ 82 w 115"/>
                  <a:gd name="T15" fmla="*/ 55 h 139"/>
                  <a:gd name="T16" fmla="*/ 55 w 115"/>
                  <a:gd name="T17" fmla="*/ 22 h 139"/>
                  <a:gd name="T18" fmla="*/ 29 w 115"/>
                  <a:gd name="T19" fmla="*/ 21 h 139"/>
                  <a:gd name="T20" fmla="*/ 22 w 115"/>
                  <a:gd name="T21" fmla="*/ 8 h 139"/>
                  <a:gd name="T22" fmla="*/ 22 w 115"/>
                  <a:gd name="T23" fmla="*/ 8 h 139"/>
                  <a:gd name="T24" fmla="*/ 61 w 115"/>
                  <a:gd name="T25" fmla="*/ 7 h 139"/>
                  <a:gd name="T26" fmla="*/ 98 w 115"/>
                  <a:gd name="T27" fmla="*/ 46 h 139"/>
                  <a:gd name="T28" fmla="*/ 114 w 115"/>
                  <a:gd name="T29" fmla="*/ 97 h 139"/>
                  <a:gd name="T30" fmla="*/ 92 w 115"/>
                  <a:gd name="T31" fmla="*/ 130 h 139"/>
                  <a:gd name="T32" fmla="*/ 53 w 115"/>
                  <a:gd name="T33" fmla="*/ 132 h 139"/>
                  <a:gd name="T34" fmla="*/ 16 w 115"/>
                  <a:gd name="T35" fmla="*/ 93 h 139"/>
                  <a:gd name="T36" fmla="*/ 1 w 115"/>
                  <a:gd name="T37" fmla="*/ 42 h 139"/>
                  <a:gd name="T38" fmla="*/ 22 w 115"/>
                  <a:gd name="T39" fmla="*/ 8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15" h="139">
                    <a:moveTo>
                      <a:pt x="29" y="21"/>
                    </a:moveTo>
                    <a:lnTo>
                      <a:pt x="29" y="21"/>
                    </a:lnTo>
                    <a:cubicBezTo>
                      <a:pt x="21" y="26"/>
                      <a:pt x="17" y="33"/>
                      <a:pt x="18" y="44"/>
                    </a:cubicBezTo>
                    <a:cubicBezTo>
                      <a:pt x="18" y="54"/>
                      <a:pt x="23" y="68"/>
                      <a:pt x="32" y="84"/>
                    </a:cubicBezTo>
                    <a:cubicBezTo>
                      <a:pt x="42" y="100"/>
                      <a:pt x="51" y="111"/>
                      <a:pt x="60" y="117"/>
                    </a:cubicBezTo>
                    <a:cubicBezTo>
                      <a:pt x="68" y="122"/>
                      <a:pt x="77" y="123"/>
                      <a:pt x="85" y="118"/>
                    </a:cubicBezTo>
                    <a:cubicBezTo>
                      <a:pt x="93" y="113"/>
                      <a:pt x="97" y="106"/>
                      <a:pt x="97" y="95"/>
                    </a:cubicBezTo>
                    <a:cubicBezTo>
                      <a:pt x="96" y="85"/>
                      <a:pt x="91" y="71"/>
                      <a:pt x="82" y="55"/>
                    </a:cubicBezTo>
                    <a:cubicBezTo>
                      <a:pt x="73" y="39"/>
                      <a:pt x="64" y="28"/>
                      <a:pt x="55" y="22"/>
                    </a:cubicBezTo>
                    <a:cubicBezTo>
                      <a:pt x="46" y="17"/>
                      <a:pt x="37" y="16"/>
                      <a:pt x="29" y="21"/>
                    </a:cubicBezTo>
                    <a:close/>
                    <a:moveTo>
                      <a:pt x="22" y="8"/>
                    </a:moveTo>
                    <a:lnTo>
                      <a:pt x="22" y="8"/>
                    </a:lnTo>
                    <a:cubicBezTo>
                      <a:pt x="35" y="1"/>
                      <a:pt x="48" y="0"/>
                      <a:pt x="61" y="7"/>
                    </a:cubicBezTo>
                    <a:cubicBezTo>
                      <a:pt x="74" y="13"/>
                      <a:pt x="87" y="26"/>
                      <a:pt x="98" y="46"/>
                    </a:cubicBezTo>
                    <a:cubicBezTo>
                      <a:pt x="109" y="66"/>
                      <a:pt x="115" y="83"/>
                      <a:pt x="114" y="97"/>
                    </a:cubicBezTo>
                    <a:cubicBezTo>
                      <a:pt x="113" y="112"/>
                      <a:pt x="105" y="123"/>
                      <a:pt x="92" y="130"/>
                    </a:cubicBezTo>
                    <a:cubicBezTo>
                      <a:pt x="79" y="138"/>
                      <a:pt x="66" y="139"/>
                      <a:pt x="53" y="132"/>
                    </a:cubicBezTo>
                    <a:cubicBezTo>
                      <a:pt x="40" y="126"/>
                      <a:pt x="28" y="113"/>
                      <a:pt x="16" y="93"/>
                    </a:cubicBezTo>
                    <a:cubicBezTo>
                      <a:pt x="5" y="73"/>
                      <a:pt x="0" y="56"/>
                      <a:pt x="1" y="42"/>
                    </a:cubicBezTo>
                    <a:cubicBezTo>
                      <a:pt x="2" y="27"/>
                      <a:pt x="9" y="16"/>
                      <a:pt x="22" y="8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1" name="Freeform 30"/>
              <p:cNvSpPr>
                <a:spLocks/>
              </p:cNvSpPr>
              <p:nvPr/>
            </p:nvSpPr>
            <p:spPr bwMode="auto">
              <a:xfrm>
                <a:off x="2714" y="3774"/>
                <a:ext cx="0" cy="38"/>
              </a:xfrm>
              <a:custGeom>
                <a:avLst/>
                <a:gdLst>
                  <a:gd name="T0" fmla="*/ 54 h 54"/>
                  <a:gd name="T1" fmla="*/ 54 h 54"/>
                  <a:gd name="T2" fmla="*/ 0 h 54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54">
                    <a:moveTo>
                      <a:pt x="0" y="54"/>
                    </a:moveTo>
                    <a:lnTo>
                      <a:pt x="0" y="54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2" name="Freeform 31"/>
              <p:cNvSpPr>
                <a:spLocks/>
              </p:cNvSpPr>
              <p:nvPr/>
            </p:nvSpPr>
            <p:spPr bwMode="auto">
              <a:xfrm>
                <a:off x="2714" y="3774"/>
                <a:ext cx="0" cy="38"/>
              </a:xfrm>
              <a:custGeom>
                <a:avLst/>
                <a:gdLst>
                  <a:gd name="T0" fmla="*/ 54 h 54"/>
                  <a:gd name="T1" fmla="*/ 54 h 54"/>
                  <a:gd name="T2" fmla="*/ 0 h 54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54">
                    <a:moveTo>
                      <a:pt x="0" y="54"/>
                    </a:moveTo>
                    <a:lnTo>
                      <a:pt x="0" y="54"/>
                    </a:lnTo>
                    <a:lnTo>
                      <a:pt x="0" y="0"/>
                    </a:lnTo>
                  </a:path>
                </a:pathLst>
              </a:custGeom>
              <a:noFill/>
              <a:ln w="63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3" name="Freeform 32"/>
              <p:cNvSpPr>
                <a:spLocks/>
              </p:cNvSpPr>
              <p:nvPr/>
            </p:nvSpPr>
            <p:spPr bwMode="auto">
              <a:xfrm>
                <a:off x="2714" y="981"/>
                <a:ext cx="0" cy="37"/>
              </a:xfrm>
              <a:custGeom>
                <a:avLst/>
                <a:gdLst>
                  <a:gd name="T0" fmla="*/ 0 h 53"/>
                  <a:gd name="T1" fmla="*/ 0 h 53"/>
                  <a:gd name="T2" fmla="*/ 53 h 5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53">
                    <a:moveTo>
                      <a:pt x="0" y="0"/>
                    </a:moveTo>
                    <a:lnTo>
                      <a:pt x="0" y="0"/>
                    </a:lnTo>
                    <a:lnTo>
                      <a:pt x="0" y="53"/>
                    </a:lnTo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4" name="Freeform 33"/>
              <p:cNvSpPr>
                <a:spLocks/>
              </p:cNvSpPr>
              <p:nvPr/>
            </p:nvSpPr>
            <p:spPr bwMode="auto">
              <a:xfrm>
                <a:off x="2714" y="981"/>
                <a:ext cx="0" cy="37"/>
              </a:xfrm>
              <a:custGeom>
                <a:avLst/>
                <a:gdLst>
                  <a:gd name="T0" fmla="*/ 0 h 53"/>
                  <a:gd name="T1" fmla="*/ 0 h 53"/>
                  <a:gd name="T2" fmla="*/ 53 h 5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53">
                    <a:moveTo>
                      <a:pt x="0" y="0"/>
                    </a:moveTo>
                    <a:lnTo>
                      <a:pt x="0" y="0"/>
                    </a:lnTo>
                    <a:lnTo>
                      <a:pt x="0" y="53"/>
                    </a:lnTo>
                  </a:path>
                </a:pathLst>
              </a:custGeom>
              <a:noFill/>
              <a:ln w="63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5" name="Freeform 34"/>
              <p:cNvSpPr>
                <a:spLocks noEditPoints="1"/>
              </p:cNvSpPr>
              <p:nvPr/>
            </p:nvSpPr>
            <p:spPr bwMode="auto">
              <a:xfrm>
                <a:off x="2172" y="4113"/>
                <a:ext cx="81" cy="98"/>
              </a:xfrm>
              <a:custGeom>
                <a:avLst/>
                <a:gdLst>
                  <a:gd name="T0" fmla="*/ 29 w 115"/>
                  <a:gd name="T1" fmla="*/ 21 h 139"/>
                  <a:gd name="T2" fmla="*/ 29 w 115"/>
                  <a:gd name="T3" fmla="*/ 21 h 139"/>
                  <a:gd name="T4" fmla="*/ 18 w 115"/>
                  <a:gd name="T5" fmla="*/ 44 h 139"/>
                  <a:gd name="T6" fmla="*/ 33 w 115"/>
                  <a:gd name="T7" fmla="*/ 84 h 139"/>
                  <a:gd name="T8" fmla="*/ 60 w 115"/>
                  <a:gd name="T9" fmla="*/ 117 h 139"/>
                  <a:gd name="T10" fmla="*/ 85 w 115"/>
                  <a:gd name="T11" fmla="*/ 118 h 139"/>
                  <a:gd name="T12" fmla="*/ 97 w 115"/>
                  <a:gd name="T13" fmla="*/ 95 h 139"/>
                  <a:gd name="T14" fmla="*/ 82 w 115"/>
                  <a:gd name="T15" fmla="*/ 55 h 139"/>
                  <a:gd name="T16" fmla="*/ 55 w 115"/>
                  <a:gd name="T17" fmla="*/ 22 h 139"/>
                  <a:gd name="T18" fmla="*/ 29 w 115"/>
                  <a:gd name="T19" fmla="*/ 21 h 139"/>
                  <a:gd name="T20" fmla="*/ 22 w 115"/>
                  <a:gd name="T21" fmla="*/ 8 h 139"/>
                  <a:gd name="T22" fmla="*/ 22 w 115"/>
                  <a:gd name="T23" fmla="*/ 8 h 139"/>
                  <a:gd name="T24" fmla="*/ 61 w 115"/>
                  <a:gd name="T25" fmla="*/ 7 h 139"/>
                  <a:gd name="T26" fmla="*/ 98 w 115"/>
                  <a:gd name="T27" fmla="*/ 46 h 139"/>
                  <a:gd name="T28" fmla="*/ 114 w 115"/>
                  <a:gd name="T29" fmla="*/ 97 h 139"/>
                  <a:gd name="T30" fmla="*/ 93 w 115"/>
                  <a:gd name="T31" fmla="*/ 130 h 139"/>
                  <a:gd name="T32" fmla="*/ 53 w 115"/>
                  <a:gd name="T33" fmla="*/ 132 h 139"/>
                  <a:gd name="T34" fmla="*/ 17 w 115"/>
                  <a:gd name="T35" fmla="*/ 93 h 139"/>
                  <a:gd name="T36" fmla="*/ 1 w 115"/>
                  <a:gd name="T37" fmla="*/ 42 h 139"/>
                  <a:gd name="T38" fmla="*/ 22 w 115"/>
                  <a:gd name="T39" fmla="*/ 8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15" h="139">
                    <a:moveTo>
                      <a:pt x="29" y="21"/>
                    </a:moveTo>
                    <a:lnTo>
                      <a:pt x="29" y="21"/>
                    </a:lnTo>
                    <a:cubicBezTo>
                      <a:pt x="21" y="26"/>
                      <a:pt x="17" y="33"/>
                      <a:pt x="18" y="44"/>
                    </a:cubicBezTo>
                    <a:cubicBezTo>
                      <a:pt x="18" y="54"/>
                      <a:pt x="23" y="68"/>
                      <a:pt x="33" y="84"/>
                    </a:cubicBezTo>
                    <a:cubicBezTo>
                      <a:pt x="42" y="100"/>
                      <a:pt x="51" y="111"/>
                      <a:pt x="60" y="117"/>
                    </a:cubicBezTo>
                    <a:cubicBezTo>
                      <a:pt x="69" y="122"/>
                      <a:pt x="77" y="123"/>
                      <a:pt x="85" y="118"/>
                    </a:cubicBezTo>
                    <a:cubicBezTo>
                      <a:pt x="94" y="113"/>
                      <a:pt x="97" y="106"/>
                      <a:pt x="97" y="95"/>
                    </a:cubicBezTo>
                    <a:cubicBezTo>
                      <a:pt x="96" y="85"/>
                      <a:pt x="91" y="71"/>
                      <a:pt x="82" y="55"/>
                    </a:cubicBezTo>
                    <a:cubicBezTo>
                      <a:pt x="73" y="39"/>
                      <a:pt x="64" y="28"/>
                      <a:pt x="55" y="22"/>
                    </a:cubicBezTo>
                    <a:cubicBezTo>
                      <a:pt x="46" y="17"/>
                      <a:pt x="38" y="16"/>
                      <a:pt x="29" y="21"/>
                    </a:cubicBezTo>
                    <a:close/>
                    <a:moveTo>
                      <a:pt x="22" y="8"/>
                    </a:moveTo>
                    <a:lnTo>
                      <a:pt x="22" y="8"/>
                    </a:lnTo>
                    <a:cubicBezTo>
                      <a:pt x="35" y="1"/>
                      <a:pt x="48" y="0"/>
                      <a:pt x="61" y="7"/>
                    </a:cubicBezTo>
                    <a:cubicBezTo>
                      <a:pt x="74" y="13"/>
                      <a:pt x="87" y="26"/>
                      <a:pt x="98" y="46"/>
                    </a:cubicBezTo>
                    <a:cubicBezTo>
                      <a:pt x="110" y="66"/>
                      <a:pt x="115" y="83"/>
                      <a:pt x="114" y="97"/>
                    </a:cubicBezTo>
                    <a:cubicBezTo>
                      <a:pt x="113" y="112"/>
                      <a:pt x="106" y="123"/>
                      <a:pt x="93" y="130"/>
                    </a:cubicBezTo>
                    <a:cubicBezTo>
                      <a:pt x="79" y="138"/>
                      <a:pt x="66" y="139"/>
                      <a:pt x="53" y="132"/>
                    </a:cubicBezTo>
                    <a:cubicBezTo>
                      <a:pt x="40" y="126"/>
                      <a:pt x="28" y="113"/>
                      <a:pt x="17" y="93"/>
                    </a:cubicBezTo>
                    <a:cubicBezTo>
                      <a:pt x="5" y="73"/>
                      <a:pt x="0" y="56"/>
                      <a:pt x="1" y="42"/>
                    </a:cubicBezTo>
                    <a:cubicBezTo>
                      <a:pt x="2" y="27"/>
                      <a:pt x="9" y="16"/>
                      <a:pt x="22" y="8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6" name="Freeform 35"/>
              <p:cNvSpPr>
                <a:spLocks/>
              </p:cNvSpPr>
              <p:nvPr/>
            </p:nvSpPr>
            <p:spPr bwMode="auto">
              <a:xfrm>
                <a:off x="2237" y="4072"/>
                <a:ext cx="90" cy="103"/>
              </a:xfrm>
              <a:custGeom>
                <a:avLst/>
                <a:gdLst>
                  <a:gd name="T0" fmla="*/ 80 w 129"/>
                  <a:gd name="T1" fmla="*/ 56 h 147"/>
                  <a:gd name="T2" fmla="*/ 80 w 129"/>
                  <a:gd name="T3" fmla="*/ 56 h 147"/>
                  <a:gd name="T4" fmla="*/ 103 w 129"/>
                  <a:gd name="T5" fmla="*/ 56 h 147"/>
                  <a:gd name="T6" fmla="*/ 121 w 129"/>
                  <a:gd name="T7" fmla="*/ 71 h 147"/>
                  <a:gd name="T8" fmla="*/ 124 w 129"/>
                  <a:gd name="T9" fmla="*/ 105 h 147"/>
                  <a:gd name="T10" fmla="*/ 96 w 129"/>
                  <a:gd name="T11" fmla="*/ 134 h 147"/>
                  <a:gd name="T12" fmla="*/ 80 w 129"/>
                  <a:gd name="T13" fmla="*/ 142 h 147"/>
                  <a:gd name="T14" fmla="*/ 61 w 129"/>
                  <a:gd name="T15" fmla="*/ 147 h 147"/>
                  <a:gd name="T16" fmla="*/ 52 w 129"/>
                  <a:gd name="T17" fmla="*/ 132 h 147"/>
                  <a:gd name="T18" fmla="*/ 70 w 129"/>
                  <a:gd name="T19" fmla="*/ 129 h 147"/>
                  <a:gd name="T20" fmla="*/ 88 w 129"/>
                  <a:gd name="T21" fmla="*/ 121 h 147"/>
                  <a:gd name="T22" fmla="*/ 107 w 129"/>
                  <a:gd name="T23" fmla="*/ 102 h 147"/>
                  <a:gd name="T24" fmla="*/ 105 w 129"/>
                  <a:gd name="T25" fmla="*/ 81 h 147"/>
                  <a:gd name="T26" fmla="*/ 88 w 129"/>
                  <a:gd name="T27" fmla="*/ 69 h 147"/>
                  <a:gd name="T28" fmla="*/ 65 w 129"/>
                  <a:gd name="T29" fmla="*/ 74 h 147"/>
                  <a:gd name="T30" fmla="*/ 51 w 129"/>
                  <a:gd name="T31" fmla="*/ 82 h 147"/>
                  <a:gd name="T32" fmla="*/ 43 w 129"/>
                  <a:gd name="T33" fmla="*/ 69 h 147"/>
                  <a:gd name="T34" fmla="*/ 58 w 129"/>
                  <a:gd name="T35" fmla="*/ 61 h 147"/>
                  <a:gd name="T36" fmla="*/ 73 w 129"/>
                  <a:gd name="T37" fmla="*/ 46 h 147"/>
                  <a:gd name="T38" fmla="*/ 71 w 129"/>
                  <a:gd name="T39" fmla="*/ 29 h 147"/>
                  <a:gd name="T40" fmla="*/ 57 w 129"/>
                  <a:gd name="T41" fmla="*/ 18 h 147"/>
                  <a:gd name="T42" fmla="*/ 36 w 129"/>
                  <a:gd name="T43" fmla="*/ 24 h 147"/>
                  <a:gd name="T44" fmla="*/ 22 w 129"/>
                  <a:gd name="T45" fmla="*/ 34 h 147"/>
                  <a:gd name="T46" fmla="*/ 8 w 129"/>
                  <a:gd name="T47" fmla="*/ 48 h 147"/>
                  <a:gd name="T48" fmla="*/ 0 w 129"/>
                  <a:gd name="T49" fmla="*/ 34 h 147"/>
                  <a:gd name="T50" fmla="*/ 15 w 129"/>
                  <a:gd name="T51" fmla="*/ 20 h 147"/>
                  <a:gd name="T52" fmla="*/ 29 w 129"/>
                  <a:gd name="T53" fmla="*/ 10 h 147"/>
                  <a:gd name="T54" fmla="*/ 63 w 129"/>
                  <a:gd name="T55" fmla="*/ 2 h 147"/>
                  <a:gd name="T56" fmla="*/ 86 w 129"/>
                  <a:gd name="T57" fmla="*/ 18 h 147"/>
                  <a:gd name="T58" fmla="*/ 90 w 129"/>
                  <a:gd name="T59" fmla="*/ 38 h 147"/>
                  <a:gd name="T60" fmla="*/ 80 w 129"/>
                  <a:gd name="T61" fmla="*/ 56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9" h="147">
                    <a:moveTo>
                      <a:pt x="80" y="56"/>
                    </a:moveTo>
                    <a:lnTo>
                      <a:pt x="80" y="56"/>
                    </a:lnTo>
                    <a:cubicBezTo>
                      <a:pt x="88" y="53"/>
                      <a:pt x="96" y="53"/>
                      <a:pt x="103" y="56"/>
                    </a:cubicBezTo>
                    <a:cubicBezTo>
                      <a:pt x="111" y="59"/>
                      <a:pt x="117" y="64"/>
                      <a:pt x="121" y="71"/>
                    </a:cubicBezTo>
                    <a:cubicBezTo>
                      <a:pt x="128" y="83"/>
                      <a:pt x="129" y="94"/>
                      <a:pt x="124" y="105"/>
                    </a:cubicBezTo>
                    <a:cubicBezTo>
                      <a:pt x="120" y="116"/>
                      <a:pt x="110" y="126"/>
                      <a:pt x="96" y="134"/>
                    </a:cubicBezTo>
                    <a:cubicBezTo>
                      <a:pt x="91" y="137"/>
                      <a:pt x="85" y="140"/>
                      <a:pt x="80" y="142"/>
                    </a:cubicBezTo>
                    <a:cubicBezTo>
                      <a:pt x="74" y="144"/>
                      <a:pt x="68" y="146"/>
                      <a:pt x="61" y="147"/>
                    </a:cubicBezTo>
                    <a:lnTo>
                      <a:pt x="52" y="132"/>
                    </a:lnTo>
                    <a:cubicBezTo>
                      <a:pt x="58" y="132"/>
                      <a:pt x="64" y="131"/>
                      <a:pt x="70" y="129"/>
                    </a:cubicBezTo>
                    <a:cubicBezTo>
                      <a:pt x="76" y="127"/>
                      <a:pt x="82" y="125"/>
                      <a:pt x="88" y="121"/>
                    </a:cubicBezTo>
                    <a:cubicBezTo>
                      <a:pt x="98" y="116"/>
                      <a:pt x="104" y="109"/>
                      <a:pt x="107" y="102"/>
                    </a:cubicBezTo>
                    <a:cubicBezTo>
                      <a:pt x="110" y="96"/>
                      <a:pt x="109" y="88"/>
                      <a:pt x="105" y="81"/>
                    </a:cubicBezTo>
                    <a:cubicBezTo>
                      <a:pt x="101" y="74"/>
                      <a:pt x="95" y="70"/>
                      <a:pt x="88" y="69"/>
                    </a:cubicBezTo>
                    <a:cubicBezTo>
                      <a:pt x="81" y="68"/>
                      <a:pt x="73" y="69"/>
                      <a:pt x="65" y="74"/>
                    </a:cubicBezTo>
                    <a:lnTo>
                      <a:pt x="51" y="82"/>
                    </a:lnTo>
                    <a:lnTo>
                      <a:pt x="43" y="69"/>
                    </a:lnTo>
                    <a:lnTo>
                      <a:pt x="58" y="61"/>
                    </a:lnTo>
                    <a:cubicBezTo>
                      <a:pt x="65" y="56"/>
                      <a:pt x="71" y="52"/>
                      <a:pt x="73" y="46"/>
                    </a:cubicBezTo>
                    <a:cubicBezTo>
                      <a:pt x="75" y="40"/>
                      <a:pt x="75" y="35"/>
                      <a:pt x="71" y="29"/>
                    </a:cubicBezTo>
                    <a:cubicBezTo>
                      <a:pt x="68" y="23"/>
                      <a:pt x="63" y="19"/>
                      <a:pt x="57" y="18"/>
                    </a:cubicBezTo>
                    <a:cubicBezTo>
                      <a:pt x="51" y="18"/>
                      <a:pt x="44" y="20"/>
                      <a:pt x="36" y="24"/>
                    </a:cubicBezTo>
                    <a:cubicBezTo>
                      <a:pt x="31" y="27"/>
                      <a:pt x="27" y="30"/>
                      <a:pt x="22" y="34"/>
                    </a:cubicBezTo>
                    <a:cubicBezTo>
                      <a:pt x="18" y="38"/>
                      <a:pt x="13" y="42"/>
                      <a:pt x="8" y="48"/>
                    </a:cubicBezTo>
                    <a:lnTo>
                      <a:pt x="0" y="34"/>
                    </a:lnTo>
                    <a:cubicBezTo>
                      <a:pt x="5" y="28"/>
                      <a:pt x="10" y="24"/>
                      <a:pt x="15" y="20"/>
                    </a:cubicBezTo>
                    <a:cubicBezTo>
                      <a:pt x="20" y="16"/>
                      <a:pt x="24" y="13"/>
                      <a:pt x="29" y="10"/>
                    </a:cubicBezTo>
                    <a:cubicBezTo>
                      <a:pt x="41" y="3"/>
                      <a:pt x="52" y="0"/>
                      <a:pt x="63" y="2"/>
                    </a:cubicBezTo>
                    <a:cubicBezTo>
                      <a:pt x="73" y="3"/>
                      <a:pt x="81" y="9"/>
                      <a:pt x="86" y="18"/>
                    </a:cubicBezTo>
                    <a:cubicBezTo>
                      <a:pt x="90" y="24"/>
                      <a:pt x="91" y="31"/>
                      <a:pt x="90" y="38"/>
                    </a:cubicBezTo>
                    <a:cubicBezTo>
                      <a:pt x="89" y="44"/>
                      <a:pt x="86" y="51"/>
                      <a:pt x="80" y="56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7" name="Freeform 36"/>
              <p:cNvSpPr>
                <a:spLocks/>
              </p:cNvSpPr>
              <p:nvPr/>
            </p:nvSpPr>
            <p:spPr bwMode="auto">
              <a:xfrm>
                <a:off x="2326" y="4036"/>
                <a:ext cx="34" cy="115"/>
              </a:xfrm>
              <a:custGeom>
                <a:avLst/>
                <a:gdLst>
                  <a:gd name="T0" fmla="*/ 0 w 49"/>
                  <a:gd name="T1" fmla="*/ 8 h 164"/>
                  <a:gd name="T2" fmla="*/ 0 w 49"/>
                  <a:gd name="T3" fmla="*/ 8 h 164"/>
                  <a:gd name="T4" fmla="*/ 13 w 49"/>
                  <a:gd name="T5" fmla="*/ 0 h 164"/>
                  <a:gd name="T6" fmla="*/ 49 w 49"/>
                  <a:gd name="T7" fmla="*/ 156 h 164"/>
                  <a:gd name="T8" fmla="*/ 35 w 49"/>
                  <a:gd name="T9" fmla="*/ 164 h 164"/>
                  <a:gd name="T10" fmla="*/ 0 w 49"/>
                  <a:gd name="T11" fmla="*/ 8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9" h="164">
                    <a:moveTo>
                      <a:pt x="0" y="8"/>
                    </a:moveTo>
                    <a:lnTo>
                      <a:pt x="0" y="8"/>
                    </a:lnTo>
                    <a:lnTo>
                      <a:pt x="13" y="0"/>
                    </a:lnTo>
                    <a:lnTo>
                      <a:pt x="49" y="156"/>
                    </a:lnTo>
                    <a:lnTo>
                      <a:pt x="35" y="164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8" name="Freeform 37"/>
              <p:cNvSpPr>
                <a:spLocks/>
              </p:cNvSpPr>
              <p:nvPr/>
            </p:nvSpPr>
            <p:spPr bwMode="auto">
              <a:xfrm>
                <a:off x="2350" y="4011"/>
                <a:ext cx="95" cy="99"/>
              </a:xfrm>
              <a:custGeom>
                <a:avLst/>
                <a:gdLst>
                  <a:gd name="T0" fmla="*/ 59 w 135"/>
                  <a:gd name="T1" fmla="*/ 129 h 142"/>
                  <a:gd name="T2" fmla="*/ 59 w 135"/>
                  <a:gd name="T3" fmla="*/ 129 h 142"/>
                  <a:gd name="T4" fmla="*/ 85 w 135"/>
                  <a:gd name="T5" fmla="*/ 114 h 142"/>
                  <a:gd name="T6" fmla="*/ 33 w 135"/>
                  <a:gd name="T7" fmla="*/ 24 h 142"/>
                  <a:gd name="T8" fmla="*/ 8 w 135"/>
                  <a:gd name="T9" fmla="*/ 46 h 142"/>
                  <a:gd name="T10" fmla="*/ 0 w 135"/>
                  <a:gd name="T11" fmla="*/ 31 h 142"/>
                  <a:gd name="T12" fmla="*/ 25 w 135"/>
                  <a:gd name="T13" fmla="*/ 9 h 142"/>
                  <a:gd name="T14" fmla="*/ 41 w 135"/>
                  <a:gd name="T15" fmla="*/ 0 h 142"/>
                  <a:gd name="T16" fmla="*/ 101 w 135"/>
                  <a:gd name="T17" fmla="*/ 105 h 142"/>
                  <a:gd name="T18" fmla="*/ 127 w 135"/>
                  <a:gd name="T19" fmla="*/ 90 h 142"/>
                  <a:gd name="T20" fmla="*/ 135 w 135"/>
                  <a:gd name="T21" fmla="*/ 103 h 142"/>
                  <a:gd name="T22" fmla="*/ 67 w 135"/>
                  <a:gd name="T23" fmla="*/ 142 h 142"/>
                  <a:gd name="T24" fmla="*/ 59 w 135"/>
                  <a:gd name="T25" fmla="*/ 129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5" h="142">
                    <a:moveTo>
                      <a:pt x="59" y="129"/>
                    </a:moveTo>
                    <a:lnTo>
                      <a:pt x="59" y="129"/>
                    </a:lnTo>
                    <a:lnTo>
                      <a:pt x="85" y="114"/>
                    </a:lnTo>
                    <a:lnTo>
                      <a:pt x="33" y="24"/>
                    </a:lnTo>
                    <a:lnTo>
                      <a:pt x="8" y="46"/>
                    </a:lnTo>
                    <a:lnTo>
                      <a:pt x="0" y="31"/>
                    </a:lnTo>
                    <a:lnTo>
                      <a:pt x="25" y="9"/>
                    </a:lnTo>
                    <a:lnTo>
                      <a:pt x="41" y="0"/>
                    </a:lnTo>
                    <a:lnTo>
                      <a:pt x="101" y="105"/>
                    </a:lnTo>
                    <a:lnTo>
                      <a:pt x="127" y="90"/>
                    </a:lnTo>
                    <a:lnTo>
                      <a:pt x="135" y="103"/>
                    </a:lnTo>
                    <a:lnTo>
                      <a:pt x="67" y="142"/>
                    </a:lnTo>
                    <a:lnTo>
                      <a:pt x="59" y="129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" name="Freeform 38"/>
              <p:cNvSpPr>
                <a:spLocks/>
              </p:cNvSpPr>
              <p:nvPr/>
            </p:nvSpPr>
            <p:spPr bwMode="auto">
              <a:xfrm>
                <a:off x="2419" y="3966"/>
                <a:ext cx="91" cy="104"/>
              </a:xfrm>
              <a:custGeom>
                <a:avLst/>
                <a:gdLst>
                  <a:gd name="T0" fmla="*/ 80 w 129"/>
                  <a:gd name="T1" fmla="*/ 56 h 147"/>
                  <a:gd name="T2" fmla="*/ 80 w 129"/>
                  <a:gd name="T3" fmla="*/ 56 h 147"/>
                  <a:gd name="T4" fmla="*/ 103 w 129"/>
                  <a:gd name="T5" fmla="*/ 56 h 147"/>
                  <a:gd name="T6" fmla="*/ 121 w 129"/>
                  <a:gd name="T7" fmla="*/ 71 h 147"/>
                  <a:gd name="T8" fmla="*/ 125 w 129"/>
                  <a:gd name="T9" fmla="*/ 105 h 147"/>
                  <a:gd name="T10" fmla="*/ 96 w 129"/>
                  <a:gd name="T11" fmla="*/ 134 h 147"/>
                  <a:gd name="T12" fmla="*/ 80 w 129"/>
                  <a:gd name="T13" fmla="*/ 142 h 147"/>
                  <a:gd name="T14" fmla="*/ 61 w 129"/>
                  <a:gd name="T15" fmla="*/ 147 h 147"/>
                  <a:gd name="T16" fmla="*/ 52 w 129"/>
                  <a:gd name="T17" fmla="*/ 131 h 147"/>
                  <a:gd name="T18" fmla="*/ 70 w 129"/>
                  <a:gd name="T19" fmla="*/ 129 h 147"/>
                  <a:gd name="T20" fmla="*/ 88 w 129"/>
                  <a:gd name="T21" fmla="*/ 121 h 147"/>
                  <a:gd name="T22" fmla="*/ 107 w 129"/>
                  <a:gd name="T23" fmla="*/ 102 h 147"/>
                  <a:gd name="T24" fmla="*/ 105 w 129"/>
                  <a:gd name="T25" fmla="*/ 80 h 147"/>
                  <a:gd name="T26" fmla="*/ 88 w 129"/>
                  <a:gd name="T27" fmla="*/ 68 h 147"/>
                  <a:gd name="T28" fmla="*/ 65 w 129"/>
                  <a:gd name="T29" fmla="*/ 74 h 147"/>
                  <a:gd name="T30" fmla="*/ 51 w 129"/>
                  <a:gd name="T31" fmla="*/ 82 h 147"/>
                  <a:gd name="T32" fmla="*/ 43 w 129"/>
                  <a:gd name="T33" fmla="*/ 69 h 147"/>
                  <a:gd name="T34" fmla="*/ 58 w 129"/>
                  <a:gd name="T35" fmla="*/ 61 h 147"/>
                  <a:gd name="T36" fmla="*/ 73 w 129"/>
                  <a:gd name="T37" fmla="*/ 46 h 147"/>
                  <a:gd name="T38" fmla="*/ 71 w 129"/>
                  <a:gd name="T39" fmla="*/ 28 h 147"/>
                  <a:gd name="T40" fmla="*/ 57 w 129"/>
                  <a:gd name="T41" fmla="*/ 18 h 147"/>
                  <a:gd name="T42" fmla="*/ 36 w 129"/>
                  <a:gd name="T43" fmla="*/ 24 h 147"/>
                  <a:gd name="T44" fmla="*/ 22 w 129"/>
                  <a:gd name="T45" fmla="*/ 34 h 147"/>
                  <a:gd name="T46" fmla="*/ 9 w 129"/>
                  <a:gd name="T47" fmla="*/ 48 h 147"/>
                  <a:gd name="T48" fmla="*/ 0 w 129"/>
                  <a:gd name="T49" fmla="*/ 33 h 147"/>
                  <a:gd name="T50" fmla="*/ 15 w 129"/>
                  <a:gd name="T51" fmla="*/ 20 h 147"/>
                  <a:gd name="T52" fmla="*/ 29 w 129"/>
                  <a:gd name="T53" fmla="*/ 10 h 147"/>
                  <a:gd name="T54" fmla="*/ 63 w 129"/>
                  <a:gd name="T55" fmla="*/ 2 h 147"/>
                  <a:gd name="T56" fmla="*/ 86 w 129"/>
                  <a:gd name="T57" fmla="*/ 18 h 147"/>
                  <a:gd name="T58" fmla="*/ 90 w 129"/>
                  <a:gd name="T59" fmla="*/ 37 h 147"/>
                  <a:gd name="T60" fmla="*/ 80 w 129"/>
                  <a:gd name="T61" fmla="*/ 56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9" h="147">
                    <a:moveTo>
                      <a:pt x="80" y="56"/>
                    </a:moveTo>
                    <a:lnTo>
                      <a:pt x="80" y="56"/>
                    </a:lnTo>
                    <a:cubicBezTo>
                      <a:pt x="88" y="53"/>
                      <a:pt x="96" y="53"/>
                      <a:pt x="103" y="56"/>
                    </a:cubicBezTo>
                    <a:cubicBezTo>
                      <a:pt x="111" y="59"/>
                      <a:pt x="117" y="64"/>
                      <a:pt x="121" y="71"/>
                    </a:cubicBezTo>
                    <a:cubicBezTo>
                      <a:pt x="128" y="83"/>
                      <a:pt x="129" y="94"/>
                      <a:pt x="125" y="105"/>
                    </a:cubicBezTo>
                    <a:cubicBezTo>
                      <a:pt x="120" y="116"/>
                      <a:pt x="111" y="126"/>
                      <a:pt x="96" y="134"/>
                    </a:cubicBezTo>
                    <a:cubicBezTo>
                      <a:pt x="91" y="137"/>
                      <a:pt x="85" y="140"/>
                      <a:pt x="80" y="142"/>
                    </a:cubicBezTo>
                    <a:cubicBezTo>
                      <a:pt x="74" y="144"/>
                      <a:pt x="68" y="146"/>
                      <a:pt x="61" y="147"/>
                    </a:cubicBezTo>
                    <a:lnTo>
                      <a:pt x="52" y="131"/>
                    </a:lnTo>
                    <a:cubicBezTo>
                      <a:pt x="58" y="131"/>
                      <a:pt x="64" y="131"/>
                      <a:pt x="70" y="129"/>
                    </a:cubicBezTo>
                    <a:cubicBezTo>
                      <a:pt x="76" y="127"/>
                      <a:pt x="82" y="125"/>
                      <a:pt x="88" y="121"/>
                    </a:cubicBezTo>
                    <a:cubicBezTo>
                      <a:pt x="98" y="115"/>
                      <a:pt x="104" y="109"/>
                      <a:pt x="107" y="102"/>
                    </a:cubicBezTo>
                    <a:cubicBezTo>
                      <a:pt x="110" y="95"/>
                      <a:pt x="109" y="88"/>
                      <a:pt x="105" y="80"/>
                    </a:cubicBezTo>
                    <a:cubicBezTo>
                      <a:pt x="101" y="74"/>
                      <a:pt x="96" y="70"/>
                      <a:pt x="88" y="68"/>
                    </a:cubicBezTo>
                    <a:cubicBezTo>
                      <a:pt x="81" y="67"/>
                      <a:pt x="73" y="69"/>
                      <a:pt x="65" y="74"/>
                    </a:cubicBezTo>
                    <a:lnTo>
                      <a:pt x="51" y="82"/>
                    </a:lnTo>
                    <a:lnTo>
                      <a:pt x="43" y="69"/>
                    </a:lnTo>
                    <a:lnTo>
                      <a:pt x="58" y="61"/>
                    </a:lnTo>
                    <a:cubicBezTo>
                      <a:pt x="65" y="56"/>
                      <a:pt x="71" y="51"/>
                      <a:pt x="73" y="46"/>
                    </a:cubicBezTo>
                    <a:cubicBezTo>
                      <a:pt x="75" y="40"/>
                      <a:pt x="75" y="34"/>
                      <a:pt x="71" y="28"/>
                    </a:cubicBezTo>
                    <a:cubicBezTo>
                      <a:pt x="68" y="22"/>
                      <a:pt x="63" y="19"/>
                      <a:pt x="57" y="18"/>
                    </a:cubicBezTo>
                    <a:cubicBezTo>
                      <a:pt x="51" y="18"/>
                      <a:pt x="44" y="20"/>
                      <a:pt x="36" y="24"/>
                    </a:cubicBezTo>
                    <a:cubicBezTo>
                      <a:pt x="31" y="27"/>
                      <a:pt x="27" y="30"/>
                      <a:pt x="22" y="34"/>
                    </a:cubicBezTo>
                    <a:cubicBezTo>
                      <a:pt x="18" y="38"/>
                      <a:pt x="13" y="42"/>
                      <a:pt x="9" y="48"/>
                    </a:cubicBezTo>
                    <a:lnTo>
                      <a:pt x="0" y="33"/>
                    </a:lnTo>
                    <a:cubicBezTo>
                      <a:pt x="5" y="28"/>
                      <a:pt x="10" y="24"/>
                      <a:pt x="15" y="20"/>
                    </a:cubicBezTo>
                    <a:cubicBezTo>
                      <a:pt x="20" y="16"/>
                      <a:pt x="25" y="13"/>
                      <a:pt x="29" y="10"/>
                    </a:cubicBezTo>
                    <a:cubicBezTo>
                      <a:pt x="41" y="3"/>
                      <a:pt x="53" y="0"/>
                      <a:pt x="63" y="2"/>
                    </a:cubicBezTo>
                    <a:cubicBezTo>
                      <a:pt x="73" y="3"/>
                      <a:pt x="81" y="8"/>
                      <a:pt x="86" y="18"/>
                    </a:cubicBezTo>
                    <a:cubicBezTo>
                      <a:pt x="90" y="24"/>
                      <a:pt x="91" y="31"/>
                      <a:pt x="90" y="37"/>
                    </a:cubicBezTo>
                    <a:cubicBezTo>
                      <a:pt x="89" y="44"/>
                      <a:pt x="86" y="50"/>
                      <a:pt x="80" y="56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" name="Freeform 39"/>
              <p:cNvSpPr>
                <a:spLocks noEditPoints="1"/>
              </p:cNvSpPr>
              <p:nvPr/>
            </p:nvSpPr>
            <p:spPr bwMode="auto">
              <a:xfrm>
                <a:off x="2535" y="3904"/>
                <a:ext cx="81" cy="97"/>
              </a:xfrm>
              <a:custGeom>
                <a:avLst/>
                <a:gdLst>
                  <a:gd name="T0" fmla="*/ 29 w 115"/>
                  <a:gd name="T1" fmla="*/ 20 h 138"/>
                  <a:gd name="T2" fmla="*/ 29 w 115"/>
                  <a:gd name="T3" fmla="*/ 20 h 138"/>
                  <a:gd name="T4" fmla="*/ 18 w 115"/>
                  <a:gd name="T5" fmla="*/ 43 h 138"/>
                  <a:gd name="T6" fmla="*/ 33 w 115"/>
                  <a:gd name="T7" fmla="*/ 83 h 138"/>
                  <a:gd name="T8" fmla="*/ 60 w 115"/>
                  <a:gd name="T9" fmla="*/ 116 h 138"/>
                  <a:gd name="T10" fmla="*/ 85 w 115"/>
                  <a:gd name="T11" fmla="*/ 117 h 138"/>
                  <a:gd name="T12" fmla="*/ 97 w 115"/>
                  <a:gd name="T13" fmla="*/ 94 h 138"/>
                  <a:gd name="T14" fmla="*/ 82 w 115"/>
                  <a:gd name="T15" fmla="*/ 55 h 138"/>
                  <a:gd name="T16" fmla="*/ 55 w 115"/>
                  <a:gd name="T17" fmla="*/ 22 h 138"/>
                  <a:gd name="T18" fmla="*/ 29 w 115"/>
                  <a:gd name="T19" fmla="*/ 20 h 138"/>
                  <a:gd name="T20" fmla="*/ 22 w 115"/>
                  <a:gd name="T21" fmla="*/ 8 h 138"/>
                  <a:gd name="T22" fmla="*/ 22 w 115"/>
                  <a:gd name="T23" fmla="*/ 8 h 138"/>
                  <a:gd name="T24" fmla="*/ 61 w 115"/>
                  <a:gd name="T25" fmla="*/ 6 h 138"/>
                  <a:gd name="T26" fmla="*/ 98 w 115"/>
                  <a:gd name="T27" fmla="*/ 45 h 138"/>
                  <a:gd name="T28" fmla="*/ 114 w 115"/>
                  <a:gd name="T29" fmla="*/ 97 h 138"/>
                  <a:gd name="T30" fmla="*/ 93 w 115"/>
                  <a:gd name="T31" fmla="*/ 130 h 138"/>
                  <a:gd name="T32" fmla="*/ 53 w 115"/>
                  <a:gd name="T33" fmla="*/ 132 h 138"/>
                  <a:gd name="T34" fmla="*/ 17 w 115"/>
                  <a:gd name="T35" fmla="*/ 92 h 138"/>
                  <a:gd name="T36" fmla="*/ 1 w 115"/>
                  <a:gd name="T37" fmla="*/ 41 h 138"/>
                  <a:gd name="T38" fmla="*/ 22 w 115"/>
                  <a:gd name="T39" fmla="*/ 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15" h="138">
                    <a:moveTo>
                      <a:pt x="29" y="20"/>
                    </a:moveTo>
                    <a:lnTo>
                      <a:pt x="29" y="20"/>
                    </a:lnTo>
                    <a:cubicBezTo>
                      <a:pt x="21" y="25"/>
                      <a:pt x="17" y="33"/>
                      <a:pt x="18" y="43"/>
                    </a:cubicBezTo>
                    <a:cubicBezTo>
                      <a:pt x="18" y="54"/>
                      <a:pt x="23" y="67"/>
                      <a:pt x="33" y="83"/>
                    </a:cubicBezTo>
                    <a:cubicBezTo>
                      <a:pt x="42" y="99"/>
                      <a:pt x="51" y="110"/>
                      <a:pt x="60" y="116"/>
                    </a:cubicBezTo>
                    <a:cubicBezTo>
                      <a:pt x="69" y="122"/>
                      <a:pt x="77" y="122"/>
                      <a:pt x="85" y="117"/>
                    </a:cubicBezTo>
                    <a:cubicBezTo>
                      <a:pt x="94" y="113"/>
                      <a:pt x="98" y="105"/>
                      <a:pt x="97" y="94"/>
                    </a:cubicBezTo>
                    <a:cubicBezTo>
                      <a:pt x="96" y="84"/>
                      <a:pt x="92" y="71"/>
                      <a:pt x="82" y="55"/>
                    </a:cubicBezTo>
                    <a:cubicBezTo>
                      <a:pt x="73" y="38"/>
                      <a:pt x="64" y="27"/>
                      <a:pt x="55" y="22"/>
                    </a:cubicBezTo>
                    <a:cubicBezTo>
                      <a:pt x="46" y="16"/>
                      <a:pt x="38" y="16"/>
                      <a:pt x="29" y="20"/>
                    </a:cubicBezTo>
                    <a:close/>
                    <a:moveTo>
                      <a:pt x="22" y="8"/>
                    </a:moveTo>
                    <a:lnTo>
                      <a:pt x="22" y="8"/>
                    </a:lnTo>
                    <a:cubicBezTo>
                      <a:pt x="35" y="0"/>
                      <a:pt x="48" y="0"/>
                      <a:pt x="61" y="6"/>
                    </a:cubicBezTo>
                    <a:cubicBezTo>
                      <a:pt x="75" y="12"/>
                      <a:pt x="87" y="26"/>
                      <a:pt x="98" y="45"/>
                    </a:cubicBezTo>
                    <a:cubicBezTo>
                      <a:pt x="110" y="65"/>
                      <a:pt x="115" y="82"/>
                      <a:pt x="114" y="97"/>
                    </a:cubicBezTo>
                    <a:cubicBezTo>
                      <a:pt x="113" y="111"/>
                      <a:pt x="106" y="122"/>
                      <a:pt x="93" y="130"/>
                    </a:cubicBezTo>
                    <a:cubicBezTo>
                      <a:pt x="79" y="137"/>
                      <a:pt x="66" y="138"/>
                      <a:pt x="53" y="132"/>
                    </a:cubicBezTo>
                    <a:cubicBezTo>
                      <a:pt x="40" y="125"/>
                      <a:pt x="28" y="112"/>
                      <a:pt x="17" y="92"/>
                    </a:cubicBezTo>
                    <a:cubicBezTo>
                      <a:pt x="5" y="73"/>
                      <a:pt x="0" y="55"/>
                      <a:pt x="1" y="41"/>
                    </a:cubicBezTo>
                    <a:cubicBezTo>
                      <a:pt x="2" y="27"/>
                      <a:pt x="9" y="15"/>
                      <a:pt x="22" y="8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1" name="Freeform 40"/>
              <p:cNvSpPr>
                <a:spLocks noEditPoints="1"/>
              </p:cNvSpPr>
              <p:nvPr/>
            </p:nvSpPr>
            <p:spPr bwMode="auto">
              <a:xfrm>
                <a:off x="2607" y="3862"/>
                <a:ext cx="81" cy="97"/>
              </a:xfrm>
              <a:custGeom>
                <a:avLst/>
                <a:gdLst>
                  <a:gd name="T0" fmla="*/ 29 w 115"/>
                  <a:gd name="T1" fmla="*/ 21 h 139"/>
                  <a:gd name="T2" fmla="*/ 29 w 115"/>
                  <a:gd name="T3" fmla="*/ 21 h 139"/>
                  <a:gd name="T4" fmla="*/ 18 w 115"/>
                  <a:gd name="T5" fmla="*/ 44 h 139"/>
                  <a:gd name="T6" fmla="*/ 33 w 115"/>
                  <a:gd name="T7" fmla="*/ 84 h 139"/>
                  <a:gd name="T8" fmla="*/ 60 w 115"/>
                  <a:gd name="T9" fmla="*/ 117 h 139"/>
                  <a:gd name="T10" fmla="*/ 85 w 115"/>
                  <a:gd name="T11" fmla="*/ 118 h 139"/>
                  <a:gd name="T12" fmla="*/ 97 w 115"/>
                  <a:gd name="T13" fmla="*/ 95 h 139"/>
                  <a:gd name="T14" fmla="*/ 82 w 115"/>
                  <a:gd name="T15" fmla="*/ 55 h 139"/>
                  <a:gd name="T16" fmla="*/ 55 w 115"/>
                  <a:gd name="T17" fmla="*/ 22 h 139"/>
                  <a:gd name="T18" fmla="*/ 29 w 115"/>
                  <a:gd name="T19" fmla="*/ 21 h 139"/>
                  <a:gd name="T20" fmla="*/ 22 w 115"/>
                  <a:gd name="T21" fmla="*/ 8 h 139"/>
                  <a:gd name="T22" fmla="*/ 22 w 115"/>
                  <a:gd name="T23" fmla="*/ 8 h 139"/>
                  <a:gd name="T24" fmla="*/ 61 w 115"/>
                  <a:gd name="T25" fmla="*/ 7 h 139"/>
                  <a:gd name="T26" fmla="*/ 98 w 115"/>
                  <a:gd name="T27" fmla="*/ 46 h 139"/>
                  <a:gd name="T28" fmla="*/ 114 w 115"/>
                  <a:gd name="T29" fmla="*/ 97 h 139"/>
                  <a:gd name="T30" fmla="*/ 92 w 115"/>
                  <a:gd name="T31" fmla="*/ 130 h 139"/>
                  <a:gd name="T32" fmla="*/ 53 w 115"/>
                  <a:gd name="T33" fmla="*/ 132 h 139"/>
                  <a:gd name="T34" fmla="*/ 17 w 115"/>
                  <a:gd name="T35" fmla="*/ 93 h 139"/>
                  <a:gd name="T36" fmla="*/ 1 w 115"/>
                  <a:gd name="T37" fmla="*/ 42 h 139"/>
                  <a:gd name="T38" fmla="*/ 22 w 115"/>
                  <a:gd name="T39" fmla="*/ 8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15" h="139">
                    <a:moveTo>
                      <a:pt x="29" y="21"/>
                    </a:moveTo>
                    <a:lnTo>
                      <a:pt x="29" y="21"/>
                    </a:lnTo>
                    <a:cubicBezTo>
                      <a:pt x="21" y="26"/>
                      <a:pt x="17" y="33"/>
                      <a:pt x="18" y="44"/>
                    </a:cubicBezTo>
                    <a:cubicBezTo>
                      <a:pt x="18" y="54"/>
                      <a:pt x="23" y="68"/>
                      <a:pt x="33" y="84"/>
                    </a:cubicBezTo>
                    <a:cubicBezTo>
                      <a:pt x="42" y="100"/>
                      <a:pt x="51" y="111"/>
                      <a:pt x="60" y="117"/>
                    </a:cubicBezTo>
                    <a:cubicBezTo>
                      <a:pt x="69" y="122"/>
                      <a:pt x="77" y="123"/>
                      <a:pt x="85" y="118"/>
                    </a:cubicBezTo>
                    <a:cubicBezTo>
                      <a:pt x="94" y="113"/>
                      <a:pt x="97" y="106"/>
                      <a:pt x="97" y="95"/>
                    </a:cubicBezTo>
                    <a:cubicBezTo>
                      <a:pt x="96" y="85"/>
                      <a:pt x="91" y="71"/>
                      <a:pt x="82" y="55"/>
                    </a:cubicBezTo>
                    <a:cubicBezTo>
                      <a:pt x="73" y="39"/>
                      <a:pt x="64" y="28"/>
                      <a:pt x="55" y="22"/>
                    </a:cubicBezTo>
                    <a:cubicBezTo>
                      <a:pt x="46" y="17"/>
                      <a:pt x="38" y="16"/>
                      <a:pt x="29" y="21"/>
                    </a:cubicBezTo>
                    <a:close/>
                    <a:moveTo>
                      <a:pt x="22" y="8"/>
                    </a:moveTo>
                    <a:lnTo>
                      <a:pt x="22" y="8"/>
                    </a:lnTo>
                    <a:cubicBezTo>
                      <a:pt x="35" y="1"/>
                      <a:pt x="48" y="0"/>
                      <a:pt x="61" y="7"/>
                    </a:cubicBezTo>
                    <a:cubicBezTo>
                      <a:pt x="74" y="13"/>
                      <a:pt x="87" y="26"/>
                      <a:pt x="98" y="46"/>
                    </a:cubicBezTo>
                    <a:cubicBezTo>
                      <a:pt x="110" y="66"/>
                      <a:pt x="115" y="83"/>
                      <a:pt x="114" y="97"/>
                    </a:cubicBezTo>
                    <a:cubicBezTo>
                      <a:pt x="113" y="112"/>
                      <a:pt x="106" y="123"/>
                      <a:pt x="92" y="130"/>
                    </a:cubicBezTo>
                    <a:cubicBezTo>
                      <a:pt x="79" y="138"/>
                      <a:pt x="66" y="139"/>
                      <a:pt x="53" y="132"/>
                    </a:cubicBezTo>
                    <a:cubicBezTo>
                      <a:pt x="40" y="126"/>
                      <a:pt x="28" y="113"/>
                      <a:pt x="17" y="93"/>
                    </a:cubicBezTo>
                    <a:cubicBezTo>
                      <a:pt x="5" y="73"/>
                      <a:pt x="0" y="56"/>
                      <a:pt x="1" y="42"/>
                    </a:cubicBezTo>
                    <a:cubicBezTo>
                      <a:pt x="2" y="27"/>
                      <a:pt x="9" y="16"/>
                      <a:pt x="22" y="8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2" name="Freeform 41"/>
              <p:cNvSpPr>
                <a:spLocks/>
              </p:cNvSpPr>
              <p:nvPr/>
            </p:nvSpPr>
            <p:spPr bwMode="auto">
              <a:xfrm>
                <a:off x="3198" y="3774"/>
                <a:ext cx="0" cy="38"/>
              </a:xfrm>
              <a:custGeom>
                <a:avLst/>
                <a:gdLst>
                  <a:gd name="T0" fmla="*/ 54 h 54"/>
                  <a:gd name="T1" fmla="*/ 54 h 54"/>
                  <a:gd name="T2" fmla="*/ 0 h 54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54">
                    <a:moveTo>
                      <a:pt x="0" y="54"/>
                    </a:moveTo>
                    <a:lnTo>
                      <a:pt x="0" y="54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" name="Freeform 42"/>
              <p:cNvSpPr>
                <a:spLocks/>
              </p:cNvSpPr>
              <p:nvPr/>
            </p:nvSpPr>
            <p:spPr bwMode="auto">
              <a:xfrm>
                <a:off x="3198" y="3774"/>
                <a:ext cx="0" cy="38"/>
              </a:xfrm>
              <a:custGeom>
                <a:avLst/>
                <a:gdLst>
                  <a:gd name="T0" fmla="*/ 54 h 54"/>
                  <a:gd name="T1" fmla="*/ 54 h 54"/>
                  <a:gd name="T2" fmla="*/ 0 h 54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54">
                    <a:moveTo>
                      <a:pt x="0" y="54"/>
                    </a:moveTo>
                    <a:lnTo>
                      <a:pt x="0" y="54"/>
                    </a:lnTo>
                    <a:lnTo>
                      <a:pt x="0" y="0"/>
                    </a:lnTo>
                  </a:path>
                </a:pathLst>
              </a:custGeom>
              <a:noFill/>
              <a:ln w="63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4" name="Freeform 43"/>
              <p:cNvSpPr>
                <a:spLocks/>
              </p:cNvSpPr>
              <p:nvPr/>
            </p:nvSpPr>
            <p:spPr bwMode="auto">
              <a:xfrm>
                <a:off x="3198" y="981"/>
                <a:ext cx="0" cy="37"/>
              </a:xfrm>
              <a:custGeom>
                <a:avLst/>
                <a:gdLst>
                  <a:gd name="T0" fmla="*/ 0 h 53"/>
                  <a:gd name="T1" fmla="*/ 0 h 53"/>
                  <a:gd name="T2" fmla="*/ 53 h 5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53">
                    <a:moveTo>
                      <a:pt x="0" y="0"/>
                    </a:moveTo>
                    <a:lnTo>
                      <a:pt x="0" y="0"/>
                    </a:lnTo>
                    <a:lnTo>
                      <a:pt x="0" y="53"/>
                    </a:lnTo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5" name="Freeform 44"/>
              <p:cNvSpPr>
                <a:spLocks/>
              </p:cNvSpPr>
              <p:nvPr/>
            </p:nvSpPr>
            <p:spPr bwMode="auto">
              <a:xfrm>
                <a:off x="3198" y="981"/>
                <a:ext cx="0" cy="37"/>
              </a:xfrm>
              <a:custGeom>
                <a:avLst/>
                <a:gdLst>
                  <a:gd name="T0" fmla="*/ 0 h 53"/>
                  <a:gd name="T1" fmla="*/ 0 h 53"/>
                  <a:gd name="T2" fmla="*/ 53 h 5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53">
                    <a:moveTo>
                      <a:pt x="0" y="0"/>
                    </a:moveTo>
                    <a:lnTo>
                      <a:pt x="0" y="0"/>
                    </a:lnTo>
                    <a:lnTo>
                      <a:pt x="0" y="53"/>
                    </a:lnTo>
                  </a:path>
                </a:pathLst>
              </a:custGeom>
              <a:noFill/>
              <a:ln w="63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6" name="Freeform 45"/>
              <p:cNvSpPr>
                <a:spLocks noEditPoints="1"/>
              </p:cNvSpPr>
              <p:nvPr/>
            </p:nvSpPr>
            <p:spPr bwMode="auto">
              <a:xfrm>
                <a:off x="2657" y="4113"/>
                <a:ext cx="80" cy="98"/>
              </a:xfrm>
              <a:custGeom>
                <a:avLst/>
                <a:gdLst>
                  <a:gd name="T0" fmla="*/ 29 w 115"/>
                  <a:gd name="T1" fmla="*/ 21 h 139"/>
                  <a:gd name="T2" fmla="*/ 29 w 115"/>
                  <a:gd name="T3" fmla="*/ 21 h 139"/>
                  <a:gd name="T4" fmla="*/ 18 w 115"/>
                  <a:gd name="T5" fmla="*/ 44 h 139"/>
                  <a:gd name="T6" fmla="*/ 33 w 115"/>
                  <a:gd name="T7" fmla="*/ 84 h 139"/>
                  <a:gd name="T8" fmla="*/ 60 w 115"/>
                  <a:gd name="T9" fmla="*/ 117 h 139"/>
                  <a:gd name="T10" fmla="*/ 85 w 115"/>
                  <a:gd name="T11" fmla="*/ 118 h 139"/>
                  <a:gd name="T12" fmla="*/ 97 w 115"/>
                  <a:gd name="T13" fmla="*/ 95 h 139"/>
                  <a:gd name="T14" fmla="*/ 82 w 115"/>
                  <a:gd name="T15" fmla="*/ 55 h 139"/>
                  <a:gd name="T16" fmla="*/ 55 w 115"/>
                  <a:gd name="T17" fmla="*/ 22 h 139"/>
                  <a:gd name="T18" fmla="*/ 29 w 115"/>
                  <a:gd name="T19" fmla="*/ 21 h 139"/>
                  <a:gd name="T20" fmla="*/ 22 w 115"/>
                  <a:gd name="T21" fmla="*/ 8 h 139"/>
                  <a:gd name="T22" fmla="*/ 22 w 115"/>
                  <a:gd name="T23" fmla="*/ 8 h 139"/>
                  <a:gd name="T24" fmla="*/ 61 w 115"/>
                  <a:gd name="T25" fmla="*/ 7 h 139"/>
                  <a:gd name="T26" fmla="*/ 98 w 115"/>
                  <a:gd name="T27" fmla="*/ 46 h 139"/>
                  <a:gd name="T28" fmla="*/ 114 w 115"/>
                  <a:gd name="T29" fmla="*/ 97 h 139"/>
                  <a:gd name="T30" fmla="*/ 93 w 115"/>
                  <a:gd name="T31" fmla="*/ 130 h 139"/>
                  <a:gd name="T32" fmla="*/ 53 w 115"/>
                  <a:gd name="T33" fmla="*/ 132 h 139"/>
                  <a:gd name="T34" fmla="*/ 17 w 115"/>
                  <a:gd name="T35" fmla="*/ 93 h 139"/>
                  <a:gd name="T36" fmla="*/ 1 w 115"/>
                  <a:gd name="T37" fmla="*/ 42 h 139"/>
                  <a:gd name="T38" fmla="*/ 22 w 115"/>
                  <a:gd name="T39" fmla="*/ 8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15" h="139">
                    <a:moveTo>
                      <a:pt x="29" y="21"/>
                    </a:moveTo>
                    <a:lnTo>
                      <a:pt x="29" y="21"/>
                    </a:lnTo>
                    <a:cubicBezTo>
                      <a:pt x="21" y="26"/>
                      <a:pt x="17" y="33"/>
                      <a:pt x="18" y="44"/>
                    </a:cubicBezTo>
                    <a:cubicBezTo>
                      <a:pt x="18" y="54"/>
                      <a:pt x="23" y="68"/>
                      <a:pt x="33" y="84"/>
                    </a:cubicBezTo>
                    <a:cubicBezTo>
                      <a:pt x="42" y="100"/>
                      <a:pt x="51" y="111"/>
                      <a:pt x="60" y="117"/>
                    </a:cubicBezTo>
                    <a:cubicBezTo>
                      <a:pt x="69" y="122"/>
                      <a:pt x="77" y="123"/>
                      <a:pt x="85" y="118"/>
                    </a:cubicBezTo>
                    <a:cubicBezTo>
                      <a:pt x="94" y="113"/>
                      <a:pt x="97" y="106"/>
                      <a:pt x="97" y="95"/>
                    </a:cubicBezTo>
                    <a:cubicBezTo>
                      <a:pt x="96" y="85"/>
                      <a:pt x="91" y="71"/>
                      <a:pt x="82" y="55"/>
                    </a:cubicBezTo>
                    <a:cubicBezTo>
                      <a:pt x="73" y="39"/>
                      <a:pt x="64" y="28"/>
                      <a:pt x="55" y="22"/>
                    </a:cubicBezTo>
                    <a:cubicBezTo>
                      <a:pt x="46" y="17"/>
                      <a:pt x="38" y="16"/>
                      <a:pt x="29" y="21"/>
                    </a:cubicBezTo>
                    <a:close/>
                    <a:moveTo>
                      <a:pt x="22" y="8"/>
                    </a:moveTo>
                    <a:lnTo>
                      <a:pt x="22" y="8"/>
                    </a:lnTo>
                    <a:cubicBezTo>
                      <a:pt x="35" y="1"/>
                      <a:pt x="48" y="0"/>
                      <a:pt x="61" y="7"/>
                    </a:cubicBezTo>
                    <a:cubicBezTo>
                      <a:pt x="74" y="13"/>
                      <a:pt x="87" y="26"/>
                      <a:pt x="98" y="46"/>
                    </a:cubicBezTo>
                    <a:cubicBezTo>
                      <a:pt x="110" y="66"/>
                      <a:pt x="115" y="83"/>
                      <a:pt x="114" y="97"/>
                    </a:cubicBezTo>
                    <a:cubicBezTo>
                      <a:pt x="113" y="112"/>
                      <a:pt x="106" y="123"/>
                      <a:pt x="93" y="130"/>
                    </a:cubicBezTo>
                    <a:cubicBezTo>
                      <a:pt x="79" y="138"/>
                      <a:pt x="66" y="139"/>
                      <a:pt x="53" y="132"/>
                    </a:cubicBezTo>
                    <a:cubicBezTo>
                      <a:pt x="40" y="126"/>
                      <a:pt x="28" y="113"/>
                      <a:pt x="17" y="93"/>
                    </a:cubicBezTo>
                    <a:cubicBezTo>
                      <a:pt x="5" y="73"/>
                      <a:pt x="0" y="56"/>
                      <a:pt x="1" y="42"/>
                    </a:cubicBezTo>
                    <a:cubicBezTo>
                      <a:pt x="2" y="27"/>
                      <a:pt x="9" y="16"/>
                      <a:pt x="22" y="8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7" name="Freeform 46"/>
              <p:cNvSpPr>
                <a:spLocks/>
              </p:cNvSpPr>
              <p:nvPr/>
            </p:nvSpPr>
            <p:spPr bwMode="auto">
              <a:xfrm>
                <a:off x="2721" y="4072"/>
                <a:ext cx="91" cy="103"/>
              </a:xfrm>
              <a:custGeom>
                <a:avLst/>
                <a:gdLst>
                  <a:gd name="T0" fmla="*/ 80 w 129"/>
                  <a:gd name="T1" fmla="*/ 56 h 147"/>
                  <a:gd name="T2" fmla="*/ 80 w 129"/>
                  <a:gd name="T3" fmla="*/ 56 h 147"/>
                  <a:gd name="T4" fmla="*/ 103 w 129"/>
                  <a:gd name="T5" fmla="*/ 56 h 147"/>
                  <a:gd name="T6" fmla="*/ 121 w 129"/>
                  <a:gd name="T7" fmla="*/ 71 h 147"/>
                  <a:gd name="T8" fmla="*/ 125 w 129"/>
                  <a:gd name="T9" fmla="*/ 105 h 147"/>
                  <a:gd name="T10" fmla="*/ 96 w 129"/>
                  <a:gd name="T11" fmla="*/ 134 h 147"/>
                  <a:gd name="T12" fmla="*/ 80 w 129"/>
                  <a:gd name="T13" fmla="*/ 142 h 147"/>
                  <a:gd name="T14" fmla="*/ 61 w 129"/>
                  <a:gd name="T15" fmla="*/ 147 h 147"/>
                  <a:gd name="T16" fmla="*/ 52 w 129"/>
                  <a:gd name="T17" fmla="*/ 132 h 147"/>
                  <a:gd name="T18" fmla="*/ 70 w 129"/>
                  <a:gd name="T19" fmla="*/ 129 h 147"/>
                  <a:gd name="T20" fmla="*/ 88 w 129"/>
                  <a:gd name="T21" fmla="*/ 121 h 147"/>
                  <a:gd name="T22" fmla="*/ 107 w 129"/>
                  <a:gd name="T23" fmla="*/ 102 h 147"/>
                  <a:gd name="T24" fmla="*/ 105 w 129"/>
                  <a:gd name="T25" fmla="*/ 81 h 147"/>
                  <a:gd name="T26" fmla="*/ 88 w 129"/>
                  <a:gd name="T27" fmla="*/ 69 h 147"/>
                  <a:gd name="T28" fmla="*/ 65 w 129"/>
                  <a:gd name="T29" fmla="*/ 74 h 147"/>
                  <a:gd name="T30" fmla="*/ 51 w 129"/>
                  <a:gd name="T31" fmla="*/ 82 h 147"/>
                  <a:gd name="T32" fmla="*/ 43 w 129"/>
                  <a:gd name="T33" fmla="*/ 69 h 147"/>
                  <a:gd name="T34" fmla="*/ 58 w 129"/>
                  <a:gd name="T35" fmla="*/ 61 h 147"/>
                  <a:gd name="T36" fmla="*/ 73 w 129"/>
                  <a:gd name="T37" fmla="*/ 46 h 147"/>
                  <a:gd name="T38" fmla="*/ 71 w 129"/>
                  <a:gd name="T39" fmla="*/ 29 h 147"/>
                  <a:gd name="T40" fmla="*/ 57 w 129"/>
                  <a:gd name="T41" fmla="*/ 18 h 147"/>
                  <a:gd name="T42" fmla="*/ 36 w 129"/>
                  <a:gd name="T43" fmla="*/ 24 h 147"/>
                  <a:gd name="T44" fmla="*/ 22 w 129"/>
                  <a:gd name="T45" fmla="*/ 34 h 147"/>
                  <a:gd name="T46" fmla="*/ 9 w 129"/>
                  <a:gd name="T47" fmla="*/ 48 h 147"/>
                  <a:gd name="T48" fmla="*/ 0 w 129"/>
                  <a:gd name="T49" fmla="*/ 34 h 147"/>
                  <a:gd name="T50" fmla="*/ 15 w 129"/>
                  <a:gd name="T51" fmla="*/ 20 h 147"/>
                  <a:gd name="T52" fmla="*/ 29 w 129"/>
                  <a:gd name="T53" fmla="*/ 10 h 147"/>
                  <a:gd name="T54" fmla="*/ 63 w 129"/>
                  <a:gd name="T55" fmla="*/ 2 h 147"/>
                  <a:gd name="T56" fmla="*/ 86 w 129"/>
                  <a:gd name="T57" fmla="*/ 18 h 147"/>
                  <a:gd name="T58" fmla="*/ 90 w 129"/>
                  <a:gd name="T59" fmla="*/ 38 h 147"/>
                  <a:gd name="T60" fmla="*/ 80 w 129"/>
                  <a:gd name="T61" fmla="*/ 56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9" h="147">
                    <a:moveTo>
                      <a:pt x="80" y="56"/>
                    </a:moveTo>
                    <a:lnTo>
                      <a:pt x="80" y="56"/>
                    </a:lnTo>
                    <a:cubicBezTo>
                      <a:pt x="88" y="53"/>
                      <a:pt x="96" y="53"/>
                      <a:pt x="103" y="56"/>
                    </a:cubicBezTo>
                    <a:cubicBezTo>
                      <a:pt x="111" y="59"/>
                      <a:pt x="117" y="64"/>
                      <a:pt x="121" y="71"/>
                    </a:cubicBezTo>
                    <a:cubicBezTo>
                      <a:pt x="128" y="83"/>
                      <a:pt x="129" y="94"/>
                      <a:pt x="125" y="105"/>
                    </a:cubicBezTo>
                    <a:cubicBezTo>
                      <a:pt x="120" y="116"/>
                      <a:pt x="111" y="126"/>
                      <a:pt x="96" y="134"/>
                    </a:cubicBezTo>
                    <a:cubicBezTo>
                      <a:pt x="91" y="137"/>
                      <a:pt x="85" y="140"/>
                      <a:pt x="80" y="142"/>
                    </a:cubicBezTo>
                    <a:cubicBezTo>
                      <a:pt x="74" y="144"/>
                      <a:pt x="68" y="146"/>
                      <a:pt x="61" y="147"/>
                    </a:cubicBezTo>
                    <a:lnTo>
                      <a:pt x="52" y="132"/>
                    </a:lnTo>
                    <a:cubicBezTo>
                      <a:pt x="58" y="132"/>
                      <a:pt x="64" y="131"/>
                      <a:pt x="70" y="129"/>
                    </a:cubicBezTo>
                    <a:cubicBezTo>
                      <a:pt x="76" y="127"/>
                      <a:pt x="82" y="125"/>
                      <a:pt x="88" y="121"/>
                    </a:cubicBezTo>
                    <a:cubicBezTo>
                      <a:pt x="98" y="116"/>
                      <a:pt x="104" y="109"/>
                      <a:pt x="107" y="102"/>
                    </a:cubicBezTo>
                    <a:cubicBezTo>
                      <a:pt x="110" y="96"/>
                      <a:pt x="109" y="88"/>
                      <a:pt x="105" y="81"/>
                    </a:cubicBezTo>
                    <a:cubicBezTo>
                      <a:pt x="101" y="74"/>
                      <a:pt x="96" y="70"/>
                      <a:pt x="88" y="69"/>
                    </a:cubicBezTo>
                    <a:cubicBezTo>
                      <a:pt x="81" y="68"/>
                      <a:pt x="73" y="69"/>
                      <a:pt x="65" y="74"/>
                    </a:cubicBezTo>
                    <a:lnTo>
                      <a:pt x="51" y="82"/>
                    </a:lnTo>
                    <a:lnTo>
                      <a:pt x="43" y="69"/>
                    </a:lnTo>
                    <a:lnTo>
                      <a:pt x="58" y="61"/>
                    </a:lnTo>
                    <a:cubicBezTo>
                      <a:pt x="65" y="56"/>
                      <a:pt x="71" y="52"/>
                      <a:pt x="73" y="46"/>
                    </a:cubicBezTo>
                    <a:cubicBezTo>
                      <a:pt x="75" y="40"/>
                      <a:pt x="75" y="35"/>
                      <a:pt x="71" y="29"/>
                    </a:cubicBezTo>
                    <a:cubicBezTo>
                      <a:pt x="68" y="23"/>
                      <a:pt x="63" y="19"/>
                      <a:pt x="57" y="18"/>
                    </a:cubicBezTo>
                    <a:cubicBezTo>
                      <a:pt x="51" y="18"/>
                      <a:pt x="44" y="20"/>
                      <a:pt x="36" y="24"/>
                    </a:cubicBezTo>
                    <a:cubicBezTo>
                      <a:pt x="31" y="27"/>
                      <a:pt x="27" y="30"/>
                      <a:pt x="22" y="34"/>
                    </a:cubicBezTo>
                    <a:cubicBezTo>
                      <a:pt x="18" y="38"/>
                      <a:pt x="13" y="42"/>
                      <a:pt x="9" y="48"/>
                    </a:cubicBezTo>
                    <a:lnTo>
                      <a:pt x="0" y="34"/>
                    </a:lnTo>
                    <a:cubicBezTo>
                      <a:pt x="5" y="28"/>
                      <a:pt x="10" y="24"/>
                      <a:pt x="15" y="20"/>
                    </a:cubicBezTo>
                    <a:cubicBezTo>
                      <a:pt x="20" y="16"/>
                      <a:pt x="25" y="13"/>
                      <a:pt x="29" y="10"/>
                    </a:cubicBezTo>
                    <a:cubicBezTo>
                      <a:pt x="41" y="3"/>
                      <a:pt x="52" y="0"/>
                      <a:pt x="63" y="2"/>
                    </a:cubicBezTo>
                    <a:cubicBezTo>
                      <a:pt x="73" y="3"/>
                      <a:pt x="81" y="9"/>
                      <a:pt x="86" y="18"/>
                    </a:cubicBezTo>
                    <a:cubicBezTo>
                      <a:pt x="90" y="24"/>
                      <a:pt x="91" y="31"/>
                      <a:pt x="90" y="38"/>
                    </a:cubicBezTo>
                    <a:cubicBezTo>
                      <a:pt x="89" y="44"/>
                      <a:pt x="86" y="51"/>
                      <a:pt x="80" y="56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8" name="Freeform 47"/>
              <p:cNvSpPr>
                <a:spLocks/>
              </p:cNvSpPr>
              <p:nvPr/>
            </p:nvSpPr>
            <p:spPr bwMode="auto">
              <a:xfrm>
                <a:off x="2810" y="4036"/>
                <a:ext cx="35" cy="115"/>
              </a:xfrm>
              <a:custGeom>
                <a:avLst/>
                <a:gdLst>
                  <a:gd name="T0" fmla="*/ 0 w 49"/>
                  <a:gd name="T1" fmla="*/ 8 h 164"/>
                  <a:gd name="T2" fmla="*/ 0 w 49"/>
                  <a:gd name="T3" fmla="*/ 8 h 164"/>
                  <a:gd name="T4" fmla="*/ 13 w 49"/>
                  <a:gd name="T5" fmla="*/ 0 h 164"/>
                  <a:gd name="T6" fmla="*/ 49 w 49"/>
                  <a:gd name="T7" fmla="*/ 156 h 164"/>
                  <a:gd name="T8" fmla="*/ 35 w 49"/>
                  <a:gd name="T9" fmla="*/ 164 h 164"/>
                  <a:gd name="T10" fmla="*/ 0 w 49"/>
                  <a:gd name="T11" fmla="*/ 8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9" h="164">
                    <a:moveTo>
                      <a:pt x="0" y="8"/>
                    </a:moveTo>
                    <a:lnTo>
                      <a:pt x="0" y="8"/>
                    </a:lnTo>
                    <a:lnTo>
                      <a:pt x="13" y="0"/>
                    </a:lnTo>
                    <a:lnTo>
                      <a:pt x="49" y="156"/>
                    </a:lnTo>
                    <a:lnTo>
                      <a:pt x="35" y="164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9" name="Freeform 48"/>
              <p:cNvSpPr>
                <a:spLocks/>
              </p:cNvSpPr>
              <p:nvPr/>
            </p:nvSpPr>
            <p:spPr bwMode="auto">
              <a:xfrm>
                <a:off x="2834" y="4011"/>
                <a:ext cx="95" cy="99"/>
              </a:xfrm>
              <a:custGeom>
                <a:avLst/>
                <a:gdLst>
                  <a:gd name="T0" fmla="*/ 59 w 135"/>
                  <a:gd name="T1" fmla="*/ 129 h 142"/>
                  <a:gd name="T2" fmla="*/ 59 w 135"/>
                  <a:gd name="T3" fmla="*/ 129 h 142"/>
                  <a:gd name="T4" fmla="*/ 85 w 135"/>
                  <a:gd name="T5" fmla="*/ 114 h 142"/>
                  <a:gd name="T6" fmla="*/ 34 w 135"/>
                  <a:gd name="T7" fmla="*/ 24 h 142"/>
                  <a:gd name="T8" fmla="*/ 9 w 135"/>
                  <a:gd name="T9" fmla="*/ 46 h 142"/>
                  <a:gd name="T10" fmla="*/ 0 w 135"/>
                  <a:gd name="T11" fmla="*/ 31 h 142"/>
                  <a:gd name="T12" fmla="*/ 25 w 135"/>
                  <a:gd name="T13" fmla="*/ 9 h 142"/>
                  <a:gd name="T14" fmla="*/ 41 w 135"/>
                  <a:gd name="T15" fmla="*/ 0 h 142"/>
                  <a:gd name="T16" fmla="*/ 101 w 135"/>
                  <a:gd name="T17" fmla="*/ 105 h 142"/>
                  <a:gd name="T18" fmla="*/ 127 w 135"/>
                  <a:gd name="T19" fmla="*/ 90 h 142"/>
                  <a:gd name="T20" fmla="*/ 135 w 135"/>
                  <a:gd name="T21" fmla="*/ 103 h 142"/>
                  <a:gd name="T22" fmla="*/ 67 w 135"/>
                  <a:gd name="T23" fmla="*/ 142 h 142"/>
                  <a:gd name="T24" fmla="*/ 59 w 135"/>
                  <a:gd name="T25" fmla="*/ 129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5" h="142">
                    <a:moveTo>
                      <a:pt x="59" y="129"/>
                    </a:moveTo>
                    <a:lnTo>
                      <a:pt x="59" y="129"/>
                    </a:lnTo>
                    <a:lnTo>
                      <a:pt x="85" y="114"/>
                    </a:lnTo>
                    <a:lnTo>
                      <a:pt x="34" y="24"/>
                    </a:lnTo>
                    <a:lnTo>
                      <a:pt x="9" y="46"/>
                    </a:lnTo>
                    <a:lnTo>
                      <a:pt x="0" y="31"/>
                    </a:lnTo>
                    <a:lnTo>
                      <a:pt x="25" y="9"/>
                    </a:lnTo>
                    <a:lnTo>
                      <a:pt x="41" y="0"/>
                    </a:lnTo>
                    <a:lnTo>
                      <a:pt x="101" y="105"/>
                    </a:lnTo>
                    <a:lnTo>
                      <a:pt x="127" y="90"/>
                    </a:lnTo>
                    <a:lnTo>
                      <a:pt x="135" y="103"/>
                    </a:lnTo>
                    <a:lnTo>
                      <a:pt x="67" y="142"/>
                    </a:lnTo>
                    <a:lnTo>
                      <a:pt x="59" y="129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0" name="Freeform 49"/>
              <p:cNvSpPr>
                <a:spLocks noEditPoints="1"/>
              </p:cNvSpPr>
              <p:nvPr/>
            </p:nvSpPr>
            <p:spPr bwMode="auto">
              <a:xfrm>
                <a:off x="2927" y="3963"/>
                <a:ext cx="67" cy="91"/>
              </a:xfrm>
              <a:custGeom>
                <a:avLst/>
                <a:gdLst>
                  <a:gd name="T0" fmla="*/ 18 w 95"/>
                  <a:gd name="T1" fmla="*/ 23 h 130"/>
                  <a:gd name="T2" fmla="*/ 18 w 95"/>
                  <a:gd name="T3" fmla="*/ 23 h 130"/>
                  <a:gd name="T4" fmla="*/ 14 w 95"/>
                  <a:gd name="T5" fmla="*/ 109 h 130"/>
                  <a:gd name="T6" fmla="*/ 54 w 95"/>
                  <a:gd name="T7" fmla="*/ 86 h 130"/>
                  <a:gd name="T8" fmla="*/ 18 w 95"/>
                  <a:gd name="T9" fmla="*/ 23 h 130"/>
                  <a:gd name="T10" fmla="*/ 6 w 95"/>
                  <a:gd name="T11" fmla="*/ 12 h 130"/>
                  <a:gd name="T12" fmla="*/ 6 w 95"/>
                  <a:gd name="T13" fmla="*/ 12 h 130"/>
                  <a:gd name="T14" fmla="*/ 26 w 95"/>
                  <a:gd name="T15" fmla="*/ 0 h 130"/>
                  <a:gd name="T16" fmla="*/ 70 w 95"/>
                  <a:gd name="T17" fmla="*/ 77 h 130"/>
                  <a:gd name="T18" fmla="*/ 87 w 95"/>
                  <a:gd name="T19" fmla="*/ 67 h 130"/>
                  <a:gd name="T20" fmla="*/ 95 w 95"/>
                  <a:gd name="T21" fmla="*/ 80 h 130"/>
                  <a:gd name="T22" fmla="*/ 78 w 95"/>
                  <a:gd name="T23" fmla="*/ 90 h 130"/>
                  <a:gd name="T24" fmla="*/ 94 w 95"/>
                  <a:gd name="T25" fmla="*/ 118 h 130"/>
                  <a:gd name="T26" fmla="*/ 78 w 95"/>
                  <a:gd name="T27" fmla="*/ 127 h 130"/>
                  <a:gd name="T28" fmla="*/ 62 w 95"/>
                  <a:gd name="T29" fmla="*/ 99 h 130"/>
                  <a:gd name="T30" fmla="*/ 9 w 95"/>
                  <a:gd name="T31" fmla="*/ 130 h 130"/>
                  <a:gd name="T32" fmla="*/ 0 w 95"/>
                  <a:gd name="T33" fmla="*/ 115 h 130"/>
                  <a:gd name="T34" fmla="*/ 6 w 95"/>
                  <a:gd name="T35" fmla="*/ 12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5" h="130">
                    <a:moveTo>
                      <a:pt x="18" y="23"/>
                    </a:moveTo>
                    <a:lnTo>
                      <a:pt x="18" y="23"/>
                    </a:lnTo>
                    <a:lnTo>
                      <a:pt x="14" y="109"/>
                    </a:lnTo>
                    <a:lnTo>
                      <a:pt x="54" y="86"/>
                    </a:lnTo>
                    <a:lnTo>
                      <a:pt x="18" y="23"/>
                    </a:lnTo>
                    <a:close/>
                    <a:moveTo>
                      <a:pt x="6" y="12"/>
                    </a:moveTo>
                    <a:lnTo>
                      <a:pt x="6" y="12"/>
                    </a:lnTo>
                    <a:lnTo>
                      <a:pt x="26" y="0"/>
                    </a:lnTo>
                    <a:lnTo>
                      <a:pt x="70" y="77"/>
                    </a:lnTo>
                    <a:lnTo>
                      <a:pt x="87" y="67"/>
                    </a:lnTo>
                    <a:lnTo>
                      <a:pt x="95" y="80"/>
                    </a:lnTo>
                    <a:lnTo>
                      <a:pt x="78" y="90"/>
                    </a:lnTo>
                    <a:lnTo>
                      <a:pt x="94" y="118"/>
                    </a:lnTo>
                    <a:lnTo>
                      <a:pt x="78" y="127"/>
                    </a:lnTo>
                    <a:lnTo>
                      <a:pt x="62" y="99"/>
                    </a:lnTo>
                    <a:lnTo>
                      <a:pt x="9" y="130"/>
                    </a:lnTo>
                    <a:lnTo>
                      <a:pt x="0" y="115"/>
                    </a:lnTo>
                    <a:lnTo>
                      <a:pt x="6" y="12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1" name="Freeform 50"/>
              <p:cNvSpPr>
                <a:spLocks noEditPoints="1"/>
              </p:cNvSpPr>
              <p:nvPr/>
            </p:nvSpPr>
            <p:spPr bwMode="auto">
              <a:xfrm>
                <a:off x="3019" y="3904"/>
                <a:ext cx="81" cy="97"/>
              </a:xfrm>
              <a:custGeom>
                <a:avLst/>
                <a:gdLst>
                  <a:gd name="T0" fmla="*/ 30 w 115"/>
                  <a:gd name="T1" fmla="*/ 20 h 138"/>
                  <a:gd name="T2" fmla="*/ 30 w 115"/>
                  <a:gd name="T3" fmla="*/ 20 h 138"/>
                  <a:gd name="T4" fmla="*/ 18 w 115"/>
                  <a:gd name="T5" fmla="*/ 43 h 138"/>
                  <a:gd name="T6" fmla="*/ 33 w 115"/>
                  <a:gd name="T7" fmla="*/ 83 h 138"/>
                  <a:gd name="T8" fmla="*/ 60 w 115"/>
                  <a:gd name="T9" fmla="*/ 116 h 138"/>
                  <a:gd name="T10" fmla="*/ 86 w 115"/>
                  <a:gd name="T11" fmla="*/ 117 h 138"/>
                  <a:gd name="T12" fmla="*/ 97 w 115"/>
                  <a:gd name="T13" fmla="*/ 94 h 138"/>
                  <a:gd name="T14" fmla="*/ 82 w 115"/>
                  <a:gd name="T15" fmla="*/ 55 h 138"/>
                  <a:gd name="T16" fmla="*/ 55 w 115"/>
                  <a:gd name="T17" fmla="*/ 22 h 138"/>
                  <a:gd name="T18" fmla="*/ 30 w 115"/>
                  <a:gd name="T19" fmla="*/ 20 h 138"/>
                  <a:gd name="T20" fmla="*/ 22 w 115"/>
                  <a:gd name="T21" fmla="*/ 8 h 138"/>
                  <a:gd name="T22" fmla="*/ 22 w 115"/>
                  <a:gd name="T23" fmla="*/ 8 h 138"/>
                  <a:gd name="T24" fmla="*/ 62 w 115"/>
                  <a:gd name="T25" fmla="*/ 6 h 138"/>
                  <a:gd name="T26" fmla="*/ 98 w 115"/>
                  <a:gd name="T27" fmla="*/ 45 h 138"/>
                  <a:gd name="T28" fmla="*/ 114 w 115"/>
                  <a:gd name="T29" fmla="*/ 97 h 138"/>
                  <a:gd name="T30" fmla="*/ 93 w 115"/>
                  <a:gd name="T31" fmla="*/ 130 h 138"/>
                  <a:gd name="T32" fmla="*/ 53 w 115"/>
                  <a:gd name="T33" fmla="*/ 132 h 138"/>
                  <a:gd name="T34" fmla="*/ 17 w 115"/>
                  <a:gd name="T35" fmla="*/ 92 h 138"/>
                  <a:gd name="T36" fmla="*/ 1 w 115"/>
                  <a:gd name="T37" fmla="*/ 41 h 138"/>
                  <a:gd name="T38" fmla="*/ 22 w 115"/>
                  <a:gd name="T39" fmla="*/ 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15" h="138">
                    <a:moveTo>
                      <a:pt x="30" y="20"/>
                    </a:moveTo>
                    <a:lnTo>
                      <a:pt x="30" y="20"/>
                    </a:lnTo>
                    <a:cubicBezTo>
                      <a:pt x="21" y="25"/>
                      <a:pt x="18" y="33"/>
                      <a:pt x="18" y="43"/>
                    </a:cubicBezTo>
                    <a:cubicBezTo>
                      <a:pt x="18" y="54"/>
                      <a:pt x="24" y="67"/>
                      <a:pt x="33" y="83"/>
                    </a:cubicBezTo>
                    <a:cubicBezTo>
                      <a:pt x="42" y="99"/>
                      <a:pt x="51" y="110"/>
                      <a:pt x="60" y="116"/>
                    </a:cubicBezTo>
                    <a:cubicBezTo>
                      <a:pt x="69" y="122"/>
                      <a:pt x="77" y="122"/>
                      <a:pt x="86" y="117"/>
                    </a:cubicBezTo>
                    <a:cubicBezTo>
                      <a:pt x="94" y="113"/>
                      <a:pt x="98" y="105"/>
                      <a:pt x="97" y="94"/>
                    </a:cubicBezTo>
                    <a:cubicBezTo>
                      <a:pt x="97" y="84"/>
                      <a:pt x="92" y="71"/>
                      <a:pt x="82" y="55"/>
                    </a:cubicBezTo>
                    <a:cubicBezTo>
                      <a:pt x="73" y="38"/>
                      <a:pt x="64" y="27"/>
                      <a:pt x="55" y="22"/>
                    </a:cubicBezTo>
                    <a:cubicBezTo>
                      <a:pt x="46" y="16"/>
                      <a:pt x="38" y="16"/>
                      <a:pt x="30" y="20"/>
                    </a:cubicBezTo>
                    <a:close/>
                    <a:moveTo>
                      <a:pt x="22" y="8"/>
                    </a:moveTo>
                    <a:lnTo>
                      <a:pt x="22" y="8"/>
                    </a:lnTo>
                    <a:cubicBezTo>
                      <a:pt x="35" y="0"/>
                      <a:pt x="48" y="0"/>
                      <a:pt x="62" y="6"/>
                    </a:cubicBezTo>
                    <a:cubicBezTo>
                      <a:pt x="75" y="12"/>
                      <a:pt x="87" y="26"/>
                      <a:pt x="98" y="45"/>
                    </a:cubicBezTo>
                    <a:cubicBezTo>
                      <a:pt x="110" y="65"/>
                      <a:pt x="115" y="82"/>
                      <a:pt x="114" y="97"/>
                    </a:cubicBezTo>
                    <a:cubicBezTo>
                      <a:pt x="113" y="111"/>
                      <a:pt x="106" y="122"/>
                      <a:pt x="93" y="130"/>
                    </a:cubicBezTo>
                    <a:cubicBezTo>
                      <a:pt x="80" y="137"/>
                      <a:pt x="66" y="138"/>
                      <a:pt x="53" y="132"/>
                    </a:cubicBezTo>
                    <a:cubicBezTo>
                      <a:pt x="40" y="125"/>
                      <a:pt x="28" y="112"/>
                      <a:pt x="17" y="92"/>
                    </a:cubicBezTo>
                    <a:cubicBezTo>
                      <a:pt x="5" y="73"/>
                      <a:pt x="0" y="55"/>
                      <a:pt x="1" y="41"/>
                    </a:cubicBezTo>
                    <a:cubicBezTo>
                      <a:pt x="2" y="27"/>
                      <a:pt x="9" y="15"/>
                      <a:pt x="22" y="8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2" name="Freeform 51"/>
              <p:cNvSpPr>
                <a:spLocks noEditPoints="1"/>
              </p:cNvSpPr>
              <p:nvPr/>
            </p:nvSpPr>
            <p:spPr bwMode="auto">
              <a:xfrm>
                <a:off x="3092" y="3862"/>
                <a:ext cx="80" cy="97"/>
              </a:xfrm>
              <a:custGeom>
                <a:avLst/>
                <a:gdLst>
                  <a:gd name="T0" fmla="*/ 29 w 115"/>
                  <a:gd name="T1" fmla="*/ 21 h 139"/>
                  <a:gd name="T2" fmla="*/ 29 w 115"/>
                  <a:gd name="T3" fmla="*/ 21 h 139"/>
                  <a:gd name="T4" fmla="*/ 18 w 115"/>
                  <a:gd name="T5" fmla="*/ 44 h 139"/>
                  <a:gd name="T6" fmla="*/ 33 w 115"/>
                  <a:gd name="T7" fmla="*/ 84 h 139"/>
                  <a:gd name="T8" fmla="*/ 60 w 115"/>
                  <a:gd name="T9" fmla="*/ 117 h 139"/>
                  <a:gd name="T10" fmla="*/ 85 w 115"/>
                  <a:gd name="T11" fmla="*/ 118 h 139"/>
                  <a:gd name="T12" fmla="*/ 97 w 115"/>
                  <a:gd name="T13" fmla="*/ 95 h 139"/>
                  <a:gd name="T14" fmla="*/ 82 w 115"/>
                  <a:gd name="T15" fmla="*/ 55 h 139"/>
                  <a:gd name="T16" fmla="*/ 55 w 115"/>
                  <a:gd name="T17" fmla="*/ 22 h 139"/>
                  <a:gd name="T18" fmla="*/ 29 w 115"/>
                  <a:gd name="T19" fmla="*/ 21 h 139"/>
                  <a:gd name="T20" fmla="*/ 22 w 115"/>
                  <a:gd name="T21" fmla="*/ 8 h 139"/>
                  <a:gd name="T22" fmla="*/ 22 w 115"/>
                  <a:gd name="T23" fmla="*/ 8 h 139"/>
                  <a:gd name="T24" fmla="*/ 61 w 115"/>
                  <a:gd name="T25" fmla="*/ 7 h 139"/>
                  <a:gd name="T26" fmla="*/ 98 w 115"/>
                  <a:gd name="T27" fmla="*/ 46 h 139"/>
                  <a:gd name="T28" fmla="*/ 114 w 115"/>
                  <a:gd name="T29" fmla="*/ 97 h 139"/>
                  <a:gd name="T30" fmla="*/ 93 w 115"/>
                  <a:gd name="T31" fmla="*/ 130 h 139"/>
                  <a:gd name="T32" fmla="*/ 53 w 115"/>
                  <a:gd name="T33" fmla="*/ 132 h 139"/>
                  <a:gd name="T34" fmla="*/ 17 w 115"/>
                  <a:gd name="T35" fmla="*/ 93 h 139"/>
                  <a:gd name="T36" fmla="*/ 1 w 115"/>
                  <a:gd name="T37" fmla="*/ 42 h 139"/>
                  <a:gd name="T38" fmla="*/ 22 w 115"/>
                  <a:gd name="T39" fmla="*/ 8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15" h="139">
                    <a:moveTo>
                      <a:pt x="29" y="21"/>
                    </a:moveTo>
                    <a:lnTo>
                      <a:pt x="29" y="21"/>
                    </a:lnTo>
                    <a:cubicBezTo>
                      <a:pt x="21" y="26"/>
                      <a:pt x="17" y="33"/>
                      <a:pt x="18" y="44"/>
                    </a:cubicBezTo>
                    <a:cubicBezTo>
                      <a:pt x="18" y="54"/>
                      <a:pt x="23" y="68"/>
                      <a:pt x="33" y="84"/>
                    </a:cubicBezTo>
                    <a:cubicBezTo>
                      <a:pt x="42" y="100"/>
                      <a:pt x="51" y="111"/>
                      <a:pt x="60" y="117"/>
                    </a:cubicBezTo>
                    <a:cubicBezTo>
                      <a:pt x="69" y="122"/>
                      <a:pt x="77" y="123"/>
                      <a:pt x="85" y="118"/>
                    </a:cubicBezTo>
                    <a:cubicBezTo>
                      <a:pt x="94" y="113"/>
                      <a:pt x="97" y="106"/>
                      <a:pt x="97" y="95"/>
                    </a:cubicBezTo>
                    <a:cubicBezTo>
                      <a:pt x="96" y="85"/>
                      <a:pt x="91" y="71"/>
                      <a:pt x="82" y="55"/>
                    </a:cubicBezTo>
                    <a:cubicBezTo>
                      <a:pt x="73" y="39"/>
                      <a:pt x="64" y="28"/>
                      <a:pt x="55" y="22"/>
                    </a:cubicBezTo>
                    <a:cubicBezTo>
                      <a:pt x="46" y="17"/>
                      <a:pt x="38" y="16"/>
                      <a:pt x="29" y="21"/>
                    </a:cubicBezTo>
                    <a:close/>
                    <a:moveTo>
                      <a:pt x="22" y="8"/>
                    </a:moveTo>
                    <a:lnTo>
                      <a:pt x="22" y="8"/>
                    </a:lnTo>
                    <a:cubicBezTo>
                      <a:pt x="35" y="1"/>
                      <a:pt x="48" y="0"/>
                      <a:pt x="61" y="7"/>
                    </a:cubicBezTo>
                    <a:cubicBezTo>
                      <a:pt x="74" y="13"/>
                      <a:pt x="87" y="26"/>
                      <a:pt x="98" y="46"/>
                    </a:cubicBezTo>
                    <a:cubicBezTo>
                      <a:pt x="110" y="66"/>
                      <a:pt x="115" y="83"/>
                      <a:pt x="114" y="97"/>
                    </a:cubicBezTo>
                    <a:cubicBezTo>
                      <a:pt x="113" y="112"/>
                      <a:pt x="106" y="123"/>
                      <a:pt x="93" y="130"/>
                    </a:cubicBezTo>
                    <a:cubicBezTo>
                      <a:pt x="79" y="138"/>
                      <a:pt x="66" y="139"/>
                      <a:pt x="53" y="132"/>
                    </a:cubicBezTo>
                    <a:cubicBezTo>
                      <a:pt x="40" y="126"/>
                      <a:pt x="28" y="113"/>
                      <a:pt x="17" y="93"/>
                    </a:cubicBezTo>
                    <a:cubicBezTo>
                      <a:pt x="5" y="73"/>
                      <a:pt x="0" y="56"/>
                      <a:pt x="1" y="42"/>
                    </a:cubicBezTo>
                    <a:cubicBezTo>
                      <a:pt x="2" y="27"/>
                      <a:pt x="9" y="16"/>
                      <a:pt x="22" y="8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3" name="Freeform 52"/>
              <p:cNvSpPr>
                <a:spLocks/>
              </p:cNvSpPr>
              <p:nvPr/>
            </p:nvSpPr>
            <p:spPr bwMode="auto">
              <a:xfrm>
                <a:off x="3683" y="3774"/>
                <a:ext cx="0" cy="38"/>
              </a:xfrm>
              <a:custGeom>
                <a:avLst/>
                <a:gdLst>
                  <a:gd name="T0" fmla="*/ 54 h 54"/>
                  <a:gd name="T1" fmla="*/ 54 h 54"/>
                  <a:gd name="T2" fmla="*/ 0 h 54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54">
                    <a:moveTo>
                      <a:pt x="0" y="54"/>
                    </a:moveTo>
                    <a:lnTo>
                      <a:pt x="0" y="54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4" name="Freeform 53"/>
              <p:cNvSpPr>
                <a:spLocks/>
              </p:cNvSpPr>
              <p:nvPr/>
            </p:nvSpPr>
            <p:spPr bwMode="auto">
              <a:xfrm>
                <a:off x="3683" y="3774"/>
                <a:ext cx="0" cy="38"/>
              </a:xfrm>
              <a:custGeom>
                <a:avLst/>
                <a:gdLst>
                  <a:gd name="T0" fmla="*/ 54 h 54"/>
                  <a:gd name="T1" fmla="*/ 54 h 54"/>
                  <a:gd name="T2" fmla="*/ 0 h 54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54">
                    <a:moveTo>
                      <a:pt x="0" y="54"/>
                    </a:moveTo>
                    <a:lnTo>
                      <a:pt x="0" y="54"/>
                    </a:lnTo>
                    <a:lnTo>
                      <a:pt x="0" y="0"/>
                    </a:lnTo>
                  </a:path>
                </a:pathLst>
              </a:custGeom>
              <a:noFill/>
              <a:ln w="63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5" name="Freeform 54"/>
              <p:cNvSpPr>
                <a:spLocks/>
              </p:cNvSpPr>
              <p:nvPr/>
            </p:nvSpPr>
            <p:spPr bwMode="auto">
              <a:xfrm>
                <a:off x="3683" y="981"/>
                <a:ext cx="0" cy="37"/>
              </a:xfrm>
              <a:custGeom>
                <a:avLst/>
                <a:gdLst>
                  <a:gd name="T0" fmla="*/ 0 h 53"/>
                  <a:gd name="T1" fmla="*/ 0 h 53"/>
                  <a:gd name="T2" fmla="*/ 53 h 5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53">
                    <a:moveTo>
                      <a:pt x="0" y="0"/>
                    </a:moveTo>
                    <a:lnTo>
                      <a:pt x="0" y="0"/>
                    </a:lnTo>
                    <a:lnTo>
                      <a:pt x="0" y="53"/>
                    </a:lnTo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6" name="Freeform 55"/>
              <p:cNvSpPr>
                <a:spLocks/>
              </p:cNvSpPr>
              <p:nvPr/>
            </p:nvSpPr>
            <p:spPr bwMode="auto">
              <a:xfrm>
                <a:off x="3683" y="981"/>
                <a:ext cx="0" cy="37"/>
              </a:xfrm>
              <a:custGeom>
                <a:avLst/>
                <a:gdLst>
                  <a:gd name="T0" fmla="*/ 0 h 53"/>
                  <a:gd name="T1" fmla="*/ 0 h 53"/>
                  <a:gd name="T2" fmla="*/ 53 h 5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53">
                    <a:moveTo>
                      <a:pt x="0" y="0"/>
                    </a:moveTo>
                    <a:lnTo>
                      <a:pt x="0" y="0"/>
                    </a:lnTo>
                    <a:lnTo>
                      <a:pt x="0" y="53"/>
                    </a:lnTo>
                  </a:path>
                </a:pathLst>
              </a:custGeom>
              <a:noFill/>
              <a:ln w="63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7" name="Freeform 56"/>
              <p:cNvSpPr>
                <a:spLocks noEditPoints="1"/>
              </p:cNvSpPr>
              <p:nvPr/>
            </p:nvSpPr>
            <p:spPr bwMode="auto">
              <a:xfrm>
                <a:off x="3141" y="4113"/>
                <a:ext cx="81" cy="98"/>
              </a:xfrm>
              <a:custGeom>
                <a:avLst/>
                <a:gdLst>
                  <a:gd name="T0" fmla="*/ 30 w 115"/>
                  <a:gd name="T1" fmla="*/ 21 h 139"/>
                  <a:gd name="T2" fmla="*/ 30 w 115"/>
                  <a:gd name="T3" fmla="*/ 21 h 139"/>
                  <a:gd name="T4" fmla="*/ 18 w 115"/>
                  <a:gd name="T5" fmla="*/ 44 h 139"/>
                  <a:gd name="T6" fmla="*/ 33 w 115"/>
                  <a:gd name="T7" fmla="*/ 84 h 139"/>
                  <a:gd name="T8" fmla="*/ 60 w 115"/>
                  <a:gd name="T9" fmla="*/ 117 h 139"/>
                  <a:gd name="T10" fmla="*/ 86 w 115"/>
                  <a:gd name="T11" fmla="*/ 118 h 139"/>
                  <a:gd name="T12" fmla="*/ 97 w 115"/>
                  <a:gd name="T13" fmla="*/ 95 h 139"/>
                  <a:gd name="T14" fmla="*/ 82 w 115"/>
                  <a:gd name="T15" fmla="*/ 55 h 139"/>
                  <a:gd name="T16" fmla="*/ 55 w 115"/>
                  <a:gd name="T17" fmla="*/ 22 h 139"/>
                  <a:gd name="T18" fmla="*/ 30 w 115"/>
                  <a:gd name="T19" fmla="*/ 21 h 139"/>
                  <a:gd name="T20" fmla="*/ 22 w 115"/>
                  <a:gd name="T21" fmla="*/ 8 h 139"/>
                  <a:gd name="T22" fmla="*/ 22 w 115"/>
                  <a:gd name="T23" fmla="*/ 8 h 139"/>
                  <a:gd name="T24" fmla="*/ 62 w 115"/>
                  <a:gd name="T25" fmla="*/ 7 h 139"/>
                  <a:gd name="T26" fmla="*/ 98 w 115"/>
                  <a:gd name="T27" fmla="*/ 46 h 139"/>
                  <a:gd name="T28" fmla="*/ 114 w 115"/>
                  <a:gd name="T29" fmla="*/ 97 h 139"/>
                  <a:gd name="T30" fmla="*/ 93 w 115"/>
                  <a:gd name="T31" fmla="*/ 130 h 139"/>
                  <a:gd name="T32" fmla="*/ 53 w 115"/>
                  <a:gd name="T33" fmla="*/ 132 h 139"/>
                  <a:gd name="T34" fmla="*/ 17 w 115"/>
                  <a:gd name="T35" fmla="*/ 93 h 139"/>
                  <a:gd name="T36" fmla="*/ 1 w 115"/>
                  <a:gd name="T37" fmla="*/ 42 h 139"/>
                  <a:gd name="T38" fmla="*/ 22 w 115"/>
                  <a:gd name="T39" fmla="*/ 8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15" h="139">
                    <a:moveTo>
                      <a:pt x="30" y="21"/>
                    </a:moveTo>
                    <a:lnTo>
                      <a:pt x="30" y="21"/>
                    </a:lnTo>
                    <a:cubicBezTo>
                      <a:pt x="21" y="26"/>
                      <a:pt x="17" y="33"/>
                      <a:pt x="18" y="44"/>
                    </a:cubicBezTo>
                    <a:cubicBezTo>
                      <a:pt x="18" y="54"/>
                      <a:pt x="23" y="68"/>
                      <a:pt x="33" y="84"/>
                    </a:cubicBezTo>
                    <a:cubicBezTo>
                      <a:pt x="42" y="100"/>
                      <a:pt x="51" y="111"/>
                      <a:pt x="60" y="117"/>
                    </a:cubicBezTo>
                    <a:cubicBezTo>
                      <a:pt x="69" y="122"/>
                      <a:pt x="77" y="123"/>
                      <a:pt x="86" y="118"/>
                    </a:cubicBezTo>
                    <a:cubicBezTo>
                      <a:pt x="94" y="113"/>
                      <a:pt x="98" y="106"/>
                      <a:pt x="97" y="95"/>
                    </a:cubicBezTo>
                    <a:cubicBezTo>
                      <a:pt x="96" y="85"/>
                      <a:pt x="92" y="71"/>
                      <a:pt x="82" y="55"/>
                    </a:cubicBezTo>
                    <a:cubicBezTo>
                      <a:pt x="73" y="39"/>
                      <a:pt x="64" y="28"/>
                      <a:pt x="55" y="22"/>
                    </a:cubicBezTo>
                    <a:cubicBezTo>
                      <a:pt x="46" y="17"/>
                      <a:pt x="38" y="16"/>
                      <a:pt x="30" y="21"/>
                    </a:cubicBezTo>
                    <a:close/>
                    <a:moveTo>
                      <a:pt x="22" y="8"/>
                    </a:moveTo>
                    <a:lnTo>
                      <a:pt x="22" y="8"/>
                    </a:lnTo>
                    <a:cubicBezTo>
                      <a:pt x="35" y="1"/>
                      <a:pt x="48" y="0"/>
                      <a:pt x="62" y="7"/>
                    </a:cubicBezTo>
                    <a:cubicBezTo>
                      <a:pt x="75" y="13"/>
                      <a:pt x="87" y="26"/>
                      <a:pt x="98" y="46"/>
                    </a:cubicBezTo>
                    <a:cubicBezTo>
                      <a:pt x="110" y="66"/>
                      <a:pt x="115" y="83"/>
                      <a:pt x="114" y="97"/>
                    </a:cubicBezTo>
                    <a:cubicBezTo>
                      <a:pt x="113" y="112"/>
                      <a:pt x="106" y="123"/>
                      <a:pt x="93" y="130"/>
                    </a:cubicBezTo>
                    <a:cubicBezTo>
                      <a:pt x="79" y="138"/>
                      <a:pt x="66" y="139"/>
                      <a:pt x="53" y="132"/>
                    </a:cubicBezTo>
                    <a:cubicBezTo>
                      <a:pt x="40" y="126"/>
                      <a:pt x="28" y="113"/>
                      <a:pt x="17" y="93"/>
                    </a:cubicBezTo>
                    <a:cubicBezTo>
                      <a:pt x="5" y="73"/>
                      <a:pt x="0" y="56"/>
                      <a:pt x="1" y="42"/>
                    </a:cubicBezTo>
                    <a:cubicBezTo>
                      <a:pt x="2" y="27"/>
                      <a:pt x="9" y="16"/>
                      <a:pt x="22" y="8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8" name="Freeform 57"/>
              <p:cNvSpPr>
                <a:spLocks/>
              </p:cNvSpPr>
              <p:nvPr/>
            </p:nvSpPr>
            <p:spPr bwMode="auto">
              <a:xfrm>
                <a:off x="3205" y="4072"/>
                <a:ext cx="91" cy="103"/>
              </a:xfrm>
              <a:custGeom>
                <a:avLst/>
                <a:gdLst>
                  <a:gd name="T0" fmla="*/ 80 w 129"/>
                  <a:gd name="T1" fmla="*/ 56 h 147"/>
                  <a:gd name="T2" fmla="*/ 80 w 129"/>
                  <a:gd name="T3" fmla="*/ 56 h 147"/>
                  <a:gd name="T4" fmla="*/ 104 w 129"/>
                  <a:gd name="T5" fmla="*/ 56 h 147"/>
                  <a:gd name="T6" fmla="*/ 121 w 129"/>
                  <a:gd name="T7" fmla="*/ 71 h 147"/>
                  <a:gd name="T8" fmla="*/ 125 w 129"/>
                  <a:gd name="T9" fmla="*/ 105 h 147"/>
                  <a:gd name="T10" fmla="*/ 96 w 129"/>
                  <a:gd name="T11" fmla="*/ 134 h 147"/>
                  <a:gd name="T12" fmla="*/ 80 w 129"/>
                  <a:gd name="T13" fmla="*/ 142 h 147"/>
                  <a:gd name="T14" fmla="*/ 61 w 129"/>
                  <a:gd name="T15" fmla="*/ 147 h 147"/>
                  <a:gd name="T16" fmla="*/ 52 w 129"/>
                  <a:gd name="T17" fmla="*/ 132 h 147"/>
                  <a:gd name="T18" fmla="*/ 70 w 129"/>
                  <a:gd name="T19" fmla="*/ 129 h 147"/>
                  <a:gd name="T20" fmla="*/ 88 w 129"/>
                  <a:gd name="T21" fmla="*/ 121 h 147"/>
                  <a:gd name="T22" fmla="*/ 107 w 129"/>
                  <a:gd name="T23" fmla="*/ 102 h 147"/>
                  <a:gd name="T24" fmla="*/ 105 w 129"/>
                  <a:gd name="T25" fmla="*/ 81 h 147"/>
                  <a:gd name="T26" fmla="*/ 89 w 129"/>
                  <a:gd name="T27" fmla="*/ 69 h 147"/>
                  <a:gd name="T28" fmla="*/ 65 w 129"/>
                  <a:gd name="T29" fmla="*/ 74 h 147"/>
                  <a:gd name="T30" fmla="*/ 51 w 129"/>
                  <a:gd name="T31" fmla="*/ 82 h 147"/>
                  <a:gd name="T32" fmla="*/ 43 w 129"/>
                  <a:gd name="T33" fmla="*/ 69 h 147"/>
                  <a:gd name="T34" fmla="*/ 58 w 129"/>
                  <a:gd name="T35" fmla="*/ 61 h 147"/>
                  <a:gd name="T36" fmla="*/ 73 w 129"/>
                  <a:gd name="T37" fmla="*/ 46 h 147"/>
                  <a:gd name="T38" fmla="*/ 72 w 129"/>
                  <a:gd name="T39" fmla="*/ 29 h 147"/>
                  <a:gd name="T40" fmla="*/ 57 w 129"/>
                  <a:gd name="T41" fmla="*/ 18 h 147"/>
                  <a:gd name="T42" fmla="*/ 36 w 129"/>
                  <a:gd name="T43" fmla="*/ 24 h 147"/>
                  <a:gd name="T44" fmla="*/ 23 w 129"/>
                  <a:gd name="T45" fmla="*/ 34 h 147"/>
                  <a:gd name="T46" fmla="*/ 9 w 129"/>
                  <a:gd name="T47" fmla="*/ 48 h 147"/>
                  <a:gd name="T48" fmla="*/ 0 w 129"/>
                  <a:gd name="T49" fmla="*/ 34 h 147"/>
                  <a:gd name="T50" fmla="*/ 15 w 129"/>
                  <a:gd name="T51" fmla="*/ 20 h 147"/>
                  <a:gd name="T52" fmla="*/ 29 w 129"/>
                  <a:gd name="T53" fmla="*/ 10 h 147"/>
                  <a:gd name="T54" fmla="*/ 63 w 129"/>
                  <a:gd name="T55" fmla="*/ 2 h 147"/>
                  <a:gd name="T56" fmla="*/ 86 w 129"/>
                  <a:gd name="T57" fmla="*/ 18 h 147"/>
                  <a:gd name="T58" fmla="*/ 90 w 129"/>
                  <a:gd name="T59" fmla="*/ 38 h 147"/>
                  <a:gd name="T60" fmla="*/ 80 w 129"/>
                  <a:gd name="T61" fmla="*/ 56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9" h="147">
                    <a:moveTo>
                      <a:pt x="80" y="56"/>
                    </a:moveTo>
                    <a:lnTo>
                      <a:pt x="80" y="56"/>
                    </a:lnTo>
                    <a:cubicBezTo>
                      <a:pt x="88" y="53"/>
                      <a:pt x="96" y="53"/>
                      <a:pt x="104" y="56"/>
                    </a:cubicBezTo>
                    <a:cubicBezTo>
                      <a:pt x="111" y="59"/>
                      <a:pt x="117" y="64"/>
                      <a:pt x="121" y="71"/>
                    </a:cubicBezTo>
                    <a:cubicBezTo>
                      <a:pt x="128" y="83"/>
                      <a:pt x="129" y="94"/>
                      <a:pt x="125" y="105"/>
                    </a:cubicBezTo>
                    <a:cubicBezTo>
                      <a:pt x="120" y="116"/>
                      <a:pt x="111" y="126"/>
                      <a:pt x="96" y="134"/>
                    </a:cubicBezTo>
                    <a:cubicBezTo>
                      <a:pt x="91" y="137"/>
                      <a:pt x="85" y="140"/>
                      <a:pt x="80" y="142"/>
                    </a:cubicBezTo>
                    <a:cubicBezTo>
                      <a:pt x="74" y="144"/>
                      <a:pt x="68" y="146"/>
                      <a:pt x="61" y="147"/>
                    </a:cubicBezTo>
                    <a:lnTo>
                      <a:pt x="52" y="132"/>
                    </a:lnTo>
                    <a:cubicBezTo>
                      <a:pt x="58" y="132"/>
                      <a:pt x="64" y="131"/>
                      <a:pt x="70" y="129"/>
                    </a:cubicBezTo>
                    <a:cubicBezTo>
                      <a:pt x="76" y="127"/>
                      <a:pt x="82" y="125"/>
                      <a:pt x="88" y="121"/>
                    </a:cubicBezTo>
                    <a:cubicBezTo>
                      <a:pt x="98" y="116"/>
                      <a:pt x="104" y="109"/>
                      <a:pt x="107" y="102"/>
                    </a:cubicBezTo>
                    <a:cubicBezTo>
                      <a:pt x="110" y="96"/>
                      <a:pt x="110" y="88"/>
                      <a:pt x="105" y="81"/>
                    </a:cubicBezTo>
                    <a:cubicBezTo>
                      <a:pt x="101" y="74"/>
                      <a:pt x="96" y="70"/>
                      <a:pt x="89" y="69"/>
                    </a:cubicBezTo>
                    <a:cubicBezTo>
                      <a:pt x="81" y="68"/>
                      <a:pt x="73" y="69"/>
                      <a:pt x="65" y="74"/>
                    </a:cubicBezTo>
                    <a:lnTo>
                      <a:pt x="51" y="82"/>
                    </a:lnTo>
                    <a:lnTo>
                      <a:pt x="43" y="69"/>
                    </a:lnTo>
                    <a:lnTo>
                      <a:pt x="58" y="61"/>
                    </a:lnTo>
                    <a:cubicBezTo>
                      <a:pt x="66" y="56"/>
                      <a:pt x="71" y="52"/>
                      <a:pt x="73" y="46"/>
                    </a:cubicBezTo>
                    <a:cubicBezTo>
                      <a:pt x="75" y="40"/>
                      <a:pt x="75" y="35"/>
                      <a:pt x="72" y="29"/>
                    </a:cubicBezTo>
                    <a:cubicBezTo>
                      <a:pt x="68" y="23"/>
                      <a:pt x="63" y="19"/>
                      <a:pt x="57" y="18"/>
                    </a:cubicBezTo>
                    <a:cubicBezTo>
                      <a:pt x="51" y="18"/>
                      <a:pt x="44" y="20"/>
                      <a:pt x="36" y="24"/>
                    </a:cubicBezTo>
                    <a:cubicBezTo>
                      <a:pt x="31" y="27"/>
                      <a:pt x="27" y="30"/>
                      <a:pt x="23" y="34"/>
                    </a:cubicBezTo>
                    <a:cubicBezTo>
                      <a:pt x="18" y="38"/>
                      <a:pt x="13" y="42"/>
                      <a:pt x="9" y="48"/>
                    </a:cubicBezTo>
                    <a:lnTo>
                      <a:pt x="0" y="34"/>
                    </a:lnTo>
                    <a:cubicBezTo>
                      <a:pt x="5" y="28"/>
                      <a:pt x="10" y="24"/>
                      <a:pt x="15" y="20"/>
                    </a:cubicBezTo>
                    <a:cubicBezTo>
                      <a:pt x="20" y="16"/>
                      <a:pt x="25" y="13"/>
                      <a:pt x="29" y="10"/>
                    </a:cubicBezTo>
                    <a:cubicBezTo>
                      <a:pt x="41" y="3"/>
                      <a:pt x="53" y="0"/>
                      <a:pt x="63" y="2"/>
                    </a:cubicBezTo>
                    <a:cubicBezTo>
                      <a:pt x="73" y="3"/>
                      <a:pt x="81" y="9"/>
                      <a:pt x="86" y="18"/>
                    </a:cubicBezTo>
                    <a:cubicBezTo>
                      <a:pt x="90" y="24"/>
                      <a:pt x="91" y="31"/>
                      <a:pt x="90" y="38"/>
                    </a:cubicBezTo>
                    <a:cubicBezTo>
                      <a:pt x="89" y="44"/>
                      <a:pt x="86" y="51"/>
                      <a:pt x="80" y="56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79" name="Freeform 58"/>
              <p:cNvSpPr>
                <a:spLocks/>
              </p:cNvSpPr>
              <p:nvPr/>
            </p:nvSpPr>
            <p:spPr bwMode="auto">
              <a:xfrm>
                <a:off x="3295" y="4036"/>
                <a:ext cx="34" cy="115"/>
              </a:xfrm>
              <a:custGeom>
                <a:avLst/>
                <a:gdLst>
                  <a:gd name="T0" fmla="*/ 0 w 49"/>
                  <a:gd name="T1" fmla="*/ 8 h 164"/>
                  <a:gd name="T2" fmla="*/ 0 w 49"/>
                  <a:gd name="T3" fmla="*/ 8 h 164"/>
                  <a:gd name="T4" fmla="*/ 13 w 49"/>
                  <a:gd name="T5" fmla="*/ 0 h 164"/>
                  <a:gd name="T6" fmla="*/ 49 w 49"/>
                  <a:gd name="T7" fmla="*/ 156 h 164"/>
                  <a:gd name="T8" fmla="*/ 35 w 49"/>
                  <a:gd name="T9" fmla="*/ 164 h 164"/>
                  <a:gd name="T10" fmla="*/ 0 w 49"/>
                  <a:gd name="T11" fmla="*/ 8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9" h="164">
                    <a:moveTo>
                      <a:pt x="0" y="8"/>
                    </a:moveTo>
                    <a:lnTo>
                      <a:pt x="0" y="8"/>
                    </a:lnTo>
                    <a:lnTo>
                      <a:pt x="13" y="0"/>
                    </a:lnTo>
                    <a:lnTo>
                      <a:pt x="49" y="156"/>
                    </a:lnTo>
                    <a:lnTo>
                      <a:pt x="35" y="164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0" name="Freeform 59"/>
              <p:cNvSpPr>
                <a:spLocks/>
              </p:cNvSpPr>
              <p:nvPr/>
            </p:nvSpPr>
            <p:spPr bwMode="auto">
              <a:xfrm>
                <a:off x="3318" y="4011"/>
                <a:ext cx="95" cy="99"/>
              </a:xfrm>
              <a:custGeom>
                <a:avLst/>
                <a:gdLst>
                  <a:gd name="T0" fmla="*/ 59 w 135"/>
                  <a:gd name="T1" fmla="*/ 129 h 142"/>
                  <a:gd name="T2" fmla="*/ 59 w 135"/>
                  <a:gd name="T3" fmla="*/ 129 h 142"/>
                  <a:gd name="T4" fmla="*/ 86 w 135"/>
                  <a:gd name="T5" fmla="*/ 114 h 142"/>
                  <a:gd name="T6" fmla="*/ 34 w 135"/>
                  <a:gd name="T7" fmla="*/ 24 h 142"/>
                  <a:gd name="T8" fmla="*/ 9 w 135"/>
                  <a:gd name="T9" fmla="*/ 46 h 142"/>
                  <a:gd name="T10" fmla="*/ 0 w 135"/>
                  <a:gd name="T11" fmla="*/ 31 h 142"/>
                  <a:gd name="T12" fmla="*/ 25 w 135"/>
                  <a:gd name="T13" fmla="*/ 9 h 142"/>
                  <a:gd name="T14" fmla="*/ 41 w 135"/>
                  <a:gd name="T15" fmla="*/ 0 h 142"/>
                  <a:gd name="T16" fmla="*/ 101 w 135"/>
                  <a:gd name="T17" fmla="*/ 105 h 142"/>
                  <a:gd name="T18" fmla="*/ 127 w 135"/>
                  <a:gd name="T19" fmla="*/ 90 h 142"/>
                  <a:gd name="T20" fmla="*/ 135 w 135"/>
                  <a:gd name="T21" fmla="*/ 103 h 142"/>
                  <a:gd name="T22" fmla="*/ 67 w 135"/>
                  <a:gd name="T23" fmla="*/ 142 h 142"/>
                  <a:gd name="T24" fmla="*/ 59 w 135"/>
                  <a:gd name="T25" fmla="*/ 129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5" h="142">
                    <a:moveTo>
                      <a:pt x="59" y="129"/>
                    </a:moveTo>
                    <a:lnTo>
                      <a:pt x="59" y="129"/>
                    </a:lnTo>
                    <a:lnTo>
                      <a:pt x="86" y="114"/>
                    </a:lnTo>
                    <a:lnTo>
                      <a:pt x="34" y="24"/>
                    </a:lnTo>
                    <a:lnTo>
                      <a:pt x="9" y="46"/>
                    </a:lnTo>
                    <a:lnTo>
                      <a:pt x="0" y="31"/>
                    </a:lnTo>
                    <a:lnTo>
                      <a:pt x="25" y="9"/>
                    </a:lnTo>
                    <a:lnTo>
                      <a:pt x="41" y="0"/>
                    </a:lnTo>
                    <a:lnTo>
                      <a:pt x="101" y="105"/>
                    </a:lnTo>
                    <a:lnTo>
                      <a:pt x="127" y="90"/>
                    </a:lnTo>
                    <a:lnTo>
                      <a:pt x="135" y="103"/>
                    </a:lnTo>
                    <a:lnTo>
                      <a:pt x="67" y="142"/>
                    </a:lnTo>
                    <a:lnTo>
                      <a:pt x="59" y="129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1" name="Freeform 60"/>
              <p:cNvSpPr>
                <a:spLocks/>
              </p:cNvSpPr>
              <p:nvPr/>
            </p:nvSpPr>
            <p:spPr bwMode="auto">
              <a:xfrm>
                <a:off x="3388" y="3962"/>
                <a:ext cx="89" cy="108"/>
              </a:xfrm>
              <a:custGeom>
                <a:avLst/>
                <a:gdLst>
                  <a:gd name="T0" fmla="*/ 0 w 127"/>
                  <a:gd name="T1" fmla="*/ 36 h 154"/>
                  <a:gd name="T2" fmla="*/ 0 w 127"/>
                  <a:gd name="T3" fmla="*/ 36 h 154"/>
                  <a:gd name="T4" fmla="*/ 63 w 127"/>
                  <a:gd name="T5" fmla="*/ 0 h 154"/>
                  <a:gd name="T6" fmla="*/ 71 w 127"/>
                  <a:gd name="T7" fmla="*/ 14 h 154"/>
                  <a:gd name="T8" fmla="*/ 23 w 127"/>
                  <a:gd name="T9" fmla="*/ 42 h 154"/>
                  <a:gd name="T10" fmla="*/ 39 w 127"/>
                  <a:gd name="T11" fmla="*/ 70 h 154"/>
                  <a:gd name="T12" fmla="*/ 45 w 127"/>
                  <a:gd name="T13" fmla="*/ 65 h 154"/>
                  <a:gd name="T14" fmla="*/ 52 w 127"/>
                  <a:gd name="T15" fmla="*/ 60 h 154"/>
                  <a:gd name="T16" fmla="*/ 89 w 127"/>
                  <a:gd name="T17" fmla="*/ 53 h 154"/>
                  <a:gd name="T18" fmla="*/ 118 w 127"/>
                  <a:gd name="T19" fmla="*/ 75 h 154"/>
                  <a:gd name="T20" fmla="*/ 123 w 127"/>
                  <a:gd name="T21" fmla="*/ 112 h 154"/>
                  <a:gd name="T22" fmla="*/ 96 w 127"/>
                  <a:gd name="T23" fmla="*/ 141 h 154"/>
                  <a:gd name="T24" fmla="*/ 80 w 127"/>
                  <a:gd name="T25" fmla="*/ 149 h 154"/>
                  <a:gd name="T26" fmla="*/ 62 w 127"/>
                  <a:gd name="T27" fmla="*/ 154 h 154"/>
                  <a:gd name="T28" fmla="*/ 53 w 127"/>
                  <a:gd name="T29" fmla="*/ 138 h 154"/>
                  <a:gd name="T30" fmla="*/ 71 w 127"/>
                  <a:gd name="T31" fmla="*/ 136 h 154"/>
                  <a:gd name="T32" fmla="*/ 88 w 127"/>
                  <a:gd name="T33" fmla="*/ 128 h 154"/>
                  <a:gd name="T34" fmla="*/ 105 w 127"/>
                  <a:gd name="T35" fmla="*/ 109 h 154"/>
                  <a:gd name="T36" fmla="*/ 102 w 127"/>
                  <a:gd name="T37" fmla="*/ 85 h 154"/>
                  <a:gd name="T38" fmla="*/ 83 w 127"/>
                  <a:gd name="T39" fmla="*/ 70 h 154"/>
                  <a:gd name="T40" fmla="*/ 57 w 127"/>
                  <a:gd name="T41" fmla="*/ 75 h 154"/>
                  <a:gd name="T42" fmla="*/ 45 w 127"/>
                  <a:gd name="T43" fmla="*/ 84 h 154"/>
                  <a:gd name="T44" fmla="*/ 35 w 127"/>
                  <a:gd name="T45" fmla="*/ 96 h 154"/>
                  <a:gd name="T46" fmla="*/ 0 w 127"/>
                  <a:gd name="T47" fmla="*/ 36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7" h="154">
                    <a:moveTo>
                      <a:pt x="0" y="36"/>
                    </a:moveTo>
                    <a:lnTo>
                      <a:pt x="0" y="36"/>
                    </a:lnTo>
                    <a:lnTo>
                      <a:pt x="63" y="0"/>
                    </a:lnTo>
                    <a:lnTo>
                      <a:pt x="71" y="14"/>
                    </a:lnTo>
                    <a:lnTo>
                      <a:pt x="23" y="42"/>
                    </a:lnTo>
                    <a:lnTo>
                      <a:pt x="39" y="70"/>
                    </a:lnTo>
                    <a:cubicBezTo>
                      <a:pt x="41" y="68"/>
                      <a:pt x="43" y="66"/>
                      <a:pt x="45" y="65"/>
                    </a:cubicBezTo>
                    <a:cubicBezTo>
                      <a:pt x="47" y="63"/>
                      <a:pt x="50" y="61"/>
                      <a:pt x="52" y="60"/>
                    </a:cubicBezTo>
                    <a:cubicBezTo>
                      <a:pt x="65" y="52"/>
                      <a:pt x="78" y="50"/>
                      <a:pt x="89" y="53"/>
                    </a:cubicBezTo>
                    <a:cubicBezTo>
                      <a:pt x="101" y="56"/>
                      <a:pt x="111" y="63"/>
                      <a:pt x="118" y="75"/>
                    </a:cubicBezTo>
                    <a:cubicBezTo>
                      <a:pt x="125" y="88"/>
                      <a:pt x="127" y="100"/>
                      <a:pt x="123" y="112"/>
                    </a:cubicBezTo>
                    <a:cubicBezTo>
                      <a:pt x="119" y="123"/>
                      <a:pt x="110" y="133"/>
                      <a:pt x="96" y="141"/>
                    </a:cubicBezTo>
                    <a:cubicBezTo>
                      <a:pt x="91" y="144"/>
                      <a:pt x="85" y="147"/>
                      <a:pt x="80" y="149"/>
                    </a:cubicBezTo>
                    <a:cubicBezTo>
                      <a:pt x="74" y="151"/>
                      <a:pt x="68" y="153"/>
                      <a:pt x="62" y="154"/>
                    </a:cubicBezTo>
                    <a:lnTo>
                      <a:pt x="53" y="138"/>
                    </a:lnTo>
                    <a:cubicBezTo>
                      <a:pt x="59" y="138"/>
                      <a:pt x="65" y="137"/>
                      <a:pt x="71" y="136"/>
                    </a:cubicBezTo>
                    <a:cubicBezTo>
                      <a:pt x="76" y="134"/>
                      <a:pt x="82" y="132"/>
                      <a:pt x="88" y="128"/>
                    </a:cubicBezTo>
                    <a:cubicBezTo>
                      <a:pt x="97" y="123"/>
                      <a:pt x="103" y="117"/>
                      <a:pt x="105" y="109"/>
                    </a:cubicBezTo>
                    <a:cubicBezTo>
                      <a:pt x="108" y="101"/>
                      <a:pt x="107" y="93"/>
                      <a:pt x="102" y="85"/>
                    </a:cubicBezTo>
                    <a:cubicBezTo>
                      <a:pt x="97" y="77"/>
                      <a:pt x="91" y="72"/>
                      <a:pt x="83" y="70"/>
                    </a:cubicBezTo>
                    <a:cubicBezTo>
                      <a:pt x="75" y="68"/>
                      <a:pt x="66" y="70"/>
                      <a:pt x="57" y="75"/>
                    </a:cubicBezTo>
                    <a:cubicBezTo>
                      <a:pt x="53" y="77"/>
                      <a:pt x="49" y="80"/>
                      <a:pt x="45" y="84"/>
                    </a:cubicBezTo>
                    <a:cubicBezTo>
                      <a:pt x="41" y="87"/>
                      <a:pt x="38" y="91"/>
                      <a:pt x="35" y="96"/>
                    </a:cubicBez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2" name="Freeform 61"/>
              <p:cNvSpPr>
                <a:spLocks noEditPoints="1"/>
              </p:cNvSpPr>
              <p:nvPr/>
            </p:nvSpPr>
            <p:spPr bwMode="auto">
              <a:xfrm>
                <a:off x="3504" y="3904"/>
                <a:ext cx="80" cy="97"/>
              </a:xfrm>
              <a:custGeom>
                <a:avLst/>
                <a:gdLst>
                  <a:gd name="T0" fmla="*/ 30 w 115"/>
                  <a:gd name="T1" fmla="*/ 20 h 138"/>
                  <a:gd name="T2" fmla="*/ 30 w 115"/>
                  <a:gd name="T3" fmla="*/ 20 h 138"/>
                  <a:gd name="T4" fmla="*/ 18 w 115"/>
                  <a:gd name="T5" fmla="*/ 43 h 138"/>
                  <a:gd name="T6" fmla="*/ 33 w 115"/>
                  <a:gd name="T7" fmla="*/ 83 h 138"/>
                  <a:gd name="T8" fmla="*/ 60 w 115"/>
                  <a:gd name="T9" fmla="*/ 116 h 138"/>
                  <a:gd name="T10" fmla="*/ 86 w 115"/>
                  <a:gd name="T11" fmla="*/ 117 h 138"/>
                  <a:gd name="T12" fmla="*/ 97 w 115"/>
                  <a:gd name="T13" fmla="*/ 94 h 138"/>
                  <a:gd name="T14" fmla="*/ 82 w 115"/>
                  <a:gd name="T15" fmla="*/ 55 h 138"/>
                  <a:gd name="T16" fmla="*/ 55 w 115"/>
                  <a:gd name="T17" fmla="*/ 22 h 138"/>
                  <a:gd name="T18" fmla="*/ 30 w 115"/>
                  <a:gd name="T19" fmla="*/ 20 h 138"/>
                  <a:gd name="T20" fmla="*/ 22 w 115"/>
                  <a:gd name="T21" fmla="*/ 8 h 138"/>
                  <a:gd name="T22" fmla="*/ 22 w 115"/>
                  <a:gd name="T23" fmla="*/ 8 h 138"/>
                  <a:gd name="T24" fmla="*/ 62 w 115"/>
                  <a:gd name="T25" fmla="*/ 6 h 138"/>
                  <a:gd name="T26" fmla="*/ 98 w 115"/>
                  <a:gd name="T27" fmla="*/ 45 h 138"/>
                  <a:gd name="T28" fmla="*/ 114 w 115"/>
                  <a:gd name="T29" fmla="*/ 97 h 138"/>
                  <a:gd name="T30" fmla="*/ 93 w 115"/>
                  <a:gd name="T31" fmla="*/ 130 h 138"/>
                  <a:gd name="T32" fmla="*/ 53 w 115"/>
                  <a:gd name="T33" fmla="*/ 132 h 138"/>
                  <a:gd name="T34" fmla="*/ 17 w 115"/>
                  <a:gd name="T35" fmla="*/ 92 h 138"/>
                  <a:gd name="T36" fmla="*/ 1 w 115"/>
                  <a:gd name="T37" fmla="*/ 41 h 138"/>
                  <a:gd name="T38" fmla="*/ 22 w 115"/>
                  <a:gd name="T39" fmla="*/ 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15" h="138">
                    <a:moveTo>
                      <a:pt x="30" y="20"/>
                    </a:moveTo>
                    <a:lnTo>
                      <a:pt x="30" y="20"/>
                    </a:lnTo>
                    <a:cubicBezTo>
                      <a:pt x="21" y="25"/>
                      <a:pt x="18" y="33"/>
                      <a:pt x="18" y="43"/>
                    </a:cubicBezTo>
                    <a:cubicBezTo>
                      <a:pt x="19" y="54"/>
                      <a:pt x="24" y="67"/>
                      <a:pt x="33" y="83"/>
                    </a:cubicBezTo>
                    <a:cubicBezTo>
                      <a:pt x="42" y="99"/>
                      <a:pt x="51" y="110"/>
                      <a:pt x="60" y="116"/>
                    </a:cubicBezTo>
                    <a:cubicBezTo>
                      <a:pt x="69" y="122"/>
                      <a:pt x="77" y="122"/>
                      <a:pt x="86" y="117"/>
                    </a:cubicBezTo>
                    <a:cubicBezTo>
                      <a:pt x="94" y="113"/>
                      <a:pt x="98" y="105"/>
                      <a:pt x="97" y="94"/>
                    </a:cubicBezTo>
                    <a:cubicBezTo>
                      <a:pt x="97" y="84"/>
                      <a:pt x="92" y="71"/>
                      <a:pt x="82" y="55"/>
                    </a:cubicBezTo>
                    <a:cubicBezTo>
                      <a:pt x="73" y="38"/>
                      <a:pt x="64" y="27"/>
                      <a:pt x="55" y="22"/>
                    </a:cubicBezTo>
                    <a:cubicBezTo>
                      <a:pt x="46" y="16"/>
                      <a:pt x="38" y="16"/>
                      <a:pt x="30" y="20"/>
                    </a:cubicBezTo>
                    <a:close/>
                    <a:moveTo>
                      <a:pt x="22" y="8"/>
                    </a:moveTo>
                    <a:lnTo>
                      <a:pt x="22" y="8"/>
                    </a:lnTo>
                    <a:cubicBezTo>
                      <a:pt x="35" y="0"/>
                      <a:pt x="49" y="0"/>
                      <a:pt x="62" y="6"/>
                    </a:cubicBezTo>
                    <a:cubicBezTo>
                      <a:pt x="75" y="12"/>
                      <a:pt x="87" y="26"/>
                      <a:pt x="98" y="45"/>
                    </a:cubicBezTo>
                    <a:cubicBezTo>
                      <a:pt x="110" y="65"/>
                      <a:pt x="115" y="82"/>
                      <a:pt x="114" y="97"/>
                    </a:cubicBezTo>
                    <a:cubicBezTo>
                      <a:pt x="113" y="111"/>
                      <a:pt x="106" y="122"/>
                      <a:pt x="93" y="130"/>
                    </a:cubicBezTo>
                    <a:cubicBezTo>
                      <a:pt x="80" y="137"/>
                      <a:pt x="66" y="138"/>
                      <a:pt x="53" y="132"/>
                    </a:cubicBezTo>
                    <a:cubicBezTo>
                      <a:pt x="41" y="125"/>
                      <a:pt x="28" y="112"/>
                      <a:pt x="17" y="92"/>
                    </a:cubicBezTo>
                    <a:cubicBezTo>
                      <a:pt x="6" y="73"/>
                      <a:pt x="0" y="55"/>
                      <a:pt x="1" y="41"/>
                    </a:cubicBezTo>
                    <a:cubicBezTo>
                      <a:pt x="2" y="27"/>
                      <a:pt x="9" y="15"/>
                      <a:pt x="22" y="8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3" name="Freeform 62"/>
              <p:cNvSpPr>
                <a:spLocks noEditPoints="1"/>
              </p:cNvSpPr>
              <p:nvPr/>
            </p:nvSpPr>
            <p:spPr bwMode="auto">
              <a:xfrm>
                <a:off x="3576" y="3862"/>
                <a:ext cx="81" cy="97"/>
              </a:xfrm>
              <a:custGeom>
                <a:avLst/>
                <a:gdLst>
                  <a:gd name="T0" fmla="*/ 29 w 115"/>
                  <a:gd name="T1" fmla="*/ 21 h 139"/>
                  <a:gd name="T2" fmla="*/ 29 w 115"/>
                  <a:gd name="T3" fmla="*/ 21 h 139"/>
                  <a:gd name="T4" fmla="*/ 18 w 115"/>
                  <a:gd name="T5" fmla="*/ 44 h 139"/>
                  <a:gd name="T6" fmla="*/ 33 w 115"/>
                  <a:gd name="T7" fmla="*/ 84 h 139"/>
                  <a:gd name="T8" fmla="*/ 60 w 115"/>
                  <a:gd name="T9" fmla="*/ 117 h 139"/>
                  <a:gd name="T10" fmla="*/ 85 w 115"/>
                  <a:gd name="T11" fmla="*/ 118 h 139"/>
                  <a:gd name="T12" fmla="*/ 97 w 115"/>
                  <a:gd name="T13" fmla="*/ 95 h 139"/>
                  <a:gd name="T14" fmla="*/ 82 w 115"/>
                  <a:gd name="T15" fmla="*/ 55 h 139"/>
                  <a:gd name="T16" fmla="*/ 55 w 115"/>
                  <a:gd name="T17" fmla="*/ 22 h 139"/>
                  <a:gd name="T18" fmla="*/ 29 w 115"/>
                  <a:gd name="T19" fmla="*/ 21 h 139"/>
                  <a:gd name="T20" fmla="*/ 22 w 115"/>
                  <a:gd name="T21" fmla="*/ 8 h 139"/>
                  <a:gd name="T22" fmla="*/ 22 w 115"/>
                  <a:gd name="T23" fmla="*/ 8 h 139"/>
                  <a:gd name="T24" fmla="*/ 61 w 115"/>
                  <a:gd name="T25" fmla="*/ 7 h 139"/>
                  <a:gd name="T26" fmla="*/ 98 w 115"/>
                  <a:gd name="T27" fmla="*/ 46 h 139"/>
                  <a:gd name="T28" fmla="*/ 114 w 115"/>
                  <a:gd name="T29" fmla="*/ 97 h 139"/>
                  <a:gd name="T30" fmla="*/ 93 w 115"/>
                  <a:gd name="T31" fmla="*/ 130 h 139"/>
                  <a:gd name="T32" fmla="*/ 53 w 115"/>
                  <a:gd name="T33" fmla="*/ 132 h 139"/>
                  <a:gd name="T34" fmla="*/ 17 w 115"/>
                  <a:gd name="T35" fmla="*/ 93 h 139"/>
                  <a:gd name="T36" fmla="*/ 1 w 115"/>
                  <a:gd name="T37" fmla="*/ 42 h 139"/>
                  <a:gd name="T38" fmla="*/ 22 w 115"/>
                  <a:gd name="T39" fmla="*/ 8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15" h="139">
                    <a:moveTo>
                      <a:pt x="29" y="21"/>
                    </a:moveTo>
                    <a:lnTo>
                      <a:pt x="29" y="21"/>
                    </a:lnTo>
                    <a:cubicBezTo>
                      <a:pt x="21" y="26"/>
                      <a:pt x="17" y="33"/>
                      <a:pt x="18" y="44"/>
                    </a:cubicBezTo>
                    <a:cubicBezTo>
                      <a:pt x="18" y="54"/>
                      <a:pt x="23" y="68"/>
                      <a:pt x="33" y="84"/>
                    </a:cubicBezTo>
                    <a:cubicBezTo>
                      <a:pt x="42" y="100"/>
                      <a:pt x="51" y="111"/>
                      <a:pt x="60" y="117"/>
                    </a:cubicBezTo>
                    <a:cubicBezTo>
                      <a:pt x="69" y="122"/>
                      <a:pt x="77" y="123"/>
                      <a:pt x="85" y="118"/>
                    </a:cubicBezTo>
                    <a:cubicBezTo>
                      <a:pt x="94" y="113"/>
                      <a:pt x="98" y="106"/>
                      <a:pt x="97" y="95"/>
                    </a:cubicBezTo>
                    <a:cubicBezTo>
                      <a:pt x="96" y="85"/>
                      <a:pt x="92" y="71"/>
                      <a:pt x="82" y="55"/>
                    </a:cubicBezTo>
                    <a:cubicBezTo>
                      <a:pt x="73" y="39"/>
                      <a:pt x="64" y="28"/>
                      <a:pt x="55" y="22"/>
                    </a:cubicBezTo>
                    <a:cubicBezTo>
                      <a:pt x="46" y="17"/>
                      <a:pt x="38" y="16"/>
                      <a:pt x="29" y="21"/>
                    </a:cubicBezTo>
                    <a:close/>
                    <a:moveTo>
                      <a:pt x="22" y="8"/>
                    </a:moveTo>
                    <a:lnTo>
                      <a:pt x="22" y="8"/>
                    </a:lnTo>
                    <a:cubicBezTo>
                      <a:pt x="35" y="1"/>
                      <a:pt x="48" y="0"/>
                      <a:pt x="61" y="7"/>
                    </a:cubicBezTo>
                    <a:cubicBezTo>
                      <a:pt x="74" y="13"/>
                      <a:pt x="87" y="26"/>
                      <a:pt x="98" y="46"/>
                    </a:cubicBezTo>
                    <a:cubicBezTo>
                      <a:pt x="110" y="66"/>
                      <a:pt x="115" y="83"/>
                      <a:pt x="114" y="97"/>
                    </a:cubicBezTo>
                    <a:cubicBezTo>
                      <a:pt x="113" y="112"/>
                      <a:pt x="106" y="123"/>
                      <a:pt x="93" y="130"/>
                    </a:cubicBezTo>
                    <a:cubicBezTo>
                      <a:pt x="79" y="138"/>
                      <a:pt x="66" y="139"/>
                      <a:pt x="53" y="132"/>
                    </a:cubicBezTo>
                    <a:cubicBezTo>
                      <a:pt x="40" y="126"/>
                      <a:pt x="28" y="113"/>
                      <a:pt x="17" y="93"/>
                    </a:cubicBezTo>
                    <a:cubicBezTo>
                      <a:pt x="5" y="73"/>
                      <a:pt x="0" y="56"/>
                      <a:pt x="1" y="42"/>
                    </a:cubicBezTo>
                    <a:cubicBezTo>
                      <a:pt x="2" y="27"/>
                      <a:pt x="9" y="16"/>
                      <a:pt x="22" y="8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4" name="Freeform 63"/>
              <p:cNvSpPr>
                <a:spLocks/>
              </p:cNvSpPr>
              <p:nvPr/>
            </p:nvSpPr>
            <p:spPr bwMode="auto">
              <a:xfrm>
                <a:off x="4167" y="3774"/>
                <a:ext cx="0" cy="38"/>
              </a:xfrm>
              <a:custGeom>
                <a:avLst/>
                <a:gdLst>
                  <a:gd name="T0" fmla="*/ 54 h 54"/>
                  <a:gd name="T1" fmla="*/ 54 h 54"/>
                  <a:gd name="T2" fmla="*/ 0 h 54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54">
                    <a:moveTo>
                      <a:pt x="0" y="54"/>
                    </a:moveTo>
                    <a:lnTo>
                      <a:pt x="0" y="54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5" name="Freeform 64"/>
              <p:cNvSpPr>
                <a:spLocks/>
              </p:cNvSpPr>
              <p:nvPr/>
            </p:nvSpPr>
            <p:spPr bwMode="auto">
              <a:xfrm>
                <a:off x="4167" y="3774"/>
                <a:ext cx="0" cy="38"/>
              </a:xfrm>
              <a:custGeom>
                <a:avLst/>
                <a:gdLst>
                  <a:gd name="T0" fmla="*/ 54 h 54"/>
                  <a:gd name="T1" fmla="*/ 54 h 54"/>
                  <a:gd name="T2" fmla="*/ 0 h 54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54">
                    <a:moveTo>
                      <a:pt x="0" y="54"/>
                    </a:moveTo>
                    <a:lnTo>
                      <a:pt x="0" y="54"/>
                    </a:lnTo>
                    <a:lnTo>
                      <a:pt x="0" y="0"/>
                    </a:lnTo>
                  </a:path>
                </a:pathLst>
              </a:custGeom>
              <a:noFill/>
              <a:ln w="63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6" name="Freeform 65"/>
              <p:cNvSpPr>
                <a:spLocks/>
              </p:cNvSpPr>
              <p:nvPr/>
            </p:nvSpPr>
            <p:spPr bwMode="auto">
              <a:xfrm>
                <a:off x="4167" y="981"/>
                <a:ext cx="0" cy="37"/>
              </a:xfrm>
              <a:custGeom>
                <a:avLst/>
                <a:gdLst>
                  <a:gd name="T0" fmla="*/ 0 h 53"/>
                  <a:gd name="T1" fmla="*/ 0 h 53"/>
                  <a:gd name="T2" fmla="*/ 53 h 5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53">
                    <a:moveTo>
                      <a:pt x="0" y="0"/>
                    </a:moveTo>
                    <a:lnTo>
                      <a:pt x="0" y="0"/>
                    </a:lnTo>
                    <a:lnTo>
                      <a:pt x="0" y="53"/>
                    </a:lnTo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7" name="Freeform 66"/>
              <p:cNvSpPr>
                <a:spLocks/>
              </p:cNvSpPr>
              <p:nvPr/>
            </p:nvSpPr>
            <p:spPr bwMode="auto">
              <a:xfrm>
                <a:off x="4167" y="981"/>
                <a:ext cx="0" cy="37"/>
              </a:xfrm>
              <a:custGeom>
                <a:avLst/>
                <a:gdLst>
                  <a:gd name="T0" fmla="*/ 0 h 53"/>
                  <a:gd name="T1" fmla="*/ 0 h 53"/>
                  <a:gd name="T2" fmla="*/ 53 h 5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53">
                    <a:moveTo>
                      <a:pt x="0" y="0"/>
                    </a:moveTo>
                    <a:lnTo>
                      <a:pt x="0" y="0"/>
                    </a:lnTo>
                    <a:lnTo>
                      <a:pt x="0" y="53"/>
                    </a:lnTo>
                  </a:path>
                </a:pathLst>
              </a:custGeom>
              <a:noFill/>
              <a:ln w="63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8" name="Freeform 67"/>
              <p:cNvSpPr>
                <a:spLocks noEditPoints="1"/>
              </p:cNvSpPr>
              <p:nvPr/>
            </p:nvSpPr>
            <p:spPr bwMode="auto">
              <a:xfrm>
                <a:off x="3625" y="4113"/>
                <a:ext cx="81" cy="98"/>
              </a:xfrm>
              <a:custGeom>
                <a:avLst/>
                <a:gdLst>
                  <a:gd name="T0" fmla="*/ 30 w 115"/>
                  <a:gd name="T1" fmla="*/ 21 h 139"/>
                  <a:gd name="T2" fmla="*/ 30 w 115"/>
                  <a:gd name="T3" fmla="*/ 21 h 139"/>
                  <a:gd name="T4" fmla="*/ 18 w 115"/>
                  <a:gd name="T5" fmla="*/ 44 h 139"/>
                  <a:gd name="T6" fmla="*/ 33 w 115"/>
                  <a:gd name="T7" fmla="*/ 84 h 139"/>
                  <a:gd name="T8" fmla="*/ 60 w 115"/>
                  <a:gd name="T9" fmla="*/ 117 h 139"/>
                  <a:gd name="T10" fmla="*/ 86 w 115"/>
                  <a:gd name="T11" fmla="*/ 118 h 139"/>
                  <a:gd name="T12" fmla="*/ 97 w 115"/>
                  <a:gd name="T13" fmla="*/ 95 h 139"/>
                  <a:gd name="T14" fmla="*/ 82 w 115"/>
                  <a:gd name="T15" fmla="*/ 55 h 139"/>
                  <a:gd name="T16" fmla="*/ 55 w 115"/>
                  <a:gd name="T17" fmla="*/ 22 h 139"/>
                  <a:gd name="T18" fmla="*/ 30 w 115"/>
                  <a:gd name="T19" fmla="*/ 21 h 139"/>
                  <a:gd name="T20" fmla="*/ 22 w 115"/>
                  <a:gd name="T21" fmla="*/ 8 h 139"/>
                  <a:gd name="T22" fmla="*/ 22 w 115"/>
                  <a:gd name="T23" fmla="*/ 8 h 139"/>
                  <a:gd name="T24" fmla="*/ 62 w 115"/>
                  <a:gd name="T25" fmla="*/ 7 h 139"/>
                  <a:gd name="T26" fmla="*/ 98 w 115"/>
                  <a:gd name="T27" fmla="*/ 46 h 139"/>
                  <a:gd name="T28" fmla="*/ 114 w 115"/>
                  <a:gd name="T29" fmla="*/ 97 h 139"/>
                  <a:gd name="T30" fmla="*/ 93 w 115"/>
                  <a:gd name="T31" fmla="*/ 130 h 139"/>
                  <a:gd name="T32" fmla="*/ 53 w 115"/>
                  <a:gd name="T33" fmla="*/ 132 h 139"/>
                  <a:gd name="T34" fmla="*/ 17 w 115"/>
                  <a:gd name="T35" fmla="*/ 93 h 139"/>
                  <a:gd name="T36" fmla="*/ 1 w 115"/>
                  <a:gd name="T37" fmla="*/ 42 h 139"/>
                  <a:gd name="T38" fmla="*/ 22 w 115"/>
                  <a:gd name="T39" fmla="*/ 8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15" h="139">
                    <a:moveTo>
                      <a:pt x="30" y="21"/>
                    </a:moveTo>
                    <a:lnTo>
                      <a:pt x="30" y="21"/>
                    </a:lnTo>
                    <a:cubicBezTo>
                      <a:pt x="21" y="26"/>
                      <a:pt x="18" y="33"/>
                      <a:pt x="18" y="44"/>
                    </a:cubicBezTo>
                    <a:cubicBezTo>
                      <a:pt x="18" y="54"/>
                      <a:pt x="24" y="68"/>
                      <a:pt x="33" y="84"/>
                    </a:cubicBezTo>
                    <a:cubicBezTo>
                      <a:pt x="42" y="100"/>
                      <a:pt x="51" y="111"/>
                      <a:pt x="60" y="117"/>
                    </a:cubicBezTo>
                    <a:cubicBezTo>
                      <a:pt x="69" y="122"/>
                      <a:pt x="77" y="123"/>
                      <a:pt x="86" y="118"/>
                    </a:cubicBezTo>
                    <a:cubicBezTo>
                      <a:pt x="94" y="113"/>
                      <a:pt x="98" y="106"/>
                      <a:pt x="97" y="95"/>
                    </a:cubicBezTo>
                    <a:cubicBezTo>
                      <a:pt x="97" y="85"/>
                      <a:pt x="92" y="71"/>
                      <a:pt x="82" y="55"/>
                    </a:cubicBezTo>
                    <a:cubicBezTo>
                      <a:pt x="73" y="39"/>
                      <a:pt x="64" y="28"/>
                      <a:pt x="55" y="22"/>
                    </a:cubicBezTo>
                    <a:cubicBezTo>
                      <a:pt x="46" y="17"/>
                      <a:pt x="38" y="16"/>
                      <a:pt x="30" y="21"/>
                    </a:cubicBezTo>
                    <a:close/>
                    <a:moveTo>
                      <a:pt x="22" y="8"/>
                    </a:moveTo>
                    <a:lnTo>
                      <a:pt x="22" y="8"/>
                    </a:lnTo>
                    <a:cubicBezTo>
                      <a:pt x="35" y="1"/>
                      <a:pt x="49" y="0"/>
                      <a:pt x="62" y="7"/>
                    </a:cubicBezTo>
                    <a:cubicBezTo>
                      <a:pt x="75" y="13"/>
                      <a:pt x="87" y="26"/>
                      <a:pt x="98" y="46"/>
                    </a:cubicBezTo>
                    <a:cubicBezTo>
                      <a:pt x="110" y="66"/>
                      <a:pt x="115" y="83"/>
                      <a:pt x="114" y="97"/>
                    </a:cubicBezTo>
                    <a:cubicBezTo>
                      <a:pt x="113" y="112"/>
                      <a:pt x="106" y="123"/>
                      <a:pt x="93" y="130"/>
                    </a:cubicBezTo>
                    <a:cubicBezTo>
                      <a:pt x="80" y="138"/>
                      <a:pt x="66" y="139"/>
                      <a:pt x="53" y="132"/>
                    </a:cubicBezTo>
                    <a:cubicBezTo>
                      <a:pt x="41" y="126"/>
                      <a:pt x="28" y="113"/>
                      <a:pt x="17" y="93"/>
                    </a:cubicBezTo>
                    <a:cubicBezTo>
                      <a:pt x="5" y="73"/>
                      <a:pt x="0" y="56"/>
                      <a:pt x="1" y="42"/>
                    </a:cubicBezTo>
                    <a:cubicBezTo>
                      <a:pt x="2" y="27"/>
                      <a:pt x="9" y="16"/>
                      <a:pt x="22" y="8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89" name="Freeform 68"/>
              <p:cNvSpPr>
                <a:spLocks/>
              </p:cNvSpPr>
              <p:nvPr/>
            </p:nvSpPr>
            <p:spPr bwMode="auto">
              <a:xfrm>
                <a:off x="3690" y="4072"/>
                <a:ext cx="90" cy="103"/>
              </a:xfrm>
              <a:custGeom>
                <a:avLst/>
                <a:gdLst>
                  <a:gd name="T0" fmla="*/ 80 w 129"/>
                  <a:gd name="T1" fmla="*/ 56 h 147"/>
                  <a:gd name="T2" fmla="*/ 80 w 129"/>
                  <a:gd name="T3" fmla="*/ 56 h 147"/>
                  <a:gd name="T4" fmla="*/ 104 w 129"/>
                  <a:gd name="T5" fmla="*/ 56 h 147"/>
                  <a:gd name="T6" fmla="*/ 121 w 129"/>
                  <a:gd name="T7" fmla="*/ 71 h 147"/>
                  <a:gd name="T8" fmla="*/ 125 w 129"/>
                  <a:gd name="T9" fmla="*/ 105 h 147"/>
                  <a:gd name="T10" fmla="*/ 96 w 129"/>
                  <a:gd name="T11" fmla="*/ 134 h 147"/>
                  <a:gd name="T12" fmla="*/ 80 w 129"/>
                  <a:gd name="T13" fmla="*/ 142 h 147"/>
                  <a:gd name="T14" fmla="*/ 61 w 129"/>
                  <a:gd name="T15" fmla="*/ 147 h 147"/>
                  <a:gd name="T16" fmla="*/ 52 w 129"/>
                  <a:gd name="T17" fmla="*/ 132 h 147"/>
                  <a:gd name="T18" fmla="*/ 70 w 129"/>
                  <a:gd name="T19" fmla="*/ 129 h 147"/>
                  <a:gd name="T20" fmla="*/ 88 w 129"/>
                  <a:gd name="T21" fmla="*/ 121 h 147"/>
                  <a:gd name="T22" fmla="*/ 107 w 129"/>
                  <a:gd name="T23" fmla="*/ 102 h 147"/>
                  <a:gd name="T24" fmla="*/ 105 w 129"/>
                  <a:gd name="T25" fmla="*/ 81 h 147"/>
                  <a:gd name="T26" fmla="*/ 89 w 129"/>
                  <a:gd name="T27" fmla="*/ 69 h 147"/>
                  <a:gd name="T28" fmla="*/ 65 w 129"/>
                  <a:gd name="T29" fmla="*/ 74 h 147"/>
                  <a:gd name="T30" fmla="*/ 51 w 129"/>
                  <a:gd name="T31" fmla="*/ 82 h 147"/>
                  <a:gd name="T32" fmla="*/ 44 w 129"/>
                  <a:gd name="T33" fmla="*/ 69 h 147"/>
                  <a:gd name="T34" fmla="*/ 58 w 129"/>
                  <a:gd name="T35" fmla="*/ 61 h 147"/>
                  <a:gd name="T36" fmla="*/ 73 w 129"/>
                  <a:gd name="T37" fmla="*/ 46 h 147"/>
                  <a:gd name="T38" fmla="*/ 72 w 129"/>
                  <a:gd name="T39" fmla="*/ 29 h 147"/>
                  <a:gd name="T40" fmla="*/ 57 w 129"/>
                  <a:gd name="T41" fmla="*/ 18 h 147"/>
                  <a:gd name="T42" fmla="*/ 36 w 129"/>
                  <a:gd name="T43" fmla="*/ 24 h 147"/>
                  <a:gd name="T44" fmla="*/ 23 w 129"/>
                  <a:gd name="T45" fmla="*/ 34 h 147"/>
                  <a:gd name="T46" fmla="*/ 9 w 129"/>
                  <a:gd name="T47" fmla="*/ 48 h 147"/>
                  <a:gd name="T48" fmla="*/ 0 w 129"/>
                  <a:gd name="T49" fmla="*/ 34 h 147"/>
                  <a:gd name="T50" fmla="*/ 15 w 129"/>
                  <a:gd name="T51" fmla="*/ 20 h 147"/>
                  <a:gd name="T52" fmla="*/ 30 w 129"/>
                  <a:gd name="T53" fmla="*/ 10 h 147"/>
                  <a:gd name="T54" fmla="*/ 63 w 129"/>
                  <a:gd name="T55" fmla="*/ 2 h 147"/>
                  <a:gd name="T56" fmla="*/ 87 w 129"/>
                  <a:gd name="T57" fmla="*/ 18 h 147"/>
                  <a:gd name="T58" fmla="*/ 90 w 129"/>
                  <a:gd name="T59" fmla="*/ 38 h 147"/>
                  <a:gd name="T60" fmla="*/ 80 w 129"/>
                  <a:gd name="T61" fmla="*/ 56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9" h="147">
                    <a:moveTo>
                      <a:pt x="80" y="56"/>
                    </a:moveTo>
                    <a:lnTo>
                      <a:pt x="80" y="56"/>
                    </a:lnTo>
                    <a:cubicBezTo>
                      <a:pt x="88" y="53"/>
                      <a:pt x="96" y="53"/>
                      <a:pt x="104" y="56"/>
                    </a:cubicBezTo>
                    <a:cubicBezTo>
                      <a:pt x="111" y="59"/>
                      <a:pt x="117" y="64"/>
                      <a:pt x="121" y="71"/>
                    </a:cubicBezTo>
                    <a:cubicBezTo>
                      <a:pt x="128" y="83"/>
                      <a:pt x="129" y="94"/>
                      <a:pt x="125" y="105"/>
                    </a:cubicBezTo>
                    <a:cubicBezTo>
                      <a:pt x="120" y="116"/>
                      <a:pt x="111" y="126"/>
                      <a:pt x="96" y="134"/>
                    </a:cubicBezTo>
                    <a:cubicBezTo>
                      <a:pt x="91" y="137"/>
                      <a:pt x="86" y="140"/>
                      <a:pt x="80" y="142"/>
                    </a:cubicBezTo>
                    <a:cubicBezTo>
                      <a:pt x="74" y="144"/>
                      <a:pt x="68" y="146"/>
                      <a:pt x="61" y="147"/>
                    </a:cubicBezTo>
                    <a:lnTo>
                      <a:pt x="52" y="132"/>
                    </a:lnTo>
                    <a:cubicBezTo>
                      <a:pt x="58" y="132"/>
                      <a:pt x="64" y="131"/>
                      <a:pt x="70" y="129"/>
                    </a:cubicBezTo>
                    <a:cubicBezTo>
                      <a:pt x="76" y="127"/>
                      <a:pt x="82" y="125"/>
                      <a:pt x="88" y="121"/>
                    </a:cubicBezTo>
                    <a:cubicBezTo>
                      <a:pt x="98" y="116"/>
                      <a:pt x="104" y="109"/>
                      <a:pt x="107" y="102"/>
                    </a:cubicBezTo>
                    <a:cubicBezTo>
                      <a:pt x="110" y="96"/>
                      <a:pt x="110" y="88"/>
                      <a:pt x="105" y="81"/>
                    </a:cubicBezTo>
                    <a:cubicBezTo>
                      <a:pt x="101" y="74"/>
                      <a:pt x="96" y="70"/>
                      <a:pt x="89" y="69"/>
                    </a:cubicBezTo>
                    <a:cubicBezTo>
                      <a:pt x="82" y="68"/>
                      <a:pt x="74" y="69"/>
                      <a:pt x="65" y="74"/>
                    </a:cubicBezTo>
                    <a:lnTo>
                      <a:pt x="51" y="82"/>
                    </a:lnTo>
                    <a:lnTo>
                      <a:pt x="44" y="69"/>
                    </a:lnTo>
                    <a:lnTo>
                      <a:pt x="58" y="61"/>
                    </a:lnTo>
                    <a:cubicBezTo>
                      <a:pt x="66" y="56"/>
                      <a:pt x="71" y="52"/>
                      <a:pt x="73" y="46"/>
                    </a:cubicBezTo>
                    <a:cubicBezTo>
                      <a:pt x="76" y="40"/>
                      <a:pt x="75" y="35"/>
                      <a:pt x="72" y="29"/>
                    </a:cubicBezTo>
                    <a:cubicBezTo>
                      <a:pt x="68" y="23"/>
                      <a:pt x="63" y="19"/>
                      <a:pt x="57" y="18"/>
                    </a:cubicBezTo>
                    <a:cubicBezTo>
                      <a:pt x="51" y="18"/>
                      <a:pt x="44" y="20"/>
                      <a:pt x="36" y="24"/>
                    </a:cubicBezTo>
                    <a:cubicBezTo>
                      <a:pt x="32" y="27"/>
                      <a:pt x="27" y="30"/>
                      <a:pt x="23" y="34"/>
                    </a:cubicBezTo>
                    <a:cubicBezTo>
                      <a:pt x="18" y="38"/>
                      <a:pt x="14" y="42"/>
                      <a:pt x="9" y="48"/>
                    </a:cubicBezTo>
                    <a:lnTo>
                      <a:pt x="0" y="34"/>
                    </a:lnTo>
                    <a:cubicBezTo>
                      <a:pt x="6" y="28"/>
                      <a:pt x="10" y="24"/>
                      <a:pt x="15" y="20"/>
                    </a:cubicBezTo>
                    <a:cubicBezTo>
                      <a:pt x="20" y="16"/>
                      <a:pt x="25" y="13"/>
                      <a:pt x="30" y="10"/>
                    </a:cubicBezTo>
                    <a:cubicBezTo>
                      <a:pt x="42" y="3"/>
                      <a:pt x="53" y="0"/>
                      <a:pt x="63" y="2"/>
                    </a:cubicBezTo>
                    <a:cubicBezTo>
                      <a:pt x="73" y="3"/>
                      <a:pt x="81" y="9"/>
                      <a:pt x="87" y="18"/>
                    </a:cubicBezTo>
                    <a:cubicBezTo>
                      <a:pt x="90" y="24"/>
                      <a:pt x="91" y="31"/>
                      <a:pt x="90" y="38"/>
                    </a:cubicBezTo>
                    <a:cubicBezTo>
                      <a:pt x="89" y="44"/>
                      <a:pt x="86" y="51"/>
                      <a:pt x="80" y="56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0" name="Freeform 69"/>
              <p:cNvSpPr>
                <a:spLocks/>
              </p:cNvSpPr>
              <p:nvPr/>
            </p:nvSpPr>
            <p:spPr bwMode="auto">
              <a:xfrm>
                <a:off x="3779" y="4036"/>
                <a:ext cx="34" cy="115"/>
              </a:xfrm>
              <a:custGeom>
                <a:avLst/>
                <a:gdLst>
                  <a:gd name="T0" fmla="*/ 0 w 49"/>
                  <a:gd name="T1" fmla="*/ 8 h 164"/>
                  <a:gd name="T2" fmla="*/ 0 w 49"/>
                  <a:gd name="T3" fmla="*/ 8 h 164"/>
                  <a:gd name="T4" fmla="*/ 13 w 49"/>
                  <a:gd name="T5" fmla="*/ 0 h 164"/>
                  <a:gd name="T6" fmla="*/ 49 w 49"/>
                  <a:gd name="T7" fmla="*/ 156 h 164"/>
                  <a:gd name="T8" fmla="*/ 35 w 49"/>
                  <a:gd name="T9" fmla="*/ 164 h 164"/>
                  <a:gd name="T10" fmla="*/ 0 w 49"/>
                  <a:gd name="T11" fmla="*/ 8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9" h="164">
                    <a:moveTo>
                      <a:pt x="0" y="8"/>
                    </a:moveTo>
                    <a:lnTo>
                      <a:pt x="0" y="8"/>
                    </a:lnTo>
                    <a:lnTo>
                      <a:pt x="13" y="0"/>
                    </a:lnTo>
                    <a:lnTo>
                      <a:pt x="49" y="156"/>
                    </a:lnTo>
                    <a:lnTo>
                      <a:pt x="35" y="164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1" name="Freeform 70"/>
              <p:cNvSpPr>
                <a:spLocks/>
              </p:cNvSpPr>
              <p:nvPr/>
            </p:nvSpPr>
            <p:spPr bwMode="auto">
              <a:xfrm>
                <a:off x="3803" y="4011"/>
                <a:ext cx="94" cy="99"/>
              </a:xfrm>
              <a:custGeom>
                <a:avLst/>
                <a:gdLst>
                  <a:gd name="T0" fmla="*/ 60 w 135"/>
                  <a:gd name="T1" fmla="*/ 129 h 142"/>
                  <a:gd name="T2" fmla="*/ 60 w 135"/>
                  <a:gd name="T3" fmla="*/ 129 h 142"/>
                  <a:gd name="T4" fmla="*/ 86 w 135"/>
                  <a:gd name="T5" fmla="*/ 114 h 142"/>
                  <a:gd name="T6" fmla="*/ 34 w 135"/>
                  <a:gd name="T7" fmla="*/ 24 h 142"/>
                  <a:gd name="T8" fmla="*/ 9 w 135"/>
                  <a:gd name="T9" fmla="*/ 46 h 142"/>
                  <a:gd name="T10" fmla="*/ 0 w 135"/>
                  <a:gd name="T11" fmla="*/ 31 h 142"/>
                  <a:gd name="T12" fmla="*/ 25 w 135"/>
                  <a:gd name="T13" fmla="*/ 9 h 142"/>
                  <a:gd name="T14" fmla="*/ 41 w 135"/>
                  <a:gd name="T15" fmla="*/ 0 h 142"/>
                  <a:gd name="T16" fmla="*/ 101 w 135"/>
                  <a:gd name="T17" fmla="*/ 105 h 142"/>
                  <a:gd name="T18" fmla="*/ 127 w 135"/>
                  <a:gd name="T19" fmla="*/ 90 h 142"/>
                  <a:gd name="T20" fmla="*/ 135 w 135"/>
                  <a:gd name="T21" fmla="*/ 103 h 142"/>
                  <a:gd name="T22" fmla="*/ 67 w 135"/>
                  <a:gd name="T23" fmla="*/ 142 h 142"/>
                  <a:gd name="T24" fmla="*/ 60 w 135"/>
                  <a:gd name="T25" fmla="*/ 129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5" h="142">
                    <a:moveTo>
                      <a:pt x="60" y="129"/>
                    </a:moveTo>
                    <a:lnTo>
                      <a:pt x="60" y="129"/>
                    </a:lnTo>
                    <a:lnTo>
                      <a:pt x="86" y="114"/>
                    </a:lnTo>
                    <a:lnTo>
                      <a:pt x="34" y="24"/>
                    </a:lnTo>
                    <a:lnTo>
                      <a:pt x="9" y="46"/>
                    </a:lnTo>
                    <a:lnTo>
                      <a:pt x="0" y="31"/>
                    </a:lnTo>
                    <a:lnTo>
                      <a:pt x="25" y="9"/>
                    </a:lnTo>
                    <a:lnTo>
                      <a:pt x="41" y="0"/>
                    </a:lnTo>
                    <a:lnTo>
                      <a:pt x="101" y="105"/>
                    </a:lnTo>
                    <a:lnTo>
                      <a:pt x="127" y="90"/>
                    </a:lnTo>
                    <a:lnTo>
                      <a:pt x="135" y="103"/>
                    </a:lnTo>
                    <a:lnTo>
                      <a:pt x="67" y="142"/>
                    </a:lnTo>
                    <a:lnTo>
                      <a:pt x="60" y="129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2" name="Freeform 71"/>
              <p:cNvSpPr>
                <a:spLocks noEditPoints="1"/>
              </p:cNvSpPr>
              <p:nvPr/>
            </p:nvSpPr>
            <p:spPr bwMode="auto">
              <a:xfrm>
                <a:off x="3881" y="3962"/>
                <a:ext cx="83" cy="101"/>
              </a:xfrm>
              <a:custGeom>
                <a:avLst/>
                <a:gdLst>
                  <a:gd name="T0" fmla="*/ 54 w 118"/>
                  <a:gd name="T1" fmla="*/ 68 h 144"/>
                  <a:gd name="T2" fmla="*/ 54 w 118"/>
                  <a:gd name="T3" fmla="*/ 68 h 144"/>
                  <a:gd name="T4" fmla="*/ 41 w 118"/>
                  <a:gd name="T5" fmla="*/ 86 h 144"/>
                  <a:gd name="T6" fmla="*/ 46 w 118"/>
                  <a:gd name="T7" fmla="*/ 109 h 144"/>
                  <a:gd name="T8" fmla="*/ 64 w 118"/>
                  <a:gd name="T9" fmla="*/ 126 h 144"/>
                  <a:gd name="T10" fmla="*/ 85 w 118"/>
                  <a:gd name="T11" fmla="*/ 123 h 144"/>
                  <a:gd name="T12" fmla="*/ 98 w 118"/>
                  <a:gd name="T13" fmla="*/ 106 h 144"/>
                  <a:gd name="T14" fmla="*/ 93 w 118"/>
                  <a:gd name="T15" fmla="*/ 82 h 144"/>
                  <a:gd name="T16" fmla="*/ 75 w 118"/>
                  <a:gd name="T17" fmla="*/ 66 h 144"/>
                  <a:gd name="T18" fmla="*/ 54 w 118"/>
                  <a:gd name="T19" fmla="*/ 68 h 144"/>
                  <a:gd name="T20" fmla="*/ 57 w 118"/>
                  <a:gd name="T21" fmla="*/ 0 h 144"/>
                  <a:gd name="T22" fmla="*/ 57 w 118"/>
                  <a:gd name="T23" fmla="*/ 0 h 144"/>
                  <a:gd name="T24" fmla="*/ 65 w 118"/>
                  <a:gd name="T25" fmla="*/ 15 h 144"/>
                  <a:gd name="T26" fmla="*/ 50 w 118"/>
                  <a:gd name="T27" fmla="*/ 17 h 144"/>
                  <a:gd name="T28" fmla="*/ 37 w 118"/>
                  <a:gd name="T29" fmla="*/ 23 h 144"/>
                  <a:gd name="T30" fmla="*/ 19 w 118"/>
                  <a:gd name="T31" fmla="*/ 47 h 144"/>
                  <a:gd name="T32" fmla="*/ 28 w 118"/>
                  <a:gd name="T33" fmla="*/ 85 h 144"/>
                  <a:gd name="T34" fmla="*/ 34 w 118"/>
                  <a:gd name="T35" fmla="*/ 68 h 144"/>
                  <a:gd name="T36" fmla="*/ 47 w 118"/>
                  <a:gd name="T37" fmla="*/ 55 h 144"/>
                  <a:gd name="T38" fmla="*/ 82 w 118"/>
                  <a:gd name="T39" fmla="*/ 50 h 144"/>
                  <a:gd name="T40" fmla="*/ 109 w 118"/>
                  <a:gd name="T41" fmla="*/ 73 h 144"/>
                  <a:gd name="T42" fmla="*/ 115 w 118"/>
                  <a:gd name="T43" fmla="*/ 108 h 144"/>
                  <a:gd name="T44" fmla="*/ 93 w 118"/>
                  <a:gd name="T45" fmla="*/ 136 h 144"/>
                  <a:gd name="T46" fmla="*/ 52 w 118"/>
                  <a:gd name="T47" fmla="*/ 138 h 144"/>
                  <a:gd name="T48" fmla="*/ 15 w 118"/>
                  <a:gd name="T49" fmla="*/ 99 h 144"/>
                  <a:gd name="T50" fmla="*/ 3 w 118"/>
                  <a:gd name="T51" fmla="*/ 47 h 144"/>
                  <a:gd name="T52" fmla="*/ 29 w 118"/>
                  <a:gd name="T53" fmla="*/ 10 h 144"/>
                  <a:gd name="T54" fmla="*/ 42 w 118"/>
                  <a:gd name="T55" fmla="*/ 4 h 144"/>
                  <a:gd name="T56" fmla="*/ 57 w 118"/>
                  <a:gd name="T57" fmla="*/ 0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18" h="144">
                    <a:moveTo>
                      <a:pt x="54" y="68"/>
                    </a:moveTo>
                    <a:lnTo>
                      <a:pt x="54" y="68"/>
                    </a:lnTo>
                    <a:cubicBezTo>
                      <a:pt x="47" y="72"/>
                      <a:pt x="42" y="78"/>
                      <a:pt x="41" y="86"/>
                    </a:cubicBezTo>
                    <a:cubicBezTo>
                      <a:pt x="40" y="93"/>
                      <a:pt x="41" y="101"/>
                      <a:pt x="46" y="109"/>
                    </a:cubicBezTo>
                    <a:cubicBezTo>
                      <a:pt x="51" y="118"/>
                      <a:pt x="57" y="123"/>
                      <a:pt x="64" y="126"/>
                    </a:cubicBezTo>
                    <a:cubicBezTo>
                      <a:pt x="71" y="128"/>
                      <a:pt x="78" y="127"/>
                      <a:pt x="85" y="123"/>
                    </a:cubicBezTo>
                    <a:cubicBezTo>
                      <a:pt x="93" y="119"/>
                      <a:pt x="97" y="113"/>
                      <a:pt x="98" y="106"/>
                    </a:cubicBezTo>
                    <a:cubicBezTo>
                      <a:pt x="100" y="99"/>
                      <a:pt x="98" y="91"/>
                      <a:pt x="93" y="82"/>
                    </a:cubicBezTo>
                    <a:cubicBezTo>
                      <a:pt x="88" y="74"/>
                      <a:pt x="82" y="68"/>
                      <a:pt x="75" y="66"/>
                    </a:cubicBezTo>
                    <a:cubicBezTo>
                      <a:pt x="68" y="64"/>
                      <a:pt x="61" y="64"/>
                      <a:pt x="54" y="68"/>
                    </a:cubicBezTo>
                    <a:close/>
                    <a:moveTo>
                      <a:pt x="57" y="0"/>
                    </a:moveTo>
                    <a:lnTo>
                      <a:pt x="57" y="0"/>
                    </a:lnTo>
                    <a:lnTo>
                      <a:pt x="65" y="15"/>
                    </a:lnTo>
                    <a:cubicBezTo>
                      <a:pt x="60" y="15"/>
                      <a:pt x="55" y="16"/>
                      <a:pt x="50" y="17"/>
                    </a:cubicBezTo>
                    <a:cubicBezTo>
                      <a:pt x="46" y="19"/>
                      <a:pt x="41" y="21"/>
                      <a:pt x="37" y="23"/>
                    </a:cubicBezTo>
                    <a:cubicBezTo>
                      <a:pt x="27" y="29"/>
                      <a:pt x="21" y="37"/>
                      <a:pt x="19" y="47"/>
                    </a:cubicBezTo>
                    <a:cubicBezTo>
                      <a:pt x="18" y="58"/>
                      <a:pt x="21" y="70"/>
                      <a:pt x="28" y="85"/>
                    </a:cubicBezTo>
                    <a:cubicBezTo>
                      <a:pt x="29" y="79"/>
                      <a:pt x="31" y="73"/>
                      <a:pt x="34" y="68"/>
                    </a:cubicBezTo>
                    <a:cubicBezTo>
                      <a:pt x="37" y="63"/>
                      <a:pt x="42" y="58"/>
                      <a:pt x="47" y="55"/>
                    </a:cubicBezTo>
                    <a:cubicBezTo>
                      <a:pt x="59" y="48"/>
                      <a:pt x="71" y="47"/>
                      <a:pt x="82" y="50"/>
                    </a:cubicBezTo>
                    <a:cubicBezTo>
                      <a:pt x="93" y="53"/>
                      <a:pt x="102" y="61"/>
                      <a:pt x="109" y="73"/>
                    </a:cubicBezTo>
                    <a:cubicBezTo>
                      <a:pt x="116" y="85"/>
                      <a:pt x="118" y="97"/>
                      <a:pt x="115" y="108"/>
                    </a:cubicBezTo>
                    <a:cubicBezTo>
                      <a:pt x="112" y="120"/>
                      <a:pt x="104" y="129"/>
                      <a:pt x="93" y="136"/>
                    </a:cubicBezTo>
                    <a:cubicBezTo>
                      <a:pt x="79" y="144"/>
                      <a:pt x="66" y="144"/>
                      <a:pt x="52" y="138"/>
                    </a:cubicBezTo>
                    <a:cubicBezTo>
                      <a:pt x="39" y="132"/>
                      <a:pt x="27" y="119"/>
                      <a:pt x="15" y="99"/>
                    </a:cubicBezTo>
                    <a:cubicBezTo>
                      <a:pt x="5" y="80"/>
                      <a:pt x="0" y="63"/>
                      <a:pt x="3" y="47"/>
                    </a:cubicBezTo>
                    <a:cubicBezTo>
                      <a:pt x="5" y="31"/>
                      <a:pt x="14" y="18"/>
                      <a:pt x="29" y="10"/>
                    </a:cubicBezTo>
                    <a:cubicBezTo>
                      <a:pt x="33" y="8"/>
                      <a:pt x="37" y="6"/>
                      <a:pt x="42" y="4"/>
                    </a:cubicBezTo>
                    <a:cubicBezTo>
                      <a:pt x="46" y="2"/>
                      <a:pt x="51" y="1"/>
                      <a:pt x="5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3" name="Freeform 72"/>
              <p:cNvSpPr>
                <a:spLocks noEditPoints="1"/>
              </p:cNvSpPr>
              <p:nvPr/>
            </p:nvSpPr>
            <p:spPr bwMode="auto">
              <a:xfrm>
                <a:off x="3988" y="3904"/>
                <a:ext cx="81" cy="97"/>
              </a:xfrm>
              <a:custGeom>
                <a:avLst/>
                <a:gdLst>
                  <a:gd name="T0" fmla="*/ 30 w 115"/>
                  <a:gd name="T1" fmla="*/ 20 h 138"/>
                  <a:gd name="T2" fmla="*/ 30 w 115"/>
                  <a:gd name="T3" fmla="*/ 20 h 138"/>
                  <a:gd name="T4" fmla="*/ 18 w 115"/>
                  <a:gd name="T5" fmla="*/ 43 h 138"/>
                  <a:gd name="T6" fmla="*/ 33 w 115"/>
                  <a:gd name="T7" fmla="*/ 83 h 138"/>
                  <a:gd name="T8" fmla="*/ 60 w 115"/>
                  <a:gd name="T9" fmla="*/ 116 h 138"/>
                  <a:gd name="T10" fmla="*/ 86 w 115"/>
                  <a:gd name="T11" fmla="*/ 117 h 138"/>
                  <a:gd name="T12" fmla="*/ 97 w 115"/>
                  <a:gd name="T13" fmla="*/ 94 h 138"/>
                  <a:gd name="T14" fmla="*/ 82 w 115"/>
                  <a:gd name="T15" fmla="*/ 55 h 138"/>
                  <a:gd name="T16" fmla="*/ 55 w 115"/>
                  <a:gd name="T17" fmla="*/ 22 h 138"/>
                  <a:gd name="T18" fmla="*/ 30 w 115"/>
                  <a:gd name="T19" fmla="*/ 20 h 138"/>
                  <a:gd name="T20" fmla="*/ 22 w 115"/>
                  <a:gd name="T21" fmla="*/ 8 h 138"/>
                  <a:gd name="T22" fmla="*/ 22 w 115"/>
                  <a:gd name="T23" fmla="*/ 8 h 138"/>
                  <a:gd name="T24" fmla="*/ 62 w 115"/>
                  <a:gd name="T25" fmla="*/ 6 h 138"/>
                  <a:gd name="T26" fmla="*/ 98 w 115"/>
                  <a:gd name="T27" fmla="*/ 45 h 138"/>
                  <a:gd name="T28" fmla="*/ 114 w 115"/>
                  <a:gd name="T29" fmla="*/ 97 h 138"/>
                  <a:gd name="T30" fmla="*/ 93 w 115"/>
                  <a:gd name="T31" fmla="*/ 130 h 138"/>
                  <a:gd name="T32" fmla="*/ 54 w 115"/>
                  <a:gd name="T33" fmla="*/ 132 h 138"/>
                  <a:gd name="T34" fmla="*/ 17 w 115"/>
                  <a:gd name="T35" fmla="*/ 92 h 138"/>
                  <a:gd name="T36" fmla="*/ 1 w 115"/>
                  <a:gd name="T37" fmla="*/ 41 h 138"/>
                  <a:gd name="T38" fmla="*/ 22 w 115"/>
                  <a:gd name="T39" fmla="*/ 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15" h="138">
                    <a:moveTo>
                      <a:pt x="30" y="20"/>
                    </a:moveTo>
                    <a:lnTo>
                      <a:pt x="30" y="20"/>
                    </a:lnTo>
                    <a:cubicBezTo>
                      <a:pt x="22" y="25"/>
                      <a:pt x="18" y="33"/>
                      <a:pt x="18" y="43"/>
                    </a:cubicBezTo>
                    <a:cubicBezTo>
                      <a:pt x="19" y="54"/>
                      <a:pt x="24" y="67"/>
                      <a:pt x="33" y="83"/>
                    </a:cubicBezTo>
                    <a:cubicBezTo>
                      <a:pt x="42" y="99"/>
                      <a:pt x="51" y="110"/>
                      <a:pt x="60" y="116"/>
                    </a:cubicBezTo>
                    <a:cubicBezTo>
                      <a:pt x="69" y="122"/>
                      <a:pt x="78" y="122"/>
                      <a:pt x="86" y="117"/>
                    </a:cubicBezTo>
                    <a:cubicBezTo>
                      <a:pt x="94" y="113"/>
                      <a:pt x="98" y="105"/>
                      <a:pt x="97" y="94"/>
                    </a:cubicBezTo>
                    <a:cubicBezTo>
                      <a:pt x="97" y="84"/>
                      <a:pt x="92" y="71"/>
                      <a:pt x="82" y="55"/>
                    </a:cubicBezTo>
                    <a:cubicBezTo>
                      <a:pt x="73" y="38"/>
                      <a:pt x="64" y="27"/>
                      <a:pt x="55" y="22"/>
                    </a:cubicBezTo>
                    <a:cubicBezTo>
                      <a:pt x="46" y="16"/>
                      <a:pt x="38" y="16"/>
                      <a:pt x="30" y="20"/>
                    </a:cubicBezTo>
                    <a:close/>
                    <a:moveTo>
                      <a:pt x="22" y="8"/>
                    </a:moveTo>
                    <a:lnTo>
                      <a:pt x="22" y="8"/>
                    </a:lnTo>
                    <a:cubicBezTo>
                      <a:pt x="36" y="0"/>
                      <a:pt x="49" y="0"/>
                      <a:pt x="62" y="6"/>
                    </a:cubicBezTo>
                    <a:cubicBezTo>
                      <a:pt x="75" y="12"/>
                      <a:pt x="87" y="26"/>
                      <a:pt x="98" y="45"/>
                    </a:cubicBezTo>
                    <a:cubicBezTo>
                      <a:pt x="110" y="65"/>
                      <a:pt x="115" y="82"/>
                      <a:pt x="114" y="97"/>
                    </a:cubicBezTo>
                    <a:cubicBezTo>
                      <a:pt x="113" y="111"/>
                      <a:pt x="106" y="122"/>
                      <a:pt x="93" y="130"/>
                    </a:cubicBezTo>
                    <a:cubicBezTo>
                      <a:pt x="80" y="137"/>
                      <a:pt x="67" y="138"/>
                      <a:pt x="54" y="132"/>
                    </a:cubicBezTo>
                    <a:cubicBezTo>
                      <a:pt x="41" y="125"/>
                      <a:pt x="28" y="112"/>
                      <a:pt x="17" y="92"/>
                    </a:cubicBezTo>
                    <a:cubicBezTo>
                      <a:pt x="6" y="73"/>
                      <a:pt x="0" y="55"/>
                      <a:pt x="1" y="41"/>
                    </a:cubicBezTo>
                    <a:cubicBezTo>
                      <a:pt x="2" y="27"/>
                      <a:pt x="9" y="15"/>
                      <a:pt x="22" y="8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4" name="Freeform 73"/>
              <p:cNvSpPr>
                <a:spLocks noEditPoints="1"/>
              </p:cNvSpPr>
              <p:nvPr/>
            </p:nvSpPr>
            <p:spPr bwMode="auto">
              <a:xfrm>
                <a:off x="4060" y="3862"/>
                <a:ext cx="81" cy="97"/>
              </a:xfrm>
              <a:custGeom>
                <a:avLst/>
                <a:gdLst>
                  <a:gd name="T0" fmla="*/ 30 w 115"/>
                  <a:gd name="T1" fmla="*/ 21 h 139"/>
                  <a:gd name="T2" fmla="*/ 30 w 115"/>
                  <a:gd name="T3" fmla="*/ 21 h 139"/>
                  <a:gd name="T4" fmla="*/ 18 w 115"/>
                  <a:gd name="T5" fmla="*/ 44 h 139"/>
                  <a:gd name="T6" fmla="*/ 33 w 115"/>
                  <a:gd name="T7" fmla="*/ 84 h 139"/>
                  <a:gd name="T8" fmla="*/ 60 w 115"/>
                  <a:gd name="T9" fmla="*/ 117 h 139"/>
                  <a:gd name="T10" fmla="*/ 86 w 115"/>
                  <a:gd name="T11" fmla="*/ 118 h 139"/>
                  <a:gd name="T12" fmla="*/ 97 w 115"/>
                  <a:gd name="T13" fmla="*/ 95 h 139"/>
                  <a:gd name="T14" fmla="*/ 82 w 115"/>
                  <a:gd name="T15" fmla="*/ 55 h 139"/>
                  <a:gd name="T16" fmla="*/ 55 w 115"/>
                  <a:gd name="T17" fmla="*/ 22 h 139"/>
                  <a:gd name="T18" fmla="*/ 30 w 115"/>
                  <a:gd name="T19" fmla="*/ 21 h 139"/>
                  <a:gd name="T20" fmla="*/ 22 w 115"/>
                  <a:gd name="T21" fmla="*/ 8 h 139"/>
                  <a:gd name="T22" fmla="*/ 22 w 115"/>
                  <a:gd name="T23" fmla="*/ 8 h 139"/>
                  <a:gd name="T24" fmla="*/ 62 w 115"/>
                  <a:gd name="T25" fmla="*/ 7 h 139"/>
                  <a:gd name="T26" fmla="*/ 98 w 115"/>
                  <a:gd name="T27" fmla="*/ 46 h 139"/>
                  <a:gd name="T28" fmla="*/ 114 w 115"/>
                  <a:gd name="T29" fmla="*/ 97 h 139"/>
                  <a:gd name="T30" fmla="*/ 93 w 115"/>
                  <a:gd name="T31" fmla="*/ 130 h 139"/>
                  <a:gd name="T32" fmla="*/ 53 w 115"/>
                  <a:gd name="T33" fmla="*/ 132 h 139"/>
                  <a:gd name="T34" fmla="*/ 17 w 115"/>
                  <a:gd name="T35" fmla="*/ 93 h 139"/>
                  <a:gd name="T36" fmla="*/ 1 w 115"/>
                  <a:gd name="T37" fmla="*/ 42 h 139"/>
                  <a:gd name="T38" fmla="*/ 22 w 115"/>
                  <a:gd name="T39" fmla="*/ 8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15" h="139">
                    <a:moveTo>
                      <a:pt x="30" y="21"/>
                    </a:moveTo>
                    <a:lnTo>
                      <a:pt x="30" y="21"/>
                    </a:lnTo>
                    <a:cubicBezTo>
                      <a:pt x="21" y="26"/>
                      <a:pt x="18" y="33"/>
                      <a:pt x="18" y="44"/>
                    </a:cubicBezTo>
                    <a:cubicBezTo>
                      <a:pt x="18" y="54"/>
                      <a:pt x="23" y="68"/>
                      <a:pt x="33" y="84"/>
                    </a:cubicBezTo>
                    <a:cubicBezTo>
                      <a:pt x="42" y="100"/>
                      <a:pt x="51" y="111"/>
                      <a:pt x="60" y="117"/>
                    </a:cubicBezTo>
                    <a:cubicBezTo>
                      <a:pt x="69" y="122"/>
                      <a:pt x="77" y="123"/>
                      <a:pt x="86" y="118"/>
                    </a:cubicBezTo>
                    <a:cubicBezTo>
                      <a:pt x="94" y="113"/>
                      <a:pt x="98" y="106"/>
                      <a:pt x="97" y="95"/>
                    </a:cubicBezTo>
                    <a:cubicBezTo>
                      <a:pt x="97" y="85"/>
                      <a:pt x="92" y="71"/>
                      <a:pt x="82" y="55"/>
                    </a:cubicBezTo>
                    <a:cubicBezTo>
                      <a:pt x="73" y="39"/>
                      <a:pt x="64" y="28"/>
                      <a:pt x="55" y="22"/>
                    </a:cubicBezTo>
                    <a:cubicBezTo>
                      <a:pt x="46" y="17"/>
                      <a:pt x="38" y="16"/>
                      <a:pt x="30" y="21"/>
                    </a:cubicBezTo>
                    <a:close/>
                    <a:moveTo>
                      <a:pt x="22" y="8"/>
                    </a:moveTo>
                    <a:lnTo>
                      <a:pt x="22" y="8"/>
                    </a:lnTo>
                    <a:cubicBezTo>
                      <a:pt x="35" y="1"/>
                      <a:pt x="48" y="0"/>
                      <a:pt x="62" y="7"/>
                    </a:cubicBezTo>
                    <a:cubicBezTo>
                      <a:pt x="75" y="13"/>
                      <a:pt x="87" y="26"/>
                      <a:pt x="98" y="46"/>
                    </a:cubicBezTo>
                    <a:cubicBezTo>
                      <a:pt x="110" y="66"/>
                      <a:pt x="115" y="83"/>
                      <a:pt x="114" y="97"/>
                    </a:cubicBezTo>
                    <a:cubicBezTo>
                      <a:pt x="113" y="112"/>
                      <a:pt x="106" y="123"/>
                      <a:pt x="93" y="130"/>
                    </a:cubicBezTo>
                    <a:cubicBezTo>
                      <a:pt x="79" y="138"/>
                      <a:pt x="66" y="139"/>
                      <a:pt x="53" y="132"/>
                    </a:cubicBezTo>
                    <a:cubicBezTo>
                      <a:pt x="40" y="126"/>
                      <a:pt x="28" y="113"/>
                      <a:pt x="17" y="93"/>
                    </a:cubicBezTo>
                    <a:cubicBezTo>
                      <a:pt x="5" y="73"/>
                      <a:pt x="0" y="56"/>
                      <a:pt x="1" y="42"/>
                    </a:cubicBezTo>
                    <a:cubicBezTo>
                      <a:pt x="2" y="27"/>
                      <a:pt x="9" y="16"/>
                      <a:pt x="22" y="8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5" name="Freeform 74"/>
              <p:cNvSpPr>
                <a:spLocks/>
              </p:cNvSpPr>
              <p:nvPr/>
            </p:nvSpPr>
            <p:spPr bwMode="auto">
              <a:xfrm>
                <a:off x="4651" y="3774"/>
                <a:ext cx="0" cy="38"/>
              </a:xfrm>
              <a:custGeom>
                <a:avLst/>
                <a:gdLst>
                  <a:gd name="T0" fmla="*/ 54 h 54"/>
                  <a:gd name="T1" fmla="*/ 54 h 54"/>
                  <a:gd name="T2" fmla="*/ 0 h 54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54">
                    <a:moveTo>
                      <a:pt x="0" y="54"/>
                    </a:moveTo>
                    <a:lnTo>
                      <a:pt x="0" y="54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6" name="Freeform 75"/>
              <p:cNvSpPr>
                <a:spLocks/>
              </p:cNvSpPr>
              <p:nvPr/>
            </p:nvSpPr>
            <p:spPr bwMode="auto">
              <a:xfrm>
                <a:off x="4651" y="3774"/>
                <a:ext cx="0" cy="38"/>
              </a:xfrm>
              <a:custGeom>
                <a:avLst/>
                <a:gdLst>
                  <a:gd name="T0" fmla="*/ 54 h 54"/>
                  <a:gd name="T1" fmla="*/ 54 h 54"/>
                  <a:gd name="T2" fmla="*/ 0 h 54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54">
                    <a:moveTo>
                      <a:pt x="0" y="54"/>
                    </a:moveTo>
                    <a:lnTo>
                      <a:pt x="0" y="54"/>
                    </a:lnTo>
                    <a:lnTo>
                      <a:pt x="0" y="0"/>
                    </a:lnTo>
                  </a:path>
                </a:pathLst>
              </a:custGeom>
              <a:noFill/>
              <a:ln w="63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7" name="Freeform 76"/>
              <p:cNvSpPr>
                <a:spLocks/>
              </p:cNvSpPr>
              <p:nvPr/>
            </p:nvSpPr>
            <p:spPr bwMode="auto">
              <a:xfrm>
                <a:off x="4651" y="981"/>
                <a:ext cx="0" cy="37"/>
              </a:xfrm>
              <a:custGeom>
                <a:avLst/>
                <a:gdLst>
                  <a:gd name="T0" fmla="*/ 0 h 53"/>
                  <a:gd name="T1" fmla="*/ 0 h 53"/>
                  <a:gd name="T2" fmla="*/ 53 h 5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53">
                    <a:moveTo>
                      <a:pt x="0" y="0"/>
                    </a:moveTo>
                    <a:lnTo>
                      <a:pt x="0" y="0"/>
                    </a:lnTo>
                    <a:lnTo>
                      <a:pt x="0" y="53"/>
                    </a:lnTo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8" name="Freeform 77"/>
              <p:cNvSpPr>
                <a:spLocks/>
              </p:cNvSpPr>
              <p:nvPr/>
            </p:nvSpPr>
            <p:spPr bwMode="auto">
              <a:xfrm>
                <a:off x="4651" y="981"/>
                <a:ext cx="0" cy="37"/>
              </a:xfrm>
              <a:custGeom>
                <a:avLst/>
                <a:gdLst>
                  <a:gd name="T0" fmla="*/ 0 h 53"/>
                  <a:gd name="T1" fmla="*/ 0 h 53"/>
                  <a:gd name="T2" fmla="*/ 53 h 5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53">
                    <a:moveTo>
                      <a:pt x="0" y="0"/>
                    </a:moveTo>
                    <a:lnTo>
                      <a:pt x="0" y="0"/>
                    </a:lnTo>
                    <a:lnTo>
                      <a:pt x="0" y="53"/>
                    </a:lnTo>
                  </a:path>
                </a:pathLst>
              </a:custGeom>
              <a:noFill/>
              <a:ln w="63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99" name="Freeform 78"/>
              <p:cNvSpPr>
                <a:spLocks noEditPoints="1"/>
              </p:cNvSpPr>
              <p:nvPr/>
            </p:nvSpPr>
            <p:spPr bwMode="auto">
              <a:xfrm>
                <a:off x="4109" y="4113"/>
                <a:ext cx="81" cy="98"/>
              </a:xfrm>
              <a:custGeom>
                <a:avLst/>
                <a:gdLst>
                  <a:gd name="T0" fmla="*/ 30 w 115"/>
                  <a:gd name="T1" fmla="*/ 21 h 139"/>
                  <a:gd name="T2" fmla="*/ 30 w 115"/>
                  <a:gd name="T3" fmla="*/ 21 h 139"/>
                  <a:gd name="T4" fmla="*/ 18 w 115"/>
                  <a:gd name="T5" fmla="*/ 44 h 139"/>
                  <a:gd name="T6" fmla="*/ 33 w 115"/>
                  <a:gd name="T7" fmla="*/ 84 h 139"/>
                  <a:gd name="T8" fmla="*/ 60 w 115"/>
                  <a:gd name="T9" fmla="*/ 117 h 139"/>
                  <a:gd name="T10" fmla="*/ 86 w 115"/>
                  <a:gd name="T11" fmla="*/ 118 h 139"/>
                  <a:gd name="T12" fmla="*/ 97 w 115"/>
                  <a:gd name="T13" fmla="*/ 95 h 139"/>
                  <a:gd name="T14" fmla="*/ 82 w 115"/>
                  <a:gd name="T15" fmla="*/ 55 h 139"/>
                  <a:gd name="T16" fmla="*/ 55 w 115"/>
                  <a:gd name="T17" fmla="*/ 22 h 139"/>
                  <a:gd name="T18" fmla="*/ 30 w 115"/>
                  <a:gd name="T19" fmla="*/ 21 h 139"/>
                  <a:gd name="T20" fmla="*/ 22 w 115"/>
                  <a:gd name="T21" fmla="*/ 8 h 139"/>
                  <a:gd name="T22" fmla="*/ 22 w 115"/>
                  <a:gd name="T23" fmla="*/ 8 h 139"/>
                  <a:gd name="T24" fmla="*/ 62 w 115"/>
                  <a:gd name="T25" fmla="*/ 7 h 139"/>
                  <a:gd name="T26" fmla="*/ 98 w 115"/>
                  <a:gd name="T27" fmla="*/ 46 h 139"/>
                  <a:gd name="T28" fmla="*/ 114 w 115"/>
                  <a:gd name="T29" fmla="*/ 97 h 139"/>
                  <a:gd name="T30" fmla="*/ 93 w 115"/>
                  <a:gd name="T31" fmla="*/ 130 h 139"/>
                  <a:gd name="T32" fmla="*/ 54 w 115"/>
                  <a:gd name="T33" fmla="*/ 132 h 139"/>
                  <a:gd name="T34" fmla="*/ 17 w 115"/>
                  <a:gd name="T35" fmla="*/ 93 h 139"/>
                  <a:gd name="T36" fmla="*/ 1 w 115"/>
                  <a:gd name="T37" fmla="*/ 42 h 139"/>
                  <a:gd name="T38" fmla="*/ 22 w 115"/>
                  <a:gd name="T39" fmla="*/ 8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15" h="139">
                    <a:moveTo>
                      <a:pt x="30" y="21"/>
                    </a:moveTo>
                    <a:lnTo>
                      <a:pt x="30" y="21"/>
                    </a:lnTo>
                    <a:cubicBezTo>
                      <a:pt x="21" y="26"/>
                      <a:pt x="18" y="33"/>
                      <a:pt x="18" y="44"/>
                    </a:cubicBezTo>
                    <a:cubicBezTo>
                      <a:pt x="19" y="54"/>
                      <a:pt x="24" y="68"/>
                      <a:pt x="33" y="84"/>
                    </a:cubicBezTo>
                    <a:cubicBezTo>
                      <a:pt x="42" y="100"/>
                      <a:pt x="51" y="111"/>
                      <a:pt x="60" y="117"/>
                    </a:cubicBezTo>
                    <a:cubicBezTo>
                      <a:pt x="69" y="122"/>
                      <a:pt x="77" y="123"/>
                      <a:pt x="86" y="118"/>
                    </a:cubicBezTo>
                    <a:cubicBezTo>
                      <a:pt x="94" y="113"/>
                      <a:pt x="98" y="106"/>
                      <a:pt x="97" y="95"/>
                    </a:cubicBezTo>
                    <a:cubicBezTo>
                      <a:pt x="97" y="85"/>
                      <a:pt x="92" y="71"/>
                      <a:pt x="82" y="55"/>
                    </a:cubicBezTo>
                    <a:cubicBezTo>
                      <a:pt x="73" y="39"/>
                      <a:pt x="64" y="28"/>
                      <a:pt x="55" y="22"/>
                    </a:cubicBezTo>
                    <a:cubicBezTo>
                      <a:pt x="46" y="17"/>
                      <a:pt x="38" y="16"/>
                      <a:pt x="30" y="21"/>
                    </a:cubicBezTo>
                    <a:close/>
                    <a:moveTo>
                      <a:pt x="22" y="8"/>
                    </a:moveTo>
                    <a:lnTo>
                      <a:pt x="22" y="8"/>
                    </a:lnTo>
                    <a:cubicBezTo>
                      <a:pt x="36" y="1"/>
                      <a:pt x="49" y="0"/>
                      <a:pt x="62" y="7"/>
                    </a:cubicBezTo>
                    <a:cubicBezTo>
                      <a:pt x="75" y="13"/>
                      <a:pt x="87" y="26"/>
                      <a:pt x="98" y="46"/>
                    </a:cubicBezTo>
                    <a:cubicBezTo>
                      <a:pt x="110" y="66"/>
                      <a:pt x="115" y="83"/>
                      <a:pt x="114" y="97"/>
                    </a:cubicBezTo>
                    <a:cubicBezTo>
                      <a:pt x="113" y="112"/>
                      <a:pt x="106" y="123"/>
                      <a:pt x="93" y="130"/>
                    </a:cubicBezTo>
                    <a:cubicBezTo>
                      <a:pt x="80" y="138"/>
                      <a:pt x="66" y="139"/>
                      <a:pt x="54" y="132"/>
                    </a:cubicBezTo>
                    <a:cubicBezTo>
                      <a:pt x="41" y="126"/>
                      <a:pt x="28" y="113"/>
                      <a:pt x="17" y="93"/>
                    </a:cubicBezTo>
                    <a:cubicBezTo>
                      <a:pt x="6" y="73"/>
                      <a:pt x="0" y="56"/>
                      <a:pt x="1" y="42"/>
                    </a:cubicBezTo>
                    <a:cubicBezTo>
                      <a:pt x="2" y="27"/>
                      <a:pt x="9" y="16"/>
                      <a:pt x="22" y="8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0" name="Freeform 79"/>
              <p:cNvSpPr>
                <a:spLocks/>
              </p:cNvSpPr>
              <p:nvPr/>
            </p:nvSpPr>
            <p:spPr bwMode="auto">
              <a:xfrm>
                <a:off x="4175" y="4072"/>
                <a:ext cx="90" cy="103"/>
              </a:xfrm>
              <a:custGeom>
                <a:avLst/>
                <a:gdLst>
                  <a:gd name="T0" fmla="*/ 79 w 128"/>
                  <a:gd name="T1" fmla="*/ 56 h 147"/>
                  <a:gd name="T2" fmla="*/ 79 w 128"/>
                  <a:gd name="T3" fmla="*/ 56 h 147"/>
                  <a:gd name="T4" fmla="*/ 103 w 128"/>
                  <a:gd name="T5" fmla="*/ 56 h 147"/>
                  <a:gd name="T6" fmla="*/ 120 w 128"/>
                  <a:gd name="T7" fmla="*/ 71 h 147"/>
                  <a:gd name="T8" fmla="*/ 124 w 128"/>
                  <a:gd name="T9" fmla="*/ 105 h 147"/>
                  <a:gd name="T10" fmla="*/ 95 w 128"/>
                  <a:gd name="T11" fmla="*/ 134 h 147"/>
                  <a:gd name="T12" fmla="*/ 79 w 128"/>
                  <a:gd name="T13" fmla="*/ 142 h 147"/>
                  <a:gd name="T14" fmla="*/ 60 w 128"/>
                  <a:gd name="T15" fmla="*/ 147 h 147"/>
                  <a:gd name="T16" fmla="*/ 51 w 128"/>
                  <a:gd name="T17" fmla="*/ 132 h 147"/>
                  <a:gd name="T18" fmla="*/ 69 w 128"/>
                  <a:gd name="T19" fmla="*/ 129 h 147"/>
                  <a:gd name="T20" fmla="*/ 87 w 128"/>
                  <a:gd name="T21" fmla="*/ 121 h 147"/>
                  <a:gd name="T22" fmla="*/ 106 w 128"/>
                  <a:gd name="T23" fmla="*/ 102 h 147"/>
                  <a:gd name="T24" fmla="*/ 104 w 128"/>
                  <a:gd name="T25" fmla="*/ 81 h 147"/>
                  <a:gd name="T26" fmla="*/ 88 w 128"/>
                  <a:gd name="T27" fmla="*/ 69 h 147"/>
                  <a:gd name="T28" fmla="*/ 64 w 128"/>
                  <a:gd name="T29" fmla="*/ 74 h 147"/>
                  <a:gd name="T30" fmla="*/ 50 w 128"/>
                  <a:gd name="T31" fmla="*/ 82 h 147"/>
                  <a:gd name="T32" fmla="*/ 43 w 128"/>
                  <a:gd name="T33" fmla="*/ 69 h 147"/>
                  <a:gd name="T34" fmla="*/ 57 w 128"/>
                  <a:gd name="T35" fmla="*/ 61 h 147"/>
                  <a:gd name="T36" fmla="*/ 72 w 128"/>
                  <a:gd name="T37" fmla="*/ 46 h 147"/>
                  <a:gd name="T38" fmla="*/ 71 w 128"/>
                  <a:gd name="T39" fmla="*/ 29 h 147"/>
                  <a:gd name="T40" fmla="*/ 56 w 128"/>
                  <a:gd name="T41" fmla="*/ 18 h 147"/>
                  <a:gd name="T42" fmla="*/ 35 w 128"/>
                  <a:gd name="T43" fmla="*/ 24 h 147"/>
                  <a:gd name="T44" fmla="*/ 22 w 128"/>
                  <a:gd name="T45" fmla="*/ 34 h 147"/>
                  <a:gd name="T46" fmla="*/ 8 w 128"/>
                  <a:gd name="T47" fmla="*/ 48 h 147"/>
                  <a:gd name="T48" fmla="*/ 0 w 128"/>
                  <a:gd name="T49" fmla="*/ 34 h 147"/>
                  <a:gd name="T50" fmla="*/ 14 w 128"/>
                  <a:gd name="T51" fmla="*/ 20 h 147"/>
                  <a:gd name="T52" fmla="*/ 29 w 128"/>
                  <a:gd name="T53" fmla="*/ 10 h 147"/>
                  <a:gd name="T54" fmla="*/ 62 w 128"/>
                  <a:gd name="T55" fmla="*/ 2 h 147"/>
                  <a:gd name="T56" fmla="*/ 86 w 128"/>
                  <a:gd name="T57" fmla="*/ 18 h 147"/>
                  <a:gd name="T58" fmla="*/ 89 w 128"/>
                  <a:gd name="T59" fmla="*/ 38 h 147"/>
                  <a:gd name="T60" fmla="*/ 79 w 128"/>
                  <a:gd name="T61" fmla="*/ 56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8" h="147">
                    <a:moveTo>
                      <a:pt x="79" y="56"/>
                    </a:moveTo>
                    <a:lnTo>
                      <a:pt x="79" y="56"/>
                    </a:lnTo>
                    <a:cubicBezTo>
                      <a:pt x="88" y="53"/>
                      <a:pt x="95" y="53"/>
                      <a:pt x="103" y="56"/>
                    </a:cubicBezTo>
                    <a:cubicBezTo>
                      <a:pt x="110" y="59"/>
                      <a:pt x="116" y="64"/>
                      <a:pt x="120" y="71"/>
                    </a:cubicBezTo>
                    <a:cubicBezTo>
                      <a:pt x="127" y="83"/>
                      <a:pt x="128" y="94"/>
                      <a:pt x="124" y="105"/>
                    </a:cubicBezTo>
                    <a:cubicBezTo>
                      <a:pt x="119" y="116"/>
                      <a:pt x="110" y="126"/>
                      <a:pt x="95" y="134"/>
                    </a:cubicBezTo>
                    <a:cubicBezTo>
                      <a:pt x="90" y="137"/>
                      <a:pt x="85" y="140"/>
                      <a:pt x="79" y="142"/>
                    </a:cubicBezTo>
                    <a:cubicBezTo>
                      <a:pt x="73" y="144"/>
                      <a:pt x="67" y="146"/>
                      <a:pt x="60" y="147"/>
                    </a:cubicBezTo>
                    <a:lnTo>
                      <a:pt x="51" y="132"/>
                    </a:lnTo>
                    <a:cubicBezTo>
                      <a:pt x="57" y="132"/>
                      <a:pt x="63" y="131"/>
                      <a:pt x="69" y="129"/>
                    </a:cubicBezTo>
                    <a:cubicBezTo>
                      <a:pt x="75" y="127"/>
                      <a:pt x="81" y="125"/>
                      <a:pt x="87" y="121"/>
                    </a:cubicBezTo>
                    <a:cubicBezTo>
                      <a:pt x="97" y="116"/>
                      <a:pt x="103" y="109"/>
                      <a:pt x="106" y="102"/>
                    </a:cubicBezTo>
                    <a:cubicBezTo>
                      <a:pt x="109" y="96"/>
                      <a:pt x="109" y="88"/>
                      <a:pt x="104" y="81"/>
                    </a:cubicBezTo>
                    <a:cubicBezTo>
                      <a:pt x="100" y="74"/>
                      <a:pt x="95" y="70"/>
                      <a:pt x="88" y="69"/>
                    </a:cubicBezTo>
                    <a:cubicBezTo>
                      <a:pt x="81" y="68"/>
                      <a:pt x="73" y="69"/>
                      <a:pt x="64" y="74"/>
                    </a:cubicBezTo>
                    <a:lnTo>
                      <a:pt x="50" y="82"/>
                    </a:lnTo>
                    <a:lnTo>
                      <a:pt x="43" y="69"/>
                    </a:lnTo>
                    <a:lnTo>
                      <a:pt x="57" y="61"/>
                    </a:lnTo>
                    <a:cubicBezTo>
                      <a:pt x="65" y="56"/>
                      <a:pt x="70" y="52"/>
                      <a:pt x="72" y="46"/>
                    </a:cubicBezTo>
                    <a:cubicBezTo>
                      <a:pt x="75" y="40"/>
                      <a:pt x="74" y="35"/>
                      <a:pt x="71" y="29"/>
                    </a:cubicBezTo>
                    <a:cubicBezTo>
                      <a:pt x="67" y="23"/>
                      <a:pt x="62" y="19"/>
                      <a:pt x="56" y="18"/>
                    </a:cubicBezTo>
                    <a:cubicBezTo>
                      <a:pt x="50" y="18"/>
                      <a:pt x="43" y="20"/>
                      <a:pt x="35" y="24"/>
                    </a:cubicBezTo>
                    <a:cubicBezTo>
                      <a:pt x="31" y="27"/>
                      <a:pt x="26" y="30"/>
                      <a:pt x="22" y="34"/>
                    </a:cubicBezTo>
                    <a:cubicBezTo>
                      <a:pt x="17" y="38"/>
                      <a:pt x="13" y="42"/>
                      <a:pt x="8" y="48"/>
                    </a:cubicBezTo>
                    <a:lnTo>
                      <a:pt x="0" y="34"/>
                    </a:lnTo>
                    <a:cubicBezTo>
                      <a:pt x="5" y="28"/>
                      <a:pt x="10" y="24"/>
                      <a:pt x="14" y="20"/>
                    </a:cubicBezTo>
                    <a:cubicBezTo>
                      <a:pt x="19" y="16"/>
                      <a:pt x="24" y="13"/>
                      <a:pt x="29" y="10"/>
                    </a:cubicBezTo>
                    <a:cubicBezTo>
                      <a:pt x="41" y="3"/>
                      <a:pt x="52" y="0"/>
                      <a:pt x="62" y="2"/>
                    </a:cubicBezTo>
                    <a:cubicBezTo>
                      <a:pt x="72" y="3"/>
                      <a:pt x="80" y="9"/>
                      <a:pt x="86" y="18"/>
                    </a:cubicBezTo>
                    <a:cubicBezTo>
                      <a:pt x="89" y="24"/>
                      <a:pt x="91" y="31"/>
                      <a:pt x="89" y="38"/>
                    </a:cubicBezTo>
                    <a:cubicBezTo>
                      <a:pt x="88" y="44"/>
                      <a:pt x="85" y="51"/>
                      <a:pt x="79" y="56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1" name="Freeform 80"/>
              <p:cNvSpPr>
                <a:spLocks/>
              </p:cNvSpPr>
              <p:nvPr/>
            </p:nvSpPr>
            <p:spPr bwMode="auto">
              <a:xfrm>
                <a:off x="4263" y="4036"/>
                <a:ext cx="35" cy="115"/>
              </a:xfrm>
              <a:custGeom>
                <a:avLst/>
                <a:gdLst>
                  <a:gd name="T0" fmla="*/ 0 w 49"/>
                  <a:gd name="T1" fmla="*/ 8 h 164"/>
                  <a:gd name="T2" fmla="*/ 0 w 49"/>
                  <a:gd name="T3" fmla="*/ 8 h 164"/>
                  <a:gd name="T4" fmla="*/ 13 w 49"/>
                  <a:gd name="T5" fmla="*/ 0 h 164"/>
                  <a:gd name="T6" fmla="*/ 49 w 49"/>
                  <a:gd name="T7" fmla="*/ 156 h 164"/>
                  <a:gd name="T8" fmla="*/ 35 w 49"/>
                  <a:gd name="T9" fmla="*/ 164 h 164"/>
                  <a:gd name="T10" fmla="*/ 0 w 49"/>
                  <a:gd name="T11" fmla="*/ 8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9" h="164">
                    <a:moveTo>
                      <a:pt x="0" y="8"/>
                    </a:moveTo>
                    <a:lnTo>
                      <a:pt x="0" y="8"/>
                    </a:lnTo>
                    <a:lnTo>
                      <a:pt x="13" y="0"/>
                    </a:lnTo>
                    <a:lnTo>
                      <a:pt x="49" y="156"/>
                    </a:lnTo>
                    <a:lnTo>
                      <a:pt x="35" y="164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2" name="Freeform 81"/>
              <p:cNvSpPr>
                <a:spLocks/>
              </p:cNvSpPr>
              <p:nvPr/>
            </p:nvSpPr>
            <p:spPr bwMode="auto">
              <a:xfrm>
                <a:off x="4287" y="4011"/>
                <a:ext cx="95" cy="99"/>
              </a:xfrm>
              <a:custGeom>
                <a:avLst/>
                <a:gdLst>
                  <a:gd name="T0" fmla="*/ 60 w 135"/>
                  <a:gd name="T1" fmla="*/ 129 h 142"/>
                  <a:gd name="T2" fmla="*/ 60 w 135"/>
                  <a:gd name="T3" fmla="*/ 129 h 142"/>
                  <a:gd name="T4" fmla="*/ 86 w 135"/>
                  <a:gd name="T5" fmla="*/ 114 h 142"/>
                  <a:gd name="T6" fmla="*/ 34 w 135"/>
                  <a:gd name="T7" fmla="*/ 24 h 142"/>
                  <a:gd name="T8" fmla="*/ 9 w 135"/>
                  <a:gd name="T9" fmla="*/ 46 h 142"/>
                  <a:gd name="T10" fmla="*/ 0 w 135"/>
                  <a:gd name="T11" fmla="*/ 31 h 142"/>
                  <a:gd name="T12" fmla="*/ 25 w 135"/>
                  <a:gd name="T13" fmla="*/ 9 h 142"/>
                  <a:gd name="T14" fmla="*/ 41 w 135"/>
                  <a:gd name="T15" fmla="*/ 0 h 142"/>
                  <a:gd name="T16" fmla="*/ 102 w 135"/>
                  <a:gd name="T17" fmla="*/ 105 h 142"/>
                  <a:gd name="T18" fmla="*/ 128 w 135"/>
                  <a:gd name="T19" fmla="*/ 90 h 142"/>
                  <a:gd name="T20" fmla="*/ 135 w 135"/>
                  <a:gd name="T21" fmla="*/ 103 h 142"/>
                  <a:gd name="T22" fmla="*/ 67 w 135"/>
                  <a:gd name="T23" fmla="*/ 142 h 142"/>
                  <a:gd name="T24" fmla="*/ 60 w 135"/>
                  <a:gd name="T25" fmla="*/ 129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5" h="142">
                    <a:moveTo>
                      <a:pt x="60" y="129"/>
                    </a:moveTo>
                    <a:lnTo>
                      <a:pt x="60" y="129"/>
                    </a:lnTo>
                    <a:lnTo>
                      <a:pt x="86" y="114"/>
                    </a:lnTo>
                    <a:lnTo>
                      <a:pt x="34" y="24"/>
                    </a:lnTo>
                    <a:lnTo>
                      <a:pt x="9" y="46"/>
                    </a:lnTo>
                    <a:lnTo>
                      <a:pt x="0" y="31"/>
                    </a:lnTo>
                    <a:lnTo>
                      <a:pt x="25" y="9"/>
                    </a:lnTo>
                    <a:lnTo>
                      <a:pt x="41" y="0"/>
                    </a:lnTo>
                    <a:lnTo>
                      <a:pt x="102" y="105"/>
                    </a:lnTo>
                    <a:lnTo>
                      <a:pt x="128" y="90"/>
                    </a:lnTo>
                    <a:lnTo>
                      <a:pt x="135" y="103"/>
                    </a:lnTo>
                    <a:lnTo>
                      <a:pt x="67" y="142"/>
                    </a:lnTo>
                    <a:lnTo>
                      <a:pt x="60" y="129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3" name="Freeform 82"/>
              <p:cNvSpPr>
                <a:spLocks/>
              </p:cNvSpPr>
              <p:nvPr/>
            </p:nvSpPr>
            <p:spPr bwMode="auto">
              <a:xfrm>
                <a:off x="4354" y="3958"/>
                <a:ext cx="71" cy="107"/>
              </a:xfrm>
              <a:custGeom>
                <a:avLst/>
                <a:gdLst>
                  <a:gd name="T0" fmla="*/ 0 w 101"/>
                  <a:gd name="T1" fmla="*/ 44 h 152"/>
                  <a:gd name="T2" fmla="*/ 0 w 101"/>
                  <a:gd name="T3" fmla="*/ 44 h 152"/>
                  <a:gd name="T4" fmla="*/ 76 w 101"/>
                  <a:gd name="T5" fmla="*/ 0 h 152"/>
                  <a:gd name="T6" fmla="*/ 80 w 101"/>
                  <a:gd name="T7" fmla="*/ 7 h 152"/>
                  <a:gd name="T8" fmla="*/ 101 w 101"/>
                  <a:gd name="T9" fmla="*/ 143 h 152"/>
                  <a:gd name="T10" fmla="*/ 85 w 101"/>
                  <a:gd name="T11" fmla="*/ 152 h 152"/>
                  <a:gd name="T12" fmla="*/ 65 w 101"/>
                  <a:gd name="T13" fmla="*/ 25 h 152"/>
                  <a:gd name="T14" fmla="*/ 8 w 101"/>
                  <a:gd name="T15" fmla="*/ 57 h 152"/>
                  <a:gd name="T16" fmla="*/ 0 w 101"/>
                  <a:gd name="T17" fmla="*/ 44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1" h="152">
                    <a:moveTo>
                      <a:pt x="0" y="44"/>
                    </a:moveTo>
                    <a:lnTo>
                      <a:pt x="0" y="44"/>
                    </a:lnTo>
                    <a:lnTo>
                      <a:pt x="76" y="0"/>
                    </a:lnTo>
                    <a:lnTo>
                      <a:pt x="80" y="7"/>
                    </a:lnTo>
                    <a:lnTo>
                      <a:pt x="101" y="143"/>
                    </a:lnTo>
                    <a:lnTo>
                      <a:pt x="85" y="152"/>
                    </a:lnTo>
                    <a:lnTo>
                      <a:pt x="65" y="25"/>
                    </a:lnTo>
                    <a:lnTo>
                      <a:pt x="8" y="57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4" name="Freeform 83"/>
              <p:cNvSpPr>
                <a:spLocks noEditPoints="1"/>
              </p:cNvSpPr>
              <p:nvPr/>
            </p:nvSpPr>
            <p:spPr bwMode="auto">
              <a:xfrm>
                <a:off x="4472" y="3904"/>
                <a:ext cx="81" cy="97"/>
              </a:xfrm>
              <a:custGeom>
                <a:avLst/>
                <a:gdLst>
                  <a:gd name="T0" fmla="*/ 30 w 115"/>
                  <a:gd name="T1" fmla="*/ 20 h 138"/>
                  <a:gd name="T2" fmla="*/ 30 w 115"/>
                  <a:gd name="T3" fmla="*/ 20 h 138"/>
                  <a:gd name="T4" fmla="*/ 18 w 115"/>
                  <a:gd name="T5" fmla="*/ 43 h 138"/>
                  <a:gd name="T6" fmla="*/ 33 w 115"/>
                  <a:gd name="T7" fmla="*/ 83 h 138"/>
                  <a:gd name="T8" fmla="*/ 60 w 115"/>
                  <a:gd name="T9" fmla="*/ 116 h 138"/>
                  <a:gd name="T10" fmla="*/ 86 w 115"/>
                  <a:gd name="T11" fmla="*/ 117 h 138"/>
                  <a:gd name="T12" fmla="*/ 97 w 115"/>
                  <a:gd name="T13" fmla="*/ 94 h 138"/>
                  <a:gd name="T14" fmla="*/ 83 w 115"/>
                  <a:gd name="T15" fmla="*/ 55 h 138"/>
                  <a:gd name="T16" fmla="*/ 55 w 115"/>
                  <a:gd name="T17" fmla="*/ 22 h 138"/>
                  <a:gd name="T18" fmla="*/ 30 w 115"/>
                  <a:gd name="T19" fmla="*/ 20 h 138"/>
                  <a:gd name="T20" fmla="*/ 23 w 115"/>
                  <a:gd name="T21" fmla="*/ 8 h 138"/>
                  <a:gd name="T22" fmla="*/ 23 w 115"/>
                  <a:gd name="T23" fmla="*/ 8 h 138"/>
                  <a:gd name="T24" fmla="*/ 62 w 115"/>
                  <a:gd name="T25" fmla="*/ 6 h 138"/>
                  <a:gd name="T26" fmla="*/ 99 w 115"/>
                  <a:gd name="T27" fmla="*/ 45 h 138"/>
                  <a:gd name="T28" fmla="*/ 114 w 115"/>
                  <a:gd name="T29" fmla="*/ 97 h 138"/>
                  <a:gd name="T30" fmla="*/ 93 w 115"/>
                  <a:gd name="T31" fmla="*/ 130 h 138"/>
                  <a:gd name="T32" fmla="*/ 54 w 115"/>
                  <a:gd name="T33" fmla="*/ 132 h 138"/>
                  <a:gd name="T34" fmla="*/ 17 w 115"/>
                  <a:gd name="T35" fmla="*/ 92 h 138"/>
                  <a:gd name="T36" fmla="*/ 1 w 115"/>
                  <a:gd name="T37" fmla="*/ 41 h 138"/>
                  <a:gd name="T38" fmla="*/ 23 w 115"/>
                  <a:gd name="T39" fmla="*/ 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15" h="138">
                    <a:moveTo>
                      <a:pt x="30" y="20"/>
                    </a:moveTo>
                    <a:lnTo>
                      <a:pt x="30" y="20"/>
                    </a:lnTo>
                    <a:cubicBezTo>
                      <a:pt x="22" y="25"/>
                      <a:pt x="18" y="33"/>
                      <a:pt x="18" y="43"/>
                    </a:cubicBezTo>
                    <a:cubicBezTo>
                      <a:pt x="19" y="54"/>
                      <a:pt x="24" y="67"/>
                      <a:pt x="33" y="83"/>
                    </a:cubicBezTo>
                    <a:cubicBezTo>
                      <a:pt x="42" y="99"/>
                      <a:pt x="51" y="110"/>
                      <a:pt x="60" y="116"/>
                    </a:cubicBezTo>
                    <a:cubicBezTo>
                      <a:pt x="69" y="122"/>
                      <a:pt x="78" y="122"/>
                      <a:pt x="86" y="117"/>
                    </a:cubicBezTo>
                    <a:cubicBezTo>
                      <a:pt x="94" y="113"/>
                      <a:pt x="98" y="105"/>
                      <a:pt x="97" y="94"/>
                    </a:cubicBezTo>
                    <a:cubicBezTo>
                      <a:pt x="97" y="84"/>
                      <a:pt x="92" y="71"/>
                      <a:pt x="83" y="55"/>
                    </a:cubicBezTo>
                    <a:cubicBezTo>
                      <a:pt x="73" y="38"/>
                      <a:pt x="64" y="27"/>
                      <a:pt x="55" y="22"/>
                    </a:cubicBezTo>
                    <a:cubicBezTo>
                      <a:pt x="47" y="16"/>
                      <a:pt x="38" y="16"/>
                      <a:pt x="30" y="20"/>
                    </a:cubicBezTo>
                    <a:close/>
                    <a:moveTo>
                      <a:pt x="23" y="8"/>
                    </a:moveTo>
                    <a:lnTo>
                      <a:pt x="23" y="8"/>
                    </a:lnTo>
                    <a:cubicBezTo>
                      <a:pt x="36" y="0"/>
                      <a:pt x="49" y="0"/>
                      <a:pt x="62" y="6"/>
                    </a:cubicBezTo>
                    <a:cubicBezTo>
                      <a:pt x="75" y="12"/>
                      <a:pt x="87" y="26"/>
                      <a:pt x="99" y="45"/>
                    </a:cubicBezTo>
                    <a:cubicBezTo>
                      <a:pt x="110" y="65"/>
                      <a:pt x="115" y="82"/>
                      <a:pt x="114" y="97"/>
                    </a:cubicBezTo>
                    <a:cubicBezTo>
                      <a:pt x="113" y="111"/>
                      <a:pt x="106" y="122"/>
                      <a:pt x="93" y="130"/>
                    </a:cubicBezTo>
                    <a:cubicBezTo>
                      <a:pt x="80" y="137"/>
                      <a:pt x="67" y="138"/>
                      <a:pt x="54" y="132"/>
                    </a:cubicBezTo>
                    <a:cubicBezTo>
                      <a:pt x="41" y="125"/>
                      <a:pt x="29" y="112"/>
                      <a:pt x="17" y="92"/>
                    </a:cubicBezTo>
                    <a:cubicBezTo>
                      <a:pt x="6" y="73"/>
                      <a:pt x="0" y="55"/>
                      <a:pt x="1" y="41"/>
                    </a:cubicBezTo>
                    <a:cubicBezTo>
                      <a:pt x="2" y="27"/>
                      <a:pt x="9" y="15"/>
                      <a:pt x="23" y="8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5" name="Freeform 84"/>
              <p:cNvSpPr>
                <a:spLocks noEditPoints="1"/>
              </p:cNvSpPr>
              <p:nvPr/>
            </p:nvSpPr>
            <p:spPr bwMode="auto">
              <a:xfrm>
                <a:off x="4545" y="3862"/>
                <a:ext cx="80" cy="97"/>
              </a:xfrm>
              <a:custGeom>
                <a:avLst/>
                <a:gdLst>
                  <a:gd name="T0" fmla="*/ 30 w 115"/>
                  <a:gd name="T1" fmla="*/ 21 h 139"/>
                  <a:gd name="T2" fmla="*/ 30 w 115"/>
                  <a:gd name="T3" fmla="*/ 21 h 139"/>
                  <a:gd name="T4" fmla="*/ 18 w 115"/>
                  <a:gd name="T5" fmla="*/ 44 h 139"/>
                  <a:gd name="T6" fmla="*/ 33 w 115"/>
                  <a:gd name="T7" fmla="*/ 84 h 139"/>
                  <a:gd name="T8" fmla="*/ 60 w 115"/>
                  <a:gd name="T9" fmla="*/ 117 h 139"/>
                  <a:gd name="T10" fmla="*/ 86 w 115"/>
                  <a:gd name="T11" fmla="*/ 118 h 139"/>
                  <a:gd name="T12" fmla="*/ 97 w 115"/>
                  <a:gd name="T13" fmla="*/ 95 h 139"/>
                  <a:gd name="T14" fmla="*/ 82 w 115"/>
                  <a:gd name="T15" fmla="*/ 55 h 139"/>
                  <a:gd name="T16" fmla="*/ 55 w 115"/>
                  <a:gd name="T17" fmla="*/ 22 h 139"/>
                  <a:gd name="T18" fmla="*/ 30 w 115"/>
                  <a:gd name="T19" fmla="*/ 21 h 139"/>
                  <a:gd name="T20" fmla="*/ 22 w 115"/>
                  <a:gd name="T21" fmla="*/ 8 h 139"/>
                  <a:gd name="T22" fmla="*/ 22 w 115"/>
                  <a:gd name="T23" fmla="*/ 8 h 139"/>
                  <a:gd name="T24" fmla="*/ 62 w 115"/>
                  <a:gd name="T25" fmla="*/ 7 h 139"/>
                  <a:gd name="T26" fmla="*/ 98 w 115"/>
                  <a:gd name="T27" fmla="*/ 46 h 139"/>
                  <a:gd name="T28" fmla="*/ 114 w 115"/>
                  <a:gd name="T29" fmla="*/ 97 h 139"/>
                  <a:gd name="T30" fmla="*/ 93 w 115"/>
                  <a:gd name="T31" fmla="*/ 130 h 139"/>
                  <a:gd name="T32" fmla="*/ 53 w 115"/>
                  <a:gd name="T33" fmla="*/ 132 h 139"/>
                  <a:gd name="T34" fmla="*/ 17 w 115"/>
                  <a:gd name="T35" fmla="*/ 93 h 139"/>
                  <a:gd name="T36" fmla="*/ 1 w 115"/>
                  <a:gd name="T37" fmla="*/ 42 h 139"/>
                  <a:gd name="T38" fmla="*/ 22 w 115"/>
                  <a:gd name="T39" fmla="*/ 8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15" h="139">
                    <a:moveTo>
                      <a:pt x="30" y="21"/>
                    </a:moveTo>
                    <a:lnTo>
                      <a:pt x="30" y="21"/>
                    </a:lnTo>
                    <a:cubicBezTo>
                      <a:pt x="21" y="26"/>
                      <a:pt x="18" y="33"/>
                      <a:pt x="18" y="44"/>
                    </a:cubicBezTo>
                    <a:cubicBezTo>
                      <a:pt x="19" y="54"/>
                      <a:pt x="24" y="68"/>
                      <a:pt x="33" y="84"/>
                    </a:cubicBezTo>
                    <a:cubicBezTo>
                      <a:pt x="42" y="100"/>
                      <a:pt x="51" y="111"/>
                      <a:pt x="60" y="117"/>
                    </a:cubicBezTo>
                    <a:cubicBezTo>
                      <a:pt x="69" y="122"/>
                      <a:pt x="77" y="123"/>
                      <a:pt x="86" y="118"/>
                    </a:cubicBezTo>
                    <a:cubicBezTo>
                      <a:pt x="94" y="113"/>
                      <a:pt x="98" y="106"/>
                      <a:pt x="97" y="95"/>
                    </a:cubicBezTo>
                    <a:cubicBezTo>
                      <a:pt x="97" y="85"/>
                      <a:pt x="92" y="71"/>
                      <a:pt x="82" y="55"/>
                    </a:cubicBezTo>
                    <a:cubicBezTo>
                      <a:pt x="73" y="39"/>
                      <a:pt x="64" y="28"/>
                      <a:pt x="55" y="22"/>
                    </a:cubicBezTo>
                    <a:cubicBezTo>
                      <a:pt x="46" y="17"/>
                      <a:pt x="38" y="16"/>
                      <a:pt x="30" y="21"/>
                    </a:cubicBezTo>
                    <a:close/>
                    <a:moveTo>
                      <a:pt x="22" y="8"/>
                    </a:moveTo>
                    <a:lnTo>
                      <a:pt x="22" y="8"/>
                    </a:lnTo>
                    <a:cubicBezTo>
                      <a:pt x="35" y="1"/>
                      <a:pt x="49" y="0"/>
                      <a:pt x="62" y="7"/>
                    </a:cubicBezTo>
                    <a:cubicBezTo>
                      <a:pt x="75" y="13"/>
                      <a:pt x="87" y="26"/>
                      <a:pt x="98" y="46"/>
                    </a:cubicBezTo>
                    <a:cubicBezTo>
                      <a:pt x="110" y="66"/>
                      <a:pt x="115" y="83"/>
                      <a:pt x="114" y="97"/>
                    </a:cubicBezTo>
                    <a:cubicBezTo>
                      <a:pt x="113" y="112"/>
                      <a:pt x="106" y="123"/>
                      <a:pt x="93" y="130"/>
                    </a:cubicBezTo>
                    <a:cubicBezTo>
                      <a:pt x="80" y="138"/>
                      <a:pt x="66" y="139"/>
                      <a:pt x="53" y="132"/>
                    </a:cubicBezTo>
                    <a:cubicBezTo>
                      <a:pt x="41" y="126"/>
                      <a:pt x="28" y="113"/>
                      <a:pt x="17" y="93"/>
                    </a:cubicBezTo>
                    <a:cubicBezTo>
                      <a:pt x="6" y="73"/>
                      <a:pt x="0" y="56"/>
                      <a:pt x="1" y="42"/>
                    </a:cubicBezTo>
                    <a:cubicBezTo>
                      <a:pt x="2" y="27"/>
                      <a:pt x="9" y="16"/>
                      <a:pt x="22" y="8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6" name="Freeform 85"/>
              <p:cNvSpPr>
                <a:spLocks/>
              </p:cNvSpPr>
              <p:nvPr/>
            </p:nvSpPr>
            <p:spPr bwMode="auto">
              <a:xfrm>
                <a:off x="5136" y="3774"/>
                <a:ext cx="0" cy="38"/>
              </a:xfrm>
              <a:custGeom>
                <a:avLst/>
                <a:gdLst>
                  <a:gd name="T0" fmla="*/ 54 h 54"/>
                  <a:gd name="T1" fmla="*/ 54 h 54"/>
                  <a:gd name="T2" fmla="*/ 0 h 54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54">
                    <a:moveTo>
                      <a:pt x="0" y="54"/>
                    </a:moveTo>
                    <a:lnTo>
                      <a:pt x="0" y="54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7" name="Freeform 86"/>
              <p:cNvSpPr>
                <a:spLocks/>
              </p:cNvSpPr>
              <p:nvPr/>
            </p:nvSpPr>
            <p:spPr bwMode="auto">
              <a:xfrm>
                <a:off x="5136" y="3774"/>
                <a:ext cx="0" cy="38"/>
              </a:xfrm>
              <a:custGeom>
                <a:avLst/>
                <a:gdLst>
                  <a:gd name="T0" fmla="*/ 54 h 54"/>
                  <a:gd name="T1" fmla="*/ 54 h 54"/>
                  <a:gd name="T2" fmla="*/ 0 h 54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54">
                    <a:moveTo>
                      <a:pt x="0" y="54"/>
                    </a:moveTo>
                    <a:lnTo>
                      <a:pt x="0" y="54"/>
                    </a:lnTo>
                    <a:lnTo>
                      <a:pt x="0" y="0"/>
                    </a:lnTo>
                  </a:path>
                </a:pathLst>
              </a:custGeom>
              <a:noFill/>
              <a:ln w="63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8" name="Freeform 87"/>
              <p:cNvSpPr>
                <a:spLocks/>
              </p:cNvSpPr>
              <p:nvPr/>
            </p:nvSpPr>
            <p:spPr bwMode="auto">
              <a:xfrm>
                <a:off x="5136" y="981"/>
                <a:ext cx="0" cy="37"/>
              </a:xfrm>
              <a:custGeom>
                <a:avLst/>
                <a:gdLst>
                  <a:gd name="T0" fmla="*/ 0 h 53"/>
                  <a:gd name="T1" fmla="*/ 0 h 53"/>
                  <a:gd name="T2" fmla="*/ 53 h 5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53">
                    <a:moveTo>
                      <a:pt x="0" y="0"/>
                    </a:moveTo>
                    <a:lnTo>
                      <a:pt x="0" y="0"/>
                    </a:lnTo>
                    <a:lnTo>
                      <a:pt x="0" y="53"/>
                    </a:lnTo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09" name="Freeform 88"/>
              <p:cNvSpPr>
                <a:spLocks/>
              </p:cNvSpPr>
              <p:nvPr/>
            </p:nvSpPr>
            <p:spPr bwMode="auto">
              <a:xfrm>
                <a:off x="5136" y="981"/>
                <a:ext cx="0" cy="37"/>
              </a:xfrm>
              <a:custGeom>
                <a:avLst/>
                <a:gdLst>
                  <a:gd name="T0" fmla="*/ 0 h 53"/>
                  <a:gd name="T1" fmla="*/ 0 h 53"/>
                  <a:gd name="T2" fmla="*/ 53 h 5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53">
                    <a:moveTo>
                      <a:pt x="0" y="0"/>
                    </a:moveTo>
                    <a:lnTo>
                      <a:pt x="0" y="0"/>
                    </a:lnTo>
                    <a:lnTo>
                      <a:pt x="0" y="53"/>
                    </a:lnTo>
                  </a:path>
                </a:pathLst>
              </a:custGeom>
              <a:noFill/>
              <a:ln w="63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0" name="Freeform 89"/>
              <p:cNvSpPr>
                <a:spLocks noEditPoints="1"/>
              </p:cNvSpPr>
              <p:nvPr/>
            </p:nvSpPr>
            <p:spPr bwMode="auto">
              <a:xfrm>
                <a:off x="4594" y="4113"/>
                <a:ext cx="80" cy="98"/>
              </a:xfrm>
              <a:custGeom>
                <a:avLst/>
                <a:gdLst>
                  <a:gd name="T0" fmla="*/ 30 w 115"/>
                  <a:gd name="T1" fmla="*/ 21 h 139"/>
                  <a:gd name="T2" fmla="*/ 30 w 115"/>
                  <a:gd name="T3" fmla="*/ 21 h 139"/>
                  <a:gd name="T4" fmla="*/ 18 w 115"/>
                  <a:gd name="T5" fmla="*/ 44 h 139"/>
                  <a:gd name="T6" fmla="*/ 33 w 115"/>
                  <a:gd name="T7" fmla="*/ 84 h 139"/>
                  <a:gd name="T8" fmla="*/ 60 w 115"/>
                  <a:gd name="T9" fmla="*/ 117 h 139"/>
                  <a:gd name="T10" fmla="*/ 86 w 115"/>
                  <a:gd name="T11" fmla="*/ 118 h 139"/>
                  <a:gd name="T12" fmla="*/ 97 w 115"/>
                  <a:gd name="T13" fmla="*/ 95 h 139"/>
                  <a:gd name="T14" fmla="*/ 83 w 115"/>
                  <a:gd name="T15" fmla="*/ 55 h 139"/>
                  <a:gd name="T16" fmla="*/ 55 w 115"/>
                  <a:gd name="T17" fmla="*/ 22 h 139"/>
                  <a:gd name="T18" fmla="*/ 30 w 115"/>
                  <a:gd name="T19" fmla="*/ 21 h 139"/>
                  <a:gd name="T20" fmla="*/ 22 w 115"/>
                  <a:gd name="T21" fmla="*/ 8 h 139"/>
                  <a:gd name="T22" fmla="*/ 22 w 115"/>
                  <a:gd name="T23" fmla="*/ 8 h 139"/>
                  <a:gd name="T24" fmla="*/ 62 w 115"/>
                  <a:gd name="T25" fmla="*/ 7 h 139"/>
                  <a:gd name="T26" fmla="*/ 99 w 115"/>
                  <a:gd name="T27" fmla="*/ 46 h 139"/>
                  <a:gd name="T28" fmla="*/ 114 w 115"/>
                  <a:gd name="T29" fmla="*/ 97 h 139"/>
                  <a:gd name="T30" fmla="*/ 93 w 115"/>
                  <a:gd name="T31" fmla="*/ 130 h 139"/>
                  <a:gd name="T32" fmla="*/ 54 w 115"/>
                  <a:gd name="T33" fmla="*/ 132 h 139"/>
                  <a:gd name="T34" fmla="*/ 17 w 115"/>
                  <a:gd name="T35" fmla="*/ 93 h 139"/>
                  <a:gd name="T36" fmla="*/ 1 w 115"/>
                  <a:gd name="T37" fmla="*/ 42 h 139"/>
                  <a:gd name="T38" fmla="*/ 22 w 115"/>
                  <a:gd name="T39" fmla="*/ 8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15" h="139">
                    <a:moveTo>
                      <a:pt x="30" y="21"/>
                    </a:moveTo>
                    <a:lnTo>
                      <a:pt x="30" y="21"/>
                    </a:lnTo>
                    <a:cubicBezTo>
                      <a:pt x="22" y="26"/>
                      <a:pt x="18" y="33"/>
                      <a:pt x="18" y="44"/>
                    </a:cubicBezTo>
                    <a:cubicBezTo>
                      <a:pt x="19" y="54"/>
                      <a:pt x="24" y="68"/>
                      <a:pt x="33" y="84"/>
                    </a:cubicBezTo>
                    <a:cubicBezTo>
                      <a:pt x="42" y="100"/>
                      <a:pt x="51" y="111"/>
                      <a:pt x="60" y="117"/>
                    </a:cubicBezTo>
                    <a:cubicBezTo>
                      <a:pt x="69" y="122"/>
                      <a:pt x="78" y="123"/>
                      <a:pt x="86" y="118"/>
                    </a:cubicBezTo>
                    <a:cubicBezTo>
                      <a:pt x="94" y="113"/>
                      <a:pt x="98" y="106"/>
                      <a:pt x="97" y="95"/>
                    </a:cubicBezTo>
                    <a:cubicBezTo>
                      <a:pt x="97" y="85"/>
                      <a:pt x="92" y="71"/>
                      <a:pt x="83" y="55"/>
                    </a:cubicBezTo>
                    <a:cubicBezTo>
                      <a:pt x="73" y="39"/>
                      <a:pt x="64" y="28"/>
                      <a:pt x="55" y="22"/>
                    </a:cubicBezTo>
                    <a:cubicBezTo>
                      <a:pt x="46" y="17"/>
                      <a:pt x="38" y="16"/>
                      <a:pt x="30" y="21"/>
                    </a:cubicBezTo>
                    <a:close/>
                    <a:moveTo>
                      <a:pt x="22" y="8"/>
                    </a:moveTo>
                    <a:lnTo>
                      <a:pt x="22" y="8"/>
                    </a:lnTo>
                    <a:cubicBezTo>
                      <a:pt x="36" y="1"/>
                      <a:pt x="49" y="0"/>
                      <a:pt x="62" y="7"/>
                    </a:cubicBezTo>
                    <a:cubicBezTo>
                      <a:pt x="75" y="13"/>
                      <a:pt x="87" y="26"/>
                      <a:pt x="99" y="46"/>
                    </a:cubicBezTo>
                    <a:cubicBezTo>
                      <a:pt x="110" y="66"/>
                      <a:pt x="115" y="83"/>
                      <a:pt x="114" y="97"/>
                    </a:cubicBezTo>
                    <a:cubicBezTo>
                      <a:pt x="113" y="112"/>
                      <a:pt x="106" y="123"/>
                      <a:pt x="93" y="130"/>
                    </a:cubicBezTo>
                    <a:cubicBezTo>
                      <a:pt x="80" y="138"/>
                      <a:pt x="67" y="139"/>
                      <a:pt x="54" y="132"/>
                    </a:cubicBezTo>
                    <a:cubicBezTo>
                      <a:pt x="41" y="126"/>
                      <a:pt x="29" y="113"/>
                      <a:pt x="17" y="93"/>
                    </a:cubicBezTo>
                    <a:cubicBezTo>
                      <a:pt x="6" y="73"/>
                      <a:pt x="0" y="56"/>
                      <a:pt x="1" y="42"/>
                    </a:cubicBezTo>
                    <a:cubicBezTo>
                      <a:pt x="2" y="27"/>
                      <a:pt x="9" y="16"/>
                      <a:pt x="22" y="8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1" name="Freeform 90"/>
              <p:cNvSpPr>
                <a:spLocks/>
              </p:cNvSpPr>
              <p:nvPr/>
            </p:nvSpPr>
            <p:spPr bwMode="auto">
              <a:xfrm>
                <a:off x="4659" y="4072"/>
                <a:ext cx="90" cy="103"/>
              </a:xfrm>
              <a:custGeom>
                <a:avLst/>
                <a:gdLst>
                  <a:gd name="T0" fmla="*/ 79 w 128"/>
                  <a:gd name="T1" fmla="*/ 56 h 147"/>
                  <a:gd name="T2" fmla="*/ 79 w 128"/>
                  <a:gd name="T3" fmla="*/ 56 h 147"/>
                  <a:gd name="T4" fmla="*/ 103 w 128"/>
                  <a:gd name="T5" fmla="*/ 56 h 147"/>
                  <a:gd name="T6" fmla="*/ 120 w 128"/>
                  <a:gd name="T7" fmla="*/ 71 h 147"/>
                  <a:gd name="T8" fmla="*/ 124 w 128"/>
                  <a:gd name="T9" fmla="*/ 105 h 147"/>
                  <a:gd name="T10" fmla="*/ 95 w 128"/>
                  <a:gd name="T11" fmla="*/ 134 h 147"/>
                  <a:gd name="T12" fmla="*/ 79 w 128"/>
                  <a:gd name="T13" fmla="*/ 142 h 147"/>
                  <a:gd name="T14" fmla="*/ 60 w 128"/>
                  <a:gd name="T15" fmla="*/ 147 h 147"/>
                  <a:gd name="T16" fmla="*/ 52 w 128"/>
                  <a:gd name="T17" fmla="*/ 132 h 147"/>
                  <a:gd name="T18" fmla="*/ 69 w 128"/>
                  <a:gd name="T19" fmla="*/ 129 h 147"/>
                  <a:gd name="T20" fmla="*/ 87 w 128"/>
                  <a:gd name="T21" fmla="*/ 121 h 147"/>
                  <a:gd name="T22" fmla="*/ 106 w 128"/>
                  <a:gd name="T23" fmla="*/ 102 h 147"/>
                  <a:gd name="T24" fmla="*/ 104 w 128"/>
                  <a:gd name="T25" fmla="*/ 81 h 147"/>
                  <a:gd name="T26" fmla="*/ 88 w 128"/>
                  <a:gd name="T27" fmla="*/ 69 h 147"/>
                  <a:gd name="T28" fmla="*/ 64 w 128"/>
                  <a:gd name="T29" fmla="*/ 74 h 147"/>
                  <a:gd name="T30" fmla="*/ 50 w 128"/>
                  <a:gd name="T31" fmla="*/ 82 h 147"/>
                  <a:gd name="T32" fmla="*/ 43 w 128"/>
                  <a:gd name="T33" fmla="*/ 69 h 147"/>
                  <a:gd name="T34" fmla="*/ 57 w 128"/>
                  <a:gd name="T35" fmla="*/ 61 h 147"/>
                  <a:gd name="T36" fmla="*/ 72 w 128"/>
                  <a:gd name="T37" fmla="*/ 46 h 147"/>
                  <a:gd name="T38" fmla="*/ 71 w 128"/>
                  <a:gd name="T39" fmla="*/ 29 h 147"/>
                  <a:gd name="T40" fmla="*/ 56 w 128"/>
                  <a:gd name="T41" fmla="*/ 18 h 147"/>
                  <a:gd name="T42" fmla="*/ 35 w 128"/>
                  <a:gd name="T43" fmla="*/ 24 h 147"/>
                  <a:gd name="T44" fmla="*/ 22 w 128"/>
                  <a:gd name="T45" fmla="*/ 34 h 147"/>
                  <a:gd name="T46" fmla="*/ 8 w 128"/>
                  <a:gd name="T47" fmla="*/ 48 h 147"/>
                  <a:gd name="T48" fmla="*/ 0 w 128"/>
                  <a:gd name="T49" fmla="*/ 34 h 147"/>
                  <a:gd name="T50" fmla="*/ 14 w 128"/>
                  <a:gd name="T51" fmla="*/ 20 h 147"/>
                  <a:gd name="T52" fmla="*/ 29 w 128"/>
                  <a:gd name="T53" fmla="*/ 10 h 147"/>
                  <a:gd name="T54" fmla="*/ 62 w 128"/>
                  <a:gd name="T55" fmla="*/ 2 h 147"/>
                  <a:gd name="T56" fmla="*/ 86 w 128"/>
                  <a:gd name="T57" fmla="*/ 18 h 147"/>
                  <a:gd name="T58" fmla="*/ 90 w 128"/>
                  <a:gd name="T59" fmla="*/ 38 h 147"/>
                  <a:gd name="T60" fmla="*/ 79 w 128"/>
                  <a:gd name="T61" fmla="*/ 56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8" h="147">
                    <a:moveTo>
                      <a:pt x="79" y="56"/>
                    </a:moveTo>
                    <a:lnTo>
                      <a:pt x="79" y="56"/>
                    </a:lnTo>
                    <a:cubicBezTo>
                      <a:pt x="88" y="53"/>
                      <a:pt x="96" y="53"/>
                      <a:pt x="103" y="56"/>
                    </a:cubicBezTo>
                    <a:cubicBezTo>
                      <a:pt x="110" y="59"/>
                      <a:pt x="116" y="64"/>
                      <a:pt x="120" y="71"/>
                    </a:cubicBezTo>
                    <a:cubicBezTo>
                      <a:pt x="127" y="83"/>
                      <a:pt x="128" y="94"/>
                      <a:pt x="124" y="105"/>
                    </a:cubicBezTo>
                    <a:cubicBezTo>
                      <a:pt x="119" y="116"/>
                      <a:pt x="110" y="126"/>
                      <a:pt x="95" y="134"/>
                    </a:cubicBezTo>
                    <a:cubicBezTo>
                      <a:pt x="90" y="137"/>
                      <a:pt x="85" y="140"/>
                      <a:pt x="79" y="142"/>
                    </a:cubicBezTo>
                    <a:cubicBezTo>
                      <a:pt x="73" y="144"/>
                      <a:pt x="67" y="146"/>
                      <a:pt x="60" y="147"/>
                    </a:cubicBezTo>
                    <a:lnTo>
                      <a:pt x="52" y="132"/>
                    </a:lnTo>
                    <a:cubicBezTo>
                      <a:pt x="57" y="132"/>
                      <a:pt x="63" y="131"/>
                      <a:pt x="69" y="129"/>
                    </a:cubicBezTo>
                    <a:cubicBezTo>
                      <a:pt x="75" y="127"/>
                      <a:pt x="81" y="125"/>
                      <a:pt x="87" y="121"/>
                    </a:cubicBezTo>
                    <a:cubicBezTo>
                      <a:pt x="97" y="116"/>
                      <a:pt x="104" y="109"/>
                      <a:pt x="106" y="102"/>
                    </a:cubicBezTo>
                    <a:cubicBezTo>
                      <a:pt x="109" y="96"/>
                      <a:pt x="109" y="88"/>
                      <a:pt x="104" y="81"/>
                    </a:cubicBezTo>
                    <a:cubicBezTo>
                      <a:pt x="100" y="74"/>
                      <a:pt x="95" y="70"/>
                      <a:pt x="88" y="69"/>
                    </a:cubicBezTo>
                    <a:cubicBezTo>
                      <a:pt x="81" y="68"/>
                      <a:pt x="73" y="69"/>
                      <a:pt x="64" y="74"/>
                    </a:cubicBezTo>
                    <a:lnTo>
                      <a:pt x="50" y="82"/>
                    </a:lnTo>
                    <a:lnTo>
                      <a:pt x="43" y="69"/>
                    </a:lnTo>
                    <a:lnTo>
                      <a:pt x="57" y="61"/>
                    </a:lnTo>
                    <a:cubicBezTo>
                      <a:pt x="65" y="56"/>
                      <a:pt x="70" y="52"/>
                      <a:pt x="72" y="46"/>
                    </a:cubicBezTo>
                    <a:cubicBezTo>
                      <a:pt x="75" y="40"/>
                      <a:pt x="74" y="35"/>
                      <a:pt x="71" y="29"/>
                    </a:cubicBezTo>
                    <a:cubicBezTo>
                      <a:pt x="67" y="23"/>
                      <a:pt x="62" y="19"/>
                      <a:pt x="56" y="18"/>
                    </a:cubicBezTo>
                    <a:cubicBezTo>
                      <a:pt x="50" y="18"/>
                      <a:pt x="43" y="20"/>
                      <a:pt x="35" y="24"/>
                    </a:cubicBezTo>
                    <a:cubicBezTo>
                      <a:pt x="31" y="27"/>
                      <a:pt x="26" y="30"/>
                      <a:pt x="22" y="34"/>
                    </a:cubicBezTo>
                    <a:cubicBezTo>
                      <a:pt x="17" y="38"/>
                      <a:pt x="13" y="42"/>
                      <a:pt x="8" y="48"/>
                    </a:cubicBezTo>
                    <a:lnTo>
                      <a:pt x="0" y="34"/>
                    </a:lnTo>
                    <a:cubicBezTo>
                      <a:pt x="5" y="28"/>
                      <a:pt x="10" y="24"/>
                      <a:pt x="14" y="20"/>
                    </a:cubicBezTo>
                    <a:cubicBezTo>
                      <a:pt x="19" y="16"/>
                      <a:pt x="24" y="13"/>
                      <a:pt x="29" y="10"/>
                    </a:cubicBezTo>
                    <a:cubicBezTo>
                      <a:pt x="41" y="3"/>
                      <a:pt x="52" y="0"/>
                      <a:pt x="62" y="2"/>
                    </a:cubicBezTo>
                    <a:cubicBezTo>
                      <a:pt x="72" y="3"/>
                      <a:pt x="80" y="9"/>
                      <a:pt x="86" y="18"/>
                    </a:cubicBezTo>
                    <a:cubicBezTo>
                      <a:pt x="89" y="24"/>
                      <a:pt x="91" y="31"/>
                      <a:pt x="90" y="38"/>
                    </a:cubicBezTo>
                    <a:cubicBezTo>
                      <a:pt x="88" y="44"/>
                      <a:pt x="85" y="51"/>
                      <a:pt x="79" y="56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2" name="Freeform 91"/>
              <p:cNvSpPr>
                <a:spLocks/>
              </p:cNvSpPr>
              <p:nvPr/>
            </p:nvSpPr>
            <p:spPr bwMode="auto">
              <a:xfrm>
                <a:off x="4747" y="4036"/>
                <a:ext cx="35" cy="115"/>
              </a:xfrm>
              <a:custGeom>
                <a:avLst/>
                <a:gdLst>
                  <a:gd name="T0" fmla="*/ 0 w 49"/>
                  <a:gd name="T1" fmla="*/ 8 h 164"/>
                  <a:gd name="T2" fmla="*/ 0 w 49"/>
                  <a:gd name="T3" fmla="*/ 8 h 164"/>
                  <a:gd name="T4" fmla="*/ 13 w 49"/>
                  <a:gd name="T5" fmla="*/ 0 h 164"/>
                  <a:gd name="T6" fmla="*/ 49 w 49"/>
                  <a:gd name="T7" fmla="*/ 156 h 164"/>
                  <a:gd name="T8" fmla="*/ 36 w 49"/>
                  <a:gd name="T9" fmla="*/ 164 h 164"/>
                  <a:gd name="T10" fmla="*/ 0 w 49"/>
                  <a:gd name="T11" fmla="*/ 8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9" h="164">
                    <a:moveTo>
                      <a:pt x="0" y="8"/>
                    </a:moveTo>
                    <a:lnTo>
                      <a:pt x="0" y="8"/>
                    </a:lnTo>
                    <a:lnTo>
                      <a:pt x="13" y="0"/>
                    </a:lnTo>
                    <a:lnTo>
                      <a:pt x="49" y="156"/>
                    </a:lnTo>
                    <a:lnTo>
                      <a:pt x="36" y="164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3" name="Freeform 92"/>
              <p:cNvSpPr>
                <a:spLocks/>
              </p:cNvSpPr>
              <p:nvPr/>
            </p:nvSpPr>
            <p:spPr bwMode="auto">
              <a:xfrm>
                <a:off x="4771" y="4011"/>
                <a:ext cx="95" cy="99"/>
              </a:xfrm>
              <a:custGeom>
                <a:avLst/>
                <a:gdLst>
                  <a:gd name="T0" fmla="*/ 60 w 135"/>
                  <a:gd name="T1" fmla="*/ 129 h 142"/>
                  <a:gd name="T2" fmla="*/ 60 w 135"/>
                  <a:gd name="T3" fmla="*/ 129 h 142"/>
                  <a:gd name="T4" fmla="*/ 86 w 135"/>
                  <a:gd name="T5" fmla="*/ 114 h 142"/>
                  <a:gd name="T6" fmla="*/ 34 w 135"/>
                  <a:gd name="T7" fmla="*/ 24 h 142"/>
                  <a:gd name="T8" fmla="*/ 9 w 135"/>
                  <a:gd name="T9" fmla="*/ 46 h 142"/>
                  <a:gd name="T10" fmla="*/ 0 w 135"/>
                  <a:gd name="T11" fmla="*/ 31 h 142"/>
                  <a:gd name="T12" fmla="*/ 25 w 135"/>
                  <a:gd name="T13" fmla="*/ 9 h 142"/>
                  <a:gd name="T14" fmla="*/ 41 w 135"/>
                  <a:gd name="T15" fmla="*/ 0 h 142"/>
                  <a:gd name="T16" fmla="*/ 102 w 135"/>
                  <a:gd name="T17" fmla="*/ 105 h 142"/>
                  <a:gd name="T18" fmla="*/ 128 w 135"/>
                  <a:gd name="T19" fmla="*/ 90 h 142"/>
                  <a:gd name="T20" fmla="*/ 135 w 135"/>
                  <a:gd name="T21" fmla="*/ 103 h 142"/>
                  <a:gd name="T22" fmla="*/ 67 w 135"/>
                  <a:gd name="T23" fmla="*/ 142 h 142"/>
                  <a:gd name="T24" fmla="*/ 60 w 135"/>
                  <a:gd name="T25" fmla="*/ 129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5" h="142">
                    <a:moveTo>
                      <a:pt x="60" y="129"/>
                    </a:moveTo>
                    <a:lnTo>
                      <a:pt x="60" y="129"/>
                    </a:lnTo>
                    <a:lnTo>
                      <a:pt x="86" y="114"/>
                    </a:lnTo>
                    <a:lnTo>
                      <a:pt x="34" y="24"/>
                    </a:lnTo>
                    <a:lnTo>
                      <a:pt x="9" y="46"/>
                    </a:lnTo>
                    <a:lnTo>
                      <a:pt x="0" y="31"/>
                    </a:lnTo>
                    <a:lnTo>
                      <a:pt x="25" y="9"/>
                    </a:lnTo>
                    <a:lnTo>
                      <a:pt x="41" y="0"/>
                    </a:lnTo>
                    <a:lnTo>
                      <a:pt x="102" y="105"/>
                    </a:lnTo>
                    <a:lnTo>
                      <a:pt x="128" y="90"/>
                    </a:lnTo>
                    <a:lnTo>
                      <a:pt x="135" y="103"/>
                    </a:lnTo>
                    <a:lnTo>
                      <a:pt x="67" y="142"/>
                    </a:lnTo>
                    <a:lnTo>
                      <a:pt x="60" y="129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4" name="Freeform 93"/>
              <p:cNvSpPr>
                <a:spLocks noEditPoints="1"/>
              </p:cNvSpPr>
              <p:nvPr/>
            </p:nvSpPr>
            <p:spPr bwMode="auto">
              <a:xfrm>
                <a:off x="4846" y="3965"/>
                <a:ext cx="87" cy="100"/>
              </a:xfrm>
              <a:custGeom>
                <a:avLst/>
                <a:gdLst>
                  <a:gd name="T0" fmla="*/ 63 w 125"/>
                  <a:gd name="T1" fmla="*/ 74 h 142"/>
                  <a:gd name="T2" fmla="*/ 63 w 125"/>
                  <a:gd name="T3" fmla="*/ 74 h 142"/>
                  <a:gd name="T4" fmla="*/ 49 w 125"/>
                  <a:gd name="T5" fmla="*/ 90 h 142"/>
                  <a:gd name="T6" fmla="*/ 52 w 125"/>
                  <a:gd name="T7" fmla="*/ 111 h 142"/>
                  <a:gd name="T8" fmla="*/ 68 w 125"/>
                  <a:gd name="T9" fmla="*/ 124 h 142"/>
                  <a:gd name="T10" fmla="*/ 90 w 125"/>
                  <a:gd name="T11" fmla="*/ 119 h 142"/>
                  <a:gd name="T12" fmla="*/ 104 w 125"/>
                  <a:gd name="T13" fmla="*/ 103 h 142"/>
                  <a:gd name="T14" fmla="*/ 101 w 125"/>
                  <a:gd name="T15" fmla="*/ 83 h 142"/>
                  <a:gd name="T16" fmla="*/ 85 w 125"/>
                  <a:gd name="T17" fmla="*/ 70 h 142"/>
                  <a:gd name="T18" fmla="*/ 63 w 125"/>
                  <a:gd name="T19" fmla="*/ 74 h 142"/>
                  <a:gd name="T20" fmla="*/ 43 w 125"/>
                  <a:gd name="T21" fmla="*/ 76 h 142"/>
                  <a:gd name="T22" fmla="*/ 43 w 125"/>
                  <a:gd name="T23" fmla="*/ 76 h 142"/>
                  <a:gd name="T24" fmla="*/ 22 w 125"/>
                  <a:gd name="T25" fmla="*/ 76 h 142"/>
                  <a:gd name="T26" fmla="*/ 6 w 125"/>
                  <a:gd name="T27" fmla="*/ 62 h 142"/>
                  <a:gd name="T28" fmla="*/ 4 w 125"/>
                  <a:gd name="T29" fmla="*/ 34 h 142"/>
                  <a:gd name="T30" fmla="*/ 26 w 125"/>
                  <a:gd name="T31" fmla="*/ 10 h 142"/>
                  <a:gd name="T32" fmla="*/ 59 w 125"/>
                  <a:gd name="T33" fmla="*/ 2 h 142"/>
                  <a:gd name="T34" fmla="*/ 82 w 125"/>
                  <a:gd name="T35" fmla="*/ 19 h 142"/>
                  <a:gd name="T36" fmla="*/ 86 w 125"/>
                  <a:gd name="T37" fmla="*/ 39 h 142"/>
                  <a:gd name="T38" fmla="*/ 75 w 125"/>
                  <a:gd name="T39" fmla="*/ 58 h 142"/>
                  <a:gd name="T40" fmla="*/ 99 w 125"/>
                  <a:gd name="T41" fmla="*/ 58 h 142"/>
                  <a:gd name="T42" fmla="*/ 117 w 125"/>
                  <a:gd name="T43" fmla="*/ 73 h 142"/>
                  <a:gd name="T44" fmla="*/ 122 w 125"/>
                  <a:gd name="T45" fmla="*/ 106 h 142"/>
                  <a:gd name="T46" fmla="*/ 97 w 125"/>
                  <a:gd name="T47" fmla="*/ 132 h 142"/>
                  <a:gd name="T48" fmla="*/ 62 w 125"/>
                  <a:gd name="T49" fmla="*/ 140 h 142"/>
                  <a:gd name="T50" fmla="*/ 36 w 125"/>
                  <a:gd name="T51" fmla="*/ 120 h 142"/>
                  <a:gd name="T52" fmla="*/ 32 w 125"/>
                  <a:gd name="T53" fmla="*/ 97 h 142"/>
                  <a:gd name="T54" fmla="*/ 43 w 125"/>
                  <a:gd name="T55" fmla="*/ 76 h 142"/>
                  <a:gd name="T56" fmla="*/ 23 w 125"/>
                  <a:gd name="T57" fmla="*/ 54 h 142"/>
                  <a:gd name="T58" fmla="*/ 23 w 125"/>
                  <a:gd name="T59" fmla="*/ 54 h 142"/>
                  <a:gd name="T60" fmla="*/ 37 w 125"/>
                  <a:gd name="T61" fmla="*/ 66 h 142"/>
                  <a:gd name="T62" fmla="*/ 56 w 125"/>
                  <a:gd name="T63" fmla="*/ 61 h 142"/>
                  <a:gd name="T64" fmla="*/ 69 w 125"/>
                  <a:gd name="T65" fmla="*/ 47 h 142"/>
                  <a:gd name="T66" fmla="*/ 67 w 125"/>
                  <a:gd name="T67" fmla="*/ 29 h 142"/>
                  <a:gd name="T68" fmla="*/ 53 w 125"/>
                  <a:gd name="T69" fmla="*/ 18 h 142"/>
                  <a:gd name="T70" fmla="*/ 34 w 125"/>
                  <a:gd name="T71" fmla="*/ 22 h 142"/>
                  <a:gd name="T72" fmla="*/ 21 w 125"/>
                  <a:gd name="T73" fmla="*/ 37 h 142"/>
                  <a:gd name="T74" fmla="*/ 23 w 125"/>
                  <a:gd name="T75" fmla="*/ 54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25" h="142">
                    <a:moveTo>
                      <a:pt x="63" y="74"/>
                    </a:moveTo>
                    <a:lnTo>
                      <a:pt x="63" y="74"/>
                    </a:lnTo>
                    <a:cubicBezTo>
                      <a:pt x="56" y="78"/>
                      <a:pt x="51" y="84"/>
                      <a:pt x="49" y="90"/>
                    </a:cubicBezTo>
                    <a:cubicBezTo>
                      <a:pt x="47" y="97"/>
                      <a:pt x="48" y="104"/>
                      <a:pt x="52" y="111"/>
                    </a:cubicBezTo>
                    <a:cubicBezTo>
                      <a:pt x="56" y="118"/>
                      <a:pt x="62" y="122"/>
                      <a:pt x="68" y="124"/>
                    </a:cubicBezTo>
                    <a:cubicBezTo>
                      <a:pt x="75" y="125"/>
                      <a:pt x="82" y="124"/>
                      <a:pt x="90" y="119"/>
                    </a:cubicBezTo>
                    <a:cubicBezTo>
                      <a:pt x="97" y="115"/>
                      <a:pt x="102" y="110"/>
                      <a:pt x="104" y="103"/>
                    </a:cubicBezTo>
                    <a:cubicBezTo>
                      <a:pt x="106" y="96"/>
                      <a:pt x="105" y="90"/>
                      <a:pt x="101" y="83"/>
                    </a:cubicBezTo>
                    <a:cubicBezTo>
                      <a:pt x="97" y="75"/>
                      <a:pt x="91" y="71"/>
                      <a:pt x="85" y="70"/>
                    </a:cubicBezTo>
                    <a:cubicBezTo>
                      <a:pt x="78" y="68"/>
                      <a:pt x="71" y="69"/>
                      <a:pt x="63" y="74"/>
                    </a:cubicBezTo>
                    <a:close/>
                    <a:moveTo>
                      <a:pt x="43" y="76"/>
                    </a:moveTo>
                    <a:lnTo>
                      <a:pt x="43" y="76"/>
                    </a:lnTo>
                    <a:cubicBezTo>
                      <a:pt x="36" y="79"/>
                      <a:pt x="29" y="78"/>
                      <a:pt x="22" y="76"/>
                    </a:cubicBezTo>
                    <a:cubicBezTo>
                      <a:pt x="15" y="74"/>
                      <a:pt x="10" y="69"/>
                      <a:pt x="6" y="62"/>
                    </a:cubicBezTo>
                    <a:cubicBezTo>
                      <a:pt x="1" y="53"/>
                      <a:pt x="0" y="43"/>
                      <a:pt x="4" y="34"/>
                    </a:cubicBezTo>
                    <a:cubicBezTo>
                      <a:pt x="7" y="25"/>
                      <a:pt x="15" y="17"/>
                      <a:pt x="26" y="10"/>
                    </a:cubicBezTo>
                    <a:cubicBezTo>
                      <a:pt x="38" y="3"/>
                      <a:pt x="49" y="0"/>
                      <a:pt x="59" y="2"/>
                    </a:cubicBezTo>
                    <a:cubicBezTo>
                      <a:pt x="69" y="4"/>
                      <a:pt x="76" y="9"/>
                      <a:pt x="82" y="19"/>
                    </a:cubicBezTo>
                    <a:cubicBezTo>
                      <a:pt x="86" y="25"/>
                      <a:pt x="87" y="32"/>
                      <a:pt x="86" y="39"/>
                    </a:cubicBezTo>
                    <a:cubicBezTo>
                      <a:pt x="85" y="46"/>
                      <a:pt x="81" y="52"/>
                      <a:pt x="75" y="58"/>
                    </a:cubicBezTo>
                    <a:cubicBezTo>
                      <a:pt x="84" y="55"/>
                      <a:pt x="92" y="55"/>
                      <a:pt x="99" y="58"/>
                    </a:cubicBezTo>
                    <a:cubicBezTo>
                      <a:pt x="107" y="61"/>
                      <a:pt x="113" y="66"/>
                      <a:pt x="117" y="73"/>
                    </a:cubicBezTo>
                    <a:cubicBezTo>
                      <a:pt x="124" y="85"/>
                      <a:pt x="125" y="96"/>
                      <a:pt x="122" y="106"/>
                    </a:cubicBezTo>
                    <a:cubicBezTo>
                      <a:pt x="118" y="116"/>
                      <a:pt x="110" y="124"/>
                      <a:pt x="97" y="132"/>
                    </a:cubicBezTo>
                    <a:cubicBezTo>
                      <a:pt x="84" y="139"/>
                      <a:pt x="72" y="142"/>
                      <a:pt x="62" y="140"/>
                    </a:cubicBezTo>
                    <a:cubicBezTo>
                      <a:pt x="51" y="138"/>
                      <a:pt x="43" y="131"/>
                      <a:pt x="36" y="120"/>
                    </a:cubicBezTo>
                    <a:cubicBezTo>
                      <a:pt x="32" y="112"/>
                      <a:pt x="30" y="105"/>
                      <a:pt x="32" y="97"/>
                    </a:cubicBezTo>
                    <a:cubicBezTo>
                      <a:pt x="33" y="90"/>
                      <a:pt x="37" y="83"/>
                      <a:pt x="43" y="76"/>
                    </a:cubicBezTo>
                    <a:close/>
                    <a:moveTo>
                      <a:pt x="23" y="54"/>
                    </a:moveTo>
                    <a:lnTo>
                      <a:pt x="23" y="54"/>
                    </a:lnTo>
                    <a:cubicBezTo>
                      <a:pt x="27" y="61"/>
                      <a:pt x="31" y="64"/>
                      <a:pt x="37" y="66"/>
                    </a:cubicBezTo>
                    <a:cubicBezTo>
                      <a:pt x="43" y="67"/>
                      <a:pt x="49" y="65"/>
                      <a:pt x="56" y="61"/>
                    </a:cubicBezTo>
                    <a:cubicBezTo>
                      <a:pt x="63" y="57"/>
                      <a:pt x="67" y="53"/>
                      <a:pt x="69" y="47"/>
                    </a:cubicBezTo>
                    <a:cubicBezTo>
                      <a:pt x="71" y="41"/>
                      <a:pt x="70" y="35"/>
                      <a:pt x="67" y="29"/>
                    </a:cubicBezTo>
                    <a:cubicBezTo>
                      <a:pt x="63" y="23"/>
                      <a:pt x="59" y="19"/>
                      <a:pt x="53" y="18"/>
                    </a:cubicBezTo>
                    <a:cubicBezTo>
                      <a:pt x="47" y="17"/>
                      <a:pt x="40" y="18"/>
                      <a:pt x="34" y="22"/>
                    </a:cubicBezTo>
                    <a:cubicBezTo>
                      <a:pt x="27" y="26"/>
                      <a:pt x="22" y="31"/>
                      <a:pt x="21" y="37"/>
                    </a:cubicBezTo>
                    <a:cubicBezTo>
                      <a:pt x="19" y="43"/>
                      <a:pt x="20" y="48"/>
                      <a:pt x="23" y="54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5" name="Freeform 94"/>
              <p:cNvSpPr>
                <a:spLocks noEditPoints="1"/>
              </p:cNvSpPr>
              <p:nvPr/>
            </p:nvSpPr>
            <p:spPr bwMode="auto">
              <a:xfrm>
                <a:off x="4957" y="3904"/>
                <a:ext cx="80" cy="97"/>
              </a:xfrm>
              <a:custGeom>
                <a:avLst/>
                <a:gdLst>
                  <a:gd name="T0" fmla="*/ 30 w 115"/>
                  <a:gd name="T1" fmla="*/ 20 h 138"/>
                  <a:gd name="T2" fmla="*/ 30 w 115"/>
                  <a:gd name="T3" fmla="*/ 20 h 138"/>
                  <a:gd name="T4" fmla="*/ 18 w 115"/>
                  <a:gd name="T5" fmla="*/ 43 h 138"/>
                  <a:gd name="T6" fmla="*/ 33 w 115"/>
                  <a:gd name="T7" fmla="*/ 83 h 138"/>
                  <a:gd name="T8" fmla="*/ 60 w 115"/>
                  <a:gd name="T9" fmla="*/ 116 h 138"/>
                  <a:gd name="T10" fmla="*/ 86 w 115"/>
                  <a:gd name="T11" fmla="*/ 117 h 138"/>
                  <a:gd name="T12" fmla="*/ 98 w 115"/>
                  <a:gd name="T13" fmla="*/ 94 h 138"/>
                  <a:gd name="T14" fmla="*/ 83 w 115"/>
                  <a:gd name="T15" fmla="*/ 55 h 138"/>
                  <a:gd name="T16" fmla="*/ 56 w 115"/>
                  <a:gd name="T17" fmla="*/ 22 h 138"/>
                  <a:gd name="T18" fmla="*/ 30 w 115"/>
                  <a:gd name="T19" fmla="*/ 20 h 138"/>
                  <a:gd name="T20" fmla="*/ 23 w 115"/>
                  <a:gd name="T21" fmla="*/ 8 h 138"/>
                  <a:gd name="T22" fmla="*/ 23 w 115"/>
                  <a:gd name="T23" fmla="*/ 8 h 138"/>
                  <a:gd name="T24" fmla="*/ 62 w 115"/>
                  <a:gd name="T25" fmla="*/ 6 h 138"/>
                  <a:gd name="T26" fmla="*/ 99 w 115"/>
                  <a:gd name="T27" fmla="*/ 45 h 138"/>
                  <a:gd name="T28" fmla="*/ 114 w 115"/>
                  <a:gd name="T29" fmla="*/ 97 h 138"/>
                  <a:gd name="T30" fmla="*/ 93 w 115"/>
                  <a:gd name="T31" fmla="*/ 130 h 138"/>
                  <a:gd name="T32" fmla="*/ 54 w 115"/>
                  <a:gd name="T33" fmla="*/ 132 h 138"/>
                  <a:gd name="T34" fmla="*/ 17 w 115"/>
                  <a:gd name="T35" fmla="*/ 92 h 138"/>
                  <a:gd name="T36" fmla="*/ 1 w 115"/>
                  <a:gd name="T37" fmla="*/ 41 h 138"/>
                  <a:gd name="T38" fmla="*/ 23 w 115"/>
                  <a:gd name="T39" fmla="*/ 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15" h="138">
                    <a:moveTo>
                      <a:pt x="30" y="20"/>
                    </a:moveTo>
                    <a:lnTo>
                      <a:pt x="30" y="20"/>
                    </a:lnTo>
                    <a:cubicBezTo>
                      <a:pt x="22" y="25"/>
                      <a:pt x="18" y="33"/>
                      <a:pt x="18" y="43"/>
                    </a:cubicBezTo>
                    <a:cubicBezTo>
                      <a:pt x="19" y="54"/>
                      <a:pt x="24" y="67"/>
                      <a:pt x="33" y="83"/>
                    </a:cubicBezTo>
                    <a:cubicBezTo>
                      <a:pt x="43" y="99"/>
                      <a:pt x="51" y="110"/>
                      <a:pt x="60" y="116"/>
                    </a:cubicBezTo>
                    <a:cubicBezTo>
                      <a:pt x="69" y="122"/>
                      <a:pt x="78" y="122"/>
                      <a:pt x="86" y="117"/>
                    </a:cubicBezTo>
                    <a:cubicBezTo>
                      <a:pt x="94" y="113"/>
                      <a:pt x="98" y="105"/>
                      <a:pt x="98" y="94"/>
                    </a:cubicBezTo>
                    <a:cubicBezTo>
                      <a:pt x="97" y="84"/>
                      <a:pt x="92" y="71"/>
                      <a:pt x="83" y="55"/>
                    </a:cubicBezTo>
                    <a:cubicBezTo>
                      <a:pt x="73" y="38"/>
                      <a:pt x="64" y="27"/>
                      <a:pt x="56" y="22"/>
                    </a:cubicBezTo>
                    <a:cubicBezTo>
                      <a:pt x="47" y="16"/>
                      <a:pt x="38" y="16"/>
                      <a:pt x="30" y="20"/>
                    </a:cubicBezTo>
                    <a:close/>
                    <a:moveTo>
                      <a:pt x="23" y="8"/>
                    </a:moveTo>
                    <a:lnTo>
                      <a:pt x="23" y="8"/>
                    </a:lnTo>
                    <a:cubicBezTo>
                      <a:pt x="36" y="0"/>
                      <a:pt x="49" y="0"/>
                      <a:pt x="62" y="6"/>
                    </a:cubicBezTo>
                    <a:cubicBezTo>
                      <a:pt x="75" y="12"/>
                      <a:pt x="87" y="26"/>
                      <a:pt x="99" y="45"/>
                    </a:cubicBezTo>
                    <a:cubicBezTo>
                      <a:pt x="110" y="65"/>
                      <a:pt x="115" y="82"/>
                      <a:pt x="114" y="97"/>
                    </a:cubicBezTo>
                    <a:cubicBezTo>
                      <a:pt x="113" y="111"/>
                      <a:pt x="106" y="122"/>
                      <a:pt x="93" y="130"/>
                    </a:cubicBezTo>
                    <a:cubicBezTo>
                      <a:pt x="80" y="137"/>
                      <a:pt x="67" y="138"/>
                      <a:pt x="54" y="132"/>
                    </a:cubicBezTo>
                    <a:cubicBezTo>
                      <a:pt x="41" y="125"/>
                      <a:pt x="29" y="112"/>
                      <a:pt x="17" y="92"/>
                    </a:cubicBezTo>
                    <a:cubicBezTo>
                      <a:pt x="6" y="73"/>
                      <a:pt x="0" y="55"/>
                      <a:pt x="1" y="41"/>
                    </a:cubicBezTo>
                    <a:cubicBezTo>
                      <a:pt x="2" y="27"/>
                      <a:pt x="9" y="15"/>
                      <a:pt x="23" y="8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6" name="Freeform 95"/>
              <p:cNvSpPr>
                <a:spLocks noEditPoints="1"/>
              </p:cNvSpPr>
              <p:nvPr/>
            </p:nvSpPr>
            <p:spPr bwMode="auto">
              <a:xfrm>
                <a:off x="5029" y="3862"/>
                <a:ext cx="81" cy="97"/>
              </a:xfrm>
              <a:custGeom>
                <a:avLst/>
                <a:gdLst>
                  <a:gd name="T0" fmla="*/ 30 w 115"/>
                  <a:gd name="T1" fmla="*/ 21 h 139"/>
                  <a:gd name="T2" fmla="*/ 30 w 115"/>
                  <a:gd name="T3" fmla="*/ 21 h 139"/>
                  <a:gd name="T4" fmla="*/ 18 w 115"/>
                  <a:gd name="T5" fmla="*/ 44 h 139"/>
                  <a:gd name="T6" fmla="*/ 33 w 115"/>
                  <a:gd name="T7" fmla="*/ 84 h 139"/>
                  <a:gd name="T8" fmla="*/ 60 w 115"/>
                  <a:gd name="T9" fmla="*/ 117 h 139"/>
                  <a:gd name="T10" fmla="*/ 86 w 115"/>
                  <a:gd name="T11" fmla="*/ 118 h 139"/>
                  <a:gd name="T12" fmla="*/ 97 w 115"/>
                  <a:gd name="T13" fmla="*/ 95 h 139"/>
                  <a:gd name="T14" fmla="*/ 82 w 115"/>
                  <a:gd name="T15" fmla="*/ 55 h 139"/>
                  <a:gd name="T16" fmla="*/ 55 w 115"/>
                  <a:gd name="T17" fmla="*/ 22 h 139"/>
                  <a:gd name="T18" fmla="*/ 30 w 115"/>
                  <a:gd name="T19" fmla="*/ 21 h 139"/>
                  <a:gd name="T20" fmla="*/ 22 w 115"/>
                  <a:gd name="T21" fmla="*/ 8 h 139"/>
                  <a:gd name="T22" fmla="*/ 22 w 115"/>
                  <a:gd name="T23" fmla="*/ 8 h 139"/>
                  <a:gd name="T24" fmla="*/ 62 w 115"/>
                  <a:gd name="T25" fmla="*/ 7 h 139"/>
                  <a:gd name="T26" fmla="*/ 98 w 115"/>
                  <a:gd name="T27" fmla="*/ 46 h 139"/>
                  <a:gd name="T28" fmla="*/ 114 w 115"/>
                  <a:gd name="T29" fmla="*/ 97 h 139"/>
                  <a:gd name="T30" fmla="*/ 93 w 115"/>
                  <a:gd name="T31" fmla="*/ 130 h 139"/>
                  <a:gd name="T32" fmla="*/ 54 w 115"/>
                  <a:gd name="T33" fmla="*/ 132 h 139"/>
                  <a:gd name="T34" fmla="*/ 17 w 115"/>
                  <a:gd name="T35" fmla="*/ 93 h 139"/>
                  <a:gd name="T36" fmla="*/ 1 w 115"/>
                  <a:gd name="T37" fmla="*/ 42 h 139"/>
                  <a:gd name="T38" fmla="*/ 22 w 115"/>
                  <a:gd name="T39" fmla="*/ 8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15" h="139">
                    <a:moveTo>
                      <a:pt x="30" y="21"/>
                    </a:moveTo>
                    <a:lnTo>
                      <a:pt x="30" y="21"/>
                    </a:lnTo>
                    <a:cubicBezTo>
                      <a:pt x="21" y="26"/>
                      <a:pt x="18" y="33"/>
                      <a:pt x="18" y="44"/>
                    </a:cubicBezTo>
                    <a:cubicBezTo>
                      <a:pt x="19" y="54"/>
                      <a:pt x="24" y="68"/>
                      <a:pt x="33" y="84"/>
                    </a:cubicBezTo>
                    <a:cubicBezTo>
                      <a:pt x="42" y="100"/>
                      <a:pt x="51" y="111"/>
                      <a:pt x="60" y="117"/>
                    </a:cubicBezTo>
                    <a:cubicBezTo>
                      <a:pt x="69" y="122"/>
                      <a:pt x="77" y="123"/>
                      <a:pt x="86" y="118"/>
                    </a:cubicBezTo>
                    <a:cubicBezTo>
                      <a:pt x="94" y="113"/>
                      <a:pt x="98" y="106"/>
                      <a:pt x="97" y="95"/>
                    </a:cubicBezTo>
                    <a:cubicBezTo>
                      <a:pt x="97" y="85"/>
                      <a:pt x="92" y="71"/>
                      <a:pt x="82" y="55"/>
                    </a:cubicBezTo>
                    <a:cubicBezTo>
                      <a:pt x="73" y="39"/>
                      <a:pt x="64" y="28"/>
                      <a:pt x="55" y="22"/>
                    </a:cubicBezTo>
                    <a:cubicBezTo>
                      <a:pt x="46" y="17"/>
                      <a:pt x="38" y="16"/>
                      <a:pt x="30" y="21"/>
                    </a:cubicBezTo>
                    <a:close/>
                    <a:moveTo>
                      <a:pt x="22" y="8"/>
                    </a:moveTo>
                    <a:lnTo>
                      <a:pt x="22" y="8"/>
                    </a:lnTo>
                    <a:cubicBezTo>
                      <a:pt x="36" y="1"/>
                      <a:pt x="49" y="0"/>
                      <a:pt x="62" y="7"/>
                    </a:cubicBezTo>
                    <a:cubicBezTo>
                      <a:pt x="75" y="13"/>
                      <a:pt x="87" y="26"/>
                      <a:pt x="98" y="46"/>
                    </a:cubicBezTo>
                    <a:cubicBezTo>
                      <a:pt x="110" y="66"/>
                      <a:pt x="115" y="83"/>
                      <a:pt x="114" y="97"/>
                    </a:cubicBezTo>
                    <a:cubicBezTo>
                      <a:pt x="113" y="112"/>
                      <a:pt x="106" y="123"/>
                      <a:pt x="93" y="130"/>
                    </a:cubicBezTo>
                    <a:cubicBezTo>
                      <a:pt x="80" y="138"/>
                      <a:pt x="66" y="139"/>
                      <a:pt x="54" y="132"/>
                    </a:cubicBezTo>
                    <a:cubicBezTo>
                      <a:pt x="41" y="126"/>
                      <a:pt x="28" y="113"/>
                      <a:pt x="17" y="93"/>
                    </a:cubicBezTo>
                    <a:cubicBezTo>
                      <a:pt x="6" y="73"/>
                      <a:pt x="0" y="56"/>
                      <a:pt x="1" y="42"/>
                    </a:cubicBezTo>
                    <a:cubicBezTo>
                      <a:pt x="2" y="27"/>
                      <a:pt x="9" y="16"/>
                      <a:pt x="22" y="8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7" name="Freeform 96"/>
              <p:cNvSpPr>
                <a:spLocks/>
              </p:cNvSpPr>
              <p:nvPr/>
            </p:nvSpPr>
            <p:spPr bwMode="auto">
              <a:xfrm>
                <a:off x="5620" y="3774"/>
                <a:ext cx="0" cy="38"/>
              </a:xfrm>
              <a:custGeom>
                <a:avLst/>
                <a:gdLst>
                  <a:gd name="T0" fmla="*/ 54 h 54"/>
                  <a:gd name="T1" fmla="*/ 54 h 54"/>
                  <a:gd name="T2" fmla="*/ 0 h 54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54">
                    <a:moveTo>
                      <a:pt x="0" y="54"/>
                    </a:moveTo>
                    <a:lnTo>
                      <a:pt x="0" y="54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8" name="Freeform 97"/>
              <p:cNvSpPr>
                <a:spLocks/>
              </p:cNvSpPr>
              <p:nvPr/>
            </p:nvSpPr>
            <p:spPr bwMode="auto">
              <a:xfrm>
                <a:off x="5620" y="3774"/>
                <a:ext cx="0" cy="38"/>
              </a:xfrm>
              <a:custGeom>
                <a:avLst/>
                <a:gdLst>
                  <a:gd name="T0" fmla="*/ 54 h 54"/>
                  <a:gd name="T1" fmla="*/ 54 h 54"/>
                  <a:gd name="T2" fmla="*/ 0 h 54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54">
                    <a:moveTo>
                      <a:pt x="0" y="54"/>
                    </a:moveTo>
                    <a:lnTo>
                      <a:pt x="0" y="54"/>
                    </a:lnTo>
                    <a:lnTo>
                      <a:pt x="0" y="0"/>
                    </a:lnTo>
                  </a:path>
                </a:pathLst>
              </a:custGeom>
              <a:noFill/>
              <a:ln w="63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19" name="Freeform 98"/>
              <p:cNvSpPr>
                <a:spLocks/>
              </p:cNvSpPr>
              <p:nvPr/>
            </p:nvSpPr>
            <p:spPr bwMode="auto">
              <a:xfrm>
                <a:off x="5620" y="981"/>
                <a:ext cx="0" cy="37"/>
              </a:xfrm>
              <a:custGeom>
                <a:avLst/>
                <a:gdLst>
                  <a:gd name="T0" fmla="*/ 0 h 53"/>
                  <a:gd name="T1" fmla="*/ 0 h 53"/>
                  <a:gd name="T2" fmla="*/ 53 h 5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53">
                    <a:moveTo>
                      <a:pt x="0" y="0"/>
                    </a:moveTo>
                    <a:lnTo>
                      <a:pt x="0" y="0"/>
                    </a:lnTo>
                    <a:lnTo>
                      <a:pt x="0" y="53"/>
                    </a:lnTo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0" name="Freeform 99"/>
              <p:cNvSpPr>
                <a:spLocks/>
              </p:cNvSpPr>
              <p:nvPr/>
            </p:nvSpPr>
            <p:spPr bwMode="auto">
              <a:xfrm>
                <a:off x="5620" y="981"/>
                <a:ext cx="0" cy="37"/>
              </a:xfrm>
              <a:custGeom>
                <a:avLst/>
                <a:gdLst>
                  <a:gd name="T0" fmla="*/ 0 h 53"/>
                  <a:gd name="T1" fmla="*/ 0 h 53"/>
                  <a:gd name="T2" fmla="*/ 53 h 5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53">
                    <a:moveTo>
                      <a:pt x="0" y="0"/>
                    </a:moveTo>
                    <a:lnTo>
                      <a:pt x="0" y="0"/>
                    </a:lnTo>
                    <a:lnTo>
                      <a:pt x="0" y="53"/>
                    </a:lnTo>
                  </a:path>
                </a:pathLst>
              </a:custGeom>
              <a:noFill/>
              <a:ln w="63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1" name="Freeform 100"/>
              <p:cNvSpPr>
                <a:spLocks noEditPoints="1"/>
              </p:cNvSpPr>
              <p:nvPr/>
            </p:nvSpPr>
            <p:spPr bwMode="auto">
              <a:xfrm>
                <a:off x="5078" y="4113"/>
                <a:ext cx="81" cy="98"/>
              </a:xfrm>
              <a:custGeom>
                <a:avLst/>
                <a:gdLst>
                  <a:gd name="T0" fmla="*/ 30 w 115"/>
                  <a:gd name="T1" fmla="*/ 21 h 139"/>
                  <a:gd name="T2" fmla="*/ 30 w 115"/>
                  <a:gd name="T3" fmla="*/ 21 h 139"/>
                  <a:gd name="T4" fmla="*/ 18 w 115"/>
                  <a:gd name="T5" fmla="*/ 44 h 139"/>
                  <a:gd name="T6" fmla="*/ 33 w 115"/>
                  <a:gd name="T7" fmla="*/ 84 h 139"/>
                  <a:gd name="T8" fmla="*/ 60 w 115"/>
                  <a:gd name="T9" fmla="*/ 117 h 139"/>
                  <a:gd name="T10" fmla="*/ 86 w 115"/>
                  <a:gd name="T11" fmla="*/ 118 h 139"/>
                  <a:gd name="T12" fmla="*/ 97 w 115"/>
                  <a:gd name="T13" fmla="*/ 95 h 139"/>
                  <a:gd name="T14" fmla="*/ 83 w 115"/>
                  <a:gd name="T15" fmla="*/ 55 h 139"/>
                  <a:gd name="T16" fmla="*/ 55 w 115"/>
                  <a:gd name="T17" fmla="*/ 22 h 139"/>
                  <a:gd name="T18" fmla="*/ 30 w 115"/>
                  <a:gd name="T19" fmla="*/ 21 h 139"/>
                  <a:gd name="T20" fmla="*/ 23 w 115"/>
                  <a:gd name="T21" fmla="*/ 8 h 139"/>
                  <a:gd name="T22" fmla="*/ 23 w 115"/>
                  <a:gd name="T23" fmla="*/ 8 h 139"/>
                  <a:gd name="T24" fmla="*/ 62 w 115"/>
                  <a:gd name="T25" fmla="*/ 7 h 139"/>
                  <a:gd name="T26" fmla="*/ 99 w 115"/>
                  <a:gd name="T27" fmla="*/ 46 h 139"/>
                  <a:gd name="T28" fmla="*/ 114 w 115"/>
                  <a:gd name="T29" fmla="*/ 97 h 139"/>
                  <a:gd name="T30" fmla="*/ 93 w 115"/>
                  <a:gd name="T31" fmla="*/ 130 h 139"/>
                  <a:gd name="T32" fmla="*/ 54 w 115"/>
                  <a:gd name="T33" fmla="*/ 132 h 139"/>
                  <a:gd name="T34" fmla="*/ 17 w 115"/>
                  <a:gd name="T35" fmla="*/ 93 h 139"/>
                  <a:gd name="T36" fmla="*/ 1 w 115"/>
                  <a:gd name="T37" fmla="*/ 42 h 139"/>
                  <a:gd name="T38" fmla="*/ 23 w 115"/>
                  <a:gd name="T39" fmla="*/ 8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15" h="139">
                    <a:moveTo>
                      <a:pt x="30" y="21"/>
                    </a:moveTo>
                    <a:lnTo>
                      <a:pt x="30" y="21"/>
                    </a:lnTo>
                    <a:cubicBezTo>
                      <a:pt x="22" y="26"/>
                      <a:pt x="18" y="33"/>
                      <a:pt x="18" y="44"/>
                    </a:cubicBezTo>
                    <a:cubicBezTo>
                      <a:pt x="19" y="54"/>
                      <a:pt x="24" y="68"/>
                      <a:pt x="33" y="84"/>
                    </a:cubicBezTo>
                    <a:cubicBezTo>
                      <a:pt x="42" y="100"/>
                      <a:pt x="51" y="111"/>
                      <a:pt x="60" y="117"/>
                    </a:cubicBezTo>
                    <a:cubicBezTo>
                      <a:pt x="69" y="122"/>
                      <a:pt x="78" y="123"/>
                      <a:pt x="86" y="118"/>
                    </a:cubicBezTo>
                    <a:cubicBezTo>
                      <a:pt x="94" y="113"/>
                      <a:pt x="98" y="106"/>
                      <a:pt x="97" y="95"/>
                    </a:cubicBezTo>
                    <a:cubicBezTo>
                      <a:pt x="97" y="85"/>
                      <a:pt x="92" y="71"/>
                      <a:pt x="83" y="55"/>
                    </a:cubicBezTo>
                    <a:cubicBezTo>
                      <a:pt x="73" y="39"/>
                      <a:pt x="64" y="28"/>
                      <a:pt x="55" y="22"/>
                    </a:cubicBezTo>
                    <a:cubicBezTo>
                      <a:pt x="47" y="17"/>
                      <a:pt x="38" y="16"/>
                      <a:pt x="30" y="21"/>
                    </a:cubicBezTo>
                    <a:close/>
                    <a:moveTo>
                      <a:pt x="23" y="8"/>
                    </a:moveTo>
                    <a:lnTo>
                      <a:pt x="23" y="8"/>
                    </a:lnTo>
                    <a:cubicBezTo>
                      <a:pt x="36" y="1"/>
                      <a:pt x="49" y="0"/>
                      <a:pt x="62" y="7"/>
                    </a:cubicBezTo>
                    <a:cubicBezTo>
                      <a:pt x="75" y="13"/>
                      <a:pt x="87" y="26"/>
                      <a:pt x="99" y="46"/>
                    </a:cubicBezTo>
                    <a:cubicBezTo>
                      <a:pt x="110" y="66"/>
                      <a:pt x="115" y="83"/>
                      <a:pt x="114" y="97"/>
                    </a:cubicBezTo>
                    <a:cubicBezTo>
                      <a:pt x="113" y="112"/>
                      <a:pt x="106" y="123"/>
                      <a:pt x="93" y="130"/>
                    </a:cubicBezTo>
                    <a:cubicBezTo>
                      <a:pt x="80" y="138"/>
                      <a:pt x="67" y="139"/>
                      <a:pt x="54" y="132"/>
                    </a:cubicBezTo>
                    <a:cubicBezTo>
                      <a:pt x="41" y="126"/>
                      <a:pt x="29" y="113"/>
                      <a:pt x="17" y="93"/>
                    </a:cubicBezTo>
                    <a:cubicBezTo>
                      <a:pt x="6" y="73"/>
                      <a:pt x="0" y="56"/>
                      <a:pt x="1" y="42"/>
                    </a:cubicBezTo>
                    <a:cubicBezTo>
                      <a:pt x="2" y="27"/>
                      <a:pt x="9" y="16"/>
                      <a:pt x="23" y="8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2" name="Freeform 101"/>
              <p:cNvSpPr>
                <a:spLocks/>
              </p:cNvSpPr>
              <p:nvPr/>
            </p:nvSpPr>
            <p:spPr bwMode="auto">
              <a:xfrm>
                <a:off x="5143" y="4072"/>
                <a:ext cx="90" cy="103"/>
              </a:xfrm>
              <a:custGeom>
                <a:avLst/>
                <a:gdLst>
                  <a:gd name="T0" fmla="*/ 79 w 128"/>
                  <a:gd name="T1" fmla="*/ 56 h 147"/>
                  <a:gd name="T2" fmla="*/ 79 w 128"/>
                  <a:gd name="T3" fmla="*/ 56 h 147"/>
                  <a:gd name="T4" fmla="*/ 103 w 128"/>
                  <a:gd name="T5" fmla="*/ 56 h 147"/>
                  <a:gd name="T6" fmla="*/ 120 w 128"/>
                  <a:gd name="T7" fmla="*/ 71 h 147"/>
                  <a:gd name="T8" fmla="*/ 124 w 128"/>
                  <a:gd name="T9" fmla="*/ 105 h 147"/>
                  <a:gd name="T10" fmla="*/ 95 w 128"/>
                  <a:gd name="T11" fmla="*/ 134 h 147"/>
                  <a:gd name="T12" fmla="*/ 79 w 128"/>
                  <a:gd name="T13" fmla="*/ 142 h 147"/>
                  <a:gd name="T14" fmla="*/ 60 w 128"/>
                  <a:gd name="T15" fmla="*/ 147 h 147"/>
                  <a:gd name="T16" fmla="*/ 52 w 128"/>
                  <a:gd name="T17" fmla="*/ 132 h 147"/>
                  <a:gd name="T18" fmla="*/ 70 w 128"/>
                  <a:gd name="T19" fmla="*/ 129 h 147"/>
                  <a:gd name="T20" fmla="*/ 87 w 128"/>
                  <a:gd name="T21" fmla="*/ 121 h 147"/>
                  <a:gd name="T22" fmla="*/ 107 w 128"/>
                  <a:gd name="T23" fmla="*/ 102 h 147"/>
                  <a:gd name="T24" fmla="*/ 104 w 128"/>
                  <a:gd name="T25" fmla="*/ 81 h 147"/>
                  <a:gd name="T26" fmla="*/ 88 w 128"/>
                  <a:gd name="T27" fmla="*/ 69 h 147"/>
                  <a:gd name="T28" fmla="*/ 64 w 128"/>
                  <a:gd name="T29" fmla="*/ 74 h 147"/>
                  <a:gd name="T30" fmla="*/ 50 w 128"/>
                  <a:gd name="T31" fmla="*/ 82 h 147"/>
                  <a:gd name="T32" fmla="*/ 43 w 128"/>
                  <a:gd name="T33" fmla="*/ 69 h 147"/>
                  <a:gd name="T34" fmla="*/ 57 w 128"/>
                  <a:gd name="T35" fmla="*/ 61 h 147"/>
                  <a:gd name="T36" fmla="*/ 72 w 128"/>
                  <a:gd name="T37" fmla="*/ 46 h 147"/>
                  <a:gd name="T38" fmla="*/ 71 w 128"/>
                  <a:gd name="T39" fmla="*/ 29 h 147"/>
                  <a:gd name="T40" fmla="*/ 56 w 128"/>
                  <a:gd name="T41" fmla="*/ 18 h 147"/>
                  <a:gd name="T42" fmla="*/ 35 w 128"/>
                  <a:gd name="T43" fmla="*/ 24 h 147"/>
                  <a:gd name="T44" fmla="*/ 22 w 128"/>
                  <a:gd name="T45" fmla="*/ 34 h 147"/>
                  <a:gd name="T46" fmla="*/ 8 w 128"/>
                  <a:gd name="T47" fmla="*/ 48 h 147"/>
                  <a:gd name="T48" fmla="*/ 0 w 128"/>
                  <a:gd name="T49" fmla="*/ 34 h 147"/>
                  <a:gd name="T50" fmla="*/ 15 w 128"/>
                  <a:gd name="T51" fmla="*/ 20 h 147"/>
                  <a:gd name="T52" fmla="*/ 29 w 128"/>
                  <a:gd name="T53" fmla="*/ 10 h 147"/>
                  <a:gd name="T54" fmla="*/ 62 w 128"/>
                  <a:gd name="T55" fmla="*/ 2 h 147"/>
                  <a:gd name="T56" fmla="*/ 86 w 128"/>
                  <a:gd name="T57" fmla="*/ 18 h 147"/>
                  <a:gd name="T58" fmla="*/ 90 w 128"/>
                  <a:gd name="T59" fmla="*/ 38 h 147"/>
                  <a:gd name="T60" fmla="*/ 79 w 128"/>
                  <a:gd name="T61" fmla="*/ 56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8" h="147">
                    <a:moveTo>
                      <a:pt x="79" y="56"/>
                    </a:moveTo>
                    <a:lnTo>
                      <a:pt x="79" y="56"/>
                    </a:lnTo>
                    <a:cubicBezTo>
                      <a:pt x="88" y="53"/>
                      <a:pt x="96" y="53"/>
                      <a:pt x="103" y="56"/>
                    </a:cubicBezTo>
                    <a:cubicBezTo>
                      <a:pt x="110" y="59"/>
                      <a:pt x="116" y="64"/>
                      <a:pt x="120" y="71"/>
                    </a:cubicBezTo>
                    <a:cubicBezTo>
                      <a:pt x="127" y="83"/>
                      <a:pt x="128" y="94"/>
                      <a:pt x="124" y="105"/>
                    </a:cubicBezTo>
                    <a:cubicBezTo>
                      <a:pt x="120" y="116"/>
                      <a:pt x="110" y="126"/>
                      <a:pt x="95" y="134"/>
                    </a:cubicBezTo>
                    <a:cubicBezTo>
                      <a:pt x="90" y="137"/>
                      <a:pt x="85" y="140"/>
                      <a:pt x="79" y="142"/>
                    </a:cubicBezTo>
                    <a:cubicBezTo>
                      <a:pt x="73" y="144"/>
                      <a:pt x="67" y="146"/>
                      <a:pt x="60" y="147"/>
                    </a:cubicBezTo>
                    <a:lnTo>
                      <a:pt x="52" y="132"/>
                    </a:lnTo>
                    <a:cubicBezTo>
                      <a:pt x="57" y="132"/>
                      <a:pt x="63" y="131"/>
                      <a:pt x="70" y="129"/>
                    </a:cubicBezTo>
                    <a:cubicBezTo>
                      <a:pt x="75" y="127"/>
                      <a:pt x="81" y="125"/>
                      <a:pt x="87" y="121"/>
                    </a:cubicBezTo>
                    <a:cubicBezTo>
                      <a:pt x="97" y="116"/>
                      <a:pt x="104" y="109"/>
                      <a:pt x="107" y="102"/>
                    </a:cubicBezTo>
                    <a:cubicBezTo>
                      <a:pt x="109" y="96"/>
                      <a:pt x="109" y="88"/>
                      <a:pt x="104" y="81"/>
                    </a:cubicBezTo>
                    <a:cubicBezTo>
                      <a:pt x="101" y="74"/>
                      <a:pt x="95" y="70"/>
                      <a:pt x="88" y="69"/>
                    </a:cubicBezTo>
                    <a:cubicBezTo>
                      <a:pt x="81" y="68"/>
                      <a:pt x="73" y="69"/>
                      <a:pt x="64" y="74"/>
                    </a:cubicBezTo>
                    <a:lnTo>
                      <a:pt x="50" y="82"/>
                    </a:lnTo>
                    <a:lnTo>
                      <a:pt x="43" y="69"/>
                    </a:lnTo>
                    <a:lnTo>
                      <a:pt x="57" y="61"/>
                    </a:lnTo>
                    <a:cubicBezTo>
                      <a:pt x="65" y="56"/>
                      <a:pt x="70" y="52"/>
                      <a:pt x="72" y="46"/>
                    </a:cubicBezTo>
                    <a:cubicBezTo>
                      <a:pt x="75" y="40"/>
                      <a:pt x="74" y="35"/>
                      <a:pt x="71" y="29"/>
                    </a:cubicBezTo>
                    <a:cubicBezTo>
                      <a:pt x="67" y="23"/>
                      <a:pt x="62" y="19"/>
                      <a:pt x="56" y="18"/>
                    </a:cubicBezTo>
                    <a:cubicBezTo>
                      <a:pt x="50" y="18"/>
                      <a:pt x="43" y="20"/>
                      <a:pt x="35" y="24"/>
                    </a:cubicBezTo>
                    <a:cubicBezTo>
                      <a:pt x="31" y="27"/>
                      <a:pt x="26" y="30"/>
                      <a:pt x="22" y="34"/>
                    </a:cubicBezTo>
                    <a:cubicBezTo>
                      <a:pt x="17" y="38"/>
                      <a:pt x="13" y="42"/>
                      <a:pt x="8" y="48"/>
                    </a:cubicBezTo>
                    <a:lnTo>
                      <a:pt x="0" y="34"/>
                    </a:lnTo>
                    <a:cubicBezTo>
                      <a:pt x="5" y="28"/>
                      <a:pt x="10" y="24"/>
                      <a:pt x="15" y="20"/>
                    </a:cubicBezTo>
                    <a:cubicBezTo>
                      <a:pt x="19" y="16"/>
                      <a:pt x="24" y="13"/>
                      <a:pt x="29" y="10"/>
                    </a:cubicBezTo>
                    <a:cubicBezTo>
                      <a:pt x="41" y="3"/>
                      <a:pt x="52" y="0"/>
                      <a:pt x="62" y="2"/>
                    </a:cubicBezTo>
                    <a:cubicBezTo>
                      <a:pt x="72" y="3"/>
                      <a:pt x="80" y="9"/>
                      <a:pt x="86" y="18"/>
                    </a:cubicBezTo>
                    <a:cubicBezTo>
                      <a:pt x="89" y="24"/>
                      <a:pt x="91" y="31"/>
                      <a:pt x="90" y="38"/>
                    </a:cubicBezTo>
                    <a:cubicBezTo>
                      <a:pt x="89" y="44"/>
                      <a:pt x="85" y="51"/>
                      <a:pt x="79" y="56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3" name="Freeform 102"/>
              <p:cNvSpPr>
                <a:spLocks/>
              </p:cNvSpPr>
              <p:nvPr/>
            </p:nvSpPr>
            <p:spPr bwMode="auto">
              <a:xfrm>
                <a:off x="5232" y="4036"/>
                <a:ext cx="34" cy="115"/>
              </a:xfrm>
              <a:custGeom>
                <a:avLst/>
                <a:gdLst>
                  <a:gd name="T0" fmla="*/ 0 w 49"/>
                  <a:gd name="T1" fmla="*/ 8 h 164"/>
                  <a:gd name="T2" fmla="*/ 0 w 49"/>
                  <a:gd name="T3" fmla="*/ 8 h 164"/>
                  <a:gd name="T4" fmla="*/ 13 w 49"/>
                  <a:gd name="T5" fmla="*/ 0 h 164"/>
                  <a:gd name="T6" fmla="*/ 49 w 49"/>
                  <a:gd name="T7" fmla="*/ 156 h 164"/>
                  <a:gd name="T8" fmla="*/ 36 w 49"/>
                  <a:gd name="T9" fmla="*/ 164 h 164"/>
                  <a:gd name="T10" fmla="*/ 0 w 49"/>
                  <a:gd name="T11" fmla="*/ 8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9" h="164">
                    <a:moveTo>
                      <a:pt x="0" y="8"/>
                    </a:moveTo>
                    <a:lnTo>
                      <a:pt x="0" y="8"/>
                    </a:lnTo>
                    <a:lnTo>
                      <a:pt x="13" y="0"/>
                    </a:lnTo>
                    <a:lnTo>
                      <a:pt x="49" y="156"/>
                    </a:lnTo>
                    <a:lnTo>
                      <a:pt x="36" y="164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4" name="Freeform 103"/>
              <p:cNvSpPr>
                <a:spLocks/>
              </p:cNvSpPr>
              <p:nvPr/>
            </p:nvSpPr>
            <p:spPr bwMode="auto">
              <a:xfrm>
                <a:off x="5256" y="4011"/>
                <a:ext cx="94" cy="99"/>
              </a:xfrm>
              <a:custGeom>
                <a:avLst/>
                <a:gdLst>
                  <a:gd name="T0" fmla="*/ 59 w 134"/>
                  <a:gd name="T1" fmla="*/ 129 h 142"/>
                  <a:gd name="T2" fmla="*/ 59 w 134"/>
                  <a:gd name="T3" fmla="*/ 129 h 142"/>
                  <a:gd name="T4" fmla="*/ 85 w 134"/>
                  <a:gd name="T5" fmla="*/ 114 h 142"/>
                  <a:gd name="T6" fmla="*/ 33 w 134"/>
                  <a:gd name="T7" fmla="*/ 24 h 142"/>
                  <a:gd name="T8" fmla="*/ 8 w 134"/>
                  <a:gd name="T9" fmla="*/ 46 h 142"/>
                  <a:gd name="T10" fmla="*/ 0 w 134"/>
                  <a:gd name="T11" fmla="*/ 31 h 142"/>
                  <a:gd name="T12" fmla="*/ 24 w 134"/>
                  <a:gd name="T13" fmla="*/ 9 h 142"/>
                  <a:gd name="T14" fmla="*/ 40 w 134"/>
                  <a:gd name="T15" fmla="*/ 0 h 142"/>
                  <a:gd name="T16" fmla="*/ 101 w 134"/>
                  <a:gd name="T17" fmla="*/ 105 h 142"/>
                  <a:gd name="T18" fmla="*/ 127 w 134"/>
                  <a:gd name="T19" fmla="*/ 90 h 142"/>
                  <a:gd name="T20" fmla="*/ 134 w 134"/>
                  <a:gd name="T21" fmla="*/ 103 h 142"/>
                  <a:gd name="T22" fmla="*/ 67 w 134"/>
                  <a:gd name="T23" fmla="*/ 142 h 142"/>
                  <a:gd name="T24" fmla="*/ 59 w 134"/>
                  <a:gd name="T25" fmla="*/ 129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4" h="142">
                    <a:moveTo>
                      <a:pt x="59" y="129"/>
                    </a:moveTo>
                    <a:lnTo>
                      <a:pt x="59" y="129"/>
                    </a:lnTo>
                    <a:lnTo>
                      <a:pt x="85" y="114"/>
                    </a:lnTo>
                    <a:lnTo>
                      <a:pt x="33" y="24"/>
                    </a:lnTo>
                    <a:lnTo>
                      <a:pt x="8" y="46"/>
                    </a:lnTo>
                    <a:lnTo>
                      <a:pt x="0" y="31"/>
                    </a:lnTo>
                    <a:lnTo>
                      <a:pt x="24" y="9"/>
                    </a:lnTo>
                    <a:lnTo>
                      <a:pt x="40" y="0"/>
                    </a:lnTo>
                    <a:lnTo>
                      <a:pt x="101" y="105"/>
                    </a:lnTo>
                    <a:lnTo>
                      <a:pt x="127" y="90"/>
                    </a:lnTo>
                    <a:lnTo>
                      <a:pt x="134" y="103"/>
                    </a:lnTo>
                    <a:lnTo>
                      <a:pt x="67" y="142"/>
                    </a:lnTo>
                    <a:lnTo>
                      <a:pt x="59" y="129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5" name="Freeform 104"/>
              <p:cNvSpPr>
                <a:spLocks noEditPoints="1"/>
              </p:cNvSpPr>
              <p:nvPr/>
            </p:nvSpPr>
            <p:spPr bwMode="auto">
              <a:xfrm>
                <a:off x="5329" y="3966"/>
                <a:ext cx="83" cy="102"/>
              </a:xfrm>
              <a:custGeom>
                <a:avLst/>
                <a:gdLst>
                  <a:gd name="T0" fmla="*/ 62 w 118"/>
                  <a:gd name="T1" fmla="*/ 145 h 145"/>
                  <a:gd name="T2" fmla="*/ 62 w 118"/>
                  <a:gd name="T3" fmla="*/ 145 h 145"/>
                  <a:gd name="T4" fmla="*/ 53 w 118"/>
                  <a:gd name="T5" fmla="*/ 130 h 145"/>
                  <a:gd name="T6" fmla="*/ 68 w 118"/>
                  <a:gd name="T7" fmla="*/ 128 h 145"/>
                  <a:gd name="T8" fmla="*/ 81 w 118"/>
                  <a:gd name="T9" fmla="*/ 122 h 145"/>
                  <a:gd name="T10" fmla="*/ 99 w 118"/>
                  <a:gd name="T11" fmla="*/ 98 h 145"/>
                  <a:gd name="T12" fmla="*/ 90 w 118"/>
                  <a:gd name="T13" fmla="*/ 60 h 145"/>
                  <a:gd name="T14" fmla="*/ 84 w 118"/>
                  <a:gd name="T15" fmla="*/ 77 h 145"/>
                  <a:gd name="T16" fmla="*/ 71 w 118"/>
                  <a:gd name="T17" fmla="*/ 89 h 145"/>
                  <a:gd name="T18" fmla="*/ 37 w 118"/>
                  <a:gd name="T19" fmla="*/ 95 h 145"/>
                  <a:gd name="T20" fmla="*/ 9 w 118"/>
                  <a:gd name="T21" fmla="*/ 72 h 145"/>
                  <a:gd name="T22" fmla="*/ 3 w 118"/>
                  <a:gd name="T23" fmla="*/ 36 h 145"/>
                  <a:gd name="T24" fmla="*/ 26 w 118"/>
                  <a:gd name="T25" fmla="*/ 9 h 145"/>
                  <a:gd name="T26" fmla="*/ 66 w 118"/>
                  <a:gd name="T27" fmla="*/ 7 h 145"/>
                  <a:gd name="T28" fmla="*/ 103 w 118"/>
                  <a:gd name="T29" fmla="*/ 46 h 145"/>
                  <a:gd name="T30" fmla="*/ 115 w 118"/>
                  <a:gd name="T31" fmla="*/ 98 h 145"/>
                  <a:gd name="T32" fmla="*/ 89 w 118"/>
                  <a:gd name="T33" fmla="*/ 135 h 145"/>
                  <a:gd name="T34" fmla="*/ 76 w 118"/>
                  <a:gd name="T35" fmla="*/ 141 h 145"/>
                  <a:gd name="T36" fmla="*/ 62 w 118"/>
                  <a:gd name="T37" fmla="*/ 145 h 145"/>
                  <a:gd name="T38" fmla="*/ 65 w 118"/>
                  <a:gd name="T39" fmla="*/ 76 h 145"/>
                  <a:gd name="T40" fmla="*/ 65 w 118"/>
                  <a:gd name="T41" fmla="*/ 76 h 145"/>
                  <a:gd name="T42" fmla="*/ 77 w 118"/>
                  <a:gd name="T43" fmla="*/ 59 h 145"/>
                  <a:gd name="T44" fmla="*/ 72 w 118"/>
                  <a:gd name="T45" fmla="*/ 36 h 145"/>
                  <a:gd name="T46" fmla="*/ 54 w 118"/>
                  <a:gd name="T47" fmla="*/ 19 h 145"/>
                  <a:gd name="T48" fmla="*/ 33 w 118"/>
                  <a:gd name="T49" fmla="*/ 22 h 145"/>
                  <a:gd name="T50" fmla="*/ 20 w 118"/>
                  <a:gd name="T51" fmla="*/ 39 h 145"/>
                  <a:gd name="T52" fmla="*/ 25 w 118"/>
                  <a:gd name="T53" fmla="*/ 62 h 145"/>
                  <a:gd name="T54" fmla="*/ 43 w 118"/>
                  <a:gd name="T55" fmla="*/ 79 h 145"/>
                  <a:gd name="T56" fmla="*/ 65 w 118"/>
                  <a:gd name="T57" fmla="*/ 76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18" h="145">
                    <a:moveTo>
                      <a:pt x="62" y="145"/>
                    </a:moveTo>
                    <a:lnTo>
                      <a:pt x="62" y="145"/>
                    </a:lnTo>
                    <a:lnTo>
                      <a:pt x="53" y="130"/>
                    </a:lnTo>
                    <a:cubicBezTo>
                      <a:pt x="58" y="130"/>
                      <a:pt x="63" y="129"/>
                      <a:pt x="68" y="128"/>
                    </a:cubicBezTo>
                    <a:cubicBezTo>
                      <a:pt x="73" y="126"/>
                      <a:pt x="77" y="124"/>
                      <a:pt x="81" y="122"/>
                    </a:cubicBezTo>
                    <a:cubicBezTo>
                      <a:pt x="91" y="116"/>
                      <a:pt x="97" y="108"/>
                      <a:pt x="99" y="98"/>
                    </a:cubicBezTo>
                    <a:cubicBezTo>
                      <a:pt x="100" y="87"/>
                      <a:pt x="97" y="75"/>
                      <a:pt x="90" y="60"/>
                    </a:cubicBezTo>
                    <a:cubicBezTo>
                      <a:pt x="89" y="66"/>
                      <a:pt x="87" y="72"/>
                      <a:pt x="84" y="77"/>
                    </a:cubicBezTo>
                    <a:cubicBezTo>
                      <a:pt x="81" y="82"/>
                      <a:pt x="76" y="86"/>
                      <a:pt x="71" y="89"/>
                    </a:cubicBezTo>
                    <a:cubicBezTo>
                      <a:pt x="59" y="96"/>
                      <a:pt x="47" y="98"/>
                      <a:pt x="37" y="95"/>
                    </a:cubicBezTo>
                    <a:cubicBezTo>
                      <a:pt x="26" y="92"/>
                      <a:pt x="17" y="84"/>
                      <a:pt x="9" y="72"/>
                    </a:cubicBezTo>
                    <a:cubicBezTo>
                      <a:pt x="3" y="60"/>
                      <a:pt x="0" y="48"/>
                      <a:pt x="3" y="36"/>
                    </a:cubicBezTo>
                    <a:cubicBezTo>
                      <a:pt x="6" y="25"/>
                      <a:pt x="14" y="16"/>
                      <a:pt x="26" y="9"/>
                    </a:cubicBezTo>
                    <a:cubicBezTo>
                      <a:pt x="39" y="1"/>
                      <a:pt x="53" y="0"/>
                      <a:pt x="66" y="7"/>
                    </a:cubicBezTo>
                    <a:cubicBezTo>
                      <a:pt x="79" y="13"/>
                      <a:pt x="91" y="26"/>
                      <a:pt x="103" y="46"/>
                    </a:cubicBezTo>
                    <a:cubicBezTo>
                      <a:pt x="114" y="64"/>
                      <a:pt x="118" y="82"/>
                      <a:pt x="115" y="98"/>
                    </a:cubicBezTo>
                    <a:cubicBezTo>
                      <a:pt x="113" y="114"/>
                      <a:pt x="104" y="126"/>
                      <a:pt x="89" y="135"/>
                    </a:cubicBezTo>
                    <a:cubicBezTo>
                      <a:pt x="85" y="137"/>
                      <a:pt x="81" y="139"/>
                      <a:pt x="76" y="141"/>
                    </a:cubicBezTo>
                    <a:cubicBezTo>
                      <a:pt x="72" y="143"/>
                      <a:pt x="67" y="144"/>
                      <a:pt x="62" y="145"/>
                    </a:cubicBezTo>
                    <a:close/>
                    <a:moveTo>
                      <a:pt x="65" y="76"/>
                    </a:moveTo>
                    <a:lnTo>
                      <a:pt x="65" y="76"/>
                    </a:lnTo>
                    <a:cubicBezTo>
                      <a:pt x="72" y="72"/>
                      <a:pt x="76" y="67"/>
                      <a:pt x="77" y="59"/>
                    </a:cubicBezTo>
                    <a:cubicBezTo>
                      <a:pt x="79" y="52"/>
                      <a:pt x="77" y="44"/>
                      <a:pt x="72" y="36"/>
                    </a:cubicBezTo>
                    <a:cubicBezTo>
                      <a:pt x="67" y="27"/>
                      <a:pt x="61" y="22"/>
                      <a:pt x="54" y="19"/>
                    </a:cubicBezTo>
                    <a:cubicBezTo>
                      <a:pt x="47" y="17"/>
                      <a:pt x="40" y="17"/>
                      <a:pt x="33" y="22"/>
                    </a:cubicBezTo>
                    <a:cubicBezTo>
                      <a:pt x="26" y="26"/>
                      <a:pt x="22" y="31"/>
                      <a:pt x="20" y="39"/>
                    </a:cubicBezTo>
                    <a:cubicBezTo>
                      <a:pt x="19" y="46"/>
                      <a:pt x="21" y="54"/>
                      <a:pt x="25" y="62"/>
                    </a:cubicBezTo>
                    <a:cubicBezTo>
                      <a:pt x="30" y="71"/>
                      <a:pt x="36" y="77"/>
                      <a:pt x="43" y="79"/>
                    </a:cubicBezTo>
                    <a:cubicBezTo>
                      <a:pt x="50" y="81"/>
                      <a:pt x="57" y="81"/>
                      <a:pt x="65" y="76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6" name="Freeform 105"/>
              <p:cNvSpPr>
                <a:spLocks noEditPoints="1"/>
              </p:cNvSpPr>
              <p:nvPr/>
            </p:nvSpPr>
            <p:spPr bwMode="auto">
              <a:xfrm>
                <a:off x="5442" y="3904"/>
                <a:ext cx="80" cy="97"/>
              </a:xfrm>
              <a:custGeom>
                <a:avLst/>
                <a:gdLst>
                  <a:gd name="T0" fmla="*/ 29 w 114"/>
                  <a:gd name="T1" fmla="*/ 20 h 138"/>
                  <a:gd name="T2" fmla="*/ 29 w 114"/>
                  <a:gd name="T3" fmla="*/ 20 h 138"/>
                  <a:gd name="T4" fmla="*/ 17 w 114"/>
                  <a:gd name="T5" fmla="*/ 43 h 138"/>
                  <a:gd name="T6" fmla="*/ 32 w 114"/>
                  <a:gd name="T7" fmla="*/ 83 h 138"/>
                  <a:gd name="T8" fmla="*/ 59 w 114"/>
                  <a:gd name="T9" fmla="*/ 116 h 138"/>
                  <a:gd name="T10" fmla="*/ 85 w 114"/>
                  <a:gd name="T11" fmla="*/ 117 h 138"/>
                  <a:gd name="T12" fmla="*/ 97 w 114"/>
                  <a:gd name="T13" fmla="*/ 94 h 138"/>
                  <a:gd name="T14" fmla="*/ 82 w 114"/>
                  <a:gd name="T15" fmla="*/ 55 h 138"/>
                  <a:gd name="T16" fmla="*/ 55 w 114"/>
                  <a:gd name="T17" fmla="*/ 22 h 138"/>
                  <a:gd name="T18" fmla="*/ 29 w 114"/>
                  <a:gd name="T19" fmla="*/ 20 h 138"/>
                  <a:gd name="T20" fmla="*/ 22 w 114"/>
                  <a:gd name="T21" fmla="*/ 8 h 138"/>
                  <a:gd name="T22" fmla="*/ 22 w 114"/>
                  <a:gd name="T23" fmla="*/ 8 h 138"/>
                  <a:gd name="T24" fmla="*/ 61 w 114"/>
                  <a:gd name="T25" fmla="*/ 6 h 138"/>
                  <a:gd name="T26" fmla="*/ 98 w 114"/>
                  <a:gd name="T27" fmla="*/ 45 h 138"/>
                  <a:gd name="T28" fmla="*/ 113 w 114"/>
                  <a:gd name="T29" fmla="*/ 97 h 138"/>
                  <a:gd name="T30" fmla="*/ 92 w 114"/>
                  <a:gd name="T31" fmla="*/ 130 h 138"/>
                  <a:gd name="T32" fmla="*/ 53 w 114"/>
                  <a:gd name="T33" fmla="*/ 132 h 138"/>
                  <a:gd name="T34" fmla="*/ 16 w 114"/>
                  <a:gd name="T35" fmla="*/ 92 h 138"/>
                  <a:gd name="T36" fmla="*/ 0 w 114"/>
                  <a:gd name="T37" fmla="*/ 41 h 138"/>
                  <a:gd name="T38" fmla="*/ 22 w 114"/>
                  <a:gd name="T39" fmla="*/ 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14" h="138">
                    <a:moveTo>
                      <a:pt x="29" y="20"/>
                    </a:moveTo>
                    <a:lnTo>
                      <a:pt x="29" y="20"/>
                    </a:lnTo>
                    <a:cubicBezTo>
                      <a:pt x="21" y="25"/>
                      <a:pt x="17" y="33"/>
                      <a:pt x="17" y="43"/>
                    </a:cubicBezTo>
                    <a:cubicBezTo>
                      <a:pt x="18" y="54"/>
                      <a:pt x="23" y="67"/>
                      <a:pt x="32" y="83"/>
                    </a:cubicBezTo>
                    <a:cubicBezTo>
                      <a:pt x="42" y="99"/>
                      <a:pt x="51" y="110"/>
                      <a:pt x="59" y="116"/>
                    </a:cubicBezTo>
                    <a:cubicBezTo>
                      <a:pt x="68" y="122"/>
                      <a:pt x="77" y="122"/>
                      <a:pt x="85" y="117"/>
                    </a:cubicBezTo>
                    <a:cubicBezTo>
                      <a:pt x="93" y="113"/>
                      <a:pt x="97" y="105"/>
                      <a:pt x="97" y="94"/>
                    </a:cubicBezTo>
                    <a:cubicBezTo>
                      <a:pt x="96" y="84"/>
                      <a:pt x="91" y="71"/>
                      <a:pt x="82" y="55"/>
                    </a:cubicBezTo>
                    <a:cubicBezTo>
                      <a:pt x="72" y="38"/>
                      <a:pt x="63" y="27"/>
                      <a:pt x="55" y="22"/>
                    </a:cubicBezTo>
                    <a:cubicBezTo>
                      <a:pt x="46" y="16"/>
                      <a:pt x="37" y="16"/>
                      <a:pt x="29" y="20"/>
                    </a:cubicBezTo>
                    <a:close/>
                    <a:moveTo>
                      <a:pt x="22" y="8"/>
                    </a:moveTo>
                    <a:lnTo>
                      <a:pt x="22" y="8"/>
                    </a:lnTo>
                    <a:cubicBezTo>
                      <a:pt x="35" y="0"/>
                      <a:pt x="48" y="0"/>
                      <a:pt x="61" y="6"/>
                    </a:cubicBezTo>
                    <a:cubicBezTo>
                      <a:pt x="74" y="12"/>
                      <a:pt x="86" y="26"/>
                      <a:pt x="98" y="45"/>
                    </a:cubicBezTo>
                    <a:cubicBezTo>
                      <a:pt x="109" y="65"/>
                      <a:pt x="114" y="82"/>
                      <a:pt x="113" y="97"/>
                    </a:cubicBezTo>
                    <a:cubicBezTo>
                      <a:pt x="112" y="111"/>
                      <a:pt x="105" y="122"/>
                      <a:pt x="92" y="130"/>
                    </a:cubicBezTo>
                    <a:cubicBezTo>
                      <a:pt x="79" y="137"/>
                      <a:pt x="66" y="138"/>
                      <a:pt x="53" y="132"/>
                    </a:cubicBezTo>
                    <a:cubicBezTo>
                      <a:pt x="40" y="125"/>
                      <a:pt x="28" y="112"/>
                      <a:pt x="16" y="92"/>
                    </a:cubicBezTo>
                    <a:cubicBezTo>
                      <a:pt x="5" y="73"/>
                      <a:pt x="0" y="55"/>
                      <a:pt x="0" y="41"/>
                    </a:cubicBezTo>
                    <a:cubicBezTo>
                      <a:pt x="1" y="27"/>
                      <a:pt x="8" y="15"/>
                      <a:pt x="22" y="8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7" name="Freeform 106"/>
              <p:cNvSpPr>
                <a:spLocks noEditPoints="1"/>
              </p:cNvSpPr>
              <p:nvPr/>
            </p:nvSpPr>
            <p:spPr bwMode="auto">
              <a:xfrm>
                <a:off x="5513" y="3862"/>
                <a:ext cx="81" cy="97"/>
              </a:xfrm>
              <a:custGeom>
                <a:avLst/>
                <a:gdLst>
                  <a:gd name="T0" fmla="*/ 30 w 115"/>
                  <a:gd name="T1" fmla="*/ 21 h 139"/>
                  <a:gd name="T2" fmla="*/ 30 w 115"/>
                  <a:gd name="T3" fmla="*/ 21 h 139"/>
                  <a:gd name="T4" fmla="*/ 18 w 115"/>
                  <a:gd name="T5" fmla="*/ 44 h 139"/>
                  <a:gd name="T6" fmla="*/ 33 w 115"/>
                  <a:gd name="T7" fmla="*/ 84 h 139"/>
                  <a:gd name="T8" fmla="*/ 60 w 115"/>
                  <a:gd name="T9" fmla="*/ 117 h 139"/>
                  <a:gd name="T10" fmla="*/ 86 w 115"/>
                  <a:gd name="T11" fmla="*/ 118 h 139"/>
                  <a:gd name="T12" fmla="*/ 97 w 115"/>
                  <a:gd name="T13" fmla="*/ 95 h 139"/>
                  <a:gd name="T14" fmla="*/ 83 w 115"/>
                  <a:gd name="T15" fmla="*/ 55 h 139"/>
                  <a:gd name="T16" fmla="*/ 55 w 115"/>
                  <a:gd name="T17" fmla="*/ 22 h 139"/>
                  <a:gd name="T18" fmla="*/ 30 w 115"/>
                  <a:gd name="T19" fmla="*/ 21 h 139"/>
                  <a:gd name="T20" fmla="*/ 23 w 115"/>
                  <a:gd name="T21" fmla="*/ 8 h 139"/>
                  <a:gd name="T22" fmla="*/ 23 w 115"/>
                  <a:gd name="T23" fmla="*/ 8 h 139"/>
                  <a:gd name="T24" fmla="*/ 62 w 115"/>
                  <a:gd name="T25" fmla="*/ 7 h 139"/>
                  <a:gd name="T26" fmla="*/ 99 w 115"/>
                  <a:gd name="T27" fmla="*/ 46 h 139"/>
                  <a:gd name="T28" fmla="*/ 114 w 115"/>
                  <a:gd name="T29" fmla="*/ 97 h 139"/>
                  <a:gd name="T30" fmla="*/ 93 w 115"/>
                  <a:gd name="T31" fmla="*/ 130 h 139"/>
                  <a:gd name="T32" fmla="*/ 54 w 115"/>
                  <a:gd name="T33" fmla="*/ 132 h 139"/>
                  <a:gd name="T34" fmla="*/ 17 w 115"/>
                  <a:gd name="T35" fmla="*/ 93 h 139"/>
                  <a:gd name="T36" fmla="*/ 1 w 115"/>
                  <a:gd name="T37" fmla="*/ 42 h 139"/>
                  <a:gd name="T38" fmla="*/ 23 w 115"/>
                  <a:gd name="T39" fmla="*/ 8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15" h="139">
                    <a:moveTo>
                      <a:pt x="30" y="21"/>
                    </a:moveTo>
                    <a:lnTo>
                      <a:pt x="30" y="21"/>
                    </a:lnTo>
                    <a:cubicBezTo>
                      <a:pt x="22" y="26"/>
                      <a:pt x="18" y="33"/>
                      <a:pt x="18" y="44"/>
                    </a:cubicBezTo>
                    <a:cubicBezTo>
                      <a:pt x="19" y="54"/>
                      <a:pt x="24" y="68"/>
                      <a:pt x="33" y="84"/>
                    </a:cubicBezTo>
                    <a:cubicBezTo>
                      <a:pt x="42" y="100"/>
                      <a:pt x="51" y="111"/>
                      <a:pt x="60" y="117"/>
                    </a:cubicBezTo>
                    <a:cubicBezTo>
                      <a:pt x="69" y="122"/>
                      <a:pt x="78" y="123"/>
                      <a:pt x="86" y="118"/>
                    </a:cubicBezTo>
                    <a:cubicBezTo>
                      <a:pt x="94" y="113"/>
                      <a:pt x="98" y="106"/>
                      <a:pt x="97" y="95"/>
                    </a:cubicBezTo>
                    <a:cubicBezTo>
                      <a:pt x="97" y="85"/>
                      <a:pt x="92" y="71"/>
                      <a:pt x="83" y="55"/>
                    </a:cubicBezTo>
                    <a:cubicBezTo>
                      <a:pt x="73" y="39"/>
                      <a:pt x="64" y="28"/>
                      <a:pt x="55" y="22"/>
                    </a:cubicBezTo>
                    <a:cubicBezTo>
                      <a:pt x="47" y="17"/>
                      <a:pt x="38" y="16"/>
                      <a:pt x="30" y="21"/>
                    </a:cubicBezTo>
                    <a:close/>
                    <a:moveTo>
                      <a:pt x="23" y="8"/>
                    </a:moveTo>
                    <a:lnTo>
                      <a:pt x="23" y="8"/>
                    </a:lnTo>
                    <a:cubicBezTo>
                      <a:pt x="36" y="1"/>
                      <a:pt x="49" y="0"/>
                      <a:pt x="62" y="7"/>
                    </a:cubicBezTo>
                    <a:cubicBezTo>
                      <a:pt x="75" y="13"/>
                      <a:pt x="87" y="26"/>
                      <a:pt x="99" y="46"/>
                    </a:cubicBezTo>
                    <a:cubicBezTo>
                      <a:pt x="110" y="66"/>
                      <a:pt x="115" y="83"/>
                      <a:pt x="114" y="97"/>
                    </a:cubicBezTo>
                    <a:cubicBezTo>
                      <a:pt x="113" y="112"/>
                      <a:pt x="106" y="123"/>
                      <a:pt x="93" y="130"/>
                    </a:cubicBezTo>
                    <a:cubicBezTo>
                      <a:pt x="80" y="138"/>
                      <a:pt x="67" y="139"/>
                      <a:pt x="54" y="132"/>
                    </a:cubicBezTo>
                    <a:cubicBezTo>
                      <a:pt x="41" y="126"/>
                      <a:pt x="29" y="113"/>
                      <a:pt x="17" y="93"/>
                    </a:cubicBezTo>
                    <a:cubicBezTo>
                      <a:pt x="6" y="73"/>
                      <a:pt x="0" y="56"/>
                      <a:pt x="1" y="42"/>
                    </a:cubicBezTo>
                    <a:cubicBezTo>
                      <a:pt x="2" y="27"/>
                      <a:pt x="9" y="16"/>
                      <a:pt x="23" y="8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8" name="Freeform 107"/>
              <p:cNvSpPr>
                <a:spLocks/>
              </p:cNvSpPr>
              <p:nvPr/>
            </p:nvSpPr>
            <p:spPr bwMode="auto">
              <a:xfrm>
                <a:off x="6104" y="3774"/>
                <a:ext cx="0" cy="38"/>
              </a:xfrm>
              <a:custGeom>
                <a:avLst/>
                <a:gdLst>
                  <a:gd name="T0" fmla="*/ 54 h 54"/>
                  <a:gd name="T1" fmla="*/ 54 h 54"/>
                  <a:gd name="T2" fmla="*/ 0 h 54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54">
                    <a:moveTo>
                      <a:pt x="0" y="54"/>
                    </a:moveTo>
                    <a:lnTo>
                      <a:pt x="0" y="54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29" name="Freeform 108"/>
              <p:cNvSpPr>
                <a:spLocks/>
              </p:cNvSpPr>
              <p:nvPr/>
            </p:nvSpPr>
            <p:spPr bwMode="auto">
              <a:xfrm>
                <a:off x="6104" y="3774"/>
                <a:ext cx="0" cy="38"/>
              </a:xfrm>
              <a:custGeom>
                <a:avLst/>
                <a:gdLst>
                  <a:gd name="T0" fmla="*/ 54 h 54"/>
                  <a:gd name="T1" fmla="*/ 54 h 54"/>
                  <a:gd name="T2" fmla="*/ 0 h 54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54">
                    <a:moveTo>
                      <a:pt x="0" y="54"/>
                    </a:moveTo>
                    <a:lnTo>
                      <a:pt x="0" y="54"/>
                    </a:lnTo>
                    <a:lnTo>
                      <a:pt x="0" y="0"/>
                    </a:lnTo>
                  </a:path>
                </a:pathLst>
              </a:custGeom>
              <a:noFill/>
              <a:ln w="63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0" name="Freeform 109"/>
              <p:cNvSpPr>
                <a:spLocks/>
              </p:cNvSpPr>
              <p:nvPr/>
            </p:nvSpPr>
            <p:spPr bwMode="auto">
              <a:xfrm>
                <a:off x="6104" y="981"/>
                <a:ext cx="0" cy="37"/>
              </a:xfrm>
              <a:custGeom>
                <a:avLst/>
                <a:gdLst>
                  <a:gd name="T0" fmla="*/ 0 h 53"/>
                  <a:gd name="T1" fmla="*/ 0 h 53"/>
                  <a:gd name="T2" fmla="*/ 53 h 5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53">
                    <a:moveTo>
                      <a:pt x="0" y="0"/>
                    </a:moveTo>
                    <a:lnTo>
                      <a:pt x="0" y="0"/>
                    </a:lnTo>
                    <a:lnTo>
                      <a:pt x="0" y="53"/>
                    </a:lnTo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1" name="Freeform 110"/>
              <p:cNvSpPr>
                <a:spLocks/>
              </p:cNvSpPr>
              <p:nvPr/>
            </p:nvSpPr>
            <p:spPr bwMode="auto">
              <a:xfrm>
                <a:off x="6104" y="981"/>
                <a:ext cx="0" cy="37"/>
              </a:xfrm>
              <a:custGeom>
                <a:avLst/>
                <a:gdLst>
                  <a:gd name="T0" fmla="*/ 0 h 53"/>
                  <a:gd name="T1" fmla="*/ 0 h 53"/>
                  <a:gd name="T2" fmla="*/ 53 h 5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53">
                    <a:moveTo>
                      <a:pt x="0" y="0"/>
                    </a:moveTo>
                    <a:lnTo>
                      <a:pt x="0" y="0"/>
                    </a:lnTo>
                    <a:lnTo>
                      <a:pt x="0" y="53"/>
                    </a:lnTo>
                  </a:path>
                </a:pathLst>
              </a:custGeom>
              <a:noFill/>
              <a:ln w="63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2" name="Freeform 111"/>
              <p:cNvSpPr>
                <a:spLocks noEditPoints="1"/>
              </p:cNvSpPr>
              <p:nvPr/>
            </p:nvSpPr>
            <p:spPr bwMode="auto">
              <a:xfrm>
                <a:off x="5562" y="4113"/>
                <a:ext cx="81" cy="98"/>
              </a:xfrm>
              <a:custGeom>
                <a:avLst/>
                <a:gdLst>
                  <a:gd name="T0" fmla="*/ 30 w 115"/>
                  <a:gd name="T1" fmla="*/ 21 h 139"/>
                  <a:gd name="T2" fmla="*/ 30 w 115"/>
                  <a:gd name="T3" fmla="*/ 21 h 139"/>
                  <a:gd name="T4" fmla="*/ 18 w 115"/>
                  <a:gd name="T5" fmla="*/ 44 h 139"/>
                  <a:gd name="T6" fmla="*/ 33 w 115"/>
                  <a:gd name="T7" fmla="*/ 84 h 139"/>
                  <a:gd name="T8" fmla="*/ 60 w 115"/>
                  <a:gd name="T9" fmla="*/ 117 h 139"/>
                  <a:gd name="T10" fmla="*/ 86 w 115"/>
                  <a:gd name="T11" fmla="*/ 118 h 139"/>
                  <a:gd name="T12" fmla="*/ 98 w 115"/>
                  <a:gd name="T13" fmla="*/ 95 h 139"/>
                  <a:gd name="T14" fmla="*/ 83 w 115"/>
                  <a:gd name="T15" fmla="*/ 55 h 139"/>
                  <a:gd name="T16" fmla="*/ 56 w 115"/>
                  <a:gd name="T17" fmla="*/ 22 h 139"/>
                  <a:gd name="T18" fmla="*/ 30 w 115"/>
                  <a:gd name="T19" fmla="*/ 21 h 139"/>
                  <a:gd name="T20" fmla="*/ 23 w 115"/>
                  <a:gd name="T21" fmla="*/ 8 h 139"/>
                  <a:gd name="T22" fmla="*/ 23 w 115"/>
                  <a:gd name="T23" fmla="*/ 8 h 139"/>
                  <a:gd name="T24" fmla="*/ 62 w 115"/>
                  <a:gd name="T25" fmla="*/ 7 h 139"/>
                  <a:gd name="T26" fmla="*/ 99 w 115"/>
                  <a:gd name="T27" fmla="*/ 46 h 139"/>
                  <a:gd name="T28" fmla="*/ 114 w 115"/>
                  <a:gd name="T29" fmla="*/ 97 h 139"/>
                  <a:gd name="T30" fmla="*/ 93 w 115"/>
                  <a:gd name="T31" fmla="*/ 130 h 139"/>
                  <a:gd name="T32" fmla="*/ 54 w 115"/>
                  <a:gd name="T33" fmla="*/ 132 h 139"/>
                  <a:gd name="T34" fmla="*/ 17 w 115"/>
                  <a:gd name="T35" fmla="*/ 93 h 139"/>
                  <a:gd name="T36" fmla="*/ 1 w 115"/>
                  <a:gd name="T37" fmla="*/ 42 h 139"/>
                  <a:gd name="T38" fmla="*/ 23 w 115"/>
                  <a:gd name="T39" fmla="*/ 8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15" h="139">
                    <a:moveTo>
                      <a:pt x="30" y="21"/>
                    </a:moveTo>
                    <a:lnTo>
                      <a:pt x="30" y="21"/>
                    </a:lnTo>
                    <a:cubicBezTo>
                      <a:pt x="22" y="26"/>
                      <a:pt x="18" y="33"/>
                      <a:pt x="18" y="44"/>
                    </a:cubicBezTo>
                    <a:cubicBezTo>
                      <a:pt x="19" y="54"/>
                      <a:pt x="24" y="68"/>
                      <a:pt x="33" y="84"/>
                    </a:cubicBezTo>
                    <a:cubicBezTo>
                      <a:pt x="43" y="100"/>
                      <a:pt x="51" y="111"/>
                      <a:pt x="60" y="117"/>
                    </a:cubicBezTo>
                    <a:cubicBezTo>
                      <a:pt x="69" y="122"/>
                      <a:pt x="78" y="123"/>
                      <a:pt x="86" y="118"/>
                    </a:cubicBezTo>
                    <a:cubicBezTo>
                      <a:pt x="94" y="113"/>
                      <a:pt x="98" y="106"/>
                      <a:pt x="98" y="95"/>
                    </a:cubicBezTo>
                    <a:cubicBezTo>
                      <a:pt x="97" y="85"/>
                      <a:pt x="92" y="71"/>
                      <a:pt x="83" y="55"/>
                    </a:cubicBezTo>
                    <a:cubicBezTo>
                      <a:pt x="73" y="39"/>
                      <a:pt x="64" y="28"/>
                      <a:pt x="56" y="22"/>
                    </a:cubicBezTo>
                    <a:cubicBezTo>
                      <a:pt x="47" y="17"/>
                      <a:pt x="38" y="16"/>
                      <a:pt x="30" y="21"/>
                    </a:cubicBezTo>
                    <a:close/>
                    <a:moveTo>
                      <a:pt x="23" y="8"/>
                    </a:moveTo>
                    <a:lnTo>
                      <a:pt x="23" y="8"/>
                    </a:lnTo>
                    <a:cubicBezTo>
                      <a:pt x="36" y="1"/>
                      <a:pt x="49" y="0"/>
                      <a:pt x="62" y="7"/>
                    </a:cubicBezTo>
                    <a:cubicBezTo>
                      <a:pt x="75" y="13"/>
                      <a:pt x="87" y="26"/>
                      <a:pt x="99" y="46"/>
                    </a:cubicBezTo>
                    <a:cubicBezTo>
                      <a:pt x="110" y="66"/>
                      <a:pt x="115" y="83"/>
                      <a:pt x="114" y="97"/>
                    </a:cubicBezTo>
                    <a:cubicBezTo>
                      <a:pt x="113" y="112"/>
                      <a:pt x="106" y="123"/>
                      <a:pt x="93" y="130"/>
                    </a:cubicBezTo>
                    <a:cubicBezTo>
                      <a:pt x="80" y="138"/>
                      <a:pt x="67" y="139"/>
                      <a:pt x="54" y="132"/>
                    </a:cubicBezTo>
                    <a:cubicBezTo>
                      <a:pt x="41" y="126"/>
                      <a:pt x="29" y="113"/>
                      <a:pt x="17" y="93"/>
                    </a:cubicBezTo>
                    <a:cubicBezTo>
                      <a:pt x="6" y="73"/>
                      <a:pt x="0" y="56"/>
                      <a:pt x="1" y="42"/>
                    </a:cubicBezTo>
                    <a:cubicBezTo>
                      <a:pt x="2" y="27"/>
                      <a:pt x="9" y="16"/>
                      <a:pt x="23" y="8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3" name="Freeform 112"/>
              <p:cNvSpPr>
                <a:spLocks/>
              </p:cNvSpPr>
              <p:nvPr/>
            </p:nvSpPr>
            <p:spPr bwMode="auto">
              <a:xfrm>
                <a:off x="5628" y="4072"/>
                <a:ext cx="89" cy="103"/>
              </a:xfrm>
              <a:custGeom>
                <a:avLst/>
                <a:gdLst>
                  <a:gd name="T0" fmla="*/ 79 w 128"/>
                  <a:gd name="T1" fmla="*/ 56 h 147"/>
                  <a:gd name="T2" fmla="*/ 79 w 128"/>
                  <a:gd name="T3" fmla="*/ 56 h 147"/>
                  <a:gd name="T4" fmla="*/ 103 w 128"/>
                  <a:gd name="T5" fmla="*/ 56 h 147"/>
                  <a:gd name="T6" fmla="*/ 120 w 128"/>
                  <a:gd name="T7" fmla="*/ 71 h 147"/>
                  <a:gd name="T8" fmla="*/ 124 w 128"/>
                  <a:gd name="T9" fmla="*/ 105 h 147"/>
                  <a:gd name="T10" fmla="*/ 95 w 128"/>
                  <a:gd name="T11" fmla="*/ 134 h 147"/>
                  <a:gd name="T12" fmla="*/ 79 w 128"/>
                  <a:gd name="T13" fmla="*/ 142 h 147"/>
                  <a:gd name="T14" fmla="*/ 61 w 128"/>
                  <a:gd name="T15" fmla="*/ 147 h 147"/>
                  <a:gd name="T16" fmla="*/ 52 w 128"/>
                  <a:gd name="T17" fmla="*/ 132 h 147"/>
                  <a:gd name="T18" fmla="*/ 70 w 128"/>
                  <a:gd name="T19" fmla="*/ 129 h 147"/>
                  <a:gd name="T20" fmla="*/ 87 w 128"/>
                  <a:gd name="T21" fmla="*/ 121 h 147"/>
                  <a:gd name="T22" fmla="*/ 107 w 128"/>
                  <a:gd name="T23" fmla="*/ 102 h 147"/>
                  <a:gd name="T24" fmla="*/ 105 w 128"/>
                  <a:gd name="T25" fmla="*/ 81 h 147"/>
                  <a:gd name="T26" fmla="*/ 88 w 128"/>
                  <a:gd name="T27" fmla="*/ 69 h 147"/>
                  <a:gd name="T28" fmla="*/ 64 w 128"/>
                  <a:gd name="T29" fmla="*/ 74 h 147"/>
                  <a:gd name="T30" fmla="*/ 50 w 128"/>
                  <a:gd name="T31" fmla="*/ 82 h 147"/>
                  <a:gd name="T32" fmla="*/ 43 w 128"/>
                  <a:gd name="T33" fmla="*/ 69 h 147"/>
                  <a:gd name="T34" fmla="*/ 57 w 128"/>
                  <a:gd name="T35" fmla="*/ 61 h 147"/>
                  <a:gd name="T36" fmla="*/ 72 w 128"/>
                  <a:gd name="T37" fmla="*/ 46 h 147"/>
                  <a:gd name="T38" fmla="*/ 71 w 128"/>
                  <a:gd name="T39" fmla="*/ 29 h 147"/>
                  <a:gd name="T40" fmla="*/ 56 w 128"/>
                  <a:gd name="T41" fmla="*/ 18 h 147"/>
                  <a:gd name="T42" fmla="*/ 35 w 128"/>
                  <a:gd name="T43" fmla="*/ 24 h 147"/>
                  <a:gd name="T44" fmla="*/ 22 w 128"/>
                  <a:gd name="T45" fmla="*/ 34 h 147"/>
                  <a:gd name="T46" fmla="*/ 8 w 128"/>
                  <a:gd name="T47" fmla="*/ 48 h 147"/>
                  <a:gd name="T48" fmla="*/ 0 w 128"/>
                  <a:gd name="T49" fmla="*/ 34 h 147"/>
                  <a:gd name="T50" fmla="*/ 15 w 128"/>
                  <a:gd name="T51" fmla="*/ 20 h 147"/>
                  <a:gd name="T52" fmla="*/ 29 w 128"/>
                  <a:gd name="T53" fmla="*/ 10 h 147"/>
                  <a:gd name="T54" fmla="*/ 62 w 128"/>
                  <a:gd name="T55" fmla="*/ 2 h 147"/>
                  <a:gd name="T56" fmla="*/ 86 w 128"/>
                  <a:gd name="T57" fmla="*/ 18 h 147"/>
                  <a:gd name="T58" fmla="*/ 90 w 128"/>
                  <a:gd name="T59" fmla="*/ 38 h 147"/>
                  <a:gd name="T60" fmla="*/ 79 w 128"/>
                  <a:gd name="T61" fmla="*/ 56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8" h="147">
                    <a:moveTo>
                      <a:pt x="79" y="56"/>
                    </a:moveTo>
                    <a:lnTo>
                      <a:pt x="79" y="56"/>
                    </a:lnTo>
                    <a:cubicBezTo>
                      <a:pt x="88" y="53"/>
                      <a:pt x="96" y="53"/>
                      <a:pt x="103" y="56"/>
                    </a:cubicBezTo>
                    <a:cubicBezTo>
                      <a:pt x="110" y="59"/>
                      <a:pt x="116" y="64"/>
                      <a:pt x="120" y="71"/>
                    </a:cubicBezTo>
                    <a:cubicBezTo>
                      <a:pt x="127" y="83"/>
                      <a:pt x="128" y="94"/>
                      <a:pt x="124" y="105"/>
                    </a:cubicBezTo>
                    <a:cubicBezTo>
                      <a:pt x="120" y="116"/>
                      <a:pt x="110" y="126"/>
                      <a:pt x="95" y="134"/>
                    </a:cubicBezTo>
                    <a:cubicBezTo>
                      <a:pt x="90" y="137"/>
                      <a:pt x="85" y="140"/>
                      <a:pt x="79" y="142"/>
                    </a:cubicBezTo>
                    <a:cubicBezTo>
                      <a:pt x="74" y="144"/>
                      <a:pt x="67" y="146"/>
                      <a:pt x="61" y="147"/>
                    </a:cubicBezTo>
                    <a:lnTo>
                      <a:pt x="52" y="132"/>
                    </a:lnTo>
                    <a:cubicBezTo>
                      <a:pt x="58" y="132"/>
                      <a:pt x="64" y="131"/>
                      <a:pt x="70" y="129"/>
                    </a:cubicBezTo>
                    <a:cubicBezTo>
                      <a:pt x="76" y="127"/>
                      <a:pt x="81" y="125"/>
                      <a:pt x="87" y="121"/>
                    </a:cubicBezTo>
                    <a:cubicBezTo>
                      <a:pt x="97" y="116"/>
                      <a:pt x="104" y="109"/>
                      <a:pt x="107" y="102"/>
                    </a:cubicBezTo>
                    <a:cubicBezTo>
                      <a:pt x="110" y="96"/>
                      <a:pt x="109" y="88"/>
                      <a:pt x="105" y="81"/>
                    </a:cubicBezTo>
                    <a:cubicBezTo>
                      <a:pt x="101" y="74"/>
                      <a:pt x="95" y="70"/>
                      <a:pt x="88" y="69"/>
                    </a:cubicBezTo>
                    <a:cubicBezTo>
                      <a:pt x="81" y="68"/>
                      <a:pt x="73" y="69"/>
                      <a:pt x="64" y="74"/>
                    </a:cubicBezTo>
                    <a:lnTo>
                      <a:pt x="50" y="82"/>
                    </a:lnTo>
                    <a:lnTo>
                      <a:pt x="43" y="69"/>
                    </a:lnTo>
                    <a:lnTo>
                      <a:pt x="57" y="61"/>
                    </a:lnTo>
                    <a:cubicBezTo>
                      <a:pt x="65" y="56"/>
                      <a:pt x="70" y="52"/>
                      <a:pt x="72" y="46"/>
                    </a:cubicBezTo>
                    <a:cubicBezTo>
                      <a:pt x="75" y="40"/>
                      <a:pt x="74" y="35"/>
                      <a:pt x="71" y="29"/>
                    </a:cubicBezTo>
                    <a:cubicBezTo>
                      <a:pt x="67" y="23"/>
                      <a:pt x="63" y="19"/>
                      <a:pt x="56" y="18"/>
                    </a:cubicBezTo>
                    <a:cubicBezTo>
                      <a:pt x="50" y="18"/>
                      <a:pt x="43" y="20"/>
                      <a:pt x="35" y="24"/>
                    </a:cubicBezTo>
                    <a:cubicBezTo>
                      <a:pt x="31" y="27"/>
                      <a:pt x="26" y="30"/>
                      <a:pt x="22" y="34"/>
                    </a:cubicBezTo>
                    <a:cubicBezTo>
                      <a:pt x="18" y="38"/>
                      <a:pt x="13" y="42"/>
                      <a:pt x="8" y="48"/>
                    </a:cubicBezTo>
                    <a:lnTo>
                      <a:pt x="0" y="34"/>
                    </a:lnTo>
                    <a:cubicBezTo>
                      <a:pt x="5" y="28"/>
                      <a:pt x="10" y="24"/>
                      <a:pt x="15" y="20"/>
                    </a:cubicBezTo>
                    <a:cubicBezTo>
                      <a:pt x="19" y="16"/>
                      <a:pt x="24" y="13"/>
                      <a:pt x="29" y="10"/>
                    </a:cubicBezTo>
                    <a:cubicBezTo>
                      <a:pt x="41" y="3"/>
                      <a:pt x="52" y="0"/>
                      <a:pt x="62" y="2"/>
                    </a:cubicBezTo>
                    <a:cubicBezTo>
                      <a:pt x="73" y="3"/>
                      <a:pt x="80" y="9"/>
                      <a:pt x="86" y="18"/>
                    </a:cubicBezTo>
                    <a:cubicBezTo>
                      <a:pt x="90" y="24"/>
                      <a:pt x="91" y="31"/>
                      <a:pt x="90" y="38"/>
                    </a:cubicBezTo>
                    <a:cubicBezTo>
                      <a:pt x="89" y="44"/>
                      <a:pt x="85" y="51"/>
                      <a:pt x="79" y="56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4" name="Freeform 113"/>
              <p:cNvSpPr>
                <a:spLocks/>
              </p:cNvSpPr>
              <p:nvPr/>
            </p:nvSpPr>
            <p:spPr bwMode="auto">
              <a:xfrm>
                <a:off x="5716" y="4036"/>
                <a:ext cx="34" cy="115"/>
              </a:xfrm>
              <a:custGeom>
                <a:avLst/>
                <a:gdLst>
                  <a:gd name="T0" fmla="*/ 0 w 49"/>
                  <a:gd name="T1" fmla="*/ 8 h 164"/>
                  <a:gd name="T2" fmla="*/ 0 w 49"/>
                  <a:gd name="T3" fmla="*/ 8 h 164"/>
                  <a:gd name="T4" fmla="*/ 14 w 49"/>
                  <a:gd name="T5" fmla="*/ 0 h 164"/>
                  <a:gd name="T6" fmla="*/ 49 w 49"/>
                  <a:gd name="T7" fmla="*/ 156 h 164"/>
                  <a:gd name="T8" fmla="*/ 36 w 49"/>
                  <a:gd name="T9" fmla="*/ 164 h 164"/>
                  <a:gd name="T10" fmla="*/ 0 w 49"/>
                  <a:gd name="T11" fmla="*/ 8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9" h="164">
                    <a:moveTo>
                      <a:pt x="0" y="8"/>
                    </a:moveTo>
                    <a:lnTo>
                      <a:pt x="0" y="8"/>
                    </a:lnTo>
                    <a:lnTo>
                      <a:pt x="14" y="0"/>
                    </a:lnTo>
                    <a:lnTo>
                      <a:pt x="49" y="156"/>
                    </a:lnTo>
                    <a:lnTo>
                      <a:pt x="36" y="164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5" name="Freeform 114"/>
              <p:cNvSpPr>
                <a:spLocks/>
              </p:cNvSpPr>
              <p:nvPr/>
            </p:nvSpPr>
            <p:spPr bwMode="auto">
              <a:xfrm>
                <a:off x="5736" y="4009"/>
                <a:ext cx="98" cy="105"/>
              </a:xfrm>
              <a:custGeom>
                <a:avLst/>
                <a:gdLst>
                  <a:gd name="T0" fmla="*/ 76 w 139"/>
                  <a:gd name="T1" fmla="*/ 124 h 149"/>
                  <a:gd name="T2" fmla="*/ 76 w 139"/>
                  <a:gd name="T3" fmla="*/ 124 h 149"/>
                  <a:gd name="T4" fmla="*/ 132 w 139"/>
                  <a:gd name="T5" fmla="*/ 92 h 149"/>
                  <a:gd name="T6" fmla="*/ 139 w 139"/>
                  <a:gd name="T7" fmla="*/ 106 h 149"/>
                  <a:gd name="T8" fmla="*/ 64 w 139"/>
                  <a:gd name="T9" fmla="*/ 149 h 149"/>
                  <a:gd name="T10" fmla="*/ 57 w 139"/>
                  <a:gd name="T11" fmla="*/ 136 h 149"/>
                  <a:gd name="T12" fmla="*/ 67 w 139"/>
                  <a:gd name="T13" fmla="*/ 96 h 149"/>
                  <a:gd name="T14" fmla="*/ 75 w 139"/>
                  <a:gd name="T15" fmla="*/ 64 h 149"/>
                  <a:gd name="T16" fmla="*/ 77 w 139"/>
                  <a:gd name="T17" fmla="*/ 44 h 149"/>
                  <a:gd name="T18" fmla="*/ 73 w 139"/>
                  <a:gd name="T19" fmla="*/ 30 h 149"/>
                  <a:gd name="T20" fmla="*/ 58 w 139"/>
                  <a:gd name="T21" fmla="*/ 19 h 149"/>
                  <a:gd name="T22" fmla="*/ 37 w 139"/>
                  <a:gd name="T23" fmla="*/ 23 h 149"/>
                  <a:gd name="T24" fmla="*/ 23 w 139"/>
                  <a:gd name="T25" fmla="*/ 34 h 149"/>
                  <a:gd name="T26" fmla="*/ 10 w 139"/>
                  <a:gd name="T27" fmla="*/ 52 h 149"/>
                  <a:gd name="T28" fmla="*/ 0 w 139"/>
                  <a:gd name="T29" fmla="*/ 36 h 149"/>
                  <a:gd name="T30" fmla="*/ 15 w 139"/>
                  <a:gd name="T31" fmla="*/ 20 h 149"/>
                  <a:gd name="T32" fmla="*/ 29 w 139"/>
                  <a:gd name="T33" fmla="*/ 9 h 149"/>
                  <a:gd name="T34" fmla="*/ 64 w 139"/>
                  <a:gd name="T35" fmla="*/ 2 h 149"/>
                  <a:gd name="T36" fmla="*/ 89 w 139"/>
                  <a:gd name="T37" fmla="*/ 20 h 149"/>
                  <a:gd name="T38" fmla="*/ 94 w 139"/>
                  <a:gd name="T39" fmla="*/ 35 h 149"/>
                  <a:gd name="T40" fmla="*/ 93 w 139"/>
                  <a:gd name="T41" fmla="*/ 56 h 149"/>
                  <a:gd name="T42" fmla="*/ 88 w 139"/>
                  <a:gd name="T43" fmla="*/ 77 h 149"/>
                  <a:gd name="T44" fmla="*/ 76 w 139"/>
                  <a:gd name="T45" fmla="*/ 124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39" h="149">
                    <a:moveTo>
                      <a:pt x="76" y="124"/>
                    </a:moveTo>
                    <a:lnTo>
                      <a:pt x="76" y="124"/>
                    </a:lnTo>
                    <a:lnTo>
                      <a:pt x="132" y="92"/>
                    </a:lnTo>
                    <a:lnTo>
                      <a:pt x="139" y="106"/>
                    </a:lnTo>
                    <a:lnTo>
                      <a:pt x="64" y="149"/>
                    </a:lnTo>
                    <a:lnTo>
                      <a:pt x="57" y="136"/>
                    </a:lnTo>
                    <a:cubicBezTo>
                      <a:pt x="59" y="126"/>
                      <a:pt x="63" y="113"/>
                      <a:pt x="67" y="96"/>
                    </a:cubicBezTo>
                    <a:cubicBezTo>
                      <a:pt x="71" y="80"/>
                      <a:pt x="74" y="69"/>
                      <a:pt x="75" y="64"/>
                    </a:cubicBezTo>
                    <a:cubicBezTo>
                      <a:pt x="77" y="56"/>
                      <a:pt x="77" y="49"/>
                      <a:pt x="77" y="44"/>
                    </a:cubicBezTo>
                    <a:cubicBezTo>
                      <a:pt x="77" y="39"/>
                      <a:pt x="76" y="34"/>
                      <a:pt x="73" y="30"/>
                    </a:cubicBezTo>
                    <a:cubicBezTo>
                      <a:pt x="70" y="24"/>
                      <a:pt x="65" y="20"/>
                      <a:pt x="58" y="19"/>
                    </a:cubicBezTo>
                    <a:cubicBezTo>
                      <a:pt x="51" y="17"/>
                      <a:pt x="44" y="18"/>
                      <a:pt x="37" y="23"/>
                    </a:cubicBezTo>
                    <a:cubicBezTo>
                      <a:pt x="32" y="25"/>
                      <a:pt x="28" y="29"/>
                      <a:pt x="23" y="34"/>
                    </a:cubicBezTo>
                    <a:cubicBezTo>
                      <a:pt x="19" y="39"/>
                      <a:pt x="14" y="45"/>
                      <a:pt x="10" y="52"/>
                    </a:cubicBezTo>
                    <a:lnTo>
                      <a:pt x="0" y="36"/>
                    </a:lnTo>
                    <a:cubicBezTo>
                      <a:pt x="5" y="30"/>
                      <a:pt x="10" y="25"/>
                      <a:pt x="15" y="20"/>
                    </a:cubicBezTo>
                    <a:cubicBezTo>
                      <a:pt x="20" y="16"/>
                      <a:pt x="25" y="12"/>
                      <a:pt x="29" y="9"/>
                    </a:cubicBezTo>
                    <a:cubicBezTo>
                      <a:pt x="41" y="2"/>
                      <a:pt x="53" y="0"/>
                      <a:pt x="64" y="2"/>
                    </a:cubicBezTo>
                    <a:cubicBezTo>
                      <a:pt x="75" y="4"/>
                      <a:pt x="83" y="10"/>
                      <a:pt x="89" y="20"/>
                    </a:cubicBezTo>
                    <a:cubicBezTo>
                      <a:pt x="92" y="25"/>
                      <a:pt x="93" y="30"/>
                      <a:pt x="94" y="35"/>
                    </a:cubicBezTo>
                    <a:cubicBezTo>
                      <a:pt x="95" y="41"/>
                      <a:pt x="94" y="48"/>
                      <a:pt x="93" y="56"/>
                    </a:cubicBezTo>
                    <a:cubicBezTo>
                      <a:pt x="93" y="59"/>
                      <a:pt x="91" y="65"/>
                      <a:pt x="88" y="77"/>
                    </a:cubicBezTo>
                    <a:cubicBezTo>
                      <a:pt x="85" y="88"/>
                      <a:pt x="81" y="104"/>
                      <a:pt x="76" y="124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6" name="Freeform 115"/>
              <p:cNvSpPr>
                <a:spLocks noEditPoints="1"/>
              </p:cNvSpPr>
              <p:nvPr/>
            </p:nvSpPr>
            <p:spPr bwMode="auto">
              <a:xfrm>
                <a:off x="5817" y="3966"/>
                <a:ext cx="81" cy="97"/>
              </a:xfrm>
              <a:custGeom>
                <a:avLst/>
                <a:gdLst>
                  <a:gd name="T0" fmla="*/ 30 w 115"/>
                  <a:gd name="T1" fmla="*/ 20 h 138"/>
                  <a:gd name="T2" fmla="*/ 30 w 115"/>
                  <a:gd name="T3" fmla="*/ 20 h 138"/>
                  <a:gd name="T4" fmla="*/ 18 w 115"/>
                  <a:gd name="T5" fmla="*/ 43 h 138"/>
                  <a:gd name="T6" fmla="*/ 33 w 115"/>
                  <a:gd name="T7" fmla="*/ 83 h 138"/>
                  <a:gd name="T8" fmla="*/ 60 w 115"/>
                  <a:gd name="T9" fmla="*/ 116 h 138"/>
                  <a:gd name="T10" fmla="*/ 86 w 115"/>
                  <a:gd name="T11" fmla="*/ 117 h 138"/>
                  <a:gd name="T12" fmla="*/ 97 w 115"/>
                  <a:gd name="T13" fmla="*/ 95 h 138"/>
                  <a:gd name="T14" fmla="*/ 83 w 115"/>
                  <a:gd name="T15" fmla="*/ 55 h 138"/>
                  <a:gd name="T16" fmla="*/ 55 w 115"/>
                  <a:gd name="T17" fmla="*/ 22 h 138"/>
                  <a:gd name="T18" fmla="*/ 30 w 115"/>
                  <a:gd name="T19" fmla="*/ 20 h 138"/>
                  <a:gd name="T20" fmla="*/ 23 w 115"/>
                  <a:gd name="T21" fmla="*/ 8 h 138"/>
                  <a:gd name="T22" fmla="*/ 23 w 115"/>
                  <a:gd name="T23" fmla="*/ 8 h 138"/>
                  <a:gd name="T24" fmla="*/ 62 w 115"/>
                  <a:gd name="T25" fmla="*/ 6 h 138"/>
                  <a:gd name="T26" fmla="*/ 99 w 115"/>
                  <a:gd name="T27" fmla="*/ 45 h 138"/>
                  <a:gd name="T28" fmla="*/ 114 w 115"/>
                  <a:gd name="T29" fmla="*/ 97 h 138"/>
                  <a:gd name="T30" fmla="*/ 93 w 115"/>
                  <a:gd name="T31" fmla="*/ 130 h 138"/>
                  <a:gd name="T32" fmla="*/ 54 w 115"/>
                  <a:gd name="T33" fmla="*/ 132 h 138"/>
                  <a:gd name="T34" fmla="*/ 17 w 115"/>
                  <a:gd name="T35" fmla="*/ 92 h 138"/>
                  <a:gd name="T36" fmla="*/ 1 w 115"/>
                  <a:gd name="T37" fmla="*/ 41 h 138"/>
                  <a:gd name="T38" fmla="*/ 23 w 115"/>
                  <a:gd name="T39" fmla="*/ 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15" h="138">
                    <a:moveTo>
                      <a:pt x="30" y="20"/>
                    </a:moveTo>
                    <a:lnTo>
                      <a:pt x="30" y="20"/>
                    </a:lnTo>
                    <a:cubicBezTo>
                      <a:pt x="22" y="25"/>
                      <a:pt x="18" y="33"/>
                      <a:pt x="18" y="43"/>
                    </a:cubicBezTo>
                    <a:cubicBezTo>
                      <a:pt x="19" y="54"/>
                      <a:pt x="24" y="67"/>
                      <a:pt x="33" y="83"/>
                    </a:cubicBezTo>
                    <a:cubicBezTo>
                      <a:pt x="42" y="99"/>
                      <a:pt x="51" y="110"/>
                      <a:pt x="60" y="116"/>
                    </a:cubicBezTo>
                    <a:cubicBezTo>
                      <a:pt x="69" y="122"/>
                      <a:pt x="78" y="122"/>
                      <a:pt x="86" y="117"/>
                    </a:cubicBezTo>
                    <a:cubicBezTo>
                      <a:pt x="94" y="113"/>
                      <a:pt x="98" y="105"/>
                      <a:pt x="97" y="95"/>
                    </a:cubicBezTo>
                    <a:cubicBezTo>
                      <a:pt x="97" y="84"/>
                      <a:pt x="92" y="71"/>
                      <a:pt x="83" y="55"/>
                    </a:cubicBezTo>
                    <a:cubicBezTo>
                      <a:pt x="73" y="38"/>
                      <a:pt x="64" y="28"/>
                      <a:pt x="55" y="22"/>
                    </a:cubicBezTo>
                    <a:cubicBezTo>
                      <a:pt x="47" y="16"/>
                      <a:pt x="38" y="16"/>
                      <a:pt x="30" y="20"/>
                    </a:cubicBezTo>
                    <a:close/>
                    <a:moveTo>
                      <a:pt x="23" y="8"/>
                    </a:moveTo>
                    <a:lnTo>
                      <a:pt x="23" y="8"/>
                    </a:lnTo>
                    <a:cubicBezTo>
                      <a:pt x="36" y="0"/>
                      <a:pt x="49" y="0"/>
                      <a:pt x="62" y="6"/>
                    </a:cubicBezTo>
                    <a:cubicBezTo>
                      <a:pt x="75" y="13"/>
                      <a:pt x="87" y="26"/>
                      <a:pt x="99" y="45"/>
                    </a:cubicBezTo>
                    <a:cubicBezTo>
                      <a:pt x="110" y="65"/>
                      <a:pt x="115" y="83"/>
                      <a:pt x="114" y="97"/>
                    </a:cubicBezTo>
                    <a:cubicBezTo>
                      <a:pt x="113" y="111"/>
                      <a:pt x="106" y="122"/>
                      <a:pt x="93" y="130"/>
                    </a:cubicBezTo>
                    <a:cubicBezTo>
                      <a:pt x="80" y="137"/>
                      <a:pt x="67" y="138"/>
                      <a:pt x="54" y="132"/>
                    </a:cubicBezTo>
                    <a:cubicBezTo>
                      <a:pt x="41" y="126"/>
                      <a:pt x="29" y="112"/>
                      <a:pt x="17" y="92"/>
                    </a:cubicBezTo>
                    <a:cubicBezTo>
                      <a:pt x="6" y="73"/>
                      <a:pt x="0" y="56"/>
                      <a:pt x="1" y="41"/>
                    </a:cubicBezTo>
                    <a:cubicBezTo>
                      <a:pt x="2" y="27"/>
                      <a:pt x="9" y="15"/>
                      <a:pt x="23" y="8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7" name="Freeform 116"/>
              <p:cNvSpPr>
                <a:spLocks noEditPoints="1"/>
              </p:cNvSpPr>
              <p:nvPr/>
            </p:nvSpPr>
            <p:spPr bwMode="auto">
              <a:xfrm>
                <a:off x="5926" y="3904"/>
                <a:ext cx="81" cy="97"/>
              </a:xfrm>
              <a:custGeom>
                <a:avLst/>
                <a:gdLst>
                  <a:gd name="T0" fmla="*/ 29 w 115"/>
                  <a:gd name="T1" fmla="*/ 20 h 138"/>
                  <a:gd name="T2" fmla="*/ 29 w 115"/>
                  <a:gd name="T3" fmla="*/ 20 h 138"/>
                  <a:gd name="T4" fmla="*/ 18 w 115"/>
                  <a:gd name="T5" fmla="*/ 43 h 138"/>
                  <a:gd name="T6" fmla="*/ 32 w 115"/>
                  <a:gd name="T7" fmla="*/ 83 h 138"/>
                  <a:gd name="T8" fmla="*/ 60 w 115"/>
                  <a:gd name="T9" fmla="*/ 116 h 138"/>
                  <a:gd name="T10" fmla="*/ 85 w 115"/>
                  <a:gd name="T11" fmla="*/ 117 h 138"/>
                  <a:gd name="T12" fmla="*/ 97 w 115"/>
                  <a:gd name="T13" fmla="*/ 94 h 138"/>
                  <a:gd name="T14" fmla="*/ 82 w 115"/>
                  <a:gd name="T15" fmla="*/ 55 h 138"/>
                  <a:gd name="T16" fmla="*/ 55 w 115"/>
                  <a:gd name="T17" fmla="*/ 22 h 138"/>
                  <a:gd name="T18" fmla="*/ 29 w 115"/>
                  <a:gd name="T19" fmla="*/ 20 h 138"/>
                  <a:gd name="T20" fmla="*/ 22 w 115"/>
                  <a:gd name="T21" fmla="*/ 8 h 138"/>
                  <a:gd name="T22" fmla="*/ 22 w 115"/>
                  <a:gd name="T23" fmla="*/ 8 h 138"/>
                  <a:gd name="T24" fmla="*/ 61 w 115"/>
                  <a:gd name="T25" fmla="*/ 6 h 138"/>
                  <a:gd name="T26" fmla="*/ 98 w 115"/>
                  <a:gd name="T27" fmla="*/ 45 h 138"/>
                  <a:gd name="T28" fmla="*/ 114 w 115"/>
                  <a:gd name="T29" fmla="*/ 97 h 138"/>
                  <a:gd name="T30" fmla="*/ 92 w 115"/>
                  <a:gd name="T31" fmla="*/ 130 h 138"/>
                  <a:gd name="T32" fmla="*/ 53 w 115"/>
                  <a:gd name="T33" fmla="*/ 132 h 138"/>
                  <a:gd name="T34" fmla="*/ 16 w 115"/>
                  <a:gd name="T35" fmla="*/ 92 h 138"/>
                  <a:gd name="T36" fmla="*/ 0 w 115"/>
                  <a:gd name="T37" fmla="*/ 41 h 138"/>
                  <a:gd name="T38" fmla="*/ 22 w 115"/>
                  <a:gd name="T39" fmla="*/ 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15" h="138">
                    <a:moveTo>
                      <a:pt x="29" y="20"/>
                    </a:moveTo>
                    <a:lnTo>
                      <a:pt x="29" y="20"/>
                    </a:lnTo>
                    <a:cubicBezTo>
                      <a:pt x="21" y="25"/>
                      <a:pt x="17" y="33"/>
                      <a:pt x="18" y="43"/>
                    </a:cubicBezTo>
                    <a:cubicBezTo>
                      <a:pt x="18" y="54"/>
                      <a:pt x="23" y="67"/>
                      <a:pt x="32" y="83"/>
                    </a:cubicBezTo>
                    <a:cubicBezTo>
                      <a:pt x="42" y="99"/>
                      <a:pt x="51" y="110"/>
                      <a:pt x="60" y="116"/>
                    </a:cubicBezTo>
                    <a:cubicBezTo>
                      <a:pt x="68" y="122"/>
                      <a:pt x="77" y="122"/>
                      <a:pt x="85" y="117"/>
                    </a:cubicBezTo>
                    <a:cubicBezTo>
                      <a:pt x="93" y="113"/>
                      <a:pt x="97" y="105"/>
                      <a:pt x="97" y="94"/>
                    </a:cubicBezTo>
                    <a:cubicBezTo>
                      <a:pt x="96" y="84"/>
                      <a:pt x="91" y="71"/>
                      <a:pt x="82" y="55"/>
                    </a:cubicBezTo>
                    <a:cubicBezTo>
                      <a:pt x="72" y="38"/>
                      <a:pt x="63" y="27"/>
                      <a:pt x="55" y="22"/>
                    </a:cubicBezTo>
                    <a:cubicBezTo>
                      <a:pt x="46" y="16"/>
                      <a:pt x="37" y="16"/>
                      <a:pt x="29" y="20"/>
                    </a:cubicBezTo>
                    <a:close/>
                    <a:moveTo>
                      <a:pt x="22" y="8"/>
                    </a:moveTo>
                    <a:lnTo>
                      <a:pt x="22" y="8"/>
                    </a:lnTo>
                    <a:cubicBezTo>
                      <a:pt x="35" y="0"/>
                      <a:pt x="48" y="0"/>
                      <a:pt x="61" y="6"/>
                    </a:cubicBezTo>
                    <a:cubicBezTo>
                      <a:pt x="74" y="12"/>
                      <a:pt x="86" y="26"/>
                      <a:pt x="98" y="45"/>
                    </a:cubicBezTo>
                    <a:cubicBezTo>
                      <a:pt x="109" y="65"/>
                      <a:pt x="115" y="82"/>
                      <a:pt x="114" y="97"/>
                    </a:cubicBezTo>
                    <a:cubicBezTo>
                      <a:pt x="112" y="111"/>
                      <a:pt x="105" y="122"/>
                      <a:pt x="92" y="130"/>
                    </a:cubicBezTo>
                    <a:cubicBezTo>
                      <a:pt x="79" y="137"/>
                      <a:pt x="66" y="138"/>
                      <a:pt x="53" y="132"/>
                    </a:cubicBezTo>
                    <a:cubicBezTo>
                      <a:pt x="40" y="125"/>
                      <a:pt x="28" y="112"/>
                      <a:pt x="16" y="92"/>
                    </a:cubicBezTo>
                    <a:cubicBezTo>
                      <a:pt x="5" y="73"/>
                      <a:pt x="0" y="55"/>
                      <a:pt x="0" y="41"/>
                    </a:cubicBezTo>
                    <a:cubicBezTo>
                      <a:pt x="1" y="27"/>
                      <a:pt x="9" y="15"/>
                      <a:pt x="22" y="8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8" name="Freeform 117"/>
              <p:cNvSpPr>
                <a:spLocks noEditPoints="1"/>
              </p:cNvSpPr>
              <p:nvPr/>
            </p:nvSpPr>
            <p:spPr bwMode="auto">
              <a:xfrm>
                <a:off x="5998" y="3862"/>
                <a:ext cx="80" cy="97"/>
              </a:xfrm>
              <a:custGeom>
                <a:avLst/>
                <a:gdLst>
                  <a:gd name="T0" fmla="*/ 30 w 115"/>
                  <a:gd name="T1" fmla="*/ 21 h 139"/>
                  <a:gd name="T2" fmla="*/ 30 w 115"/>
                  <a:gd name="T3" fmla="*/ 21 h 139"/>
                  <a:gd name="T4" fmla="*/ 18 w 115"/>
                  <a:gd name="T5" fmla="*/ 44 h 139"/>
                  <a:gd name="T6" fmla="*/ 33 w 115"/>
                  <a:gd name="T7" fmla="*/ 84 h 139"/>
                  <a:gd name="T8" fmla="*/ 60 w 115"/>
                  <a:gd name="T9" fmla="*/ 117 h 139"/>
                  <a:gd name="T10" fmla="*/ 86 w 115"/>
                  <a:gd name="T11" fmla="*/ 118 h 139"/>
                  <a:gd name="T12" fmla="*/ 97 w 115"/>
                  <a:gd name="T13" fmla="*/ 95 h 139"/>
                  <a:gd name="T14" fmla="*/ 83 w 115"/>
                  <a:gd name="T15" fmla="*/ 55 h 139"/>
                  <a:gd name="T16" fmla="*/ 55 w 115"/>
                  <a:gd name="T17" fmla="*/ 22 h 139"/>
                  <a:gd name="T18" fmla="*/ 30 w 115"/>
                  <a:gd name="T19" fmla="*/ 21 h 139"/>
                  <a:gd name="T20" fmla="*/ 23 w 115"/>
                  <a:gd name="T21" fmla="*/ 8 h 139"/>
                  <a:gd name="T22" fmla="*/ 23 w 115"/>
                  <a:gd name="T23" fmla="*/ 8 h 139"/>
                  <a:gd name="T24" fmla="*/ 62 w 115"/>
                  <a:gd name="T25" fmla="*/ 7 h 139"/>
                  <a:gd name="T26" fmla="*/ 99 w 115"/>
                  <a:gd name="T27" fmla="*/ 46 h 139"/>
                  <a:gd name="T28" fmla="*/ 114 w 115"/>
                  <a:gd name="T29" fmla="*/ 97 h 139"/>
                  <a:gd name="T30" fmla="*/ 93 w 115"/>
                  <a:gd name="T31" fmla="*/ 130 h 139"/>
                  <a:gd name="T32" fmla="*/ 54 w 115"/>
                  <a:gd name="T33" fmla="*/ 132 h 139"/>
                  <a:gd name="T34" fmla="*/ 17 w 115"/>
                  <a:gd name="T35" fmla="*/ 93 h 139"/>
                  <a:gd name="T36" fmla="*/ 1 w 115"/>
                  <a:gd name="T37" fmla="*/ 42 h 139"/>
                  <a:gd name="T38" fmla="*/ 23 w 115"/>
                  <a:gd name="T39" fmla="*/ 8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15" h="139">
                    <a:moveTo>
                      <a:pt x="30" y="21"/>
                    </a:moveTo>
                    <a:lnTo>
                      <a:pt x="30" y="21"/>
                    </a:lnTo>
                    <a:cubicBezTo>
                      <a:pt x="22" y="26"/>
                      <a:pt x="18" y="33"/>
                      <a:pt x="18" y="44"/>
                    </a:cubicBezTo>
                    <a:cubicBezTo>
                      <a:pt x="19" y="54"/>
                      <a:pt x="24" y="68"/>
                      <a:pt x="33" y="84"/>
                    </a:cubicBezTo>
                    <a:cubicBezTo>
                      <a:pt x="43" y="100"/>
                      <a:pt x="51" y="111"/>
                      <a:pt x="60" y="117"/>
                    </a:cubicBezTo>
                    <a:cubicBezTo>
                      <a:pt x="69" y="122"/>
                      <a:pt x="78" y="123"/>
                      <a:pt x="86" y="118"/>
                    </a:cubicBezTo>
                    <a:cubicBezTo>
                      <a:pt x="94" y="113"/>
                      <a:pt x="98" y="106"/>
                      <a:pt x="97" y="95"/>
                    </a:cubicBezTo>
                    <a:cubicBezTo>
                      <a:pt x="97" y="85"/>
                      <a:pt x="92" y="71"/>
                      <a:pt x="83" y="55"/>
                    </a:cubicBezTo>
                    <a:cubicBezTo>
                      <a:pt x="73" y="39"/>
                      <a:pt x="64" y="28"/>
                      <a:pt x="55" y="22"/>
                    </a:cubicBezTo>
                    <a:cubicBezTo>
                      <a:pt x="47" y="17"/>
                      <a:pt x="38" y="16"/>
                      <a:pt x="30" y="21"/>
                    </a:cubicBezTo>
                    <a:close/>
                    <a:moveTo>
                      <a:pt x="23" y="8"/>
                    </a:moveTo>
                    <a:lnTo>
                      <a:pt x="23" y="8"/>
                    </a:lnTo>
                    <a:cubicBezTo>
                      <a:pt x="36" y="1"/>
                      <a:pt x="49" y="0"/>
                      <a:pt x="62" y="7"/>
                    </a:cubicBezTo>
                    <a:cubicBezTo>
                      <a:pt x="75" y="13"/>
                      <a:pt x="87" y="26"/>
                      <a:pt x="99" y="46"/>
                    </a:cubicBezTo>
                    <a:cubicBezTo>
                      <a:pt x="110" y="66"/>
                      <a:pt x="115" y="83"/>
                      <a:pt x="114" y="97"/>
                    </a:cubicBezTo>
                    <a:cubicBezTo>
                      <a:pt x="113" y="112"/>
                      <a:pt x="106" y="123"/>
                      <a:pt x="93" y="130"/>
                    </a:cubicBezTo>
                    <a:cubicBezTo>
                      <a:pt x="80" y="138"/>
                      <a:pt x="67" y="139"/>
                      <a:pt x="54" y="132"/>
                    </a:cubicBezTo>
                    <a:cubicBezTo>
                      <a:pt x="41" y="126"/>
                      <a:pt x="29" y="113"/>
                      <a:pt x="17" y="93"/>
                    </a:cubicBezTo>
                    <a:cubicBezTo>
                      <a:pt x="6" y="73"/>
                      <a:pt x="0" y="56"/>
                      <a:pt x="1" y="42"/>
                    </a:cubicBezTo>
                    <a:cubicBezTo>
                      <a:pt x="2" y="27"/>
                      <a:pt x="9" y="16"/>
                      <a:pt x="23" y="8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39" name="Freeform 118"/>
              <p:cNvSpPr>
                <a:spLocks noEditPoints="1"/>
              </p:cNvSpPr>
              <p:nvPr/>
            </p:nvSpPr>
            <p:spPr bwMode="auto">
              <a:xfrm>
                <a:off x="3521" y="4294"/>
                <a:ext cx="73" cy="116"/>
              </a:xfrm>
              <a:custGeom>
                <a:avLst/>
                <a:gdLst>
                  <a:gd name="T0" fmla="*/ 85 w 104"/>
                  <a:gd name="T1" fmla="*/ 63 h 165"/>
                  <a:gd name="T2" fmla="*/ 85 w 104"/>
                  <a:gd name="T3" fmla="*/ 63 h 165"/>
                  <a:gd name="T4" fmla="*/ 85 w 104"/>
                  <a:gd name="T5" fmla="*/ 0 h 165"/>
                  <a:gd name="T6" fmla="*/ 104 w 104"/>
                  <a:gd name="T7" fmla="*/ 0 h 165"/>
                  <a:gd name="T8" fmla="*/ 104 w 104"/>
                  <a:gd name="T9" fmla="*/ 162 h 165"/>
                  <a:gd name="T10" fmla="*/ 85 w 104"/>
                  <a:gd name="T11" fmla="*/ 162 h 165"/>
                  <a:gd name="T12" fmla="*/ 85 w 104"/>
                  <a:gd name="T13" fmla="*/ 145 h 165"/>
                  <a:gd name="T14" fmla="*/ 69 w 104"/>
                  <a:gd name="T15" fmla="*/ 160 h 165"/>
                  <a:gd name="T16" fmla="*/ 47 w 104"/>
                  <a:gd name="T17" fmla="*/ 165 h 165"/>
                  <a:gd name="T18" fmla="*/ 13 w 104"/>
                  <a:gd name="T19" fmla="*/ 148 h 165"/>
                  <a:gd name="T20" fmla="*/ 0 w 104"/>
                  <a:gd name="T21" fmla="*/ 104 h 165"/>
                  <a:gd name="T22" fmla="*/ 13 w 104"/>
                  <a:gd name="T23" fmla="*/ 60 h 165"/>
                  <a:gd name="T24" fmla="*/ 47 w 104"/>
                  <a:gd name="T25" fmla="*/ 43 h 165"/>
                  <a:gd name="T26" fmla="*/ 69 w 104"/>
                  <a:gd name="T27" fmla="*/ 48 h 165"/>
                  <a:gd name="T28" fmla="*/ 85 w 104"/>
                  <a:gd name="T29" fmla="*/ 63 h 165"/>
                  <a:gd name="T30" fmla="*/ 20 w 104"/>
                  <a:gd name="T31" fmla="*/ 104 h 165"/>
                  <a:gd name="T32" fmla="*/ 20 w 104"/>
                  <a:gd name="T33" fmla="*/ 104 h 165"/>
                  <a:gd name="T34" fmla="*/ 28 w 104"/>
                  <a:gd name="T35" fmla="*/ 137 h 165"/>
                  <a:gd name="T36" fmla="*/ 52 w 104"/>
                  <a:gd name="T37" fmla="*/ 149 h 165"/>
                  <a:gd name="T38" fmla="*/ 76 w 104"/>
                  <a:gd name="T39" fmla="*/ 137 h 165"/>
                  <a:gd name="T40" fmla="*/ 85 w 104"/>
                  <a:gd name="T41" fmla="*/ 104 h 165"/>
                  <a:gd name="T42" fmla="*/ 76 w 104"/>
                  <a:gd name="T43" fmla="*/ 71 h 165"/>
                  <a:gd name="T44" fmla="*/ 52 w 104"/>
                  <a:gd name="T45" fmla="*/ 59 h 165"/>
                  <a:gd name="T46" fmla="*/ 28 w 104"/>
                  <a:gd name="T47" fmla="*/ 71 h 165"/>
                  <a:gd name="T48" fmla="*/ 20 w 104"/>
                  <a:gd name="T49" fmla="*/ 104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04" h="165">
                    <a:moveTo>
                      <a:pt x="85" y="63"/>
                    </a:moveTo>
                    <a:lnTo>
                      <a:pt x="85" y="63"/>
                    </a:lnTo>
                    <a:lnTo>
                      <a:pt x="85" y="0"/>
                    </a:lnTo>
                    <a:lnTo>
                      <a:pt x="104" y="0"/>
                    </a:lnTo>
                    <a:lnTo>
                      <a:pt x="104" y="162"/>
                    </a:lnTo>
                    <a:lnTo>
                      <a:pt x="85" y="162"/>
                    </a:lnTo>
                    <a:lnTo>
                      <a:pt x="85" y="145"/>
                    </a:lnTo>
                    <a:cubicBezTo>
                      <a:pt x="81" y="152"/>
                      <a:pt x="76" y="157"/>
                      <a:pt x="69" y="160"/>
                    </a:cubicBezTo>
                    <a:cubicBezTo>
                      <a:pt x="63" y="163"/>
                      <a:pt x="56" y="165"/>
                      <a:pt x="47" y="165"/>
                    </a:cubicBezTo>
                    <a:cubicBezTo>
                      <a:pt x="33" y="165"/>
                      <a:pt x="22" y="159"/>
                      <a:pt x="13" y="148"/>
                    </a:cubicBezTo>
                    <a:cubicBezTo>
                      <a:pt x="4" y="137"/>
                      <a:pt x="0" y="122"/>
                      <a:pt x="0" y="104"/>
                    </a:cubicBezTo>
                    <a:cubicBezTo>
                      <a:pt x="0" y="86"/>
                      <a:pt x="4" y="71"/>
                      <a:pt x="13" y="60"/>
                    </a:cubicBezTo>
                    <a:cubicBezTo>
                      <a:pt x="22" y="49"/>
                      <a:pt x="33" y="43"/>
                      <a:pt x="47" y="43"/>
                    </a:cubicBezTo>
                    <a:cubicBezTo>
                      <a:pt x="56" y="43"/>
                      <a:pt x="63" y="44"/>
                      <a:pt x="69" y="48"/>
                    </a:cubicBezTo>
                    <a:cubicBezTo>
                      <a:pt x="76" y="51"/>
                      <a:pt x="81" y="56"/>
                      <a:pt x="85" y="63"/>
                    </a:cubicBezTo>
                    <a:close/>
                    <a:moveTo>
                      <a:pt x="20" y="104"/>
                    </a:moveTo>
                    <a:lnTo>
                      <a:pt x="20" y="104"/>
                    </a:lnTo>
                    <a:cubicBezTo>
                      <a:pt x="20" y="118"/>
                      <a:pt x="22" y="129"/>
                      <a:pt x="28" y="137"/>
                    </a:cubicBezTo>
                    <a:cubicBezTo>
                      <a:pt x="34" y="145"/>
                      <a:pt x="42" y="149"/>
                      <a:pt x="52" y="149"/>
                    </a:cubicBezTo>
                    <a:cubicBezTo>
                      <a:pt x="62" y="149"/>
                      <a:pt x="70" y="145"/>
                      <a:pt x="76" y="137"/>
                    </a:cubicBezTo>
                    <a:cubicBezTo>
                      <a:pt x="82" y="129"/>
                      <a:pt x="85" y="118"/>
                      <a:pt x="85" y="104"/>
                    </a:cubicBezTo>
                    <a:cubicBezTo>
                      <a:pt x="85" y="90"/>
                      <a:pt x="82" y="79"/>
                      <a:pt x="76" y="71"/>
                    </a:cubicBezTo>
                    <a:cubicBezTo>
                      <a:pt x="70" y="63"/>
                      <a:pt x="62" y="59"/>
                      <a:pt x="52" y="59"/>
                    </a:cubicBezTo>
                    <a:cubicBezTo>
                      <a:pt x="42" y="59"/>
                      <a:pt x="34" y="63"/>
                      <a:pt x="28" y="71"/>
                    </a:cubicBezTo>
                    <a:cubicBezTo>
                      <a:pt x="22" y="79"/>
                      <a:pt x="20" y="90"/>
                      <a:pt x="20" y="104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0" name="Freeform 119"/>
              <p:cNvSpPr>
                <a:spLocks noEditPoints="1"/>
              </p:cNvSpPr>
              <p:nvPr/>
            </p:nvSpPr>
            <p:spPr bwMode="auto">
              <a:xfrm>
                <a:off x="3616" y="4325"/>
                <a:ext cx="70" cy="85"/>
              </a:xfrm>
              <a:custGeom>
                <a:avLst/>
                <a:gdLst>
                  <a:gd name="T0" fmla="*/ 61 w 99"/>
                  <a:gd name="T1" fmla="*/ 61 h 122"/>
                  <a:gd name="T2" fmla="*/ 61 w 99"/>
                  <a:gd name="T3" fmla="*/ 61 h 122"/>
                  <a:gd name="T4" fmla="*/ 28 w 99"/>
                  <a:gd name="T5" fmla="*/ 66 h 122"/>
                  <a:gd name="T6" fmla="*/ 19 w 99"/>
                  <a:gd name="T7" fmla="*/ 84 h 122"/>
                  <a:gd name="T8" fmla="*/ 26 w 99"/>
                  <a:gd name="T9" fmla="*/ 100 h 122"/>
                  <a:gd name="T10" fmla="*/ 44 w 99"/>
                  <a:gd name="T11" fmla="*/ 106 h 122"/>
                  <a:gd name="T12" fmla="*/ 70 w 99"/>
                  <a:gd name="T13" fmla="*/ 95 h 122"/>
                  <a:gd name="T14" fmla="*/ 80 w 99"/>
                  <a:gd name="T15" fmla="*/ 65 h 122"/>
                  <a:gd name="T16" fmla="*/ 80 w 99"/>
                  <a:gd name="T17" fmla="*/ 61 h 122"/>
                  <a:gd name="T18" fmla="*/ 61 w 99"/>
                  <a:gd name="T19" fmla="*/ 61 h 122"/>
                  <a:gd name="T20" fmla="*/ 99 w 99"/>
                  <a:gd name="T21" fmla="*/ 53 h 122"/>
                  <a:gd name="T22" fmla="*/ 99 w 99"/>
                  <a:gd name="T23" fmla="*/ 53 h 122"/>
                  <a:gd name="T24" fmla="*/ 99 w 99"/>
                  <a:gd name="T25" fmla="*/ 119 h 122"/>
                  <a:gd name="T26" fmla="*/ 80 w 99"/>
                  <a:gd name="T27" fmla="*/ 119 h 122"/>
                  <a:gd name="T28" fmla="*/ 80 w 99"/>
                  <a:gd name="T29" fmla="*/ 102 h 122"/>
                  <a:gd name="T30" fmla="*/ 63 w 99"/>
                  <a:gd name="T31" fmla="*/ 117 h 122"/>
                  <a:gd name="T32" fmla="*/ 39 w 99"/>
                  <a:gd name="T33" fmla="*/ 122 h 122"/>
                  <a:gd name="T34" fmla="*/ 11 w 99"/>
                  <a:gd name="T35" fmla="*/ 112 h 122"/>
                  <a:gd name="T36" fmla="*/ 0 w 99"/>
                  <a:gd name="T37" fmla="*/ 85 h 122"/>
                  <a:gd name="T38" fmla="*/ 13 w 99"/>
                  <a:gd name="T39" fmla="*/ 56 h 122"/>
                  <a:gd name="T40" fmla="*/ 53 w 99"/>
                  <a:gd name="T41" fmla="*/ 46 h 122"/>
                  <a:gd name="T42" fmla="*/ 80 w 99"/>
                  <a:gd name="T43" fmla="*/ 46 h 122"/>
                  <a:gd name="T44" fmla="*/ 80 w 99"/>
                  <a:gd name="T45" fmla="*/ 44 h 122"/>
                  <a:gd name="T46" fmla="*/ 71 w 99"/>
                  <a:gd name="T47" fmla="*/ 23 h 122"/>
                  <a:gd name="T48" fmla="*/ 47 w 99"/>
                  <a:gd name="T49" fmla="*/ 16 h 122"/>
                  <a:gd name="T50" fmla="*/ 27 w 99"/>
                  <a:gd name="T51" fmla="*/ 19 h 122"/>
                  <a:gd name="T52" fmla="*/ 9 w 99"/>
                  <a:gd name="T53" fmla="*/ 26 h 122"/>
                  <a:gd name="T54" fmla="*/ 9 w 99"/>
                  <a:gd name="T55" fmla="*/ 8 h 122"/>
                  <a:gd name="T56" fmla="*/ 29 w 99"/>
                  <a:gd name="T57" fmla="*/ 2 h 122"/>
                  <a:gd name="T58" fmla="*/ 48 w 99"/>
                  <a:gd name="T59" fmla="*/ 0 h 122"/>
                  <a:gd name="T60" fmla="*/ 86 w 99"/>
                  <a:gd name="T61" fmla="*/ 13 h 122"/>
                  <a:gd name="T62" fmla="*/ 99 w 99"/>
                  <a:gd name="T63" fmla="*/ 53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9" h="122">
                    <a:moveTo>
                      <a:pt x="61" y="61"/>
                    </a:moveTo>
                    <a:lnTo>
                      <a:pt x="61" y="61"/>
                    </a:lnTo>
                    <a:cubicBezTo>
                      <a:pt x="45" y="61"/>
                      <a:pt x="34" y="63"/>
                      <a:pt x="28" y="66"/>
                    </a:cubicBezTo>
                    <a:cubicBezTo>
                      <a:pt x="22" y="70"/>
                      <a:pt x="19" y="76"/>
                      <a:pt x="19" y="84"/>
                    </a:cubicBezTo>
                    <a:cubicBezTo>
                      <a:pt x="19" y="91"/>
                      <a:pt x="22" y="96"/>
                      <a:pt x="26" y="100"/>
                    </a:cubicBezTo>
                    <a:cubicBezTo>
                      <a:pt x="31" y="104"/>
                      <a:pt x="37" y="106"/>
                      <a:pt x="44" y="106"/>
                    </a:cubicBezTo>
                    <a:cubicBezTo>
                      <a:pt x="55" y="106"/>
                      <a:pt x="64" y="103"/>
                      <a:pt x="70" y="95"/>
                    </a:cubicBezTo>
                    <a:cubicBezTo>
                      <a:pt x="76" y="87"/>
                      <a:pt x="80" y="77"/>
                      <a:pt x="80" y="65"/>
                    </a:cubicBezTo>
                    <a:lnTo>
                      <a:pt x="80" y="61"/>
                    </a:lnTo>
                    <a:lnTo>
                      <a:pt x="61" y="61"/>
                    </a:lnTo>
                    <a:close/>
                    <a:moveTo>
                      <a:pt x="99" y="53"/>
                    </a:moveTo>
                    <a:lnTo>
                      <a:pt x="99" y="53"/>
                    </a:lnTo>
                    <a:lnTo>
                      <a:pt x="99" y="119"/>
                    </a:lnTo>
                    <a:lnTo>
                      <a:pt x="80" y="119"/>
                    </a:lnTo>
                    <a:lnTo>
                      <a:pt x="80" y="102"/>
                    </a:lnTo>
                    <a:cubicBezTo>
                      <a:pt x="75" y="109"/>
                      <a:pt x="70" y="114"/>
                      <a:pt x="63" y="117"/>
                    </a:cubicBezTo>
                    <a:cubicBezTo>
                      <a:pt x="57" y="120"/>
                      <a:pt x="49" y="122"/>
                      <a:pt x="39" y="122"/>
                    </a:cubicBezTo>
                    <a:cubicBezTo>
                      <a:pt x="27" y="122"/>
                      <a:pt x="18" y="119"/>
                      <a:pt x="11" y="112"/>
                    </a:cubicBezTo>
                    <a:cubicBezTo>
                      <a:pt x="4" y="106"/>
                      <a:pt x="0" y="97"/>
                      <a:pt x="0" y="85"/>
                    </a:cubicBezTo>
                    <a:cubicBezTo>
                      <a:pt x="0" y="72"/>
                      <a:pt x="4" y="63"/>
                      <a:pt x="13" y="56"/>
                    </a:cubicBezTo>
                    <a:cubicBezTo>
                      <a:pt x="22" y="49"/>
                      <a:pt x="35" y="46"/>
                      <a:pt x="53" y="46"/>
                    </a:cubicBezTo>
                    <a:lnTo>
                      <a:pt x="80" y="46"/>
                    </a:lnTo>
                    <a:lnTo>
                      <a:pt x="80" y="44"/>
                    </a:lnTo>
                    <a:cubicBezTo>
                      <a:pt x="80" y="35"/>
                      <a:pt x="77" y="28"/>
                      <a:pt x="71" y="23"/>
                    </a:cubicBezTo>
                    <a:cubicBezTo>
                      <a:pt x="65" y="19"/>
                      <a:pt x="57" y="16"/>
                      <a:pt x="47" y="16"/>
                    </a:cubicBezTo>
                    <a:cubicBezTo>
                      <a:pt x="40" y="16"/>
                      <a:pt x="33" y="17"/>
                      <a:pt x="27" y="19"/>
                    </a:cubicBezTo>
                    <a:cubicBezTo>
                      <a:pt x="20" y="20"/>
                      <a:pt x="15" y="23"/>
                      <a:pt x="9" y="26"/>
                    </a:cubicBezTo>
                    <a:lnTo>
                      <a:pt x="9" y="8"/>
                    </a:lnTo>
                    <a:cubicBezTo>
                      <a:pt x="16" y="5"/>
                      <a:pt x="22" y="3"/>
                      <a:pt x="29" y="2"/>
                    </a:cubicBezTo>
                    <a:cubicBezTo>
                      <a:pt x="36" y="1"/>
                      <a:pt x="42" y="0"/>
                      <a:pt x="48" y="0"/>
                    </a:cubicBezTo>
                    <a:cubicBezTo>
                      <a:pt x="65" y="0"/>
                      <a:pt x="78" y="4"/>
                      <a:pt x="86" y="13"/>
                    </a:cubicBezTo>
                    <a:cubicBezTo>
                      <a:pt x="95" y="22"/>
                      <a:pt x="99" y="35"/>
                      <a:pt x="99" y="53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1" name="Freeform 120"/>
              <p:cNvSpPr>
                <a:spLocks/>
              </p:cNvSpPr>
              <p:nvPr/>
            </p:nvSpPr>
            <p:spPr bwMode="auto">
              <a:xfrm>
                <a:off x="3703" y="4303"/>
                <a:ext cx="51" cy="105"/>
              </a:xfrm>
              <a:custGeom>
                <a:avLst/>
                <a:gdLst>
                  <a:gd name="T0" fmla="*/ 33 w 73"/>
                  <a:gd name="T1" fmla="*/ 0 h 150"/>
                  <a:gd name="T2" fmla="*/ 33 w 73"/>
                  <a:gd name="T3" fmla="*/ 0 h 150"/>
                  <a:gd name="T4" fmla="*/ 33 w 73"/>
                  <a:gd name="T5" fmla="*/ 34 h 150"/>
                  <a:gd name="T6" fmla="*/ 73 w 73"/>
                  <a:gd name="T7" fmla="*/ 34 h 150"/>
                  <a:gd name="T8" fmla="*/ 73 w 73"/>
                  <a:gd name="T9" fmla="*/ 48 h 150"/>
                  <a:gd name="T10" fmla="*/ 33 w 73"/>
                  <a:gd name="T11" fmla="*/ 48 h 150"/>
                  <a:gd name="T12" fmla="*/ 33 w 73"/>
                  <a:gd name="T13" fmla="*/ 112 h 150"/>
                  <a:gd name="T14" fmla="*/ 37 w 73"/>
                  <a:gd name="T15" fmla="*/ 130 h 150"/>
                  <a:gd name="T16" fmla="*/ 53 w 73"/>
                  <a:gd name="T17" fmla="*/ 134 h 150"/>
                  <a:gd name="T18" fmla="*/ 73 w 73"/>
                  <a:gd name="T19" fmla="*/ 134 h 150"/>
                  <a:gd name="T20" fmla="*/ 73 w 73"/>
                  <a:gd name="T21" fmla="*/ 150 h 150"/>
                  <a:gd name="T22" fmla="*/ 53 w 73"/>
                  <a:gd name="T23" fmla="*/ 150 h 150"/>
                  <a:gd name="T24" fmla="*/ 22 w 73"/>
                  <a:gd name="T25" fmla="*/ 142 h 150"/>
                  <a:gd name="T26" fmla="*/ 14 w 73"/>
                  <a:gd name="T27" fmla="*/ 112 h 150"/>
                  <a:gd name="T28" fmla="*/ 14 w 73"/>
                  <a:gd name="T29" fmla="*/ 48 h 150"/>
                  <a:gd name="T30" fmla="*/ 0 w 73"/>
                  <a:gd name="T31" fmla="*/ 48 h 150"/>
                  <a:gd name="T32" fmla="*/ 0 w 73"/>
                  <a:gd name="T33" fmla="*/ 34 h 150"/>
                  <a:gd name="T34" fmla="*/ 14 w 73"/>
                  <a:gd name="T35" fmla="*/ 34 h 150"/>
                  <a:gd name="T36" fmla="*/ 14 w 73"/>
                  <a:gd name="T37" fmla="*/ 0 h 150"/>
                  <a:gd name="T38" fmla="*/ 33 w 73"/>
                  <a:gd name="T39" fmla="*/ 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3" h="150">
                    <a:moveTo>
                      <a:pt x="33" y="0"/>
                    </a:moveTo>
                    <a:lnTo>
                      <a:pt x="33" y="0"/>
                    </a:lnTo>
                    <a:lnTo>
                      <a:pt x="33" y="34"/>
                    </a:lnTo>
                    <a:lnTo>
                      <a:pt x="73" y="34"/>
                    </a:lnTo>
                    <a:lnTo>
                      <a:pt x="73" y="48"/>
                    </a:lnTo>
                    <a:lnTo>
                      <a:pt x="33" y="48"/>
                    </a:lnTo>
                    <a:lnTo>
                      <a:pt x="33" y="112"/>
                    </a:lnTo>
                    <a:cubicBezTo>
                      <a:pt x="33" y="121"/>
                      <a:pt x="35" y="128"/>
                      <a:pt x="37" y="130"/>
                    </a:cubicBezTo>
                    <a:cubicBezTo>
                      <a:pt x="40" y="133"/>
                      <a:pt x="45" y="134"/>
                      <a:pt x="53" y="134"/>
                    </a:cubicBezTo>
                    <a:lnTo>
                      <a:pt x="73" y="134"/>
                    </a:lnTo>
                    <a:lnTo>
                      <a:pt x="73" y="150"/>
                    </a:lnTo>
                    <a:lnTo>
                      <a:pt x="53" y="150"/>
                    </a:lnTo>
                    <a:cubicBezTo>
                      <a:pt x="38" y="150"/>
                      <a:pt x="28" y="147"/>
                      <a:pt x="22" y="142"/>
                    </a:cubicBezTo>
                    <a:cubicBezTo>
                      <a:pt x="17" y="136"/>
                      <a:pt x="14" y="126"/>
                      <a:pt x="14" y="112"/>
                    </a:cubicBezTo>
                    <a:lnTo>
                      <a:pt x="14" y="48"/>
                    </a:lnTo>
                    <a:lnTo>
                      <a:pt x="0" y="48"/>
                    </a:lnTo>
                    <a:lnTo>
                      <a:pt x="0" y="34"/>
                    </a:lnTo>
                    <a:lnTo>
                      <a:pt x="14" y="34"/>
                    </a:lnTo>
                    <a:lnTo>
                      <a:pt x="14" y="0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2" name="Freeform 121"/>
              <p:cNvSpPr>
                <a:spLocks noEditPoints="1"/>
              </p:cNvSpPr>
              <p:nvPr/>
            </p:nvSpPr>
            <p:spPr bwMode="auto">
              <a:xfrm>
                <a:off x="3766" y="4325"/>
                <a:ext cx="76" cy="85"/>
              </a:xfrm>
              <a:custGeom>
                <a:avLst/>
                <a:gdLst>
                  <a:gd name="T0" fmla="*/ 108 w 108"/>
                  <a:gd name="T1" fmla="*/ 56 h 122"/>
                  <a:gd name="T2" fmla="*/ 108 w 108"/>
                  <a:gd name="T3" fmla="*/ 56 h 122"/>
                  <a:gd name="T4" fmla="*/ 108 w 108"/>
                  <a:gd name="T5" fmla="*/ 65 h 122"/>
                  <a:gd name="T6" fmla="*/ 20 w 108"/>
                  <a:gd name="T7" fmla="*/ 65 h 122"/>
                  <a:gd name="T8" fmla="*/ 32 w 108"/>
                  <a:gd name="T9" fmla="*/ 96 h 122"/>
                  <a:gd name="T10" fmla="*/ 61 w 108"/>
                  <a:gd name="T11" fmla="*/ 106 h 122"/>
                  <a:gd name="T12" fmla="*/ 83 w 108"/>
                  <a:gd name="T13" fmla="*/ 103 h 122"/>
                  <a:gd name="T14" fmla="*/ 103 w 108"/>
                  <a:gd name="T15" fmla="*/ 95 h 122"/>
                  <a:gd name="T16" fmla="*/ 103 w 108"/>
                  <a:gd name="T17" fmla="*/ 113 h 122"/>
                  <a:gd name="T18" fmla="*/ 82 w 108"/>
                  <a:gd name="T19" fmla="*/ 120 h 122"/>
                  <a:gd name="T20" fmla="*/ 60 w 108"/>
                  <a:gd name="T21" fmla="*/ 122 h 122"/>
                  <a:gd name="T22" fmla="*/ 16 w 108"/>
                  <a:gd name="T23" fmla="*/ 106 h 122"/>
                  <a:gd name="T24" fmla="*/ 0 w 108"/>
                  <a:gd name="T25" fmla="*/ 62 h 122"/>
                  <a:gd name="T26" fmla="*/ 15 w 108"/>
                  <a:gd name="T27" fmla="*/ 17 h 122"/>
                  <a:gd name="T28" fmla="*/ 57 w 108"/>
                  <a:gd name="T29" fmla="*/ 0 h 122"/>
                  <a:gd name="T30" fmla="*/ 94 w 108"/>
                  <a:gd name="T31" fmla="*/ 15 h 122"/>
                  <a:gd name="T32" fmla="*/ 108 w 108"/>
                  <a:gd name="T33" fmla="*/ 56 h 122"/>
                  <a:gd name="T34" fmla="*/ 89 w 108"/>
                  <a:gd name="T35" fmla="*/ 51 h 122"/>
                  <a:gd name="T36" fmla="*/ 89 w 108"/>
                  <a:gd name="T37" fmla="*/ 51 h 122"/>
                  <a:gd name="T38" fmla="*/ 80 w 108"/>
                  <a:gd name="T39" fmla="*/ 25 h 122"/>
                  <a:gd name="T40" fmla="*/ 57 w 108"/>
                  <a:gd name="T41" fmla="*/ 16 h 122"/>
                  <a:gd name="T42" fmla="*/ 31 w 108"/>
                  <a:gd name="T43" fmla="*/ 25 h 122"/>
                  <a:gd name="T44" fmla="*/ 20 w 108"/>
                  <a:gd name="T45" fmla="*/ 51 h 122"/>
                  <a:gd name="T46" fmla="*/ 89 w 108"/>
                  <a:gd name="T47" fmla="*/ 51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8" h="122">
                    <a:moveTo>
                      <a:pt x="108" y="56"/>
                    </a:moveTo>
                    <a:lnTo>
                      <a:pt x="108" y="56"/>
                    </a:lnTo>
                    <a:lnTo>
                      <a:pt x="108" y="65"/>
                    </a:lnTo>
                    <a:lnTo>
                      <a:pt x="20" y="65"/>
                    </a:lnTo>
                    <a:cubicBezTo>
                      <a:pt x="20" y="79"/>
                      <a:pt x="24" y="89"/>
                      <a:pt x="32" y="96"/>
                    </a:cubicBezTo>
                    <a:cubicBezTo>
                      <a:pt x="39" y="103"/>
                      <a:pt x="48" y="106"/>
                      <a:pt x="61" y="106"/>
                    </a:cubicBezTo>
                    <a:cubicBezTo>
                      <a:pt x="68" y="106"/>
                      <a:pt x="76" y="105"/>
                      <a:pt x="83" y="103"/>
                    </a:cubicBezTo>
                    <a:cubicBezTo>
                      <a:pt x="89" y="102"/>
                      <a:pt x="96" y="99"/>
                      <a:pt x="103" y="95"/>
                    </a:cubicBezTo>
                    <a:lnTo>
                      <a:pt x="103" y="113"/>
                    </a:lnTo>
                    <a:cubicBezTo>
                      <a:pt x="96" y="116"/>
                      <a:pt x="89" y="119"/>
                      <a:pt x="82" y="120"/>
                    </a:cubicBezTo>
                    <a:cubicBezTo>
                      <a:pt x="75" y="121"/>
                      <a:pt x="67" y="122"/>
                      <a:pt x="60" y="122"/>
                    </a:cubicBezTo>
                    <a:cubicBezTo>
                      <a:pt x="41" y="122"/>
                      <a:pt x="27" y="117"/>
                      <a:pt x="16" y="106"/>
                    </a:cubicBezTo>
                    <a:cubicBezTo>
                      <a:pt x="5" y="95"/>
                      <a:pt x="0" y="81"/>
                      <a:pt x="0" y="62"/>
                    </a:cubicBezTo>
                    <a:cubicBezTo>
                      <a:pt x="0" y="43"/>
                      <a:pt x="5" y="28"/>
                      <a:pt x="15" y="17"/>
                    </a:cubicBezTo>
                    <a:cubicBezTo>
                      <a:pt x="25" y="6"/>
                      <a:pt x="39" y="0"/>
                      <a:pt x="57" y="0"/>
                    </a:cubicBezTo>
                    <a:cubicBezTo>
                      <a:pt x="73" y="0"/>
                      <a:pt x="85" y="5"/>
                      <a:pt x="94" y="15"/>
                    </a:cubicBezTo>
                    <a:cubicBezTo>
                      <a:pt x="103" y="25"/>
                      <a:pt x="108" y="39"/>
                      <a:pt x="108" y="56"/>
                    </a:cubicBezTo>
                    <a:close/>
                    <a:moveTo>
                      <a:pt x="89" y="51"/>
                    </a:moveTo>
                    <a:lnTo>
                      <a:pt x="89" y="51"/>
                    </a:lnTo>
                    <a:cubicBezTo>
                      <a:pt x="88" y="40"/>
                      <a:pt x="85" y="32"/>
                      <a:pt x="80" y="25"/>
                    </a:cubicBezTo>
                    <a:cubicBezTo>
                      <a:pt x="74" y="19"/>
                      <a:pt x="66" y="16"/>
                      <a:pt x="57" y="16"/>
                    </a:cubicBezTo>
                    <a:cubicBezTo>
                      <a:pt x="46" y="16"/>
                      <a:pt x="38" y="19"/>
                      <a:pt x="31" y="25"/>
                    </a:cubicBezTo>
                    <a:cubicBezTo>
                      <a:pt x="25" y="31"/>
                      <a:pt x="21" y="40"/>
                      <a:pt x="20" y="51"/>
                    </a:cubicBezTo>
                    <a:lnTo>
                      <a:pt x="89" y="51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3" name="Freeform 122"/>
              <p:cNvSpPr>
                <a:spLocks/>
              </p:cNvSpPr>
              <p:nvPr/>
            </p:nvSpPr>
            <p:spPr bwMode="auto">
              <a:xfrm>
                <a:off x="3902" y="4303"/>
                <a:ext cx="50" cy="105"/>
              </a:xfrm>
              <a:custGeom>
                <a:avLst/>
                <a:gdLst>
                  <a:gd name="T0" fmla="*/ 33 w 72"/>
                  <a:gd name="T1" fmla="*/ 0 h 150"/>
                  <a:gd name="T2" fmla="*/ 33 w 72"/>
                  <a:gd name="T3" fmla="*/ 0 h 150"/>
                  <a:gd name="T4" fmla="*/ 33 w 72"/>
                  <a:gd name="T5" fmla="*/ 34 h 150"/>
                  <a:gd name="T6" fmla="*/ 72 w 72"/>
                  <a:gd name="T7" fmla="*/ 34 h 150"/>
                  <a:gd name="T8" fmla="*/ 72 w 72"/>
                  <a:gd name="T9" fmla="*/ 48 h 150"/>
                  <a:gd name="T10" fmla="*/ 33 w 72"/>
                  <a:gd name="T11" fmla="*/ 48 h 150"/>
                  <a:gd name="T12" fmla="*/ 33 w 72"/>
                  <a:gd name="T13" fmla="*/ 112 h 150"/>
                  <a:gd name="T14" fmla="*/ 37 w 72"/>
                  <a:gd name="T15" fmla="*/ 130 h 150"/>
                  <a:gd name="T16" fmla="*/ 53 w 72"/>
                  <a:gd name="T17" fmla="*/ 134 h 150"/>
                  <a:gd name="T18" fmla="*/ 72 w 72"/>
                  <a:gd name="T19" fmla="*/ 134 h 150"/>
                  <a:gd name="T20" fmla="*/ 72 w 72"/>
                  <a:gd name="T21" fmla="*/ 150 h 150"/>
                  <a:gd name="T22" fmla="*/ 53 w 72"/>
                  <a:gd name="T23" fmla="*/ 150 h 150"/>
                  <a:gd name="T24" fmla="*/ 22 w 72"/>
                  <a:gd name="T25" fmla="*/ 142 h 150"/>
                  <a:gd name="T26" fmla="*/ 14 w 72"/>
                  <a:gd name="T27" fmla="*/ 112 h 150"/>
                  <a:gd name="T28" fmla="*/ 14 w 72"/>
                  <a:gd name="T29" fmla="*/ 48 h 150"/>
                  <a:gd name="T30" fmla="*/ 0 w 72"/>
                  <a:gd name="T31" fmla="*/ 48 h 150"/>
                  <a:gd name="T32" fmla="*/ 0 w 72"/>
                  <a:gd name="T33" fmla="*/ 34 h 150"/>
                  <a:gd name="T34" fmla="*/ 14 w 72"/>
                  <a:gd name="T35" fmla="*/ 34 h 150"/>
                  <a:gd name="T36" fmla="*/ 14 w 72"/>
                  <a:gd name="T37" fmla="*/ 0 h 150"/>
                  <a:gd name="T38" fmla="*/ 33 w 72"/>
                  <a:gd name="T39" fmla="*/ 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2" h="150">
                    <a:moveTo>
                      <a:pt x="33" y="0"/>
                    </a:moveTo>
                    <a:lnTo>
                      <a:pt x="33" y="0"/>
                    </a:lnTo>
                    <a:lnTo>
                      <a:pt x="33" y="34"/>
                    </a:lnTo>
                    <a:lnTo>
                      <a:pt x="72" y="34"/>
                    </a:lnTo>
                    <a:lnTo>
                      <a:pt x="72" y="48"/>
                    </a:lnTo>
                    <a:lnTo>
                      <a:pt x="33" y="48"/>
                    </a:lnTo>
                    <a:lnTo>
                      <a:pt x="33" y="112"/>
                    </a:lnTo>
                    <a:cubicBezTo>
                      <a:pt x="33" y="121"/>
                      <a:pt x="34" y="128"/>
                      <a:pt x="37" y="130"/>
                    </a:cubicBezTo>
                    <a:cubicBezTo>
                      <a:pt x="39" y="133"/>
                      <a:pt x="45" y="134"/>
                      <a:pt x="53" y="134"/>
                    </a:cubicBezTo>
                    <a:lnTo>
                      <a:pt x="72" y="134"/>
                    </a:lnTo>
                    <a:lnTo>
                      <a:pt x="72" y="150"/>
                    </a:lnTo>
                    <a:lnTo>
                      <a:pt x="53" y="150"/>
                    </a:lnTo>
                    <a:cubicBezTo>
                      <a:pt x="38" y="150"/>
                      <a:pt x="28" y="147"/>
                      <a:pt x="22" y="142"/>
                    </a:cubicBezTo>
                    <a:cubicBezTo>
                      <a:pt x="16" y="136"/>
                      <a:pt x="14" y="126"/>
                      <a:pt x="14" y="112"/>
                    </a:cubicBezTo>
                    <a:lnTo>
                      <a:pt x="14" y="48"/>
                    </a:lnTo>
                    <a:lnTo>
                      <a:pt x="0" y="48"/>
                    </a:lnTo>
                    <a:lnTo>
                      <a:pt x="0" y="34"/>
                    </a:lnTo>
                    <a:lnTo>
                      <a:pt x="14" y="34"/>
                    </a:lnTo>
                    <a:lnTo>
                      <a:pt x="14" y="0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4" name="Freeform 123"/>
              <p:cNvSpPr>
                <a:spLocks noEditPoints="1"/>
              </p:cNvSpPr>
              <p:nvPr/>
            </p:nvSpPr>
            <p:spPr bwMode="auto">
              <a:xfrm>
                <a:off x="3970" y="4294"/>
                <a:ext cx="14" cy="114"/>
              </a:xfrm>
              <a:custGeom>
                <a:avLst/>
                <a:gdLst>
                  <a:gd name="T0" fmla="*/ 0 w 19"/>
                  <a:gd name="T1" fmla="*/ 46 h 162"/>
                  <a:gd name="T2" fmla="*/ 0 w 19"/>
                  <a:gd name="T3" fmla="*/ 46 h 162"/>
                  <a:gd name="T4" fmla="*/ 19 w 19"/>
                  <a:gd name="T5" fmla="*/ 46 h 162"/>
                  <a:gd name="T6" fmla="*/ 19 w 19"/>
                  <a:gd name="T7" fmla="*/ 162 h 162"/>
                  <a:gd name="T8" fmla="*/ 0 w 19"/>
                  <a:gd name="T9" fmla="*/ 162 h 162"/>
                  <a:gd name="T10" fmla="*/ 0 w 19"/>
                  <a:gd name="T11" fmla="*/ 46 h 162"/>
                  <a:gd name="T12" fmla="*/ 0 w 19"/>
                  <a:gd name="T13" fmla="*/ 0 h 162"/>
                  <a:gd name="T14" fmla="*/ 0 w 19"/>
                  <a:gd name="T15" fmla="*/ 0 h 162"/>
                  <a:gd name="T16" fmla="*/ 19 w 19"/>
                  <a:gd name="T17" fmla="*/ 0 h 162"/>
                  <a:gd name="T18" fmla="*/ 19 w 19"/>
                  <a:gd name="T19" fmla="*/ 24 h 162"/>
                  <a:gd name="T20" fmla="*/ 0 w 19"/>
                  <a:gd name="T21" fmla="*/ 24 h 162"/>
                  <a:gd name="T22" fmla="*/ 0 w 19"/>
                  <a:gd name="T23" fmla="*/ 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" h="162">
                    <a:moveTo>
                      <a:pt x="0" y="46"/>
                    </a:moveTo>
                    <a:lnTo>
                      <a:pt x="0" y="46"/>
                    </a:lnTo>
                    <a:lnTo>
                      <a:pt x="19" y="46"/>
                    </a:lnTo>
                    <a:lnTo>
                      <a:pt x="19" y="162"/>
                    </a:lnTo>
                    <a:lnTo>
                      <a:pt x="0" y="162"/>
                    </a:lnTo>
                    <a:lnTo>
                      <a:pt x="0" y="46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19" y="0"/>
                    </a:lnTo>
                    <a:lnTo>
                      <a:pt x="19" y="24"/>
                    </a:lnTo>
                    <a:lnTo>
                      <a:pt x="0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5" name="Freeform 124"/>
              <p:cNvSpPr>
                <a:spLocks/>
              </p:cNvSpPr>
              <p:nvPr/>
            </p:nvSpPr>
            <p:spPr bwMode="auto">
              <a:xfrm>
                <a:off x="4011" y="4325"/>
                <a:ext cx="120" cy="83"/>
              </a:xfrm>
              <a:custGeom>
                <a:avLst/>
                <a:gdLst>
                  <a:gd name="T0" fmla="*/ 92 w 170"/>
                  <a:gd name="T1" fmla="*/ 25 h 119"/>
                  <a:gd name="T2" fmla="*/ 92 w 170"/>
                  <a:gd name="T3" fmla="*/ 25 h 119"/>
                  <a:gd name="T4" fmla="*/ 109 w 170"/>
                  <a:gd name="T5" fmla="*/ 6 h 119"/>
                  <a:gd name="T6" fmla="*/ 132 w 170"/>
                  <a:gd name="T7" fmla="*/ 0 h 119"/>
                  <a:gd name="T8" fmla="*/ 160 w 170"/>
                  <a:gd name="T9" fmla="*/ 13 h 119"/>
                  <a:gd name="T10" fmla="*/ 170 w 170"/>
                  <a:gd name="T11" fmla="*/ 49 h 119"/>
                  <a:gd name="T12" fmla="*/ 170 w 170"/>
                  <a:gd name="T13" fmla="*/ 119 h 119"/>
                  <a:gd name="T14" fmla="*/ 151 w 170"/>
                  <a:gd name="T15" fmla="*/ 119 h 119"/>
                  <a:gd name="T16" fmla="*/ 151 w 170"/>
                  <a:gd name="T17" fmla="*/ 49 h 119"/>
                  <a:gd name="T18" fmla="*/ 145 w 170"/>
                  <a:gd name="T19" fmla="*/ 25 h 119"/>
                  <a:gd name="T20" fmla="*/ 127 w 170"/>
                  <a:gd name="T21" fmla="*/ 16 h 119"/>
                  <a:gd name="T22" fmla="*/ 103 w 170"/>
                  <a:gd name="T23" fmla="*/ 26 h 119"/>
                  <a:gd name="T24" fmla="*/ 95 w 170"/>
                  <a:gd name="T25" fmla="*/ 53 h 119"/>
                  <a:gd name="T26" fmla="*/ 95 w 170"/>
                  <a:gd name="T27" fmla="*/ 119 h 119"/>
                  <a:gd name="T28" fmla="*/ 76 w 170"/>
                  <a:gd name="T29" fmla="*/ 119 h 119"/>
                  <a:gd name="T30" fmla="*/ 76 w 170"/>
                  <a:gd name="T31" fmla="*/ 49 h 119"/>
                  <a:gd name="T32" fmla="*/ 70 w 170"/>
                  <a:gd name="T33" fmla="*/ 25 h 119"/>
                  <a:gd name="T34" fmla="*/ 51 w 170"/>
                  <a:gd name="T35" fmla="*/ 16 h 119"/>
                  <a:gd name="T36" fmla="*/ 28 w 170"/>
                  <a:gd name="T37" fmla="*/ 26 h 119"/>
                  <a:gd name="T38" fmla="*/ 19 w 170"/>
                  <a:gd name="T39" fmla="*/ 53 h 119"/>
                  <a:gd name="T40" fmla="*/ 19 w 170"/>
                  <a:gd name="T41" fmla="*/ 119 h 119"/>
                  <a:gd name="T42" fmla="*/ 0 w 170"/>
                  <a:gd name="T43" fmla="*/ 119 h 119"/>
                  <a:gd name="T44" fmla="*/ 0 w 170"/>
                  <a:gd name="T45" fmla="*/ 3 h 119"/>
                  <a:gd name="T46" fmla="*/ 19 w 170"/>
                  <a:gd name="T47" fmla="*/ 3 h 119"/>
                  <a:gd name="T48" fmla="*/ 19 w 170"/>
                  <a:gd name="T49" fmla="*/ 21 h 119"/>
                  <a:gd name="T50" fmla="*/ 35 w 170"/>
                  <a:gd name="T51" fmla="*/ 5 h 119"/>
                  <a:gd name="T52" fmla="*/ 57 w 170"/>
                  <a:gd name="T53" fmla="*/ 0 h 119"/>
                  <a:gd name="T54" fmla="*/ 79 w 170"/>
                  <a:gd name="T55" fmla="*/ 6 h 119"/>
                  <a:gd name="T56" fmla="*/ 92 w 170"/>
                  <a:gd name="T57" fmla="*/ 25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70" h="119">
                    <a:moveTo>
                      <a:pt x="92" y="25"/>
                    </a:moveTo>
                    <a:lnTo>
                      <a:pt x="92" y="25"/>
                    </a:lnTo>
                    <a:cubicBezTo>
                      <a:pt x="96" y="16"/>
                      <a:pt x="102" y="10"/>
                      <a:pt x="109" y="6"/>
                    </a:cubicBezTo>
                    <a:cubicBezTo>
                      <a:pt x="115" y="2"/>
                      <a:pt x="123" y="0"/>
                      <a:pt x="132" y="0"/>
                    </a:cubicBezTo>
                    <a:cubicBezTo>
                      <a:pt x="144" y="0"/>
                      <a:pt x="154" y="4"/>
                      <a:pt x="160" y="13"/>
                    </a:cubicBezTo>
                    <a:cubicBezTo>
                      <a:pt x="167" y="21"/>
                      <a:pt x="170" y="33"/>
                      <a:pt x="170" y="49"/>
                    </a:cubicBezTo>
                    <a:lnTo>
                      <a:pt x="170" y="119"/>
                    </a:lnTo>
                    <a:lnTo>
                      <a:pt x="151" y="119"/>
                    </a:lnTo>
                    <a:lnTo>
                      <a:pt x="151" y="49"/>
                    </a:lnTo>
                    <a:cubicBezTo>
                      <a:pt x="151" y="38"/>
                      <a:pt x="149" y="30"/>
                      <a:pt x="145" y="25"/>
                    </a:cubicBezTo>
                    <a:cubicBezTo>
                      <a:pt x="141" y="19"/>
                      <a:pt x="135" y="16"/>
                      <a:pt x="127" y="16"/>
                    </a:cubicBezTo>
                    <a:cubicBezTo>
                      <a:pt x="117" y="16"/>
                      <a:pt x="109" y="20"/>
                      <a:pt x="103" y="26"/>
                    </a:cubicBezTo>
                    <a:cubicBezTo>
                      <a:pt x="98" y="33"/>
                      <a:pt x="95" y="42"/>
                      <a:pt x="95" y="53"/>
                    </a:cubicBezTo>
                    <a:lnTo>
                      <a:pt x="95" y="119"/>
                    </a:lnTo>
                    <a:lnTo>
                      <a:pt x="76" y="119"/>
                    </a:lnTo>
                    <a:lnTo>
                      <a:pt x="76" y="49"/>
                    </a:lnTo>
                    <a:cubicBezTo>
                      <a:pt x="76" y="38"/>
                      <a:pt x="74" y="30"/>
                      <a:pt x="70" y="25"/>
                    </a:cubicBezTo>
                    <a:cubicBezTo>
                      <a:pt x="66" y="19"/>
                      <a:pt x="60" y="16"/>
                      <a:pt x="51" y="16"/>
                    </a:cubicBezTo>
                    <a:cubicBezTo>
                      <a:pt x="42" y="16"/>
                      <a:pt x="34" y="20"/>
                      <a:pt x="28" y="26"/>
                    </a:cubicBezTo>
                    <a:cubicBezTo>
                      <a:pt x="22" y="33"/>
                      <a:pt x="19" y="42"/>
                      <a:pt x="19" y="53"/>
                    </a:cubicBezTo>
                    <a:lnTo>
                      <a:pt x="19" y="119"/>
                    </a:lnTo>
                    <a:lnTo>
                      <a:pt x="0" y="119"/>
                    </a:lnTo>
                    <a:lnTo>
                      <a:pt x="0" y="3"/>
                    </a:lnTo>
                    <a:lnTo>
                      <a:pt x="19" y="3"/>
                    </a:lnTo>
                    <a:lnTo>
                      <a:pt x="19" y="21"/>
                    </a:lnTo>
                    <a:cubicBezTo>
                      <a:pt x="24" y="14"/>
                      <a:pt x="29" y="8"/>
                      <a:pt x="35" y="5"/>
                    </a:cubicBezTo>
                    <a:cubicBezTo>
                      <a:pt x="41" y="1"/>
                      <a:pt x="48" y="0"/>
                      <a:pt x="57" y="0"/>
                    </a:cubicBezTo>
                    <a:cubicBezTo>
                      <a:pt x="65" y="0"/>
                      <a:pt x="73" y="2"/>
                      <a:pt x="79" y="6"/>
                    </a:cubicBezTo>
                    <a:cubicBezTo>
                      <a:pt x="84" y="10"/>
                      <a:pt x="89" y="17"/>
                      <a:pt x="92" y="25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6" name="Freeform 125"/>
              <p:cNvSpPr>
                <a:spLocks noEditPoints="1"/>
              </p:cNvSpPr>
              <p:nvPr/>
            </p:nvSpPr>
            <p:spPr bwMode="auto">
              <a:xfrm>
                <a:off x="4152" y="4325"/>
                <a:ext cx="75" cy="85"/>
              </a:xfrm>
              <a:custGeom>
                <a:avLst/>
                <a:gdLst>
                  <a:gd name="T0" fmla="*/ 108 w 108"/>
                  <a:gd name="T1" fmla="*/ 56 h 122"/>
                  <a:gd name="T2" fmla="*/ 108 w 108"/>
                  <a:gd name="T3" fmla="*/ 56 h 122"/>
                  <a:gd name="T4" fmla="*/ 108 w 108"/>
                  <a:gd name="T5" fmla="*/ 65 h 122"/>
                  <a:gd name="T6" fmla="*/ 20 w 108"/>
                  <a:gd name="T7" fmla="*/ 65 h 122"/>
                  <a:gd name="T8" fmla="*/ 32 w 108"/>
                  <a:gd name="T9" fmla="*/ 96 h 122"/>
                  <a:gd name="T10" fmla="*/ 62 w 108"/>
                  <a:gd name="T11" fmla="*/ 106 h 122"/>
                  <a:gd name="T12" fmla="*/ 83 w 108"/>
                  <a:gd name="T13" fmla="*/ 103 h 122"/>
                  <a:gd name="T14" fmla="*/ 104 w 108"/>
                  <a:gd name="T15" fmla="*/ 95 h 122"/>
                  <a:gd name="T16" fmla="*/ 104 w 108"/>
                  <a:gd name="T17" fmla="*/ 113 h 122"/>
                  <a:gd name="T18" fmla="*/ 83 w 108"/>
                  <a:gd name="T19" fmla="*/ 120 h 122"/>
                  <a:gd name="T20" fmla="*/ 61 w 108"/>
                  <a:gd name="T21" fmla="*/ 122 h 122"/>
                  <a:gd name="T22" fmla="*/ 17 w 108"/>
                  <a:gd name="T23" fmla="*/ 106 h 122"/>
                  <a:gd name="T24" fmla="*/ 0 w 108"/>
                  <a:gd name="T25" fmla="*/ 62 h 122"/>
                  <a:gd name="T26" fmla="*/ 16 w 108"/>
                  <a:gd name="T27" fmla="*/ 17 h 122"/>
                  <a:gd name="T28" fmla="*/ 57 w 108"/>
                  <a:gd name="T29" fmla="*/ 0 h 122"/>
                  <a:gd name="T30" fmla="*/ 95 w 108"/>
                  <a:gd name="T31" fmla="*/ 15 h 122"/>
                  <a:gd name="T32" fmla="*/ 108 w 108"/>
                  <a:gd name="T33" fmla="*/ 56 h 122"/>
                  <a:gd name="T34" fmla="*/ 89 w 108"/>
                  <a:gd name="T35" fmla="*/ 51 h 122"/>
                  <a:gd name="T36" fmla="*/ 89 w 108"/>
                  <a:gd name="T37" fmla="*/ 51 h 122"/>
                  <a:gd name="T38" fmla="*/ 81 w 108"/>
                  <a:gd name="T39" fmla="*/ 25 h 122"/>
                  <a:gd name="T40" fmla="*/ 58 w 108"/>
                  <a:gd name="T41" fmla="*/ 16 h 122"/>
                  <a:gd name="T42" fmla="*/ 32 w 108"/>
                  <a:gd name="T43" fmla="*/ 25 h 122"/>
                  <a:gd name="T44" fmla="*/ 21 w 108"/>
                  <a:gd name="T45" fmla="*/ 51 h 122"/>
                  <a:gd name="T46" fmla="*/ 89 w 108"/>
                  <a:gd name="T47" fmla="*/ 51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8" h="122">
                    <a:moveTo>
                      <a:pt x="108" y="56"/>
                    </a:moveTo>
                    <a:lnTo>
                      <a:pt x="108" y="56"/>
                    </a:lnTo>
                    <a:lnTo>
                      <a:pt x="108" y="65"/>
                    </a:lnTo>
                    <a:lnTo>
                      <a:pt x="20" y="65"/>
                    </a:lnTo>
                    <a:cubicBezTo>
                      <a:pt x="21" y="79"/>
                      <a:pt x="25" y="89"/>
                      <a:pt x="32" y="96"/>
                    </a:cubicBezTo>
                    <a:cubicBezTo>
                      <a:pt x="39" y="103"/>
                      <a:pt x="49" y="106"/>
                      <a:pt x="62" y="106"/>
                    </a:cubicBezTo>
                    <a:cubicBezTo>
                      <a:pt x="69" y="106"/>
                      <a:pt x="76" y="105"/>
                      <a:pt x="83" y="103"/>
                    </a:cubicBezTo>
                    <a:cubicBezTo>
                      <a:pt x="90" y="102"/>
                      <a:pt x="97" y="99"/>
                      <a:pt x="104" y="95"/>
                    </a:cubicBezTo>
                    <a:lnTo>
                      <a:pt x="104" y="113"/>
                    </a:lnTo>
                    <a:cubicBezTo>
                      <a:pt x="97" y="116"/>
                      <a:pt x="90" y="119"/>
                      <a:pt x="83" y="120"/>
                    </a:cubicBezTo>
                    <a:cubicBezTo>
                      <a:pt x="76" y="121"/>
                      <a:pt x="68" y="122"/>
                      <a:pt x="61" y="122"/>
                    </a:cubicBezTo>
                    <a:cubicBezTo>
                      <a:pt x="42" y="122"/>
                      <a:pt x="27" y="117"/>
                      <a:pt x="17" y="106"/>
                    </a:cubicBezTo>
                    <a:cubicBezTo>
                      <a:pt x="6" y="95"/>
                      <a:pt x="0" y="81"/>
                      <a:pt x="0" y="62"/>
                    </a:cubicBezTo>
                    <a:cubicBezTo>
                      <a:pt x="0" y="43"/>
                      <a:pt x="5" y="28"/>
                      <a:pt x="16" y="17"/>
                    </a:cubicBezTo>
                    <a:cubicBezTo>
                      <a:pt x="26" y="6"/>
                      <a:pt x="40" y="0"/>
                      <a:pt x="57" y="0"/>
                    </a:cubicBezTo>
                    <a:cubicBezTo>
                      <a:pt x="73" y="0"/>
                      <a:pt x="86" y="5"/>
                      <a:pt x="95" y="15"/>
                    </a:cubicBezTo>
                    <a:cubicBezTo>
                      <a:pt x="104" y="25"/>
                      <a:pt x="108" y="39"/>
                      <a:pt x="108" y="56"/>
                    </a:cubicBezTo>
                    <a:close/>
                    <a:moveTo>
                      <a:pt x="89" y="51"/>
                    </a:moveTo>
                    <a:lnTo>
                      <a:pt x="89" y="51"/>
                    </a:lnTo>
                    <a:cubicBezTo>
                      <a:pt x="89" y="40"/>
                      <a:pt x="86" y="32"/>
                      <a:pt x="81" y="25"/>
                    </a:cubicBezTo>
                    <a:cubicBezTo>
                      <a:pt x="75" y="19"/>
                      <a:pt x="67" y="16"/>
                      <a:pt x="58" y="16"/>
                    </a:cubicBezTo>
                    <a:cubicBezTo>
                      <a:pt x="47" y="16"/>
                      <a:pt x="39" y="19"/>
                      <a:pt x="32" y="25"/>
                    </a:cubicBezTo>
                    <a:cubicBezTo>
                      <a:pt x="26" y="31"/>
                      <a:pt x="22" y="40"/>
                      <a:pt x="21" y="51"/>
                    </a:cubicBezTo>
                    <a:lnTo>
                      <a:pt x="89" y="51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7" name="Freeform 126"/>
              <p:cNvSpPr>
                <a:spLocks/>
              </p:cNvSpPr>
              <p:nvPr/>
            </p:nvSpPr>
            <p:spPr bwMode="auto">
              <a:xfrm>
                <a:off x="4296" y="4294"/>
                <a:ext cx="31" cy="134"/>
              </a:xfrm>
              <a:custGeom>
                <a:avLst/>
                <a:gdLst>
                  <a:gd name="T0" fmla="*/ 0 w 44"/>
                  <a:gd name="T1" fmla="*/ 0 h 190"/>
                  <a:gd name="T2" fmla="*/ 0 w 44"/>
                  <a:gd name="T3" fmla="*/ 0 h 190"/>
                  <a:gd name="T4" fmla="*/ 44 w 44"/>
                  <a:gd name="T5" fmla="*/ 0 h 190"/>
                  <a:gd name="T6" fmla="*/ 44 w 44"/>
                  <a:gd name="T7" fmla="*/ 15 h 190"/>
                  <a:gd name="T8" fmla="*/ 19 w 44"/>
                  <a:gd name="T9" fmla="*/ 15 h 190"/>
                  <a:gd name="T10" fmla="*/ 19 w 44"/>
                  <a:gd name="T11" fmla="*/ 175 h 190"/>
                  <a:gd name="T12" fmla="*/ 44 w 44"/>
                  <a:gd name="T13" fmla="*/ 175 h 190"/>
                  <a:gd name="T14" fmla="*/ 44 w 44"/>
                  <a:gd name="T15" fmla="*/ 190 h 190"/>
                  <a:gd name="T16" fmla="*/ 0 w 44"/>
                  <a:gd name="T17" fmla="*/ 190 h 190"/>
                  <a:gd name="T18" fmla="*/ 0 w 44"/>
                  <a:gd name="T19" fmla="*/ 0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4" h="190">
                    <a:moveTo>
                      <a:pt x="0" y="0"/>
                    </a:moveTo>
                    <a:lnTo>
                      <a:pt x="0" y="0"/>
                    </a:lnTo>
                    <a:lnTo>
                      <a:pt x="44" y="0"/>
                    </a:lnTo>
                    <a:lnTo>
                      <a:pt x="44" y="15"/>
                    </a:lnTo>
                    <a:lnTo>
                      <a:pt x="19" y="15"/>
                    </a:lnTo>
                    <a:lnTo>
                      <a:pt x="19" y="175"/>
                    </a:lnTo>
                    <a:lnTo>
                      <a:pt x="44" y="175"/>
                    </a:lnTo>
                    <a:lnTo>
                      <a:pt x="44" y="190"/>
                    </a:lnTo>
                    <a:lnTo>
                      <a:pt x="0" y="19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8" name="Freeform 127"/>
              <p:cNvSpPr>
                <a:spLocks/>
              </p:cNvSpPr>
              <p:nvPr/>
            </p:nvSpPr>
            <p:spPr bwMode="auto">
              <a:xfrm>
                <a:off x="4355" y="4325"/>
                <a:ext cx="119" cy="83"/>
              </a:xfrm>
              <a:custGeom>
                <a:avLst/>
                <a:gdLst>
                  <a:gd name="T0" fmla="*/ 92 w 170"/>
                  <a:gd name="T1" fmla="*/ 25 h 119"/>
                  <a:gd name="T2" fmla="*/ 92 w 170"/>
                  <a:gd name="T3" fmla="*/ 25 h 119"/>
                  <a:gd name="T4" fmla="*/ 109 w 170"/>
                  <a:gd name="T5" fmla="*/ 6 h 119"/>
                  <a:gd name="T6" fmla="*/ 133 w 170"/>
                  <a:gd name="T7" fmla="*/ 0 h 119"/>
                  <a:gd name="T8" fmla="*/ 160 w 170"/>
                  <a:gd name="T9" fmla="*/ 13 h 119"/>
                  <a:gd name="T10" fmla="*/ 170 w 170"/>
                  <a:gd name="T11" fmla="*/ 49 h 119"/>
                  <a:gd name="T12" fmla="*/ 170 w 170"/>
                  <a:gd name="T13" fmla="*/ 119 h 119"/>
                  <a:gd name="T14" fmla="*/ 151 w 170"/>
                  <a:gd name="T15" fmla="*/ 119 h 119"/>
                  <a:gd name="T16" fmla="*/ 151 w 170"/>
                  <a:gd name="T17" fmla="*/ 49 h 119"/>
                  <a:gd name="T18" fmla="*/ 145 w 170"/>
                  <a:gd name="T19" fmla="*/ 25 h 119"/>
                  <a:gd name="T20" fmla="*/ 127 w 170"/>
                  <a:gd name="T21" fmla="*/ 16 h 119"/>
                  <a:gd name="T22" fmla="*/ 103 w 170"/>
                  <a:gd name="T23" fmla="*/ 26 h 119"/>
                  <a:gd name="T24" fmla="*/ 95 w 170"/>
                  <a:gd name="T25" fmla="*/ 53 h 119"/>
                  <a:gd name="T26" fmla="*/ 95 w 170"/>
                  <a:gd name="T27" fmla="*/ 119 h 119"/>
                  <a:gd name="T28" fmla="*/ 76 w 170"/>
                  <a:gd name="T29" fmla="*/ 119 h 119"/>
                  <a:gd name="T30" fmla="*/ 76 w 170"/>
                  <a:gd name="T31" fmla="*/ 49 h 119"/>
                  <a:gd name="T32" fmla="*/ 70 w 170"/>
                  <a:gd name="T33" fmla="*/ 25 h 119"/>
                  <a:gd name="T34" fmla="*/ 51 w 170"/>
                  <a:gd name="T35" fmla="*/ 16 h 119"/>
                  <a:gd name="T36" fmla="*/ 28 w 170"/>
                  <a:gd name="T37" fmla="*/ 26 h 119"/>
                  <a:gd name="T38" fmla="*/ 19 w 170"/>
                  <a:gd name="T39" fmla="*/ 53 h 119"/>
                  <a:gd name="T40" fmla="*/ 19 w 170"/>
                  <a:gd name="T41" fmla="*/ 119 h 119"/>
                  <a:gd name="T42" fmla="*/ 0 w 170"/>
                  <a:gd name="T43" fmla="*/ 119 h 119"/>
                  <a:gd name="T44" fmla="*/ 0 w 170"/>
                  <a:gd name="T45" fmla="*/ 3 h 119"/>
                  <a:gd name="T46" fmla="*/ 19 w 170"/>
                  <a:gd name="T47" fmla="*/ 3 h 119"/>
                  <a:gd name="T48" fmla="*/ 19 w 170"/>
                  <a:gd name="T49" fmla="*/ 21 h 119"/>
                  <a:gd name="T50" fmla="*/ 35 w 170"/>
                  <a:gd name="T51" fmla="*/ 5 h 119"/>
                  <a:gd name="T52" fmla="*/ 57 w 170"/>
                  <a:gd name="T53" fmla="*/ 0 h 119"/>
                  <a:gd name="T54" fmla="*/ 79 w 170"/>
                  <a:gd name="T55" fmla="*/ 6 h 119"/>
                  <a:gd name="T56" fmla="*/ 92 w 170"/>
                  <a:gd name="T57" fmla="*/ 25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70" h="119">
                    <a:moveTo>
                      <a:pt x="92" y="25"/>
                    </a:moveTo>
                    <a:lnTo>
                      <a:pt x="92" y="25"/>
                    </a:lnTo>
                    <a:cubicBezTo>
                      <a:pt x="96" y="16"/>
                      <a:pt x="102" y="10"/>
                      <a:pt x="109" y="6"/>
                    </a:cubicBezTo>
                    <a:cubicBezTo>
                      <a:pt x="115" y="2"/>
                      <a:pt x="123" y="0"/>
                      <a:pt x="133" y="0"/>
                    </a:cubicBezTo>
                    <a:cubicBezTo>
                      <a:pt x="144" y="0"/>
                      <a:pt x="154" y="4"/>
                      <a:pt x="160" y="13"/>
                    </a:cubicBezTo>
                    <a:cubicBezTo>
                      <a:pt x="167" y="21"/>
                      <a:pt x="170" y="33"/>
                      <a:pt x="170" y="49"/>
                    </a:cubicBezTo>
                    <a:lnTo>
                      <a:pt x="170" y="119"/>
                    </a:lnTo>
                    <a:lnTo>
                      <a:pt x="151" y="119"/>
                    </a:lnTo>
                    <a:lnTo>
                      <a:pt x="151" y="49"/>
                    </a:lnTo>
                    <a:cubicBezTo>
                      <a:pt x="151" y="38"/>
                      <a:pt x="149" y="30"/>
                      <a:pt x="145" y="25"/>
                    </a:cubicBezTo>
                    <a:cubicBezTo>
                      <a:pt x="141" y="19"/>
                      <a:pt x="135" y="16"/>
                      <a:pt x="127" y="16"/>
                    </a:cubicBezTo>
                    <a:cubicBezTo>
                      <a:pt x="117" y="16"/>
                      <a:pt x="109" y="20"/>
                      <a:pt x="103" y="26"/>
                    </a:cubicBezTo>
                    <a:cubicBezTo>
                      <a:pt x="98" y="33"/>
                      <a:pt x="95" y="42"/>
                      <a:pt x="95" y="53"/>
                    </a:cubicBezTo>
                    <a:lnTo>
                      <a:pt x="95" y="119"/>
                    </a:lnTo>
                    <a:lnTo>
                      <a:pt x="76" y="119"/>
                    </a:lnTo>
                    <a:lnTo>
                      <a:pt x="76" y="49"/>
                    </a:lnTo>
                    <a:cubicBezTo>
                      <a:pt x="76" y="38"/>
                      <a:pt x="74" y="30"/>
                      <a:pt x="70" y="25"/>
                    </a:cubicBezTo>
                    <a:cubicBezTo>
                      <a:pt x="66" y="19"/>
                      <a:pt x="60" y="16"/>
                      <a:pt x="51" y="16"/>
                    </a:cubicBezTo>
                    <a:cubicBezTo>
                      <a:pt x="42" y="16"/>
                      <a:pt x="34" y="20"/>
                      <a:pt x="28" y="26"/>
                    </a:cubicBezTo>
                    <a:cubicBezTo>
                      <a:pt x="22" y="33"/>
                      <a:pt x="19" y="42"/>
                      <a:pt x="19" y="53"/>
                    </a:cubicBezTo>
                    <a:lnTo>
                      <a:pt x="19" y="119"/>
                    </a:lnTo>
                    <a:lnTo>
                      <a:pt x="0" y="119"/>
                    </a:lnTo>
                    <a:lnTo>
                      <a:pt x="0" y="3"/>
                    </a:lnTo>
                    <a:lnTo>
                      <a:pt x="19" y="3"/>
                    </a:lnTo>
                    <a:lnTo>
                      <a:pt x="19" y="21"/>
                    </a:lnTo>
                    <a:cubicBezTo>
                      <a:pt x="24" y="14"/>
                      <a:pt x="29" y="8"/>
                      <a:pt x="35" y="5"/>
                    </a:cubicBezTo>
                    <a:cubicBezTo>
                      <a:pt x="41" y="1"/>
                      <a:pt x="48" y="0"/>
                      <a:pt x="57" y="0"/>
                    </a:cubicBezTo>
                    <a:cubicBezTo>
                      <a:pt x="66" y="0"/>
                      <a:pt x="73" y="2"/>
                      <a:pt x="79" y="6"/>
                    </a:cubicBezTo>
                    <a:cubicBezTo>
                      <a:pt x="85" y="10"/>
                      <a:pt x="89" y="17"/>
                      <a:pt x="92" y="25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49" name="Freeform 128"/>
              <p:cNvSpPr>
                <a:spLocks/>
              </p:cNvSpPr>
              <p:nvPr/>
            </p:nvSpPr>
            <p:spPr bwMode="auto">
              <a:xfrm>
                <a:off x="4501" y="4325"/>
                <a:ext cx="119" cy="83"/>
              </a:xfrm>
              <a:custGeom>
                <a:avLst/>
                <a:gdLst>
                  <a:gd name="T0" fmla="*/ 92 w 170"/>
                  <a:gd name="T1" fmla="*/ 25 h 119"/>
                  <a:gd name="T2" fmla="*/ 92 w 170"/>
                  <a:gd name="T3" fmla="*/ 25 h 119"/>
                  <a:gd name="T4" fmla="*/ 109 w 170"/>
                  <a:gd name="T5" fmla="*/ 6 h 119"/>
                  <a:gd name="T6" fmla="*/ 132 w 170"/>
                  <a:gd name="T7" fmla="*/ 0 h 119"/>
                  <a:gd name="T8" fmla="*/ 160 w 170"/>
                  <a:gd name="T9" fmla="*/ 13 h 119"/>
                  <a:gd name="T10" fmla="*/ 170 w 170"/>
                  <a:gd name="T11" fmla="*/ 49 h 119"/>
                  <a:gd name="T12" fmla="*/ 170 w 170"/>
                  <a:gd name="T13" fmla="*/ 119 h 119"/>
                  <a:gd name="T14" fmla="*/ 151 w 170"/>
                  <a:gd name="T15" fmla="*/ 119 h 119"/>
                  <a:gd name="T16" fmla="*/ 151 w 170"/>
                  <a:gd name="T17" fmla="*/ 49 h 119"/>
                  <a:gd name="T18" fmla="*/ 145 w 170"/>
                  <a:gd name="T19" fmla="*/ 25 h 119"/>
                  <a:gd name="T20" fmla="*/ 127 w 170"/>
                  <a:gd name="T21" fmla="*/ 16 h 119"/>
                  <a:gd name="T22" fmla="*/ 103 w 170"/>
                  <a:gd name="T23" fmla="*/ 26 h 119"/>
                  <a:gd name="T24" fmla="*/ 95 w 170"/>
                  <a:gd name="T25" fmla="*/ 53 h 119"/>
                  <a:gd name="T26" fmla="*/ 95 w 170"/>
                  <a:gd name="T27" fmla="*/ 119 h 119"/>
                  <a:gd name="T28" fmla="*/ 76 w 170"/>
                  <a:gd name="T29" fmla="*/ 119 h 119"/>
                  <a:gd name="T30" fmla="*/ 76 w 170"/>
                  <a:gd name="T31" fmla="*/ 49 h 119"/>
                  <a:gd name="T32" fmla="*/ 70 w 170"/>
                  <a:gd name="T33" fmla="*/ 25 h 119"/>
                  <a:gd name="T34" fmla="*/ 51 w 170"/>
                  <a:gd name="T35" fmla="*/ 16 h 119"/>
                  <a:gd name="T36" fmla="*/ 28 w 170"/>
                  <a:gd name="T37" fmla="*/ 26 h 119"/>
                  <a:gd name="T38" fmla="*/ 19 w 170"/>
                  <a:gd name="T39" fmla="*/ 53 h 119"/>
                  <a:gd name="T40" fmla="*/ 19 w 170"/>
                  <a:gd name="T41" fmla="*/ 119 h 119"/>
                  <a:gd name="T42" fmla="*/ 0 w 170"/>
                  <a:gd name="T43" fmla="*/ 119 h 119"/>
                  <a:gd name="T44" fmla="*/ 0 w 170"/>
                  <a:gd name="T45" fmla="*/ 3 h 119"/>
                  <a:gd name="T46" fmla="*/ 19 w 170"/>
                  <a:gd name="T47" fmla="*/ 3 h 119"/>
                  <a:gd name="T48" fmla="*/ 19 w 170"/>
                  <a:gd name="T49" fmla="*/ 21 h 119"/>
                  <a:gd name="T50" fmla="*/ 35 w 170"/>
                  <a:gd name="T51" fmla="*/ 5 h 119"/>
                  <a:gd name="T52" fmla="*/ 57 w 170"/>
                  <a:gd name="T53" fmla="*/ 0 h 119"/>
                  <a:gd name="T54" fmla="*/ 78 w 170"/>
                  <a:gd name="T55" fmla="*/ 6 h 119"/>
                  <a:gd name="T56" fmla="*/ 92 w 170"/>
                  <a:gd name="T57" fmla="*/ 25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70" h="119">
                    <a:moveTo>
                      <a:pt x="92" y="25"/>
                    </a:moveTo>
                    <a:lnTo>
                      <a:pt x="92" y="25"/>
                    </a:lnTo>
                    <a:cubicBezTo>
                      <a:pt x="96" y="16"/>
                      <a:pt x="102" y="10"/>
                      <a:pt x="109" y="6"/>
                    </a:cubicBezTo>
                    <a:cubicBezTo>
                      <a:pt x="115" y="2"/>
                      <a:pt x="123" y="0"/>
                      <a:pt x="132" y="0"/>
                    </a:cubicBezTo>
                    <a:cubicBezTo>
                      <a:pt x="144" y="0"/>
                      <a:pt x="154" y="4"/>
                      <a:pt x="160" y="13"/>
                    </a:cubicBezTo>
                    <a:cubicBezTo>
                      <a:pt x="167" y="21"/>
                      <a:pt x="170" y="33"/>
                      <a:pt x="170" y="49"/>
                    </a:cubicBezTo>
                    <a:lnTo>
                      <a:pt x="170" y="119"/>
                    </a:lnTo>
                    <a:lnTo>
                      <a:pt x="151" y="119"/>
                    </a:lnTo>
                    <a:lnTo>
                      <a:pt x="151" y="49"/>
                    </a:lnTo>
                    <a:cubicBezTo>
                      <a:pt x="151" y="38"/>
                      <a:pt x="149" y="30"/>
                      <a:pt x="145" y="25"/>
                    </a:cubicBezTo>
                    <a:cubicBezTo>
                      <a:pt x="141" y="19"/>
                      <a:pt x="135" y="16"/>
                      <a:pt x="127" y="16"/>
                    </a:cubicBezTo>
                    <a:cubicBezTo>
                      <a:pt x="117" y="16"/>
                      <a:pt x="109" y="20"/>
                      <a:pt x="103" y="26"/>
                    </a:cubicBezTo>
                    <a:cubicBezTo>
                      <a:pt x="98" y="33"/>
                      <a:pt x="95" y="42"/>
                      <a:pt x="95" y="53"/>
                    </a:cubicBezTo>
                    <a:lnTo>
                      <a:pt x="95" y="119"/>
                    </a:lnTo>
                    <a:lnTo>
                      <a:pt x="76" y="119"/>
                    </a:lnTo>
                    <a:lnTo>
                      <a:pt x="76" y="49"/>
                    </a:lnTo>
                    <a:cubicBezTo>
                      <a:pt x="76" y="38"/>
                      <a:pt x="73" y="30"/>
                      <a:pt x="70" y="25"/>
                    </a:cubicBezTo>
                    <a:cubicBezTo>
                      <a:pt x="66" y="19"/>
                      <a:pt x="59" y="16"/>
                      <a:pt x="51" y="16"/>
                    </a:cubicBezTo>
                    <a:cubicBezTo>
                      <a:pt x="41" y="16"/>
                      <a:pt x="34" y="20"/>
                      <a:pt x="28" y="26"/>
                    </a:cubicBezTo>
                    <a:cubicBezTo>
                      <a:pt x="22" y="33"/>
                      <a:pt x="19" y="42"/>
                      <a:pt x="19" y="53"/>
                    </a:cubicBezTo>
                    <a:lnTo>
                      <a:pt x="19" y="119"/>
                    </a:lnTo>
                    <a:lnTo>
                      <a:pt x="0" y="119"/>
                    </a:lnTo>
                    <a:lnTo>
                      <a:pt x="0" y="3"/>
                    </a:lnTo>
                    <a:lnTo>
                      <a:pt x="19" y="3"/>
                    </a:lnTo>
                    <a:lnTo>
                      <a:pt x="19" y="21"/>
                    </a:lnTo>
                    <a:cubicBezTo>
                      <a:pt x="23" y="14"/>
                      <a:pt x="29" y="8"/>
                      <a:pt x="35" y="5"/>
                    </a:cubicBezTo>
                    <a:cubicBezTo>
                      <a:pt x="41" y="1"/>
                      <a:pt x="48" y="0"/>
                      <a:pt x="57" y="0"/>
                    </a:cubicBezTo>
                    <a:cubicBezTo>
                      <a:pt x="65" y="0"/>
                      <a:pt x="72" y="2"/>
                      <a:pt x="78" y="6"/>
                    </a:cubicBezTo>
                    <a:cubicBezTo>
                      <a:pt x="84" y="10"/>
                      <a:pt x="89" y="17"/>
                      <a:pt x="92" y="25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0" name="Freeform 129"/>
              <p:cNvSpPr>
                <a:spLocks/>
              </p:cNvSpPr>
              <p:nvPr/>
            </p:nvSpPr>
            <p:spPr bwMode="auto">
              <a:xfrm>
                <a:off x="4633" y="4299"/>
                <a:ext cx="51" cy="123"/>
              </a:xfrm>
              <a:custGeom>
                <a:avLst/>
                <a:gdLst>
                  <a:gd name="T0" fmla="*/ 55 w 72"/>
                  <a:gd name="T1" fmla="*/ 0 h 175"/>
                  <a:gd name="T2" fmla="*/ 55 w 72"/>
                  <a:gd name="T3" fmla="*/ 0 h 175"/>
                  <a:gd name="T4" fmla="*/ 72 w 72"/>
                  <a:gd name="T5" fmla="*/ 0 h 175"/>
                  <a:gd name="T6" fmla="*/ 18 w 72"/>
                  <a:gd name="T7" fmla="*/ 175 h 175"/>
                  <a:gd name="T8" fmla="*/ 0 w 72"/>
                  <a:gd name="T9" fmla="*/ 175 h 175"/>
                  <a:gd name="T10" fmla="*/ 55 w 72"/>
                  <a:gd name="T11" fmla="*/ 0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2" h="175">
                    <a:moveTo>
                      <a:pt x="55" y="0"/>
                    </a:moveTo>
                    <a:lnTo>
                      <a:pt x="55" y="0"/>
                    </a:lnTo>
                    <a:lnTo>
                      <a:pt x="72" y="0"/>
                    </a:lnTo>
                    <a:lnTo>
                      <a:pt x="18" y="175"/>
                    </a:lnTo>
                    <a:lnTo>
                      <a:pt x="0" y="175"/>
                    </a:lnTo>
                    <a:lnTo>
                      <a:pt x="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1" name="Freeform 130"/>
              <p:cNvSpPr>
                <a:spLocks noEditPoints="1"/>
              </p:cNvSpPr>
              <p:nvPr/>
            </p:nvSpPr>
            <p:spPr bwMode="auto">
              <a:xfrm>
                <a:off x="4692" y="4294"/>
                <a:ext cx="73" cy="116"/>
              </a:xfrm>
              <a:custGeom>
                <a:avLst/>
                <a:gdLst>
                  <a:gd name="T0" fmla="*/ 85 w 104"/>
                  <a:gd name="T1" fmla="*/ 63 h 165"/>
                  <a:gd name="T2" fmla="*/ 85 w 104"/>
                  <a:gd name="T3" fmla="*/ 63 h 165"/>
                  <a:gd name="T4" fmla="*/ 85 w 104"/>
                  <a:gd name="T5" fmla="*/ 0 h 165"/>
                  <a:gd name="T6" fmla="*/ 104 w 104"/>
                  <a:gd name="T7" fmla="*/ 0 h 165"/>
                  <a:gd name="T8" fmla="*/ 104 w 104"/>
                  <a:gd name="T9" fmla="*/ 162 h 165"/>
                  <a:gd name="T10" fmla="*/ 85 w 104"/>
                  <a:gd name="T11" fmla="*/ 162 h 165"/>
                  <a:gd name="T12" fmla="*/ 85 w 104"/>
                  <a:gd name="T13" fmla="*/ 145 h 165"/>
                  <a:gd name="T14" fmla="*/ 70 w 104"/>
                  <a:gd name="T15" fmla="*/ 160 h 165"/>
                  <a:gd name="T16" fmla="*/ 48 w 104"/>
                  <a:gd name="T17" fmla="*/ 165 h 165"/>
                  <a:gd name="T18" fmla="*/ 13 w 104"/>
                  <a:gd name="T19" fmla="*/ 148 h 165"/>
                  <a:gd name="T20" fmla="*/ 0 w 104"/>
                  <a:gd name="T21" fmla="*/ 104 h 165"/>
                  <a:gd name="T22" fmla="*/ 13 w 104"/>
                  <a:gd name="T23" fmla="*/ 60 h 165"/>
                  <a:gd name="T24" fmla="*/ 48 w 104"/>
                  <a:gd name="T25" fmla="*/ 43 h 165"/>
                  <a:gd name="T26" fmla="*/ 70 w 104"/>
                  <a:gd name="T27" fmla="*/ 48 h 165"/>
                  <a:gd name="T28" fmla="*/ 85 w 104"/>
                  <a:gd name="T29" fmla="*/ 63 h 165"/>
                  <a:gd name="T30" fmla="*/ 20 w 104"/>
                  <a:gd name="T31" fmla="*/ 104 h 165"/>
                  <a:gd name="T32" fmla="*/ 20 w 104"/>
                  <a:gd name="T33" fmla="*/ 104 h 165"/>
                  <a:gd name="T34" fmla="*/ 28 w 104"/>
                  <a:gd name="T35" fmla="*/ 137 h 165"/>
                  <a:gd name="T36" fmla="*/ 53 w 104"/>
                  <a:gd name="T37" fmla="*/ 149 h 165"/>
                  <a:gd name="T38" fmla="*/ 76 w 104"/>
                  <a:gd name="T39" fmla="*/ 137 h 165"/>
                  <a:gd name="T40" fmla="*/ 85 w 104"/>
                  <a:gd name="T41" fmla="*/ 104 h 165"/>
                  <a:gd name="T42" fmla="*/ 76 w 104"/>
                  <a:gd name="T43" fmla="*/ 71 h 165"/>
                  <a:gd name="T44" fmla="*/ 53 w 104"/>
                  <a:gd name="T45" fmla="*/ 59 h 165"/>
                  <a:gd name="T46" fmla="*/ 28 w 104"/>
                  <a:gd name="T47" fmla="*/ 71 h 165"/>
                  <a:gd name="T48" fmla="*/ 20 w 104"/>
                  <a:gd name="T49" fmla="*/ 104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04" h="165">
                    <a:moveTo>
                      <a:pt x="85" y="63"/>
                    </a:moveTo>
                    <a:lnTo>
                      <a:pt x="85" y="63"/>
                    </a:lnTo>
                    <a:lnTo>
                      <a:pt x="85" y="0"/>
                    </a:lnTo>
                    <a:lnTo>
                      <a:pt x="104" y="0"/>
                    </a:lnTo>
                    <a:lnTo>
                      <a:pt x="104" y="162"/>
                    </a:lnTo>
                    <a:lnTo>
                      <a:pt x="85" y="162"/>
                    </a:lnTo>
                    <a:lnTo>
                      <a:pt x="85" y="145"/>
                    </a:lnTo>
                    <a:cubicBezTo>
                      <a:pt x="81" y="152"/>
                      <a:pt x="76" y="157"/>
                      <a:pt x="70" y="160"/>
                    </a:cubicBezTo>
                    <a:cubicBezTo>
                      <a:pt x="64" y="163"/>
                      <a:pt x="56" y="165"/>
                      <a:pt x="48" y="165"/>
                    </a:cubicBezTo>
                    <a:cubicBezTo>
                      <a:pt x="34" y="165"/>
                      <a:pt x="22" y="159"/>
                      <a:pt x="13" y="148"/>
                    </a:cubicBezTo>
                    <a:cubicBezTo>
                      <a:pt x="4" y="137"/>
                      <a:pt x="0" y="122"/>
                      <a:pt x="0" y="104"/>
                    </a:cubicBezTo>
                    <a:cubicBezTo>
                      <a:pt x="0" y="86"/>
                      <a:pt x="4" y="71"/>
                      <a:pt x="13" y="60"/>
                    </a:cubicBezTo>
                    <a:cubicBezTo>
                      <a:pt x="22" y="49"/>
                      <a:pt x="34" y="43"/>
                      <a:pt x="48" y="43"/>
                    </a:cubicBezTo>
                    <a:cubicBezTo>
                      <a:pt x="56" y="43"/>
                      <a:pt x="64" y="44"/>
                      <a:pt x="70" y="48"/>
                    </a:cubicBezTo>
                    <a:cubicBezTo>
                      <a:pt x="76" y="51"/>
                      <a:pt x="81" y="56"/>
                      <a:pt x="85" y="63"/>
                    </a:cubicBezTo>
                    <a:close/>
                    <a:moveTo>
                      <a:pt x="20" y="104"/>
                    </a:moveTo>
                    <a:lnTo>
                      <a:pt x="20" y="104"/>
                    </a:lnTo>
                    <a:cubicBezTo>
                      <a:pt x="20" y="118"/>
                      <a:pt x="23" y="129"/>
                      <a:pt x="28" y="137"/>
                    </a:cubicBezTo>
                    <a:cubicBezTo>
                      <a:pt x="34" y="145"/>
                      <a:pt x="42" y="149"/>
                      <a:pt x="53" y="149"/>
                    </a:cubicBezTo>
                    <a:cubicBezTo>
                      <a:pt x="63" y="149"/>
                      <a:pt x="70" y="145"/>
                      <a:pt x="76" y="137"/>
                    </a:cubicBezTo>
                    <a:cubicBezTo>
                      <a:pt x="82" y="129"/>
                      <a:pt x="85" y="118"/>
                      <a:pt x="85" y="104"/>
                    </a:cubicBezTo>
                    <a:cubicBezTo>
                      <a:pt x="85" y="90"/>
                      <a:pt x="82" y="79"/>
                      <a:pt x="76" y="71"/>
                    </a:cubicBezTo>
                    <a:cubicBezTo>
                      <a:pt x="70" y="63"/>
                      <a:pt x="63" y="59"/>
                      <a:pt x="53" y="59"/>
                    </a:cubicBezTo>
                    <a:cubicBezTo>
                      <a:pt x="42" y="59"/>
                      <a:pt x="34" y="63"/>
                      <a:pt x="28" y="71"/>
                    </a:cubicBezTo>
                    <a:cubicBezTo>
                      <a:pt x="23" y="79"/>
                      <a:pt x="20" y="90"/>
                      <a:pt x="20" y="104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2" name="Freeform 131"/>
              <p:cNvSpPr>
                <a:spLocks noEditPoints="1"/>
              </p:cNvSpPr>
              <p:nvPr/>
            </p:nvSpPr>
            <p:spPr bwMode="auto">
              <a:xfrm>
                <a:off x="4787" y="4294"/>
                <a:ext cx="73" cy="116"/>
              </a:xfrm>
              <a:custGeom>
                <a:avLst/>
                <a:gdLst>
                  <a:gd name="T0" fmla="*/ 86 w 105"/>
                  <a:gd name="T1" fmla="*/ 63 h 165"/>
                  <a:gd name="T2" fmla="*/ 86 w 105"/>
                  <a:gd name="T3" fmla="*/ 63 h 165"/>
                  <a:gd name="T4" fmla="*/ 86 w 105"/>
                  <a:gd name="T5" fmla="*/ 0 h 165"/>
                  <a:gd name="T6" fmla="*/ 105 w 105"/>
                  <a:gd name="T7" fmla="*/ 0 h 165"/>
                  <a:gd name="T8" fmla="*/ 105 w 105"/>
                  <a:gd name="T9" fmla="*/ 162 h 165"/>
                  <a:gd name="T10" fmla="*/ 86 w 105"/>
                  <a:gd name="T11" fmla="*/ 162 h 165"/>
                  <a:gd name="T12" fmla="*/ 86 w 105"/>
                  <a:gd name="T13" fmla="*/ 145 h 165"/>
                  <a:gd name="T14" fmla="*/ 70 w 105"/>
                  <a:gd name="T15" fmla="*/ 160 h 165"/>
                  <a:gd name="T16" fmla="*/ 48 w 105"/>
                  <a:gd name="T17" fmla="*/ 165 h 165"/>
                  <a:gd name="T18" fmla="*/ 14 w 105"/>
                  <a:gd name="T19" fmla="*/ 148 h 165"/>
                  <a:gd name="T20" fmla="*/ 0 w 105"/>
                  <a:gd name="T21" fmla="*/ 104 h 165"/>
                  <a:gd name="T22" fmla="*/ 14 w 105"/>
                  <a:gd name="T23" fmla="*/ 60 h 165"/>
                  <a:gd name="T24" fmla="*/ 48 w 105"/>
                  <a:gd name="T25" fmla="*/ 43 h 165"/>
                  <a:gd name="T26" fmla="*/ 70 w 105"/>
                  <a:gd name="T27" fmla="*/ 48 h 165"/>
                  <a:gd name="T28" fmla="*/ 86 w 105"/>
                  <a:gd name="T29" fmla="*/ 63 h 165"/>
                  <a:gd name="T30" fmla="*/ 20 w 105"/>
                  <a:gd name="T31" fmla="*/ 104 h 165"/>
                  <a:gd name="T32" fmla="*/ 20 w 105"/>
                  <a:gd name="T33" fmla="*/ 104 h 165"/>
                  <a:gd name="T34" fmla="*/ 29 w 105"/>
                  <a:gd name="T35" fmla="*/ 137 h 165"/>
                  <a:gd name="T36" fmla="*/ 53 w 105"/>
                  <a:gd name="T37" fmla="*/ 149 h 165"/>
                  <a:gd name="T38" fmla="*/ 77 w 105"/>
                  <a:gd name="T39" fmla="*/ 137 h 165"/>
                  <a:gd name="T40" fmla="*/ 86 w 105"/>
                  <a:gd name="T41" fmla="*/ 104 h 165"/>
                  <a:gd name="T42" fmla="*/ 77 w 105"/>
                  <a:gd name="T43" fmla="*/ 71 h 165"/>
                  <a:gd name="T44" fmla="*/ 53 w 105"/>
                  <a:gd name="T45" fmla="*/ 59 h 165"/>
                  <a:gd name="T46" fmla="*/ 29 w 105"/>
                  <a:gd name="T47" fmla="*/ 71 h 165"/>
                  <a:gd name="T48" fmla="*/ 20 w 105"/>
                  <a:gd name="T49" fmla="*/ 104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05" h="165">
                    <a:moveTo>
                      <a:pt x="86" y="63"/>
                    </a:moveTo>
                    <a:lnTo>
                      <a:pt x="86" y="63"/>
                    </a:lnTo>
                    <a:lnTo>
                      <a:pt x="86" y="0"/>
                    </a:lnTo>
                    <a:lnTo>
                      <a:pt x="105" y="0"/>
                    </a:lnTo>
                    <a:lnTo>
                      <a:pt x="105" y="162"/>
                    </a:lnTo>
                    <a:lnTo>
                      <a:pt x="86" y="162"/>
                    </a:lnTo>
                    <a:lnTo>
                      <a:pt x="86" y="145"/>
                    </a:lnTo>
                    <a:cubicBezTo>
                      <a:pt x="82" y="152"/>
                      <a:pt x="76" y="157"/>
                      <a:pt x="70" y="160"/>
                    </a:cubicBezTo>
                    <a:cubicBezTo>
                      <a:pt x="64" y="163"/>
                      <a:pt x="57" y="165"/>
                      <a:pt x="48" y="165"/>
                    </a:cubicBezTo>
                    <a:cubicBezTo>
                      <a:pt x="34" y="165"/>
                      <a:pt x="23" y="159"/>
                      <a:pt x="14" y="148"/>
                    </a:cubicBezTo>
                    <a:cubicBezTo>
                      <a:pt x="5" y="137"/>
                      <a:pt x="0" y="122"/>
                      <a:pt x="0" y="104"/>
                    </a:cubicBezTo>
                    <a:cubicBezTo>
                      <a:pt x="0" y="86"/>
                      <a:pt x="5" y="71"/>
                      <a:pt x="14" y="60"/>
                    </a:cubicBezTo>
                    <a:cubicBezTo>
                      <a:pt x="23" y="49"/>
                      <a:pt x="34" y="43"/>
                      <a:pt x="48" y="43"/>
                    </a:cubicBezTo>
                    <a:cubicBezTo>
                      <a:pt x="57" y="43"/>
                      <a:pt x="64" y="44"/>
                      <a:pt x="70" y="48"/>
                    </a:cubicBezTo>
                    <a:cubicBezTo>
                      <a:pt x="76" y="51"/>
                      <a:pt x="82" y="56"/>
                      <a:pt x="86" y="63"/>
                    </a:cubicBezTo>
                    <a:close/>
                    <a:moveTo>
                      <a:pt x="20" y="104"/>
                    </a:moveTo>
                    <a:lnTo>
                      <a:pt x="20" y="104"/>
                    </a:lnTo>
                    <a:cubicBezTo>
                      <a:pt x="20" y="118"/>
                      <a:pt x="23" y="129"/>
                      <a:pt x="29" y="137"/>
                    </a:cubicBezTo>
                    <a:cubicBezTo>
                      <a:pt x="35" y="145"/>
                      <a:pt x="43" y="149"/>
                      <a:pt x="53" y="149"/>
                    </a:cubicBezTo>
                    <a:cubicBezTo>
                      <a:pt x="63" y="149"/>
                      <a:pt x="71" y="145"/>
                      <a:pt x="77" y="137"/>
                    </a:cubicBezTo>
                    <a:cubicBezTo>
                      <a:pt x="83" y="129"/>
                      <a:pt x="86" y="118"/>
                      <a:pt x="86" y="104"/>
                    </a:cubicBezTo>
                    <a:cubicBezTo>
                      <a:pt x="86" y="90"/>
                      <a:pt x="83" y="79"/>
                      <a:pt x="77" y="71"/>
                    </a:cubicBezTo>
                    <a:cubicBezTo>
                      <a:pt x="71" y="63"/>
                      <a:pt x="63" y="59"/>
                      <a:pt x="53" y="59"/>
                    </a:cubicBezTo>
                    <a:cubicBezTo>
                      <a:pt x="43" y="59"/>
                      <a:pt x="35" y="63"/>
                      <a:pt x="29" y="71"/>
                    </a:cubicBezTo>
                    <a:cubicBezTo>
                      <a:pt x="23" y="79"/>
                      <a:pt x="20" y="90"/>
                      <a:pt x="20" y="104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3" name="Freeform 132"/>
              <p:cNvSpPr>
                <a:spLocks/>
              </p:cNvSpPr>
              <p:nvPr/>
            </p:nvSpPr>
            <p:spPr bwMode="auto">
              <a:xfrm>
                <a:off x="4935" y="4294"/>
                <a:ext cx="69" cy="114"/>
              </a:xfrm>
              <a:custGeom>
                <a:avLst/>
                <a:gdLst>
                  <a:gd name="T0" fmla="*/ 98 w 98"/>
                  <a:gd name="T1" fmla="*/ 92 h 162"/>
                  <a:gd name="T2" fmla="*/ 98 w 98"/>
                  <a:gd name="T3" fmla="*/ 92 h 162"/>
                  <a:gd name="T4" fmla="*/ 98 w 98"/>
                  <a:gd name="T5" fmla="*/ 162 h 162"/>
                  <a:gd name="T6" fmla="*/ 79 w 98"/>
                  <a:gd name="T7" fmla="*/ 162 h 162"/>
                  <a:gd name="T8" fmla="*/ 79 w 98"/>
                  <a:gd name="T9" fmla="*/ 92 h 162"/>
                  <a:gd name="T10" fmla="*/ 72 w 98"/>
                  <a:gd name="T11" fmla="*/ 68 h 162"/>
                  <a:gd name="T12" fmla="*/ 53 w 98"/>
                  <a:gd name="T13" fmla="*/ 59 h 162"/>
                  <a:gd name="T14" fmla="*/ 29 w 98"/>
                  <a:gd name="T15" fmla="*/ 69 h 162"/>
                  <a:gd name="T16" fmla="*/ 20 w 98"/>
                  <a:gd name="T17" fmla="*/ 96 h 162"/>
                  <a:gd name="T18" fmla="*/ 20 w 98"/>
                  <a:gd name="T19" fmla="*/ 162 h 162"/>
                  <a:gd name="T20" fmla="*/ 0 w 98"/>
                  <a:gd name="T21" fmla="*/ 162 h 162"/>
                  <a:gd name="T22" fmla="*/ 0 w 98"/>
                  <a:gd name="T23" fmla="*/ 0 h 162"/>
                  <a:gd name="T24" fmla="*/ 20 w 98"/>
                  <a:gd name="T25" fmla="*/ 0 h 162"/>
                  <a:gd name="T26" fmla="*/ 20 w 98"/>
                  <a:gd name="T27" fmla="*/ 64 h 162"/>
                  <a:gd name="T28" fmla="*/ 36 w 98"/>
                  <a:gd name="T29" fmla="*/ 48 h 162"/>
                  <a:gd name="T30" fmla="*/ 57 w 98"/>
                  <a:gd name="T31" fmla="*/ 43 h 162"/>
                  <a:gd name="T32" fmla="*/ 88 w 98"/>
                  <a:gd name="T33" fmla="*/ 55 h 162"/>
                  <a:gd name="T34" fmla="*/ 98 w 98"/>
                  <a:gd name="T35" fmla="*/ 92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8" h="162">
                    <a:moveTo>
                      <a:pt x="98" y="92"/>
                    </a:moveTo>
                    <a:lnTo>
                      <a:pt x="98" y="92"/>
                    </a:lnTo>
                    <a:lnTo>
                      <a:pt x="98" y="162"/>
                    </a:lnTo>
                    <a:lnTo>
                      <a:pt x="79" y="162"/>
                    </a:lnTo>
                    <a:lnTo>
                      <a:pt x="79" y="92"/>
                    </a:lnTo>
                    <a:cubicBezTo>
                      <a:pt x="79" y="81"/>
                      <a:pt x="77" y="73"/>
                      <a:pt x="72" y="68"/>
                    </a:cubicBezTo>
                    <a:cubicBezTo>
                      <a:pt x="68" y="62"/>
                      <a:pt x="62" y="59"/>
                      <a:pt x="53" y="59"/>
                    </a:cubicBezTo>
                    <a:cubicBezTo>
                      <a:pt x="43" y="59"/>
                      <a:pt x="35" y="63"/>
                      <a:pt x="29" y="69"/>
                    </a:cubicBezTo>
                    <a:cubicBezTo>
                      <a:pt x="23" y="76"/>
                      <a:pt x="20" y="85"/>
                      <a:pt x="20" y="96"/>
                    </a:cubicBezTo>
                    <a:lnTo>
                      <a:pt x="20" y="162"/>
                    </a:lnTo>
                    <a:lnTo>
                      <a:pt x="0" y="162"/>
                    </a:lnTo>
                    <a:lnTo>
                      <a:pt x="0" y="0"/>
                    </a:lnTo>
                    <a:lnTo>
                      <a:pt x="20" y="0"/>
                    </a:lnTo>
                    <a:lnTo>
                      <a:pt x="20" y="64"/>
                    </a:lnTo>
                    <a:cubicBezTo>
                      <a:pt x="24" y="57"/>
                      <a:pt x="29" y="52"/>
                      <a:pt x="36" y="48"/>
                    </a:cubicBezTo>
                    <a:cubicBezTo>
                      <a:pt x="42" y="45"/>
                      <a:pt x="49" y="43"/>
                      <a:pt x="57" y="43"/>
                    </a:cubicBezTo>
                    <a:cubicBezTo>
                      <a:pt x="71" y="43"/>
                      <a:pt x="81" y="47"/>
                      <a:pt x="88" y="55"/>
                    </a:cubicBezTo>
                    <a:cubicBezTo>
                      <a:pt x="95" y="64"/>
                      <a:pt x="98" y="76"/>
                      <a:pt x="98" y="92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4" name="Freeform 133"/>
              <p:cNvSpPr>
                <a:spLocks/>
              </p:cNvSpPr>
              <p:nvPr/>
            </p:nvSpPr>
            <p:spPr bwMode="auto">
              <a:xfrm>
                <a:off x="5030" y="4325"/>
                <a:ext cx="48" cy="83"/>
              </a:xfrm>
              <a:custGeom>
                <a:avLst/>
                <a:gdLst>
                  <a:gd name="T0" fmla="*/ 68 w 68"/>
                  <a:gd name="T1" fmla="*/ 20 h 119"/>
                  <a:gd name="T2" fmla="*/ 68 w 68"/>
                  <a:gd name="T3" fmla="*/ 20 h 119"/>
                  <a:gd name="T4" fmla="*/ 61 w 68"/>
                  <a:gd name="T5" fmla="*/ 18 h 119"/>
                  <a:gd name="T6" fmla="*/ 53 w 68"/>
                  <a:gd name="T7" fmla="*/ 17 h 119"/>
                  <a:gd name="T8" fmla="*/ 28 w 68"/>
                  <a:gd name="T9" fmla="*/ 28 h 119"/>
                  <a:gd name="T10" fmla="*/ 19 w 68"/>
                  <a:gd name="T11" fmla="*/ 58 h 119"/>
                  <a:gd name="T12" fmla="*/ 19 w 68"/>
                  <a:gd name="T13" fmla="*/ 119 h 119"/>
                  <a:gd name="T14" fmla="*/ 0 w 68"/>
                  <a:gd name="T15" fmla="*/ 119 h 119"/>
                  <a:gd name="T16" fmla="*/ 0 w 68"/>
                  <a:gd name="T17" fmla="*/ 3 h 119"/>
                  <a:gd name="T18" fmla="*/ 19 w 68"/>
                  <a:gd name="T19" fmla="*/ 3 h 119"/>
                  <a:gd name="T20" fmla="*/ 19 w 68"/>
                  <a:gd name="T21" fmla="*/ 21 h 119"/>
                  <a:gd name="T22" fmla="*/ 35 w 68"/>
                  <a:gd name="T23" fmla="*/ 5 h 119"/>
                  <a:gd name="T24" fmla="*/ 58 w 68"/>
                  <a:gd name="T25" fmla="*/ 0 h 119"/>
                  <a:gd name="T26" fmla="*/ 63 w 68"/>
                  <a:gd name="T27" fmla="*/ 0 h 119"/>
                  <a:gd name="T28" fmla="*/ 68 w 68"/>
                  <a:gd name="T29" fmla="*/ 1 h 119"/>
                  <a:gd name="T30" fmla="*/ 68 w 68"/>
                  <a:gd name="T31" fmla="*/ 2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8" h="119">
                    <a:moveTo>
                      <a:pt x="68" y="20"/>
                    </a:moveTo>
                    <a:lnTo>
                      <a:pt x="68" y="20"/>
                    </a:lnTo>
                    <a:cubicBezTo>
                      <a:pt x="66" y="19"/>
                      <a:pt x="64" y="18"/>
                      <a:pt x="61" y="18"/>
                    </a:cubicBezTo>
                    <a:cubicBezTo>
                      <a:pt x="58" y="17"/>
                      <a:pt x="56" y="17"/>
                      <a:pt x="53" y="17"/>
                    </a:cubicBezTo>
                    <a:cubicBezTo>
                      <a:pt x="42" y="17"/>
                      <a:pt x="33" y="20"/>
                      <a:pt x="28" y="28"/>
                    </a:cubicBezTo>
                    <a:cubicBezTo>
                      <a:pt x="22" y="35"/>
                      <a:pt x="19" y="45"/>
                      <a:pt x="19" y="58"/>
                    </a:cubicBezTo>
                    <a:lnTo>
                      <a:pt x="19" y="119"/>
                    </a:lnTo>
                    <a:lnTo>
                      <a:pt x="0" y="119"/>
                    </a:lnTo>
                    <a:lnTo>
                      <a:pt x="0" y="3"/>
                    </a:lnTo>
                    <a:lnTo>
                      <a:pt x="19" y="3"/>
                    </a:lnTo>
                    <a:lnTo>
                      <a:pt x="19" y="21"/>
                    </a:lnTo>
                    <a:cubicBezTo>
                      <a:pt x="23" y="14"/>
                      <a:pt x="28" y="8"/>
                      <a:pt x="35" y="5"/>
                    </a:cubicBezTo>
                    <a:cubicBezTo>
                      <a:pt x="41" y="1"/>
                      <a:pt x="49" y="0"/>
                      <a:pt x="58" y="0"/>
                    </a:cubicBezTo>
                    <a:cubicBezTo>
                      <a:pt x="59" y="0"/>
                      <a:pt x="61" y="0"/>
                      <a:pt x="63" y="0"/>
                    </a:cubicBezTo>
                    <a:cubicBezTo>
                      <a:pt x="64" y="0"/>
                      <a:pt x="66" y="0"/>
                      <a:pt x="68" y="1"/>
                    </a:cubicBezTo>
                    <a:lnTo>
                      <a:pt x="68" y="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5" name="Freeform 134"/>
              <p:cNvSpPr>
                <a:spLocks/>
              </p:cNvSpPr>
              <p:nvPr/>
            </p:nvSpPr>
            <p:spPr bwMode="auto">
              <a:xfrm>
                <a:off x="5093" y="4294"/>
                <a:ext cx="31" cy="134"/>
              </a:xfrm>
              <a:custGeom>
                <a:avLst/>
                <a:gdLst>
                  <a:gd name="T0" fmla="*/ 44 w 44"/>
                  <a:gd name="T1" fmla="*/ 0 h 190"/>
                  <a:gd name="T2" fmla="*/ 44 w 44"/>
                  <a:gd name="T3" fmla="*/ 0 h 190"/>
                  <a:gd name="T4" fmla="*/ 44 w 44"/>
                  <a:gd name="T5" fmla="*/ 190 h 190"/>
                  <a:gd name="T6" fmla="*/ 0 w 44"/>
                  <a:gd name="T7" fmla="*/ 190 h 190"/>
                  <a:gd name="T8" fmla="*/ 0 w 44"/>
                  <a:gd name="T9" fmla="*/ 175 h 190"/>
                  <a:gd name="T10" fmla="*/ 25 w 44"/>
                  <a:gd name="T11" fmla="*/ 175 h 190"/>
                  <a:gd name="T12" fmla="*/ 25 w 44"/>
                  <a:gd name="T13" fmla="*/ 15 h 190"/>
                  <a:gd name="T14" fmla="*/ 0 w 44"/>
                  <a:gd name="T15" fmla="*/ 15 h 190"/>
                  <a:gd name="T16" fmla="*/ 0 w 44"/>
                  <a:gd name="T17" fmla="*/ 0 h 190"/>
                  <a:gd name="T18" fmla="*/ 44 w 44"/>
                  <a:gd name="T19" fmla="*/ 0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4" h="190">
                    <a:moveTo>
                      <a:pt x="44" y="0"/>
                    </a:moveTo>
                    <a:lnTo>
                      <a:pt x="44" y="0"/>
                    </a:lnTo>
                    <a:lnTo>
                      <a:pt x="44" y="190"/>
                    </a:lnTo>
                    <a:lnTo>
                      <a:pt x="0" y="190"/>
                    </a:lnTo>
                    <a:lnTo>
                      <a:pt x="0" y="175"/>
                    </a:lnTo>
                    <a:lnTo>
                      <a:pt x="25" y="175"/>
                    </a:lnTo>
                    <a:lnTo>
                      <a:pt x="25" y="15"/>
                    </a:lnTo>
                    <a:lnTo>
                      <a:pt x="0" y="15"/>
                    </a:lnTo>
                    <a:lnTo>
                      <a:pt x="0" y="0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6" name="Freeform 135"/>
              <p:cNvSpPr>
                <a:spLocks/>
              </p:cNvSpPr>
              <p:nvPr/>
            </p:nvSpPr>
            <p:spPr bwMode="auto">
              <a:xfrm>
                <a:off x="2229" y="3812"/>
                <a:ext cx="38" cy="0"/>
              </a:xfrm>
              <a:custGeom>
                <a:avLst/>
                <a:gdLst>
                  <a:gd name="T0" fmla="*/ 0 w 54"/>
                  <a:gd name="T1" fmla="*/ 0 w 54"/>
                  <a:gd name="T2" fmla="*/ 54 w 5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54">
                    <a:moveTo>
                      <a:pt x="0" y="0"/>
                    </a:moveTo>
                    <a:lnTo>
                      <a:pt x="0" y="0"/>
                    </a:lnTo>
                    <a:lnTo>
                      <a:pt x="54" y="0"/>
                    </a:lnTo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7" name="Freeform 136"/>
              <p:cNvSpPr>
                <a:spLocks/>
              </p:cNvSpPr>
              <p:nvPr/>
            </p:nvSpPr>
            <p:spPr bwMode="auto">
              <a:xfrm>
                <a:off x="2229" y="3812"/>
                <a:ext cx="38" cy="0"/>
              </a:xfrm>
              <a:custGeom>
                <a:avLst/>
                <a:gdLst>
                  <a:gd name="T0" fmla="*/ 0 w 54"/>
                  <a:gd name="T1" fmla="*/ 0 w 54"/>
                  <a:gd name="T2" fmla="*/ 54 w 5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54">
                    <a:moveTo>
                      <a:pt x="0" y="0"/>
                    </a:moveTo>
                    <a:lnTo>
                      <a:pt x="0" y="0"/>
                    </a:lnTo>
                    <a:lnTo>
                      <a:pt x="54" y="0"/>
                    </a:lnTo>
                  </a:path>
                </a:pathLst>
              </a:custGeom>
              <a:noFill/>
              <a:ln w="63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8" name="Freeform 137"/>
              <p:cNvSpPr>
                <a:spLocks/>
              </p:cNvSpPr>
              <p:nvPr/>
            </p:nvSpPr>
            <p:spPr bwMode="auto">
              <a:xfrm>
                <a:off x="6370" y="3812"/>
                <a:ext cx="37" cy="0"/>
              </a:xfrm>
              <a:custGeom>
                <a:avLst/>
                <a:gdLst>
                  <a:gd name="T0" fmla="*/ 53 w 53"/>
                  <a:gd name="T1" fmla="*/ 53 w 53"/>
                  <a:gd name="T2" fmla="*/ 0 w 5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53">
                    <a:moveTo>
                      <a:pt x="53" y="0"/>
                    </a:moveTo>
                    <a:lnTo>
                      <a:pt x="53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9" name="Freeform 138"/>
              <p:cNvSpPr>
                <a:spLocks/>
              </p:cNvSpPr>
              <p:nvPr/>
            </p:nvSpPr>
            <p:spPr bwMode="auto">
              <a:xfrm>
                <a:off x="6370" y="3812"/>
                <a:ext cx="37" cy="0"/>
              </a:xfrm>
              <a:custGeom>
                <a:avLst/>
                <a:gdLst>
                  <a:gd name="T0" fmla="*/ 53 w 53"/>
                  <a:gd name="T1" fmla="*/ 53 w 53"/>
                  <a:gd name="T2" fmla="*/ 0 w 5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53">
                    <a:moveTo>
                      <a:pt x="53" y="0"/>
                    </a:moveTo>
                    <a:lnTo>
                      <a:pt x="53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0" name="Freeform 139"/>
              <p:cNvSpPr>
                <a:spLocks noEditPoints="1"/>
              </p:cNvSpPr>
              <p:nvPr/>
            </p:nvSpPr>
            <p:spPr bwMode="auto">
              <a:xfrm>
                <a:off x="2009" y="3751"/>
                <a:ext cx="66" cy="98"/>
              </a:xfrm>
              <a:custGeom>
                <a:avLst/>
                <a:gdLst>
                  <a:gd name="T0" fmla="*/ 47 w 94"/>
                  <a:gd name="T1" fmla="*/ 14 h 140"/>
                  <a:gd name="T2" fmla="*/ 47 w 94"/>
                  <a:gd name="T3" fmla="*/ 14 h 140"/>
                  <a:gd name="T4" fmla="*/ 26 w 94"/>
                  <a:gd name="T5" fmla="*/ 28 h 140"/>
                  <a:gd name="T6" fmla="*/ 19 w 94"/>
                  <a:gd name="T7" fmla="*/ 70 h 140"/>
                  <a:gd name="T8" fmla="*/ 26 w 94"/>
                  <a:gd name="T9" fmla="*/ 112 h 140"/>
                  <a:gd name="T10" fmla="*/ 47 w 94"/>
                  <a:gd name="T11" fmla="*/ 126 h 140"/>
                  <a:gd name="T12" fmla="*/ 69 w 94"/>
                  <a:gd name="T13" fmla="*/ 112 h 140"/>
                  <a:gd name="T14" fmla="*/ 76 w 94"/>
                  <a:gd name="T15" fmla="*/ 70 h 140"/>
                  <a:gd name="T16" fmla="*/ 69 w 94"/>
                  <a:gd name="T17" fmla="*/ 28 h 140"/>
                  <a:gd name="T18" fmla="*/ 47 w 94"/>
                  <a:gd name="T19" fmla="*/ 14 h 140"/>
                  <a:gd name="T20" fmla="*/ 47 w 94"/>
                  <a:gd name="T21" fmla="*/ 0 h 140"/>
                  <a:gd name="T22" fmla="*/ 47 w 94"/>
                  <a:gd name="T23" fmla="*/ 0 h 140"/>
                  <a:gd name="T24" fmla="*/ 82 w 94"/>
                  <a:gd name="T25" fmla="*/ 18 h 140"/>
                  <a:gd name="T26" fmla="*/ 94 w 94"/>
                  <a:gd name="T27" fmla="*/ 70 h 140"/>
                  <a:gd name="T28" fmla="*/ 82 w 94"/>
                  <a:gd name="T29" fmla="*/ 123 h 140"/>
                  <a:gd name="T30" fmla="*/ 47 w 94"/>
                  <a:gd name="T31" fmla="*/ 140 h 140"/>
                  <a:gd name="T32" fmla="*/ 12 w 94"/>
                  <a:gd name="T33" fmla="*/ 123 h 140"/>
                  <a:gd name="T34" fmla="*/ 0 w 94"/>
                  <a:gd name="T35" fmla="*/ 70 h 140"/>
                  <a:gd name="T36" fmla="*/ 12 w 94"/>
                  <a:gd name="T37" fmla="*/ 18 h 140"/>
                  <a:gd name="T38" fmla="*/ 47 w 94"/>
                  <a:gd name="T39" fmla="*/ 0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94" h="140">
                    <a:moveTo>
                      <a:pt x="47" y="14"/>
                    </a:moveTo>
                    <a:lnTo>
                      <a:pt x="47" y="14"/>
                    </a:lnTo>
                    <a:cubicBezTo>
                      <a:pt x="38" y="14"/>
                      <a:pt x="31" y="19"/>
                      <a:pt x="26" y="28"/>
                    </a:cubicBezTo>
                    <a:cubicBezTo>
                      <a:pt x="21" y="37"/>
                      <a:pt x="19" y="51"/>
                      <a:pt x="19" y="70"/>
                    </a:cubicBezTo>
                    <a:cubicBezTo>
                      <a:pt x="19" y="89"/>
                      <a:pt x="21" y="103"/>
                      <a:pt x="26" y="112"/>
                    </a:cubicBezTo>
                    <a:cubicBezTo>
                      <a:pt x="31" y="121"/>
                      <a:pt x="38" y="126"/>
                      <a:pt x="47" y="126"/>
                    </a:cubicBezTo>
                    <a:cubicBezTo>
                      <a:pt x="57" y="126"/>
                      <a:pt x="64" y="121"/>
                      <a:pt x="69" y="112"/>
                    </a:cubicBezTo>
                    <a:cubicBezTo>
                      <a:pt x="73" y="103"/>
                      <a:pt x="76" y="89"/>
                      <a:pt x="76" y="70"/>
                    </a:cubicBezTo>
                    <a:cubicBezTo>
                      <a:pt x="76" y="51"/>
                      <a:pt x="73" y="37"/>
                      <a:pt x="69" y="28"/>
                    </a:cubicBezTo>
                    <a:cubicBezTo>
                      <a:pt x="64" y="19"/>
                      <a:pt x="57" y="14"/>
                      <a:pt x="47" y="14"/>
                    </a:cubicBezTo>
                    <a:close/>
                    <a:moveTo>
                      <a:pt x="47" y="0"/>
                    </a:moveTo>
                    <a:lnTo>
                      <a:pt x="47" y="0"/>
                    </a:lnTo>
                    <a:cubicBezTo>
                      <a:pt x="62" y="0"/>
                      <a:pt x="74" y="6"/>
                      <a:pt x="82" y="18"/>
                    </a:cubicBezTo>
                    <a:cubicBezTo>
                      <a:pt x="90" y="30"/>
                      <a:pt x="94" y="47"/>
                      <a:pt x="94" y="70"/>
                    </a:cubicBezTo>
                    <a:cubicBezTo>
                      <a:pt x="94" y="93"/>
                      <a:pt x="90" y="111"/>
                      <a:pt x="82" y="123"/>
                    </a:cubicBezTo>
                    <a:cubicBezTo>
                      <a:pt x="74" y="135"/>
                      <a:pt x="62" y="140"/>
                      <a:pt x="47" y="140"/>
                    </a:cubicBezTo>
                    <a:cubicBezTo>
                      <a:pt x="32" y="140"/>
                      <a:pt x="20" y="135"/>
                      <a:pt x="12" y="123"/>
                    </a:cubicBezTo>
                    <a:cubicBezTo>
                      <a:pt x="4" y="111"/>
                      <a:pt x="0" y="93"/>
                      <a:pt x="0" y="70"/>
                    </a:cubicBezTo>
                    <a:cubicBezTo>
                      <a:pt x="0" y="47"/>
                      <a:pt x="4" y="30"/>
                      <a:pt x="12" y="18"/>
                    </a:cubicBezTo>
                    <a:cubicBezTo>
                      <a:pt x="20" y="6"/>
                      <a:pt x="32" y="0"/>
                      <a:pt x="4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1" name="Freeform 140"/>
              <p:cNvSpPr>
                <a:spLocks/>
              </p:cNvSpPr>
              <p:nvPr/>
            </p:nvSpPr>
            <p:spPr bwMode="auto">
              <a:xfrm>
                <a:off x="2099" y="3832"/>
                <a:ext cx="13" cy="16"/>
              </a:xfrm>
              <a:custGeom>
                <a:avLst/>
                <a:gdLst>
                  <a:gd name="T0" fmla="*/ 0 w 19"/>
                  <a:gd name="T1" fmla="*/ 0 h 23"/>
                  <a:gd name="T2" fmla="*/ 0 w 19"/>
                  <a:gd name="T3" fmla="*/ 0 h 23"/>
                  <a:gd name="T4" fmla="*/ 19 w 19"/>
                  <a:gd name="T5" fmla="*/ 0 h 23"/>
                  <a:gd name="T6" fmla="*/ 19 w 19"/>
                  <a:gd name="T7" fmla="*/ 23 h 23"/>
                  <a:gd name="T8" fmla="*/ 0 w 19"/>
                  <a:gd name="T9" fmla="*/ 23 h 23"/>
                  <a:gd name="T10" fmla="*/ 0 w 19"/>
                  <a:gd name="T1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23">
                    <a:moveTo>
                      <a:pt x="0" y="0"/>
                    </a:moveTo>
                    <a:lnTo>
                      <a:pt x="0" y="0"/>
                    </a:lnTo>
                    <a:lnTo>
                      <a:pt x="19" y="0"/>
                    </a:lnTo>
                    <a:lnTo>
                      <a:pt x="19" y="23"/>
                    </a:lnTo>
                    <a:lnTo>
                      <a:pt x="0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2" name="Freeform 141"/>
              <p:cNvSpPr>
                <a:spLocks noEditPoints="1"/>
              </p:cNvSpPr>
              <p:nvPr/>
            </p:nvSpPr>
            <p:spPr bwMode="auto">
              <a:xfrm>
                <a:off x="2134" y="3751"/>
                <a:ext cx="66" cy="98"/>
              </a:xfrm>
              <a:custGeom>
                <a:avLst/>
                <a:gdLst>
                  <a:gd name="T0" fmla="*/ 47 w 94"/>
                  <a:gd name="T1" fmla="*/ 14 h 140"/>
                  <a:gd name="T2" fmla="*/ 47 w 94"/>
                  <a:gd name="T3" fmla="*/ 14 h 140"/>
                  <a:gd name="T4" fmla="*/ 26 w 94"/>
                  <a:gd name="T5" fmla="*/ 28 h 140"/>
                  <a:gd name="T6" fmla="*/ 19 w 94"/>
                  <a:gd name="T7" fmla="*/ 70 h 140"/>
                  <a:gd name="T8" fmla="*/ 26 w 94"/>
                  <a:gd name="T9" fmla="*/ 112 h 140"/>
                  <a:gd name="T10" fmla="*/ 47 w 94"/>
                  <a:gd name="T11" fmla="*/ 126 h 140"/>
                  <a:gd name="T12" fmla="*/ 69 w 94"/>
                  <a:gd name="T13" fmla="*/ 112 h 140"/>
                  <a:gd name="T14" fmla="*/ 76 w 94"/>
                  <a:gd name="T15" fmla="*/ 70 h 140"/>
                  <a:gd name="T16" fmla="*/ 69 w 94"/>
                  <a:gd name="T17" fmla="*/ 28 h 140"/>
                  <a:gd name="T18" fmla="*/ 47 w 94"/>
                  <a:gd name="T19" fmla="*/ 14 h 140"/>
                  <a:gd name="T20" fmla="*/ 47 w 94"/>
                  <a:gd name="T21" fmla="*/ 0 h 140"/>
                  <a:gd name="T22" fmla="*/ 47 w 94"/>
                  <a:gd name="T23" fmla="*/ 0 h 140"/>
                  <a:gd name="T24" fmla="*/ 82 w 94"/>
                  <a:gd name="T25" fmla="*/ 18 h 140"/>
                  <a:gd name="T26" fmla="*/ 94 w 94"/>
                  <a:gd name="T27" fmla="*/ 70 h 140"/>
                  <a:gd name="T28" fmla="*/ 82 w 94"/>
                  <a:gd name="T29" fmla="*/ 123 h 140"/>
                  <a:gd name="T30" fmla="*/ 47 w 94"/>
                  <a:gd name="T31" fmla="*/ 140 h 140"/>
                  <a:gd name="T32" fmla="*/ 12 w 94"/>
                  <a:gd name="T33" fmla="*/ 123 h 140"/>
                  <a:gd name="T34" fmla="*/ 0 w 94"/>
                  <a:gd name="T35" fmla="*/ 70 h 140"/>
                  <a:gd name="T36" fmla="*/ 12 w 94"/>
                  <a:gd name="T37" fmla="*/ 18 h 140"/>
                  <a:gd name="T38" fmla="*/ 47 w 94"/>
                  <a:gd name="T39" fmla="*/ 0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94" h="140">
                    <a:moveTo>
                      <a:pt x="47" y="14"/>
                    </a:moveTo>
                    <a:lnTo>
                      <a:pt x="47" y="14"/>
                    </a:lnTo>
                    <a:cubicBezTo>
                      <a:pt x="38" y="14"/>
                      <a:pt x="31" y="19"/>
                      <a:pt x="26" y="28"/>
                    </a:cubicBezTo>
                    <a:cubicBezTo>
                      <a:pt x="21" y="37"/>
                      <a:pt x="19" y="51"/>
                      <a:pt x="19" y="70"/>
                    </a:cubicBezTo>
                    <a:cubicBezTo>
                      <a:pt x="19" y="89"/>
                      <a:pt x="21" y="103"/>
                      <a:pt x="26" y="112"/>
                    </a:cubicBezTo>
                    <a:cubicBezTo>
                      <a:pt x="31" y="121"/>
                      <a:pt x="38" y="126"/>
                      <a:pt x="47" y="126"/>
                    </a:cubicBezTo>
                    <a:cubicBezTo>
                      <a:pt x="57" y="126"/>
                      <a:pt x="64" y="121"/>
                      <a:pt x="69" y="112"/>
                    </a:cubicBezTo>
                    <a:cubicBezTo>
                      <a:pt x="73" y="103"/>
                      <a:pt x="76" y="89"/>
                      <a:pt x="76" y="70"/>
                    </a:cubicBezTo>
                    <a:cubicBezTo>
                      <a:pt x="76" y="51"/>
                      <a:pt x="73" y="37"/>
                      <a:pt x="69" y="28"/>
                    </a:cubicBezTo>
                    <a:cubicBezTo>
                      <a:pt x="64" y="19"/>
                      <a:pt x="57" y="14"/>
                      <a:pt x="47" y="14"/>
                    </a:cubicBezTo>
                    <a:close/>
                    <a:moveTo>
                      <a:pt x="47" y="0"/>
                    </a:moveTo>
                    <a:lnTo>
                      <a:pt x="47" y="0"/>
                    </a:lnTo>
                    <a:cubicBezTo>
                      <a:pt x="62" y="0"/>
                      <a:pt x="74" y="6"/>
                      <a:pt x="82" y="18"/>
                    </a:cubicBezTo>
                    <a:cubicBezTo>
                      <a:pt x="90" y="30"/>
                      <a:pt x="94" y="47"/>
                      <a:pt x="94" y="70"/>
                    </a:cubicBezTo>
                    <a:cubicBezTo>
                      <a:pt x="94" y="93"/>
                      <a:pt x="90" y="111"/>
                      <a:pt x="82" y="123"/>
                    </a:cubicBezTo>
                    <a:cubicBezTo>
                      <a:pt x="74" y="135"/>
                      <a:pt x="62" y="140"/>
                      <a:pt x="47" y="140"/>
                    </a:cubicBezTo>
                    <a:cubicBezTo>
                      <a:pt x="32" y="140"/>
                      <a:pt x="20" y="135"/>
                      <a:pt x="12" y="123"/>
                    </a:cubicBezTo>
                    <a:cubicBezTo>
                      <a:pt x="4" y="111"/>
                      <a:pt x="0" y="93"/>
                      <a:pt x="0" y="70"/>
                    </a:cubicBezTo>
                    <a:cubicBezTo>
                      <a:pt x="0" y="47"/>
                      <a:pt x="4" y="30"/>
                      <a:pt x="12" y="18"/>
                    </a:cubicBezTo>
                    <a:cubicBezTo>
                      <a:pt x="20" y="6"/>
                      <a:pt x="32" y="0"/>
                      <a:pt x="4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3" name="Freeform 142"/>
              <p:cNvSpPr>
                <a:spLocks/>
              </p:cNvSpPr>
              <p:nvPr/>
            </p:nvSpPr>
            <p:spPr bwMode="auto">
              <a:xfrm>
                <a:off x="2229" y="3245"/>
                <a:ext cx="38" cy="0"/>
              </a:xfrm>
              <a:custGeom>
                <a:avLst/>
                <a:gdLst>
                  <a:gd name="T0" fmla="*/ 0 w 54"/>
                  <a:gd name="T1" fmla="*/ 0 w 54"/>
                  <a:gd name="T2" fmla="*/ 54 w 5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54">
                    <a:moveTo>
                      <a:pt x="0" y="0"/>
                    </a:moveTo>
                    <a:lnTo>
                      <a:pt x="0" y="0"/>
                    </a:lnTo>
                    <a:lnTo>
                      <a:pt x="54" y="0"/>
                    </a:lnTo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4" name="Freeform 143"/>
              <p:cNvSpPr>
                <a:spLocks/>
              </p:cNvSpPr>
              <p:nvPr/>
            </p:nvSpPr>
            <p:spPr bwMode="auto">
              <a:xfrm>
                <a:off x="2229" y="3245"/>
                <a:ext cx="38" cy="0"/>
              </a:xfrm>
              <a:custGeom>
                <a:avLst/>
                <a:gdLst>
                  <a:gd name="T0" fmla="*/ 0 w 54"/>
                  <a:gd name="T1" fmla="*/ 0 w 54"/>
                  <a:gd name="T2" fmla="*/ 54 w 5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54">
                    <a:moveTo>
                      <a:pt x="0" y="0"/>
                    </a:moveTo>
                    <a:lnTo>
                      <a:pt x="0" y="0"/>
                    </a:lnTo>
                    <a:lnTo>
                      <a:pt x="54" y="0"/>
                    </a:lnTo>
                  </a:path>
                </a:pathLst>
              </a:custGeom>
              <a:noFill/>
              <a:ln w="63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5" name="Freeform 144"/>
              <p:cNvSpPr>
                <a:spLocks/>
              </p:cNvSpPr>
              <p:nvPr/>
            </p:nvSpPr>
            <p:spPr bwMode="auto">
              <a:xfrm>
                <a:off x="6370" y="3245"/>
                <a:ext cx="37" cy="0"/>
              </a:xfrm>
              <a:custGeom>
                <a:avLst/>
                <a:gdLst>
                  <a:gd name="T0" fmla="*/ 53 w 53"/>
                  <a:gd name="T1" fmla="*/ 53 w 53"/>
                  <a:gd name="T2" fmla="*/ 0 w 5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53">
                    <a:moveTo>
                      <a:pt x="53" y="0"/>
                    </a:moveTo>
                    <a:lnTo>
                      <a:pt x="53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6" name="Freeform 145"/>
              <p:cNvSpPr>
                <a:spLocks/>
              </p:cNvSpPr>
              <p:nvPr/>
            </p:nvSpPr>
            <p:spPr bwMode="auto">
              <a:xfrm>
                <a:off x="6370" y="3245"/>
                <a:ext cx="37" cy="0"/>
              </a:xfrm>
              <a:custGeom>
                <a:avLst/>
                <a:gdLst>
                  <a:gd name="T0" fmla="*/ 53 w 53"/>
                  <a:gd name="T1" fmla="*/ 53 w 53"/>
                  <a:gd name="T2" fmla="*/ 0 w 5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53">
                    <a:moveTo>
                      <a:pt x="53" y="0"/>
                    </a:moveTo>
                    <a:lnTo>
                      <a:pt x="53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7" name="Freeform 146"/>
              <p:cNvSpPr>
                <a:spLocks noEditPoints="1"/>
              </p:cNvSpPr>
              <p:nvPr/>
            </p:nvSpPr>
            <p:spPr bwMode="auto">
              <a:xfrm>
                <a:off x="2014" y="3184"/>
                <a:ext cx="66" cy="99"/>
              </a:xfrm>
              <a:custGeom>
                <a:avLst/>
                <a:gdLst>
                  <a:gd name="T0" fmla="*/ 47 w 94"/>
                  <a:gd name="T1" fmla="*/ 15 h 141"/>
                  <a:gd name="T2" fmla="*/ 47 w 94"/>
                  <a:gd name="T3" fmla="*/ 15 h 141"/>
                  <a:gd name="T4" fmla="*/ 25 w 94"/>
                  <a:gd name="T5" fmla="*/ 29 h 141"/>
                  <a:gd name="T6" fmla="*/ 18 w 94"/>
                  <a:gd name="T7" fmla="*/ 71 h 141"/>
                  <a:gd name="T8" fmla="*/ 25 w 94"/>
                  <a:gd name="T9" fmla="*/ 113 h 141"/>
                  <a:gd name="T10" fmla="*/ 47 w 94"/>
                  <a:gd name="T11" fmla="*/ 127 h 141"/>
                  <a:gd name="T12" fmla="*/ 68 w 94"/>
                  <a:gd name="T13" fmla="*/ 113 h 141"/>
                  <a:gd name="T14" fmla="*/ 75 w 94"/>
                  <a:gd name="T15" fmla="*/ 71 h 141"/>
                  <a:gd name="T16" fmla="*/ 68 w 94"/>
                  <a:gd name="T17" fmla="*/ 29 h 141"/>
                  <a:gd name="T18" fmla="*/ 47 w 94"/>
                  <a:gd name="T19" fmla="*/ 15 h 141"/>
                  <a:gd name="T20" fmla="*/ 47 w 94"/>
                  <a:gd name="T21" fmla="*/ 0 h 141"/>
                  <a:gd name="T22" fmla="*/ 47 w 94"/>
                  <a:gd name="T23" fmla="*/ 0 h 141"/>
                  <a:gd name="T24" fmla="*/ 82 w 94"/>
                  <a:gd name="T25" fmla="*/ 18 h 141"/>
                  <a:gd name="T26" fmla="*/ 94 w 94"/>
                  <a:gd name="T27" fmla="*/ 71 h 141"/>
                  <a:gd name="T28" fmla="*/ 82 w 94"/>
                  <a:gd name="T29" fmla="*/ 123 h 141"/>
                  <a:gd name="T30" fmla="*/ 47 w 94"/>
                  <a:gd name="T31" fmla="*/ 141 h 141"/>
                  <a:gd name="T32" fmla="*/ 12 w 94"/>
                  <a:gd name="T33" fmla="*/ 123 h 141"/>
                  <a:gd name="T34" fmla="*/ 0 w 94"/>
                  <a:gd name="T35" fmla="*/ 71 h 141"/>
                  <a:gd name="T36" fmla="*/ 12 w 94"/>
                  <a:gd name="T37" fmla="*/ 18 h 141"/>
                  <a:gd name="T38" fmla="*/ 47 w 94"/>
                  <a:gd name="T39" fmla="*/ 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94" h="141">
                    <a:moveTo>
                      <a:pt x="47" y="15"/>
                    </a:moveTo>
                    <a:lnTo>
                      <a:pt x="47" y="15"/>
                    </a:lnTo>
                    <a:cubicBezTo>
                      <a:pt x="37" y="15"/>
                      <a:pt x="30" y="19"/>
                      <a:pt x="25" y="29"/>
                    </a:cubicBezTo>
                    <a:cubicBezTo>
                      <a:pt x="20" y="38"/>
                      <a:pt x="18" y="52"/>
                      <a:pt x="18" y="71"/>
                    </a:cubicBezTo>
                    <a:cubicBezTo>
                      <a:pt x="18" y="89"/>
                      <a:pt x="20" y="103"/>
                      <a:pt x="25" y="113"/>
                    </a:cubicBezTo>
                    <a:cubicBezTo>
                      <a:pt x="30" y="122"/>
                      <a:pt x="37" y="127"/>
                      <a:pt x="47" y="127"/>
                    </a:cubicBezTo>
                    <a:cubicBezTo>
                      <a:pt x="56" y="127"/>
                      <a:pt x="63" y="122"/>
                      <a:pt x="68" y="113"/>
                    </a:cubicBezTo>
                    <a:cubicBezTo>
                      <a:pt x="73" y="103"/>
                      <a:pt x="75" y="89"/>
                      <a:pt x="75" y="71"/>
                    </a:cubicBezTo>
                    <a:cubicBezTo>
                      <a:pt x="75" y="52"/>
                      <a:pt x="73" y="38"/>
                      <a:pt x="68" y="29"/>
                    </a:cubicBezTo>
                    <a:cubicBezTo>
                      <a:pt x="63" y="19"/>
                      <a:pt x="56" y="15"/>
                      <a:pt x="47" y="15"/>
                    </a:cubicBezTo>
                    <a:close/>
                    <a:moveTo>
                      <a:pt x="47" y="0"/>
                    </a:moveTo>
                    <a:lnTo>
                      <a:pt x="47" y="0"/>
                    </a:lnTo>
                    <a:cubicBezTo>
                      <a:pt x="62" y="0"/>
                      <a:pt x="73" y="6"/>
                      <a:pt x="82" y="18"/>
                    </a:cubicBezTo>
                    <a:cubicBezTo>
                      <a:pt x="90" y="30"/>
                      <a:pt x="94" y="48"/>
                      <a:pt x="94" y="71"/>
                    </a:cubicBezTo>
                    <a:cubicBezTo>
                      <a:pt x="94" y="94"/>
                      <a:pt x="90" y="111"/>
                      <a:pt x="82" y="123"/>
                    </a:cubicBezTo>
                    <a:cubicBezTo>
                      <a:pt x="73" y="135"/>
                      <a:pt x="62" y="141"/>
                      <a:pt x="47" y="141"/>
                    </a:cubicBezTo>
                    <a:cubicBezTo>
                      <a:pt x="31" y="141"/>
                      <a:pt x="20" y="135"/>
                      <a:pt x="12" y="123"/>
                    </a:cubicBezTo>
                    <a:cubicBezTo>
                      <a:pt x="4" y="111"/>
                      <a:pt x="0" y="94"/>
                      <a:pt x="0" y="71"/>
                    </a:cubicBezTo>
                    <a:cubicBezTo>
                      <a:pt x="0" y="48"/>
                      <a:pt x="4" y="30"/>
                      <a:pt x="12" y="18"/>
                    </a:cubicBezTo>
                    <a:cubicBezTo>
                      <a:pt x="20" y="6"/>
                      <a:pt x="31" y="0"/>
                      <a:pt x="4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8" name="Freeform 147"/>
              <p:cNvSpPr>
                <a:spLocks/>
              </p:cNvSpPr>
              <p:nvPr/>
            </p:nvSpPr>
            <p:spPr bwMode="auto">
              <a:xfrm>
                <a:off x="2103" y="3266"/>
                <a:ext cx="13" cy="16"/>
              </a:xfrm>
              <a:custGeom>
                <a:avLst/>
                <a:gdLst>
                  <a:gd name="T0" fmla="*/ 0 w 19"/>
                  <a:gd name="T1" fmla="*/ 0 h 23"/>
                  <a:gd name="T2" fmla="*/ 0 w 19"/>
                  <a:gd name="T3" fmla="*/ 0 h 23"/>
                  <a:gd name="T4" fmla="*/ 19 w 19"/>
                  <a:gd name="T5" fmla="*/ 0 h 23"/>
                  <a:gd name="T6" fmla="*/ 19 w 19"/>
                  <a:gd name="T7" fmla="*/ 23 h 23"/>
                  <a:gd name="T8" fmla="*/ 0 w 19"/>
                  <a:gd name="T9" fmla="*/ 23 h 23"/>
                  <a:gd name="T10" fmla="*/ 0 w 19"/>
                  <a:gd name="T1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23">
                    <a:moveTo>
                      <a:pt x="0" y="0"/>
                    </a:moveTo>
                    <a:lnTo>
                      <a:pt x="0" y="0"/>
                    </a:lnTo>
                    <a:lnTo>
                      <a:pt x="19" y="0"/>
                    </a:lnTo>
                    <a:lnTo>
                      <a:pt x="19" y="23"/>
                    </a:lnTo>
                    <a:lnTo>
                      <a:pt x="0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9" name="Freeform 148"/>
              <p:cNvSpPr>
                <a:spLocks/>
              </p:cNvSpPr>
              <p:nvPr/>
            </p:nvSpPr>
            <p:spPr bwMode="auto">
              <a:xfrm>
                <a:off x="2140" y="3184"/>
                <a:ext cx="60" cy="98"/>
              </a:xfrm>
              <a:custGeom>
                <a:avLst/>
                <a:gdLst>
                  <a:gd name="T0" fmla="*/ 22 w 86"/>
                  <a:gd name="T1" fmla="*/ 123 h 139"/>
                  <a:gd name="T2" fmla="*/ 22 w 86"/>
                  <a:gd name="T3" fmla="*/ 123 h 139"/>
                  <a:gd name="T4" fmla="*/ 86 w 86"/>
                  <a:gd name="T5" fmla="*/ 123 h 139"/>
                  <a:gd name="T6" fmla="*/ 86 w 86"/>
                  <a:gd name="T7" fmla="*/ 139 h 139"/>
                  <a:gd name="T8" fmla="*/ 0 w 86"/>
                  <a:gd name="T9" fmla="*/ 139 h 139"/>
                  <a:gd name="T10" fmla="*/ 0 w 86"/>
                  <a:gd name="T11" fmla="*/ 123 h 139"/>
                  <a:gd name="T12" fmla="*/ 29 w 86"/>
                  <a:gd name="T13" fmla="*/ 94 h 139"/>
                  <a:gd name="T14" fmla="*/ 51 w 86"/>
                  <a:gd name="T15" fmla="*/ 71 h 139"/>
                  <a:gd name="T16" fmla="*/ 64 w 86"/>
                  <a:gd name="T17" fmla="*/ 54 h 139"/>
                  <a:gd name="T18" fmla="*/ 67 w 86"/>
                  <a:gd name="T19" fmla="*/ 40 h 139"/>
                  <a:gd name="T20" fmla="*/ 60 w 86"/>
                  <a:gd name="T21" fmla="*/ 23 h 139"/>
                  <a:gd name="T22" fmla="*/ 40 w 86"/>
                  <a:gd name="T23" fmla="*/ 16 h 139"/>
                  <a:gd name="T24" fmla="*/ 22 w 86"/>
                  <a:gd name="T25" fmla="*/ 19 h 139"/>
                  <a:gd name="T26" fmla="*/ 1 w 86"/>
                  <a:gd name="T27" fmla="*/ 28 h 139"/>
                  <a:gd name="T28" fmla="*/ 1 w 86"/>
                  <a:gd name="T29" fmla="*/ 9 h 139"/>
                  <a:gd name="T30" fmla="*/ 22 w 86"/>
                  <a:gd name="T31" fmla="*/ 2 h 139"/>
                  <a:gd name="T32" fmla="*/ 39 w 86"/>
                  <a:gd name="T33" fmla="*/ 0 h 139"/>
                  <a:gd name="T34" fmla="*/ 73 w 86"/>
                  <a:gd name="T35" fmla="*/ 11 h 139"/>
                  <a:gd name="T36" fmla="*/ 86 w 86"/>
                  <a:gd name="T37" fmla="*/ 39 h 139"/>
                  <a:gd name="T38" fmla="*/ 83 w 86"/>
                  <a:gd name="T39" fmla="*/ 55 h 139"/>
                  <a:gd name="T40" fmla="*/ 71 w 86"/>
                  <a:gd name="T41" fmla="*/ 73 h 139"/>
                  <a:gd name="T42" fmla="*/ 57 w 86"/>
                  <a:gd name="T43" fmla="*/ 88 h 139"/>
                  <a:gd name="T44" fmla="*/ 22 w 86"/>
                  <a:gd name="T45" fmla="*/ 123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86" h="139">
                    <a:moveTo>
                      <a:pt x="22" y="123"/>
                    </a:moveTo>
                    <a:lnTo>
                      <a:pt x="22" y="123"/>
                    </a:lnTo>
                    <a:lnTo>
                      <a:pt x="86" y="123"/>
                    </a:lnTo>
                    <a:lnTo>
                      <a:pt x="86" y="139"/>
                    </a:lnTo>
                    <a:lnTo>
                      <a:pt x="0" y="139"/>
                    </a:lnTo>
                    <a:lnTo>
                      <a:pt x="0" y="123"/>
                    </a:lnTo>
                    <a:cubicBezTo>
                      <a:pt x="7" y="116"/>
                      <a:pt x="16" y="106"/>
                      <a:pt x="29" y="94"/>
                    </a:cubicBezTo>
                    <a:cubicBezTo>
                      <a:pt x="41" y="82"/>
                      <a:pt x="48" y="74"/>
                      <a:pt x="51" y="71"/>
                    </a:cubicBezTo>
                    <a:cubicBezTo>
                      <a:pt x="57" y="64"/>
                      <a:pt x="61" y="58"/>
                      <a:pt x="64" y="54"/>
                    </a:cubicBezTo>
                    <a:cubicBezTo>
                      <a:pt x="66" y="49"/>
                      <a:pt x="67" y="45"/>
                      <a:pt x="67" y="40"/>
                    </a:cubicBezTo>
                    <a:cubicBezTo>
                      <a:pt x="67" y="33"/>
                      <a:pt x="65" y="27"/>
                      <a:pt x="60" y="23"/>
                    </a:cubicBezTo>
                    <a:cubicBezTo>
                      <a:pt x="55" y="18"/>
                      <a:pt x="48" y="16"/>
                      <a:pt x="40" y="16"/>
                    </a:cubicBezTo>
                    <a:cubicBezTo>
                      <a:pt x="34" y="16"/>
                      <a:pt x="28" y="17"/>
                      <a:pt x="22" y="19"/>
                    </a:cubicBezTo>
                    <a:cubicBezTo>
                      <a:pt x="15" y="21"/>
                      <a:pt x="8" y="24"/>
                      <a:pt x="1" y="28"/>
                    </a:cubicBezTo>
                    <a:lnTo>
                      <a:pt x="1" y="9"/>
                    </a:lnTo>
                    <a:cubicBezTo>
                      <a:pt x="8" y="6"/>
                      <a:pt x="15" y="4"/>
                      <a:pt x="22" y="2"/>
                    </a:cubicBezTo>
                    <a:cubicBezTo>
                      <a:pt x="28" y="1"/>
                      <a:pt x="34" y="0"/>
                      <a:pt x="39" y="0"/>
                    </a:cubicBezTo>
                    <a:cubicBezTo>
                      <a:pt x="53" y="0"/>
                      <a:pt x="65" y="4"/>
                      <a:pt x="73" y="11"/>
                    </a:cubicBezTo>
                    <a:cubicBezTo>
                      <a:pt x="81" y="18"/>
                      <a:pt x="86" y="27"/>
                      <a:pt x="86" y="39"/>
                    </a:cubicBezTo>
                    <a:cubicBezTo>
                      <a:pt x="86" y="45"/>
                      <a:pt x="85" y="50"/>
                      <a:pt x="83" y="55"/>
                    </a:cubicBezTo>
                    <a:cubicBezTo>
                      <a:pt x="80" y="60"/>
                      <a:pt x="77" y="66"/>
                      <a:pt x="71" y="73"/>
                    </a:cubicBezTo>
                    <a:cubicBezTo>
                      <a:pt x="70" y="74"/>
                      <a:pt x="65" y="79"/>
                      <a:pt x="57" y="88"/>
                    </a:cubicBezTo>
                    <a:cubicBezTo>
                      <a:pt x="48" y="96"/>
                      <a:pt x="37" y="108"/>
                      <a:pt x="22" y="123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0" name="Freeform 149"/>
              <p:cNvSpPr>
                <a:spLocks/>
              </p:cNvSpPr>
              <p:nvPr/>
            </p:nvSpPr>
            <p:spPr bwMode="auto">
              <a:xfrm>
                <a:off x="2229" y="2679"/>
                <a:ext cx="38" cy="0"/>
              </a:xfrm>
              <a:custGeom>
                <a:avLst/>
                <a:gdLst>
                  <a:gd name="T0" fmla="*/ 0 w 54"/>
                  <a:gd name="T1" fmla="*/ 0 w 54"/>
                  <a:gd name="T2" fmla="*/ 54 w 5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54">
                    <a:moveTo>
                      <a:pt x="0" y="0"/>
                    </a:moveTo>
                    <a:lnTo>
                      <a:pt x="0" y="0"/>
                    </a:lnTo>
                    <a:lnTo>
                      <a:pt x="54" y="0"/>
                    </a:lnTo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1" name="Freeform 150"/>
              <p:cNvSpPr>
                <a:spLocks/>
              </p:cNvSpPr>
              <p:nvPr/>
            </p:nvSpPr>
            <p:spPr bwMode="auto">
              <a:xfrm>
                <a:off x="2229" y="2679"/>
                <a:ext cx="38" cy="0"/>
              </a:xfrm>
              <a:custGeom>
                <a:avLst/>
                <a:gdLst>
                  <a:gd name="T0" fmla="*/ 0 w 54"/>
                  <a:gd name="T1" fmla="*/ 0 w 54"/>
                  <a:gd name="T2" fmla="*/ 54 w 5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54">
                    <a:moveTo>
                      <a:pt x="0" y="0"/>
                    </a:moveTo>
                    <a:lnTo>
                      <a:pt x="0" y="0"/>
                    </a:lnTo>
                    <a:lnTo>
                      <a:pt x="54" y="0"/>
                    </a:lnTo>
                  </a:path>
                </a:pathLst>
              </a:custGeom>
              <a:noFill/>
              <a:ln w="63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2" name="Freeform 151"/>
              <p:cNvSpPr>
                <a:spLocks/>
              </p:cNvSpPr>
              <p:nvPr/>
            </p:nvSpPr>
            <p:spPr bwMode="auto">
              <a:xfrm>
                <a:off x="6370" y="2679"/>
                <a:ext cx="37" cy="0"/>
              </a:xfrm>
              <a:custGeom>
                <a:avLst/>
                <a:gdLst>
                  <a:gd name="T0" fmla="*/ 53 w 53"/>
                  <a:gd name="T1" fmla="*/ 53 w 53"/>
                  <a:gd name="T2" fmla="*/ 0 w 5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53">
                    <a:moveTo>
                      <a:pt x="53" y="0"/>
                    </a:moveTo>
                    <a:lnTo>
                      <a:pt x="53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3" name="Freeform 152"/>
              <p:cNvSpPr>
                <a:spLocks/>
              </p:cNvSpPr>
              <p:nvPr/>
            </p:nvSpPr>
            <p:spPr bwMode="auto">
              <a:xfrm>
                <a:off x="6370" y="2679"/>
                <a:ext cx="37" cy="0"/>
              </a:xfrm>
              <a:custGeom>
                <a:avLst/>
                <a:gdLst>
                  <a:gd name="T0" fmla="*/ 53 w 53"/>
                  <a:gd name="T1" fmla="*/ 53 w 53"/>
                  <a:gd name="T2" fmla="*/ 0 w 5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53">
                    <a:moveTo>
                      <a:pt x="53" y="0"/>
                    </a:moveTo>
                    <a:lnTo>
                      <a:pt x="53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4" name="Freeform 153"/>
              <p:cNvSpPr>
                <a:spLocks noEditPoints="1"/>
              </p:cNvSpPr>
              <p:nvPr/>
            </p:nvSpPr>
            <p:spPr bwMode="auto">
              <a:xfrm>
                <a:off x="2008" y="2618"/>
                <a:ext cx="66" cy="99"/>
              </a:xfrm>
              <a:custGeom>
                <a:avLst/>
                <a:gdLst>
                  <a:gd name="T0" fmla="*/ 47 w 94"/>
                  <a:gd name="T1" fmla="*/ 14 h 141"/>
                  <a:gd name="T2" fmla="*/ 47 w 94"/>
                  <a:gd name="T3" fmla="*/ 14 h 141"/>
                  <a:gd name="T4" fmla="*/ 26 w 94"/>
                  <a:gd name="T5" fmla="*/ 28 h 141"/>
                  <a:gd name="T6" fmla="*/ 19 w 94"/>
                  <a:gd name="T7" fmla="*/ 70 h 141"/>
                  <a:gd name="T8" fmla="*/ 26 w 94"/>
                  <a:gd name="T9" fmla="*/ 112 h 141"/>
                  <a:gd name="T10" fmla="*/ 47 w 94"/>
                  <a:gd name="T11" fmla="*/ 126 h 141"/>
                  <a:gd name="T12" fmla="*/ 69 w 94"/>
                  <a:gd name="T13" fmla="*/ 112 h 141"/>
                  <a:gd name="T14" fmla="*/ 76 w 94"/>
                  <a:gd name="T15" fmla="*/ 70 h 141"/>
                  <a:gd name="T16" fmla="*/ 69 w 94"/>
                  <a:gd name="T17" fmla="*/ 28 h 141"/>
                  <a:gd name="T18" fmla="*/ 47 w 94"/>
                  <a:gd name="T19" fmla="*/ 14 h 141"/>
                  <a:gd name="T20" fmla="*/ 47 w 94"/>
                  <a:gd name="T21" fmla="*/ 0 h 141"/>
                  <a:gd name="T22" fmla="*/ 47 w 94"/>
                  <a:gd name="T23" fmla="*/ 0 h 141"/>
                  <a:gd name="T24" fmla="*/ 82 w 94"/>
                  <a:gd name="T25" fmla="*/ 18 h 141"/>
                  <a:gd name="T26" fmla="*/ 94 w 94"/>
                  <a:gd name="T27" fmla="*/ 70 h 141"/>
                  <a:gd name="T28" fmla="*/ 82 w 94"/>
                  <a:gd name="T29" fmla="*/ 123 h 141"/>
                  <a:gd name="T30" fmla="*/ 47 w 94"/>
                  <a:gd name="T31" fmla="*/ 141 h 141"/>
                  <a:gd name="T32" fmla="*/ 12 w 94"/>
                  <a:gd name="T33" fmla="*/ 123 h 141"/>
                  <a:gd name="T34" fmla="*/ 0 w 94"/>
                  <a:gd name="T35" fmla="*/ 70 h 141"/>
                  <a:gd name="T36" fmla="*/ 12 w 94"/>
                  <a:gd name="T37" fmla="*/ 18 h 141"/>
                  <a:gd name="T38" fmla="*/ 47 w 94"/>
                  <a:gd name="T39" fmla="*/ 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94" h="141">
                    <a:moveTo>
                      <a:pt x="47" y="14"/>
                    </a:moveTo>
                    <a:lnTo>
                      <a:pt x="47" y="14"/>
                    </a:lnTo>
                    <a:cubicBezTo>
                      <a:pt x="38" y="14"/>
                      <a:pt x="31" y="19"/>
                      <a:pt x="26" y="28"/>
                    </a:cubicBezTo>
                    <a:cubicBezTo>
                      <a:pt x="21" y="38"/>
                      <a:pt x="19" y="52"/>
                      <a:pt x="19" y="70"/>
                    </a:cubicBezTo>
                    <a:cubicBezTo>
                      <a:pt x="19" y="89"/>
                      <a:pt x="21" y="103"/>
                      <a:pt x="26" y="112"/>
                    </a:cubicBezTo>
                    <a:cubicBezTo>
                      <a:pt x="31" y="122"/>
                      <a:pt x="38" y="126"/>
                      <a:pt x="47" y="126"/>
                    </a:cubicBezTo>
                    <a:cubicBezTo>
                      <a:pt x="57" y="126"/>
                      <a:pt x="64" y="122"/>
                      <a:pt x="69" y="112"/>
                    </a:cubicBezTo>
                    <a:cubicBezTo>
                      <a:pt x="73" y="103"/>
                      <a:pt x="76" y="89"/>
                      <a:pt x="76" y="70"/>
                    </a:cubicBezTo>
                    <a:cubicBezTo>
                      <a:pt x="76" y="52"/>
                      <a:pt x="73" y="38"/>
                      <a:pt x="69" y="28"/>
                    </a:cubicBezTo>
                    <a:cubicBezTo>
                      <a:pt x="64" y="19"/>
                      <a:pt x="57" y="14"/>
                      <a:pt x="47" y="14"/>
                    </a:cubicBezTo>
                    <a:close/>
                    <a:moveTo>
                      <a:pt x="47" y="0"/>
                    </a:moveTo>
                    <a:lnTo>
                      <a:pt x="47" y="0"/>
                    </a:lnTo>
                    <a:cubicBezTo>
                      <a:pt x="62" y="0"/>
                      <a:pt x="74" y="6"/>
                      <a:pt x="82" y="18"/>
                    </a:cubicBezTo>
                    <a:cubicBezTo>
                      <a:pt x="90" y="30"/>
                      <a:pt x="94" y="48"/>
                      <a:pt x="94" y="70"/>
                    </a:cubicBezTo>
                    <a:cubicBezTo>
                      <a:pt x="94" y="93"/>
                      <a:pt x="90" y="111"/>
                      <a:pt x="82" y="123"/>
                    </a:cubicBezTo>
                    <a:cubicBezTo>
                      <a:pt x="74" y="135"/>
                      <a:pt x="62" y="141"/>
                      <a:pt x="47" y="141"/>
                    </a:cubicBezTo>
                    <a:cubicBezTo>
                      <a:pt x="32" y="141"/>
                      <a:pt x="20" y="135"/>
                      <a:pt x="12" y="123"/>
                    </a:cubicBezTo>
                    <a:cubicBezTo>
                      <a:pt x="4" y="111"/>
                      <a:pt x="0" y="93"/>
                      <a:pt x="0" y="70"/>
                    </a:cubicBezTo>
                    <a:cubicBezTo>
                      <a:pt x="0" y="48"/>
                      <a:pt x="4" y="30"/>
                      <a:pt x="12" y="18"/>
                    </a:cubicBezTo>
                    <a:cubicBezTo>
                      <a:pt x="20" y="6"/>
                      <a:pt x="32" y="0"/>
                      <a:pt x="4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5" name="Freeform 154"/>
              <p:cNvSpPr>
                <a:spLocks/>
              </p:cNvSpPr>
              <p:nvPr/>
            </p:nvSpPr>
            <p:spPr bwMode="auto">
              <a:xfrm>
                <a:off x="2097" y="2699"/>
                <a:ext cx="13" cy="16"/>
              </a:xfrm>
              <a:custGeom>
                <a:avLst/>
                <a:gdLst>
                  <a:gd name="T0" fmla="*/ 0 w 19"/>
                  <a:gd name="T1" fmla="*/ 0 h 23"/>
                  <a:gd name="T2" fmla="*/ 0 w 19"/>
                  <a:gd name="T3" fmla="*/ 0 h 23"/>
                  <a:gd name="T4" fmla="*/ 19 w 19"/>
                  <a:gd name="T5" fmla="*/ 0 h 23"/>
                  <a:gd name="T6" fmla="*/ 19 w 19"/>
                  <a:gd name="T7" fmla="*/ 23 h 23"/>
                  <a:gd name="T8" fmla="*/ 0 w 19"/>
                  <a:gd name="T9" fmla="*/ 23 h 23"/>
                  <a:gd name="T10" fmla="*/ 0 w 19"/>
                  <a:gd name="T1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23">
                    <a:moveTo>
                      <a:pt x="0" y="0"/>
                    </a:moveTo>
                    <a:lnTo>
                      <a:pt x="0" y="0"/>
                    </a:lnTo>
                    <a:lnTo>
                      <a:pt x="19" y="0"/>
                    </a:lnTo>
                    <a:lnTo>
                      <a:pt x="19" y="23"/>
                    </a:lnTo>
                    <a:lnTo>
                      <a:pt x="0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6" name="Freeform 155"/>
              <p:cNvSpPr>
                <a:spLocks noEditPoints="1"/>
              </p:cNvSpPr>
              <p:nvPr/>
            </p:nvSpPr>
            <p:spPr bwMode="auto">
              <a:xfrm>
                <a:off x="2131" y="2620"/>
                <a:ext cx="69" cy="95"/>
              </a:xfrm>
              <a:custGeom>
                <a:avLst/>
                <a:gdLst>
                  <a:gd name="T0" fmla="*/ 62 w 99"/>
                  <a:gd name="T1" fmla="*/ 16 h 136"/>
                  <a:gd name="T2" fmla="*/ 62 w 99"/>
                  <a:gd name="T3" fmla="*/ 16 h 136"/>
                  <a:gd name="T4" fmla="*/ 15 w 99"/>
                  <a:gd name="T5" fmla="*/ 89 h 136"/>
                  <a:gd name="T6" fmla="*/ 62 w 99"/>
                  <a:gd name="T7" fmla="*/ 89 h 136"/>
                  <a:gd name="T8" fmla="*/ 62 w 99"/>
                  <a:gd name="T9" fmla="*/ 16 h 136"/>
                  <a:gd name="T10" fmla="*/ 57 w 99"/>
                  <a:gd name="T11" fmla="*/ 0 h 136"/>
                  <a:gd name="T12" fmla="*/ 57 w 99"/>
                  <a:gd name="T13" fmla="*/ 0 h 136"/>
                  <a:gd name="T14" fmla="*/ 80 w 99"/>
                  <a:gd name="T15" fmla="*/ 0 h 136"/>
                  <a:gd name="T16" fmla="*/ 80 w 99"/>
                  <a:gd name="T17" fmla="*/ 89 h 136"/>
                  <a:gd name="T18" fmla="*/ 99 w 99"/>
                  <a:gd name="T19" fmla="*/ 89 h 136"/>
                  <a:gd name="T20" fmla="*/ 99 w 99"/>
                  <a:gd name="T21" fmla="*/ 104 h 136"/>
                  <a:gd name="T22" fmla="*/ 80 w 99"/>
                  <a:gd name="T23" fmla="*/ 104 h 136"/>
                  <a:gd name="T24" fmla="*/ 80 w 99"/>
                  <a:gd name="T25" fmla="*/ 136 h 136"/>
                  <a:gd name="T26" fmla="*/ 62 w 99"/>
                  <a:gd name="T27" fmla="*/ 136 h 136"/>
                  <a:gd name="T28" fmla="*/ 62 w 99"/>
                  <a:gd name="T29" fmla="*/ 104 h 136"/>
                  <a:gd name="T30" fmla="*/ 0 w 99"/>
                  <a:gd name="T31" fmla="*/ 104 h 136"/>
                  <a:gd name="T32" fmla="*/ 0 w 99"/>
                  <a:gd name="T33" fmla="*/ 86 h 136"/>
                  <a:gd name="T34" fmla="*/ 57 w 99"/>
                  <a:gd name="T35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9" h="136">
                    <a:moveTo>
                      <a:pt x="62" y="16"/>
                    </a:moveTo>
                    <a:lnTo>
                      <a:pt x="62" y="16"/>
                    </a:lnTo>
                    <a:lnTo>
                      <a:pt x="15" y="89"/>
                    </a:lnTo>
                    <a:lnTo>
                      <a:pt x="62" y="89"/>
                    </a:lnTo>
                    <a:lnTo>
                      <a:pt x="62" y="16"/>
                    </a:lnTo>
                    <a:close/>
                    <a:moveTo>
                      <a:pt x="57" y="0"/>
                    </a:moveTo>
                    <a:lnTo>
                      <a:pt x="57" y="0"/>
                    </a:lnTo>
                    <a:lnTo>
                      <a:pt x="80" y="0"/>
                    </a:lnTo>
                    <a:lnTo>
                      <a:pt x="80" y="89"/>
                    </a:lnTo>
                    <a:lnTo>
                      <a:pt x="99" y="89"/>
                    </a:lnTo>
                    <a:lnTo>
                      <a:pt x="99" y="104"/>
                    </a:lnTo>
                    <a:lnTo>
                      <a:pt x="80" y="104"/>
                    </a:lnTo>
                    <a:lnTo>
                      <a:pt x="80" y="136"/>
                    </a:lnTo>
                    <a:lnTo>
                      <a:pt x="62" y="136"/>
                    </a:lnTo>
                    <a:lnTo>
                      <a:pt x="62" y="104"/>
                    </a:lnTo>
                    <a:lnTo>
                      <a:pt x="0" y="104"/>
                    </a:lnTo>
                    <a:lnTo>
                      <a:pt x="0" y="86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7" name="Freeform 156"/>
              <p:cNvSpPr>
                <a:spLocks/>
              </p:cNvSpPr>
              <p:nvPr/>
            </p:nvSpPr>
            <p:spPr bwMode="auto">
              <a:xfrm>
                <a:off x="2229" y="2113"/>
                <a:ext cx="38" cy="0"/>
              </a:xfrm>
              <a:custGeom>
                <a:avLst/>
                <a:gdLst>
                  <a:gd name="T0" fmla="*/ 0 w 54"/>
                  <a:gd name="T1" fmla="*/ 0 w 54"/>
                  <a:gd name="T2" fmla="*/ 54 w 5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54">
                    <a:moveTo>
                      <a:pt x="0" y="0"/>
                    </a:moveTo>
                    <a:lnTo>
                      <a:pt x="0" y="0"/>
                    </a:lnTo>
                    <a:lnTo>
                      <a:pt x="54" y="0"/>
                    </a:lnTo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8" name="Freeform 157"/>
              <p:cNvSpPr>
                <a:spLocks/>
              </p:cNvSpPr>
              <p:nvPr/>
            </p:nvSpPr>
            <p:spPr bwMode="auto">
              <a:xfrm>
                <a:off x="2229" y="2113"/>
                <a:ext cx="38" cy="0"/>
              </a:xfrm>
              <a:custGeom>
                <a:avLst/>
                <a:gdLst>
                  <a:gd name="T0" fmla="*/ 0 w 54"/>
                  <a:gd name="T1" fmla="*/ 0 w 54"/>
                  <a:gd name="T2" fmla="*/ 54 w 5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54">
                    <a:moveTo>
                      <a:pt x="0" y="0"/>
                    </a:moveTo>
                    <a:lnTo>
                      <a:pt x="0" y="0"/>
                    </a:lnTo>
                    <a:lnTo>
                      <a:pt x="54" y="0"/>
                    </a:lnTo>
                  </a:path>
                </a:pathLst>
              </a:custGeom>
              <a:noFill/>
              <a:ln w="63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9" name="Freeform 158"/>
              <p:cNvSpPr>
                <a:spLocks/>
              </p:cNvSpPr>
              <p:nvPr/>
            </p:nvSpPr>
            <p:spPr bwMode="auto">
              <a:xfrm>
                <a:off x="6370" y="2113"/>
                <a:ext cx="37" cy="0"/>
              </a:xfrm>
              <a:custGeom>
                <a:avLst/>
                <a:gdLst>
                  <a:gd name="T0" fmla="*/ 53 w 53"/>
                  <a:gd name="T1" fmla="*/ 53 w 53"/>
                  <a:gd name="T2" fmla="*/ 0 w 5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53">
                    <a:moveTo>
                      <a:pt x="53" y="0"/>
                    </a:moveTo>
                    <a:lnTo>
                      <a:pt x="53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0" name="Freeform 159"/>
              <p:cNvSpPr>
                <a:spLocks/>
              </p:cNvSpPr>
              <p:nvPr/>
            </p:nvSpPr>
            <p:spPr bwMode="auto">
              <a:xfrm>
                <a:off x="6370" y="2113"/>
                <a:ext cx="37" cy="0"/>
              </a:xfrm>
              <a:custGeom>
                <a:avLst/>
                <a:gdLst>
                  <a:gd name="T0" fmla="*/ 53 w 53"/>
                  <a:gd name="T1" fmla="*/ 53 w 53"/>
                  <a:gd name="T2" fmla="*/ 0 w 5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53">
                    <a:moveTo>
                      <a:pt x="53" y="0"/>
                    </a:moveTo>
                    <a:lnTo>
                      <a:pt x="53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1" name="Freeform 160"/>
              <p:cNvSpPr>
                <a:spLocks noEditPoints="1"/>
              </p:cNvSpPr>
              <p:nvPr/>
            </p:nvSpPr>
            <p:spPr bwMode="auto">
              <a:xfrm>
                <a:off x="2009" y="2052"/>
                <a:ext cx="66" cy="99"/>
              </a:xfrm>
              <a:custGeom>
                <a:avLst/>
                <a:gdLst>
                  <a:gd name="T0" fmla="*/ 47 w 94"/>
                  <a:gd name="T1" fmla="*/ 15 h 141"/>
                  <a:gd name="T2" fmla="*/ 47 w 94"/>
                  <a:gd name="T3" fmla="*/ 15 h 141"/>
                  <a:gd name="T4" fmla="*/ 25 w 94"/>
                  <a:gd name="T5" fmla="*/ 29 h 141"/>
                  <a:gd name="T6" fmla="*/ 18 w 94"/>
                  <a:gd name="T7" fmla="*/ 71 h 141"/>
                  <a:gd name="T8" fmla="*/ 25 w 94"/>
                  <a:gd name="T9" fmla="*/ 113 h 141"/>
                  <a:gd name="T10" fmla="*/ 47 w 94"/>
                  <a:gd name="T11" fmla="*/ 127 h 141"/>
                  <a:gd name="T12" fmla="*/ 68 w 94"/>
                  <a:gd name="T13" fmla="*/ 113 h 141"/>
                  <a:gd name="T14" fmla="*/ 75 w 94"/>
                  <a:gd name="T15" fmla="*/ 71 h 141"/>
                  <a:gd name="T16" fmla="*/ 68 w 94"/>
                  <a:gd name="T17" fmla="*/ 29 h 141"/>
                  <a:gd name="T18" fmla="*/ 47 w 94"/>
                  <a:gd name="T19" fmla="*/ 15 h 141"/>
                  <a:gd name="T20" fmla="*/ 47 w 94"/>
                  <a:gd name="T21" fmla="*/ 0 h 141"/>
                  <a:gd name="T22" fmla="*/ 47 w 94"/>
                  <a:gd name="T23" fmla="*/ 0 h 141"/>
                  <a:gd name="T24" fmla="*/ 82 w 94"/>
                  <a:gd name="T25" fmla="*/ 18 h 141"/>
                  <a:gd name="T26" fmla="*/ 94 w 94"/>
                  <a:gd name="T27" fmla="*/ 71 h 141"/>
                  <a:gd name="T28" fmla="*/ 82 w 94"/>
                  <a:gd name="T29" fmla="*/ 123 h 141"/>
                  <a:gd name="T30" fmla="*/ 47 w 94"/>
                  <a:gd name="T31" fmla="*/ 141 h 141"/>
                  <a:gd name="T32" fmla="*/ 12 w 94"/>
                  <a:gd name="T33" fmla="*/ 123 h 141"/>
                  <a:gd name="T34" fmla="*/ 0 w 94"/>
                  <a:gd name="T35" fmla="*/ 71 h 141"/>
                  <a:gd name="T36" fmla="*/ 12 w 94"/>
                  <a:gd name="T37" fmla="*/ 18 h 141"/>
                  <a:gd name="T38" fmla="*/ 47 w 94"/>
                  <a:gd name="T39" fmla="*/ 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94" h="141">
                    <a:moveTo>
                      <a:pt x="47" y="15"/>
                    </a:moveTo>
                    <a:lnTo>
                      <a:pt x="47" y="15"/>
                    </a:lnTo>
                    <a:cubicBezTo>
                      <a:pt x="37" y="15"/>
                      <a:pt x="30" y="20"/>
                      <a:pt x="25" y="29"/>
                    </a:cubicBezTo>
                    <a:cubicBezTo>
                      <a:pt x="20" y="38"/>
                      <a:pt x="18" y="52"/>
                      <a:pt x="18" y="71"/>
                    </a:cubicBezTo>
                    <a:cubicBezTo>
                      <a:pt x="18" y="90"/>
                      <a:pt x="20" y="104"/>
                      <a:pt x="25" y="113"/>
                    </a:cubicBezTo>
                    <a:cubicBezTo>
                      <a:pt x="30" y="122"/>
                      <a:pt x="37" y="127"/>
                      <a:pt x="47" y="127"/>
                    </a:cubicBezTo>
                    <a:cubicBezTo>
                      <a:pt x="56" y="127"/>
                      <a:pt x="63" y="122"/>
                      <a:pt x="68" y="113"/>
                    </a:cubicBezTo>
                    <a:cubicBezTo>
                      <a:pt x="73" y="104"/>
                      <a:pt x="75" y="90"/>
                      <a:pt x="75" y="71"/>
                    </a:cubicBezTo>
                    <a:cubicBezTo>
                      <a:pt x="75" y="52"/>
                      <a:pt x="73" y="38"/>
                      <a:pt x="68" y="29"/>
                    </a:cubicBezTo>
                    <a:cubicBezTo>
                      <a:pt x="63" y="20"/>
                      <a:pt x="56" y="15"/>
                      <a:pt x="47" y="15"/>
                    </a:cubicBezTo>
                    <a:close/>
                    <a:moveTo>
                      <a:pt x="47" y="0"/>
                    </a:moveTo>
                    <a:lnTo>
                      <a:pt x="47" y="0"/>
                    </a:lnTo>
                    <a:cubicBezTo>
                      <a:pt x="62" y="0"/>
                      <a:pt x="73" y="7"/>
                      <a:pt x="82" y="18"/>
                    </a:cubicBezTo>
                    <a:cubicBezTo>
                      <a:pt x="90" y="31"/>
                      <a:pt x="94" y="48"/>
                      <a:pt x="94" y="71"/>
                    </a:cubicBezTo>
                    <a:cubicBezTo>
                      <a:pt x="94" y="94"/>
                      <a:pt x="90" y="111"/>
                      <a:pt x="82" y="123"/>
                    </a:cubicBezTo>
                    <a:cubicBezTo>
                      <a:pt x="73" y="135"/>
                      <a:pt x="62" y="141"/>
                      <a:pt x="47" y="141"/>
                    </a:cubicBezTo>
                    <a:cubicBezTo>
                      <a:pt x="31" y="141"/>
                      <a:pt x="20" y="135"/>
                      <a:pt x="12" y="123"/>
                    </a:cubicBezTo>
                    <a:cubicBezTo>
                      <a:pt x="3" y="111"/>
                      <a:pt x="0" y="94"/>
                      <a:pt x="0" y="71"/>
                    </a:cubicBezTo>
                    <a:cubicBezTo>
                      <a:pt x="0" y="48"/>
                      <a:pt x="3" y="31"/>
                      <a:pt x="12" y="18"/>
                    </a:cubicBezTo>
                    <a:cubicBezTo>
                      <a:pt x="20" y="7"/>
                      <a:pt x="31" y="0"/>
                      <a:pt x="4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2" name="Freeform 161"/>
              <p:cNvSpPr>
                <a:spLocks/>
              </p:cNvSpPr>
              <p:nvPr/>
            </p:nvSpPr>
            <p:spPr bwMode="auto">
              <a:xfrm>
                <a:off x="2098" y="2133"/>
                <a:ext cx="13" cy="16"/>
              </a:xfrm>
              <a:custGeom>
                <a:avLst/>
                <a:gdLst>
                  <a:gd name="T0" fmla="*/ 0 w 19"/>
                  <a:gd name="T1" fmla="*/ 0 h 23"/>
                  <a:gd name="T2" fmla="*/ 0 w 19"/>
                  <a:gd name="T3" fmla="*/ 0 h 23"/>
                  <a:gd name="T4" fmla="*/ 19 w 19"/>
                  <a:gd name="T5" fmla="*/ 0 h 23"/>
                  <a:gd name="T6" fmla="*/ 19 w 19"/>
                  <a:gd name="T7" fmla="*/ 23 h 23"/>
                  <a:gd name="T8" fmla="*/ 0 w 19"/>
                  <a:gd name="T9" fmla="*/ 23 h 23"/>
                  <a:gd name="T10" fmla="*/ 0 w 19"/>
                  <a:gd name="T1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23">
                    <a:moveTo>
                      <a:pt x="0" y="0"/>
                    </a:moveTo>
                    <a:lnTo>
                      <a:pt x="0" y="0"/>
                    </a:lnTo>
                    <a:lnTo>
                      <a:pt x="19" y="0"/>
                    </a:lnTo>
                    <a:lnTo>
                      <a:pt x="19" y="23"/>
                    </a:lnTo>
                    <a:lnTo>
                      <a:pt x="0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3" name="Freeform 162"/>
              <p:cNvSpPr>
                <a:spLocks noEditPoints="1"/>
              </p:cNvSpPr>
              <p:nvPr/>
            </p:nvSpPr>
            <p:spPr bwMode="auto">
              <a:xfrm>
                <a:off x="2134" y="2052"/>
                <a:ext cx="66" cy="99"/>
              </a:xfrm>
              <a:custGeom>
                <a:avLst/>
                <a:gdLst>
                  <a:gd name="T0" fmla="*/ 49 w 94"/>
                  <a:gd name="T1" fmla="*/ 63 h 141"/>
                  <a:gd name="T2" fmla="*/ 49 w 94"/>
                  <a:gd name="T3" fmla="*/ 63 h 141"/>
                  <a:gd name="T4" fmla="*/ 29 w 94"/>
                  <a:gd name="T5" fmla="*/ 72 h 141"/>
                  <a:gd name="T6" fmla="*/ 22 w 94"/>
                  <a:gd name="T7" fmla="*/ 95 h 141"/>
                  <a:gd name="T8" fmla="*/ 29 w 94"/>
                  <a:gd name="T9" fmla="*/ 119 h 141"/>
                  <a:gd name="T10" fmla="*/ 49 w 94"/>
                  <a:gd name="T11" fmla="*/ 127 h 141"/>
                  <a:gd name="T12" fmla="*/ 69 w 94"/>
                  <a:gd name="T13" fmla="*/ 119 h 141"/>
                  <a:gd name="T14" fmla="*/ 76 w 94"/>
                  <a:gd name="T15" fmla="*/ 95 h 141"/>
                  <a:gd name="T16" fmla="*/ 69 w 94"/>
                  <a:gd name="T17" fmla="*/ 72 h 141"/>
                  <a:gd name="T18" fmla="*/ 49 w 94"/>
                  <a:gd name="T19" fmla="*/ 63 h 141"/>
                  <a:gd name="T20" fmla="*/ 86 w 94"/>
                  <a:gd name="T21" fmla="*/ 6 h 141"/>
                  <a:gd name="T22" fmla="*/ 86 w 94"/>
                  <a:gd name="T23" fmla="*/ 6 h 141"/>
                  <a:gd name="T24" fmla="*/ 86 w 94"/>
                  <a:gd name="T25" fmla="*/ 23 h 141"/>
                  <a:gd name="T26" fmla="*/ 72 w 94"/>
                  <a:gd name="T27" fmla="*/ 18 h 141"/>
                  <a:gd name="T28" fmla="*/ 58 w 94"/>
                  <a:gd name="T29" fmla="*/ 16 h 141"/>
                  <a:gd name="T30" fmla="*/ 30 w 94"/>
                  <a:gd name="T31" fmla="*/ 28 h 141"/>
                  <a:gd name="T32" fmla="*/ 19 w 94"/>
                  <a:gd name="T33" fmla="*/ 65 h 141"/>
                  <a:gd name="T34" fmla="*/ 32 w 94"/>
                  <a:gd name="T35" fmla="*/ 53 h 141"/>
                  <a:gd name="T36" fmla="*/ 50 w 94"/>
                  <a:gd name="T37" fmla="*/ 49 h 141"/>
                  <a:gd name="T38" fmla="*/ 82 w 94"/>
                  <a:gd name="T39" fmla="*/ 61 h 141"/>
                  <a:gd name="T40" fmla="*/ 94 w 94"/>
                  <a:gd name="T41" fmla="*/ 95 h 141"/>
                  <a:gd name="T42" fmla="*/ 82 w 94"/>
                  <a:gd name="T43" fmla="*/ 129 h 141"/>
                  <a:gd name="T44" fmla="*/ 49 w 94"/>
                  <a:gd name="T45" fmla="*/ 141 h 141"/>
                  <a:gd name="T46" fmla="*/ 13 w 94"/>
                  <a:gd name="T47" fmla="*/ 123 h 141"/>
                  <a:gd name="T48" fmla="*/ 0 w 94"/>
                  <a:gd name="T49" fmla="*/ 71 h 141"/>
                  <a:gd name="T50" fmla="*/ 16 w 94"/>
                  <a:gd name="T51" fmla="*/ 20 h 141"/>
                  <a:gd name="T52" fmla="*/ 57 w 94"/>
                  <a:gd name="T53" fmla="*/ 0 h 141"/>
                  <a:gd name="T54" fmla="*/ 71 w 94"/>
                  <a:gd name="T55" fmla="*/ 2 h 141"/>
                  <a:gd name="T56" fmla="*/ 86 w 94"/>
                  <a:gd name="T57" fmla="*/ 6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94" h="141">
                    <a:moveTo>
                      <a:pt x="49" y="63"/>
                    </a:moveTo>
                    <a:lnTo>
                      <a:pt x="49" y="63"/>
                    </a:lnTo>
                    <a:cubicBezTo>
                      <a:pt x="41" y="63"/>
                      <a:pt x="34" y="66"/>
                      <a:pt x="29" y="72"/>
                    </a:cubicBezTo>
                    <a:cubicBezTo>
                      <a:pt x="24" y="78"/>
                      <a:pt x="22" y="85"/>
                      <a:pt x="22" y="95"/>
                    </a:cubicBezTo>
                    <a:cubicBezTo>
                      <a:pt x="22" y="105"/>
                      <a:pt x="24" y="113"/>
                      <a:pt x="29" y="119"/>
                    </a:cubicBezTo>
                    <a:cubicBezTo>
                      <a:pt x="34" y="124"/>
                      <a:pt x="41" y="127"/>
                      <a:pt x="49" y="127"/>
                    </a:cubicBezTo>
                    <a:cubicBezTo>
                      <a:pt x="57" y="127"/>
                      <a:pt x="64" y="124"/>
                      <a:pt x="69" y="119"/>
                    </a:cubicBezTo>
                    <a:cubicBezTo>
                      <a:pt x="73" y="113"/>
                      <a:pt x="76" y="105"/>
                      <a:pt x="76" y="95"/>
                    </a:cubicBezTo>
                    <a:cubicBezTo>
                      <a:pt x="76" y="85"/>
                      <a:pt x="73" y="78"/>
                      <a:pt x="69" y="72"/>
                    </a:cubicBezTo>
                    <a:cubicBezTo>
                      <a:pt x="64" y="66"/>
                      <a:pt x="57" y="63"/>
                      <a:pt x="49" y="63"/>
                    </a:cubicBezTo>
                    <a:close/>
                    <a:moveTo>
                      <a:pt x="86" y="6"/>
                    </a:moveTo>
                    <a:lnTo>
                      <a:pt x="86" y="6"/>
                    </a:lnTo>
                    <a:lnTo>
                      <a:pt x="86" y="23"/>
                    </a:lnTo>
                    <a:cubicBezTo>
                      <a:pt x="81" y="20"/>
                      <a:pt x="76" y="19"/>
                      <a:pt x="72" y="18"/>
                    </a:cubicBezTo>
                    <a:cubicBezTo>
                      <a:pt x="67" y="16"/>
                      <a:pt x="62" y="16"/>
                      <a:pt x="58" y="16"/>
                    </a:cubicBezTo>
                    <a:cubicBezTo>
                      <a:pt x="45" y="16"/>
                      <a:pt x="36" y="20"/>
                      <a:pt x="30" y="28"/>
                    </a:cubicBezTo>
                    <a:cubicBezTo>
                      <a:pt x="23" y="36"/>
                      <a:pt x="19" y="49"/>
                      <a:pt x="19" y="65"/>
                    </a:cubicBezTo>
                    <a:cubicBezTo>
                      <a:pt x="22" y="60"/>
                      <a:pt x="27" y="56"/>
                      <a:pt x="32" y="53"/>
                    </a:cubicBezTo>
                    <a:cubicBezTo>
                      <a:pt x="38" y="50"/>
                      <a:pt x="44" y="49"/>
                      <a:pt x="50" y="49"/>
                    </a:cubicBezTo>
                    <a:cubicBezTo>
                      <a:pt x="64" y="49"/>
                      <a:pt x="75" y="53"/>
                      <a:pt x="82" y="61"/>
                    </a:cubicBezTo>
                    <a:cubicBezTo>
                      <a:pt x="90" y="70"/>
                      <a:pt x="94" y="81"/>
                      <a:pt x="94" y="95"/>
                    </a:cubicBezTo>
                    <a:cubicBezTo>
                      <a:pt x="94" y="109"/>
                      <a:pt x="90" y="120"/>
                      <a:pt x="82" y="129"/>
                    </a:cubicBezTo>
                    <a:cubicBezTo>
                      <a:pt x="74" y="137"/>
                      <a:pt x="63" y="141"/>
                      <a:pt x="49" y="141"/>
                    </a:cubicBezTo>
                    <a:cubicBezTo>
                      <a:pt x="33" y="141"/>
                      <a:pt x="21" y="135"/>
                      <a:pt x="13" y="123"/>
                    </a:cubicBezTo>
                    <a:cubicBezTo>
                      <a:pt x="5" y="111"/>
                      <a:pt x="0" y="94"/>
                      <a:pt x="0" y="71"/>
                    </a:cubicBezTo>
                    <a:cubicBezTo>
                      <a:pt x="0" y="49"/>
                      <a:pt x="5" y="32"/>
                      <a:pt x="16" y="20"/>
                    </a:cubicBezTo>
                    <a:cubicBezTo>
                      <a:pt x="26" y="7"/>
                      <a:pt x="40" y="0"/>
                      <a:pt x="57" y="0"/>
                    </a:cubicBezTo>
                    <a:cubicBezTo>
                      <a:pt x="61" y="0"/>
                      <a:pt x="66" y="1"/>
                      <a:pt x="71" y="2"/>
                    </a:cubicBezTo>
                    <a:cubicBezTo>
                      <a:pt x="75" y="3"/>
                      <a:pt x="80" y="4"/>
                      <a:pt x="86" y="6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4" name="Freeform 163"/>
              <p:cNvSpPr>
                <a:spLocks/>
              </p:cNvSpPr>
              <p:nvPr/>
            </p:nvSpPr>
            <p:spPr bwMode="auto">
              <a:xfrm>
                <a:off x="2229" y="1547"/>
                <a:ext cx="38" cy="0"/>
              </a:xfrm>
              <a:custGeom>
                <a:avLst/>
                <a:gdLst>
                  <a:gd name="T0" fmla="*/ 0 w 54"/>
                  <a:gd name="T1" fmla="*/ 0 w 54"/>
                  <a:gd name="T2" fmla="*/ 54 w 5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54">
                    <a:moveTo>
                      <a:pt x="0" y="0"/>
                    </a:moveTo>
                    <a:lnTo>
                      <a:pt x="0" y="0"/>
                    </a:lnTo>
                    <a:lnTo>
                      <a:pt x="54" y="0"/>
                    </a:lnTo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5" name="Freeform 164"/>
              <p:cNvSpPr>
                <a:spLocks/>
              </p:cNvSpPr>
              <p:nvPr/>
            </p:nvSpPr>
            <p:spPr bwMode="auto">
              <a:xfrm>
                <a:off x="2229" y="1547"/>
                <a:ext cx="38" cy="0"/>
              </a:xfrm>
              <a:custGeom>
                <a:avLst/>
                <a:gdLst>
                  <a:gd name="T0" fmla="*/ 0 w 54"/>
                  <a:gd name="T1" fmla="*/ 0 w 54"/>
                  <a:gd name="T2" fmla="*/ 54 w 5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54">
                    <a:moveTo>
                      <a:pt x="0" y="0"/>
                    </a:moveTo>
                    <a:lnTo>
                      <a:pt x="0" y="0"/>
                    </a:lnTo>
                    <a:lnTo>
                      <a:pt x="54" y="0"/>
                    </a:lnTo>
                  </a:path>
                </a:pathLst>
              </a:custGeom>
              <a:noFill/>
              <a:ln w="63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6" name="Freeform 165"/>
              <p:cNvSpPr>
                <a:spLocks/>
              </p:cNvSpPr>
              <p:nvPr/>
            </p:nvSpPr>
            <p:spPr bwMode="auto">
              <a:xfrm>
                <a:off x="6370" y="1547"/>
                <a:ext cx="37" cy="0"/>
              </a:xfrm>
              <a:custGeom>
                <a:avLst/>
                <a:gdLst>
                  <a:gd name="T0" fmla="*/ 53 w 53"/>
                  <a:gd name="T1" fmla="*/ 53 w 53"/>
                  <a:gd name="T2" fmla="*/ 0 w 5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53">
                    <a:moveTo>
                      <a:pt x="53" y="0"/>
                    </a:moveTo>
                    <a:lnTo>
                      <a:pt x="53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7" name="Freeform 166"/>
              <p:cNvSpPr>
                <a:spLocks/>
              </p:cNvSpPr>
              <p:nvPr/>
            </p:nvSpPr>
            <p:spPr bwMode="auto">
              <a:xfrm>
                <a:off x="6370" y="1547"/>
                <a:ext cx="37" cy="0"/>
              </a:xfrm>
              <a:custGeom>
                <a:avLst/>
                <a:gdLst>
                  <a:gd name="T0" fmla="*/ 53 w 53"/>
                  <a:gd name="T1" fmla="*/ 53 w 53"/>
                  <a:gd name="T2" fmla="*/ 0 w 5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53">
                    <a:moveTo>
                      <a:pt x="53" y="0"/>
                    </a:moveTo>
                    <a:lnTo>
                      <a:pt x="53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8" name="Freeform 167"/>
              <p:cNvSpPr>
                <a:spLocks noEditPoints="1"/>
              </p:cNvSpPr>
              <p:nvPr/>
            </p:nvSpPr>
            <p:spPr bwMode="auto">
              <a:xfrm>
                <a:off x="2010" y="1486"/>
                <a:ext cx="66" cy="99"/>
              </a:xfrm>
              <a:custGeom>
                <a:avLst/>
                <a:gdLst>
                  <a:gd name="T0" fmla="*/ 47 w 94"/>
                  <a:gd name="T1" fmla="*/ 15 h 141"/>
                  <a:gd name="T2" fmla="*/ 47 w 94"/>
                  <a:gd name="T3" fmla="*/ 15 h 141"/>
                  <a:gd name="T4" fmla="*/ 25 w 94"/>
                  <a:gd name="T5" fmla="*/ 29 h 141"/>
                  <a:gd name="T6" fmla="*/ 18 w 94"/>
                  <a:gd name="T7" fmla="*/ 71 h 141"/>
                  <a:gd name="T8" fmla="*/ 25 w 94"/>
                  <a:gd name="T9" fmla="*/ 113 h 141"/>
                  <a:gd name="T10" fmla="*/ 47 w 94"/>
                  <a:gd name="T11" fmla="*/ 127 h 141"/>
                  <a:gd name="T12" fmla="*/ 68 w 94"/>
                  <a:gd name="T13" fmla="*/ 113 h 141"/>
                  <a:gd name="T14" fmla="*/ 75 w 94"/>
                  <a:gd name="T15" fmla="*/ 71 h 141"/>
                  <a:gd name="T16" fmla="*/ 68 w 94"/>
                  <a:gd name="T17" fmla="*/ 29 h 141"/>
                  <a:gd name="T18" fmla="*/ 47 w 94"/>
                  <a:gd name="T19" fmla="*/ 15 h 141"/>
                  <a:gd name="T20" fmla="*/ 47 w 94"/>
                  <a:gd name="T21" fmla="*/ 0 h 141"/>
                  <a:gd name="T22" fmla="*/ 47 w 94"/>
                  <a:gd name="T23" fmla="*/ 0 h 141"/>
                  <a:gd name="T24" fmla="*/ 82 w 94"/>
                  <a:gd name="T25" fmla="*/ 18 h 141"/>
                  <a:gd name="T26" fmla="*/ 94 w 94"/>
                  <a:gd name="T27" fmla="*/ 71 h 141"/>
                  <a:gd name="T28" fmla="*/ 82 w 94"/>
                  <a:gd name="T29" fmla="*/ 123 h 141"/>
                  <a:gd name="T30" fmla="*/ 47 w 94"/>
                  <a:gd name="T31" fmla="*/ 141 h 141"/>
                  <a:gd name="T32" fmla="*/ 12 w 94"/>
                  <a:gd name="T33" fmla="*/ 123 h 141"/>
                  <a:gd name="T34" fmla="*/ 0 w 94"/>
                  <a:gd name="T35" fmla="*/ 71 h 141"/>
                  <a:gd name="T36" fmla="*/ 12 w 94"/>
                  <a:gd name="T37" fmla="*/ 18 h 141"/>
                  <a:gd name="T38" fmla="*/ 47 w 94"/>
                  <a:gd name="T39" fmla="*/ 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94" h="141">
                    <a:moveTo>
                      <a:pt x="47" y="15"/>
                    </a:moveTo>
                    <a:lnTo>
                      <a:pt x="47" y="15"/>
                    </a:lnTo>
                    <a:cubicBezTo>
                      <a:pt x="37" y="15"/>
                      <a:pt x="30" y="19"/>
                      <a:pt x="25" y="29"/>
                    </a:cubicBezTo>
                    <a:cubicBezTo>
                      <a:pt x="20" y="38"/>
                      <a:pt x="18" y="52"/>
                      <a:pt x="18" y="71"/>
                    </a:cubicBezTo>
                    <a:cubicBezTo>
                      <a:pt x="18" y="89"/>
                      <a:pt x="20" y="103"/>
                      <a:pt x="25" y="113"/>
                    </a:cubicBezTo>
                    <a:cubicBezTo>
                      <a:pt x="30" y="122"/>
                      <a:pt x="37" y="127"/>
                      <a:pt x="47" y="127"/>
                    </a:cubicBezTo>
                    <a:cubicBezTo>
                      <a:pt x="56" y="127"/>
                      <a:pt x="63" y="122"/>
                      <a:pt x="68" y="113"/>
                    </a:cubicBezTo>
                    <a:cubicBezTo>
                      <a:pt x="73" y="103"/>
                      <a:pt x="75" y="89"/>
                      <a:pt x="75" y="71"/>
                    </a:cubicBezTo>
                    <a:cubicBezTo>
                      <a:pt x="75" y="52"/>
                      <a:pt x="73" y="38"/>
                      <a:pt x="68" y="29"/>
                    </a:cubicBezTo>
                    <a:cubicBezTo>
                      <a:pt x="63" y="19"/>
                      <a:pt x="56" y="15"/>
                      <a:pt x="47" y="15"/>
                    </a:cubicBezTo>
                    <a:close/>
                    <a:moveTo>
                      <a:pt x="47" y="0"/>
                    </a:moveTo>
                    <a:lnTo>
                      <a:pt x="47" y="0"/>
                    </a:lnTo>
                    <a:cubicBezTo>
                      <a:pt x="62" y="0"/>
                      <a:pt x="73" y="6"/>
                      <a:pt x="82" y="18"/>
                    </a:cubicBezTo>
                    <a:cubicBezTo>
                      <a:pt x="90" y="30"/>
                      <a:pt x="94" y="48"/>
                      <a:pt x="94" y="71"/>
                    </a:cubicBezTo>
                    <a:cubicBezTo>
                      <a:pt x="94" y="93"/>
                      <a:pt x="90" y="111"/>
                      <a:pt x="82" y="123"/>
                    </a:cubicBezTo>
                    <a:cubicBezTo>
                      <a:pt x="73" y="135"/>
                      <a:pt x="62" y="141"/>
                      <a:pt x="47" y="141"/>
                    </a:cubicBezTo>
                    <a:cubicBezTo>
                      <a:pt x="31" y="141"/>
                      <a:pt x="20" y="135"/>
                      <a:pt x="12" y="123"/>
                    </a:cubicBezTo>
                    <a:cubicBezTo>
                      <a:pt x="4" y="111"/>
                      <a:pt x="0" y="93"/>
                      <a:pt x="0" y="71"/>
                    </a:cubicBezTo>
                    <a:cubicBezTo>
                      <a:pt x="0" y="48"/>
                      <a:pt x="4" y="30"/>
                      <a:pt x="12" y="18"/>
                    </a:cubicBezTo>
                    <a:cubicBezTo>
                      <a:pt x="20" y="6"/>
                      <a:pt x="31" y="0"/>
                      <a:pt x="4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89" name="Freeform 168"/>
              <p:cNvSpPr>
                <a:spLocks/>
              </p:cNvSpPr>
              <p:nvPr/>
            </p:nvSpPr>
            <p:spPr bwMode="auto">
              <a:xfrm>
                <a:off x="2099" y="1566"/>
                <a:ext cx="13" cy="17"/>
              </a:xfrm>
              <a:custGeom>
                <a:avLst/>
                <a:gdLst>
                  <a:gd name="T0" fmla="*/ 0 w 19"/>
                  <a:gd name="T1" fmla="*/ 0 h 23"/>
                  <a:gd name="T2" fmla="*/ 0 w 19"/>
                  <a:gd name="T3" fmla="*/ 0 h 23"/>
                  <a:gd name="T4" fmla="*/ 19 w 19"/>
                  <a:gd name="T5" fmla="*/ 0 h 23"/>
                  <a:gd name="T6" fmla="*/ 19 w 19"/>
                  <a:gd name="T7" fmla="*/ 23 h 23"/>
                  <a:gd name="T8" fmla="*/ 0 w 19"/>
                  <a:gd name="T9" fmla="*/ 23 h 23"/>
                  <a:gd name="T10" fmla="*/ 0 w 19"/>
                  <a:gd name="T1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23">
                    <a:moveTo>
                      <a:pt x="0" y="0"/>
                    </a:moveTo>
                    <a:lnTo>
                      <a:pt x="0" y="0"/>
                    </a:lnTo>
                    <a:lnTo>
                      <a:pt x="19" y="0"/>
                    </a:lnTo>
                    <a:lnTo>
                      <a:pt x="19" y="23"/>
                    </a:lnTo>
                    <a:lnTo>
                      <a:pt x="0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0" name="Freeform 169"/>
              <p:cNvSpPr>
                <a:spLocks noEditPoints="1"/>
              </p:cNvSpPr>
              <p:nvPr/>
            </p:nvSpPr>
            <p:spPr bwMode="auto">
              <a:xfrm>
                <a:off x="2135" y="1486"/>
                <a:ext cx="65" cy="99"/>
              </a:xfrm>
              <a:custGeom>
                <a:avLst/>
                <a:gdLst>
                  <a:gd name="T0" fmla="*/ 47 w 93"/>
                  <a:gd name="T1" fmla="*/ 74 h 141"/>
                  <a:gd name="T2" fmla="*/ 47 w 93"/>
                  <a:gd name="T3" fmla="*/ 74 h 141"/>
                  <a:gd name="T4" fmla="*/ 26 w 93"/>
                  <a:gd name="T5" fmla="*/ 81 h 141"/>
                  <a:gd name="T6" fmla="*/ 19 w 93"/>
                  <a:gd name="T7" fmla="*/ 100 h 141"/>
                  <a:gd name="T8" fmla="*/ 26 w 93"/>
                  <a:gd name="T9" fmla="*/ 120 h 141"/>
                  <a:gd name="T10" fmla="*/ 47 w 93"/>
                  <a:gd name="T11" fmla="*/ 127 h 141"/>
                  <a:gd name="T12" fmla="*/ 67 w 93"/>
                  <a:gd name="T13" fmla="*/ 119 h 141"/>
                  <a:gd name="T14" fmla="*/ 75 w 93"/>
                  <a:gd name="T15" fmla="*/ 100 h 141"/>
                  <a:gd name="T16" fmla="*/ 67 w 93"/>
                  <a:gd name="T17" fmla="*/ 81 h 141"/>
                  <a:gd name="T18" fmla="*/ 47 w 93"/>
                  <a:gd name="T19" fmla="*/ 74 h 141"/>
                  <a:gd name="T20" fmla="*/ 28 w 93"/>
                  <a:gd name="T21" fmla="*/ 66 h 141"/>
                  <a:gd name="T22" fmla="*/ 28 w 93"/>
                  <a:gd name="T23" fmla="*/ 66 h 141"/>
                  <a:gd name="T24" fmla="*/ 10 w 93"/>
                  <a:gd name="T25" fmla="*/ 55 h 141"/>
                  <a:gd name="T26" fmla="*/ 3 w 93"/>
                  <a:gd name="T27" fmla="*/ 35 h 141"/>
                  <a:gd name="T28" fmla="*/ 15 w 93"/>
                  <a:gd name="T29" fmla="*/ 9 h 141"/>
                  <a:gd name="T30" fmla="*/ 47 w 93"/>
                  <a:gd name="T31" fmla="*/ 0 h 141"/>
                  <a:gd name="T32" fmla="*/ 79 w 93"/>
                  <a:gd name="T33" fmla="*/ 9 h 141"/>
                  <a:gd name="T34" fmla="*/ 90 w 93"/>
                  <a:gd name="T35" fmla="*/ 35 h 141"/>
                  <a:gd name="T36" fmla="*/ 84 w 93"/>
                  <a:gd name="T37" fmla="*/ 55 h 141"/>
                  <a:gd name="T38" fmla="*/ 65 w 93"/>
                  <a:gd name="T39" fmla="*/ 66 h 141"/>
                  <a:gd name="T40" fmla="*/ 86 w 93"/>
                  <a:gd name="T41" fmla="*/ 78 h 141"/>
                  <a:gd name="T42" fmla="*/ 93 w 93"/>
                  <a:gd name="T43" fmla="*/ 100 h 141"/>
                  <a:gd name="T44" fmla="*/ 81 w 93"/>
                  <a:gd name="T45" fmla="*/ 130 h 141"/>
                  <a:gd name="T46" fmla="*/ 47 w 93"/>
                  <a:gd name="T47" fmla="*/ 141 h 141"/>
                  <a:gd name="T48" fmla="*/ 12 w 93"/>
                  <a:gd name="T49" fmla="*/ 130 h 141"/>
                  <a:gd name="T50" fmla="*/ 0 w 93"/>
                  <a:gd name="T51" fmla="*/ 100 h 141"/>
                  <a:gd name="T52" fmla="*/ 8 w 93"/>
                  <a:gd name="T53" fmla="*/ 78 h 141"/>
                  <a:gd name="T54" fmla="*/ 28 w 93"/>
                  <a:gd name="T55" fmla="*/ 66 h 141"/>
                  <a:gd name="T56" fmla="*/ 22 w 93"/>
                  <a:gd name="T57" fmla="*/ 37 h 141"/>
                  <a:gd name="T58" fmla="*/ 22 w 93"/>
                  <a:gd name="T59" fmla="*/ 37 h 141"/>
                  <a:gd name="T60" fmla="*/ 28 w 93"/>
                  <a:gd name="T61" fmla="*/ 54 h 141"/>
                  <a:gd name="T62" fmla="*/ 47 w 93"/>
                  <a:gd name="T63" fmla="*/ 59 h 141"/>
                  <a:gd name="T64" fmla="*/ 65 w 93"/>
                  <a:gd name="T65" fmla="*/ 54 h 141"/>
                  <a:gd name="T66" fmla="*/ 72 w 93"/>
                  <a:gd name="T67" fmla="*/ 37 h 141"/>
                  <a:gd name="T68" fmla="*/ 65 w 93"/>
                  <a:gd name="T69" fmla="*/ 20 h 141"/>
                  <a:gd name="T70" fmla="*/ 47 w 93"/>
                  <a:gd name="T71" fmla="*/ 15 h 141"/>
                  <a:gd name="T72" fmla="*/ 28 w 93"/>
                  <a:gd name="T73" fmla="*/ 20 h 141"/>
                  <a:gd name="T74" fmla="*/ 22 w 93"/>
                  <a:gd name="T75" fmla="*/ 37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3" h="141">
                    <a:moveTo>
                      <a:pt x="47" y="74"/>
                    </a:moveTo>
                    <a:lnTo>
                      <a:pt x="47" y="74"/>
                    </a:lnTo>
                    <a:cubicBezTo>
                      <a:pt x="38" y="74"/>
                      <a:pt x="31" y="76"/>
                      <a:pt x="26" y="81"/>
                    </a:cubicBezTo>
                    <a:cubicBezTo>
                      <a:pt x="21" y="86"/>
                      <a:pt x="19" y="92"/>
                      <a:pt x="19" y="100"/>
                    </a:cubicBezTo>
                    <a:cubicBezTo>
                      <a:pt x="19" y="108"/>
                      <a:pt x="21" y="115"/>
                      <a:pt x="26" y="120"/>
                    </a:cubicBezTo>
                    <a:cubicBezTo>
                      <a:pt x="31" y="124"/>
                      <a:pt x="38" y="127"/>
                      <a:pt x="47" y="127"/>
                    </a:cubicBezTo>
                    <a:cubicBezTo>
                      <a:pt x="55" y="127"/>
                      <a:pt x="62" y="124"/>
                      <a:pt x="67" y="119"/>
                    </a:cubicBezTo>
                    <a:cubicBezTo>
                      <a:pt x="72" y="115"/>
                      <a:pt x="75" y="108"/>
                      <a:pt x="75" y="100"/>
                    </a:cubicBezTo>
                    <a:cubicBezTo>
                      <a:pt x="75" y="92"/>
                      <a:pt x="72" y="86"/>
                      <a:pt x="67" y="81"/>
                    </a:cubicBezTo>
                    <a:cubicBezTo>
                      <a:pt x="62" y="76"/>
                      <a:pt x="56" y="74"/>
                      <a:pt x="47" y="74"/>
                    </a:cubicBezTo>
                    <a:close/>
                    <a:moveTo>
                      <a:pt x="28" y="66"/>
                    </a:moveTo>
                    <a:lnTo>
                      <a:pt x="28" y="66"/>
                    </a:lnTo>
                    <a:cubicBezTo>
                      <a:pt x="20" y="64"/>
                      <a:pt x="14" y="60"/>
                      <a:pt x="10" y="55"/>
                    </a:cubicBezTo>
                    <a:cubicBezTo>
                      <a:pt x="5" y="50"/>
                      <a:pt x="3" y="43"/>
                      <a:pt x="3" y="35"/>
                    </a:cubicBezTo>
                    <a:cubicBezTo>
                      <a:pt x="3" y="24"/>
                      <a:pt x="7" y="16"/>
                      <a:pt x="15" y="9"/>
                    </a:cubicBezTo>
                    <a:cubicBezTo>
                      <a:pt x="22" y="3"/>
                      <a:pt x="33" y="0"/>
                      <a:pt x="47" y="0"/>
                    </a:cubicBezTo>
                    <a:cubicBezTo>
                      <a:pt x="60" y="0"/>
                      <a:pt x="71" y="3"/>
                      <a:pt x="79" y="9"/>
                    </a:cubicBezTo>
                    <a:cubicBezTo>
                      <a:pt x="86" y="16"/>
                      <a:pt x="90" y="24"/>
                      <a:pt x="90" y="35"/>
                    </a:cubicBezTo>
                    <a:cubicBezTo>
                      <a:pt x="90" y="43"/>
                      <a:pt x="88" y="50"/>
                      <a:pt x="84" y="55"/>
                    </a:cubicBezTo>
                    <a:cubicBezTo>
                      <a:pt x="79" y="60"/>
                      <a:pt x="73" y="64"/>
                      <a:pt x="65" y="66"/>
                    </a:cubicBezTo>
                    <a:cubicBezTo>
                      <a:pt x="74" y="68"/>
                      <a:pt x="81" y="72"/>
                      <a:pt x="86" y="78"/>
                    </a:cubicBezTo>
                    <a:cubicBezTo>
                      <a:pt x="91" y="84"/>
                      <a:pt x="93" y="92"/>
                      <a:pt x="93" y="100"/>
                    </a:cubicBezTo>
                    <a:cubicBezTo>
                      <a:pt x="93" y="113"/>
                      <a:pt x="89" y="124"/>
                      <a:pt x="81" y="130"/>
                    </a:cubicBezTo>
                    <a:cubicBezTo>
                      <a:pt x="73" y="138"/>
                      <a:pt x="62" y="141"/>
                      <a:pt x="47" y="141"/>
                    </a:cubicBezTo>
                    <a:cubicBezTo>
                      <a:pt x="32" y="141"/>
                      <a:pt x="20" y="138"/>
                      <a:pt x="12" y="130"/>
                    </a:cubicBezTo>
                    <a:cubicBezTo>
                      <a:pt x="4" y="124"/>
                      <a:pt x="0" y="113"/>
                      <a:pt x="0" y="100"/>
                    </a:cubicBezTo>
                    <a:cubicBezTo>
                      <a:pt x="0" y="92"/>
                      <a:pt x="2" y="84"/>
                      <a:pt x="8" y="78"/>
                    </a:cubicBezTo>
                    <a:cubicBezTo>
                      <a:pt x="12" y="72"/>
                      <a:pt x="19" y="68"/>
                      <a:pt x="28" y="66"/>
                    </a:cubicBezTo>
                    <a:close/>
                    <a:moveTo>
                      <a:pt x="22" y="37"/>
                    </a:moveTo>
                    <a:lnTo>
                      <a:pt x="22" y="37"/>
                    </a:lnTo>
                    <a:cubicBezTo>
                      <a:pt x="22" y="44"/>
                      <a:pt x="24" y="50"/>
                      <a:pt x="28" y="54"/>
                    </a:cubicBezTo>
                    <a:cubicBezTo>
                      <a:pt x="33" y="57"/>
                      <a:pt x="39" y="59"/>
                      <a:pt x="47" y="59"/>
                    </a:cubicBezTo>
                    <a:cubicBezTo>
                      <a:pt x="55" y="59"/>
                      <a:pt x="61" y="57"/>
                      <a:pt x="65" y="54"/>
                    </a:cubicBezTo>
                    <a:cubicBezTo>
                      <a:pt x="70" y="50"/>
                      <a:pt x="72" y="44"/>
                      <a:pt x="72" y="37"/>
                    </a:cubicBezTo>
                    <a:cubicBezTo>
                      <a:pt x="72" y="30"/>
                      <a:pt x="70" y="24"/>
                      <a:pt x="65" y="20"/>
                    </a:cubicBezTo>
                    <a:cubicBezTo>
                      <a:pt x="61" y="17"/>
                      <a:pt x="55" y="15"/>
                      <a:pt x="47" y="15"/>
                    </a:cubicBezTo>
                    <a:cubicBezTo>
                      <a:pt x="39" y="15"/>
                      <a:pt x="33" y="17"/>
                      <a:pt x="28" y="20"/>
                    </a:cubicBezTo>
                    <a:cubicBezTo>
                      <a:pt x="24" y="24"/>
                      <a:pt x="22" y="30"/>
                      <a:pt x="22" y="37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1" name="Freeform 170"/>
              <p:cNvSpPr>
                <a:spLocks/>
              </p:cNvSpPr>
              <p:nvPr/>
            </p:nvSpPr>
            <p:spPr bwMode="auto">
              <a:xfrm>
                <a:off x="2229" y="981"/>
                <a:ext cx="38" cy="0"/>
              </a:xfrm>
              <a:custGeom>
                <a:avLst/>
                <a:gdLst>
                  <a:gd name="T0" fmla="*/ 0 w 54"/>
                  <a:gd name="T1" fmla="*/ 0 w 54"/>
                  <a:gd name="T2" fmla="*/ 54 w 5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54">
                    <a:moveTo>
                      <a:pt x="0" y="0"/>
                    </a:moveTo>
                    <a:lnTo>
                      <a:pt x="0" y="0"/>
                    </a:lnTo>
                    <a:lnTo>
                      <a:pt x="54" y="0"/>
                    </a:lnTo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2" name="Freeform 171"/>
              <p:cNvSpPr>
                <a:spLocks/>
              </p:cNvSpPr>
              <p:nvPr/>
            </p:nvSpPr>
            <p:spPr bwMode="auto">
              <a:xfrm>
                <a:off x="2229" y="981"/>
                <a:ext cx="38" cy="0"/>
              </a:xfrm>
              <a:custGeom>
                <a:avLst/>
                <a:gdLst>
                  <a:gd name="T0" fmla="*/ 0 w 54"/>
                  <a:gd name="T1" fmla="*/ 0 w 54"/>
                  <a:gd name="T2" fmla="*/ 54 w 5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54">
                    <a:moveTo>
                      <a:pt x="0" y="0"/>
                    </a:moveTo>
                    <a:lnTo>
                      <a:pt x="0" y="0"/>
                    </a:lnTo>
                    <a:lnTo>
                      <a:pt x="54" y="0"/>
                    </a:lnTo>
                  </a:path>
                </a:pathLst>
              </a:custGeom>
              <a:noFill/>
              <a:ln w="63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3" name="Freeform 172"/>
              <p:cNvSpPr>
                <a:spLocks/>
              </p:cNvSpPr>
              <p:nvPr/>
            </p:nvSpPr>
            <p:spPr bwMode="auto">
              <a:xfrm>
                <a:off x="6370" y="981"/>
                <a:ext cx="37" cy="0"/>
              </a:xfrm>
              <a:custGeom>
                <a:avLst/>
                <a:gdLst>
                  <a:gd name="T0" fmla="*/ 53 w 53"/>
                  <a:gd name="T1" fmla="*/ 53 w 53"/>
                  <a:gd name="T2" fmla="*/ 0 w 5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53">
                    <a:moveTo>
                      <a:pt x="53" y="0"/>
                    </a:moveTo>
                    <a:lnTo>
                      <a:pt x="53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4" name="Freeform 173"/>
              <p:cNvSpPr>
                <a:spLocks/>
              </p:cNvSpPr>
              <p:nvPr/>
            </p:nvSpPr>
            <p:spPr bwMode="auto">
              <a:xfrm>
                <a:off x="6370" y="981"/>
                <a:ext cx="37" cy="0"/>
              </a:xfrm>
              <a:custGeom>
                <a:avLst/>
                <a:gdLst>
                  <a:gd name="T0" fmla="*/ 53 w 53"/>
                  <a:gd name="T1" fmla="*/ 53 w 53"/>
                  <a:gd name="T2" fmla="*/ 0 w 5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53">
                    <a:moveTo>
                      <a:pt x="53" y="0"/>
                    </a:moveTo>
                    <a:lnTo>
                      <a:pt x="53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" name="Freeform 174"/>
              <p:cNvSpPr>
                <a:spLocks/>
              </p:cNvSpPr>
              <p:nvPr/>
            </p:nvSpPr>
            <p:spPr bwMode="auto">
              <a:xfrm>
                <a:off x="2021" y="921"/>
                <a:ext cx="57" cy="96"/>
              </a:xfrm>
              <a:custGeom>
                <a:avLst/>
                <a:gdLst>
                  <a:gd name="T0" fmla="*/ 2 w 81"/>
                  <a:gd name="T1" fmla="*/ 121 h 136"/>
                  <a:gd name="T2" fmla="*/ 2 w 81"/>
                  <a:gd name="T3" fmla="*/ 121 h 136"/>
                  <a:gd name="T4" fmla="*/ 32 w 81"/>
                  <a:gd name="T5" fmla="*/ 121 h 136"/>
                  <a:gd name="T6" fmla="*/ 32 w 81"/>
                  <a:gd name="T7" fmla="*/ 17 h 136"/>
                  <a:gd name="T8" fmla="*/ 0 w 81"/>
                  <a:gd name="T9" fmla="*/ 23 h 136"/>
                  <a:gd name="T10" fmla="*/ 0 w 81"/>
                  <a:gd name="T11" fmla="*/ 7 h 136"/>
                  <a:gd name="T12" fmla="*/ 32 w 81"/>
                  <a:gd name="T13" fmla="*/ 0 h 136"/>
                  <a:gd name="T14" fmla="*/ 51 w 81"/>
                  <a:gd name="T15" fmla="*/ 0 h 136"/>
                  <a:gd name="T16" fmla="*/ 51 w 81"/>
                  <a:gd name="T17" fmla="*/ 121 h 136"/>
                  <a:gd name="T18" fmla="*/ 81 w 81"/>
                  <a:gd name="T19" fmla="*/ 121 h 136"/>
                  <a:gd name="T20" fmla="*/ 81 w 81"/>
                  <a:gd name="T21" fmla="*/ 136 h 136"/>
                  <a:gd name="T22" fmla="*/ 2 w 81"/>
                  <a:gd name="T23" fmla="*/ 136 h 136"/>
                  <a:gd name="T24" fmla="*/ 2 w 81"/>
                  <a:gd name="T25" fmla="*/ 121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1" h="136">
                    <a:moveTo>
                      <a:pt x="2" y="121"/>
                    </a:moveTo>
                    <a:lnTo>
                      <a:pt x="2" y="121"/>
                    </a:lnTo>
                    <a:lnTo>
                      <a:pt x="32" y="121"/>
                    </a:lnTo>
                    <a:lnTo>
                      <a:pt x="32" y="17"/>
                    </a:lnTo>
                    <a:lnTo>
                      <a:pt x="0" y="23"/>
                    </a:lnTo>
                    <a:lnTo>
                      <a:pt x="0" y="7"/>
                    </a:lnTo>
                    <a:lnTo>
                      <a:pt x="32" y="0"/>
                    </a:lnTo>
                    <a:lnTo>
                      <a:pt x="51" y="0"/>
                    </a:lnTo>
                    <a:lnTo>
                      <a:pt x="51" y="121"/>
                    </a:lnTo>
                    <a:lnTo>
                      <a:pt x="81" y="121"/>
                    </a:lnTo>
                    <a:lnTo>
                      <a:pt x="81" y="136"/>
                    </a:lnTo>
                    <a:lnTo>
                      <a:pt x="2" y="136"/>
                    </a:lnTo>
                    <a:lnTo>
                      <a:pt x="2" y="121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" name="Freeform 175"/>
              <p:cNvSpPr>
                <a:spLocks/>
              </p:cNvSpPr>
              <p:nvPr/>
            </p:nvSpPr>
            <p:spPr bwMode="auto">
              <a:xfrm>
                <a:off x="2104" y="1000"/>
                <a:ext cx="14" cy="17"/>
              </a:xfrm>
              <a:custGeom>
                <a:avLst/>
                <a:gdLst>
                  <a:gd name="T0" fmla="*/ 0 w 19"/>
                  <a:gd name="T1" fmla="*/ 0 h 23"/>
                  <a:gd name="T2" fmla="*/ 0 w 19"/>
                  <a:gd name="T3" fmla="*/ 0 h 23"/>
                  <a:gd name="T4" fmla="*/ 19 w 19"/>
                  <a:gd name="T5" fmla="*/ 0 h 23"/>
                  <a:gd name="T6" fmla="*/ 19 w 19"/>
                  <a:gd name="T7" fmla="*/ 23 h 23"/>
                  <a:gd name="T8" fmla="*/ 0 w 19"/>
                  <a:gd name="T9" fmla="*/ 23 h 23"/>
                  <a:gd name="T10" fmla="*/ 0 w 19"/>
                  <a:gd name="T1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23">
                    <a:moveTo>
                      <a:pt x="0" y="0"/>
                    </a:moveTo>
                    <a:lnTo>
                      <a:pt x="0" y="0"/>
                    </a:lnTo>
                    <a:lnTo>
                      <a:pt x="19" y="0"/>
                    </a:lnTo>
                    <a:lnTo>
                      <a:pt x="19" y="23"/>
                    </a:lnTo>
                    <a:lnTo>
                      <a:pt x="0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7" name="Freeform 176"/>
              <p:cNvSpPr>
                <a:spLocks noEditPoints="1"/>
              </p:cNvSpPr>
              <p:nvPr/>
            </p:nvSpPr>
            <p:spPr bwMode="auto">
              <a:xfrm>
                <a:off x="2141" y="920"/>
                <a:ext cx="66" cy="98"/>
              </a:xfrm>
              <a:custGeom>
                <a:avLst/>
                <a:gdLst>
                  <a:gd name="T0" fmla="*/ 47 w 94"/>
                  <a:gd name="T1" fmla="*/ 14 h 140"/>
                  <a:gd name="T2" fmla="*/ 47 w 94"/>
                  <a:gd name="T3" fmla="*/ 14 h 140"/>
                  <a:gd name="T4" fmla="*/ 25 w 94"/>
                  <a:gd name="T5" fmla="*/ 28 h 140"/>
                  <a:gd name="T6" fmla="*/ 18 w 94"/>
                  <a:gd name="T7" fmla="*/ 70 h 140"/>
                  <a:gd name="T8" fmla="*/ 25 w 94"/>
                  <a:gd name="T9" fmla="*/ 112 h 140"/>
                  <a:gd name="T10" fmla="*/ 47 w 94"/>
                  <a:gd name="T11" fmla="*/ 126 h 140"/>
                  <a:gd name="T12" fmla="*/ 68 w 94"/>
                  <a:gd name="T13" fmla="*/ 112 h 140"/>
                  <a:gd name="T14" fmla="*/ 75 w 94"/>
                  <a:gd name="T15" fmla="*/ 70 h 140"/>
                  <a:gd name="T16" fmla="*/ 68 w 94"/>
                  <a:gd name="T17" fmla="*/ 28 h 140"/>
                  <a:gd name="T18" fmla="*/ 47 w 94"/>
                  <a:gd name="T19" fmla="*/ 14 h 140"/>
                  <a:gd name="T20" fmla="*/ 47 w 94"/>
                  <a:gd name="T21" fmla="*/ 0 h 140"/>
                  <a:gd name="T22" fmla="*/ 47 w 94"/>
                  <a:gd name="T23" fmla="*/ 0 h 140"/>
                  <a:gd name="T24" fmla="*/ 82 w 94"/>
                  <a:gd name="T25" fmla="*/ 18 h 140"/>
                  <a:gd name="T26" fmla="*/ 94 w 94"/>
                  <a:gd name="T27" fmla="*/ 70 h 140"/>
                  <a:gd name="T28" fmla="*/ 82 w 94"/>
                  <a:gd name="T29" fmla="*/ 123 h 140"/>
                  <a:gd name="T30" fmla="*/ 47 w 94"/>
                  <a:gd name="T31" fmla="*/ 140 h 140"/>
                  <a:gd name="T32" fmla="*/ 12 w 94"/>
                  <a:gd name="T33" fmla="*/ 123 h 140"/>
                  <a:gd name="T34" fmla="*/ 0 w 94"/>
                  <a:gd name="T35" fmla="*/ 70 h 140"/>
                  <a:gd name="T36" fmla="*/ 12 w 94"/>
                  <a:gd name="T37" fmla="*/ 18 h 140"/>
                  <a:gd name="T38" fmla="*/ 47 w 94"/>
                  <a:gd name="T39" fmla="*/ 0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94" h="140">
                    <a:moveTo>
                      <a:pt x="47" y="14"/>
                    </a:moveTo>
                    <a:lnTo>
                      <a:pt x="47" y="14"/>
                    </a:lnTo>
                    <a:cubicBezTo>
                      <a:pt x="37" y="14"/>
                      <a:pt x="30" y="19"/>
                      <a:pt x="25" y="28"/>
                    </a:cubicBezTo>
                    <a:cubicBezTo>
                      <a:pt x="20" y="37"/>
                      <a:pt x="18" y="51"/>
                      <a:pt x="18" y="70"/>
                    </a:cubicBezTo>
                    <a:cubicBezTo>
                      <a:pt x="18" y="89"/>
                      <a:pt x="20" y="103"/>
                      <a:pt x="25" y="112"/>
                    </a:cubicBezTo>
                    <a:cubicBezTo>
                      <a:pt x="30" y="121"/>
                      <a:pt x="37" y="126"/>
                      <a:pt x="47" y="126"/>
                    </a:cubicBezTo>
                    <a:cubicBezTo>
                      <a:pt x="56" y="126"/>
                      <a:pt x="63" y="121"/>
                      <a:pt x="68" y="112"/>
                    </a:cubicBezTo>
                    <a:cubicBezTo>
                      <a:pt x="73" y="103"/>
                      <a:pt x="75" y="89"/>
                      <a:pt x="75" y="70"/>
                    </a:cubicBezTo>
                    <a:cubicBezTo>
                      <a:pt x="75" y="51"/>
                      <a:pt x="73" y="37"/>
                      <a:pt x="68" y="28"/>
                    </a:cubicBezTo>
                    <a:cubicBezTo>
                      <a:pt x="63" y="19"/>
                      <a:pt x="56" y="14"/>
                      <a:pt x="47" y="14"/>
                    </a:cubicBezTo>
                    <a:close/>
                    <a:moveTo>
                      <a:pt x="47" y="0"/>
                    </a:moveTo>
                    <a:lnTo>
                      <a:pt x="47" y="0"/>
                    </a:lnTo>
                    <a:cubicBezTo>
                      <a:pt x="62" y="0"/>
                      <a:pt x="73" y="6"/>
                      <a:pt x="82" y="18"/>
                    </a:cubicBezTo>
                    <a:cubicBezTo>
                      <a:pt x="90" y="30"/>
                      <a:pt x="94" y="47"/>
                      <a:pt x="94" y="70"/>
                    </a:cubicBezTo>
                    <a:cubicBezTo>
                      <a:pt x="94" y="93"/>
                      <a:pt x="90" y="111"/>
                      <a:pt x="82" y="123"/>
                    </a:cubicBezTo>
                    <a:cubicBezTo>
                      <a:pt x="73" y="135"/>
                      <a:pt x="62" y="140"/>
                      <a:pt x="47" y="140"/>
                    </a:cubicBezTo>
                    <a:cubicBezTo>
                      <a:pt x="31" y="140"/>
                      <a:pt x="20" y="135"/>
                      <a:pt x="12" y="123"/>
                    </a:cubicBezTo>
                    <a:cubicBezTo>
                      <a:pt x="4" y="111"/>
                      <a:pt x="0" y="93"/>
                      <a:pt x="0" y="70"/>
                    </a:cubicBezTo>
                    <a:cubicBezTo>
                      <a:pt x="0" y="47"/>
                      <a:pt x="4" y="30"/>
                      <a:pt x="12" y="18"/>
                    </a:cubicBezTo>
                    <a:cubicBezTo>
                      <a:pt x="20" y="6"/>
                      <a:pt x="31" y="0"/>
                      <a:pt x="4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8" name="Freeform 177"/>
              <p:cNvSpPr>
                <a:spLocks noEditPoints="1"/>
              </p:cNvSpPr>
              <p:nvPr/>
            </p:nvSpPr>
            <p:spPr bwMode="auto">
              <a:xfrm>
                <a:off x="1800" y="3040"/>
                <a:ext cx="115" cy="73"/>
              </a:xfrm>
              <a:custGeom>
                <a:avLst/>
                <a:gdLst>
                  <a:gd name="T0" fmla="*/ 63 w 164"/>
                  <a:gd name="T1" fmla="*/ 19 h 104"/>
                  <a:gd name="T2" fmla="*/ 63 w 164"/>
                  <a:gd name="T3" fmla="*/ 19 h 104"/>
                  <a:gd name="T4" fmla="*/ 0 w 164"/>
                  <a:gd name="T5" fmla="*/ 19 h 104"/>
                  <a:gd name="T6" fmla="*/ 0 w 164"/>
                  <a:gd name="T7" fmla="*/ 0 h 104"/>
                  <a:gd name="T8" fmla="*/ 162 w 164"/>
                  <a:gd name="T9" fmla="*/ 0 h 104"/>
                  <a:gd name="T10" fmla="*/ 162 w 164"/>
                  <a:gd name="T11" fmla="*/ 19 h 104"/>
                  <a:gd name="T12" fmla="*/ 144 w 164"/>
                  <a:gd name="T13" fmla="*/ 19 h 104"/>
                  <a:gd name="T14" fmla="*/ 160 w 164"/>
                  <a:gd name="T15" fmla="*/ 34 h 104"/>
                  <a:gd name="T16" fmla="*/ 164 w 164"/>
                  <a:gd name="T17" fmla="*/ 56 h 104"/>
                  <a:gd name="T18" fmla="*/ 148 w 164"/>
                  <a:gd name="T19" fmla="*/ 91 h 104"/>
                  <a:gd name="T20" fmla="*/ 103 w 164"/>
                  <a:gd name="T21" fmla="*/ 104 h 104"/>
                  <a:gd name="T22" fmla="*/ 59 w 164"/>
                  <a:gd name="T23" fmla="*/ 91 h 104"/>
                  <a:gd name="T24" fmla="*/ 42 w 164"/>
                  <a:gd name="T25" fmla="*/ 56 h 104"/>
                  <a:gd name="T26" fmla="*/ 47 w 164"/>
                  <a:gd name="T27" fmla="*/ 34 h 104"/>
                  <a:gd name="T28" fmla="*/ 63 w 164"/>
                  <a:gd name="T29" fmla="*/ 19 h 104"/>
                  <a:gd name="T30" fmla="*/ 103 w 164"/>
                  <a:gd name="T31" fmla="*/ 84 h 104"/>
                  <a:gd name="T32" fmla="*/ 103 w 164"/>
                  <a:gd name="T33" fmla="*/ 84 h 104"/>
                  <a:gd name="T34" fmla="*/ 137 w 164"/>
                  <a:gd name="T35" fmla="*/ 76 h 104"/>
                  <a:gd name="T36" fmla="*/ 149 w 164"/>
                  <a:gd name="T37" fmla="*/ 52 h 104"/>
                  <a:gd name="T38" fmla="*/ 137 w 164"/>
                  <a:gd name="T39" fmla="*/ 28 h 104"/>
                  <a:gd name="T40" fmla="*/ 103 w 164"/>
                  <a:gd name="T41" fmla="*/ 19 h 104"/>
                  <a:gd name="T42" fmla="*/ 70 w 164"/>
                  <a:gd name="T43" fmla="*/ 28 h 104"/>
                  <a:gd name="T44" fmla="*/ 58 w 164"/>
                  <a:gd name="T45" fmla="*/ 52 h 104"/>
                  <a:gd name="T46" fmla="*/ 70 w 164"/>
                  <a:gd name="T47" fmla="*/ 76 h 104"/>
                  <a:gd name="T48" fmla="*/ 103 w 164"/>
                  <a:gd name="T49" fmla="*/ 8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64" h="104">
                    <a:moveTo>
                      <a:pt x="63" y="19"/>
                    </a:moveTo>
                    <a:lnTo>
                      <a:pt x="63" y="19"/>
                    </a:lnTo>
                    <a:lnTo>
                      <a:pt x="0" y="19"/>
                    </a:lnTo>
                    <a:lnTo>
                      <a:pt x="0" y="0"/>
                    </a:lnTo>
                    <a:lnTo>
                      <a:pt x="162" y="0"/>
                    </a:lnTo>
                    <a:lnTo>
                      <a:pt x="162" y="19"/>
                    </a:lnTo>
                    <a:lnTo>
                      <a:pt x="144" y="19"/>
                    </a:lnTo>
                    <a:cubicBezTo>
                      <a:pt x="151" y="23"/>
                      <a:pt x="156" y="28"/>
                      <a:pt x="160" y="34"/>
                    </a:cubicBezTo>
                    <a:cubicBezTo>
                      <a:pt x="163" y="41"/>
                      <a:pt x="164" y="48"/>
                      <a:pt x="164" y="56"/>
                    </a:cubicBezTo>
                    <a:cubicBezTo>
                      <a:pt x="164" y="70"/>
                      <a:pt x="159" y="82"/>
                      <a:pt x="148" y="91"/>
                    </a:cubicBezTo>
                    <a:cubicBezTo>
                      <a:pt x="137" y="100"/>
                      <a:pt x="122" y="104"/>
                      <a:pt x="103" y="104"/>
                    </a:cubicBezTo>
                    <a:cubicBezTo>
                      <a:pt x="85" y="104"/>
                      <a:pt x="70" y="100"/>
                      <a:pt x="59" y="91"/>
                    </a:cubicBezTo>
                    <a:cubicBezTo>
                      <a:pt x="48" y="82"/>
                      <a:pt x="42" y="70"/>
                      <a:pt x="42" y="56"/>
                    </a:cubicBezTo>
                    <a:cubicBezTo>
                      <a:pt x="42" y="48"/>
                      <a:pt x="44" y="41"/>
                      <a:pt x="47" y="34"/>
                    </a:cubicBezTo>
                    <a:cubicBezTo>
                      <a:pt x="51" y="28"/>
                      <a:pt x="56" y="23"/>
                      <a:pt x="63" y="19"/>
                    </a:cubicBezTo>
                    <a:close/>
                    <a:moveTo>
                      <a:pt x="103" y="84"/>
                    </a:moveTo>
                    <a:lnTo>
                      <a:pt x="103" y="84"/>
                    </a:lnTo>
                    <a:cubicBezTo>
                      <a:pt x="118" y="84"/>
                      <a:pt x="129" y="81"/>
                      <a:pt x="137" y="76"/>
                    </a:cubicBezTo>
                    <a:cubicBezTo>
                      <a:pt x="145" y="70"/>
                      <a:pt x="149" y="62"/>
                      <a:pt x="149" y="52"/>
                    </a:cubicBezTo>
                    <a:cubicBezTo>
                      <a:pt x="149" y="42"/>
                      <a:pt x="145" y="34"/>
                      <a:pt x="137" y="28"/>
                    </a:cubicBezTo>
                    <a:cubicBezTo>
                      <a:pt x="129" y="22"/>
                      <a:pt x="118" y="19"/>
                      <a:pt x="103" y="19"/>
                    </a:cubicBezTo>
                    <a:cubicBezTo>
                      <a:pt x="89" y="19"/>
                      <a:pt x="79" y="22"/>
                      <a:pt x="70" y="28"/>
                    </a:cubicBezTo>
                    <a:cubicBezTo>
                      <a:pt x="62" y="34"/>
                      <a:pt x="58" y="42"/>
                      <a:pt x="58" y="52"/>
                    </a:cubicBezTo>
                    <a:cubicBezTo>
                      <a:pt x="58" y="62"/>
                      <a:pt x="62" y="70"/>
                      <a:pt x="70" y="76"/>
                    </a:cubicBezTo>
                    <a:cubicBezTo>
                      <a:pt x="79" y="81"/>
                      <a:pt x="89" y="84"/>
                      <a:pt x="103" y="84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9" name="Freeform 178"/>
              <p:cNvSpPr>
                <a:spLocks noEditPoints="1"/>
              </p:cNvSpPr>
              <p:nvPr/>
            </p:nvSpPr>
            <p:spPr bwMode="auto">
              <a:xfrm>
                <a:off x="1830" y="2943"/>
                <a:ext cx="85" cy="76"/>
              </a:xfrm>
              <a:custGeom>
                <a:avLst/>
                <a:gdLst>
                  <a:gd name="T0" fmla="*/ 16 w 122"/>
                  <a:gd name="T1" fmla="*/ 53 h 107"/>
                  <a:gd name="T2" fmla="*/ 16 w 122"/>
                  <a:gd name="T3" fmla="*/ 53 h 107"/>
                  <a:gd name="T4" fmla="*/ 29 w 122"/>
                  <a:gd name="T5" fmla="*/ 77 h 107"/>
                  <a:gd name="T6" fmla="*/ 61 w 122"/>
                  <a:gd name="T7" fmla="*/ 86 h 107"/>
                  <a:gd name="T8" fmla="*/ 95 w 122"/>
                  <a:gd name="T9" fmla="*/ 78 h 107"/>
                  <a:gd name="T10" fmla="*/ 106 w 122"/>
                  <a:gd name="T11" fmla="*/ 53 h 107"/>
                  <a:gd name="T12" fmla="*/ 95 w 122"/>
                  <a:gd name="T13" fmla="*/ 29 h 107"/>
                  <a:gd name="T14" fmla="*/ 61 w 122"/>
                  <a:gd name="T15" fmla="*/ 20 h 107"/>
                  <a:gd name="T16" fmla="*/ 29 w 122"/>
                  <a:gd name="T17" fmla="*/ 29 h 107"/>
                  <a:gd name="T18" fmla="*/ 16 w 122"/>
                  <a:gd name="T19" fmla="*/ 53 h 107"/>
                  <a:gd name="T20" fmla="*/ 0 w 122"/>
                  <a:gd name="T21" fmla="*/ 53 h 107"/>
                  <a:gd name="T22" fmla="*/ 0 w 122"/>
                  <a:gd name="T23" fmla="*/ 53 h 107"/>
                  <a:gd name="T24" fmla="*/ 16 w 122"/>
                  <a:gd name="T25" fmla="*/ 14 h 107"/>
                  <a:gd name="T26" fmla="*/ 61 w 122"/>
                  <a:gd name="T27" fmla="*/ 0 h 107"/>
                  <a:gd name="T28" fmla="*/ 106 w 122"/>
                  <a:gd name="T29" fmla="*/ 14 h 107"/>
                  <a:gd name="T30" fmla="*/ 122 w 122"/>
                  <a:gd name="T31" fmla="*/ 53 h 107"/>
                  <a:gd name="T32" fmla="*/ 106 w 122"/>
                  <a:gd name="T33" fmla="*/ 93 h 107"/>
                  <a:gd name="T34" fmla="*/ 61 w 122"/>
                  <a:gd name="T35" fmla="*/ 107 h 107"/>
                  <a:gd name="T36" fmla="*/ 16 w 122"/>
                  <a:gd name="T37" fmla="*/ 93 h 107"/>
                  <a:gd name="T38" fmla="*/ 0 w 122"/>
                  <a:gd name="T39" fmla="*/ 53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22" h="107">
                    <a:moveTo>
                      <a:pt x="16" y="53"/>
                    </a:moveTo>
                    <a:lnTo>
                      <a:pt x="16" y="53"/>
                    </a:lnTo>
                    <a:cubicBezTo>
                      <a:pt x="16" y="63"/>
                      <a:pt x="21" y="71"/>
                      <a:pt x="29" y="77"/>
                    </a:cubicBezTo>
                    <a:cubicBezTo>
                      <a:pt x="37" y="83"/>
                      <a:pt x="48" y="86"/>
                      <a:pt x="61" y="86"/>
                    </a:cubicBezTo>
                    <a:cubicBezTo>
                      <a:pt x="76" y="86"/>
                      <a:pt x="86" y="84"/>
                      <a:pt x="95" y="78"/>
                    </a:cubicBezTo>
                    <a:cubicBezTo>
                      <a:pt x="103" y="72"/>
                      <a:pt x="106" y="64"/>
                      <a:pt x="106" y="53"/>
                    </a:cubicBezTo>
                    <a:cubicBezTo>
                      <a:pt x="106" y="43"/>
                      <a:pt x="103" y="35"/>
                      <a:pt x="95" y="29"/>
                    </a:cubicBezTo>
                    <a:cubicBezTo>
                      <a:pt x="86" y="23"/>
                      <a:pt x="76" y="20"/>
                      <a:pt x="61" y="20"/>
                    </a:cubicBezTo>
                    <a:cubicBezTo>
                      <a:pt x="48" y="20"/>
                      <a:pt x="37" y="23"/>
                      <a:pt x="29" y="29"/>
                    </a:cubicBezTo>
                    <a:cubicBezTo>
                      <a:pt x="21" y="35"/>
                      <a:pt x="16" y="43"/>
                      <a:pt x="16" y="53"/>
                    </a:cubicBezTo>
                    <a:close/>
                    <a:moveTo>
                      <a:pt x="0" y="53"/>
                    </a:moveTo>
                    <a:lnTo>
                      <a:pt x="0" y="53"/>
                    </a:lnTo>
                    <a:cubicBezTo>
                      <a:pt x="0" y="36"/>
                      <a:pt x="6" y="23"/>
                      <a:pt x="16" y="14"/>
                    </a:cubicBezTo>
                    <a:cubicBezTo>
                      <a:pt x="27" y="4"/>
                      <a:pt x="42" y="0"/>
                      <a:pt x="61" y="0"/>
                    </a:cubicBezTo>
                    <a:cubicBezTo>
                      <a:pt x="81" y="0"/>
                      <a:pt x="96" y="4"/>
                      <a:pt x="106" y="14"/>
                    </a:cubicBezTo>
                    <a:cubicBezTo>
                      <a:pt x="117" y="23"/>
                      <a:pt x="122" y="36"/>
                      <a:pt x="122" y="53"/>
                    </a:cubicBezTo>
                    <a:cubicBezTo>
                      <a:pt x="122" y="70"/>
                      <a:pt x="117" y="83"/>
                      <a:pt x="106" y="93"/>
                    </a:cubicBezTo>
                    <a:cubicBezTo>
                      <a:pt x="96" y="102"/>
                      <a:pt x="81" y="107"/>
                      <a:pt x="61" y="107"/>
                    </a:cubicBezTo>
                    <a:cubicBezTo>
                      <a:pt x="42" y="107"/>
                      <a:pt x="27" y="102"/>
                      <a:pt x="16" y="93"/>
                    </a:cubicBezTo>
                    <a:cubicBezTo>
                      <a:pt x="6" y="83"/>
                      <a:pt x="0" y="70"/>
                      <a:pt x="0" y="53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0" name="Freeform 179"/>
              <p:cNvSpPr>
                <a:spLocks/>
              </p:cNvSpPr>
              <p:nvPr/>
            </p:nvSpPr>
            <p:spPr bwMode="auto">
              <a:xfrm>
                <a:off x="1830" y="2864"/>
                <a:ext cx="85" cy="63"/>
              </a:xfrm>
              <a:custGeom>
                <a:avLst/>
                <a:gdLst>
                  <a:gd name="T0" fmla="*/ 6 w 122"/>
                  <a:gd name="T1" fmla="*/ 6 h 89"/>
                  <a:gd name="T2" fmla="*/ 6 w 122"/>
                  <a:gd name="T3" fmla="*/ 6 h 89"/>
                  <a:gd name="T4" fmla="*/ 25 w 122"/>
                  <a:gd name="T5" fmla="*/ 6 h 89"/>
                  <a:gd name="T6" fmla="*/ 18 w 122"/>
                  <a:gd name="T7" fmla="*/ 23 h 89"/>
                  <a:gd name="T8" fmla="*/ 16 w 122"/>
                  <a:gd name="T9" fmla="*/ 41 h 89"/>
                  <a:gd name="T10" fmla="*/ 21 w 122"/>
                  <a:gd name="T11" fmla="*/ 63 h 89"/>
                  <a:gd name="T12" fmla="*/ 34 w 122"/>
                  <a:gd name="T13" fmla="*/ 70 h 89"/>
                  <a:gd name="T14" fmla="*/ 44 w 122"/>
                  <a:gd name="T15" fmla="*/ 65 h 89"/>
                  <a:gd name="T16" fmla="*/ 51 w 122"/>
                  <a:gd name="T17" fmla="*/ 44 h 89"/>
                  <a:gd name="T18" fmla="*/ 53 w 122"/>
                  <a:gd name="T19" fmla="*/ 38 h 89"/>
                  <a:gd name="T20" fmla="*/ 65 w 122"/>
                  <a:gd name="T21" fmla="*/ 9 h 89"/>
                  <a:gd name="T22" fmla="*/ 87 w 122"/>
                  <a:gd name="T23" fmla="*/ 0 h 89"/>
                  <a:gd name="T24" fmla="*/ 113 w 122"/>
                  <a:gd name="T25" fmla="*/ 13 h 89"/>
                  <a:gd name="T26" fmla="*/ 122 w 122"/>
                  <a:gd name="T27" fmla="*/ 48 h 89"/>
                  <a:gd name="T28" fmla="*/ 121 w 122"/>
                  <a:gd name="T29" fmla="*/ 68 h 89"/>
                  <a:gd name="T30" fmla="*/ 115 w 122"/>
                  <a:gd name="T31" fmla="*/ 89 h 89"/>
                  <a:gd name="T32" fmla="*/ 96 w 122"/>
                  <a:gd name="T33" fmla="*/ 89 h 89"/>
                  <a:gd name="T34" fmla="*/ 104 w 122"/>
                  <a:gd name="T35" fmla="*/ 68 h 89"/>
                  <a:gd name="T36" fmla="*/ 107 w 122"/>
                  <a:gd name="T37" fmla="*/ 48 h 89"/>
                  <a:gd name="T38" fmla="*/ 102 w 122"/>
                  <a:gd name="T39" fmla="*/ 27 h 89"/>
                  <a:gd name="T40" fmla="*/ 89 w 122"/>
                  <a:gd name="T41" fmla="*/ 20 h 89"/>
                  <a:gd name="T42" fmla="*/ 77 w 122"/>
                  <a:gd name="T43" fmla="*/ 25 h 89"/>
                  <a:gd name="T44" fmla="*/ 69 w 122"/>
                  <a:gd name="T45" fmla="*/ 48 h 89"/>
                  <a:gd name="T46" fmla="*/ 67 w 122"/>
                  <a:gd name="T47" fmla="*/ 55 h 89"/>
                  <a:gd name="T48" fmla="*/ 56 w 122"/>
                  <a:gd name="T49" fmla="*/ 81 h 89"/>
                  <a:gd name="T50" fmla="*/ 35 w 122"/>
                  <a:gd name="T51" fmla="*/ 89 h 89"/>
                  <a:gd name="T52" fmla="*/ 9 w 122"/>
                  <a:gd name="T53" fmla="*/ 77 h 89"/>
                  <a:gd name="T54" fmla="*/ 0 w 122"/>
                  <a:gd name="T55" fmla="*/ 44 h 89"/>
                  <a:gd name="T56" fmla="*/ 2 w 122"/>
                  <a:gd name="T57" fmla="*/ 24 h 89"/>
                  <a:gd name="T58" fmla="*/ 6 w 122"/>
                  <a:gd name="T59" fmla="*/ 6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22" h="89">
                    <a:moveTo>
                      <a:pt x="6" y="6"/>
                    </a:moveTo>
                    <a:lnTo>
                      <a:pt x="6" y="6"/>
                    </a:lnTo>
                    <a:lnTo>
                      <a:pt x="25" y="6"/>
                    </a:lnTo>
                    <a:cubicBezTo>
                      <a:pt x="22" y="12"/>
                      <a:pt x="20" y="17"/>
                      <a:pt x="18" y="23"/>
                    </a:cubicBezTo>
                    <a:cubicBezTo>
                      <a:pt x="17" y="29"/>
                      <a:pt x="16" y="35"/>
                      <a:pt x="16" y="41"/>
                    </a:cubicBezTo>
                    <a:cubicBezTo>
                      <a:pt x="16" y="51"/>
                      <a:pt x="18" y="58"/>
                      <a:pt x="21" y="63"/>
                    </a:cubicBezTo>
                    <a:cubicBezTo>
                      <a:pt x="24" y="68"/>
                      <a:pt x="28" y="70"/>
                      <a:pt x="34" y="70"/>
                    </a:cubicBezTo>
                    <a:cubicBezTo>
                      <a:pt x="38" y="70"/>
                      <a:pt x="42" y="68"/>
                      <a:pt x="44" y="65"/>
                    </a:cubicBezTo>
                    <a:cubicBezTo>
                      <a:pt x="47" y="61"/>
                      <a:pt x="49" y="55"/>
                      <a:pt x="51" y="44"/>
                    </a:cubicBezTo>
                    <a:lnTo>
                      <a:pt x="53" y="38"/>
                    </a:lnTo>
                    <a:cubicBezTo>
                      <a:pt x="56" y="24"/>
                      <a:pt x="60" y="14"/>
                      <a:pt x="65" y="9"/>
                    </a:cubicBezTo>
                    <a:cubicBezTo>
                      <a:pt x="71" y="3"/>
                      <a:pt x="78" y="0"/>
                      <a:pt x="87" y="0"/>
                    </a:cubicBezTo>
                    <a:cubicBezTo>
                      <a:pt x="98" y="0"/>
                      <a:pt x="107" y="4"/>
                      <a:pt x="113" y="13"/>
                    </a:cubicBezTo>
                    <a:cubicBezTo>
                      <a:pt x="119" y="22"/>
                      <a:pt x="122" y="33"/>
                      <a:pt x="122" y="48"/>
                    </a:cubicBezTo>
                    <a:cubicBezTo>
                      <a:pt x="122" y="55"/>
                      <a:pt x="122" y="61"/>
                      <a:pt x="121" y="68"/>
                    </a:cubicBezTo>
                    <a:cubicBezTo>
                      <a:pt x="120" y="75"/>
                      <a:pt x="118" y="82"/>
                      <a:pt x="115" y="89"/>
                    </a:cubicBezTo>
                    <a:lnTo>
                      <a:pt x="96" y="89"/>
                    </a:lnTo>
                    <a:cubicBezTo>
                      <a:pt x="99" y="82"/>
                      <a:pt x="102" y="75"/>
                      <a:pt x="104" y="68"/>
                    </a:cubicBezTo>
                    <a:cubicBezTo>
                      <a:pt x="106" y="62"/>
                      <a:pt x="107" y="55"/>
                      <a:pt x="107" y="48"/>
                    </a:cubicBezTo>
                    <a:cubicBezTo>
                      <a:pt x="107" y="39"/>
                      <a:pt x="105" y="32"/>
                      <a:pt x="102" y="27"/>
                    </a:cubicBezTo>
                    <a:cubicBezTo>
                      <a:pt x="99" y="22"/>
                      <a:pt x="95" y="20"/>
                      <a:pt x="89" y="20"/>
                    </a:cubicBezTo>
                    <a:cubicBezTo>
                      <a:pt x="84" y="20"/>
                      <a:pt x="80" y="22"/>
                      <a:pt x="77" y="25"/>
                    </a:cubicBezTo>
                    <a:cubicBezTo>
                      <a:pt x="74" y="29"/>
                      <a:pt x="71" y="36"/>
                      <a:pt x="69" y="48"/>
                    </a:cubicBezTo>
                    <a:lnTo>
                      <a:pt x="67" y="55"/>
                    </a:lnTo>
                    <a:cubicBezTo>
                      <a:pt x="65" y="67"/>
                      <a:pt x="61" y="76"/>
                      <a:pt x="56" y="81"/>
                    </a:cubicBezTo>
                    <a:cubicBezTo>
                      <a:pt x="51" y="86"/>
                      <a:pt x="44" y="89"/>
                      <a:pt x="35" y="89"/>
                    </a:cubicBezTo>
                    <a:cubicBezTo>
                      <a:pt x="24" y="89"/>
                      <a:pt x="15" y="85"/>
                      <a:pt x="9" y="77"/>
                    </a:cubicBezTo>
                    <a:cubicBezTo>
                      <a:pt x="3" y="69"/>
                      <a:pt x="0" y="58"/>
                      <a:pt x="0" y="44"/>
                    </a:cubicBezTo>
                    <a:cubicBezTo>
                      <a:pt x="0" y="37"/>
                      <a:pt x="1" y="30"/>
                      <a:pt x="2" y="24"/>
                    </a:cubicBezTo>
                    <a:cubicBezTo>
                      <a:pt x="3" y="17"/>
                      <a:pt x="5" y="12"/>
                      <a:pt x="6" y="6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1" name="Freeform 180"/>
              <p:cNvSpPr>
                <a:spLocks noEditPoints="1"/>
              </p:cNvSpPr>
              <p:nvPr/>
            </p:nvSpPr>
            <p:spPr bwMode="auto">
              <a:xfrm>
                <a:off x="1830" y="2773"/>
                <a:ext cx="85" cy="76"/>
              </a:xfrm>
              <a:custGeom>
                <a:avLst/>
                <a:gdLst>
                  <a:gd name="T0" fmla="*/ 57 w 122"/>
                  <a:gd name="T1" fmla="*/ 0 h 108"/>
                  <a:gd name="T2" fmla="*/ 57 w 122"/>
                  <a:gd name="T3" fmla="*/ 0 h 108"/>
                  <a:gd name="T4" fmla="*/ 66 w 122"/>
                  <a:gd name="T5" fmla="*/ 0 h 108"/>
                  <a:gd name="T6" fmla="*/ 66 w 122"/>
                  <a:gd name="T7" fmla="*/ 88 h 108"/>
                  <a:gd name="T8" fmla="*/ 96 w 122"/>
                  <a:gd name="T9" fmla="*/ 76 h 108"/>
                  <a:gd name="T10" fmla="*/ 106 w 122"/>
                  <a:gd name="T11" fmla="*/ 46 h 108"/>
                  <a:gd name="T12" fmla="*/ 104 w 122"/>
                  <a:gd name="T13" fmla="*/ 25 h 108"/>
                  <a:gd name="T14" fmla="*/ 96 w 122"/>
                  <a:gd name="T15" fmla="*/ 4 h 108"/>
                  <a:gd name="T16" fmla="*/ 114 w 122"/>
                  <a:gd name="T17" fmla="*/ 4 h 108"/>
                  <a:gd name="T18" fmla="*/ 120 w 122"/>
                  <a:gd name="T19" fmla="*/ 25 h 108"/>
                  <a:gd name="T20" fmla="*/ 122 w 122"/>
                  <a:gd name="T21" fmla="*/ 47 h 108"/>
                  <a:gd name="T22" fmla="*/ 106 w 122"/>
                  <a:gd name="T23" fmla="*/ 92 h 108"/>
                  <a:gd name="T24" fmla="*/ 63 w 122"/>
                  <a:gd name="T25" fmla="*/ 108 h 108"/>
                  <a:gd name="T26" fmla="*/ 17 w 122"/>
                  <a:gd name="T27" fmla="*/ 93 h 108"/>
                  <a:gd name="T28" fmla="*/ 0 w 122"/>
                  <a:gd name="T29" fmla="*/ 51 h 108"/>
                  <a:gd name="T30" fmla="*/ 15 w 122"/>
                  <a:gd name="T31" fmla="*/ 14 h 108"/>
                  <a:gd name="T32" fmla="*/ 57 w 122"/>
                  <a:gd name="T33" fmla="*/ 0 h 108"/>
                  <a:gd name="T34" fmla="*/ 51 w 122"/>
                  <a:gd name="T35" fmla="*/ 19 h 108"/>
                  <a:gd name="T36" fmla="*/ 51 w 122"/>
                  <a:gd name="T37" fmla="*/ 19 h 108"/>
                  <a:gd name="T38" fmla="*/ 26 w 122"/>
                  <a:gd name="T39" fmla="*/ 28 h 108"/>
                  <a:gd name="T40" fmla="*/ 16 w 122"/>
                  <a:gd name="T41" fmla="*/ 51 h 108"/>
                  <a:gd name="T42" fmla="*/ 26 w 122"/>
                  <a:gd name="T43" fmla="*/ 76 h 108"/>
                  <a:gd name="T44" fmla="*/ 51 w 122"/>
                  <a:gd name="T45" fmla="*/ 87 h 108"/>
                  <a:gd name="T46" fmla="*/ 51 w 122"/>
                  <a:gd name="T47" fmla="*/ 19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2" h="108">
                    <a:moveTo>
                      <a:pt x="57" y="0"/>
                    </a:moveTo>
                    <a:lnTo>
                      <a:pt x="57" y="0"/>
                    </a:lnTo>
                    <a:lnTo>
                      <a:pt x="66" y="0"/>
                    </a:lnTo>
                    <a:lnTo>
                      <a:pt x="66" y="88"/>
                    </a:lnTo>
                    <a:cubicBezTo>
                      <a:pt x="79" y="87"/>
                      <a:pt x="89" y="83"/>
                      <a:pt x="96" y="76"/>
                    </a:cubicBezTo>
                    <a:cubicBezTo>
                      <a:pt x="103" y="69"/>
                      <a:pt x="106" y="59"/>
                      <a:pt x="106" y="46"/>
                    </a:cubicBezTo>
                    <a:cubicBezTo>
                      <a:pt x="106" y="39"/>
                      <a:pt x="106" y="32"/>
                      <a:pt x="104" y="25"/>
                    </a:cubicBezTo>
                    <a:cubicBezTo>
                      <a:pt x="102" y="18"/>
                      <a:pt x="99" y="11"/>
                      <a:pt x="96" y="4"/>
                    </a:cubicBezTo>
                    <a:lnTo>
                      <a:pt x="114" y="4"/>
                    </a:lnTo>
                    <a:cubicBezTo>
                      <a:pt x="117" y="11"/>
                      <a:pt x="119" y="18"/>
                      <a:pt x="120" y="25"/>
                    </a:cubicBezTo>
                    <a:cubicBezTo>
                      <a:pt x="122" y="33"/>
                      <a:pt x="122" y="40"/>
                      <a:pt x="122" y="47"/>
                    </a:cubicBezTo>
                    <a:cubicBezTo>
                      <a:pt x="122" y="66"/>
                      <a:pt x="117" y="81"/>
                      <a:pt x="106" y="92"/>
                    </a:cubicBezTo>
                    <a:cubicBezTo>
                      <a:pt x="96" y="103"/>
                      <a:pt x="81" y="108"/>
                      <a:pt x="63" y="108"/>
                    </a:cubicBezTo>
                    <a:cubicBezTo>
                      <a:pt x="44" y="108"/>
                      <a:pt x="28" y="103"/>
                      <a:pt x="17" y="93"/>
                    </a:cubicBezTo>
                    <a:cubicBezTo>
                      <a:pt x="6" y="82"/>
                      <a:pt x="0" y="68"/>
                      <a:pt x="0" y="51"/>
                    </a:cubicBezTo>
                    <a:cubicBezTo>
                      <a:pt x="0" y="35"/>
                      <a:pt x="5" y="23"/>
                      <a:pt x="15" y="14"/>
                    </a:cubicBezTo>
                    <a:cubicBezTo>
                      <a:pt x="26" y="5"/>
                      <a:pt x="39" y="0"/>
                      <a:pt x="57" y="0"/>
                    </a:cubicBezTo>
                    <a:close/>
                    <a:moveTo>
                      <a:pt x="51" y="19"/>
                    </a:moveTo>
                    <a:lnTo>
                      <a:pt x="51" y="19"/>
                    </a:lnTo>
                    <a:cubicBezTo>
                      <a:pt x="41" y="19"/>
                      <a:pt x="32" y="22"/>
                      <a:pt x="26" y="28"/>
                    </a:cubicBezTo>
                    <a:cubicBezTo>
                      <a:pt x="20" y="34"/>
                      <a:pt x="16" y="41"/>
                      <a:pt x="16" y="51"/>
                    </a:cubicBezTo>
                    <a:cubicBezTo>
                      <a:pt x="16" y="61"/>
                      <a:pt x="20" y="70"/>
                      <a:pt x="26" y="76"/>
                    </a:cubicBezTo>
                    <a:cubicBezTo>
                      <a:pt x="32" y="83"/>
                      <a:pt x="40" y="86"/>
                      <a:pt x="51" y="87"/>
                    </a:cubicBezTo>
                    <a:lnTo>
                      <a:pt x="51" y="19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2" name="Freeform 181"/>
              <p:cNvSpPr>
                <a:spLocks/>
              </p:cNvSpPr>
              <p:nvPr/>
            </p:nvSpPr>
            <p:spPr bwMode="auto">
              <a:xfrm>
                <a:off x="1830" y="2655"/>
                <a:ext cx="84" cy="48"/>
              </a:xfrm>
              <a:custGeom>
                <a:avLst/>
                <a:gdLst>
                  <a:gd name="T0" fmla="*/ 21 w 120"/>
                  <a:gd name="T1" fmla="*/ 0 h 68"/>
                  <a:gd name="T2" fmla="*/ 21 w 120"/>
                  <a:gd name="T3" fmla="*/ 0 h 68"/>
                  <a:gd name="T4" fmla="*/ 18 w 120"/>
                  <a:gd name="T5" fmla="*/ 7 h 68"/>
                  <a:gd name="T6" fmla="*/ 17 w 120"/>
                  <a:gd name="T7" fmla="*/ 15 h 68"/>
                  <a:gd name="T8" fmla="*/ 28 w 120"/>
                  <a:gd name="T9" fmla="*/ 40 h 68"/>
                  <a:gd name="T10" fmla="*/ 58 w 120"/>
                  <a:gd name="T11" fmla="*/ 49 h 68"/>
                  <a:gd name="T12" fmla="*/ 120 w 120"/>
                  <a:gd name="T13" fmla="*/ 49 h 68"/>
                  <a:gd name="T14" fmla="*/ 120 w 120"/>
                  <a:gd name="T15" fmla="*/ 68 h 68"/>
                  <a:gd name="T16" fmla="*/ 3 w 120"/>
                  <a:gd name="T17" fmla="*/ 68 h 68"/>
                  <a:gd name="T18" fmla="*/ 3 w 120"/>
                  <a:gd name="T19" fmla="*/ 49 h 68"/>
                  <a:gd name="T20" fmla="*/ 21 w 120"/>
                  <a:gd name="T21" fmla="*/ 49 h 68"/>
                  <a:gd name="T22" fmla="*/ 5 w 120"/>
                  <a:gd name="T23" fmla="*/ 34 h 68"/>
                  <a:gd name="T24" fmla="*/ 0 w 120"/>
                  <a:gd name="T25" fmla="*/ 10 h 68"/>
                  <a:gd name="T26" fmla="*/ 0 w 120"/>
                  <a:gd name="T27" fmla="*/ 5 h 68"/>
                  <a:gd name="T28" fmla="*/ 1 w 120"/>
                  <a:gd name="T29" fmla="*/ 0 h 68"/>
                  <a:gd name="T30" fmla="*/ 21 w 120"/>
                  <a:gd name="T31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0" h="68">
                    <a:moveTo>
                      <a:pt x="21" y="0"/>
                    </a:moveTo>
                    <a:lnTo>
                      <a:pt x="21" y="0"/>
                    </a:lnTo>
                    <a:cubicBezTo>
                      <a:pt x="20" y="2"/>
                      <a:pt x="19" y="4"/>
                      <a:pt x="18" y="7"/>
                    </a:cubicBezTo>
                    <a:cubicBezTo>
                      <a:pt x="18" y="10"/>
                      <a:pt x="17" y="12"/>
                      <a:pt x="17" y="15"/>
                    </a:cubicBezTo>
                    <a:cubicBezTo>
                      <a:pt x="17" y="26"/>
                      <a:pt x="21" y="35"/>
                      <a:pt x="28" y="40"/>
                    </a:cubicBezTo>
                    <a:cubicBezTo>
                      <a:pt x="35" y="46"/>
                      <a:pt x="45" y="49"/>
                      <a:pt x="58" y="49"/>
                    </a:cubicBezTo>
                    <a:lnTo>
                      <a:pt x="120" y="49"/>
                    </a:lnTo>
                    <a:lnTo>
                      <a:pt x="120" y="68"/>
                    </a:lnTo>
                    <a:lnTo>
                      <a:pt x="3" y="68"/>
                    </a:lnTo>
                    <a:lnTo>
                      <a:pt x="3" y="49"/>
                    </a:lnTo>
                    <a:lnTo>
                      <a:pt x="21" y="49"/>
                    </a:lnTo>
                    <a:cubicBezTo>
                      <a:pt x="14" y="45"/>
                      <a:pt x="9" y="40"/>
                      <a:pt x="5" y="34"/>
                    </a:cubicBezTo>
                    <a:cubicBezTo>
                      <a:pt x="2" y="27"/>
                      <a:pt x="0" y="19"/>
                      <a:pt x="0" y="10"/>
                    </a:cubicBezTo>
                    <a:cubicBezTo>
                      <a:pt x="0" y="9"/>
                      <a:pt x="0" y="7"/>
                      <a:pt x="0" y="5"/>
                    </a:cubicBezTo>
                    <a:cubicBezTo>
                      <a:pt x="1" y="4"/>
                      <a:pt x="1" y="2"/>
                      <a:pt x="1" y="0"/>
                    </a:cubicBez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3" name="Freeform 182"/>
              <p:cNvSpPr>
                <a:spLocks noEditPoints="1"/>
              </p:cNvSpPr>
              <p:nvPr/>
            </p:nvSpPr>
            <p:spPr bwMode="auto">
              <a:xfrm>
                <a:off x="1830" y="2578"/>
                <a:ext cx="85" cy="68"/>
              </a:xfrm>
              <a:custGeom>
                <a:avLst/>
                <a:gdLst>
                  <a:gd name="T0" fmla="*/ 61 w 122"/>
                  <a:gd name="T1" fmla="*/ 38 h 98"/>
                  <a:gd name="T2" fmla="*/ 61 w 122"/>
                  <a:gd name="T3" fmla="*/ 38 h 98"/>
                  <a:gd name="T4" fmla="*/ 66 w 122"/>
                  <a:gd name="T5" fmla="*/ 70 h 98"/>
                  <a:gd name="T6" fmla="*/ 85 w 122"/>
                  <a:gd name="T7" fmla="*/ 79 h 98"/>
                  <a:gd name="T8" fmla="*/ 101 w 122"/>
                  <a:gd name="T9" fmla="*/ 72 h 98"/>
                  <a:gd name="T10" fmla="*/ 107 w 122"/>
                  <a:gd name="T11" fmla="*/ 54 h 98"/>
                  <a:gd name="T12" fmla="*/ 95 w 122"/>
                  <a:gd name="T13" fmla="*/ 28 h 98"/>
                  <a:gd name="T14" fmla="*/ 65 w 122"/>
                  <a:gd name="T15" fmla="*/ 19 h 98"/>
                  <a:gd name="T16" fmla="*/ 61 w 122"/>
                  <a:gd name="T17" fmla="*/ 19 h 98"/>
                  <a:gd name="T18" fmla="*/ 61 w 122"/>
                  <a:gd name="T19" fmla="*/ 38 h 98"/>
                  <a:gd name="T20" fmla="*/ 53 w 122"/>
                  <a:gd name="T21" fmla="*/ 0 h 98"/>
                  <a:gd name="T22" fmla="*/ 53 w 122"/>
                  <a:gd name="T23" fmla="*/ 0 h 98"/>
                  <a:gd name="T24" fmla="*/ 120 w 122"/>
                  <a:gd name="T25" fmla="*/ 0 h 98"/>
                  <a:gd name="T26" fmla="*/ 120 w 122"/>
                  <a:gd name="T27" fmla="*/ 19 h 98"/>
                  <a:gd name="T28" fmla="*/ 102 w 122"/>
                  <a:gd name="T29" fmla="*/ 19 h 98"/>
                  <a:gd name="T30" fmla="*/ 118 w 122"/>
                  <a:gd name="T31" fmla="*/ 35 h 98"/>
                  <a:gd name="T32" fmla="*/ 122 w 122"/>
                  <a:gd name="T33" fmla="*/ 59 h 98"/>
                  <a:gd name="T34" fmla="*/ 113 w 122"/>
                  <a:gd name="T35" fmla="*/ 88 h 98"/>
                  <a:gd name="T36" fmla="*/ 86 w 122"/>
                  <a:gd name="T37" fmla="*/ 98 h 98"/>
                  <a:gd name="T38" fmla="*/ 56 w 122"/>
                  <a:gd name="T39" fmla="*/ 85 h 98"/>
                  <a:gd name="T40" fmla="*/ 46 w 122"/>
                  <a:gd name="T41" fmla="*/ 46 h 98"/>
                  <a:gd name="T42" fmla="*/ 46 w 122"/>
                  <a:gd name="T43" fmla="*/ 19 h 98"/>
                  <a:gd name="T44" fmla="*/ 44 w 122"/>
                  <a:gd name="T45" fmla="*/ 19 h 98"/>
                  <a:gd name="T46" fmla="*/ 24 w 122"/>
                  <a:gd name="T47" fmla="*/ 28 h 98"/>
                  <a:gd name="T48" fmla="*/ 16 w 122"/>
                  <a:gd name="T49" fmla="*/ 52 h 98"/>
                  <a:gd name="T50" fmla="*/ 19 w 122"/>
                  <a:gd name="T51" fmla="*/ 72 h 98"/>
                  <a:gd name="T52" fmla="*/ 26 w 122"/>
                  <a:gd name="T53" fmla="*/ 90 h 98"/>
                  <a:gd name="T54" fmla="*/ 8 w 122"/>
                  <a:gd name="T55" fmla="*/ 90 h 98"/>
                  <a:gd name="T56" fmla="*/ 2 w 122"/>
                  <a:gd name="T57" fmla="*/ 69 h 98"/>
                  <a:gd name="T58" fmla="*/ 0 w 122"/>
                  <a:gd name="T59" fmla="*/ 50 h 98"/>
                  <a:gd name="T60" fmla="*/ 13 w 122"/>
                  <a:gd name="T61" fmla="*/ 12 h 98"/>
                  <a:gd name="T62" fmla="*/ 53 w 122"/>
                  <a:gd name="T63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22" h="98">
                    <a:moveTo>
                      <a:pt x="61" y="38"/>
                    </a:moveTo>
                    <a:lnTo>
                      <a:pt x="61" y="38"/>
                    </a:lnTo>
                    <a:cubicBezTo>
                      <a:pt x="61" y="53"/>
                      <a:pt x="63" y="64"/>
                      <a:pt x="66" y="70"/>
                    </a:cubicBezTo>
                    <a:cubicBezTo>
                      <a:pt x="70" y="76"/>
                      <a:pt x="76" y="79"/>
                      <a:pt x="85" y="79"/>
                    </a:cubicBezTo>
                    <a:cubicBezTo>
                      <a:pt x="91" y="79"/>
                      <a:pt x="97" y="77"/>
                      <a:pt x="101" y="72"/>
                    </a:cubicBezTo>
                    <a:cubicBezTo>
                      <a:pt x="105" y="68"/>
                      <a:pt x="107" y="62"/>
                      <a:pt x="107" y="54"/>
                    </a:cubicBezTo>
                    <a:cubicBezTo>
                      <a:pt x="107" y="43"/>
                      <a:pt x="103" y="35"/>
                      <a:pt x="95" y="28"/>
                    </a:cubicBezTo>
                    <a:cubicBezTo>
                      <a:pt x="88" y="22"/>
                      <a:pt x="78" y="19"/>
                      <a:pt x="65" y="19"/>
                    </a:cubicBezTo>
                    <a:lnTo>
                      <a:pt x="61" y="19"/>
                    </a:lnTo>
                    <a:lnTo>
                      <a:pt x="61" y="38"/>
                    </a:lnTo>
                    <a:close/>
                    <a:moveTo>
                      <a:pt x="53" y="0"/>
                    </a:moveTo>
                    <a:lnTo>
                      <a:pt x="53" y="0"/>
                    </a:lnTo>
                    <a:lnTo>
                      <a:pt x="120" y="0"/>
                    </a:lnTo>
                    <a:lnTo>
                      <a:pt x="120" y="19"/>
                    </a:lnTo>
                    <a:lnTo>
                      <a:pt x="102" y="19"/>
                    </a:lnTo>
                    <a:cubicBezTo>
                      <a:pt x="109" y="23"/>
                      <a:pt x="114" y="29"/>
                      <a:pt x="118" y="35"/>
                    </a:cubicBezTo>
                    <a:cubicBezTo>
                      <a:pt x="121" y="42"/>
                      <a:pt x="122" y="50"/>
                      <a:pt x="122" y="59"/>
                    </a:cubicBezTo>
                    <a:cubicBezTo>
                      <a:pt x="122" y="71"/>
                      <a:pt x="119" y="81"/>
                      <a:pt x="113" y="88"/>
                    </a:cubicBezTo>
                    <a:cubicBezTo>
                      <a:pt x="106" y="95"/>
                      <a:pt x="97" y="98"/>
                      <a:pt x="86" y="98"/>
                    </a:cubicBezTo>
                    <a:cubicBezTo>
                      <a:pt x="73" y="98"/>
                      <a:pt x="63" y="94"/>
                      <a:pt x="56" y="85"/>
                    </a:cubicBezTo>
                    <a:cubicBezTo>
                      <a:pt x="50" y="76"/>
                      <a:pt x="46" y="63"/>
                      <a:pt x="46" y="46"/>
                    </a:cubicBezTo>
                    <a:lnTo>
                      <a:pt x="46" y="19"/>
                    </a:lnTo>
                    <a:lnTo>
                      <a:pt x="44" y="19"/>
                    </a:lnTo>
                    <a:cubicBezTo>
                      <a:pt x="35" y="19"/>
                      <a:pt x="29" y="22"/>
                      <a:pt x="24" y="28"/>
                    </a:cubicBezTo>
                    <a:cubicBezTo>
                      <a:pt x="19" y="33"/>
                      <a:pt x="16" y="41"/>
                      <a:pt x="16" y="52"/>
                    </a:cubicBezTo>
                    <a:cubicBezTo>
                      <a:pt x="16" y="59"/>
                      <a:pt x="17" y="65"/>
                      <a:pt x="19" y="72"/>
                    </a:cubicBezTo>
                    <a:cubicBezTo>
                      <a:pt x="21" y="78"/>
                      <a:pt x="23" y="84"/>
                      <a:pt x="26" y="90"/>
                    </a:cubicBezTo>
                    <a:lnTo>
                      <a:pt x="8" y="90"/>
                    </a:lnTo>
                    <a:cubicBezTo>
                      <a:pt x="6" y="83"/>
                      <a:pt x="4" y="76"/>
                      <a:pt x="2" y="69"/>
                    </a:cubicBezTo>
                    <a:cubicBezTo>
                      <a:pt x="1" y="63"/>
                      <a:pt x="0" y="56"/>
                      <a:pt x="0" y="50"/>
                    </a:cubicBezTo>
                    <a:cubicBezTo>
                      <a:pt x="0" y="33"/>
                      <a:pt x="5" y="21"/>
                      <a:pt x="13" y="12"/>
                    </a:cubicBezTo>
                    <a:cubicBezTo>
                      <a:pt x="22" y="4"/>
                      <a:pt x="35" y="0"/>
                      <a:pt x="53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4" name="Freeform 183"/>
              <p:cNvSpPr>
                <a:spLocks/>
              </p:cNvSpPr>
              <p:nvPr/>
            </p:nvSpPr>
            <p:spPr bwMode="auto">
              <a:xfrm>
                <a:off x="1809" y="2509"/>
                <a:ext cx="105" cy="50"/>
              </a:xfrm>
              <a:custGeom>
                <a:avLst/>
                <a:gdLst>
                  <a:gd name="T0" fmla="*/ 0 w 150"/>
                  <a:gd name="T1" fmla="*/ 39 h 72"/>
                  <a:gd name="T2" fmla="*/ 0 w 150"/>
                  <a:gd name="T3" fmla="*/ 39 h 72"/>
                  <a:gd name="T4" fmla="*/ 33 w 150"/>
                  <a:gd name="T5" fmla="*/ 39 h 72"/>
                  <a:gd name="T6" fmla="*/ 33 w 150"/>
                  <a:gd name="T7" fmla="*/ 0 h 72"/>
                  <a:gd name="T8" fmla="*/ 48 w 150"/>
                  <a:gd name="T9" fmla="*/ 0 h 72"/>
                  <a:gd name="T10" fmla="*/ 48 w 150"/>
                  <a:gd name="T11" fmla="*/ 39 h 72"/>
                  <a:gd name="T12" fmla="*/ 111 w 150"/>
                  <a:gd name="T13" fmla="*/ 39 h 72"/>
                  <a:gd name="T14" fmla="*/ 130 w 150"/>
                  <a:gd name="T15" fmla="*/ 35 h 72"/>
                  <a:gd name="T16" fmla="*/ 134 w 150"/>
                  <a:gd name="T17" fmla="*/ 19 h 72"/>
                  <a:gd name="T18" fmla="*/ 134 w 150"/>
                  <a:gd name="T19" fmla="*/ 0 h 72"/>
                  <a:gd name="T20" fmla="*/ 150 w 150"/>
                  <a:gd name="T21" fmla="*/ 0 h 72"/>
                  <a:gd name="T22" fmla="*/ 150 w 150"/>
                  <a:gd name="T23" fmla="*/ 19 h 72"/>
                  <a:gd name="T24" fmla="*/ 141 w 150"/>
                  <a:gd name="T25" fmla="*/ 50 h 72"/>
                  <a:gd name="T26" fmla="*/ 111 w 150"/>
                  <a:gd name="T27" fmla="*/ 58 h 72"/>
                  <a:gd name="T28" fmla="*/ 48 w 150"/>
                  <a:gd name="T29" fmla="*/ 58 h 72"/>
                  <a:gd name="T30" fmla="*/ 48 w 150"/>
                  <a:gd name="T31" fmla="*/ 72 h 72"/>
                  <a:gd name="T32" fmla="*/ 33 w 150"/>
                  <a:gd name="T33" fmla="*/ 72 h 72"/>
                  <a:gd name="T34" fmla="*/ 33 w 150"/>
                  <a:gd name="T35" fmla="*/ 58 h 72"/>
                  <a:gd name="T36" fmla="*/ 0 w 150"/>
                  <a:gd name="T37" fmla="*/ 58 h 72"/>
                  <a:gd name="T38" fmla="*/ 0 w 150"/>
                  <a:gd name="T39" fmla="*/ 39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50" h="72">
                    <a:moveTo>
                      <a:pt x="0" y="39"/>
                    </a:moveTo>
                    <a:lnTo>
                      <a:pt x="0" y="39"/>
                    </a:lnTo>
                    <a:lnTo>
                      <a:pt x="33" y="39"/>
                    </a:lnTo>
                    <a:lnTo>
                      <a:pt x="33" y="0"/>
                    </a:lnTo>
                    <a:lnTo>
                      <a:pt x="48" y="0"/>
                    </a:lnTo>
                    <a:lnTo>
                      <a:pt x="48" y="39"/>
                    </a:lnTo>
                    <a:lnTo>
                      <a:pt x="111" y="39"/>
                    </a:lnTo>
                    <a:cubicBezTo>
                      <a:pt x="121" y="39"/>
                      <a:pt x="127" y="38"/>
                      <a:pt x="130" y="35"/>
                    </a:cubicBezTo>
                    <a:cubicBezTo>
                      <a:pt x="132" y="33"/>
                      <a:pt x="134" y="27"/>
                      <a:pt x="134" y="19"/>
                    </a:cubicBezTo>
                    <a:lnTo>
                      <a:pt x="134" y="0"/>
                    </a:lnTo>
                    <a:lnTo>
                      <a:pt x="150" y="0"/>
                    </a:lnTo>
                    <a:lnTo>
                      <a:pt x="150" y="19"/>
                    </a:lnTo>
                    <a:cubicBezTo>
                      <a:pt x="150" y="34"/>
                      <a:pt x="147" y="45"/>
                      <a:pt x="141" y="50"/>
                    </a:cubicBezTo>
                    <a:cubicBezTo>
                      <a:pt x="136" y="56"/>
                      <a:pt x="126" y="58"/>
                      <a:pt x="111" y="58"/>
                    </a:cubicBezTo>
                    <a:lnTo>
                      <a:pt x="48" y="58"/>
                    </a:lnTo>
                    <a:lnTo>
                      <a:pt x="48" y="72"/>
                    </a:lnTo>
                    <a:lnTo>
                      <a:pt x="33" y="72"/>
                    </a:lnTo>
                    <a:lnTo>
                      <a:pt x="33" y="58"/>
                    </a:lnTo>
                    <a:lnTo>
                      <a:pt x="0" y="58"/>
                    </a:lnTo>
                    <a:lnTo>
                      <a:pt x="0" y="39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5" name="Freeform 184"/>
              <p:cNvSpPr>
                <a:spLocks noEditPoints="1"/>
              </p:cNvSpPr>
              <p:nvPr/>
            </p:nvSpPr>
            <p:spPr bwMode="auto">
              <a:xfrm>
                <a:off x="1830" y="2421"/>
                <a:ext cx="85" cy="76"/>
              </a:xfrm>
              <a:custGeom>
                <a:avLst/>
                <a:gdLst>
                  <a:gd name="T0" fmla="*/ 57 w 122"/>
                  <a:gd name="T1" fmla="*/ 0 h 108"/>
                  <a:gd name="T2" fmla="*/ 57 w 122"/>
                  <a:gd name="T3" fmla="*/ 0 h 108"/>
                  <a:gd name="T4" fmla="*/ 66 w 122"/>
                  <a:gd name="T5" fmla="*/ 0 h 108"/>
                  <a:gd name="T6" fmla="*/ 66 w 122"/>
                  <a:gd name="T7" fmla="*/ 88 h 108"/>
                  <a:gd name="T8" fmla="*/ 96 w 122"/>
                  <a:gd name="T9" fmla="*/ 76 h 108"/>
                  <a:gd name="T10" fmla="*/ 106 w 122"/>
                  <a:gd name="T11" fmla="*/ 46 h 108"/>
                  <a:gd name="T12" fmla="*/ 104 w 122"/>
                  <a:gd name="T13" fmla="*/ 25 h 108"/>
                  <a:gd name="T14" fmla="*/ 96 w 122"/>
                  <a:gd name="T15" fmla="*/ 4 h 108"/>
                  <a:gd name="T16" fmla="*/ 114 w 122"/>
                  <a:gd name="T17" fmla="*/ 4 h 108"/>
                  <a:gd name="T18" fmla="*/ 120 w 122"/>
                  <a:gd name="T19" fmla="*/ 25 h 108"/>
                  <a:gd name="T20" fmla="*/ 122 w 122"/>
                  <a:gd name="T21" fmla="*/ 47 h 108"/>
                  <a:gd name="T22" fmla="*/ 106 w 122"/>
                  <a:gd name="T23" fmla="*/ 92 h 108"/>
                  <a:gd name="T24" fmla="*/ 63 w 122"/>
                  <a:gd name="T25" fmla="*/ 108 h 108"/>
                  <a:gd name="T26" fmla="*/ 17 w 122"/>
                  <a:gd name="T27" fmla="*/ 93 h 108"/>
                  <a:gd name="T28" fmla="*/ 0 w 122"/>
                  <a:gd name="T29" fmla="*/ 51 h 108"/>
                  <a:gd name="T30" fmla="*/ 15 w 122"/>
                  <a:gd name="T31" fmla="*/ 13 h 108"/>
                  <a:gd name="T32" fmla="*/ 57 w 122"/>
                  <a:gd name="T33" fmla="*/ 0 h 108"/>
                  <a:gd name="T34" fmla="*/ 51 w 122"/>
                  <a:gd name="T35" fmla="*/ 19 h 108"/>
                  <a:gd name="T36" fmla="*/ 51 w 122"/>
                  <a:gd name="T37" fmla="*/ 19 h 108"/>
                  <a:gd name="T38" fmla="*/ 26 w 122"/>
                  <a:gd name="T39" fmla="*/ 28 h 108"/>
                  <a:gd name="T40" fmla="*/ 16 w 122"/>
                  <a:gd name="T41" fmla="*/ 50 h 108"/>
                  <a:gd name="T42" fmla="*/ 26 w 122"/>
                  <a:gd name="T43" fmla="*/ 76 h 108"/>
                  <a:gd name="T44" fmla="*/ 51 w 122"/>
                  <a:gd name="T45" fmla="*/ 87 h 108"/>
                  <a:gd name="T46" fmla="*/ 51 w 122"/>
                  <a:gd name="T47" fmla="*/ 19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2" h="108">
                    <a:moveTo>
                      <a:pt x="57" y="0"/>
                    </a:moveTo>
                    <a:lnTo>
                      <a:pt x="57" y="0"/>
                    </a:lnTo>
                    <a:lnTo>
                      <a:pt x="66" y="0"/>
                    </a:lnTo>
                    <a:lnTo>
                      <a:pt x="66" y="88"/>
                    </a:lnTo>
                    <a:cubicBezTo>
                      <a:pt x="79" y="87"/>
                      <a:pt x="89" y="83"/>
                      <a:pt x="96" y="76"/>
                    </a:cubicBezTo>
                    <a:cubicBezTo>
                      <a:pt x="103" y="69"/>
                      <a:pt x="106" y="59"/>
                      <a:pt x="106" y="46"/>
                    </a:cubicBezTo>
                    <a:cubicBezTo>
                      <a:pt x="106" y="39"/>
                      <a:pt x="106" y="32"/>
                      <a:pt x="104" y="25"/>
                    </a:cubicBezTo>
                    <a:cubicBezTo>
                      <a:pt x="102" y="18"/>
                      <a:pt x="99" y="11"/>
                      <a:pt x="96" y="4"/>
                    </a:cubicBezTo>
                    <a:lnTo>
                      <a:pt x="114" y="4"/>
                    </a:lnTo>
                    <a:cubicBezTo>
                      <a:pt x="117" y="11"/>
                      <a:pt x="119" y="18"/>
                      <a:pt x="120" y="25"/>
                    </a:cubicBezTo>
                    <a:cubicBezTo>
                      <a:pt x="122" y="33"/>
                      <a:pt x="122" y="40"/>
                      <a:pt x="122" y="47"/>
                    </a:cubicBezTo>
                    <a:cubicBezTo>
                      <a:pt x="122" y="66"/>
                      <a:pt x="117" y="81"/>
                      <a:pt x="106" y="92"/>
                    </a:cubicBezTo>
                    <a:cubicBezTo>
                      <a:pt x="96" y="103"/>
                      <a:pt x="81" y="108"/>
                      <a:pt x="63" y="108"/>
                    </a:cubicBezTo>
                    <a:cubicBezTo>
                      <a:pt x="44" y="108"/>
                      <a:pt x="28" y="103"/>
                      <a:pt x="17" y="93"/>
                    </a:cubicBezTo>
                    <a:cubicBezTo>
                      <a:pt x="6" y="82"/>
                      <a:pt x="0" y="68"/>
                      <a:pt x="0" y="51"/>
                    </a:cubicBezTo>
                    <a:cubicBezTo>
                      <a:pt x="0" y="35"/>
                      <a:pt x="5" y="23"/>
                      <a:pt x="15" y="13"/>
                    </a:cubicBezTo>
                    <a:cubicBezTo>
                      <a:pt x="26" y="4"/>
                      <a:pt x="39" y="0"/>
                      <a:pt x="57" y="0"/>
                    </a:cubicBezTo>
                    <a:close/>
                    <a:moveTo>
                      <a:pt x="51" y="19"/>
                    </a:moveTo>
                    <a:lnTo>
                      <a:pt x="51" y="19"/>
                    </a:lnTo>
                    <a:cubicBezTo>
                      <a:pt x="41" y="19"/>
                      <a:pt x="32" y="22"/>
                      <a:pt x="26" y="28"/>
                    </a:cubicBezTo>
                    <a:cubicBezTo>
                      <a:pt x="20" y="33"/>
                      <a:pt x="16" y="41"/>
                      <a:pt x="16" y="50"/>
                    </a:cubicBezTo>
                    <a:cubicBezTo>
                      <a:pt x="16" y="61"/>
                      <a:pt x="20" y="70"/>
                      <a:pt x="26" y="76"/>
                    </a:cubicBezTo>
                    <a:cubicBezTo>
                      <a:pt x="32" y="82"/>
                      <a:pt x="40" y="86"/>
                      <a:pt x="51" y="87"/>
                    </a:cubicBezTo>
                    <a:lnTo>
                      <a:pt x="51" y="19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6" name="Freeform 185"/>
              <p:cNvSpPr>
                <a:spLocks/>
              </p:cNvSpPr>
              <p:nvPr/>
            </p:nvSpPr>
            <p:spPr bwMode="auto">
              <a:xfrm>
                <a:off x="1800" y="2321"/>
                <a:ext cx="134" cy="31"/>
              </a:xfrm>
              <a:custGeom>
                <a:avLst/>
                <a:gdLst>
                  <a:gd name="T0" fmla="*/ 0 w 190"/>
                  <a:gd name="T1" fmla="*/ 44 h 44"/>
                  <a:gd name="T2" fmla="*/ 0 w 190"/>
                  <a:gd name="T3" fmla="*/ 44 h 44"/>
                  <a:gd name="T4" fmla="*/ 0 w 190"/>
                  <a:gd name="T5" fmla="*/ 0 h 44"/>
                  <a:gd name="T6" fmla="*/ 15 w 190"/>
                  <a:gd name="T7" fmla="*/ 0 h 44"/>
                  <a:gd name="T8" fmla="*/ 15 w 190"/>
                  <a:gd name="T9" fmla="*/ 25 h 44"/>
                  <a:gd name="T10" fmla="*/ 175 w 190"/>
                  <a:gd name="T11" fmla="*/ 25 h 44"/>
                  <a:gd name="T12" fmla="*/ 175 w 190"/>
                  <a:gd name="T13" fmla="*/ 0 h 44"/>
                  <a:gd name="T14" fmla="*/ 190 w 190"/>
                  <a:gd name="T15" fmla="*/ 0 h 44"/>
                  <a:gd name="T16" fmla="*/ 190 w 190"/>
                  <a:gd name="T17" fmla="*/ 44 h 44"/>
                  <a:gd name="T18" fmla="*/ 0 w 190"/>
                  <a:gd name="T19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0" h="44">
                    <a:moveTo>
                      <a:pt x="0" y="44"/>
                    </a:moveTo>
                    <a:lnTo>
                      <a:pt x="0" y="44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25"/>
                    </a:lnTo>
                    <a:lnTo>
                      <a:pt x="175" y="25"/>
                    </a:lnTo>
                    <a:lnTo>
                      <a:pt x="175" y="0"/>
                    </a:lnTo>
                    <a:lnTo>
                      <a:pt x="190" y="0"/>
                    </a:lnTo>
                    <a:lnTo>
                      <a:pt x="190" y="44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7" name="Freeform 186"/>
              <p:cNvSpPr>
                <a:spLocks/>
              </p:cNvSpPr>
              <p:nvPr/>
            </p:nvSpPr>
            <p:spPr bwMode="auto">
              <a:xfrm>
                <a:off x="1847" y="2221"/>
                <a:ext cx="99" cy="81"/>
              </a:xfrm>
              <a:custGeom>
                <a:avLst/>
                <a:gdLst>
                  <a:gd name="T0" fmla="*/ 135 w 141"/>
                  <a:gd name="T1" fmla="*/ 116 h 116"/>
                  <a:gd name="T2" fmla="*/ 135 w 141"/>
                  <a:gd name="T3" fmla="*/ 116 h 116"/>
                  <a:gd name="T4" fmla="*/ 133 w 141"/>
                  <a:gd name="T5" fmla="*/ 116 h 116"/>
                  <a:gd name="T6" fmla="*/ 7 w 141"/>
                  <a:gd name="T7" fmla="*/ 85 h 116"/>
                  <a:gd name="T8" fmla="*/ 2 w 141"/>
                  <a:gd name="T9" fmla="*/ 82 h 116"/>
                  <a:gd name="T10" fmla="*/ 0 w 141"/>
                  <a:gd name="T11" fmla="*/ 76 h 116"/>
                  <a:gd name="T12" fmla="*/ 2 w 141"/>
                  <a:gd name="T13" fmla="*/ 71 h 116"/>
                  <a:gd name="T14" fmla="*/ 6 w 141"/>
                  <a:gd name="T15" fmla="*/ 69 h 116"/>
                  <a:gd name="T16" fmla="*/ 7 w 141"/>
                  <a:gd name="T17" fmla="*/ 69 h 116"/>
                  <a:gd name="T18" fmla="*/ 8 w 141"/>
                  <a:gd name="T19" fmla="*/ 70 h 116"/>
                  <a:gd name="T20" fmla="*/ 58 w 141"/>
                  <a:gd name="T21" fmla="*/ 82 h 116"/>
                  <a:gd name="T22" fmla="*/ 73 w 141"/>
                  <a:gd name="T23" fmla="*/ 84 h 116"/>
                  <a:gd name="T24" fmla="*/ 86 w 141"/>
                  <a:gd name="T25" fmla="*/ 81 h 116"/>
                  <a:gd name="T26" fmla="*/ 92 w 141"/>
                  <a:gd name="T27" fmla="*/ 69 h 116"/>
                  <a:gd name="T28" fmla="*/ 72 w 141"/>
                  <a:gd name="T29" fmla="*/ 42 h 116"/>
                  <a:gd name="T30" fmla="*/ 72 w 141"/>
                  <a:gd name="T31" fmla="*/ 42 h 116"/>
                  <a:gd name="T32" fmla="*/ 71 w 141"/>
                  <a:gd name="T33" fmla="*/ 42 h 116"/>
                  <a:gd name="T34" fmla="*/ 10 w 141"/>
                  <a:gd name="T35" fmla="*/ 26 h 116"/>
                  <a:gd name="T36" fmla="*/ 5 w 141"/>
                  <a:gd name="T37" fmla="*/ 23 h 116"/>
                  <a:gd name="T38" fmla="*/ 3 w 141"/>
                  <a:gd name="T39" fmla="*/ 17 h 116"/>
                  <a:gd name="T40" fmla="*/ 4 w 141"/>
                  <a:gd name="T41" fmla="*/ 13 h 116"/>
                  <a:gd name="T42" fmla="*/ 9 w 141"/>
                  <a:gd name="T43" fmla="*/ 11 h 116"/>
                  <a:gd name="T44" fmla="*/ 10 w 141"/>
                  <a:gd name="T45" fmla="*/ 11 h 116"/>
                  <a:gd name="T46" fmla="*/ 72 w 141"/>
                  <a:gd name="T47" fmla="*/ 27 h 116"/>
                  <a:gd name="T48" fmla="*/ 82 w 141"/>
                  <a:gd name="T49" fmla="*/ 28 h 116"/>
                  <a:gd name="T50" fmla="*/ 92 w 141"/>
                  <a:gd name="T51" fmla="*/ 22 h 116"/>
                  <a:gd name="T52" fmla="*/ 83 w 141"/>
                  <a:gd name="T53" fmla="*/ 12 h 116"/>
                  <a:gd name="T54" fmla="*/ 63 w 141"/>
                  <a:gd name="T55" fmla="*/ 6 h 116"/>
                  <a:gd name="T56" fmla="*/ 62 w 141"/>
                  <a:gd name="T57" fmla="*/ 4 h 116"/>
                  <a:gd name="T58" fmla="*/ 62 w 141"/>
                  <a:gd name="T59" fmla="*/ 2 h 116"/>
                  <a:gd name="T60" fmla="*/ 63 w 141"/>
                  <a:gd name="T61" fmla="*/ 0 h 116"/>
                  <a:gd name="T62" fmla="*/ 64 w 141"/>
                  <a:gd name="T63" fmla="*/ 0 h 116"/>
                  <a:gd name="T64" fmla="*/ 88 w 141"/>
                  <a:gd name="T65" fmla="*/ 8 h 116"/>
                  <a:gd name="T66" fmla="*/ 97 w 141"/>
                  <a:gd name="T67" fmla="*/ 22 h 116"/>
                  <a:gd name="T68" fmla="*/ 93 w 141"/>
                  <a:gd name="T69" fmla="*/ 35 h 116"/>
                  <a:gd name="T70" fmla="*/ 82 w 141"/>
                  <a:gd name="T71" fmla="*/ 42 h 116"/>
                  <a:gd name="T72" fmla="*/ 93 w 141"/>
                  <a:gd name="T73" fmla="*/ 54 h 116"/>
                  <a:gd name="T74" fmla="*/ 97 w 141"/>
                  <a:gd name="T75" fmla="*/ 69 h 116"/>
                  <a:gd name="T76" fmla="*/ 91 w 141"/>
                  <a:gd name="T77" fmla="*/ 90 h 116"/>
                  <a:gd name="T78" fmla="*/ 134 w 141"/>
                  <a:gd name="T79" fmla="*/ 101 h 116"/>
                  <a:gd name="T80" fmla="*/ 139 w 141"/>
                  <a:gd name="T81" fmla="*/ 104 h 116"/>
                  <a:gd name="T82" fmla="*/ 141 w 141"/>
                  <a:gd name="T83" fmla="*/ 110 h 116"/>
                  <a:gd name="T84" fmla="*/ 139 w 141"/>
                  <a:gd name="T85" fmla="*/ 114 h 116"/>
                  <a:gd name="T86" fmla="*/ 135 w 141"/>
                  <a:gd name="T87" fmla="*/ 116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41" h="116">
                    <a:moveTo>
                      <a:pt x="135" y="116"/>
                    </a:moveTo>
                    <a:lnTo>
                      <a:pt x="135" y="116"/>
                    </a:lnTo>
                    <a:cubicBezTo>
                      <a:pt x="134" y="116"/>
                      <a:pt x="133" y="116"/>
                      <a:pt x="133" y="116"/>
                    </a:cubicBezTo>
                    <a:lnTo>
                      <a:pt x="7" y="85"/>
                    </a:lnTo>
                    <a:cubicBezTo>
                      <a:pt x="5" y="84"/>
                      <a:pt x="4" y="83"/>
                      <a:pt x="2" y="82"/>
                    </a:cubicBezTo>
                    <a:cubicBezTo>
                      <a:pt x="1" y="80"/>
                      <a:pt x="0" y="78"/>
                      <a:pt x="0" y="76"/>
                    </a:cubicBezTo>
                    <a:cubicBezTo>
                      <a:pt x="0" y="74"/>
                      <a:pt x="1" y="73"/>
                      <a:pt x="2" y="71"/>
                    </a:cubicBezTo>
                    <a:cubicBezTo>
                      <a:pt x="3" y="70"/>
                      <a:pt x="5" y="69"/>
                      <a:pt x="6" y="69"/>
                    </a:cubicBezTo>
                    <a:cubicBezTo>
                      <a:pt x="7" y="69"/>
                      <a:pt x="7" y="69"/>
                      <a:pt x="7" y="69"/>
                    </a:cubicBezTo>
                    <a:cubicBezTo>
                      <a:pt x="8" y="69"/>
                      <a:pt x="8" y="70"/>
                      <a:pt x="8" y="70"/>
                    </a:cubicBezTo>
                    <a:lnTo>
                      <a:pt x="58" y="82"/>
                    </a:lnTo>
                    <a:cubicBezTo>
                      <a:pt x="64" y="84"/>
                      <a:pt x="69" y="84"/>
                      <a:pt x="73" y="84"/>
                    </a:cubicBezTo>
                    <a:cubicBezTo>
                      <a:pt x="79" y="84"/>
                      <a:pt x="83" y="83"/>
                      <a:pt x="86" y="81"/>
                    </a:cubicBezTo>
                    <a:cubicBezTo>
                      <a:pt x="90" y="78"/>
                      <a:pt x="92" y="74"/>
                      <a:pt x="92" y="69"/>
                    </a:cubicBezTo>
                    <a:cubicBezTo>
                      <a:pt x="92" y="59"/>
                      <a:pt x="85" y="50"/>
                      <a:pt x="72" y="42"/>
                    </a:cubicBezTo>
                    <a:cubicBezTo>
                      <a:pt x="72" y="42"/>
                      <a:pt x="72" y="42"/>
                      <a:pt x="72" y="42"/>
                    </a:cubicBezTo>
                    <a:cubicBezTo>
                      <a:pt x="72" y="42"/>
                      <a:pt x="72" y="42"/>
                      <a:pt x="71" y="42"/>
                    </a:cubicBezTo>
                    <a:lnTo>
                      <a:pt x="10" y="26"/>
                    </a:lnTo>
                    <a:cubicBezTo>
                      <a:pt x="8" y="26"/>
                      <a:pt x="6" y="25"/>
                      <a:pt x="5" y="23"/>
                    </a:cubicBezTo>
                    <a:cubicBezTo>
                      <a:pt x="4" y="21"/>
                      <a:pt x="3" y="19"/>
                      <a:pt x="3" y="17"/>
                    </a:cubicBezTo>
                    <a:cubicBezTo>
                      <a:pt x="3" y="16"/>
                      <a:pt x="3" y="14"/>
                      <a:pt x="4" y="13"/>
                    </a:cubicBezTo>
                    <a:cubicBezTo>
                      <a:pt x="6" y="12"/>
                      <a:pt x="7" y="11"/>
                      <a:pt x="9" y="11"/>
                    </a:cubicBezTo>
                    <a:cubicBezTo>
                      <a:pt x="10" y="11"/>
                      <a:pt x="10" y="11"/>
                      <a:pt x="10" y="11"/>
                    </a:cubicBezTo>
                    <a:lnTo>
                      <a:pt x="72" y="27"/>
                    </a:lnTo>
                    <a:cubicBezTo>
                      <a:pt x="76" y="28"/>
                      <a:pt x="79" y="28"/>
                      <a:pt x="82" y="28"/>
                    </a:cubicBezTo>
                    <a:cubicBezTo>
                      <a:pt x="89" y="28"/>
                      <a:pt x="92" y="26"/>
                      <a:pt x="92" y="22"/>
                    </a:cubicBezTo>
                    <a:cubicBezTo>
                      <a:pt x="92" y="18"/>
                      <a:pt x="89" y="14"/>
                      <a:pt x="83" y="12"/>
                    </a:cubicBezTo>
                    <a:cubicBezTo>
                      <a:pt x="78" y="10"/>
                      <a:pt x="71" y="8"/>
                      <a:pt x="63" y="6"/>
                    </a:cubicBezTo>
                    <a:cubicBezTo>
                      <a:pt x="62" y="6"/>
                      <a:pt x="62" y="5"/>
                      <a:pt x="62" y="4"/>
                    </a:cubicBezTo>
                    <a:lnTo>
                      <a:pt x="62" y="2"/>
                    </a:lnTo>
                    <a:cubicBezTo>
                      <a:pt x="62" y="1"/>
                      <a:pt x="62" y="1"/>
                      <a:pt x="63" y="0"/>
                    </a:cubicBezTo>
                    <a:cubicBezTo>
                      <a:pt x="63" y="0"/>
                      <a:pt x="64" y="0"/>
                      <a:pt x="64" y="0"/>
                    </a:cubicBezTo>
                    <a:cubicBezTo>
                      <a:pt x="74" y="2"/>
                      <a:pt x="82" y="5"/>
                      <a:pt x="88" y="8"/>
                    </a:cubicBezTo>
                    <a:cubicBezTo>
                      <a:pt x="94" y="11"/>
                      <a:pt x="97" y="16"/>
                      <a:pt x="97" y="22"/>
                    </a:cubicBezTo>
                    <a:cubicBezTo>
                      <a:pt x="97" y="27"/>
                      <a:pt x="96" y="31"/>
                      <a:pt x="93" y="35"/>
                    </a:cubicBezTo>
                    <a:cubicBezTo>
                      <a:pt x="90" y="38"/>
                      <a:pt x="87" y="41"/>
                      <a:pt x="82" y="42"/>
                    </a:cubicBezTo>
                    <a:cubicBezTo>
                      <a:pt x="87" y="46"/>
                      <a:pt x="90" y="50"/>
                      <a:pt x="93" y="54"/>
                    </a:cubicBezTo>
                    <a:cubicBezTo>
                      <a:pt x="95" y="59"/>
                      <a:pt x="97" y="64"/>
                      <a:pt x="97" y="69"/>
                    </a:cubicBezTo>
                    <a:cubicBezTo>
                      <a:pt x="97" y="78"/>
                      <a:pt x="95" y="85"/>
                      <a:pt x="91" y="90"/>
                    </a:cubicBezTo>
                    <a:lnTo>
                      <a:pt x="134" y="101"/>
                    </a:lnTo>
                    <a:cubicBezTo>
                      <a:pt x="136" y="102"/>
                      <a:pt x="137" y="103"/>
                      <a:pt x="139" y="104"/>
                    </a:cubicBezTo>
                    <a:cubicBezTo>
                      <a:pt x="140" y="106"/>
                      <a:pt x="141" y="108"/>
                      <a:pt x="141" y="110"/>
                    </a:cubicBezTo>
                    <a:cubicBezTo>
                      <a:pt x="141" y="112"/>
                      <a:pt x="140" y="113"/>
                      <a:pt x="139" y="114"/>
                    </a:cubicBezTo>
                    <a:cubicBezTo>
                      <a:pt x="138" y="116"/>
                      <a:pt x="136" y="116"/>
                      <a:pt x="135" y="116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8" name="Freeform 187"/>
              <p:cNvSpPr>
                <a:spLocks/>
              </p:cNvSpPr>
              <p:nvPr/>
            </p:nvSpPr>
            <p:spPr bwMode="auto">
              <a:xfrm>
                <a:off x="1802" y="2130"/>
                <a:ext cx="113" cy="77"/>
              </a:xfrm>
              <a:custGeom>
                <a:avLst/>
                <a:gdLst>
                  <a:gd name="T0" fmla="*/ 8 w 161"/>
                  <a:gd name="T1" fmla="*/ 10 h 110"/>
                  <a:gd name="T2" fmla="*/ 8 w 161"/>
                  <a:gd name="T3" fmla="*/ 10 h 110"/>
                  <a:gd name="T4" fmla="*/ 29 w 161"/>
                  <a:gd name="T5" fmla="*/ 10 h 110"/>
                  <a:gd name="T6" fmla="*/ 20 w 161"/>
                  <a:gd name="T7" fmla="*/ 32 h 110"/>
                  <a:gd name="T8" fmla="*/ 17 w 161"/>
                  <a:gd name="T9" fmla="*/ 53 h 110"/>
                  <a:gd name="T10" fmla="*/ 24 w 161"/>
                  <a:gd name="T11" fmla="*/ 80 h 110"/>
                  <a:gd name="T12" fmla="*/ 43 w 161"/>
                  <a:gd name="T13" fmla="*/ 89 h 110"/>
                  <a:gd name="T14" fmla="*/ 59 w 161"/>
                  <a:gd name="T15" fmla="*/ 82 h 110"/>
                  <a:gd name="T16" fmla="*/ 67 w 161"/>
                  <a:gd name="T17" fmla="*/ 59 h 110"/>
                  <a:gd name="T18" fmla="*/ 70 w 161"/>
                  <a:gd name="T19" fmla="*/ 46 h 110"/>
                  <a:gd name="T20" fmla="*/ 86 w 161"/>
                  <a:gd name="T21" fmla="*/ 12 h 110"/>
                  <a:gd name="T22" fmla="*/ 116 w 161"/>
                  <a:gd name="T23" fmla="*/ 0 h 110"/>
                  <a:gd name="T24" fmla="*/ 150 w 161"/>
                  <a:gd name="T25" fmla="*/ 16 h 110"/>
                  <a:gd name="T26" fmla="*/ 161 w 161"/>
                  <a:gd name="T27" fmla="*/ 60 h 110"/>
                  <a:gd name="T28" fmla="*/ 159 w 161"/>
                  <a:gd name="T29" fmla="*/ 84 h 110"/>
                  <a:gd name="T30" fmla="*/ 152 w 161"/>
                  <a:gd name="T31" fmla="*/ 109 h 110"/>
                  <a:gd name="T32" fmla="*/ 130 w 161"/>
                  <a:gd name="T33" fmla="*/ 109 h 110"/>
                  <a:gd name="T34" fmla="*/ 141 w 161"/>
                  <a:gd name="T35" fmla="*/ 84 h 110"/>
                  <a:gd name="T36" fmla="*/ 145 w 161"/>
                  <a:gd name="T37" fmla="*/ 60 h 110"/>
                  <a:gd name="T38" fmla="*/ 138 w 161"/>
                  <a:gd name="T39" fmla="*/ 32 h 110"/>
                  <a:gd name="T40" fmla="*/ 117 w 161"/>
                  <a:gd name="T41" fmla="*/ 22 h 110"/>
                  <a:gd name="T42" fmla="*/ 99 w 161"/>
                  <a:gd name="T43" fmla="*/ 29 h 110"/>
                  <a:gd name="T44" fmla="*/ 90 w 161"/>
                  <a:gd name="T45" fmla="*/ 52 h 110"/>
                  <a:gd name="T46" fmla="*/ 87 w 161"/>
                  <a:gd name="T47" fmla="*/ 65 h 110"/>
                  <a:gd name="T48" fmla="*/ 73 w 161"/>
                  <a:gd name="T49" fmla="*/ 99 h 110"/>
                  <a:gd name="T50" fmla="*/ 45 w 161"/>
                  <a:gd name="T51" fmla="*/ 110 h 110"/>
                  <a:gd name="T52" fmla="*/ 12 w 161"/>
                  <a:gd name="T53" fmla="*/ 95 h 110"/>
                  <a:gd name="T54" fmla="*/ 0 w 161"/>
                  <a:gd name="T55" fmla="*/ 55 h 110"/>
                  <a:gd name="T56" fmla="*/ 2 w 161"/>
                  <a:gd name="T57" fmla="*/ 33 h 110"/>
                  <a:gd name="T58" fmla="*/ 8 w 161"/>
                  <a:gd name="T59" fmla="*/ 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61" h="110">
                    <a:moveTo>
                      <a:pt x="8" y="10"/>
                    </a:moveTo>
                    <a:lnTo>
                      <a:pt x="8" y="10"/>
                    </a:lnTo>
                    <a:lnTo>
                      <a:pt x="29" y="10"/>
                    </a:lnTo>
                    <a:cubicBezTo>
                      <a:pt x="25" y="18"/>
                      <a:pt x="22" y="25"/>
                      <a:pt x="20" y="32"/>
                    </a:cubicBezTo>
                    <a:cubicBezTo>
                      <a:pt x="19" y="40"/>
                      <a:pt x="17" y="46"/>
                      <a:pt x="17" y="53"/>
                    </a:cubicBezTo>
                    <a:cubicBezTo>
                      <a:pt x="17" y="64"/>
                      <a:pt x="20" y="73"/>
                      <a:pt x="24" y="80"/>
                    </a:cubicBezTo>
                    <a:cubicBezTo>
                      <a:pt x="29" y="86"/>
                      <a:pt x="35" y="89"/>
                      <a:pt x="43" y="89"/>
                    </a:cubicBezTo>
                    <a:cubicBezTo>
                      <a:pt x="50" y="89"/>
                      <a:pt x="55" y="87"/>
                      <a:pt x="59" y="82"/>
                    </a:cubicBezTo>
                    <a:cubicBezTo>
                      <a:pt x="62" y="78"/>
                      <a:pt x="65" y="71"/>
                      <a:pt x="67" y="59"/>
                    </a:cubicBezTo>
                    <a:lnTo>
                      <a:pt x="70" y="46"/>
                    </a:lnTo>
                    <a:cubicBezTo>
                      <a:pt x="73" y="31"/>
                      <a:pt x="78" y="19"/>
                      <a:pt x="86" y="12"/>
                    </a:cubicBezTo>
                    <a:cubicBezTo>
                      <a:pt x="93" y="4"/>
                      <a:pt x="103" y="0"/>
                      <a:pt x="116" y="0"/>
                    </a:cubicBezTo>
                    <a:cubicBezTo>
                      <a:pt x="131" y="0"/>
                      <a:pt x="142" y="5"/>
                      <a:pt x="150" y="16"/>
                    </a:cubicBezTo>
                    <a:cubicBezTo>
                      <a:pt x="158" y="26"/>
                      <a:pt x="161" y="40"/>
                      <a:pt x="161" y="60"/>
                    </a:cubicBezTo>
                    <a:cubicBezTo>
                      <a:pt x="161" y="67"/>
                      <a:pt x="161" y="75"/>
                      <a:pt x="159" y="84"/>
                    </a:cubicBezTo>
                    <a:cubicBezTo>
                      <a:pt x="158" y="92"/>
                      <a:pt x="155" y="100"/>
                      <a:pt x="152" y="109"/>
                    </a:cubicBezTo>
                    <a:lnTo>
                      <a:pt x="130" y="109"/>
                    </a:lnTo>
                    <a:cubicBezTo>
                      <a:pt x="135" y="101"/>
                      <a:pt x="139" y="92"/>
                      <a:pt x="141" y="84"/>
                    </a:cubicBezTo>
                    <a:cubicBezTo>
                      <a:pt x="144" y="76"/>
                      <a:pt x="145" y="68"/>
                      <a:pt x="145" y="60"/>
                    </a:cubicBezTo>
                    <a:cubicBezTo>
                      <a:pt x="145" y="48"/>
                      <a:pt x="142" y="39"/>
                      <a:pt x="138" y="32"/>
                    </a:cubicBezTo>
                    <a:cubicBezTo>
                      <a:pt x="133" y="26"/>
                      <a:pt x="126" y="22"/>
                      <a:pt x="117" y="22"/>
                    </a:cubicBezTo>
                    <a:cubicBezTo>
                      <a:pt x="110" y="22"/>
                      <a:pt x="104" y="25"/>
                      <a:pt x="99" y="29"/>
                    </a:cubicBezTo>
                    <a:cubicBezTo>
                      <a:pt x="95" y="34"/>
                      <a:pt x="92" y="42"/>
                      <a:pt x="90" y="52"/>
                    </a:cubicBezTo>
                    <a:lnTo>
                      <a:pt x="87" y="65"/>
                    </a:lnTo>
                    <a:cubicBezTo>
                      <a:pt x="84" y="81"/>
                      <a:pt x="79" y="92"/>
                      <a:pt x="73" y="99"/>
                    </a:cubicBezTo>
                    <a:cubicBezTo>
                      <a:pt x="66" y="106"/>
                      <a:pt x="57" y="110"/>
                      <a:pt x="45" y="110"/>
                    </a:cubicBezTo>
                    <a:cubicBezTo>
                      <a:pt x="31" y="110"/>
                      <a:pt x="20" y="105"/>
                      <a:pt x="12" y="95"/>
                    </a:cubicBezTo>
                    <a:cubicBezTo>
                      <a:pt x="4" y="86"/>
                      <a:pt x="0" y="72"/>
                      <a:pt x="0" y="55"/>
                    </a:cubicBezTo>
                    <a:cubicBezTo>
                      <a:pt x="0" y="48"/>
                      <a:pt x="1" y="41"/>
                      <a:pt x="2" y="33"/>
                    </a:cubicBezTo>
                    <a:cubicBezTo>
                      <a:pt x="4" y="26"/>
                      <a:pt x="6" y="18"/>
                      <a:pt x="8" y="10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09" name="Freeform 188"/>
              <p:cNvSpPr>
                <a:spLocks/>
              </p:cNvSpPr>
              <p:nvPr/>
            </p:nvSpPr>
            <p:spPr bwMode="auto">
              <a:xfrm>
                <a:off x="1832" y="2038"/>
                <a:ext cx="82" cy="79"/>
              </a:xfrm>
              <a:custGeom>
                <a:avLst/>
                <a:gdLst>
                  <a:gd name="T0" fmla="*/ 0 w 117"/>
                  <a:gd name="T1" fmla="*/ 113 h 113"/>
                  <a:gd name="T2" fmla="*/ 0 w 117"/>
                  <a:gd name="T3" fmla="*/ 113 h 113"/>
                  <a:gd name="T4" fmla="*/ 0 w 117"/>
                  <a:gd name="T5" fmla="*/ 93 h 113"/>
                  <a:gd name="T6" fmla="*/ 98 w 117"/>
                  <a:gd name="T7" fmla="*/ 56 h 113"/>
                  <a:gd name="T8" fmla="*/ 0 w 117"/>
                  <a:gd name="T9" fmla="*/ 20 h 113"/>
                  <a:gd name="T10" fmla="*/ 0 w 117"/>
                  <a:gd name="T11" fmla="*/ 0 h 113"/>
                  <a:gd name="T12" fmla="*/ 117 w 117"/>
                  <a:gd name="T13" fmla="*/ 43 h 113"/>
                  <a:gd name="T14" fmla="*/ 117 w 117"/>
                  <a:gd name="T15" fmla="*/ 69 h 113"/>
                  <a:gd name="T16" fmla="*/ 0 w 117"/>
                  <a:gd name="T17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7" h="113">
                    <a:moveTo>
                      <a:pt x="0" y="113"/>
                    </a:moveTo>
                    <a:lnTo>
                      <a:pt x="0" y="113"/>
                    </a:lnTo>
                    <a:lnTo>
                      <a:pt x="0" y="93"/>
                    </a:lnTo>
                    <a:lnTo>
                      <a:pt x="98" y="56"/>
                    </a:lnTo>
                    <a:lnTo>
                      <a:pt x="0" y="20"/>
                    </a:lnTo>
                    <a:lnTo>
                      <a:pt x="0" y="0"/>
                    </a:lnTo>
                    <a:lnTo>
                      <a:pt x="117" y="43"/>
                    </a:lnTo>
                    <a:lnTo>
                      <a:pt x="117" y="69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0" name="Freeform 189"/>
              <p:cNvSpPr>
                <a:spLocks/>
              </p:cNvSpPr>
              <p:nvPr/>
            </p:nvSpPr>
            <p:spPr bwMode="auto">
              <a:xfrm>
                <a:off x="1804" y="1935"/>
                <a:ext cx="123" cy="50"/>
              </a:xfrm>
              <a:custGeom>
                <a:avLst/>
                <a:gdLst>
                  <a:gd name="T0" fmla="*/ 0 w 175"/>
                  <a:gd name="T1" fmla="*/ 17 h 71"/>
                  <a:gd name="T2" fmla="*/ 0 w 175"/>
                  <a:gd name="T3" fmla="*/ 17 h 71"/>
                  <a:gd name="T4" fmla="*/ 0 w 175"/>
                  <a:gd name="T5" fmla="*/ 0 h 71"/>
                  <a:gd name="T6" fmla="*/ 175 w 175"/>
                  <a:gd name="T7" fmla="*/ 54 h 71"/>
                  <a:gd name="T8" fmla="*/ 175 w 175"/>
                  <a:gd name="T9" fmla="*/ 71 h 71"/>
                  <a:gd name="T10" fmla="*/ 0 w 175"/>
                  <a:gd name="T11" fmla="*/ 17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5" h="71">
                    <a:moveTo>
                      <a:pt x="0" y="17"/>
                    </a:moveTo>
                    <a:lnTo>
                      <a:pt x="0" y="17"/>
                    </a:lnTo>
                    <a:lnTo>
                      <a:pt x="0" y="0"/>
                    </a:lnTo>
                    <a:lnTo>
                      <a:pt x="175" y="54"/>
                    </a:lnTo>
                    <a:lnTo>
                      <a:pt x="175" y="71"/>
                    </a:lnTo>
                    <a:lnTo>
                      <a:pt x="0" y="17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1" name="Freeform 190"/>
              <p:cNvSpPr>
                <a:spLocks/>
              </p:cNvSpPr>
              <p:nvPr/>
            </p:nvSpPr>
            <p:spPr bwMode="auto">
              <a:xfrm>
                <a:off x="1800" y="1805"/>
                <a:ext cx="114" cy="68"/>
              </a:xfrm>
              <a:custGeom>
                <a:avLst/>
                <a:gdLst>
                  <a:gd name="T0" fmla="*/ 91 w 162"/>
                  <a:gd name="T1" fmla="*/ 0 h 97"/>
                  <a:gd name="T2" fmla="*/ 91 w 162"/>
                  <a:gd name="T3" fmla="*/ 0 h 97"/>
                  <a:gd name="T4" fmla="*/ 162 w 162"/>
                  <a:gd name="T5" fmla="*/ 0 h 97"/>
                  <a:gd name="T6" fmla="*/ 162 w 162"/>
                  <a:gd name="T7" fmla="*/ 19 h 97"/>
                  <a:gd name="T8" fmla="*/ 92 w 162"/>
                  <a:gd name="T9" fmla="*/ 19 h 97"/>
                  <a:gd name="T10" fmla="*/ 67 w 162"/>
                  <a:gd name="T11" fmla="*/ 25 h 97"/>
                  <a:gd name="T12" fmla="*/ 59 w 162"/>
                  <a:gd name="T13" fmla="*/ 45 h 97"/>
                  <a:gd name="T14" fmla="*/ 69 w 162"/>
                  <a:gd name="T15" fmla="*/ 69 h 97"/>
                  <a:gd name="T16" fmla="*/ 96 w 162"/>
                  <a:gd name="T17" fmla="*/ 78 h 97"/>
                  <a:gd name="T18" fmla="*/ 162 w 162"/>
                  <a:gd name="T19" fmla="*/ 78 h 97"/>
                  <a:gd name="T20" fmla="*/ 162 w 162"/>
                  <a:gd name="T21" fmla="*/ 97 h 97"/>
                  <a:gd name="T22" fmla="*/ 0 w 162"/>
                  <a:gd name="T23" fmla="*/ 97 h 97"/>
                  <a:gd name="T24" fmla="*/ 0 w 162"/>
                  <a:gd name="T25" fmla="*/ 78 h 97"/>
                  <a:gd name="T26" fmla="*/ 63 w 162"/>
                  <a:gd name="T27" fmla="*/ 78 h 97"/>
                  <a:gd name="T28" fmla="*/ 48 w 162"/>
                  <a:gd name="T29" fmla="*/ 62 h 97"/>
                  <a:gd name="T30" fmla="*/ 42 w 162"/>
                  <a:gd name="T31" fmla="*/ 40 h 97"/>
                  <a:gd name="T32" fmla="*/ 55 w 162"/>
                  <a:gd name="T33" fmla="*/ 10 h 97"/>
                  <a:gd name="T34" fmla="*/ 91 w 162"/>
                  <a:gd name="T35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62" h="97">
                    <a:moveTo>
                      <a:pt x="91" y="0"/>
                    </a:moveTo>
                    <a:lnTo>
                      <a:pt x="91" y="0"/>
                    </a:lnTo>
                    <a:lnTo>
                      <a:pt x="162" y="0"/>
                    </a:lnTo>
                    <a:lnTo>
                      <a:pt x="162" y="19"/>
                    </a:lnTo>
                    <a:lnTo>
                      <a:pt x="92" y="19"/>
                    </a:lnTo>
                    <a:cubicBezTo>
                      <a:pt x="81" y="19"/>
                      <a:pt x="73" y="21"/>
                      <a:pt x="67" y="25"/>
                    </a:cubicBezTo>
                    <a:cubicBezTo>
                      <a:pt x="62" y="30"/>
                      <a:pt x="59" y="36"/>
                      <a:pt x="59" y="45"/>
                    </a:cubicBezTo>
                    <a:cubicBezTo>
                      <a:pt x="59" y="55"/>
                      <a:pt x="62" y="63"/>
                      <a:pt x="69" y="69"/>
                    </a:cubicBezTo>
                    <a:cubicBezTo>
                      <a:pt x="76" y="75"/>
                      <a:pt x="84" y="78"/>
                      <a:pt x="96" y="78"/>
                    </a:cubicBezTo>
                    <a:lnTo>
                      <a:pt x="162" y="78"/>
                    </a:lnTo>
                    <a:lnTo>
                      <a:pt x="162" y="97"/>
                    </a:lnTo>
                    <a:lnTo>
                      <a:pt x="0" y="97"/>
                    </a:lnTo>
                    <a:lnTo>
                      <a:pt x="0" y="78"/>
                    </a:lnTo>
                    <a:lnTo>
                      <a:pt x="63" y="78"/>
                    </a:lnTo>
                    <a:cubicBezTo>
                      <a:pt x="56" y="74"/>
                      <a:pt x="51" y="68"/>
                      <a:pt x="48" y="62"/>
                    </a:cubicBezTo>
                    <a:cubicBezTo>
                      <a:pt x="44" y="56"/>
                      <a:pt x="42" y="48"/>
                      <a:pt x="42" y="40"/>
                    </a:cubicBezTo>
                    <a:cubicBezTo>
                      <a:pt x="42" y="27"/>
                      <a:pt x="47" y="17"/>
                      <a:pt x="55" y="10"/>
                    </a:cubicBezTo>
                    <a:cubicBezTo>
                      <a:pt x="63" y="3"/>
                      <a:pt x="75" y="0"/>
                      <a:pt x="9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2" name="Freeform 191"/>
              <p:cNvSpPr>
                <a:spLocks/>
              </p:cNvSpPr>
              <p:nvPr/>
            </p:nvSpPr>
            <p:spPr bwMode="auto">
              <a:xfrm>
                <a:off x="1830" y="1731"/>
                <a:ext cx="84" cy="47"/>
              </a:xfrm>
              <a:custGeom>
                <a:avLst/>
                <a:gdLst>
                  <a:gd name="T0" fmla="*/ 21 w 120"/>
                  <a:gd name="T1" fmla="*/ 0 h 68"/>
                  <a:gd name="T2" fmla="*/ 21 w 120"/>
                  <a:gd name="T3" fmla="*/ 0 h 68"/>
                  <a:gd name="T4" fmla="*/ 18 w 120"/>
                  <a:gd name="T5" fmla="*/ 7 h 68"/>
                  <a:gd name="T6" fmla="*/ 17 w 120"/>
                  <a:gd name="T7" fmla="*/ 15 h 68"/>
                  <a:gd name="T8" fmla="*/ 28 w 120"/>
                  <a:gd name="T9" fmla="*/ 40 h 68"/>
                  <a:gd name="T10" fmla="*/ 58 w 120"/>
                  <a:gd name="T11" fmla="*/ 49 h 68"/>
                  <a:gd name="T12" fmla="*/ 120 w 120"/>
                  <a:gd name="T13" fmla="*/ 49 h 68"/>
                  <a:gd name="T14" fmla="*/ 120 w 120"/>
                  <a:gd name="T15" fmla="*/ 68 h 68"/>
                  <a:gd name="T16" fmla="*/ 3 w 120"/>
                  <a:gd name="T17" fmla="*/ 68 h 68"/>
                  <a:gd name="T18" fmla="*/ 3 w 120"/>
                  <a:gd name="T19" fmla="*/ 49 h 68"/>
                  <a:gd name="T20" fmla="*/ 21 w 120"/>
                  <a:gd name="T21" fmla="*/ 49 h 68"/>
                  <a:gd name="T22" fmla="*/ 5 w 120"/>
                  <a:gd name="T23" fmla="*/ 33 h 68"/>
                  <a:gd name="T24" fmla="*/ 0 w 120"/>
                  <a:gd name="T25" fmla="*/ 10 h 68"/>
                  <a:gd name="T26" fmla="*/ 0 w 120"/>
                  <a:gd name="T27" fmla="*/ 5 h 68"/>
                  <a:gd name="T28" fmla="*/ 1 w 120"/>
                  <a:gd name="T29" fmla="*/ 0 h 68"/>
                  <a:gd name="T30" fmla="*/ 21 w 120"/>
                  <a:gd name="T31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0" h="68">
                    <a:moveTo>
                      <a:pt x="21" y="0"/>
                    </a:moveTo>
                    <a:lnTo>
                      <a:pt x="21" y="0"/>
                    </a:lnTo>
                    <a:cubicBezTo>
                      <a:pt x="20" y="2"/>
                      <a:pt x="19" y="4"/>
                      <a:pt x="18" y="7"/>
                    </a:cubicBezTo>
                    <a:cubicBezTo>
                      <a:pt x="18" y="9"/>
                      <a:pt x="17" y="12"/>
                      <a:pt x="17" y="15"/>
                    </a:cubicBezTo>
                    <a:cubicBezTo>
                      <a:pt x="17" y="26"/>
                      <a:pt x="21" y="34"/>
                      <a:pt x="28" y="40"/>
                    </a:cubicBezTo>
                    <a:cubicBezTo>
                      <a:pt x="35" y="46"/>
                      <a:pt x="45" y="49"/>
                      <a:pt x="58" y="49"/>
                    </a:cubicBezTo>
                    <a:lnTo>
                      <a:pt x="120" y="49"/>
                    </a:lnTo>
                    <a:lnTo>
                      <a:pt x="120" y="68"/>
                    </a:lnTo>
                    <a:lnTo>
                      <a:pt x="3" y="68"/>
                    </a:lnTo>
                    <a:lnTo>
                      <a:pt x="3" y="49"/>
                    </a:lnTo>
                    <a:lnTo>
                      <a:pt x="21" y="49"/>
                    </a:lnTo>
                    <a:cubicBezTo>
                      <a:pt x="14" y="45"/>
                      <a:pt x="9" y="40"/>
                      <a:pt x="5" y="33"/>
                    </a:cubicBezTo>
                    <a:cubicBezTo>
                      <a:pt x="2" y="27"/>
                      <a:pt x="0" y="19"/>
                      <a:pt x="0" y="10"/>
                    </a:cubicBezTo>
                    <a:cubicBezTo>
                      <a:pt x="0" y="8"/>
                      <a:pt x="0" y="7"/>
                      <a:pt x="0" y="5"/>
                    </a:cubicBezTo>
                    <a:cubicBezTo>
                      <a:pt x="1" y="4"/>
                      <a:pt x="1" y="2"/>
                      <a:pt x="1" y="0"/>
                    </a:cubicBez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3" name="Freeform 192"/>
              <p:cNvSpPr>
                <a:spLocks/>
              </p:cNvSpPr>
              <p:nvPr/>
            </p:nvSpPr>
            <p:spPr bwMode="auto">
              <a:xfrm>
                <a:off x="1800" y="1685"/>
                <a:ext cx="134" cy="31"/>
              </a:xfrm>
              <a:custGeom>
                <a:avLst/>
                <a:gdLst>
                  <a:gd name="T0" fmla="*/ 0 w 190"/>
                  <a:gd name="T1" fmla="*/ 0 h 44"/>
                  <a:gd name="T2" fmla="*/ 0 w 190"/>
                  <a:gd name="T3" fmla="*/ 0 h 44"/>
                  <a:gd name="T4" fmla="*/ 190 w 190"/>
                  <a:gd name="T5" fmla="*/ 0 h 44"/>
                  <a:gd name="T6" fmla="*/ 190 w 190"/>
                  <a:gd name="T7" fmla="*/ 44 h 44"/>
                  <a:gd name="T8" fmla="*/ 175 w 190"/>
                  <a:gd name="T9" fmla="*/ 44 h 44"/>
                  <a:gd name="T10" fmla="*/ 175 w 190"/>
                  <a:gd name="T11" fmla="*/ 19 h 44"/>
                  <a:gd name="T12" fmla="*/ 15 w 190"/>
                  <a:gd name="T13" fmla="*/ 19 h 44"/>
                  <a:gd name="T14" fmla="*/ 15 w 190"/>
                  <a:gd name="T15" fmla="*/ 44 h 44"/>
                  <a:gd name="T16" fmla="*/ 0 w 190"/>
                  <a:gd name="T17" fmla="*/ 44 h 44"/>
                  <a:gd name="T18" fmla="*/ 0 w 190"/>
                  <a:gd name="T1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0" h="44">
                    <a:moveTo>
                      <a:pt x="0" y="0"/>
                    </a:moveTo>
                    <a:lnTo>
                      <a:pt x="0" y="0"/>
                    </a:lnTo>
                    <a:lnTo>
                      <a:pt x="190" y="0"/>
                    </a:lnTo>
                    <a:lnTo>
                      <a:pt x="190" y="44"/>
                    </a:lnTo>
                    <a:lnTo>
                      <a:pt x="175" y="44"/>
                    </a:lnTo>
                    <a:lnTo>
                      <a:pt x="175" y="19"/>
                    </a:lnTo>
                    <a:lnTo>
                      <a:pt x="15" y="19"/>
                    </a:lnTo>
                    <a:lnTo>
                      <a:pt x="15" y="44"/>
                    </a:lnTo>
                    <a:lnTo>
                      <a:pt x="0" y="4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4" name="Freeform 193"/>
              <p:cNvSpPr>
                <a:spLocks/>
              </p:cNvSpPr>
              <p:nvPr/>
            </p:nvSpPr>
            <p:spPr bwMode="auto">
              <a:xfrm>
                <a:off x="2229" y="981"/>
                <a:ext cx="4178" cy="0"/>
              </a:xfrm>
              <a:custGeom>
                <a:avLst/>
                <a:gdLst>
                  <a:gd name="T0" fmla="*/ 0 w 5952"/>
                  <a:gd name="T1" fmla="*/ 0 w 5952"/>
                  <a:gd name="T2" fmla="*/ 5952 w 595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5952">
                    <a:moveTo>
                      <a:pt x="0" y="0"/>
                    </a:moveTo>
                    <a:lnTo>
                      <a:pt x="0" y="0"/>
                    </a:lnTo>
                    <a:lnTo>
                      <a:pt x="5952" y="0"/>
                    </a:lnTo>
                  </a:path>
                </a:pathLst>
              </a:custGeom>
              <a:noFill/>
              <a:ln w="14288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5" name="Freeform 194"/>
              <p:cNvSpPr>
                <a:spLocks/>
              </p:cNvSpPr>
              <p:nvPr/>
            </p:nvSpPr>
            <p:spPr bwMode="auto">
              <a:xfrm>
                <a:off x="6407" y="981"/>
                <a:ext cx="0" cy="2831"/>
              </a:xfrm>
              <a:custGeom>
                <a:avLst/>
                <a:gdLst>
                  <a:gd name="T0" fmla="*/ 4032 h 4032"/>
                  <a:gd name="T1" fmla="*/ 4032 h 4032"/>
                  <a:gd name="T2" fmla="*/ 0 h 403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4032">
                    <a:moveTo>
                      <a:pt x="0" y="4032"/>
                    </a:moveTo>
                    <a:lnTo>
                      <a:pt x="0" y="4032"/>
                    </a:lnTo>
                    <a:lnTo>
                      <a:pt x="0" y="0"/>
                    </a:lnTo>
                  </a:path>
                </a:pathLst>
              </a:custGeom>
              <a:noFill/>
              <a:ln w="14288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6" name="Freeform 195"/>
              <p:cNvSpPr>
                <a:spLocks/>
              </p:cNvSpPr>
              <p:nvPr/>
            </p:nvSpPr>
            <p:spPr bwMode="auto">
              <a:xfrm>
                <a:off x="2229" y="3812"/>
                <a:ext cx="4178" cy="0"/>
              </a:xfrm>
              <a:custGeom>
                <a:avLst/>
                <a:gdLst>
                  <a:gd name="T0" fmla="*/ 0 w 5952"/>
                  <a:gd name="T1" fmla="*/ 0 w 5952"/>
                  <a:gd name="T2" fmla="*/ 5952 w 595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5952">
                    <a:moveTo>
                      <a:pt x="0" y="0"/>
                    </a:moveTo>
                    <a:lnTo>
                      <a:pt x="0" y="0"/>
                    </a:lnTo>
                    <a:lnTo>
                      <a:pt x="5952" y="0"/>
                    </a:lnTo>
                  </a:path>
                </a:pathLst>
              </a:custGeom>
              <a:noFill/>
              <a:ln w="14288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7" name="Freeform 196"/>
              <p:cNvSpPr>
                <a:spLocks/>
              </p:cNvSpPr>
              <p:nvPr/>
            </p:nvSpPr>
            <p:spPr bwMode="auto">
              <a:xfrm>
                <a:off x="2229" y="981"/>
                <a:ext cx="0" cy="2831"/>
              </a:xfrm>
              <a:custGeom>
                <a:avLst/>
                <a:gdLst>
                  <a:gd name="T0" fmla="*/ 4032 h 4032"/>
                  <a:gd name="T1" fmla="*/ 4032 h 4032"/>
                  <a:gd name="T2" fmla="*/ 0 h 403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4032">
                    <a:moveTo>
                      <a:pt x="0" y="4032"/>
                    </a:moveTo>
                    <a:lnTo>
                      <a:pt x="0" y="4032"/>
                    </a:lnTo>
                    <a:lnTo>
                      <a:pt x="0" y="0"/>
                    </a:lnTo>
                  </a:path>
                </a:pathLst>
              </a:custGeom>
              <a:noFill/>
              <a:ln w="14288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8" name="Freeform 197"/>
              <p:cNvSpPr>
                <a:spLocks/>
              </p:cNvSpPr>
              <p:nvPr/>
            </p:nvSpPr>
            <p:spPr bwMode="auto">
              <a:xfrm>
                <a:off x="2296" y="1949"/>
                <a:ext cx="945" cy="894"/>
              </a:xfrm>
              <a:custGeom>
                <a:avLst/>
                <a:gdLst>
                  <a:gd name="T0" fmla="*/ 0 w 1345"/>
                  <a:gd name="T1" fmla="*/ 1273 h 1273"/>
                  <a:gd name="T2" fmla="*/ 0 w 1345"/>
                  <a:gd name="T3" fmla="*/ 1273 h 1273"/>
                  <a:gd name="T4" fmla="*/ 1345 w 1345"/>
                  <a:gd name="T5" fmla="*/ 1273 h 1273"/>
                  <a:gd name="T6" fmla="*/ 1345 w 1345"/>
                  <a:gd name="T7" fmla="*/ 0 h 1273"/>
                  <a:gd name="T8" fmla="*/ 0 w 1345"/>
                  <a:gd name="T9" fmla="*/ 0 h 1273"/>
                  <a:gd name="T10" fmla="*/ 0 w 1345"/>
                  <a:gd name="T11" fmla="*/ 1273 h 1273"/>
                  <a:gd name="T12" fmla="*/ 0 w 1345"/>
                  <a:gd name="T13" fmla="*/ 1273 h 1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45" h="1273">
                    <a:moveTo>
                      <a:pt x="0" y="1273"/>
                    </a:moveTo>
                    <a:lnTo>
                      <a:pt x="0" y="1273"/>
                    </a:lnTo>
                    <a:lnTo>
                      <a:pt x="1345" y="1273"/>
                    </a:lnTo>
                    <a:lnTo>
                      <a:pt x="1345" y="0"/>
                    </a:lnTo>
                    <a:lnTo>
                      <a:pt x="0" y="0"/>
                    </a:lnTo>
                    <a:lnTo>
                      <a:pt x="0" y="1273"/>
                    </a:lnTo>
                    <a:lnTo>
                      <a:pt x="0" y="1273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9" name="Freeform 198"/>
              <p:cNvSpPr>
                <a:spLocks/>
              </p:cNvSpPr>
              <p:nvPr/>
            </p:nvSpPr>
            <p:spPr bwMode="auto">
              <a:xfrm>
                <a:off x="2296" y="1949"/>
                <a:ext cx="945" cy="894"/>
              </a:xfrm>
              <a:custGeom>
                <a:avLst/>
                <a:gdLst>
                  <a:gd name="T0" fmla="*/ 0 w 1345"/>
                  <a:gd name="T1" fmla="*/ 1273 h 1273"/>
                  <a:gd name="T2" fmla="*/ 0 w 1345"/>
                  <a:gd name="T3" fmla="*/ 1273 h 1273"/>
                  <a:gd name="T4" fmla="*/ 1345 w 1345"/>
                  <a:gd name="T5" fmla="*/ 1273 h 1273"/>
                  <a:gd name="T6" fmla="*/ 1345 w 1345"/>
                  <a:gd name="T7" fmla="*/ 0 h 1273"/>
                  <a:gd name="T8" fmla="*/ 0 w 1345"/>
                  <a:gd name="T9" fmla="*/ 0 h 1273"/>
                  <a:gd name="T10" fmla="*/ 0 w 1345"/>
                  <a:gd name="T11" fmla="*/ 1273 h 1273"/>
                  <a:gd name="T12" fmla="*/ 0 w 1345"/>
                  <a:gd name="T13" fmla="*/ 1273 h 1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45" h="1273">
                    <a:moveTo>
                      <a:pt x="0" y="1273"/>
                    </a:moveTo>
                    <a:lnTo>
                      <a:pt x="0" y="1273"/>
                    </a:lnTo>
                    <a:lnTo>
                      <a:pt x="1345" y="1273"/>
                    </a:lnTo>
                    <a:lnTo>
                      <a:pt x="1345" y="0"/>
                    </a:lnTo>
                    <a:lnTo>
                      <a:pt x="0" y="0"/>
                    </a:lnTo>
                    <a:lnTo>
                      <a:pt x="0" y="1273"/>
                    </a:lnTo>
                    <a:lnTo>
                      <a:pt x="0" y="1273"/>
                    </a:lnTo>
                    <a:close/>
                  </a:path>
                </a:pathLst>
              </a:custGeom>
              <a:noFill/>
              <a:ln w="14288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0" name="Freeform 199"/>
              <p:cNvSpPr>
                <a:spLocks/>
              </p:cNvSpPr>
              <p:nvPr/>
            </p:nvSpPr>
            <p:spPr bwMode="auto">
              <a:xfrm>
                <a:off x="2391" y="2081"/>
                <a:ext cx="189" cy="0"/>
              </a:xfrm>
              <a:custGeom>
                <a:avLst/>
                <a:gdLst>
                  <a:gd name="T0" fmla="*/ 0 w 269"/>
                  <a:gd name="T1" fmla="*/ 0 w 269"/>
                  <a:gd name="T2" fmla="*/ 269 w 26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69">
                    <a:moveTo>
                      <a:pt x="0" y="0"/>
                    </a:moveTo>
                    <a:lnTo>
                      <a:pt x="0" y="0"/>
                    </a:lnTo>
                    <a:lnTo>
                      <a:pt x="269" y="0"/>
                    </a:lnTo>
                  </a:path>
                </a:pathLst>
              </a:custGeom>
              <a:noFill/>
              <a:ln w="14288" cap="sq">
                <a:solidFill>
                  <a:srgbClr val="BFBF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1" name="Freeform 200"/>
              <p:cNvSpPr>
                <a:spLocks noEditPoints="1"/>
              </p:cNvSpPr>
              <p:nvPr/>
            </p:nvSpPr>
            <p:spPr bwMode="auto">
              <a:xfrm>
                <a:off x="2737" y="2028"/>
                <a:ext cx="68" cy="102"/>
              </a:xfrm>
              <a:custGeom>
                <a:avLst/>
                <a:gdLst>
                  <a:gd name="T0" fmla="*/ 9 w 97"/>
                  <a:gd name="T1" fmla="*/ 139 h 145"/>
                  <a:gd name="T2" fmla="*/ 9 w 97"/>
                  <a:gd name="T3" fmla="*/ 139 h 145"/>
                  <a:gd name="T4" fmla="*/ 9 w 97"/>
                  <a:gd name="T5" fmla="*/ 122 h 145"/>
                  <a:gd name="T6" fmla="*/ 23 w 97"/>
                  <a:gd name="T7" fmla="*/ 127 h 145"/>
                  <a:gd name="T8" fmla="*/ 38 w 97"/>
                  <a:gd name="T9" fmla="*/ 129 h 145"/>
                  <a:gd name="T10" fmla="*/ 66 w 97"/>
                  <a:gd name="T11" fmla="*/ 116 h 145"/>
                  <a:gd name="T12" fmla="*/ 78 w 97"/>
                  <a:gd name="T13" fmla="*/ 78 h 145"/>
                  <a:gd name="T14" fmla="*/ 64 w 97"/>
                  <a:gd name="T15" fmla="*/ 90 h 145"/>
                  <a:gd name="T16" fmla="*/ 45 w 97"/>
                  <a:gd name="T17" fmla="*/ 95 h 145"/>
                  <a:gd name="T18" fmla="*/ 12 w 97"/>
                  <a:gd name="T19" fmla="*/ 82 h 145"/>
                  <a:gd name="T20" fmla="*/ 0 w 97"/>
                  <a:gd name="T21" fmla="*/ 47 h 145"/>
                  <a:gd name="T22" fmla="*/ 13 w 97"/>
                  <a:gd name="T23" fmla="*/ 13 h 145"/>
                  <a:gd name="T24" fmla="*/ 47 w 97"/>
                  <a:gd name="T25" fmla="*/ 0 h 145"/>
                  <a:gd name="T26" fmla="*/ 84 w 97"/>
                  <a:gd name="T27" fmla="*/ 18 h 145"/>
                  <a:gd name="T28" fmla="*/ 97 w 97"/>
                  <a:gd name="T29" fmla="*/ 72 h 145"/>
                  <a:gd name="T30" fmla="*/ 81 w 97"/>
                  <a:gd name="T31" fmla="*/ 125 h 145"/>
                  <a:gd name="T32" fmla="*/ 39 w 97"/>
                  <a:gd name="T33" fmla="*/ 145 h 145"/>
                  <a:gd name="T34" fmla="*/ 24 w 97"/>
                  <a:gd name="T35" fmla="*/ 143 h 145"/>
                  <a:gd name="T36" fmla="*/ 9 w 97"/>
                  <a:gd name="T37" fmla="*/ 139 h 145"/>
                  <a:gd name="T38" fmla="*/ 47 w 97"/>
                  <a:gd name="T39" fmla="*/ 80 h 145"/>
                  <a:gd name="T40" fmla="*/ 47 w 97"/>
                  <a:gd name="T41" fmla="*/ 80 h 145"/>
                  <a:gd name="T42" fmla="*/ 67 w 97"/>
                  <a:gd name="T43" fmla="*/ 71 h 145"/>
                  <a:gd name="T44" fmla="*/ 74 w 97"/>
                  <a:gd name="T45" fmla="*/ 47 h 145"/>
                  <a:gd name="T46" fmla="*/ 67 w 97"/>
                  <a:gd name="T47" fmla="*/ 23 h 145"/>
                  <a:gd name="T48" fmla="*/ 47 w 97"/>
                  <a:gd name="T49" fmla="*/ 15 h 145"/>
                  <a:gd name="T50" fmla="*/ 26 w 97"/>
                  <a:gd name="T51" fmla="*/ 23 h 145"/>
                  <a:gd name="T52" fmla="*/ 19 w 97"/>
                  <a:gd name="T53" fmla="*/ 47 h 145"/>
                  <a:gd name="T54" fmla="*/ 26 w 97"/>
                  <a:gd name="T55" fmla="*/ 71 h 145"/>
                  <a:gd name="T56" fmla="*/ 47 w 97"/>
                  <a:gd name="T57" fmla="*/ 8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97" h="145">
                    <a:moveTo>
                      <a:pt x="9" y="139"/>
                    </a:moveTo>
                    <a:lnTo>
                      <a:pt x="9" y="139"/>
                    </a:lnTo>
                    <a:lnTo>
                      <a:pt x="9" y="122"/>
                    </a:lnTo>
                    <a:cubicBezTo>
                      <a:pt x="14" y="124"/>
                      <a:pt x="18" y="126"/>
                      <a:pt x="23" y="127"/>
                    </a:cubicBezTo>
                    <a:cubicBezTo>
                      <a:pt x="28" y="128"/>
                      <a:pt x="33" y="129"/>
                      <a:pt x="38" y="129"/>
                    </a:cubicBezTo>
                    <a:cubicBezTo>
                      <a:pt x="50" y="129"/>
                      <a:pt x="60" y="125"/>
                      <a:pt x="66" y="116"/>
                    </a:cubicBezTo>
                    <a:cubicBezTo>
                      <a:pt x="73" y="108"/>
                      <a:pt x="77" y="95"/>
                      <a:pt x="78" y="78"/>
                    </a:cubicBezTo>
                    <a:cubicBezTo>
                      <a:pt x="74" y="83"/>
                      <a:pt x="69" y="88"/>
                      <a:pt x="64" y="90"/>
                    </a:cubicBezTo>
                    <a:cubicBezTo>
                      <a:pt x="58" y="93"/>
                      <a:pt x="52" y="95"/>
                      <a:pt x="45" y="95"/>
                    </a:cubicBezTo>
                    <a:cubicBezTo>
                      <a:pt x="31" y="95"/>
                      <a:pt x="20" y="90"/>
                      <a:pt x="12" y="82"/>
                    </a:cubicBezTo>
                    <a:cubicBezTo>
                      <a:pt x="4" y="74"/>
                      <a:pt x="0" y="62"/>
                      <a:pt x="0" y="47"/>
                    </a:cubicBezTo>
                    <a:cubicBezTo>
                      <a:pt x="0" y="33"/>
                      <a:pt x="4" y="22"/>
                      <a:pt x="13" y="13"/>
                    </a:cubicBezTo>
                    <a:cubicBezTo>
                      <a:pt x="21" y="4"/>
                      <a:pt x="32" y="0"/>
                      <a:pt x="47" y="0"/>
                    </a:cubicBezTo>
                    <a:cubicBezTo>
                      <a:pt x="63" y="0"/>
                      <a:pt x="75" y="6"/>
                      <a:pt x="84" y="18"/>
                    </a:cubicBezTo>
                    <a:cubicBezTo>
                      <a:pt x="92" y="31"/>
                      <a:pt x="97" y="49"/>
                      <a:pt x="97" y="72"/>
                    </a:cubicBezTo>
                    <a:cubicBezTo>
                      <a:pt x="97" y="94"/>
                      <a:pt x="91" y="112"/>
                      <a:pt x="81" y="125"/>
                    </a:cubicBezTo>
                    <a:cubicBezTo>
                      <a:pt x="70" y="138"/>
                      <a:pt x="56" y="145"/>
                      <a:pt x="39" y="145"/>
                    </a:cubicBezTo>
                    <a:cubicBezTo>
                      <a:pt x="34" y="145"/>
                      <a:pt x="29" y="144"/>
                      <a:pt x="24" y="143"/>
                    </a:cubicBezTo>
                    <a:cubicBezTo>
                      <a:pt x="19" y="142"/>
                      <a:pt x="14" y="141"/>
                      <a:pt x="9" y="139"/>
                    </a:cubicBezTo>
                    <a:close/>
                    <a:moveTo>
                      <a:pt x="47" y="80"/>
                    </a:moveTo>
                    <a:lnTo>
                      <a:pt x="47" y="80"/>
                    </a:lnTo>
                    <a:cubicBezTo>
                      <a:pt x="55" y="80"/>
                      <a:pt x="62" y="77"/>
                      <a:pt x="67" y="71"/>
                    </a:cubicBezTo>
                    <a:cubicBezTo>
                      <a:pt x="72" y="65"/>
                      <a:pt x="74" y="57"/>
                      <a:pt x="74" y="47"/>
                    </a:cubicBezTo>
                    <a:cubicBezTo>
                      <a:pt x="74" y="37"/>
                      <a:pt x="72" y="29"/>
                      <a:pt x="67" y="23"/>
                    </a:cubicBezTo>
                    <a:cubicBezTo>
                      <a:pt x="62" y="18"/>
                      <a:pt x="55" y="15"/>
                      <a:pt x="47" y="15"/>
                    </a:cubicBezTo>
                    <a:cubicBezTo>
                      <a:pt x="38" y="15"/>
                      <a:pt x="31" y="18"/>
                      <a:pt x="26" y="23"/>
                    </a:cubicBezTo>
                    <a:cubicBezTo>
                      <a:pt x="21" y="29"/>
                      <a:pt x="19" y="37"/>
                      <a:pt x="19" y="47"/>
                    </a:cubicBezTo>
                    <a:cubicBezTo>
                      <a:pt x="19" y="57"/>
                      <a:pt x="21" y="65"/>
                      <a:pt x="26" y="71"/>
                    </a:cubicBezTo>
                    <a:cubicBezTo>
                      <a:pt x="31" y="77"/>
                      <a:pt x="38" y="80"/>
                      <a:pt x="47" y="80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2" name="Freeform 201"/>
              <p:cNvSpPr>
                <a:spLocks noEditPoints="1"/>
              </p:cNvSpPr>
              <p:nvPr/>
            </p:nvSpPr>
            <p:spPr bwMode="auto">
              <a:xfrm>
                <a:off x="2829" y="2059"/>
                <a:ext cx="14" cy="69"/>
              </a:xfrm>
              <a:custGeom>
                <a:avLst/>
                <a:gdLst>
                  <a:gd name="T0" fmla="*/ 0 w 20"/>
                  <a:gd name="T1" fmla="*/ 75 h 99"/>
                  <a:gd name="T2" fmla="*/ 0 w 20"/>
                  <a:gd name="T3" fmla="*/ 75 h 99"/>
                  <a:gd name="T4" fmla="*/ 20 w 20"/>
                  <a:gd name="T5" fmla="*/ 75 h 99"/>
                  <a:gd name="T6" fmla="*/ 20 w 20"/>
                  <a:gd name="T7" fmla="*/ 99 h 99"/>
                  <a:gd name="T8" fmla="*/ 0 w 20"/>
                  <a:gd name="T9" fmla="*/ 99 h 99"/>
                  <a:gd name="T10" fmla="*/ 0 w 20"/>
                  <a:gd name="T11" fmla="*/ 75 h 99"/>
                  <a:gd name="T12" fmla="*/ 0 w 20"/>
                  <a:gd name="T13" fmla="*/ 0 h 99"/>
                  <a:gd name="T14" fmla="*/ 0 w 20"/>
                  <a:gd name="T15" fmla="*/ 0 h 99"/>
                  <a:gd name="T16" fmla="*/ 20 w 20"/>
                  <a:gd name="T17" fmla="*/ 0 h 99"/>
                  <a:gd name="T18" fmla="*/ 20 w 20"/>
                  <a:gd name="T19" fmla="*/ 24 h 99"/>
                  <a:gd name="T20" fmla="*/ 0 w 20"/>
                  <a:gd name="T21" fmla="*/ 24 h 99"/>
                  <a:gd name="T22" fmla="*/ 0 w 20"/>
                  <a:gd name="T23" fmla="*/ 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0" h="99">
                    <a:moveTo>
                      <a:pt x="0" y="75"/>
                    </a:moveTo>
                    <a:lnTo>
                      <a:pt x="0" y="75"/>
                    </a:lnTo>
                    <a:lnTo>
                      <a:pt x="20" y="75"/>
                    </a:lnTo>
                    <a:lnTo>
                      <a:pt x="20" y="99"/>
                    </a:lnTo>
                    <a:lnTo>
                      <a:pt x="0" y="99"/>
                    </a:lnTo>
                    <a:lnTo>
                      <a:pt x="0" y="75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20" y="0"/>
                    </a:lnTo>
                    <a:lnTo>
                      <a:pt x="20" y="24"/>
                    </a:lnTo>
                    <a:lnTo>
                      <a:pt x="0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3" name="Freeform 202"/>
              <p:cNvSpPr>
                <a:spLocks/>
              </p:cNvSpPr>
              <p:nvPr/>
            </p:nvSpPr>
            <p:spPr bwMode="auto">
              <a:xfrm>
                <a:off x="2874" y="2030"/>
                <a:ext cx="58" cy="98"/>
              </a:xfrm>
              <a:custGeom>
                <a:avLst/>
                <a:gdLst>
                  <a:gd name="T0" fmla="*/ 3 w 83"/>
                  <a:gd name="T1" fmla="*/ 124 h 140"/>
                  <a:gd name="T2" fmla="*/ 3 w 83"/>
                  <a:gd name="T3" fmla="*/ 124 h 140"/>
                  <a:gd name="T4" fmla="*/ 33 w 83"/>
                  <a:gd name="T5" fmla="*/ 124 h 140"/>
                  <a:gd name="T6" fmla="*/ 33 w 83"/>
                  <a:gd name="T7" fmla="*/ 17 h 140"/>
                  <a:gd name="T8" fmla="*/ 0 w 83"/>
                  <a:gd name="T9" fmla="*/ 24 h 140"/>
                  <a:gd name="T10" fmla="*/ 0 w 83"/>
                  <a:gd name="T11" fmla="*/ 7 h 140"/>
                  <a:gd name="T12" fmla="*/ 33 w 83"/>
                  <a:gd name="T13" fmla="*/ 0 h 140"/>
                  <a:gd name="T14" fmla="*/ 52 w 83"/>
                  <a:gd name="T15" fmla="*/ 0 h 140"/>
                  <a:gd name="T16" fmla="*/ 52 w 83"/>
                  <a:gd name="T17" fmla="*/ 124 h 140"/>
                  <a:gd name="T18" fmla="*/ 83 w 83"/>
                  <a:gd name="T19" fmla="*/ 124 h 140"/>
                  <a:gd name="T20" fmla="*/ 83 w 83"/>
                  <a:gd name="T21" fmla="*/ 140 h 140"/>
                  <a:gd name="T22" fmla="*/ 3 w 83"/>
                  <a:gd name="T23" fmla="*/ 140 h 140"/>
                  <a:gd name="T24" fmla="*/ 3 w 83"/>
                  <a:gd name="T25" fmla="*/ 124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3" h="140">
                    <a:moveTo>
                      <a:pt x="3" y="124"/>
                    </a:moveTo>
                    <a:lnTo>
                      <a:pt x="3" y="124"/>
                    </a:lnTo>
                    <a:lnTo>
                      <a:pt x="33" y="124"/>
                    </a:lnTo>
                    <a:lnTo>
                      <a:pt x="33" y="17"/>
                    </a:lnTo>
                    <a:lnTo>
                      <a:pt x="0" y="24"/>
                    </a:lnTo>
                    <a:lnTo>
                      <a:pt x="0" y="7"/>
                    </a:lnTo>
                    <a:lnTo>
                      <a:pt x="33" y="0"/>
                    </a:lnTo>
                    <a:lnTo>
                      <a:pt x="52" y="0"/>
                    </a:lnTo>
                    <a:lnTo>
                      <a:pt x="52" y="124"/>
                    </a:lnTo>
                    <a:lnTo>
                      <a:pt x="83" y="124"/>
                    </a:lnTo>
                    <a:lnTo>
                      <a:pt x="83" y="140"/>
                    </a:lnTo>
                    <a:lnTo>
                      <a:pt x="3" y="140"/>
                    </a:lnTo>
                    <a:lnTo>
                      <a:pt x="3" y="124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4" name="Freeform 203"/>
              <p:cNvSpPr>
                <a:spLocks noEditPoints="1"/>
              </p:cNvSpPr>
              <p:nvPr/>
            </p:nvSpPr>
            <p:spPr bwMode="auto">
              <a:xfrm>
                <a:off x="2953" y="2028"/>
                <a:ext cx="69" cy="102"/>
              </a:xfrm>
              <a:custGeom>
                <a:avLst/>
                <a:gdLst>
                  <a:gd name="T0" fmla="*/ 49 w 97"/>
                  <a:gd name="T1" fmla="*/ 15 h 145"/>
                  <a:gd name="T2" fmla="*/ 49 w 97"/>
                  <a:gd name="T3" fmla="*/ 15 h 145"/>
                  <a:gd name="T4" fmla="*/ 27 w 97"/>
                  <a:gd name="T5" fmla="*/ 29 h 145"/>
                  <a:gd name="T6" fmla="*/ 20 w 97"/>
                  <a:gd name="T7" fmla="*/ 72 h 145"/>
                  <a:gd name="T8" fmla="*/ 27 w 97"/>
                  <a:gd name="T9" fmla="*/ 115 h 145"/>
                  <a:gd name="T10" fmla="*/ 49 w 97"/>
                  <a:gd name="T11" fmla="*/ 130 h 145"/>
                  <a:gd name="T12" fmla="*/ 71 w 97"/>
                  <a:gd name="T13" fmla="*/ 115 h 145"/>
                  <a:gd name="T14" fmla="*/ 78 w 97"/>
                  <a:gd name="T15" fmla="*/ 72 h 145"/>
                  <a:gd name="T16" fmla="*/ 71 w 97"/>
                  <a:gd name="T17" fmla="*/ 29 h 145"/>
                  <a:gd name="T18" fmla="*/ 49 w 97"/>
                  <a:gd name="T19" fmla="*/ 15 h 145"/>
                  <a:gd name="T20" fmla="*/ 49 w 97"/>
                  <a:gd name="T21" fmla="*/ 0 h 145"/>
                  <a:gd name="T22" fmla="*/ 49 w 97"/>
                  <a:gd name="T23" fmla="*/ 0 h 145"/>
                  <a:gd name="T24" fmla="*/ 85 w 97"/>
                  <a:gd name="T25" fmla="*/ 18 h 145"/>
                  <a:gd name="T26" fmla="*/ 97 w 97"/>
                  <a:gd name="T27" fmla="*/ 72 h 145"/>
                  <a:gd name="T28" fmla="*/ 85 w 97"/>
                  <a:gd name="T29" fmla="*/ 126 h 145"/>
                  <a:gd name="T30" fmla="*/ 49 w 97"/>
                  <a:gd name="T31" fmla="*/ 145 h 145"/>
                  <a:gd name="T32" fmla="*/ 13 w 97"/>
                  <a:gd name="T33" fmla="*/ 126 h 145"/>
                  <a:gd name="T34" fmla="*/ 0 w 97"/>
                  <a:gd name="T35" fmla="*/ 72 h 145"/>
                  <a:gd name="T36" fmla="*/ 13 w 97"/>
                  <a:gd name="T37" fmla="*/ 18 h 145"/>
                  <a:gd name="T38" fmla="*/ 49 w 97"/>
                  <a:gd name="T39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97" h="145">
                    <a:moveTo>
                      <a:pt x="49" y="15"/>
                    </a:moveTo>
                    <a:lnTo>
                      <a:pt x="49" y="15"/>
                    </a:lnTo>
                    <a:cubicBezTo>
                      <a:pt x="39" y="15"/>
                      <a:pt x="32" y="19"/>
                      <a:pt x="27" y="29"/>
                    </a:cubicBezTo>
                    <a:cubicBezTo>
                      <a:pt x="22" y="39"/>
                      <a:pt x="20" y="53"/>
                      <a:pt x="20" y="72"/>
                    </a:cubicBezTo>
                    <a:cubicBezTo>
                      <a:pt x="20" y="91"/>
                      <a:pt x="22" y="106"/>
                      <a:pt x="27" y="115"/>
                    </a:cubicBezTo>
                    <a:cubicBezTo>
                      <a:pt x="32" y="125"/>
                      <a:pt x="39" y="130"/>
                      <a:pt x="49" y="130"/>
                    </a:cubicBezTo>
                    <a:cubicBezTo>
                      <a:pt x="59" y="130"/>
                      <a:pt x="66" y="125"/>
                      <a:pt x="71" y="115"/>
                    </a:cubicBezTo>
                    <a:cubicBezTo>
                      <a:pt x="76" y="106"/>
                      <a:pt x="78" y="91"/>
                      <a:pt x="78" y="72"/>
                    </a:cubicBezTo>
                    <a:cubicBezTo>
                      <a:pt x="78" y="53"/>
                      <a:pt x="76" y="39"/>
                      <a:pt x="71" y="29"/>
                    </a:cubicBezTo>
                    <a:cubicBezTo>
                      <a:pt x="66" y="19"/>
                      <a:pt x="59" y="15"/>
                      <a:pt x="49" y="15"/>
                    </a:cubicBezTo>
                    <a:close/>
                    <a:moveTo>
                      <a:pt x="49" y="0"/>
                    </a:moveTo>
                    <a:lnTo>
                      <a:pt x="49" y="0"/>
                    </a:lnTo>
                    <a:cubicBezTo>
                      <a:pt x="64" y="0"/>
                      <a:pt x="76" y="6"/>
                      <a:pt x="85" y="18"/>
                    </a:cubicBezTo>
                    <a:cubicBezTo>
                      <a:pt x="93" y="31"/>
                      <a:pt x="97" y="49"/>
                      <a:pt x="97" y="72"/>
                    </a:cubicBezTo>
                    <a:cubicBezTo>
                      <a:pt x="97" y="96"/>
                      <a:pt x="93" y="114"/>
                      <a:pt x="85" y="126"/>
                    </a:cubicBezTo>
                    <a:cubicBezTo>
                      <a:pt x="76" y="138"/>
                      <a:pt x="64" y="145"/>
                      <a:pt x="49" y="145"/>
                    </a:cubicBezTo>
                    <a:cubicBezTo>
                      <a:pt x="33" y="145"/>
                      <a:pt x="21" y="138"/>
                      <a:pt x="13" y="126"/>
                    </a:cubicBezTo>
                    <a:cubicBezTo>
                      <a:pt x="5" y="114"/>
                      <a:pt x="0" y="96"/>
                      <a:pt x="0" y="72"/>
                    </a:cubicBezTo>
                    <a:cubicBezTo>
                      <a:pt x="0" y="49"/>
                      <a:pt x="5" y="31"/>
                      <a:pt x="13" y="18"/>
                    </a:cubicBezTo>
                    <a:cubicBezTo>
                      <a:pt x="21" y="6"/>
                      <a:pt x="33" y="0"/>
                      <a:pt x="49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5" name="Freeform 204"/>
              <p:cNvSpPr>
                <a:spLocks/>
              </p:cNvSpPr>
              <p:nvPr/>
            </p:nvSpPr>
            <p:spPr bwMode="auto">
              <a:xfrm>
                <a:off x="2391" y="2301"/>
                <a:ext cx="189" cy="0"/>
              </a:xfrm>
              <a:custGeom>
                <a:avLst/>
                <a:gdLst>
                  <a:gd name="T0" fmla="*/ 0 w 269"/>
                  <a:gd name="T1" fmla="*/ 0 w 269"/>
                  <a:gd name="T2" fmla="*/ 269 w 26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69">
                    <a:moveTo>
                      <a:pt x="0" y="0"/>
                    </a:moveTo>
                    <a:lnTo>
                      <a:pt x="0" y="0"/>
                    </a:lnTo>
                    <a:lnTo>
                      <a:pt x="269" y="0"/>
                    </a:lnTo>
                  </a:path>
                </a:pathLst>
              </a:custGeom>
              <a:noFill/>
              <a:ln w="14288" cap="sq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sp>
          <p:nvSpPr>
            <p:cNvPr id="11" name="Freeform 206"/>
            <p:cNvSpPr>
              <a:spLocks/>
            </p:cNvSpPr>
            <p:nvPr/>
          </p:nvSpPr>
          <p:spPr bwMode="auto">
            <a:xfrm>
              <a:off x="2739" y="2250"/>
              <a:ext cx="63" cy="99"/>
            </a:xfrm>
            <a:custGeom>
              <a:avLst/>
              <a:gdLst>
                <a:gd name="T0" fmla="*/ 6 w 90"/>
                <a:gd name="T1" fmla="*/ 0 h 142"/>
                <a:gd name="T2" fmla="*/ 6 w 90"/>
                <a:gd name="T3" fmla="*/ 0 h 142"/>
                <a:gd name="T4" fmla="*/ 80 w 90"/>
                <a:gd name="T5" fmla="*/ 0 h 142"/>
                <a:gd name="T6" fmla="*/ 80 w 90"/>
                <a:gd name="T7" fmla="*/ 16 h 142"/>
                <a:gd name="T8" fmla="*/ 23 w 90"/>
                <a:gd name="T9" fmla="*/ 16 h 142"/>
                <a:gd name="T10" fmla="*/ 23 w 90"/>
                <a:gd name="T11" fmla="*/ 50 h 142"/>
                <a:gd name="T12" fmla="*/ 31 w 90"/>
                <a:gd name="T13" fmla="*/ 48 h 142"/>
                <a:gd name="T14" fmla="*/ 39 w 90"/>
                <a:gd name="T15" fmla="*/ 47 h 142"/>
                <a:gd name="T16" fmla="*/ 76 w 90"/>
                <a:gd name="T17" fmla="*/ 60 h 142"/>
                <a:gd name="T18" fmla="*/ 90 w 90"/>
                <a:gd name="T19" fmla="*/ 95 h 142"/>
                <a:gd name="T20" fmla="*/ 76 w 90"/>
                <a:gd name="T21" fmla="*/ 130 h 142"/>
                <a:gd name="T22" fmla="*/ 37 w 90"/>
                <a:gd name="T23" fmla="*/ 142 h 142"/>
                <a:gd name="T24" fmla="*/ 18 w 90"/>
                <a:gd name="T25" fmla="*/ 141 h 142"/>
                <a:gd name="T26" fmla="*/ 0 w 90"/>
                <a:gd name="T27" fmla="*/ 137 h 142"/>
                <a:gd name="T28" fmla="*/ 0 w 90"/>
                <a:gd name="T29" fmla="*/ 117 h 142"/>
                <a:gd name="T30" fmla="*/ 17 w 90"/>
                <a:gd name="T31" fmla="*/ 124 h 142"/>
                <a:gd name="T32" fmla="*/ 36 w 90"/>
                <a:gd name="T33" fmla="*/ 127 h 142"/>
                <a:gd name="T34" fmla="*/ 62 w 90"/>
                <a:gd name="T35" fmla="*/ 118 h 142"/>
                <a:gd name="T36" fmla="*/ 71 w 90"/>
                <a:gd name="T37" fmla="*/ 95 h 142"/>
                <a:gd name="T38" fmla="*/ 62 w 90"/>
                <a:gd name="T39" fmla="*/ 72 h 142"/>
                <a:gd name="T40" fmla="*/ 36 w 90"/>
                <a:gd name="T41" fmla="*/ 63 h 142"/>
                <a:gd name="T42" fmla="*/ 21 w 90"/>
                <a:gd name="T43" fmla="*/ 65 h 142"/>
                <a:gd name="T44" fmla="*/ 6 w 90"/>
                <a:gd name="T45" fmla="*/ 70 h 142"/>
                <a:gd name="T46" fmla="*/ 6 w 90"/>
                <a:gd name="T47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0" h="142">
                  <a:moveTo>
                    <a:pt x="6" y="0"/>
                  </a:moveTo>
                  <a:lnTo>
                    <a:pt x="6" y="0"/>
                  </a:lnTo>
                  <a:lnTo>
                    <a:pt x="80" y="0"/>
                  </a:lnTo>
                  <a:lnTo>
                    <a:pt x="80" y="16"/>
                  </a:lnTo>
                  <a:lnTo>
                    <a:pt x="23" y="16"/>
                  </a:lnTo>
                  <a:lnTo>
                    <a:pt x="23" y="50"/>
                  </a:lnTo>
                  <a:cubicBezTo>
                    <a:pt x="26" y="49"/>
                    <a:pt x="28" y="48"/>
                    <a:pt x="31" y="48"/>
                  </a:cubicBezTo>
                  <a:cubicBezTo>
                    <a:pt x="34" y="48"/>
                    <a:pt x="37" y="47"/>
                    <a:pt x="39" y="47"/>
                  </a:cubicBezTo>
                  <a:cubicBezTo>
                    <a:pt x="55" y="47"/>
                    <a:pt x="67" y="52"/>
                    <a:pt x="76" y="60"/>
                  </a:cubicBezTo>
                  <a:cubicBezTo>
                    <a:pt x="86" y="69"/>
                    <a:pt x="90" y="80"/>
                    <a:pt x="90" y="95"/>
                  </a:cubicBezTo>
                  <a:cubicBezTo>
                    <a:pt x="90" y="110"/>
                    <a:pt x="86" y="122"/>
                    <a:pt x="76" y="130"/>
                  </a:cubicBezTo>
                  <a:cubicBezTo>
                    <a:pt x="67" y="138"/>
                    <a:pt x="53" y="142"/>
                    <a:pt x="37" y="142"/>
                  </a:cubicBezTo>
                  <a:cubicBezTo>
                    <a:pt x="31" y="142"/>
                    <a:pt x="25" y="142"/>
                    <a:pt x="18" y="141"/>
                  </a:cubicBezTo>
                  <a:cubicBezTo>
                    <a:pt x="12" y="140"/>
                    <a:pt x="6" y="139"/>
                    <a:pt x="0" y="137"/>
                  </a:cubicBezTo>
                  <a:lnTo>
                    <a:pt x="0" y="117"/>
                  </a:lnTo>
                  <a:cubicBezTo>
                    <a:pt x="5" y="121"/>
                    <a:pt x="11" y="123"/>
                    <a:pt x="17" y="124"/>
                  </a:cubicBezTo>
                  <a:cubicBezTo>
                    <a:pt x="23" y="126"/>
                    <a:pt x="29" y="127"/>
                    <a:pt x="36" y="127"/>
                  </a:cubicBezTo>
                  <a:cubicBezTo>
                    <a:pt x="47" y="127"/>
                    <a:pt x="56" y="124"/>
                    <a:pt x="62" y="118"/>
                  </a:cubicBezTo>
                  <a:cubicBezTo>
                    <a:pt x="68" y="112"/>
                    <a:pt x="71" y="105"/>
                    <a:pt x="71" y="95"/>
                  </a:cubicBezTo>
                  <a:cubicBezTo>
                    <a:pt x="71" y="85"/>
                    <a:pt x="68" y="78"/>
                    <a:pt x="62" y="72"/>
                  </a:cubicBezTo>
                  <a:cubicBezTo>
                    <a:pt x="56" y="66"/>
                    <a:pt x="47" y="63"/>
                    <a:pt x="36" y="63"/>
                  </a:cubicBezTo>
                  <a:cubicBezTo>
                    <a:pt x="31" y="63"/>
                    <a:pt x="26" y="64"/>
                    <a:pt x="21" y="65"/>
                  </a:cubicBezTo>
                  <a:cubicBezTo>
                    <a:pt x="16" y="66"/>
                    <a:pt x="11" y="68"/>
                    <a:pt x="6" y="70"/>
                  </a:cubicBez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Freeform 207"/>
            <p:cNvSpPr>
              <a:spLocks noEditPoints="1"/>
            </p:cNvSpPr>
            <p:nvPr/>
          </p:nvSpPr>
          <p:spPr bwMode="auto">
            <a:xfrm>
              <a:off x="2829" y="2278"/>
              <a:ext cx="14" cy="70"/>
            </a:xfrm>
            <a:custGeom>
              <a:avLst/>
              <a:gdLst>
                <a:gd name="T0" fmla="*/ 0 w 20"/>
                <a:gd name="T1" fmla="*/ 75 h 99"/>
                <a:gd name="T2" fmla="*/ 0 w 20"/>
                <a:gd name="T3" fmla="*/ 75 h 99"/>
                <a:gd name="T4" fmla="*/ 20 w 20"/>
                <a:gd name="T5" fmla="*/ 75 h 99"/>
                <a:gd name="T6" fmla="*/ 20 w 20"/>
                <a:gd name="T7" fmla="*/ 99 h 99"/>
                <a:gd name="T8" fmla="*/ 0 w 20"/>
                <a:gd name="T9" fmla="*/ 99 h 99"/>
                <a:gd name="T10" fmla="*/ 0 w 20"/>
                <a:gd name="T11" fmla="*/ 75 h 99"/>
                <a:gd name="T12" fmla="*/ 0 w 20"/>
                <a:gd name="T13" fmla="*/ 0 h 99"/>
                <a:gd name="T14" fmla="*/ 0 w 20"/>
                <a:gd name="T15" fmla="*/ 0 h 99"/>
                <a:gd name="T16" fmla="*/ 20 w 20"/>
                <a:gd name="T17" fmla="*/ 0 h 99"/>
                <a:gd name="T18" fmla="*/ 20 w 20"/>
                <a:gd name="T19" fmla="*/ 23 h 99"/>
                <a:gd name="T20" fmla="*/ 0 w 20"/>
                <a:gd name="T21" fmla="*/ 23 h 99"/>
                <a:gd name="T22" fmla="*/ 0 w 20"/>
                <a:gd name="T23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99">
                  <a:moveTo>
                    <a:pt x="0" y="75"/>
                  </a:moveTo>
                  <a:lnTo>
                    <a:pt x="0" y="75"/>
                  </a:lnTo>
                  <a:lnTo>
                    <a:pt x="20" y="75"/>
                  </a:lnTo>
                  <a:lnTo>
                    <a:pt x="20" y="99"/>
                  </a:lnTo>
                  <a:lnTo>
                    <a:pt x="0" y="99"/>
                  </a:lnTo>
                  <a:lnTo>
                    <a:pt x="0" y="75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20" y="23"/>
                  </a:lnTo>
                  <a:lnTo>
                    <a:pt x="0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208"/>
            <p:cNvSpPr>
              <a:spLocks noEditPoints="1"/>
            </p:cNvSpPr>
            <p:nvPr/>
          </p:nvSpPr>
          <p:spPr bwMode="auto">
            <a:xfrm>
              <a:off x="2869" y="2248"/>
              <a:ext cx="68" cy="101"/>
            </a:xfrm>
            <a:custGeom>
              <a:avLst/>
              <a:gdLst>
                <a:gd name="T0" fmla="*/ 50 w 97"/>
                <a:gd name="T1" fmla="*/ 65 h 145"/>
                <a:gd name="T2" fmla="*/ 50 w 97"/>
                <a:gd name="T3" fmla="*/ 65 h 145"/>
                <a:gd name="T4" fmla="*/ 30 w 97"/>
                <a:gd name="T5" fmla="*/ 74 h 145"/>
                <a:gd name="T6" fmla="*/ 22 w 97"/>
                <a:gd name="T7" fmla="*/ 98 h 145"/>
                <a:gd name="T8" fmla="*/ 30 w 97"/>
                <a:gd name="T9" fmla="*/ 122 h 145"/>
                <a:gd name="T10" fmla="*/ 50 w 97"/>
                <a:gd name="T11" fmla="*/ 130 h 145"/>
                <a:gd name="T12" fmla="*/ 70 w 97"/>
                <a:gd name="T13" fmla="*/ 122 h 145"/>
                <a:gd name="T14" fmla="*/ 78 w 97"/>
                <a:gd name="T15" fmla="*/ 98 h 145"/>
                <a:gd name="T16" fmla="*/ 70 w 97"/>
                <a:gd name="T17" fmla="*/ 74 h 145"/>
                <a:gd name="T18" fmla="*/ 50 w 97"/>
                <a:gd name="T19" fmla="*/ 65 h 145"/>
                <a:gd name="T20" fmla="*/ 88 w 97"/>
                <a:gd name="T21" fmla="*/ 6 h 145"/>
                <a:gd name="T22" fmla="*/ 88 w 97"/>
                <a:gd name="T23" fmla="*/ 6 h 145"/>
                <a:gd name="T24" fmla="*/ 88 w 97"/>
                <a:gd name="T25" fmla="*/ 23 h 145"/>
                <a:gd name="T26" fmla="*/ 73 w 97"/>
                <a:gd name="T27" fmla="*/ 18 h 145"/>
                <a:gd name="T28" fmla="*/ 59 w 97"/>
                <a:gd name="T29" fmla="*/ 16 h 145"/>
                <a:gd name="T30" fmla="*/ 30 w 97"/>
                <a:gd name="T31" fmla="*/ 29 h 145"/>
                <a:gd name="T32" fmla="*/ 19 w 97"/>
                <a:gd name="T33" fmla="*/ 67 h 145"/>
                <a:gd name="T34" fmla="*/ 33 w 97"/>
                <a:gd name="T35" fmla="*/ 55 h 145"/>
                <a:gd name="T36" fmla="*/ 51 w 97"/>
                <a:gd name="T37" fmla="*/ 50 h 145"/>
                <a:gd name="T38" fmla="*/ 84 w 97"/>
                <a:gd name="T39" fmla="*/ 63 h 145"/>
                <a:gd name="T40" fmla="*/ 97 w 97"/>
                <a:gd name="T41" fmla="*/ 98 h 145"/>
                <a:gd name="T42" fmla="*/ 84 w 97"/>
                <a:gd name="T43" fmla="*/ 132 h 145"/>
                <a:gd name="T44" fmla="*/ 50 w 97"/>
                <a:gd name="T45" fmla="*/ 145 h 145"/>
                <a:gd name="T46" fmla="*/ 13 w 97"/>
                <a:gd name="T47" fmla="*/ 127 h 145"/>
                <a:gd name="T48" fmla="*/ 0 w 97"/>
                <a:gd name="T49" fmla="*/ 73 h 145"/>
                <a:gd name="T50" fmla="*/ 16 w 97"/>
                <a:gd name="T51" fmla="*/ 20 h 145"/>
                <a:gd name="T52" fmla="*/ 58 w 97"/>
                <a:gd name="T53" fmla="*/ 0 h 145"/>
                <a:gd name="T54" fmla="*/ 73 w 97"/>
                <a:gd name="T55" fmla="*/ 2 h 145"/>
                <a:gd name="T56" fmla="*/ 88 w 97"/>
                <a:gd name="T57" fmla="*/ 6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7" h="145">
                  <a:moveTo>
                    <a:pt x="50" y="65"/>
                  </a:moveTo>
                  <a:lnTo>
                    <a:pt x="50" y="65"/>
                  </a:lnTo>
                  <a:cubicBezTo>
                    <a:pt x="42" y="65"/>
                    <a:pt x="35" y="68"/>
                    <a:pt x="30" y="74"/>
                  </a:cubicBezTo>
                  <a:cubicBezTo>
                    <a:pt x="25" y="80"/>
                    <a:pt x="22" y="88"/>
                    <a:pt x="22" y="98"/>
                  </a:cubicBezTo>
                  <a:cubicBezTo>
                    <a:pt x="22" y="108"/>
                    <a:pt x="25" y="116"/>
                    <a:pt x="30" y="122"/>
                  </a:cubicBezTo>
                  <a:cubicBezTo>
                    <a:pt x="35" y="128"/>
                    <a:pt x="42" y="130"/>
                    <a:pt x="50" y="130"/>
                  </a:cubicBezTo>
                  <a:cubicBezTo>
                    <a:pt x="59" y="130"/>
                    <a:pt x="65" y="128"/>
                    <a:pt x="70" y="122"/>
                  </a:cubicBezTo>
                  <a:cubicBezTo>
                    <a:pt x="75" y="116"/>
                    <a:pt x="78" y="108"/>
                    <a:pt x="78" y="98"/>
                  </a:cubicBezTo>
                  <a:cubicBezTo>
                    <a:pt x="78" y="88"/>
                    <a:pt x="75" y="80"/>
                    <a:pt x="70" y="74"/>
                  </a:cubicBezTo>
                  <a:cubicBezTo>
                    <a:pt x="65" y="68"/>
                    <a:pt x="59" y="65"/>
                    <a:pt x="50" y="65"/>
                  </a:cubicBezTo>
                  <a:close/>
                  <a:moveTo>
                    <a:pt x="88" y="6"/>
                  </a:moveTo>
                  <a:lnTo>
                    <a:pt x="88" y="6"/>
                  </a:lnTo>
                  <a:lnTo>
                    <a:pt x="88" y="23"/>
                  </a:lnTo>
                  <a:cubicBezTo>
                    <a:pt x="83" y="21"/>
                    <a:pt x="78" y="19"/>
                    <a:pt x="73" y="18"/>
                  </a:cubicBezTo>
                  <a:cubicBezTo>
                    <a:pt x="68" y="17"/>
                    <a:pt x="64" y="16"/>
                    <a:pt x="59" y="16"/>
                  </a:cubicBezTo>
                  <a:cubicBezTo>
                    <a:pt x="46" y="16"/>
                    <a:pt x="37" y="20"/>
                    <a:pt x="30" y="29"/>
                  </a:cubicBezTo>
                  <a:cubicBezTo>
                    <a:pt x="24" y="37"/>
                    <a:pt x="20" y="50"/>
                    <a:pt x="19" y="67"/>
                  </a:cubicBezTo>
                  <a:cubicBezTo>
                    <a:pt x="23" y="62"/>
                    <a:pt x="27" y="58"/>
                    <a:pt x="33" y="55"/>
                  </a:cubicBezTo>
                  <a:cubicBezTo>
                    <a:pt x="38" y="52"/>
                    <a:pt x="45" y="50"/>
                    <a:pt x="51" y="50"/>
                  </a:cubicBezTo>
                  <a:cubicBezTo>
                    <a:pt x="65" y="50"/>
                    <a:pt x="76" y="55"/>
                    <a:pt x="84" y="63"/>
                  </a:cubicBezTo>
                  <a:cubicBezTo>
                    <a:pt x="93" y="72"/>
                    <a:pt x="97" y="83"/>
                    <a:pt x="97" y="98"/>
                  </a:cubicBezTo>
                  <a:cubicBezTo>
                    <a:pt x="97" y="112"/>
                    <a:pt x="92" y="124"/>
                    <a:pt x="84" y="132"/>
                  </a:cubicBezTo>
                  <a:cubicBezTo>
                    <a:pt x="75" y="141"/>
                    <a:pt x="64" y="145"/>
                    <a:pt x="50" y="145"/>
                  </a:cubicBezTo>
                  <a:cubicBezTo>
                    <a:pt x="34" y="145"/>
                    <a:pt x="21" y="139"/>
                    <a:pt x="13" y="127"/>
                  </a:cubicBezTo>
                  <a:cubicBezTo>
                    <a:pt x="4" y="115"/>
                    <a:pt x="0" y="96"/>
                    <a:pt x="0" y="73"/>
                  </a:cubicBezTo>
                  <a:cubicBezTo>
                    <a:pt x="0" y="51"/>
                    <a:pt x="5" y="33"/>
                    <a:pt x="16" y="20"/>
                  </a:cubicBezTo>
                  <a:cubicBezTo>
                    <a:pt x="26" y="7"/>
                    <a:pt x="40" y="0"/>
                    <a:pt x="58" y="0"/>
                  </a:cubicBezTo>
                  <a:cubicBezTo>
                    <a:pt x="63" y="0"/>
                    <a:pt x="68" y="1"/>
                    <a:pt x="73" y="2"/>
                  </a:cubicBezTo>
                  <a:cubicBezTo>
                    <a:pt x="77" y="3"/>
                    <a:pt x="82" y="4"/>
                    <a:pt x="88" y="6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209"/>
            <p:cNvSpPr>
              <a:spLocks noEditPoints="1"/>
            </p:cNvSpPr>
            <p:nvPr/>
          </p:nvSpPr>
          <p:spPr bwMode="auto">
            <a:xfrm>
              <a:off x="2960" y="2278"/>
              <a:ext cx="15" cy="70"/>
            </a:xfrm>
            <a:custGeom>
              <a:avLst/>
              <a:gdLst>
                <a:gd name="T0" fmla="*/ 0 w 20"/>
                <a:gd name="T1" fmla="*/ 75 h 99"/>
                <a:gd name="T2" fmla="*/ 0 w 20"/>
                <a:gd name="T3" fmla="*/ 75 h 99"/>
                <a:gd name="T4" fmla="*/ 20 w 20"/>
                <a:gd name="T5" fmla="*/ 75 h 99"/>
                <a:gd name="T6" fmla="*/ 20 w 20"/>
                <a:gd name="T7" fmla="*/ 99 h 99"/>
                <a:gd name="T8" fmla="*/ 0 w 20"/>
                <a:gd name="T9" fmla="*/ 99 h 99"/>
                <a:gd name="T10" fmla="*/ 0 w 20"/>
                <a:gd name="T11" fmla="*/ 75 h 99"/>
                <a:gd name="T12" fmla="*/ 0 w 20"/>
                <a:gd name="T13" fmla="*/ 0 h 99"/>
                <a:gd name="T14" fmla="*/ 0 w 20"/>
                <a:gd name="T15" fmla="*/ 0 h 99"/>
                <a:gd name="T16" fmla="*/ 20 w 20"/>
                <a:gd name="T17" fmla="*/ 0 h 99"/>
                <a:gd name="T18" fmla="*/ 20 w 20"/>
                <a:gd name="T19" fmla="*/ 23 h 99"/>
                <a:gd name="T20" fmla="*/ 0 w 20"/>
                <a:gd name="T21" fmla="*/ 23 h 99"/>
                <a:gd name="T22" fmla="*/ 0 w 20"/>
                <a:gd name="T23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99">
                  <a:moveTo>
                    <a:pt x="0" y="75"/>
                  </a:moveTo>
                  <a:lnTo>
                    <a:pt x="0" y="75"/>
                  </a:lnTo>
                  <a:lnTo>
                    <a:pt x="20" y="75"/>
                  </a:lnTo>
                  <a:lnTo>
                    <a:pt x="20" y="99"/>
                  </a:lnTo>
                  <a:lnTo>
                    <a:pt x="0" y="99"/>
                  </a:lnTo>
                  <a:lnTo>
                    <a:pt x="0" y="75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20" y="23"/>
                  </a:lnTo>
                  <a:lnTo>
                    <a:pt x="0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210"/>
            <p:cNvSpPr>
              <a:spLocks/>
            </p:cNvSpPr>
            <p:nvPr/>
          </p:nvSpPr>
          <p:spPr bwMode="auto">
            <a:xfrm>
              <a:off x="3001" y="2250"/>
              <a:ext cx="63" cy="98"/>
            </a:xfrm>
            <a:custGeom>
              <a:avLst/>
              <a:gdLst>
                <a:gd name="T0" fmla="*/ 0 w 90"/>
                <a:gd name="T1" fmla="*/ 0 h 140"/>
                <a:gd name="T2" fmla="*/ 0 w 90"/>
                <a:gd name="T3" fmla="*/ 0 h 140"/>
                <a:gd name="T4" fmla="*/ 90 w 90"/>
                <a:gd name="T5" fmla="*/ 0 h 140"/>
                <a:gd name="T6" fmla="*/ 90 w 90"/>
                <a:gd name="T7" fmla="*/ 8 h 140"/>
                <a:gd name="T8" fmla="*/ 39 w 90"/>
                <a:gd name="T9" fmla="*/ 140 h 140"/>
                <a:gd name="T10" fmla="*/ 20 w 90"/>
                <a:gd name="T11" fmla="*/ 140 h 140"/>
                <a:gd name="T12" fmla="*/ 67 w 90"/>
                <a:gd name="T13" fmla="*/ 16 h 140"/>
                <a:gd name="T14" fmla="*/ 0 w 90"/>
                <a:gd name="T15" fmla="*/ 16 h 140"/>
                <a:gd name="T16" fmla="*/ 0 w 90"/>
                <a:gd name="T17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140">
                  <a:moveTo>
                    <a:pt x="0" y="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"/>
                  </a:lnTo>
                  <a:lnTo>
                    <a:pt x="39" y="140"/>
                  </a:lnTo>
                  <a:lnTo>
                    <a:pt x="20" y="140"/>
                  </a:lnTo>
                  <a:lnTo>
                    <a:pt x="67" y="16"/>
                  </a:lnTo>
                  <a:lnTo>
                    <a:pt x="0" y="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211"/>
            <p:cNvSpPr>
              <a:spLocks noEditPoints="1"/>
            </p:cNvSpPr>
            <p:nvPr/>
          </p:nvSpPr>
          <p:spPr bwMode="auto">
            <a:xfrm>
              <a:off x="3092" y="2278"/>
              <a:ext cx="14" cy="70"/>
            </a:xfrm>
            <a:custGeom>
              <a:avLst/>
              <a:gdLst>
                <a:gd name="T0" fmla="*/ 0 w 20"/>
                <a:gd name="T1" fmla="*/ 75 h 99"/>
                <a:gd name="T2" fmla="*/ 0 w 20"/>
                <a:gd name="T3" fmla="*/ 75 h 99"/>
                <a:gd name="T4" fmla="*/ 20 w 20"/>
                <a:gd name="T5" fmla="*/ 75 h 99"/>
                <a:gd name="T6" fmla="*/ 20 w 20"/>
                <a:gd name="T7" fmla="*/ 99 h 99"/>
                <a:gd name="T8" fmla="*/ 0 w 20"/>
                <a:gd name="T9" fmla="*/ 99 h 99"/>
                <a:gd name="T10" fmla="*/ 0 w 20"/>
                <a:gd name="T11" fmla="*/ 75 h 99"/>
                <a:gd name="T12" fmla="*/ 0 w 20"/>
                <a:gd name="T13" fmla="*/ 0 h 99"/>
                <a:gd name="T14" fmla="*/ 0 w 20"/>
                <a:gd name="T15" fmla="*/ 0 h 99"/>
                <a:gd name="T16" fmla="*/ 20 w 20"/>
                <a:gd name="T17" fmla="*/ 0 h 99"/>
                <a:gd name="T18" fmla="*/ 20 w 20"/>
                <a:gd name="T19" fmla="*/ 23 h 99"/>
                <a:gd name="T20" fmla="*/ 0 w 20"/>
                <a:gd name="T21" fmla="*/ 23 h 99"/>
                <a:gd name="T22" fmla="*/ 0 w 20"/>
                <a:gd name="T23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99">
                  <a:moveTo>
                    <a:pt x="0" y="75"/>
                  </a:moveTo>
                  <a:lnTo>
                    <a:pt x="0" y="75"/>
                  </a:lnTo>
                  <a:lnTo>
                    <a:pt x="20" y="75"/>
                  </a:lnTo>
                  <a:lnTo>
                    <a:pt x="20" y="99"/>
                  </a:lnTo>
                  <a:lnTo>
                    <a:pt x="0" y="99"/>
                  </a:lnTo>
                  <a:lnTo>
                    <a:pt x="0" y="75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20" y="23"/>
                  </a:lnTo>
                  <a:lnTo>
                    <a:pt x="0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" name="Freeform 212"/>
            <p:cNvSpPr>
              <a:spLocks noEditPoints="1"/>
            </p:cNvSpPr>
            <p:nvPr/>
          </p:nvSpPr>
          <p:spPr bwMode="auto">
            <a:xfrm>
              <a:off x="3130" y="2248"/>
              <a:ext cx="68" cy="101"/>
            </a:xfrm>
            <a:custGeom>
              <a:avLst/>
              <a:gdLst>
                <a:gd name="T0" fmla="*/ 48 w 96"/>
                <a:gd name="T1" fmla="*/ 76 h 145"/>
                <a:gd name="T2" fmla="*/ 48 w 96"/>
                <a:gd name="T3" fmla="*/ 76 h 145"/>
                <a:gd name="T4" fmla="*/ 27 w 96"/>
                <a:gd name="T5" fmla="*/ 84 h 145"/>
                <a:gd name="T6" fmla="*/ 19 w 96"/>
                <a:gd name="T7" fmla="*/ 103 h 145"/>
                <a:gd name="T8" fmla="*/ 27 w 96"/>
                <a:gd name="T9" fmla="*/ 123 h 145"/>
                <a:gd name="T10" fmla="*/ 48 w 96"/>
                <a:gd name="T11" fmla="*/ 130 h 145"/>
                <a:gd name="T12" fmla="*/ 70 w 96"/>
                <a:gd name="T13" fmla="*/ 123 h 145"/>
                <a:gd name="T14" fmla="*/ 77 w 96"/>
                <a:gd name="T15" fmla="*/ 103 h 145"/>
                <a:gd name="T16" fmla="*/ 70 w 96"/>
                <a:gd name="T17" fmla="*/ 84 h 145"/>
                <a:gd name="T18" fmla="*/ 48 w 96"/>
                <a:gd name="T19" fmla="*/ 76 h 145"/>
                <a:gd name="T20" fmla="*/ 29 w 96"/>
                <a:gd name="T21" fmla="*/ 68 h 145"/>
                <a:gd name="T22" fmla="*/ 29 w 96"/>
                <a:gd name="T23" fmla="*/ 68 h 145"/>
                <a:gd name="T24" fmla="*/ 10 w 96"/>
                <a:gd name="T25" fmla="*/ 57 h 145"/>
                <a:gd name="T26" fmla="*/ 4 w 96"/>
                <a:gd name="T27" fmla="*/ 37 h 145"/>
                <a:gd name="T28" fmla="*/ 16 w 96"/>
                <a:gd name="T29" fmla="*/ 10 h 145"/>
                <a:gd name="T30" fmla="*/ 48 w 96"/>
                <a:gd name="T31" fmla="*/ 0 h 145"/>
                <a:gd name="T32" fmla="*/ 81 w 96"/>
                <a:gd name="T33" fmla="*/ 10 h 145"/>
                <a:gd name="T34" fmla="*/ 93 w 96"/>
                <a:gd name="T35" fmla="*/ 37 h 145"/>
                <a:gd name="T36" fmla="*/ 86 w 96"/>
                <a:gd name="T37" fmla="*/ 57 h 145"/>
                <a:gd name="T38" fmla="*/ 67 w 96"/>
                <a:gd name="T39" fmla="*/ 68 h 145"/>
                <a:gd name="T40" fmla="*/ 89 w 96"/>
                <a:gd name="T41" fmla="*/ 81 h 145"/>
                <a:gd name="T42" fmla="*/ 96 w 96"/>
                <a:gd name="T43" fmla="*/ 103 h 145"/>
                <a:gd name="T44" fmla="*/ 84 w 96"/>
                <a:gd name="T45" fmla="*/ 135 h 145"/>
                <a:gd name="T46" fmla="*/ 48 w 96"/>
                <a:gd name="T47" fmla="*/ 145 h 145"/>
                <a:gd name="T48" fmla="*/ 13 w 96"/>
                <a:gd name="T49" fmla="*/ 135 h 145"/>
                <a:gd name="T50" fmla="*/ 0 w 96"/>
                <a:gd name="T51" fmla="*/ 103 h 145"/>
                <a:gd name="T52" fmla="*/ 8 w 96"/>
                <a:gd name="T53" fmla="*/ 81 h 145"/>
                <a:gd name="T54" fmla="*/ 29 w 96"/>
                <a:gd name="T55" fmla="*/ 68 h 145"/>
                <a:gd name="T56" fmla="*/ 22 w 96"/>
                <a:gd name="T57" fmla="*/ 38 h 145"/>
                <a:gd name="T58" fmla="*/ 22 w 96"/>
                <a:gd name="T59" fmla="*/ 38 h 145"/>
                <a:gd name="T60" fmla="*/ 29 w 96"/>
                <a:gd name="T61" fmla="*/ 55 h 145"/>
                <a:gd name="T62" fmla="*/ 48 w 96"/>
                <a:gd name="T63" fmla="*/ 61 h 145"/>
                <a:gd name="T64" fmla="*/ 67 w 96"/>
                <a:gd name="T65" fmla="*/ 55 h 145"/>
                <a:gd name="T66" fmla="*/ 74 w 96"/>
                <a:gd name="T67" fmla="*/ 38 h 145"/>
                <a:gd name="T68" fmla="*/ 67 w 96"/>
                <a:gd name="T69" fmla="*/ 21 h 145"/>
                <a:gd name="T70" fmla="*/ 48 w 96"/>
                <a:gd name="T71" fmla="*/ 15 h 145"/>
                <a:gd name="T72" fmla="*/ 29 w 96"/>
                <a:gd name="T73" fmla="*/ 21 h 145"/>
                <a:gd name="T74" fmla="*/ 22 w 96"/>
                <a:gd name="T75" fmla="*/ 38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6" h="145">
                  <a:moveTo>
                    <a:pt x="48" y="76"/>
                  </a:moveTo>
                  <a:lnTo>
                    <a:pt x="48" y="76"/>
                  </a:lnTo>
                  <a:cubicBezTo>
                    <a:pt x="39" y="76"/>
                    <a:pt x="32" y="79"/>
                    <a:pt x="27" y="84"/>
                  </a:cubicBezTo>
                  <a:cubicBezTo>
                    <a:pt x="22" y="88"/>
                    <a:pt x="19" y="95"/>
                    <a:pt x="19" y="103"/>
                  </a:cubicBezTo>
                  <a:cubicBezTo>
                    <a:pt x="19" y="112"/>
                    <a:pt x="22" y="119"/>
                    <a:pt x="27" y="123"/>
                  </a:cubicBezTo>
                  <a:cubicBezTo>
                    <a:pt x="32" y="128"/>
                    <a:pt x="39" y="130"/>
                    <a:pt x="48" y="130"/>
                  </a:cubicBezTo>
                  <a:cubicBezTo>
                    <a:pt x="57" y="130"/>
                    <a:pt x="64" y="128"/>
                    <a:pt x="70" y="123"/>
                  </a:cubicBezTo>
                  <a:cubicBezTo>
                    <a:pt x="75" y="118"/>
                    <a:pt x="77" y="112"/>
                    <a:pt x="77" y="103"/>
                  </a:cubicBezTo>
                  <a:cubicBezTo>
                    <a:pt x="77" y="95"/>
                    <a:pt x="75" y="88"/>
                    <a:pt x="70" y="84"/>
                  </a:cubicBezTo>
                  <a:cubicBezTo>
                    <a:pt x="65" y="79"/>
                    <a:pt x="57" y="76"/>
                    <a:pt x="48" y="76"/>
                  </a:cubicBezTo>
                  <a:close/>
                  <a:moveTo>
                    <a:pt x="29" y="68"/>
                  </a:moveTo>
                  <a:lnTo>
                    <a:pt x="29" y="68"/>
                  </a:lnTo>
                  <a:cubicBezTo>
                    <a:pt x="21" y="66"/>
                    <a:pt x="15" y="63"/>
                    <a:pt x="10" y="57"/>
                  </a:cubicBezTo>
                  <a:cubicBezTo>
                    <a:pt x="6" y="51"/>
                    <a:pt x="4" y="45"/>
                    <a:pt x="4" y="37"/>
                  </a:cubicBezTo>
                  <a:cubicBezTo>
                    <a:pt x="4" y="25"/>
                    <a:pt x="8" y="17"/>
                    <a:pt x="16" y="10"/>
                  </a:cubicBezTo>
                  <a:cubicBezTo>
                    <a:pt x="23" y="4"/>
                    <a:pt x="34" y="0"/>
                    <a:pt x="48" y="0"/>
                  </a:cubicBezTo>
                  <a:cubicBezTo>
                    <a:pt x="62" y="0"/>
                    <a:pt x="73" y="4"/>
                    <a:pt x="81" y="10"/>
                  </a:cubicBezTo>
                  <a:cubicBezTo>
                    <a:pt x="89" y="17"/>
                    <a:pt x="93" y="25"/>
                    <a:pt x="93" y="37"/>
                  </a:cubicBezTo>
                  <a:cubicBezTo>
                    <a:pt x="93" y="45"/>
                    <a:pt x="91" y="51"/>
                    <a:pt x="86" y="57"/>
                  </a:cubicBezTo>
                  <a:cubicBezTo>
                    <a:pt x="82" y="63"/>
                    <a:pt x="75" y="66"/>
                    <a:pt x="67" y="68"/>
                  </a:cubicBezTo>
                  <a:cubicBezTo>
                    <a:pt x="76" y="70"/>
                    <a:pt x="84" y="75"/>
                    <a:pt x="89" y="81"/>
                  </a:cubicBezTo>
                  <a:cubicBezTo>
                    <a:pt x="94" y="87"/>
                    <a:pt x="96" y="95"/>
                    <a:pt x="96" y="103"/>
                  </a:cubicBezTo>
                  <a:cubicBezTo>
                    <a:pt x="96" y="117"/>
                    <a:pt x="92" y="127"/>
                    <a:pt x="84" y="135"/>
                  </a:cubicBezTo>
                  <a:cubicBezTo>
                    <a:pt x="75" y="142"/>
                    <a:pt x="64" y="145"/>
                    <a:pt x="48" y="145"/>
                  </a:cubicBezTo>
                  <a:cubicBezTo>
                    <a:pt x="33" y="145"/>
                    <a:pt x="21" y="142"/>
                    <a:pt x="13" y="135"/>
                  </a:cubicBezTo>
                  <a:cubicBezTo>
                    <a:pt x="4" y="127"/>
                    <a:pt x="0" y="117"/>
                    <a:pt x="0" y="103"/>
                  </a:cubicBezTo>
                  <a:cubicBezTo>
                    <a:pt x="0" y="95"/>
                    <a:pt x="3" y="87"/>
                    <a:pt x="8" y="81"/>
                  </a:cubicBezTo>
                  <a:cubicBezTo>
                    <a:pt x="13" y="75"/>
                    <a:pt x="20" y="70"/>
                    <a:pt x="29" y="68"/>
                  </a:cubicBezTo>
                  <a:close/>
                  <a:moveTo>
                    <a:pt x="22" y="38"/>
                  </a:moveTo>
                  <a:lnTo>
                    <a:pt x="22" y="38"/>
                  </a:lnTo>
                  <a:cubicBezTo>
                    <a:pt x="22" y="46"/>
                    <a:pt x="25" y="51"/>
                    <a:pt x="29" y="55"/>
                  </a:cubicBezTo>
                  <a:cubicBezTo>
                    <a:pt x="34" y="59"/>
                    <a:pt x="40" y="61"/>
                    <a:pt x="48" y="61"/>
                  </a:cubicBezTo>
                  <a:cubicBezTo>
                    <a:pt x="56" y="61"/>
                    <a:pt x="63" y="59"/>
                    <a:pt x="67" y="55"/>
                  </a:cubicBezTo>
                  <a:cubicBezTo>
                    <a:pt x="72" y="51"/>
                    <a:pt x="74" y="46"/>
                    <a:pt x="74" y="38"/>
                  </a:cubicBezTo>
                  <a:cubicBezTo>
                    <a:pt x="74" y="31"/>
                    <a:pt x="72" y="25"/>
                    <a:pt x="67" y="21"/>
                  </a:cubicBezTo>
                  <a:cubicBezTo>
                    <a:pt x="63" y="17"/>
                    <a:pt x="56" y="15"/>
                    <a:pt x="48" y="15"/>
                  </a:cubicBezTo>
                  <a:cubicBezTo>
                    <a:pt x="40" y="15"/>
                    <a:pt x="34" y="17"/>
                    <a:pt x="29" y="21"/>
                  </a:cubicBezTo>
                  <a:cubicBezTo>
                    <a:pt x="25" y="25"/>
                    <a:pt x="22" y="31"/>
                    <a:pt x="22" y="38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" name="Freeform 213"/>
            <p:cNvSpPr>
              <a:spLocks/>
            </p:cNvSpPr>
            <p:nvPr/>
          </p:nvSpPr>
          <p:spPr bwMode="auto">
            <a:xfrm>
              <a:off x="2391" y="2520"/>
              <a:ext cx="189" cy="0"/>
            </a:xfrm>
            <a:custGeom>
              <a:avLst/>
              <a:gdLst>
                <a:gd name="T0" fmla="*/ 0 w 269"/>
                <a:gd name="T1" fmla="*/ 0 w 269"/>
                <a:gd name="T2" fmla="*/ 269 w 26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69">
                  <a:moveTo>
                    <a:pt x="0" y="0"/>
                  </a:moveTo>
                  <a:lnTo>
                    <a:pt x="0" y="0"/>
                  </a:lnTo>
                  <a:lnTo>
                    <a:pt x="269" y="0"/>
                  </a:lnTo>
                </a:path>
              </a:pathLst>
            </a:custGeom>
            <a:noFill/>
            <a:ln w="14288" cap="sq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9" name="Freeform 214"/>
            <p:cNvSpPr>
              <a:spLocks/>
            </p:cNvSpPr>
            <p:nvPr/>
          </p:nvSpPr>
          <p:spPr bwMode="auto">
            <a:xfrm>
              <a:off x="2738" y="2467"/>
              <a:ext cx="65" cy="102"/>
            </a:xfrm>
            <a:custGeom>
              <a:avLst/>
              <a:gdLst>
                <a:gd name="T0" fmla="*/ 64 w 93"/>
                <a:gd name="T1" fmla="*/ 67 h 145"/>
                <a:gd name="T2" fmla="*/ 64 w 93"/>
                <a:gd name="T3" fmla="*/ 67 h 145"/>
                <a:gd name="T4" fmla="*/ 85 w 93"/>
                <a:gd name="T5" fmla="*/ 79 h 145"/>
                <a:gd name="T6" fmla="*/ 93 w 93"/>
                <a:gd name="T7" fmla="*/ 102 h 145"/>
                <a:gd name="T8" fmla="*/ 78 w 93"/>
                <a:gd name="T9" fmla="*/ 134 h 145"/>
                <a:gd name="T10" fmla="*/ 38 w 93"/>
                <a:gd name="T11" fmla="*/ 145 h 145"/>
                <a:gd name="T12" fmla="*/ 20 w 93"/>
                <a:gd name="T13" fmla="*/ 143 h 145"/>
                <a:gd name="T14" fmla="*/ 0 w 93"/>
                <a:gd name="T15" fmla="*/ 138 h 145"/>
                <a:gd name="T16" fmla="*/ 0 w 93"/>
                <a:gd name="T17" fmla="*/ 120 h 145"/>
                <a:gd name="T18" fmla="*/ 18 w 93"/>
                <a:gd name="T19" fmla="*/ 127 h 145"/>
                <a:gd name="T20" fmla="*/ 37 w 93"/>
                <a:gd name="T21" fmla="*/ 129 h 145"/>
                <a:gd name="T22" fmla="*/ 64 w 93"/>
                <a:gd name="T23" fmla="*/ 122 h 145"/>
                <a:gd name="T24" fmla="*/ 74 w 93"/>
                <a:gd name="T25" fmla="*/ 102 h 145"/>
                <a:gd name="T26" fmla="*/ 65 w 93"/>
                <a:gd name="T27" fmla="*/ 83 h 145"/>
                <a:gd name="T28" fmla="*/ 41 w 93"/>
                <a:gd name="T29" fmla="*/ 75 h 145"/>
                <a:gd name="T30" fmla="*/ 25 w 93"/>
                <a:gd name="T31" fmla="*/ 75 h 145"/>
                <a:gd name="T32" fmla="*/ 25 w 93"/>
                <a:gd name="T33" fmla="*/ 60 h 145"/>
                <a:gd name="T34" fmla="*/ 42 w 93"/>
                <a:gd name="T35" fmla="*/ 60 h 145"/>
                <a:gd name="T36" fmla="*/ 63 w 93"/>
                <a:gd name="T37" fmla="*/ 54 h 145"/>
                <a:gd name="T38" fmla="*/ 71 w 93"/>
                <a:gd name="T39" fmla="*/ 38 h 145"/>
                <a:gd name="T40" fmla="*/ 63 w 93"/>
                <a:gd name="T41" fmla="*/ 22 h 145"/>
                <a:gd name="T42" fmla="*/ 41 w 93"/>
                <a:gd name="T43" fmla="*/ 16 h 145"/>
                <a:gd name="T44" fmla="*/ 24 w 93"/>
                <a:gd name="T45" fmla="*/ 18 h 145"/>
                <a:gd name="T46" fmla="*/ 5 w 93"/>
                <a:gd name="T47" fmla="*/ 23 h 145"/>
                <a:gd name="T48" fmla="*/ 5 w 93"/>
                <a:gd name="T49" fmla="*/ 6 h 145"/>
                <a:gd name="T50" fmla="*/ 25 w 93"/>
                <a:gd name="T51" fmla="*/ 2 h 145"/>
                <a:gd name="T52" fmla="*/ 43 w 93"/>
                <a:gd name="T53" fmla="*/ 0 h 145"/>
                <a:gd name="T54" fmla="*/ 77 w 93"/>
                <a:gd name="T55" fmla="*/ 10 h 145"/>
                <a:gd name="T56" fmla="*/ 89 w 93"/>
                <a:gd name="T57" fmla="*/ 36 h 145"/>
                <a:gd name="T58" fmla="*/ 83 w 93"/>
                <a:gd name="T59" fmla="*/ 56 h 145"/>
                <a:gd name="T60" fmla="*/ 64 w 93"/>
                <a:gd name="T61" fmla="*/ 67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3" h="145">
                  <a:moveTo>
                    <a:pt x="64" y="67"/>
                  </a:moveTo>
                  <a:lnTo>
                    <a:pt x="64" y="67"/>
                  </a:lnTo>
                  <a:cubicBezTo>
                    <a:pt x="73" y="69"/>
                    <a:pt x="80" y="73"/>
                    <a:pt x="85" y="79"/>
                  </a:cubicBezTo>
                  <a:cubicBezTo>
                    <a:pt x="90" y="85"/>
                    <a:pt x="93" y="93"/>
                    <a:pt x="93" y="102"/>
                  </a:cubicBezTo>
                  <a:cubicBezTo>
                    <a:pt x="93" y="116"/>
                    <a:pt x="88" y="126"/>
                    <a:pt x="78" y="134"/>
                  </a:cubicBezTo>
                  <a:cubicBezTo>
                    <a:pt x="69" y="141"/>
                    <a:pt x="55" y="145"/>
                    <a:pt x="38" y="145"/>
                  </a:cubicBezTo>
                  <a:cubicBezTo>
                    <a:pt x="32" y="145"/>
                    <a:pt x="26" y="144"/>
                    <a:pt x="20" y="143"/>
                  </a:cubicBezTo>
                  <a:cubicBezTo>
                    <a:pt x="14" y="142"/>
                    <a:pt x="7" y="141"/>
                    <a:pt x="0" y="138"/>
                  </a:cubicBezTo>
                  <a:lnTo>
                    <a:pt x="0" y="120"/>
                  </a:lnTo>
                  <a:cubicBezTo>
                    <a:pt x="6" y="123"/>
                    <a:pt x="11" y="125"/>
                    <a:pt x="18" y="127"/>
                  </a:cubicBezTo>
                  <a:cubicBezTo>
                    <a:pt x="24" y="128"/>
                    <a:pt x="30" y="129"/>
                    <a:pt x="37" y="129"/>
                  </a:cubicBezTo>
                  <a:cubicBezTo>
                    <a:pt x="49" y="129"/>
                    <a:pt x="58" y="127"/>
                    <a:pt x="64" y="122"/>
                  </a:cubicBezTo>
                  <a:cubicBezTo>
                    <a:pt x="71" y="118"/>
                    <a:pt x="74" y="111"/>
                    <a:pt x="74" y="102"/>
                  </a:cubicBezTo>
                  <a:cubicBezTo>
                    <a:pt x="74" y="94"/>
                    <a:pt x="71" y="87"/>
                    <a:pt x="65" y="83"/>
                  </a:cubicBezTo>
                  <a:cubicBezTo>
                    <a:pt x="59" y="78"/>
                    <a:pt x="51" y="75"/>
                    <a:pt x="41" y="75"/>
                  </a:cubicBezTo>
                  <a:lnTo>
                    <a:pt x="25" y="75"/>
                  </a:lnTo>
                  <a:lnTo>
                    <a:pt x="25" y="60"/>
                  </a:lnTo>
                  <a:lnTo>
                    <a:pt x="42" y="60"/>
                  </a:lnTo>
                  <a:cubicBezTo>
                    <a:pt x="51" y="60"/>
                    <a:pt x="58" y="58"/>
                    <a:pt x="63" y="54"/>
                  </a:cubicBezTo>
                  <a:cubicBezTo>
                    <a:pt x="68" y="51"/>
                    <a:pt x="71" y="45"/>
                    <a:pt x="71" y="38"/>
                  </a:cubicBezTo>
                  <a:cubicBezTo>
                    <a:pt x="71" y="31"/>
                    <a:pt x="68" y="26"/>
                    <a:pt x="63" y="22"/>
                  </a:cubicBezTo>
                  <a:cubicBezTo>
                    <a:pt x="58" y="18"/>
                    <a:pt x="50" y="16"/>
                    <a:pt x="41" y="16"/>
                  </a:cubicBezTo>
                  <a:cubicBezTo>
                    <a:pt x="36" y="16"/>
                    <a:pt x="30" y="16"/>
                    <a:pt x="24" y="18"/>
                  </a:cubicBezTo>
                  <a:cubicBezTo>
                    <a:pt x="18" y="19"/>
                    <a:pt x="12" y="21"/>
                    <a:pt x="5" y="23"/>
                  </a:cubicBezTo>
                  <a:lnTo>
                    <a:pt x="5" y="6"/>
                  </a:lnTo>
                  <a:cubicBezTo>
                    <a:pt x="12" y="4"/>
                    <a:pt x="19" y="2"/>
                    <a:pt x="25" y="2"/>
                  </a:cubicBezTo>
                  <a:cubicBezTo>
                    <a:pt x="31" y="1"/>
                    <a:pt x="37" y="0"/>
                    <a:pt x="43" y="0"/>
                  </a:cubicBezTo>
                  <a:cubicBezTo>
                    <a:pt x="57" y="0"/>
                    <a:pt x="68" y="3"/>
                    <a:pt x="77" y="10"/>
                  </a:cubicBezTo>
                  <a:cubicBezTo>
                    <a:pt x="85" y="16"/>
                    <a:pt x="89" y="25"/>
                    <a:pt x="89" y="36"/>
                  </a:cubicBezTo>
                  <a:cubicBezTo>
                    <a:pt x="89" y="44"/>
                    <a:pt x="87" y="50"/>
                    <a:pt x="83" y="56"/>
                  </a:cubicBezTo>
                  <a:cubicBezTo>
                    <a:pt x="78" y="61"/>
                    <a:pt x="72" y="65"/>
                    <a:pt x="64" y="67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" name="Freeform 215"/>
            <p:cNvSpPr>
              <a:spLocks noEditPoints="1"/>
            </p:cNvSpPr>
            <p:nvPr/>
          </p:nvSpPr>
          <p:spPr bwMode="auto">
            <a:xfrm>
              <a:off x="2829" y="2497"/>
              <a:ext cx="14" cy="70"/>
            </a:xfrm>
            <a:custGeom>
              <a:avLst/>
              <a:gdLst>
                <a:gd name="T0" fmla="*/ 0 w 20"/>
                <a:gd name="T1" fmla="*/ 76 h 99"/>
                <a:gd name="T2" fmla="*/ 0 w 20"/>
                <a:gd name="T3" fmla="*/ 76 h 99"/>
                <a:gd name="T4" fmla="*/ 20 w 20"/>
                <a:gd name="T5" fmla="*/ 76 h 99"/>
                <a:gd name="T6" fmla="*/ 20 w 20"/>
                <a:gd name="T7" fmla="*/ 99 h 99"/>
                <a:gd name="T8" fmla="*/ 0 w 20"/>
                <a:gd name="T9" fmla="*/ 99 h 99"/>
                <a:gd name="T10" fmla="*/ 0 w 20"/>
                <a:gd name="T11" fmla="*/ 76 h 99"/>
                <a:gd name="T12" fmla="*/ 0 w 20"/>
                <a:gd name="T13" fmla="*/ 0 h 99"/>
                <a:gd name="T14" fmla="*/ 0 w 20"/>
                <a:gd name="T15" fmla="*/ 0 h 99"/>
                <a:gd name="T16" fmla="*/ 20 w 20"/>
                <a:gd name="T17" fmla="*/ 0 h 99"/>
                <a:gd name="T18" fmla="*/ 20 w 20"/>
                <a:gd name="T19" fmla="*/ 24 h 99"/>
                <a:gd name="T20" fmla="*/ 0 w 20"/>
                <a:gd name="T21" fmla="*/ 24 h 99"/>
                <a:gd name="T22" fmla="*/ 0 w 20"/>
                <a:gd name="T23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99">
                  <a:moveTo>
                    <a:pt x="0" y="76"/>
                  </a:moveTo>
                  <a:lnTo>
                    <a:pt x="0" y="76"/>
                  </a:lnTo>
                  <a:lnTo>
                    <a:pt x="20" y="76"/>
                  </a:lnTo>
                  <a:lnTo>
                    <a:pt x="20" y="99"/>
                  </a:lnTo>
                  <a:lnTo>
                    <a:pt x="0" y="99"/>
                  </a:lnTo>
                  <a:lnTo>
                    <a:pt x="0" y="76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20" y="24"/>
                  </a:lnTo>
                  <a:lnTo>
                    <a:pt x="0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1" name="Freeform 216"/>
            <p:cNvSpPr>
              <a:spLocks noEditPoints="1"/>
            </p:cNvSpPr>
            <p:nvPr/>
          </p:nvSpPr>
          <p:spPr bwMode="auto">
            <a:xfrm>
              <a:off x="2866" y="2469"/>
              <a:ext cx="71" cy="98"/>
            </a:xfrm>
            <a:custGeom>
              <a:avLst/>
              <a:gdLst>
                <a:gd name="T0" fmla="*/ 63 w 102"/>
                <a:gd name="T1" fmla="*/ 17 h 140"/>
                <a:gd name="T2" fmla="*/ 63 w 102"/>
                <a:gd name="T3" fmla="*/ 17 h 140"/>
                <a:gd name="T4" fmla="*/ 15 w 102"/>
                <a:gd name="T5" fmla="*/ 92 h 140"/>
                <a:gd name="T6" fmla="*/ 63 w 102"/>
                <a:gd name="T7" fmla="*/ 92 h 140"/>
                <a:gd name="T8" fmla="*/ 63 w 102"/>
                <a:gd name="T9" fmla="*/ 17 h 140"/>
                <a:gd name="T10" fmla="*/ 58 w 102"/>
                <a:gd name="T11" fmla="*/ 0 h 140"/>
                <a:gd name="T12" fmla="*/ 58 w 102"/>
                <a:gd name="T13" fmla="*/ 0 h 140"/>
                <a:gd name="T14" fmla="*/ 82 w 102"/>
                <a:gd name="T15" fmla="*/ 0 h 140"/>
                <a:gd name="T16" fmla="*/ 82 w 102"/>
                <a:gd name="T17" fmla="*/ 92 h 140"/>
                <a:gd name="T18" fmla="*/ 102 w 102"/>
                <a:gd name="T19" fmla="*/ 92 h 140"/>
                <a:gd name="T20" fmla="*/ 102 w 102"/>
                <a:gd name="T21" fmla="*/ 107 h 140"/>
                <a:gd name="T22" fmla="*/ 82 w 102"/>
                <a:gd name="T23" fmla="*/ 107 h 140"/>
                <a:gd name="T24" fmla="*/ 82 w 102"/>
                <a:gd name="T25" fmla="*/ 140 h 140"/>
                <a:gd name="T26" fmla="*/ 63 w 102"/>
                <a:gd name="T27" fmla="*/ 140 h 140"/>
                <a:gd name="T28" fmla="*/ 63 w 102"/>
                <a:gd name="T29" fmla="*/ 107 h 140"/>
                <a:gd name="T30" fmla="*/ 0 w 102"/>
                <a:gd name="T31" fmla="*/ 107 h 140"/>
                <a:gd name="T32" fmla="*/ 0 w 102"/>
                <a:gd name="T33" fmla="*/ 89 h 140"/>
                <a:gd name="T34" fmla="*/ 58 w 102"/>
                <a:gd name="T35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2" h="140">
                  <a:moveTo>
                    <a:pt x="63" y="17"/>
                  </a:moveTo>
                  <a:lnTo>
                    <a:pt x="63" y="17"/>
                  </a:lnTo>
                  <a:lnTo>
                    <a:pt x="15" y="92"/>
                  </a:lnTo>
                  <a:lnTo>
                    <a:pt x="63" y="92"/>
                  </a:lnTo>
                  <a:lnTo>
                    <a:pt x="63" y="17"/>
                  </a:lnTo>
                  <a:close/>
                  <a:moveTo>
                    <a:pt x="58" y="0"/>
                  </a:moveTo>
                  <a:lnTo>
                    <a:pt x="58" y="0"/>
                  </a:lnTo>
                  <a:lnTo>
                    <a:pt x="82" y="0"/>
                  </a:lnTo>
                  <a:lnTo>
                    <a:pt x="82" y="92"/>
                  </a:lnTo>
                  <a:lnTo>
                    <a:pt x="102" y="92"/>
                  </a:lnTo>
                  <a:lnTo>
                    <a:pt x="102" y="107"/>
                  </a:lnTo>
                  <a:lnTo>
                    <a:pt x="82" y="107"/>
                  </a:lnTo>
                  <a:lnTo>
                    <a:pt x="82" y="140"/>
                  </a:lnTo>
                  <a:lnTo>
                    <a:pt x="63" y="140"/>
                  </a:lnTo>
                  <a:lnTo>
                    <a:pt x="63" y="107"/>
                  </a:lnTo>
                  <a:lnTo>
                    <a:pt x="0" y="107"/>
                  </a:lnTo>
                  <a:lnTo>
                    <a:pt x="0" y="89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" name="Freeform 217"/>
            <p:cNvSpPr>
              <a:spLocks/>
            </p:cNvSpPr>
            <p:nvPr/>
          </p:nvSpPr>
          <p:spPr bwMode="auto">
            <a:xfrm>
              <a:off x="2391" y="2742"/>
              <a:ext cx="189" cy="0"/>
            </a:xfrm>
            <a:custGeom>
              <a:avLst/>
              <a:gdLst>
                <a:gd name="T0" fmla="*/ 0 w 269"/>
                <a:gd name="T1" fmla="*/ 0 w 269"/>
                <a:gd name="T2" fmla="*/ 269 w 26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69">
                  <a:moveTo>
                    <a:pt x="0" y="0"/>
                  </a:moveTo>
                  <a:lnTo>
                    <a:pt x="0" y="0"/>
                  </a:lnTo>
                  <a:lnTo>
                    <a:pt x="269" y="0"/>
                  </a:lnTo>
                </a:path>
              </a:pathLst>
            </a:custGeom>
            <a:noFill/>
            <a:ln w="14288" cap="sq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" name="Freeform 218"/>
            <p:cNvSpPr>
              <a:spLocks/>
            </p:cNvSpPr>
            <p:nvPr/>
          </p:nvSpPr>
          <p:spPr bwMode="auto">
            <a:xfrm>
              <a:off x="2743" y="2691"/>
              <a:ext cx="58" cy="98"/>
            </a:xfrm>
            <a:custGeom>
              <a:avLst/>
              <a:gdLst>
                <a:gd name="T0" fmla="*/ 3 w 83"/>
                <a:gd name="T1" fmla="*/ 124 h 140"/>
                <a:gd name="T2" fmla="*/ 3 w 83"/>
                <a:gd name="T3" fmla="*/ 124 h 140"/>
                <a:gd name="T4" fmla="*/ 34 w 83"/>
                <a:gd name="T5" fmla="*/ 124 h 140"/>
                <a:gd name="T6" fmla="*/ 34 w 83"/>
                <a:gd name="T7" fmla="*/ 17 h 140"/>
                <a:gd name="T8" fmla="*/ 0 w 83"/>
                <a:gd name="T9" fmla="*/ 24 h 140"/>
                <a:gd name="T10" fmla="*/ 0 w 83"/>
                <a:gd name="T11" fmla="*/ 7 h 140"/>
                <a:gd name="T12" fmla="*/ 33 w 83"/>
                <a:gd name="T13" fmla="*/ 0 h 140"/>
                <a:gd name="T14" fmla="*/ 52 w 83"/>
                <a:gd name="T15" fmla="*/ 0 h 140"/>
                <a:gd name="T16" fmla="*/ 52 w 83"/>
                <a:gd name="T17" fmla="*/ 124 h 140"/>
                <a:gd name="T18" fmla="*/ 83 w 83"/>
                <a:gd name="T19" fmla="*/ 124 h 140"/>
                <a:gd name="T20" fmla="*/ 83 w 83"/>
                <a:gd name="T21" fmla="*/ 140 h 140"/>
                <a:gd name="T22" fmla="*/ 3 w 83"/>
                <a:gd name="T23" fmla="*/ 140 h 140"/>
                <a:gd name="T24" fmla="*/ 3 w 83"/>
                <a:gd name="T25" fmla="*/ 12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3" h="140">
                  <a:moveTo>
                    <a:pt x="3" y="124"/>
                  </a:moveTo>
                  <a:lnTo>
                    <a:pt x="3" y="124"/>
                  </a:lnTo>
                  <a:lnTo>
                    <a:pt x="34" y="124"/>
                  </a:lnTo>
                  <a:lnTo>
                    <a:pt x="34" y="17"/>
                  </a:lnTo>
                  <a:lnTo>
                    <a:pt x="0" y="24"/>
                  </a:lnTo>
                  <a:lnTo>
                    <a:pt x="0" y="7"/>
                  </a:lnTo>
                  <a:lnTo>
                    <a:pt x="33" y="0"/>
                  </a:lnTo>
                  <a:lnTo>
                    <a:pt x="52" y="0"/>
                  </a:lnTo>
                  <a:lnTo>
                    <a:pt x="52" y="124"/>
                  </a:lnTo>
                  <a:lnTo>
                    <a:pt x="83" y="124"/>
                  </a:lnTo>
                  <a:lnTo>
                    <a:pt x="83" y="140"/>
                  </a:lnTo>
                  <a:lnTo>
                    <a:pt x="3" y="140"/>
                  </a:lnTo>
                  <a:lnTo>
                    <a:pt x="3" y="124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" name="Freeform 219"/>
            <p:cNvSpPr>
              <a:spLocks noEditPoints="1"/>
            </p:cNvSpPr>
            <p:nvPr/>
          </p:nvSpPr>
          <p:spPr bwMode="auto">
            <a:xfrm>
              <a:off x="2829" y="2719"/>
              <a:ext cx="14" cy="70"/>
            </a:xfrm>
            <a:custGeom>
              <a:avLst/>
              <a:gdLst>
                <a:gd name="T0" fmla="*/ 0 w 20"/>
                <a:gd name="T1" fmla="*/ 75 h 99"/>
                <a:gd name="T2" fmla="*/ 0 w 20"/>
                <a:gd name="T3" fmla="*/ 75 h 99"/>
                <a:gd name="T4" fmla="*/ 20 w 20"/>
                <a:gd name="T5" fmla="*/ 75 h 99"/>
                <a:gd name="T6" fmla="*/ 20 w 20"/>
                <a:gd name="T7" fmla="*/ 99 h 99"/>
                <a:gd name="T8" fmla="*/ 0 w 20"/>
                <a:gd name="T9" fmla="*/ 99 h 99"/>
                <a:gd name="T10" fmla="*/ 0 w 20"/>
                <a:gd name="T11" fmla="*/ 75 h 99"/>
                <a:gd name="T12" fmla="*/ 0 w 20"/>
                <a:gd name="T13" fmla="*/ 0 h 99"/>
                <a:gd name="T14" fmla="*/ 0 w 20"/>
                <a:gd name="T15" fmla="*/ 0 h 99"/>
                <a:gd name="T16" fmla="*/ 20 w 20"/>
                <a:gd name="T17" fmla="*/ 0 h 99"/>
                <a:gd name="T18" fmla="*/ 20 w 20"/>
                <a:gd name="T19" fmla="*/ 23 h 99"/>
                <a:gd name="T20" fmla="*/ 0 w 20"/>
                <a:gd name="T21" fmla="*/ 23 h 99"/>
                <a:gd name="T22" fmla="*/ 0 w 20"/>
                <a:gd name="T23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99">
                  <a:moveTo>
                    <a:pt x="0" y="75"/>
                  </a:moveTo>
                  <a:lnTo>
                    <a:pt x="0" y="75"/>
                  </a:lnTo>
                  <a:lnTo>
                    <a:pt x="20" y="75"/>
                  </a:lnTo>
                  <a:lnTo>
                    <a:pt x="20" y="99"/>
                  </a:lnTo>
                  <a:lnTo>
                    <a:pt x="0" y="99"/>
                  </a:lnTo>
                  <a:lnTo>
                    <a:pt x="0" y="75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20" y="23"/>
                  </a:lnTo>
                  <a:lnTo>
                    <a:pt x="0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" name="Freeform 220"/>
            <p:cNvSpPr>
              <a:spLocks/>
            </p:cNvSpPr>
            <p:nvPr/>
          </p:nvSpPr>
          <p:spPr bwMode="auto">
            <a:xfrm>
              <a:off x="2869" y="2688"/>
              <a:ext cx="63" cy="101"/>
            </a:xfrm>
            <a:custGeom>
              <a:avLst/>
              <a:gdLst>
                <a:gd name="T0" fmla="*/ 23 w 89"/>
                <a:gd name="T1" fmla="*/ 127 h 143"/>
                <a:gd name="T2" fmla="*/ 23 w 89"/>
                <a:gd name="T3" fmla="*/ 127 h 143"/>
                <a:gd name="T4" fmla="*/ 89 w 89"/>
                <a:gd name="T5" fmla="*/ 127 h 143"/>
                <a:gd name="T6" fmla="*/ 89 w 89"/>
                <a:gd name="T7" fmla="*/ 143 h 143"/>
                <a:gd name="T8" fmla="*/ 0 w 89"/>
                <a:gd name="T9" fmla="*/ 143 h 143"/>
                <a:gd name="T10" fmla="*/ 0 w 89"/>
                <a:gd name="T11" fmla="*/ 127 h 143"/>
                <a:gd name="T12" fmla="*/ 29 w 89"/>
                <a:gd name="T13" fmla="*/ 97 h 143"/>
                <a:gd name="T14" fmla="*/ 53 w 89"/>
                <a:gd name="T15" fmla="*/ 73 h 143"/>
                <a:gd name="T16" fmla="*/ 65 w 89"/>
                <a:gd name="T17" fmla="*/ 55 h 143"/>
                <a:gd name="T18" fmla="*/ 69 w 89"/>
                <a:gd name="T19" fmla="*/ 41 h 143"/>
                <a:gd name="T20" fmla="*/ 61 w 89"/>
                <a:gd name="T21" fmla="*/ 23 h 143"/>
                <a:gd name="T22" fmla="*/ 41 w 89"/>
                <a:gd name="T23" fmla="*/ 16 h 143"/>
                <a:gd name="T24" fmla="*/ 22 w 89"/>
                <a:gd name="T25" fmla="*/ 19 h 143"/>
                <a:gd name="T26" fmla="*/ 1 w 89"/>
                <a:gd name="T27" fmla="*/ 29 h 143"/>
                <a:gd name="T28" fmla="*/ 1 w 89"/>
                <a:gd name="T29" fmla="*/ 10 h 143"/>
                <a:gd name="T30" fmla="*/ 22 w 89"/>
                <a:gd name="T31" fmla="*/ 3 h 143"/>
                <a:gd name="T32" fmla="*/ 40 w 89"/>
                <a:gd name="T33" fmla="*/ 0 h 143"/>
                <a:gd name="T34" fmla="*/ 75 w 89"/>
                <a:gd name="T35" fmla="*/ 11 h 143"/>
                <a:gd name="T36" fmla="*/ 88 w 89"/>
                <a:gd name="T37" fmla="*/ 40 h 143"/>
                <a:gd name="T38" fmla="*/ 85 w 89"/>
                <a:gd name="T39" fmla="*/ 57 h 143"/>
                <a:gd name="T40" fmla="*/ 73 w 89"/>
                <a:gd name="T41" fmla="*/ 75 h 143"/>
                <a:gd name="T42" fmla="*/ 58 w 89"/>
                <a:gd name="T43" fmla="*/ 91 h 143"/>
                <a:gd name="T44" fmla="*/ 23 w 89"/>
                <a:gd name="T45" fmla="*/ 127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9" h="143">
                  <a:moveTo>
                    <a:pt x="23" y="127"/>
                  </a:moveTo>
                  <a:lnTo>
                    <a:pt x="23" y="127"/>
                  </a:lnTo>
                  <a:lnTo>
                    <a:pt x="89" y="127"/>
                  </a:lnTo>
                  <a:lnTo>
                    <a:pt x="89" y="143"/>
                  </a:lnTo>
                  <a:lnTo>
                    <a:pt x="0" y="143"/>
                  </a:lnTo>
                  <a:lnTo>
                    <a:pt x="0" y="127"/>
                  </a:lnTo>
                  <a:cubicBezTo>
                    <a:pt x="7" y="120"/>
                    <a:pt x="17" y="110"/>
                    <a:pt x="29" y="97"/>
                  </a:cubicBezTo>
                  <a:cubicBezTo>
                    <a:pt x="41" y="84"/>
                    <a:pt x="49" y="76"/>
                    <a:pt x="53" y="73"/>
                  </a:cubicBezTo>
                  <a:cubicBezTo>
                    <a:pt x="59" y="66"/>
                    <a:pt x="63" y="60"/>
                    <a:pt x="65" y="55"/>
                  </a:cubicBezTo>
                  <a:cubicBezTo>
                    <a:pt x="68" y="51"/>
                    <a:pt x="69" y="46"/>
                    <a:pt x="69" y="41"/>
                  </a:cubicBezTo>
                  <a:cubicBezTo>
                    <a:pt x="69" y="34"/>
                    <a:pt x="66" y="28"/>
                    <a:pt x="61" y="23"/>
                  </a:cubicBezTo>
                  <a:cubicBezTo>
                    <a:pt x="56" y="19"/>
                    <a:pt x="49" y="16"/>
                    <a:pt x="41" y="16"/>
                  </a:cubicBezTo>
                  <a:cubicBezTo>
                    <a:pt x="35" y="16"/>
                    <a:pt x="28" y="17"/>
                    <a:pt x="22" y="19"/>
                  </a:cubicBezTo>
                  <a:cubicBezTo>
                    <a:pt x="15" y="21"/>
                    <a:pt x="8" y="25"/>
                    <a:pt x="1" y="29"/>
                  </a:cubicBezTo>
                  <a:lnTo>
                    <a:pt x="1" y="10"/>
                  </a:lnTo>
                  <a:cubicBezTo>
                    <a:pt x="8" y="6"/>
                    <a:pt x="15" y="4"/>
                    <a:pt x="22" y="3"/>
                  </a:cubicBezTo>
                  <a:cubicBezTo>
                    <a:pt x="29" y="1"/>
                    <a:pt x="35" y="0"/>
                    <a:pt x="40" y="0"/>
                  </a:cubicBezTo>
                  <a:cubicBezTo>
                    <a:pt x="55" y="0"/>
                    <a:pt x="66" y="4"/>
                    <a:pt x="75" y="11"/>
                  </a:cubicBezTo>
                  <a:cubicBezTo>
                    <a:pt x="83" y="19"/>
                    <a:pt x="88" y="28"/>
                    <a:pt x="88" y="40"/>
                  </a:cubicBezTo>
                  <a:cubicBezTo>
                    <a:pt x="88" y="46"/>
                    <a:pt x="87" y="52"/>
                    <a:pt x="85" y="57"/>
                  </a:cubicBezTo>
                  <a:cubicBezTo>
                    <a:pt x="82" y="62"/>
                    <a:pt x="79" y="68"/>
                    <a:pt x="73" y="75"/>
                  </a:cubicBezTo>
                  <a:cubicBezTo>
                    <a:pt x="71" y="77"/>
                    <a:pt x="66" y="82"/>
                    <a:pt x="58" y="91"/>
                  </a:cubicBezTo>
                  <a:cubicBezTo>
                    <a:pt x="49" y="99"/>
                    <a:pt x="38" y="111"/>
                    <a:pt x="23" y="127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3172" y="535436"/>
            <a:ext cx="7679492" cy="2632969"/>
          </a:xfrm>
          <a:prstGeom prst="rect">
            <a:avLst/>
          </a:prstGeom>
        </p:spPr>
      </p:pic>
      <p:sp>
        <p:nvSpPr>
          <p:cNvPr id="226" name="TextBox 225"/>
          <p:cNvSpPr txBox="1"/>
          <p:nvPr/>
        </p:nvSpPr>
        <p:spPr>
          <a:xfrm>
            <a:off x="5906572" y="3879904"/>
            <a:ext cx="611692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2400" dirty="0">
                <a:ea typeface="MS PGothic" panose="020B0600070205080204" pitchFamily="34" charset="-128"/>
              </a:rPr>
              <a:t>Filling the waste container from the bottom</a:t>
            </a:r>
          </a:p>
          <a:p>
            <a:pPr marL="285750" indent="-28575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2400" dirty="0">
                <a:ea typeface="MS PGothic" panose="020B0600070205080204" pitchFamily="34" charset="-128"/>
              </a:rPr>
              <a:t>The 2 dips are due to reading of the sensors [taken out for </a:t>
            </a:r>
            <a:r>
              <a:rPr lang="en-US" altLang="en-US" sz="2400" b="1" dirty="0">
                <a:latin typeface="Times New Roman" panose="02020603050405020304" pitchFamily="18" charset="0"/>
                <a:ea typeface="MS PGothic" panose="020B0600070205080204" pitchFamily="34" charset="-128"/>
                <a:cs typeface="Times New Roman" panose="02020603050405020304" pitchFamily="18" charset="0"/>
              </a:rPr>
              <a:t>~</a:t>
            </a:r>
            <a:r>
              <a:rPr lang="en-US" altLang="en-US" sz="2400" dirty="0">
                <a:ea typeface="MS PGothic" panose="020B0600070205080204" pitchFamily="34" charset="-128"/>
              </a:rPr>
              <a:t>2 hours]</a:t>
            </a:r>
          </a:p>
          <a:p>
            <a:pPr marL="285750" indent="-28575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2400" dirty="0">
                <a:ea typeface="MS PGothic" panose="020B0600070205080204" pitchFamily="34" charset="-128"/>
              </a:rPr>
              <a:t>The lower reading after #4 went in is due to the pieces rolling toward the sides</a:t>
            </a:r>
          </a:p>
        </p:txBody>
      </p:sp>
    </p:spTree>
    <p:extLst>
      <p:ext uri="{BB962C8B-B14F-4D97-AF65-F5344CB8AC3E}">
        <p14:creationId xmlns:p14="http://schemas.microsoft.com/office/powerpoint/2010/main" val="891561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ngles">
  <a:themeElements>
    <a:clrScheme name="Custom 3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E22B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9970</TotalTime>
  <Words>1139</Words>
  <Application>Microsoft Office PowerPoint</Application>
  <PresentationFormat>Widescreen</PresentationFormat>
  <Paragraphs>232</Paragraphs>
  <Slides>24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35" baseType="lpstr">
      <vt:lpstr>MS PGothic</vt:lpstr>
      <vt:lpstr>Arial</vt:lpstr>
      <vt:lpstr>Calibri</vt:lpstr>
      <vt:lpstr>Futura</vt:lpstr>
      <vt:lpstr>Helvetica Neue</vt:lpstr>
      <vt:lpstr>Helvetica Neue Medium</vt:lpstr>
      <vt:lpstr>Times New Roman</vt:lpstr>
      <vt:lpstr>Verdana</vt:lpstr>
      <vt:lpstr>Wingdings</vt:lpstr>
      <vt:lpstr>Office Theme</vt:lpstr>
      <vt:lpstr>Angles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silari</dc:creator>
  <cp:lastModifiedBy>fabrizio murtas</cp:lastModifiedBy>
  <cp:revision>1056</cp:revision>
  <dcterms:created xsi:type="dcterms:W3CDTF">2012-09-29T09:08:00Z</dcterms:created>
  <dcterms:modified xsi:type="dcterms:W3CDTF">2017-11-07T12:02:58Z</dcterms:modified>
</cp:coreProperties>
</file>