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3"/>
  </p:notesMasterIdLst>
  <p:sldIdLst>
    <p:sldId id="257" r:id="rId2"/>
    <p:sldId id="275" r:id="rId3"/>
    <p:sldId id="270" r:id="rId4"/>
    <p:sldId id="276" r:id="rId5"/>
    <p:sldId id="273" r:id="rId6"/>
    <p:sldId id="271" r:id="rId7"/>
    <p:sldId id="274" r:id="rId8"/>
    <p:sldId id="280" r:id="rId9"/>
    <p:sldId id="263" r:id="rId10"/>
    <p:sldId id="278" r:id="rId11"/>
    <p:sldId id="264" r:id="rId12"/>
    <p:sldId id="279" r:id="rId13"/>
    <p:sldId id="277" r:id="rId14"/>
    <p:sldId id="281" r:id="rId15"/>
    <p:sldId id="283" r:id="rId16"/>
    <p:sldId id="282" r:id="rId17"/>
    <p:sldId id="258" r:id="rId18"/>
    <p:sldId id="260" r:id="rId19"/>
    <p:sldId id="269" r:id="rId20"/>
    <p:sldId id="272" r:id="rId21"/>
    <p:sldId id="26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scal Oser" initials="PO" lastIdx="14" clrIdx="0">
    <p:extLst>
      <p:ext uri="{19B8F6BF-5375-455C-9EA6-DF929625EA0E}">
        <p15:presenceInfo xmlns:p15="http://schemas.microsoft.com/office/powerpoint/2012/main" userId="S-1-5-21-1526224874-1540688658-1361462980-529117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244" autoAdjust="0"/>
    <p:restoredTop sz="86364" autoAdjust="0"/>
  </p:normalViewPr>
  <p:slideViewPr>
    <p:cSldViewPr snapToGrid="0" snapToObjects="1">
      <p:cViewPr varScale="1">
        <p:scale>
          <a:sx n="141" d="100"/>
          <a:sy n="141" d="100"/>
        </p:scale>
        <p:origin x="3006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313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3AE450-1A57-41CC-B679-10A2C7DCD24D}" type="datetimeFigureOut">
              <a:rPr lang="en-GB" smtClean="0"/>
              <a:t>14/01/2019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E5A3C0-191C-4123-BFB4-491DDB849F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3528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5A3C0-191C-4123-BFB4-491DDB849F3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3813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IE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5A3C0-191C-4123-BFB4-491DDB849F3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49137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IE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5A3C0-191C-4123-BFB4-491DDB849F3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03979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5A3C0-191C-4123-BFB4-491DDB849F3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74220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5A3C0-191C-4123-BFB4-491DDB849F37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78675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GB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5A3C0-191C-4123-BFB4-491DDB849F3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71282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5A3C0-191C-4123-BFB4-491DDB849F37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7387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5A3C0-191C-4123-BFB4-491DDB849F3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680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5A3C0-191C-4123-BFB4-491DDB849F3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78884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5A3C0-191C-4123-BFB4-491DDB849F3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27608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5A3C0-191C-4123-BFB4-491DDB849F3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19473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5A3C0-191C-4123-BFB4-491DDB849F3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07659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5A3C0-191C-4123-BFB4-491DDB849F3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25479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5A3C0-191C-4123-BFB4-491DDB849F3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082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5A3C0-191C-4123-BFB4-491DDB849F3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80866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1/14/2019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1/14/2019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1/14/2019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1/14/2019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1/14/2019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1/14/2019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</p:txBody>
      </p:sp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g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Ed1OjAuRARU" TargetMode="External"/><Relationship Id="rId4" Type="http://schemas.openxmlformats.org/officeDocument/2006/relationships/image" Target="../media/image45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ww2.kqed.org/futureofyou/wp-content/uploads/sites/13/2015/07/Implantable-medical-devices_graphic_WHITE.jpg" TargetMode="External"/><Relationship Id="rId13" Type="http://schemas.openxmlformats.org/officeDocument/2006/relationships/hyperlink" Target="https://health.nokia.com/us/en/hair-coach?btmsg&amp;" TargetMode="External"/><Relationship Id="rId18" Type="http://schemas.openxmlformats.org/officeDocument/2006/relationships/hyperlink" Target="https://www.youtube.com/watch?v=Ed1OjAuRARU" TargetMode="External"/><Relationship Id="rId3" Type="http://schemas.openxmlformats.org/officeDocument/2006/relationships/hyperlink" Target="https://4.bp.blogspot.com/-p8D76bMmh38/WXcXv6OMDII/AAAAAAAAtw8/jJiK0rQiWIED4UqW6cCu2WW6mEaPGrqOwCLcBGAs/s1600/Mirai-Botnet-ddos-attack.png" TargetMode="External"/><Relationship Id="rId7" Type="http://schemas.openxmlformats.org/officeDocument/2006/relationships/hyperlink" Target="https://static1.squarespace.com/static/52b489ede4b01176ccb429a3/t/570fa14e07eaa02ef84be726/1460642254897/" TargetMode="External"/><Relationship Id="rId12" Type="http://schemas.openxmlformats.org/officeDocument/2006/relationships/hyperlink" Target="https://www.smartduvet.com/" TargetMode="External"/><Relationship Id="rId17" Type="http://schemas.openxmlformats.org/officeDocument/2006/relationships/hyperlink" Target="https://www.technologyreview.com/s/604284/amazons-echo-look-rates-your-outfits-and-slurps-up-revealing-data/" TargetMode="External"/><Relationship Id="rId2" Type="http://schemas.openxmlformats.org/officeDocument/2006/relationships/hyperlink" Target="http://www.conrad.com/medias/global/ce/2000_2999/2700/2780/2786/123467_BB_01_FB.EPS_1000.jpg" TargetMode="External"/><Relationship Id="rId16" Type="http://schemas.openxmlformats.org/officeDocument/2006/relationships/hyperlink" Target="http://www.bbc.com/news/technology-31296188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bc.com/news/technology-29643276" TargetMode="External"/><Relationship Id="rId11" Type="http://schemas.openxmlformats.org/officeDocument/2006/relationships/hyperlink" Target="https://static.webshopapp.com/shops/097528/files/044833734/papouch-tme-ethernet-thermometer.jpg" TargetMode="External"/><Relationship Id="rId5" Type="http://schemas.openxmlformats.org/officeDocument/2006/relationships/hyperlink" Target="https://images.futurezone.at/smart-meter-neu-1.jpg/24.490.046" TargetMode="External"/><Relationship Id="rId15" Type="http://schemas.openxmlformats.org/officeDocument/2006/relationships/hyperlink" Target="https://www.nytimes.com/2015/09/20/magazine/barbie-wants-to-get-to-know-your-child.html?_r=0" TargetMode="External"/><Relationship Id="rId10" Type="http://schemas.openxmlformats.org/officeDocument/2006/relationships/hyperlink" Target="https://www.microsemi.com/images/gallery/Chip%20Scale%20Atomic%20Clock-CSAC-300dpi.jpg" TargetMode="External"/><Relationship Id="rId4" Type="http://schemas.openxmlformats.org/officeDocument/2006/relationships/hyperlink" Target="https://www.wired.com/2015/07/jeep-hack-chrysler-recalls-1-4m-vehicles-bug-fix" TargetMode="External"/><Relationship Id="rId9" Type="http://schemas.openxmlformats.org/officeDocument/2006/relationships/hyperlink" Target="https://i.ytimg.com/vi/GuXcdopoJlI/maxresdefault.jpg" TargetMode="External"/><Relationship Id="rId14" Type="http://schemas.openxmlformats.org/officeDocument/2006/relationships/hyperlink" Target="http://www.wired.co.uk/topic/ces-2017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28143"/>
            <a:ext cx="8226854" cy="940443"/>
          </a:xfrm>
        </p:spPr>
        <p:txBody>
          <a:bodyPr>
            <a:noAutofit/>
          </a:bodyPr>
          <a:lstStyle/>
          <a:p>
            <a:pPr algn="ctr"/>
            <a:r>
              <a:rPr lang="en-GB" sz="3600" dirty="0"/>
              <a:t>Security considerations for </a:t>
            </a:r>
            <a:r>
              <a:rPr lang="en-GB" sz="3600" dirty="0" smtClean="0"/>
              <a:t>IoT</a:t>
            </a:r>
            <a:endParaRPr lang="en-GB" sz="36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265629" y="4204437"/>
            <a:ext cx="2743200" cy="419653"/>
          </a:xfrm>
        </p:spPr>
        <p:txBody>
          <a:bodyPr/>
          <a:lstStyle/>
          <a:p>
            <a:r>
              <a:rPr lang="de-DE" dirty="0" smtClean="0"/>
              <a:t>Pascal Oser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48" y="5475118"/>
            <a:ext cx="1315870" cy="67203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987411" y="6273476"/>
            <a:ext cx="51876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>
              <a:buFont typeface="Arial"/>
              <a:buNone/>
            </a:pPr>
            <a:r>
              <a:rPr lang="en-GB" sz="1200" dirty="0">
                <a:solidFill>
                  <a:schemeClr val="bg1"/>
                </a:solidFill>
              </a:rPr>
              <a:t>Work sponsored by the Wolfgang Gentner Programme </a:t>
            </a:r>
            <a:r>
              <a:rPr lang="en-GB" sz="1200" dirty="0" smtClean="0">
                <a:solidFill>
                  <a:schemeClr val="bg1"/>
                </a:solidFill>
              </a:rPr>
              <a:t/>
            </a:r>
            <a:br>
              <a:rPr lang="en-GB" sz="1200" dirty="0" smtClean="0">
                <a:solidFill>
                  <a:schemeClr val="bg1"/>
                </a:solidFill>
              </a:rPr>
            </a:br>
            <a:r>
              <a:rPr lang="en-GB" sz="1200" dirty="0" smtClean="0">
                <a:solidFill>
                  <a:schemeClr val="bg1"/>
                </a:solidFill>
              </a:rPr>
              <a:t>of </a:t>
            </a:r>
            <a:r>
              <a:rPr lang="en-GB" sz="1200" dirty="0">
                <a:solidFill>
                  <a:schemeClr val="bg1"/>
                </a:solidFill>
              </a:rPr>
              <a:t>the Federal Ministry of Education and Research: </a:t>
            </a:r>
            <a:r>
              <a:rPr lang="en-GB" sz="1200" u="sng" dirty="0">
                <a:solidFill>
                  <a:schemeClr val="bg1"/>
                </a:solidFill>
              </a:rPr>
              <a:t>http://cern.ch/gentner</a:t>
            </a:r>
            <a:endParaRPr lang="de-DE" sz="300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035" y="5574890"/>
            <a:ext cx="2952965" cy="572259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67825" y="2478206"/>
            <a:ext cx="8226854" cy="1407955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774904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83318"/>
            <a:ext cx="4457700" cy="26113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94618"/>
            <a:ext cx="4733662" cy="243673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7700" y="1106804"/>
            <a:ext cx="4686300" cy="5042279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457200" y="48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/>
              <a:t>Disable not needed services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2530735" y="6323105"/>
            <a:ext cx="36558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How you can improve IoT security</a:t>
            </a:r>
          </a:p>
        </p:txBody>
      </p:sp>
    </p:spTree>
    <p:extLst>
      <p:ext uri="{BB962C8B-B14F-4D97-AF65-F5344CB8AC3E}">
        <p14:creationId xmlns:p14="http://schemas.microsoft.com/office/powerpoint/2010/main" val="4048343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 smtClean="0"/>
              <a:t>Be aware of authentication bypass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2759335" y="6307865"/>
            <a:ext cx="36558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How you can improve IoT security</a:t>
            </a:r>
          </a:p>
        </p:txBody>
      </p:sp>
      <p:pic>
        <p:nvPicPr>
          <p:cNvPr id="8" name="Picture 7" descr="Screen Shot 2017-07-14 at 10.03.17 AM.pn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96" b="6973"/>
          <a:stretch/>
        </p:blipFill>
        <p:spPr>
          <a:xfrm>
            <a:off x="0" y="1188928"/>
            <a:ext cx="5086647" cy="3101039"/>
          </a:xfrm>
          <a:prstGeom prst="rect">
            <a:avLst/>
          </a:prstGeom>
        </p:spPr>
      </p:pic>
      <p:pic>
        <p:nvPicPr>
          <p:cNvPr id="20" name="Picture 19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2848073"/>
            <a:ext cx="4978400" cy="3308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182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 smtClean="0"/>
              <a:t>Don’t use guessable passwords</a:t>
            </a:r>
            <a:endParaRPr lang="en-GB" dirty="0"/>
          </a:p>
        </p:txBody>
      </p:sp>
      <p:pic>
        <p:nvPicPr>
          <p:cNvPr id="16" name="Picture 15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849"/>
          <a:stretch/>
        </p:blipFill>
        <p:spPr>
          <a:xfrm>
            <a:off x="304146" y="1340746"/>
            <a:ext cx="8532961" cy="2264214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2530735" y="6323105"/>
            <a:ext cx="36558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How you can improve IoT security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875451"/>
            <a:ext cx="4652373" cy="33150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4017" y="2583180"/>
            <a:ext cx="4667236" cy="3607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856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 smtClean="0"/>
              <a:t>Keep </a:t>
            </a:r>
            <a:r>
              <a:rPr lang="de-DE" dirty="0" err="1" smtClean="0"/>
              <a:t>your</a:t>
            </a:r>
            <a:r>
              <a:rPr lang="de-DE" dirty="0" smtClean="0"/>
              <a:t> Firmware </a:t>
            </a:r>
            <a:r>
              <a:rPr lang="de-DE" dirty="0" err="1" smtClean="0"/>
              <a:t>up</a:t>
            </a:r>
            <a:r>
              <a:rPr lang="de-DE" dirty="0" smtClean="0"/>
              <a:t>-</a:t>
            </a:r>
            <a:r>
              <a:rPr lang="de-DE" dirty="0" err="1" smtClean="0"/>
              <a:t>to</a:t>
            </a:r>
            <a:r>
              <a:rPr lang="de-DE" dirty="0" smtClean="0"/>
              <a:t>-date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607" y="1111748"/>
            <a:ext cx="7140786" cy="477976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t="43832"/>
          <a:stretch/>
        </p:blipFill>
        <p:spPr>
          <a:xfrm>
            <a:off x="999367" y="1111749"/>
            <a:ext cx="7142520" cy="4779765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4150723" y="2572604"/>
            <a:ext cx="3412671" cy="9601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759335" y="6307865"/>
            <a:ext cx="36558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How you can improve IoT security</a:t>
            </a:r>
          </a:p>
        </p:txBody>
      </p:sp>
    </p:spTree>
    <p:extLst>
      <p:ext uri="{BB962C8B-B14F-4D97-AF65-F5344CB8AC3E}">
        <p14:creationId xmlns:p14="http://schemas.microsoft.com/office/powerpoint/2010/main" val="3030563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61452"/>
            <a:ext cx="8226854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How </a:t>
            </a:r>
            <a:r>
              <a:rPr lang="en-US" dirty="0" smtClean="0"/>
              <a:t>we do improve </a:t>
            </a:r>
            <a:r>
              <a:rPr lang="en-US" dirty="0"/>
              <a:t>IoT </a:t>
            </a:r>
            <a:r>
              <a:rPr lang="en-US" dirty="0" smtClean="0"/>
              <a:t>security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361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dirty="0" smtClean="0"/>
              <a:t>Estimating the security level of the IoT devices you run</a:t>
            </a:r>
          </a:p>
          <a:p>
            <a:pPr marL="36576" indent="0">
              <a:buNone/>
            </a:pPr>
            <a:r>
              <a:rPr lang="en-US" sz="2000" dirty="0" smtClean="0"/>
              <a:t>You see the vulnerable IoT devices in your network</a:t>
            </a:r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  <a:p>
            <a:pPr marL="36576" indent="0">
              <a:buNone/>
            </a:pPr>
            <a:r>
              <a:rPr lang="en-US" sz="2000" dirty="0" smtClean="0"/>
              <a:t>Remotely detecting IoT devices</a:t>
            </a:r>
          </a:p>
          <a:p>
            <a:pPr lvl="1"/>
            <a:r>
              <a:rPr lang="en-US" sz="1800" dirty="0" smtClean="0"/>
              <a:t>Clock skew</a:t>
            </a:r>
          </a:p>
          <a:p>
            <a:pPr lvl="2"/>
            <a:r>
              <a:rPr lang="en-US" sz="1800" dirty="0" smtClean="0"/>
              <a:t>Remote measuring the internal Quartz</a:t>
            </a:r>
          </a:p>
          <a:p>
            <a:pPr marL="36576" indent="0">
              <a:buNone/>
            </a:pP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Estimating </a:t>
            </a:r>
            <a:r>
              <a:rPr lang="en-US" sz="2000" dirty="0"/>
              <a:t>the security level of IoT </a:t>
            </a:r>
            <a:r>
              <a:rPr lang="en-US" sz="2000" dirty="0" smtClean="0"/>
              <a:t>devices</a:t>
            </a:r>
          </a:p>
          <a:p>
            <a:pPr lvl="1"/>
            <a:r>
              <a:rPr lang="en-US" sz="1800" dirty="0" smtClean="0"/>
              <a:t>Firmware analysis</a:t>
            </a:r>
          </a:p>
          <a:p>
            <a:pPr lvl="2"/>
            <a:r>
              <a:rPr lang="en-US" sz="1800" dirty="0" smtClean="0"/>
              <a:t>Certificates, web server, libraries, </a:t>
            </a:r>
            <a:br>
              <a:rPr lang="en-US" sz="1800" dirty="0" smtClean="0"/>
            </a:br>
            <a:r>
              <a:rPr lang="en-US" sz="1800" dirty="0" smtClean="0"/>
              <a:t>code patterns, strings …</a:t>
            </a:r>
          </a:p>
          <a:p>
            <a:endParaRPr lang="en-US" sz="2000" dirty="0" smtClean="0"/>
          </a:p>
          <a:p>
            <a:pPr marL="36576" indent="0">
              <a:buNone/>
            </a:pP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2838902" y="6292334"/>
            <a:ext cx="34634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How we do improve IoT security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de-DE" dirty="0" err="1" smtClean="0"/>
              <a:t>Which</a:t>
            </a:r>
            <a:r>
              <a:rPr lang="de-DE" dirty="0" smtClean="0"/>
              <a:t> IoT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en-GB" dirty="0" smtClean="0"/>
              <a:t>“</a:t>
            </a:r>
            <a:r>
              <a:rPr lang="de-DE" i="1" dirty="0" err="1" smtClean="0"/>
              <a:t>secure</a:t>
            </a:r>
            <a:r>
              <a:rPr lang="de-DE" dirty="0" smtClean="0"/>
              <a:t>“?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9959" r="9505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622007"/>
            <a:ext cx="2091212" cy="1809702"/>
          </a:xfrm>
          <a:prstGeom prst="rect">
            <a:avLst/>
          </a:prstGeom>
        </p:spPr>
      </p:pic>
      <p:pic>
        <p:nvPicPr>
          <p:cNvPr id="9" name="Content Placeholder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10" r="35716" b="3357"/>
          <a:stretch/>
        </p:blipFill>
        <p:spPr>
          <a:xfrm>
            <a:off x="6546190" y="1764693"/>
            <a:ext cx="2597810" cy="4471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330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61452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Summing-up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2315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Internet of insecure Things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24269" y="6360914"/>
            <a:ext cx="1492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Summing-up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45"/>
          <a:stretch/>
        </p:blipFill>
        <p:spPr>
          <a:xfrm>
            <a:off x="5242632" y="2461260"/>
            <a:ext cx="3901368" cy="368486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741"/>
          <a:stretch/>
        </p:blipFill>
        <p:spPr>
          <a:xfrm>
            <a:off x="4165778" y="4201855"/>
            <a:ext cx="1448387" cy="20059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667421"/>
          </a:xfrm>
        </p:spPr>
        <p:txBody>
          <a:bodyPr>
            <a:normAutofit/>
          </a:bodyPr>
          <a:lstStyle/>
          <a:p>
            <a:endParaRPr lang="en-US" sz="2000" dirty="0" smtClean="0"/>
          </a:p>
          <a:p>
            <a:r>
              <a:rPr lang="en-US" sz="2000" dirty="0" smtClean="0"/>
              <a:t>Care about a secure product</a:t>
            </a:r>
          </a:p>
          <a:p>
            <a:r>
              <a:rPr lang="en-US" sz="2000" dirty="0" smtClean="0"/>
              <a:t>Configure your devices properly</a:t>
            </a:r>
          </a:p>
          <a:p>
            <a:r>
              <a:rPr lang="en-US" sz="2000" dirty="0" smtClean="0"/>
              <a:t>Choose strong credentials</a:t>
            </a:r>
          </a:p>
          <a:p>
            <a:r>
              <a:rPr lang="en-US" sz="2000" dirty="0" smtClean="0"/>
              <a:t>Don’t forget to update them</a:t>
            </a:r>
          </a:p>
          <a:p>
            <a:r>
              <a:rPr lang="en-US" sz="2000" dirty="0" smtClean="0"/>
              <a:t>Limit the access</a:t>
            </a:r>
          </a:p>
          <a:p>
            <a:endParaRPr lang="en-US" sz="2000" dirty="0"/>
          </a:p>
          <a:p>
            <a:r>
              <a:rPr lang="en-US" sz="2000" dirty="0" smtClean="0"/>
              <a:t>And be aware…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21" name="TextBox 20"/>
          <p:cNvSpPr txBox="1"/>
          <p:nvPr/>
        </p:nvSpPr>
        <p:spPr>
          <a:xfrm>
            <a:off x="457200" y="5207474"/>
            <a:ext cx="4488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IoT </a:t>
            </a:r>
            <a:r>
              <a:rPr lang="en-US" b="1" dirty="0" smtClean="0"/>
              <a:t>don’t </a:t>
            </a:r>
            <a:r>
              <a:rPr lang="en-US" b="1" dirty="0"/>
              <a:t>look always like IoT</a:t>
            </a:r>
          </a:p>
          <a:p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662862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8156" y="1234895"/>
            <a:ext cx="4307688" cy="4307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4141" y="5608321"/>
            <a:ext cx="7422383" cy="556260"/>
          </a:xfrm>
        </p:spPr>
        <p:txBody>
          <a:bodyPr/>
          <a:lstStyle/>
          <a:p>
            <a:pPr marL="36576" indent="0" algn="ctr">
              <a:buNone/>
            </a:pPr>
            <a:r>
              <a:rPr lang="en-US" dirty="0" smtClean="0"/>
              <a:t>p.oser@cern.ch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Questions?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8434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Backup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07/11/2017</a:t>
            </a:r>
            <a:endParaRPr lang="en-US" dirty="0"/>
          </a:p>
        </p:txBody>
      </p:sp>
      <p:sp>
        <p:nvSpPr>
          <p:cNvPr id="8" name="Text Placeholder 5"/>
          <p:cNvSpPr txBox="1">
            <a:spLocks/>
          </p:cNvSpPr>
          <p:nvPr/>
        </p:nvSpPr>
        <p:spPr>
          <a:xfrm>
            <a:off x="5626100" y="6362377"/>
            <a:ext cx="965200" cy="261127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>
                <a:solidFill>
                  <a:schemeClr val="tx1">
                    <a:tint val="75000"/>
                  </a:schemeClr>
                </a:solidFill>
              </a:rPr>
              <a:t>Pascal Oser</a:t>
            </a:r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60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 smtClean="0"/>
              <a:t>Failures in developing secure IoT</a:t>
            </a:r>
          </a:p>
          <a:p>
            <a:endParaRPr lang="en-US" dirty="0" smtClean="0"/>
          </a:p>
          <a:p>
            <a:r>
              <a:rPr lang="en-US" dirty="0" smtClean="0"/>
              <a:t>How you </a:t>
            </a:r>
            <a:r>
              <a:rPr lang="en-US" dirty="0"/>
              <a:t>can </a:t>
            </a:r>
            <a:r>
              <a:rPr lang="en-US" dirty="0" smtClean="0"/>
              <a:t>improve IoT security</a:t>
            </a:r>
          </a:p>
          <a:p>
            <a:endParaRPr lang="en-US" dirty="0" smtClean="0"/>
          </a:p>
          <a:p>
            <a:r>
              <a:rPr lang="en-US" dirty="0" smtClean="0"/>
              <a:t>How we improve IoT security</a:t>
            </a:r>
          </a:p>
          <a:p>
            <a:endParaRPr lang="en-US" dirty="0" smtClean="0"/>
          </a:p>
          <a:p>
            <a:r>
              <a:rPr lang="en-US" dirty="0" smtClean="0"/>
              <a:t>Summing-up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160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 smtClean="0"/>
              <a:t>IoT war </a:t>
            </a:r>
            <a:r>
              <a:rPr lang="de-DE" dirty="0" err="1" smtClean="0"/>
              <a:t>flying</a:t>
            </a:r>
            <a:endParaRPr lang="en-US" dirty="0"/>
          </a:p>
        </p:txBody>
      </p:sp>
      <p:pic>
        <p:nvPicPr>
          <p:cNvPr id="7" name="Ed1OjAuRARU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357920" y="1290978"/>
            <a:ext cx="8406599" cy="4728712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8" name="Text Placeholder 5"/>
          <p:cNvSpPr txBox="1">
            <a:spLocks/>
          </p:cNvSpPr>
          <p:nvPr/>
        </p:nvSpPr>
        <p:spPr>
          <a:xfrm>
            <a:off x="5626100" y="6362377"/>
            <a:ext cx="965200" cy="261127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>
                <a:solidFill>
                  <a:schemeClr val="tx1">
                    <a:tint val="75000"/>
                  </a:schemeClr>
                </a:solidFill>
              </a:rPr>
              <a:t>Pascal Oser</a:t>
            </a:r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07/11/2017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337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8" name="Text Placeholder 5"/>
          <p:cNvSpPr txBox="1">
            <a:spLocks/>
          </p:cNvSpPr>
          <p:nvPr/>
        </p:nvSpPr>
        <p:spPr>
          <a:xfrm>
            <a:off x="5626100" y="6362377"/>
            <a:ext cx="965200" cy="261127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>
                <a:solidFill>
                  <a:schemeClr val="tx1">
                    <a:tint val="75000"/>
                  </a:schemeClr>
                </a:solidFill>
              </a:rPr>
              <a:t>Pascal Oser</a:t>
            </a:r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09600" y="106680"/>
            <a:ext cx="8226854" cy="603874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de-DE" sz="1000" dirty="0" smtClean="0"/>
              <a:t>Resources</a:t>
            </a:r>
          </a:p>
          <a:p>
            <a:endParaRPr lang="de-DE" sz="1000" dirty="0" smtClean="0"/>
          </a:p>
          <a:p>
            <a:r>
              <a:rPr lang="de-DE" sz="1000" dirty="0" err="1" smtClean="0"/>
              <a:t>Oscilloscope</a:t>
            </a:r>
            <a:r>
              <a:rPr lang="de-DE" sz="1000" dirty="0" smtClean="0"/>
              <a:t>: </a:t>
            </a:r>
            <a:r>
              <a:rPr lang="de-DE" sz="1000" dirty="0">
                <a:hlinkClick r:id="rId2"/>
              </a:rPr>
              <a:t>http://</a:t>
            </a:r>
            <a:r>
              <a:rPr lang="de-DE" sz="1000" dirty="0" smtClean="0">
                <a:hlinkClick r:id="rId2"/>
              </a:rPr>
              <a:t>www.conrad.com/medias/global/ce/2000_2999/2700/2780/2786/123467_BB_01_FB.EPS_1000.jpg</a:t>
            </a:r>
            <a:endParaRPr lang="de-DE" sz="1000" dirty="0" smtClean="0"/>
          </a:p>
          <a:p>
            <a:r>
              <a:rPr lang="de-DE" sz="1000" dirty="0" err="1" smtClean="0"/>
              <a:t>Mirai</a:t>
            </a:r>
            <a:r>
              <a:rPr lang="de-DE" sz="1000" dirty="0"/>
              <a:t>: </a:t>
            </a:r>
            <a:r>
              <a:rPr lang="de-DE" sz="1000" dirty="0">
                <a:hlinkClick r:id="rId3"/>
              </a:rPr>
              <a:t>https://4.bp.blogspot.com/-</a:t>
            </a:r>
            <a:r>
              <a:rPr lang="de-DE" sz="1000" dirty="0" smtClean="0">
                <a:hlinkClick r:id="rId3"/>
              </a:rPr>
              <a:t>p8D76bMmh38/WXcXv6OMDII/AAAAAAAAtw8/jJiK0rQiWIED4UqW6cCu2WW6mEaPGrqOwCLcBGAs/s1600/Mirai-Botnet-ddos-attack.png</a:t>
            </a:r>
            <a:endParaRPr lang="de-DE" sz="1000" dirty="0" smtClean="0"/>
          </a:p>
          <a:p>
            <a:r>
              <a:rPr lang="en-GB" sz="1000" dirty="0" smtClean="0"/>
              <a:t>Jeep: </a:t>
            </a:r>
            <a:r>
              <a:rPr lang="en-GB" sz="1000" dirty="0" smtClean="0">
                <a:hlinkClick r:id="rId4"/>
              </a:rPr>
              <a:t>https</a:t>
            </a:r>
            <a:r>
              <a:rPr lang="en-GB" sz="1000" dirty="0">
                <a:hlinkClick r:id="rId4"/>
              </a:rPr>
              <a:t>://</a:t>
            </a:r>
            <a:r>
              <a:rPr lang="en-GB" sz="1000" dirty="0" smtClean="0">
                <a:hlinkClick r:id="rId4"/>
              </a:rPr>
              <a:t>www.wired.com/2015/07/jeep-hack-chrysler-recalls-1-4m-vehicles-bug-fix</a:t>
            </a:r>
            <a:endParaRPr lang="en-GB" sz="1000" dirty="0"/>
          </a:p>
          <a:p>
            <a:r>
              <a:rPr lang="en-GB" sz="1000" dirty="0"/>
              <a:t>Smart meter: </a:t>
            </a:r>
            <a:r>
              <a:rPr lang="en-GB" sz="1000" dirty="0">
                <a:hlinkClick r:id="rId5"/>
              </a:rPr>
              <a:t>https://</a:t>
            </a:r>
            <a:r>
              <a:rPr lang="en-GB" sz="1000" dirty="0" smtClean="0">
                <a:hlinkClick r:id="rId5"/>
              </a:rPr>
              <a:t>images.futurezone.at/smart-meter-neu-1.jpg/24.490.046</a:t>
            </a:r>
            <a:endParaRPr lang="en-GB" sz="1000" dirty="0" smtClean="0"/>
          </a:p>
          <a:p>
            <a:r>
              <a:rPr lang="en-GB" sz="1000" dirty="0" smtClean="0"/>
              <a:t>Smart </a:t>
            </a:r>
            <a:r>
              <a:rPr lang="en-GB" sz="1000" dirty="0"/>
              <a:t>meter: </a:t>
            </a:r>
            <a:r>
              <a:rPr lang="en-GB" sz="1000" dirty="0">
                <a:hlinkClick r:id="rId6"/>
              </a:rPr>
              <a:t>http://</a:t>
            </a:r>
            <a:r>
              <a:rPr lang="en-GB" sz="1000" dirty="0" smtClean="0">
                <a:hlinkClick r:id="rId6"/>
              </a:rPr>
              <a:t>www.bbc.com/news/technology-29643276</a:t>
            </a:r>
            <a:endParaRPr lang="en-GB" sz="1000" dirty="0" smtClean="0"/>
          </a:p>
          <a:p>
            <a:r>
              <a:rPr lang="en-GB" sz="1000" dirty="0" smtClean="0"/>
              <a:t>Unsecure things: </a:t>
            </a:r>
            <a:r>
              <a:rPr lang="en-GB" sz="1000" dirty="0" smtClean="0">
                <a:hlinkClick r:id="rId7"/>
              </a:rPr>
              <a:t>https</a:t>
            </a:r>
            <a:r>
              <a:rPr lang="en-GB" sz="1000" dirty="0">
                <a:hlinkClick r:id="rId7"/>
              </a:rPr>
              <a:t>://static1.squarespace.com/static/52b489ede4b01176ccb429a3/t/570fa14e07eaa02ef84be726/1460642254897</a:t>
            </a:r>
            <a:r>
              <a:rPr lang="en-GB" sz="1000" dirty="0" smtClean="0">
                <a:hlinkClick r:id="rId7"/>
              </a:rPr>
              <a:t>/</a:t>
            </a:r>
            <a:endParaRPr lang="en-GB" sz="1000" dirty="0" smtClean="0"/>
          </a:p>
          <a:p>
            <a:r>
              <a:rPr lang="en-GB" sz="1000" dirty="0" smtClean="0"/>
              <a:t>Medical: </a:t>
            </a:r>
            <a:r>
              <a:rPr lang="en-GB" sz="1000" dirty="0" smtClean="0">
                <a:hlinkClick r:id="rId8" action="ppaction://hlinkfile"/>
              </a:rPr>
              <a:t>ww2.kqed.org/</a:t>
            </a:r>
            <a:r>
              <a:rPr lang="en-GB" sz="1000" dirty="0" err="1" smtClean="0">
                <a:hlinkClick r:id="rId8" action="ppaction://hlinkfile"/>
              </a:rPr>
              <a:t>futureofyou</a:t>
            </a:r>
            <a:r>
              <a:rPr lang="en-GB" sz="1000" dirty="0" smtClean="0">
                <a:hlinkClick r:id="rId8" action="ppaction://hlinkfile"/>
              </a:rPr>
              <a:t>/</a:t>
            </a:r>
            <a:r>
              <a:rPr lang="en-GB" sz="1000" dirty="0" err="1" smtClean="0">
                <a:hlinkClick r:id="rId8" action="ppaction://hlinkfile"/>
              </a:rPr>
              <a:t>wp</a:t>
            </a:r>
            <a:r>
              <a:rPr lang="en-GB" sz="1000" dirty="0" smtClean="0">
                <a:hlinkClick r:id="rId8" action="ppaction://hlinkfile"/>
              </a:rPr>
              <a:t>-content/uploads/sites/13/2015/07/Implantable-medical-devices_graphic_WHITE.jpg</a:t>
            </a:r>
            <a:endParaRPr lang="en-GB" sz="1000" dirty="0" smtClean="0"/>
          </a:p>
          <a:p>
            <a:r>
              <a:rPr lang="en-GB" sz="1000" dirty="0" err="1" smtClean="0"/>
              <a:t>Busybox</a:t>
            </a:r>
            <a:r>
              <a:rPr lang="en-GB" sz="1000" dirty="0" smtClean="0"/>
              <a:t>: </a:t>
            </a:r>
            <a:r>
              <a:rPr lang="en-GB" sz="1000" dirty="0" smtClean="0">
                <a:hlinkClick r:id="rId9"/>
              </a:rPr>
              <a:t>https</a:t>
            </a:r>
            <a:r>
              <a:rPr lang="en-GB" sz="1000" dirty="0">
                <a:hlinkClick r:id="rId9"/>
              </a:rPr>
              <a:t>://</a:t>
            </a:r>
            <a:r>
              <a:rPr lang="en-GB" sz="1000" dirty="0" smtClean="0">
                <a:hlinkClick r:id="rId9"/>
              </a:rPr>
              <a:t>i.ytimg.com/vi/GuXcdopoJlI/maxresdefault.jpg</a:t>
            </a:r>
            <a:endParaRPr lang="en-GB" sz="1000" dirty="0" smtClean="0"/>
          </a:p>
          <a:p>
            <a:r>
              <a:rPr lang="en-GB" sz="1000" dirty="0"/>
              <a:t>Clock: </a:t>
            </a:r>
            <a:r>
              <a:rPr lang="en-GB" sz="1000" dirty="0">
                <a:hlinkClick r:id="rId10"/>
              </a:rPr>
              <a:t>https://</a:t>
            </a:r>
            <a:r>
              <a:rPr lang="en-GB" sz="1000" dirty="0" smtClean="0">
                <a:hlinkClick r:id="rId10"/>
              </a:rPr>
              <a:t>www.microsemi.com/images/gallery/Chip%20Scale%20Atomic%20Clock-CSAC-300dpi.jpg</a:t>
            </a:r>
            <a:endParaRPr lang="en-GB" sz="1000" dirty="0" smtClean="0"/>
          </a:p>
          <a:p>
            <a:r>
              <a:rPr lang="en-GB" sz="1000" dirty="0"/>
              <a:t>Thermometer: </a:t>
            </a:r>
            <a:r>
              <a:rPr lang="en-GB" sz="1000" dirty="0">
                <a:hlinkClick r:id="rId11"/>
              </a:rPr>
              <a:t>https://</a:t>
            </a:r>
            <a:r>
              <a:rPr lang="en-GB" sz="1000" dirty="0" smtClean="0">
                <a:hlinkClick r:id="rId11"/>
              </a:rPr>
              <a:t>static.webshopapp.com/shops/097528/files/044833734/papouch-tme-ethernet-thermometer.jpg</a:t>
            </a:r>
            <a:endParaRPr lang="en-GB" sz="1000" dirty="0" smtClean="0"/>
          </a:p>
          <a:p>
            <a:r>
              <a:rPr lang="en-GB" sz="1000" dirty="0" err="1" smtClean="0"/>
              <a:t>SmartDuvet</a:t>
            </a:r>
            <a:r>
              <a:rPr lang="en-GB" sz="1000" dirty="0"/>
              <a:t>: </a:t>
            </a:r>
            <a:r>
              <a:rPr lang="en-GB" sz="1000" dirty="0">
                <a:hlinkClick r:id="rId12"/>
              </a:rPr>
              <a:t>https://www.smartduvet.com</a:t>
            </a:r>
            <a:r>
              <a:rPr lang="en-GB" sz="1000" dirty="0" smtClean="0">
                <a:hlinkClick r:id="rId12"/>
              </a:rPr>
              <a:t>/</a:t>
            </a:r>
            <a:endParaRPr lang="en-GB" sz="1000" dirty="0"/>
          </a:p>
          <a:p>
            <a:r>
              <a:rPr lang="en-GB" sz="1000" dirty="0" smtClean="0"/>
              <a:t>Hair coach: </a:t>
            </a:r>
            <a:r>
              <a:rPr lang="en-GB" sz="1000" dirty="0" smtClean="0">
                <a:hlinkClick r:id="rId13"/>
              </a:rPr>
              <a:t>https</a:t>
            </a:r>
            <a:r>
              <a:rPr lang="en-GB" sz="1000" dirty="0">
                <a:hlinkClick r:id="rId13"/>
              </a:rPr>
              <a:t>://health.nokia.com/us/en/hair-coach?btmsg</a:t>
            </a:r>
            <a:r>
              <a:rPr lang="en-GB" sz="1000" dirty="0" smtClean="0">
                <a:hlinkClick r:id="rId13"/>
              </a:rPr>
              <a:t>&amp;</a:t>
            </a:r>
            <a:endParaRPr lang="en-GB" sz="1000" dirty="0" smtClean="0"/>
          </a:p>
          <a:p>
            <a:r>
              <a:rPr lang="en-GB" sz="1000" dirty="0"/>
              <a:t>BBQ: </a:t>
            </a:r>
            <a:r>
              <a:rPr lang="en-GB" sz="1000" dirty="0">
                <a:hlinkClick r:id="rId14"/>
              </a:rPr>
              <a:t>http://</a:t>
            </a:r>
            <a:r>
              <a:rPr lang="en-GB" sz="1000" dirty="0" smtClean="0">
                <a:hlinkClick r:id="rId14"/>
              </a:rPr>
              <a:t>www.wired.co.uk/topic/ces-2017</a:t>
            </a:r>
            <a:endParaRPr lang="en-GB" sz="1000" dirty="0" smtClean="0"/>
          </a:p>
          <a:p>
            <a:r>
              <a:rPr lang="en-GB" sz="1000" dirty="0"/>
              <a:t>Barbie: </a:t>
            </a:r>
            <a:r>
              <a:rPr lang="en-GB" sz="1000" dirty="0">
                <a:hlinkClick r:id="rId15"/>
              </a:rPr>
              <a:t>https://www.nytimes.com/2015/09/20/magazine/barbie-wants-to-get-to-know-your-child.html?_</a:t>
            </a:r>
            <a:r>
              <a:rPr lang="en-GB" sz="1000" dirty="0" smtClean="0">
                <a:hlinkClick r:id="rId15"/>
              </a:rPr>
              <a:t>r=0</a:t>
            </a:r>
            <a:endParaRPr lang="en-GB" sz="1000" dirty="0" smtClean="0"/>
          </a:p>
          <a:p>
            <a:r>
              <a:rPr lang="en-GB" sz="1000" dirty="0"/>
              <a:t>Smart TV: </a:t>
            </a:r>
            <a:r>
              <a:rPr lang="en-GB" sz="1000" dirty="0">
                <a:hlinkClick r:id="rId16"/>
              </a:rPr>
              <a:t>http://</a:t>
            </a:r>
            <a:r>
              <a:rPr lang="en-GB" sz="1000" dirty="0" smtClean="0">
                <a:hlinkClick r:id="rId16"/>
              </a:rPr>
              <a:t>www.bbc.com/news/technology-31296188</a:t>
            </a:r>
            <a:endParaRPr lang="en-GB" sz="1000" dirty="0" smtClean="0"/>
          </a:p>
          <a:p>
            <a:r>
              <a:rPr lang="en-GB" sz="1000" dirty="0"/>
              <a:t>Alexa: </a:t>
            </a:r>
            <a:r>
              <a:rPr lang="en-GB" sz="1000" dirty="0">
                <a:hlinkClick r:id="rId17"/>
              </a:rPr>
              <a:t>https://www.technologyreview.com/s/604284/amazons-echo-look-rates-your-outfits-and-slurps-up-revealing-data</a:t>
            </a:r>
            <a:r>
              <a:rPr lang="en-GB" sz="1000" dirty="0" smtClean="0">
                <a:hlinkClick r:id="rId17"/>
              </a:rPr>
              <a:t>/#</a:t>
            </a:r>
            <a:endParaRPr lang="en-GB" sz="1000" dirty="0" smtClean="0"/>
          </a:p>
          <a:p>
            <a:r>
              <a:rPr lang="en-GB" sz="1000" dirty="0"/>
              <a:t>War flying: </a:t>
            </a:r>
            <a:r>
              <a:rPr lang="en-GB" sz="1000" dirty="0">
                <a:hlinkClick r:id="rId18"/>
              </a:rPr>
              <a:t>https://</a:t>
            </a:r>
            <a:r>
              <a:rPr lang="en-GB" sz="1000" dirty="0" smtClean="0">
                <a:hlinkClick r:id="rId18"/>
              </a:rPr>
              <a:t>www.youtube.com/watch?v=Ed1OjAuRARU</a:t>
            </a:r>
            <a:endParaRPr lang="en-GB" sz="1000" dirty="0" smtClean="0"/>
          </a:p>
          <a:p>
            <a:endParaRPr lang="en-GB" sz="1000" dirty="0" smtClean="0"/>
          </a:p>
          <a:p>
            <a:endParaRPr lang="en-GB" sz="1000" dirty="0" smtClean="0"/>
          </a:p>
          <a:p>
            <a:endParaRPr lang="en-GB" sz="1000" dirty="0" smtClean="0"/>
          </a:p>
          <a:p>
            <a:endParaRPr lang="en-GB" sz="1000" dirty="0" smtClean="0"/>
          </a:p>
          <a:p>
            <a:endParaRPr lang="en-GB" sz="1000" dirty="0" smtClean="0"/>
          </a:p>
          <a:p>
            <a:endParaRPr lang="en-GB" sz="1000" dirty="0" smtClean="0"/>
          </a:p>
          <a:p>
            <a:endParaRPr lang="en-GB" sz="1000" dirty="0" smtClean="0"/>
          </a:p>
          <a:p>
            <a:endParaRPr lang="en-GB" sz="1000" dirty="0" smtClean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07/11/2017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7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144482" cy="331516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770538" y="6325354"/>
            <a:ext cx="3583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Failures </a:t>
            </a:r>
            <a:r>
              <a:rPr lang="en-US" dirty="0">
                <a:solidFill>
                  <a:schemeClr val="bg1"/>
                </a:solidFill>
              </a:rPr>
              <a:t>in developing secure IoT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5320" y="2446020"/>
            <a:ext cx="4958680" cy="37147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4482" y="794368"/>
            <a:ext cx="2308073" cy="857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86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0" y="0"/>
            <a:ext cx="6898486" cy="4508426"/>
            <a:chOff x="3347025" y="4999274"/>
            <a:chExt cx="6594643" cy="4310097"/>
          </a:xfrm>
        </p:grpSpPr>
        <p:pic>
          <p:nvPicPr>
            <p:cNvPr id="10" name="Picture 16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7025" y="5242783"/>
              <a:ext cx="6127945" cy="406658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2" name="Picture 16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84930" y="4999274"/>
              <a:ext cx="3256738" cy="799519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pic>
        <p:nvPicPr>
          <p:cNvPr id="13" name="Picture 2" descr="Kein Hack, wenn man es genau besieht: Die Botschaften an mobilen Verkehrsdisplays lassen sich kinderleicht ändern, wenn sie unzureichend geschützt sind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546" y="2512260"/>
            <a:ext cx="4417278" cy="36398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2770538" y="6325354"/>
            <a:ext cx="3583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Failures </a:t>
            </a:r>
            <a:r>
              <a:rPr lang="en-US" dirty="0">
                <a:solidFill>
                  <a:schemeClr val="bg1"/>
                </a:solidFill>
              </a:rPr>
              <a:t>in developing secure IoT</a:t>
            </a:r>
          </a:p>
        </p:txBody>
      </p:sp>
    </p:spTree>
    <p:extLst>
      <p:ext uri="{BB962C8B-B14F-4D97-AF65-F5344CB8AC3E}">
        <p14:creationId xmlns:p14="http://schemas.microsoft.com/office/powerpoint/2010/main" val="4240064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115904" cy="253400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586" y="1253718"/>
            <a:ext cx="4619414" cy="259842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0" y="3429000"/>
            <a:ext cx="58216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Encryption keys generated by </a:t>
            </a:r>
            <a:br>
              <a:rPr lang="en-GB" dirty="0" smtClean="0"/>
            </a:br>
            <a:r>
              <a:rPr lang="en-GB" dirty="0" smtClean="0"/>
              <a:t>device name (6 characters long)</a:t>
            </a:r>
            <a:br>
              <a:rPr lang="en-GB" dirty="0" smtClean="0"/>
            </a:b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No authentication for pairing </a:t>
            </a:r>
            <a:br>
              <a:rPr lang="en-GB" dirty="0" smtClean="0"/>
            </a:b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Guessable hardcoded administrator credentials</a:t>
            </a:r>
            <a:br>
              <a:rPr lang="en-GB" dirty="0" smtClean="0"/>
            </a:b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Long network communication crashes the device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2770538" y="6325354"/>
            <a:ext cx="3583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Failures </a:t>
            </a:r>
            <a:r>
              <a:rPr lang="en-US" dirty="0">
                <a:solidFill>
                  <a:schemeClr val="bg1"/>
                </a:solidFill>
              </a:rPr>
              <a:t>in developing secure IoT</a:t>
            </a:r>
          </a:p>
        </p:txBody>
      </p:sp>
    </p:spTree>
    <p:extLst>
      <p:ext uri="{BB962C8B-B14F-4D97-AF65-F5344CB8AC3E}">
        <p14:creationId xmlns:p14="http://schemas.microsoft.com/office/powerpoint/2010/main" val="3470844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953" y="233492"/>
            <a:ext cx="7277904" cy="5915139"/>
          </a:xfrm>
          <a:prstGeom prst="rect">
            <a:avLst/>
          </a:prstGeom>
        </p:spPr>
      </p:pic>
      <p:pic>
        <p:nvPicPr>
          <p:cNvPr id="1026" name="Picture 2" descr="https://4.bp.blogspot.com/-p8D76bMmh38/WXcXv6OMDII/AAAAAAAAtw8/jJiK0rQiWIED4UqW6cCu2WW6mEaPGrqOwCLcBGAs/s1600/Mirai-Botnet-ddos-attack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60000">
            <a:off x="1005805" y="1564193"/>
            <a:ext cx="6934200" cy="361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2770538" y="6325354"/>
            <a:ext cx="3583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Failures </a:t>
            </a:r>
            <a:r>
              <a:rPr lang="en-US" dirty="0">
                <a:solidFill>
                  <a:schemeClr val="bg1"/>
                </a:solidFill>
              </a:rPr>
              <a:t>in developing secure IoT</a:t>
            </a:r>
          </a:p>
        </p:txBody>
      </p:sp>
    </p:spTree>
    <p:extLst>
      <p:ext uri="{BB962C8B-B14F-4D97-AF65-F5344CB8AC3E}">
        <p14:creationId xmlns:p14="http://schemas.microsoft.com/office/powerpoint/2010/main" val="2412794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 smtClean="0"/>
              <a:t>IoT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everywhere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47998"/>
          <a:stretch/>
        </p:blipFill>
        <p:spPr>
          <a:xfrm>
            <a:off x="73890" y="961496"/>
            <a:ext cx="2992057" cy="28411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7000" y="1046557"/>
            <a:ext cx="1988713" cy="27264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83564" y="1037320"/>
            <a:ext cx="3095612" cy="313645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6118" y="3726797"/>
            <a:ext cx="2676401" cy="243167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41470" y="5560291"/>
            <a:ext cx="1681049" cy="57147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8"/>
          <a:srcRect b="9507"/>
          <a:stretch/>
        </p:blipFill>
        <p:spPr>
          <a:xfrm>
            <a:off x="2894747" y="3626317"/>
            <a:ext cx="2841699" cy="253631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6689" y="2752436"/>
            <a:ext cx="2800490" cy="3379333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2770538" y="6325354"/>
            <a:ext cx="3583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Failures </a:t>
            </a:r>
            <a:r>
              <a:rPr lang="en-US" dirty="0">
                <a:solidFill>
                  <a:schemeClr val="bg1"/>
                </a:solidFill>
              </a:rPr>
              <a:t>in developing secure IoT</a:t>
            </a:r>
          </a:p>
        </p:txBody>
      </p:sp>
    </p:spTree>
    <p:extLst>
      <p:ext uri="{BB962C8B-B14F-4D97-AF65-F5344CB8AC3E}">
        <p14:creationId xmlns:p14="http://schemas.microsoft.com/office/powerpoint/2010/main" val="2063041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61452"/>
            <a:ext cx="8226854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How you can improve IoT </a:t>
            </a:r>
            <a:r>
              <a:rPr lang="en-US" dirty="0" smtClean="0"/>
              <a:t>security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6525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970"/>
            <a:ext cx="8226854" cy="940443"/>
          </a:xfrm>
        </p:spPr>
        <p:txBody>
          <a:bodyPr>
            <a:noAutofit/>
          </a:bodyPr>
          <a:lstStyle/>
          <a:p>
            <a:pPr algn="ctr"/>
            <a:r>
              <a:rPr lang="en-US" dirty="0" smtClean="0"/>
              <a:t>Small selection of IoT at CERN</a:t>
            </a:r>
            <a:endParaRPr lang="en-US" dirty="0"/>
          </a:p>
        </p:txBody>
      </p:sp>
      <p:pic>
        <p:nvPicPr>
          <p:cNvPr id="14" name="Picture 13" descr="WhatsApp Image 2017-08-10 at 4.24.30 PM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612" y="1295917"/>
            <a:ext cx="3036859" cy="2431522"/>
          </a:xfrm>
          <a:prstGeom prst="rect">
            <a:avLst/>
          </a:prstGeom>
        </p:spPr>
      </p:pic>
      <p:pic>
        <p:nvPicPr>
          <p:cNvPr id="15" name="Picture 14" descr="WhatsApp Image 2017-08-10 at 4.24.31 PM (1).jpe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891"/>
          <a:stretch/>
        </p:blipFill>
        <p:spPr>
          <a:xfrm>
            <a:off x="6591300" y="1436914"/>
            <a:ext cx="2204649" cy="1913903"/>
          </a:xfrm>
          <a:prstGeom prst="rect">
            <a:avLst/>
          </a:prstGeom>
        </p:spPr>
      </p:pic>
      <p:pic>
        <p:nvPicPr>
          <p:cNvPr id="16" name="Picture 15" descr="WhatsApp Image 2017-08-10 at 4.24.31 PM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9092" y="1264123"/>
            <a:ext cx="2255996" cy="2495110"/>
          </a:xfrm>
          <a:prstGeom prst="rect">
            <a:avLst/>
          </a:prstGeom>
        </p:spPr>
      </p:pic>
      <p:pic>
        <p:nvPicPr>
          <p:cNvPr id="26" name="Picture 25" descr="WhatsApp Image 2017-08-10 at 5.04.53 PM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8941" y="3697482"/>
            <a:ext cx="1978454" cy="242518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530735" y="6323105"/>
            <a:ext cx="36558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How you can improve IoT security</a:t>
            </a:r>
          </a:p>
        </p:txBody>
      </p:sp>
      <p:pic>
        <p:nvPicPr>
          <p:cNvPr id="1026" name="Picture 2" descr="https://static.webshopapp.com/shops/097528/files/044833734/papouch-tme-ethernet-thermometer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25" b="10267"/>
          <a:stretch/>
        </p:blipFill>
        <p:spPr bwMode="auto">
          <a:xfrm>
            <a:off x="3899092" y="4129669"/>
            <a:ext cx="2287452" cy="1866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conrad.com/medias/global/ce/2000_2999/2700/2780/2786/123467_BB_01_FB.EPS_1000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58" b="19375"/>
          <a:stretch/>
        </p:blipFill>
        <p:spPr bwMode="auto">
          <a:xfrm>
            <a:off x="437612" y="4092755"/>
            <a:ext cx="3161752" cy="1940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5297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11067</TotalTime>
  <Words>327</Words>
  <Application>Microsoft Office PowerPoint</Application>
  <PresentationFormat>On-screen Show (4:3)</PresentationFormat>
  <Paragraphs>110</Paragraphs>
  <Slides>21</Slides>
  <Notes>15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Optima</vt:lpstr>
      <vt:lpstr>CERNCorporate4-3</vt:lpstr>
      <vt:lpstr>Security considerations for IoT</vt:lpstr>
      <vt:lpstr>Introduction</vt:lpstr>
      <vt:lpstr>PowerPoint Presentation</vt:lpstr>
      <vt:lpstr>PowerPoint Presentation</vt:lpstr>
      <vt:lpstr>PowerPoint Presentation</vt:lpstr>
      <vt:lpstr>PowerPoint Presentation</vt:lpstr>
      <vt:lpstr>IoT is everywhere</vt:lpstr>
      <vt:lpstr>How you can improve IoT security</vt:lpstr>
      <vt:lpstr>Small selection of IoT at CERN</vt:lpstr>
      <vt:lpstr>PowerPoint Presentation</vt:lpstr>
      <vt:lpstr>Be aware of authentication bypass</vt:lpstr>
      <vt:lpstr>Don’t use guessable passwords</vt:lpstr>
      <vt:lpstr>Keep your Firmware up-to-date</vt:lpstr>
      <vt:lpstr>How we do improve IoT security</vt:lpstr>
      <vt:lpstr>Which IoT is “secure“?</vt:lpstr>
      <vt:lpstr>Summing-up</vt:lpstr>
      <vt:lpstr>Internet of insecure Things</vt:lpstr>
      <vt:lpstr>Questions?</vt:lpstr>
      <vt:lpstr>Backup</vt:lpstr>
      <vt:lpstr>IoT war flying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Pascal Oser</cp:lastModifiedBy>
  <cp:revision>343</cp:revision>
  <dcterms:created xsi:type="dcterms:W3CDTF">2012-11-30T11:04:26Z</dcterms:created>
  <dcterms:modified xsi:type="dcterms:W3CDTF">2019-01-14T12:29:18Z</dcterms:modified>
</cp:coreProperties>
</file>