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7"/>
  </p:notesMasterIdLst>
  <p:handoutMasterIdLst>
    <p:handoutMasterId r:id="rId8"/>
  </p:handoutMasterIdLst>
  <p:sldIdLst>
    <p:sldId id="265" r:id="rId2"/>
    <p:sldId id="267" r:id="rId3"/>
    <p:sldId id="266" r:id="rId4"/>
    <p:sldId id="268" r:id="rId5"/>
    <p:sldId id="269" r:id="rId6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B2B2B2"/>
    <a:srgbClr val="66CCFF"/>
    <a:srgbClr val="00B0F0"/>
    <a:srgbClr val="FFFF99"/>
    <a:srgbClr val="FF0000"/>
    <a:srgbClr val="FFFF00"/>
    <a:srgbClr val="0055A0"/>
    <a:srgbClr val="6E0A49"/>
    <a:srgbClr val="3F06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116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2352" y="84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10-Oct-17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10-Oct-17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132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8" y="2398059"/>
            <a:ext cx="8701471" cy="1344706"/>
          </a:xfrm>
        </p:spPr>
        <p:txBody>
          <a:bodyPr>
            <a:normAutofit/>
          </a:bodyPr>
          <a:lstStyle>
            <a:lvl1pPr algn="ctr">
              <a:defRPr sz="195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8" y="4474883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1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1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1" y="1255061"/>
            <a:ext cx="8763034" cy="4745691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6356352"/>
            <a:ext cx="2057400" cy="365125"/>
          </a:xfrm>
        </p:spPr>
        <p:txBody>
          <a:bodyPr/>
          <a:lstStyle/>
          <a:p>
            <a:r>
              <a:rPr lang="fr-FR" smtClean="0"/>
              <a:t>10 October 2017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260601" y="6356352"/>
            <a:ext cx="4108738" cy="365125"/>
          </a:xfrm>
        </p:spPr>
        <p:txBody>
          <a:bodyPr/>
          <a:lstStyle/>
          <a:p>
            <a:r>
              <a:rPr lang="en-GB" smtClean="0"/>
              <a:t>LIU PSB meeting - J. Coupard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6369338" y="6356352"/>
            <a:ext cx="2057400" cy="365125"/>
          </a:xfrm>
        </p:spPr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1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6356352"/>
            <a:ext cx="2057400" cy="365125"/>
          </a:xfrm>
        </p:spPr>
        <p:txBody>
          <a:bodyPr/>
          <a:lstStyle/>
          <a:p>
            <a:r>
              <a:rPr lang="fr-FR" smtClean="0"/>
              <a:t>10 October 2017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260601" y="6356352"/>
            <a:ext cx="4108738" cy="365125"/>
          </a:xfrm>
        </p:spPr>
        <p:txBody>
          <a:bodyPr/>
          <a:lstStyle/>
          <a:p>
            <a:r>
              <a:rPr lang="en-GB" smtClean="0"/>
              <a:t>LIU PSB meeting - J. Coupard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6369338" y="6356352"/>
            <a:ext cx="2057400" cy="365125"/>
          </a:xfrm>
        </p:spPr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05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2" y="4811058"/>
            <a:ext cx="797111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5975571"/>
            <a:ext cx="2057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10 October 2017</a:t>
            </a:r>
            <a:endParaRPr lang="en-GB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06232" y="6356352"/>
            <a:ext cx="279972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LIU PSB meeting - J. Coupard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 October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PSB meeting - J. Coupard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01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10 October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 PSB meeting - J. Coupard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4" r:id="rId4"/>
    <p:sldLayoutId id="2147483692" r:id="rId5"/>
    <p:sldLayoutId id="2147483695" r:id="rId6"/>
  </p:sldLayoutIdLst>
  <p:hf hdr="0"/>
  <p:txStyles>
    <p:titleStyle>
      <a:lvl1pPr algn="l" defTabSz="342900" rtl="0" eaLnBrk="1" latinLnBrk="0" hangingPunct="1">
        <a:spcBef>
          <a:spcPct val="0"/>
        </a:spcBef>
        <a:buNone/>
        <a:defRPr sz="21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Clr>
          <a:srgbClr val="0055A0"/>
        </a:buClr>
        <a:buFontTx/>
        <a:buNone/>
        <a:defRPr sz="1500" kern="1200">
          <a:solidFill>
            <a:schemeClr val="tx1"/>
          </a:solidFill>
          <a:latin typeface="Arial"/>
          <a:ea typeface="+mn-ea"/>
          <a:cs typeface="Arial"/>
        </a:defRPr>
      </a:lvl1pPr>
      <a:lvl2pPr marL="353700" indent="-213300" algn="l" defTabSz="342900" rtl="0" eaLnBrk="1" latinLnBrk="0" hangingPunct="1">
        <a:lnSpc>
          <a:spcPct val="100000"/>
        </a:lnSpc>
        <a:spcBef>
          <a:spcPts val="810"/>
        </a:spcBef>
        <a:buClr>
          <a:srgbClr val="0055A0"/>
        </a:buClr>
        <a:buSzPct val="70000"/>
        <a:buFont typeface="Wingdings" charset="2"/>
        <a:buChar char="§"/>
        <a:defRPr sz="1500" kern="1200">
          <a:solidFill>
            <a:schemeClr val="tx1"/>
          </a:solidFill>
          <a:latin typeface="Arial"/>
          <a:ea typeface="+mn-ea"/>
          <a:cs typeface="Arial"/>
        </a:defRPr>
      </a:lvl2pPr>
      <a:lvl3pPr marL="521100" indent="-171450" algn="l" defTabSz="342900" rtl="0" eaLnBrk="1" latinLnBrk="0" hangingPunct="1">
        <a:lnSpc>
          <a:spcPct val="100000"/>
        </a:lnSpc>
        <a:spcBef>
          <a:spcPts val="738"/>
        </a:spcBef>
        <a:buClrTx/>
        <a:buSzPct val="100000"/>
        <a:buFont typeface="Lucida Grande"/>
        <a:buChar char="−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050" kern="1200">
          <a:solidFill>
            <a:schemeClr val="tx1"/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8"/>
          <p:cNvSpPr txBox="1">
            <a:spLocks/>
          </p:cNvSpPr>
          <p:nvPr/>
        </p:nvSpPr>
        <p:spPr>
          <a:xfrm>
            <a:off x="589413" y="274637"/>
            <a:ext cx="7965175" cy="1344935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spcBef>
                <a:spcPct val="0"/>
              </a:spcBef>
              <a:buNone/>
              <a:defRPr sz="2100" b="1" kern="1200">
                <a:solidFill>
                  <a:srgbClr val="0055A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LIU–PLI </a:t>
            </a:r>
            <a:r>
              <a:rPr lang="en-US" sz="2800" b="0" dirty="0" smtClean="0">
                <a:solidFill>
                  <a:schemeClr val="tx1"/>
                </a:solidFill>
              </a:rPr>
              <a:t>report</a:t>
            </a:r>
          </a:p>
          <a:p>
            <a:pPr algn="ctr"/>
            <a:r>
              <a:rPr lang="en-US" sz="20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LIU PSB meeting</a:t>
            </a:r>
            <a:endParaRPr lang="en-GB" sz="20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83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Roadmap towards </a:t>
            </a:r>
            <a:r>
              <a:rPr lang="en-US" dirty="0" smtClean="0"/>
              <a:t>LS2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Presentation </a:t>
            </a:r>
            <a:r>
              <a:rPr lang="en-US" sz="1600" dirty="0" smtClean="0"/>
              <a:t>LHC Performance Workshop January 2017 (Chamonix 2017)</a:t>
            </a:r>
            <a:endParaRPr lang="en-GB" sz="1600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10 October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PSB meeting - J. Coupard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2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3" y="1615283"/>
            <a:ext cx="9108213" cy="362743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779"/>
          <a:stretch/>
        </p:blipFill>
        <p:spPr>
          <a:xfrm>
            <a:off x="17892" y="3783723"/>
            <a:ext cx="9108213" cy="145899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" b="89118"/>
          <a:stretch/>
        </p:blipFill>
        <p:spPr>
          <a:xfrm>
            <a:off x="17891" y="1615966"/>
            <a:ext cx="9108213" cy="39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14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ECR </a:t>
            </a:r>
            <a:r>
              <a:rPr lang="en-US" dirty="0" smtClean="0"/>
              <a:t>for the YETS 2017-2018 and LS2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10 October 2017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PSB meeting - J. Coupard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3</a:t>
            </a:fld>
            <a:endParaRPr lang="en-GB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032585"/>
              </p:ext>
            </p:extLst>
          </p:nvPr>
        </p:nvGraphicFramePr>
        <p:xfrm>
          <a:off x="457200" y="1022948"/>
          <a:ext cx="8229601" cy="1127095"/>
        </p:xfrm>
        <a:graphic>
          <a:graphicData uri="http://schemas.openxmlformats.org/drawingml/2006/table">
            <a:tbl>
              <a:tblPr/>
              <a:tblGrid>
                <a:gridCol w="516585">
                  <a:extLst>
                    <a:ext uri="{9D8B030D-6E8A-4147-A177-3AD203B41FA5}">
                      <a16:colId xmlns:a16="http://schemas.microsoft.com/office/drawing/2014/main" val="3557388601"/>
                    </a:ext>
                  </a:extLst>
                </a:gridCol>
                <a:gridCol w="947735">
                  <a:extLst>
                    <a:ext uri="{9D8B030D-6E8A-4147-A177-3AD203B41FA5}">
                      <a16:colId xmlns:a16="http://schemas.microsoft.com/office/drawing/2014/main" val="2799551299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710005072"/>
                    </a:ext>
                  </a:extLst>
                </a:gridCol>
                <a:gridCol w="476848">
                  <a:extLst>
                    <a:ext uri="{9D8B030D-6E8A-4147-A177-3AD203B41FA5}">
                      <a16:colId xmlns:a16="http://schemas.microsoft.com/office/drawing/2014/main" val="2963317705"/>
                    </a:ext>
                  </a:extLst>
                </a:gridCol>
                <a:gridCol w="1907391">
                  <a:extLst>
                    <a:ext uri="{9D8B030D-6E8A-4147-A177-3AD203B41FA5}">
                      <a16:colId xmlns:a16="http://schemas.microsoft.com/office/drawing/2014/main" val="1539353885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4133419142"/>
                    </a:ext>
                  </a:extLst>
                </a:gridCol>
                <a:gridCol w="381479">
                  <a:extLst>
                    <a:ext uri="{9D8B030D-6E8A-4147-A177-3AD203B41FA5}">
                      <a16:colId xmlns:a16="http://schemas.microsoft.com/office/drawing/2014/main" val="3697057487"/>
                    </a:ext>
                  </a:extLst>
                </a:gridCol>
                <a:gridCol w="780839">
                  <a:extLst>
                    <a:ext uri="{9D8B030D-6E8A-4147-A177-3AD203B41FA5}">
                      <a16:colId xmlns:a16="http://schemas.microsoft.com/office/drawing/2014/main" val="3183610041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2244239246"/>
                    </a:ext>
                  </a:extLst>
                </a:gridCol>
              </a:tblGrid>
              <a:tr h="119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Facility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Scope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Responsible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750485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Complex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PBU-LN4 - LIU Linac4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LBE line (PS Switch Yard)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LBE line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LALLEMENT JEAN-BAPTISTE 73578 169658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BE-ABP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</a:rPr>
                        <a:t>CPS-LJ-EC-0005 v.0.1 [Under Approval]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6892625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PBU-LN4 - LIU Linac4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LT (LTP), LTS (LTL) and LTE lines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Partial dismantling of Linac2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BE-ABP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</a:rPr>
                        <a:t>CPS-LJ-EC-0003 v.0.2 [Under Approval]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0647778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LINAC4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PBU-LN4 - LIU Linac4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LBE line (PS Switch Yard)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Temporary installation for the LBE beam test during 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LOMBARDI ALESSANDRA 73607 160103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BE-ABP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Spec.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9681552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LINAC4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PBU-LN4 - LIU Linac4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L4T and LT lines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Connection of Linac4 to BHZ20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BE-ABP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</a:rPr>
                        <a:t>CPS-LJ-EC-0002 v.0.2 [Under </a:t>
                      </a:r>
                      <a:r>
                        <a:rPr lang="fr-FR" sz="800" b="0" i="0" u="none" strike="noStrike" dirty="0" err="1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</a:rPr>
                        <a:t>Approval</a:t>
                      </a:r>
                      <a:r>
                        <a:rPr lang="fr-FR" sz="800" b="0" i="0" u="none" strike="noStrike" dirty="0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9051454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565244"/>
              </p:ext>
            </p:extLst>
          </p:nvPr>
        </p:nvGraphicFramePr>
        <p:xfrm>
          <a:off x="457200" y="2210570"/>
          <a:ext cx="8229601" cy="2625913"/>
        </p:xfrm>
        <a:graphic>
          <a:graphicData uri="http://schemas.openxmlformats.org/drawingml/2006/table">
            <a:tbl>
              <a:tblPr/>
              <a:tblGrid>
                <a:gridCol w="516585">
                  <a:extLst>
                    <a:ext uri="{9D8B030D-6E8A-4147-A177-3AD203B41FA5}">
                      <a16:colId xmlns:a16="http://schemas.microsoft.com/office/drawing/2014/main" val="690778131"/>
                    </a:ext>
                  </a:extLst>
                </a:gridCol>
                <a:gridCol w="947735">
                  <a:extLst>
                    <a:ext uri="{9D8B030D-6E8A-4147-A177-3AD203B41FA5}">
                      <a16:colId xmlns:a16="http://schemas.microsoft.com/office/drawing/2014/main" val="776204254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1428844929"/>
                    </a:ext>
                  </a:extLst>
                </a:gridCol>
                <a:gridCol w="476848">
                  <a:extLst>
                    <a:ext uri="{9D8B030D-6E8A-4147-A177-3AD203B41FA5}">
                      <a16:colId xmlns:a16="http://schemas.microsoft.com/office/drawing/2014/main" val="286971315"/>
                    </a:ext>
                  </a:extLst>
                </a:gridCol>
                <a:gridCol w="1907391">
                  <a:extLst>
                    <a:ext uri="{9D8B030D-6E8A-4147-A177-3AD203B41FA5}">
                      <a16:colId xmlns:a16="http://schemas.microsoft.com/office/drawing/2014/main" val="99474522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1655005449"/>
                    </a:ext>
                  </a:extLst>
                </a:gridCol>
                <a:gridCol w="381479">
                  <a:extLst>
                    <a:ext uri="{9D8B030D-6E8A-4147-A177-3AD203B41FA5}">
                      <a16:colId xmlns:a16="http://schemas.microsoft.com/office/drawing/2014/main" val="381698740"/>
                    </a:ext>
                  </a:extLst>
                </a:gridCol>
                <a:gridCol w="780839">
                  <a:extLst>
                    <a:ext uri="{9D8B030D-6E8A-4147-A177-3AD203B41FA5}">
                      <a16:colId xmlns:a16="http://schemas.microsoft.com/office/drawing/2014/main" val="3486597639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4242580562"/>
                    </a:ext>
                  </a:extLst>
                </a:gridCol>
              </a:tblGrid>
              <a:tr h="119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Facility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Scope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Responsible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454128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3 L1 (4 rings)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17/18 YETS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of 4 new Tune pick-ups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GASIOR MAREK 72530 163104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PSB-BPMTA-EC-0001 v.1.0 [Released]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7692207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Period 4 L1 (ring 3) 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17/18 YETS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New SEMGrid  (x1) in the PSB 4L1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VENESS RAYMOND 73009 160753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PSB-LJ-EC-0004 v.1.0 [Released]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  <a:endParaRPr lang="fr-FR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0766192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 line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Relocation of BI.BTV30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BURGER STEPHANE 71933 164941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PSB-LJ-EC-0006 v.1.1 [</a:t>
                      </a:r>
                      <a:r>
                        <a:rPr lang="fr-FR" sz="800" b="0" i="0" u="none" strike="noStrike" dirty="0" err="1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  <a:r>
                        <a:rPr lang="fr-FR" sz="8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2724107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LT, LTB and BI lines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BLMs Installation in the LT, LTB and BI Lines for H- exchange monitoring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ZAMANTZAS CHRISTOS 73409 162170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4211897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 line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Relocation of BT2.BTV10 and BT3.BTV10 in the 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BURGER STEPHANE 71933 164941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PSB-LJ-EC-0002 v.1.0 [Released]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126464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BT, BTP lines (PS Booster and PS Switch Yard)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of new BLMs on PS Booster  extraction lines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ZAMANTZAS CHRISTOS 73409 162170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053228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BTP Line (PS Switch Yard)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Modification of the beam instrumentations on the BTP line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BARTMANN WOLFGANG 76806 169198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1543031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4L1 11L1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Wire Scanners (x8) in the PSB 4L1 and 11L1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VENESS RAYMOND 73009 160753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PSB-LJ-EC-0004 v.1.0 [Released]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98289"/>
                  </a:ext>
                </a:extLst>
              </a:tr>
              <a:tr h="119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 line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 new BPMs on the BI line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 JOCELYN 63580 163812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061277"/>
                  </a:ext>
                </a:extLst>
              </a:tr>
              <a:tr h="119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BTP line (PS Switch Yard)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 BPMs on the BTP line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 JOCELYN 63580 163812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  <a:endParaRPr lang="fr-FR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4237521"/>
                  </a:ext>
                </a:extLst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582415"/>
              </p:ext>
            </p:extLst>
          </p:nvPr>
        </p:nvGraphicFramePr>
        <p:xfrm>
          <a:off x="457200" y="4904632"/>
          <a:ext cx="8229601" cy="627489"/>
        </p:xfrm>
        <a:graphic>
          <a:graphicData uri="http://schemas.openxmlformats.org/drawingml/2006/table">
            <a:tbl>
              <a:tblPr/>
              <a:tblGrid>
                <a:gridCol w="516585">
                  <a:extLst>
                    <a:ext uri="{9D8B030D-6E8A-4147-A177-3AD203B41FA5}">
                      <a16:colId xmlns:a16="http://schemas.microsoft.com/office/drawing/2014/main" val="2312125924"/>
                    </a:ext>
                  </a:extLst>
                </a:gridCol>
                <a:gridCol w="947735">
                  <a:extLst>
                    <a:ext uri="{9D8B030D-6E8A-4147-A177-3AD203B41FA5}">
                      <a16:colId xmlns:a16="http://schemas.microsoft.com/office/drawing/2014/main" val="2803072842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1277850337"/>
                    </a:ext>
                  </a:extLst>
                </a:gridCol>
                <a:gridCol w="476848">
                  <a:extLst>
                    <a:ext uri="{9D8B030D-6E8A-4147-A177-3AD203B41FA5}">
                      <a16:colId xmlns:a16="http://schemas.microsoft.com/office/drawing/2014/main" val="2893062439"/>
                    </a:ext>
                  </a:extLst>
                </a:gridCol>
                <a:gridCol w="1907391">
                  <a:extLst>
                    <a:ext uri="{9D8B030D-6E8A-4147-A177-3AD203B41FA5}">
                      <a16:colId xmlns:a16="http://schemas.microsoft.com/office/drawing/2014/main" val="4024904541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2943095109"/>
                    </a:ext>
                  </a:extLst>
                </a:gridCol>
                <a:gridCol w="381479">
                  <a:extLst>
                    <a:ext uri="{9D8B030D-6E8A-4147-A177-3AD203B41FA5}">
                      <a16:colId xmlns:a16="http://schemas.microsoft.com/office/drawing/2014/main" val="271081785"/>
                    </a:ext>
                  </a:extLst>
                </a:gridCol>
                <a:gridCol w="780839">
                  <a:extLst>
                    <a:ext uri="{9D8B030D-6E8A-4147-A177-3AD203B41FA5}">
                      <a16:colId xmlns:a16="http://schemas.microsoft.com/office/drawing/2014/main" val="801448104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2541819656"/>
                    </a:ext>
                  </a:extLst>
                </a:gridCol>
              </a:tblGrid>
              <a:tr h="119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Facility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Scope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Responsible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921633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INSULATION AND GROUNDING OF BSW VACUUM CHAMBERS (RF bypasses)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BLAS ALFRED 74412 163586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BE-RF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6920433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7L1 (C02), 13L1 (C04), 5L1 (C16)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New PS Booster RF System (Finemet Cavities)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PAOLUZZI MAURO 73462 163587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BE-RF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PSB-LJ-EC-0009 v.1.0 [Released]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</a:rPr>
                        <a:t>PSB-ACWFB-EC-0001 v.0.1 [</a:t>
                      </a:r>
                      <a:r>
                        <a:rPr lang="fr-FR" sz="800" b="0" i="0" u="none" strike="noStrike" dirty="0" err="1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</a:rPr>
                        <a:t>Approval</a:t>
                      </a:r>
                      <a:r>
                        <a:rPr lang="fr-FR" sz="800" b="0" i="0" u="none" strike="noStrike" dirty="0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800" b="0" i="0" u="none" strike="noStrike" dirty="0" err="1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</a:rPr>
                        <a:t>Closed</a:t>
                      </a:r>
                      <a:r>
                        <a:rPr lang="fr-FR" sz="800" b="0" i="0" u="none" strike="noStrike" dirty="0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4161338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802793"/>
              </p:ext>
            </p:extLst>
          </p:nvPr>
        </p:nvGraphicFramePr>
        <p:xfrm>
          <a:off x="457200" y="5679118"/>
          <a:ext cx="8229601" cy="377686"/>
        </p:xfrm>
        <a:graphic>
          <a:graphicData uri="http://schemas.openxmlformats.org/drawingml/2006/table">
            <a:tbl>
              <a:tblPr/>
              <a:tblGrid>
                <a:gridCol w="516585">
                  <a:extLst>
                    <a:ext uri="{9D8B030D-6E8A-4147-A177-3AD203B41FA5}">
                      <a16:colId xmlns:a16="http://schemas.microsoft.com/office/drawing/2014/main" val="3217402206"/>
                    </a:ext>
                  </a:extLst>
                </a:gridCol>
                <a:gridCol w="947735">
                  <a:extLst>
                    <a:ext uri="{9D8B030D-6E8A-4147-A177-3AD203B41FA5}">
                      <a16:colId xmlns:a16="http://schemas.microsoft.com/office/drawing/2014/main" val="1577195026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4247086103"/>
                    </a:ext>
                  </a:extLst>
                </a:gridCol>
                <a:gridCol w="476848">
                  <a:extLst>
                    <a:ext uri="{9D8B030D-6E8A-4147-A177-3AD203B41FA5}">
                      <a16:colId xmlns:a16="http://schemas.microsoft.com/office/drawing/2014/main" val="4046303608"/>
                    </a:ext>
                  </a:extLst>
                </a:gridCol>
                <a:gridCol w="1907391">
                  <a:extLst>
                    <a:ext uri="{9D8B030D-6E8A-4147-A177-3AD203B41FA5}">
                      <a16:colId xmlns:a16="http://schemas.microsoft.com/office/drawing/2014/main" val="1446770634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568053860"/>
                    </a:ext>
                  </a:extLst>
                </a:gridCol>
                <a:gridCol w="381479">
                  <a:extLst>
                    <a:ext uri="{9D8B030D-6E8A-4147-A177-3AD203B41FA5}">
                      <a16:colId xmlns:a16="http://schemas.microsoft.com/office/drawing/2014/main" val="71828758"/>
                    </a:ext>
                  </a:extLst>
                </a:gridCol>
                <a:gridCol w="780839">
                  <a:extLst>
                    <a:ext uri="{9D8B030D-6E8A-4147-A177-3AD203B41FA5}">
                      <a16:colId xmlns:a16="http://schemas.microsoft.com/office/drawing/2014/main" val="4211153026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770810818"/>
                    </a:ext>
                  </a:extLst>
                </a:gridCol>
              </a:tblGrid>
              <a:tr h="119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Facility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Scope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Responsible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930482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Complex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PBU-LN4 - LIU Linac4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363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ERD1*7A switchboard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DEVINE JAMES DILWYN 75610 168824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  <a:endParaRPr lang="fr-FR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04563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884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ECR </a:t>
            </a:r>
            <a:r>
              <a:rPr lang="en-US" dirty="0" smtClean="0"/>
              <a:t>for the YETS 2017-2018 and LS2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10 October 2017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PSB meeting - J. Coupard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4</a:t>
            </a:fld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845343"/>
              </p:ext>
            </p:extLst>
          </p:nvPr>
        </p:nvGraphicFramePr>
        <p:xfrm>
          <a:off x="457200" y="1022292"/>
          <a:ext cx="8229601" cy="877292"/>
        </p:xfrm>
        <a:graphic>
          <a:graphicData uri="http://schemas.openxmlformats.org/drawingml/2006/table">
            <a:tbl>
              <a:tblPr/>
              <a:tblGrid>
                <a:gridCol w="516585">
                  <a:extLst>
                    <a:ext uri="{9D8B030D-6E8A-4147-A177-3AD203B41FA5}">
                      <a16:colId xmlns:a16="http://schemas.microsoft.com/office/drawing/2014/main" val="1786649961"/>
                    </a:ext>
                  </a:extLst>
                </a:gridCol>
                <a:gridCol w="947735">
                  <a:extLst>
                    <a:ext uri="{9D8B030D-6E8A-4147-A177-3AD203B41FA5}">
                      <a16:colId xmlns:a16="http://schemas.microsoft.com/office/drawing/2014/main" val="999853612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846118087"/>
                    </a:ext>
                  </a:extLst>
                </a:gridCol>
                <a:gridCol w="476848">
                  <a:extLst>
                    <a:ext uri="{9D8B030D-6E8A-4147-A177-3AD203B41FA5}">
                      <a16:colId xmlns:a16="http://schemas.microsoft.com/office/drawing/2014/main" val="229507969"/>
                    </a:ext>
                  </a:extLst>
                </a:gridCol>
                <a:gridCol w="1907391">
                  <a:extLst>
                    <a:ext uri="{9D8B030D-6E8A-4147-A177-3AD203B41FA5}">
                      <a16:colId xmlns:a16="http://schemas.microsoft.com/office/drawing/2014/main" val="3815118389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2769205873"/>
                    </a:ext>
                  </a:extLst>
                </a:gridCol>
                <a:gridCol w="381479">
                  <a:extLst>
                    <a:ext uri="{9D8B030D-6E8A-4147-A177-3AD203B41FA5}">
                      <a16:colId xmlns:a16="http://schemas.microsoft.com/office/drawing/2014/main" val="903425141"/>
                    </a:ext>
                  </a:extLst>
                </a:gridCol>
                <a:gridCol w="780839">
                  <a:extLst>
                    <a:ext uri="{9D8B030D-6E8A-4147-A177-3AD203B41FA5}">
                      <a16:colId xmlns:a16="http://schemas.microsoft.com/office/drawing/2014/main" val="2900927906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1237776738"/>
                    </a:ext>
                  </a:extLst>
                </a:gridCol>
              </a:tblGrid>
              <a:tr h="119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Facility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Scope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Responsible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678230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PBU-LN4 - LIU Linac4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 line (PS Switch Yard)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Removal of 2 beam stoppers (BI.STPFA and BI.STPSW) on the BI line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NUIRY FRANCOIS-XAVIER 63294 169640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PSB-LJ-EC-0012 v.0.1 [In Work]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730935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BTP line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of beam stopper BTP.STP10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NUIRY FRANCOIS-XAVIER 63294 169640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001462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8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PS Booster Absorber in Period 8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NUIRY FRANCOIS-XAVIER 63294 169640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PSB-LJ-EC-0007 v.1.0 [Released]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  <a:endParaRPr lang="fr-FR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7487919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300644"/>
              </p:ext>
            </p:extLst>
          </p:nvPr>
        </p:nvGraphicFramePr>
        <p:xfrm>
          <a:off x="457200" y="1948725"/>
          <a:ext cx="8229601" cy="1992461"/>
        </p:xfrm>
        <a:graphic>
          <a:graphicData uri="http://schemas.openxmlformats.org/drawingml/2006/table">
            <a:tbl>
              <a:tblPr/>
              <a:tblGrid>
                <a:gridCol w="516585">
                  <a:extLst>
                    <a:ext uri="{9D8B030D-6E8A-4147-A177-3AD203B41FA5}">
                      <a16:colId xmlns:a16="http://schemas.microsoft.com/office/drawing/2014/main" val="724750126"/>
                    </a:ext>
                  </a:extLst>
                </a:gridCol>
                <a:gridCol w="947735">
                  <a:extLst>
                    <a:ext uri="{9D8B030D-6E8A-4147-A177-3AD203B41FA5}">
                      <a16:colId xmlns:a16="http://schemas.microsoft.com/office/drawing/2014/main" val="2631092257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3441095360"/>
                    </a:ext>
                  </a:extLst>
                </a:gridCol>
                <a:gridCol w="476848">
                  <a:extLst>
                    <a:ext uri="{9D8B030D-6E8A-4147-A177-3AD203B41FA5}">
                      <a16:colId xmlns:a16="http://schemas.microsoft.com/office/drawing/2014/main" val="2647345652"/>
                    </a:ext>
                  </a:extLst>
                </a:gridCol>
                <a:gridCol w="1907391">
                  <a:extLst>
                    <a:ext uri="{9D8B030D-6E8A-4147-A177-3AD203B41FA5}">
                      <a16:colId xmlns:a16="http://schemas.microsoft.com/office/drawing/2014/main" val="2856166393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831451903"/>
                    </a:ext>
                  </a:extLst>
                </a:gridCol>
                <a:gridCol w="381479">
                  <a:extLst>
                    <a:ext uri="{9D8B030D-6E8A-4147-A177-3AD203B41FA5}">
                      <a16:colId xmlns:a16="http://schemas.microsoft.com/office/drawing/2014/main" val="2749545153"/>
                    </a:ext>
                  </a:extLst>
                </a:gridCol>
                <a:gridCol w="780839">
                  <a:extLst>
                    <a:ext uri="{9D8B030D-6E8A-4147-A177-3AD203B41FA5}">
                      <a16:colId xmlns:a16="http://schemas.microsoft.com/office/drawing/2014/main" val="3010070018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1141973964"/>
                    </a:ext>
                  </a:extLst>
                </a:gridCol>
              </a:tblGrid>
              <a:tr h="119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Facility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Scope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Responsible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7915528"/>
                  </a:ext>
                </a:extLst>
              </a:tr>
              <a:tr h="477078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 line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Septum BI.SMV10 and relocation of BI.BTV30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HOURICAN MICHAEL 78241 163073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PSB-MSMIB-EC-0001 v.1.1 [Released]</a:t>
                      </a:r>
                      <a:br>
                        <a:rPr lang="en-GB" sz="8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PSB-LJ-EC-0006 v.1.1 [Released]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4074009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1L1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injection region in the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WETERINGS WILHELMUS 74897 163804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PSB-L-EC-0001 v.1.1 [Released]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3798070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 line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distributor BI.DIS10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WETERINGS WILHELMUS 74897 163804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PSB-MSMIA-EC-0001 v.1.0 [Released]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8635021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 line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of Upgraded PSB Recombination Septa BT.SMV10 (BT1 and BT4)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HOURICAN MICHAEL 78241 163073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PSB-MSMIC-EC-0001 v.1.0 [Released]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653148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1, 2, 16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Exchange KSW magnet in 16L4, 1L4 and 2L1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CORALEJO FELICIANO LUIS MIGUEL 62013 169742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PSB-MKKSW-EC-0001 v.1.0 [Released]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0630954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 line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of Upgraded PSB Recombination Septum BT.SMV20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HOURICAN MICHAEL 78241 163073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PSB-MSMID-EC-0001 v.1.0 [</a:t>
                      </a:r>
                      <a:r>
                        <a:rPr lang="fr-FR" sz="800" b="0" i="0" u="none" strike="noStrike" dirty="0" err="1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  <a:r>
                        <a:rPr lang="fr-FR" sz="8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0455796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164166"/>
              </p:ext>
            </p:extLst>
          </p:nvPr>
        </p:nvGraphicFramePr>
        <p:xfrm>
          <a:off x="457200" y="3996503"/>
          <a:ext cx="8229601" cy="1748621"/>
        </p:xfrm>
        <a:graphic>
          <a:graphicData uri="http://schemas.openxmlformats.org/drawingml/2006/table">
            <a:tbl>
              <a:tblPr/>
              <a:tblGrid>
                <a:gridCol w="516585">
                  <a:extLst>
                    <a:ext uri="{9D8B030D-6E8A-4147-A177-3AD203B41FA5}">
                      <a16:colId xmlns:a16="http://schemas.microsoft.com/office/drawing/2014/main" val="742503945"/>
                    </a:ext>
                  </a:extLst>
                </a:gridCol>
                <a:gridCol w="947735">
                  <a:extLst>
                    <a:ext uri="{9D8B030D-6E8A-4147-A177-3AD203B41FA5}">
                      <a16:colId xmlns:a16="http://schemas.microsoft.com/office/drawing/2014/main" val="915984152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4162092289"/>
                    </a:ext>
                  </a:extLst>
                </a:gridCol>
                <a:gridCol w="476848">
                  <a:extLst>
                    <a:ext uri="{9D8B030D-6E8A-4147-A177-3AD203B41FA5}">
                      <a16:colId xmlns:a16="http://schemas.microsoft.com/office/drawing/2014/main" val="1589237854"/>
                    </a:ext>
                  </a:extLst>
                </a:gridCol>
                <a:gridCol w="1907391">
                  <a:extLst>
                    <a:ext uri="{9D8B030D-6E8A-4147-A177-3AD203B41FA5}">
                      <a16:colId xmlns:a16="http://schemas.microsoft.com/office/drawing/2014/main" val="1719539637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396175449"/>
                    </a:ext>
                  </a:extLst>
                </a:gridCol>
                <a:gridCol w="381479">
                  <a:extLst>
                    <a:ext uri="{9D8B030D-6E8A-4147-A177-3AD203B41FA5}">
                      <a16:colId xmlns:a16="http://schemas.microsoft.com/office/drawing/2014/main" val="1493929975"/>
                    </a:ext>
                  </a:extLst>
                </a:gridCol>
                <a:gridCol w="780839">
                  <a:extLst>
                    <a:ext uri="{9D8B030D-6E8A-4147-A177-3AD203B41FA5}">
                      <a16:colId xmlns:a16="http://schemas.microsoft.com/office/drawing/2014/main" val="2344605026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1266429229"/>
                    </a:ext>
                  </a:extLst>
                </a:gridCol>
              </a:tblGrid>
              <a:tr h="119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Facility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Scope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Responsible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807834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361 (BHP)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of new Power Converters for PSB injection BI.BVT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PITTET SERGE 72279 165205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3772659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361 (BCER)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of new Power Converters for PSB injection Qstrip, Correctors, Quad.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PITTET SERGE 72279 165205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1909917"/>
                  </a:ext>
                </a:extLst>
              </a:tr>
              <a:tr h="119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361 (BCER)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power converters for PSB BDL - Sirius-S type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PITTET SERGE 72279 165205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926472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361 (BHP)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 upgraded converters for Booster BE.SMH15 &amp; New BT1&amp;4.SMV10 &amp; BT2.SMV20 Se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PITTET SERGE 72279 165205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10528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361 (BHP)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converters for Booster Ejection Transfer Bending Magnets 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PITTET SERGE 72279 165205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5686333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MPS for LIU Booster (POPS-B)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BOATTINI FULVIO 78542 161264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PSB-LJ-EC-0008 v.1.0 [</a:t>
                      </a:r>
                      <a:r>
                        <a:rPr lang="fr-FR" sz="800" b="0" i="0" u="none" strike="noStrike" dirty="0" err="1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  <a:r>
                        <a:rPr lang="fr-FR" sz="8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23154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8052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ECR </a:t>
            </a:r>
            <a:r>
              <a:rPr lang="en-US" dirty="0" smtClean="0"/>
              <a:t>for the YETS 2017-2018 and LS2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10 October 2017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PSB meeting - J. Coupard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5</a:t>
            </a:fld>
            <a:endParaRPr lang="en-GB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768939"/>
              </p:ext>
            </p:extLst>
          </p:nvPr>
        </p:nvGraphicFramePr>
        <p:xfrm>
          <a:off x="457200" y="1022292"/>
          <a:ext cx="8229601" cy="627489"/>
        </p:xfrm>
        <a:graphic>
          <a:graphicData uri="http://schemas.openxmlformats.org/drawingml/2006/table">
            <a:tbl>
              <a:tblPr/>
              <a:tblGrid>
                <a:gridCol w="516585">
                  <a:extLst>
                    <a:ext uri="{9D8B030D-6E8A-4147-A177-3AD203B41FA5}">
                      <a16:colId xmlns:a16="http://schemas.microsoft.com/office/drawing/2014/main" val="3212561606"/>
                    </a:ext>
                  </a:extLst>
                </a:gridCol>
                <a:gridCol w="947735">
                  <a:extLst>
                    <a:ext uri="{9D8B030D-6E8A-4147-A177-3AD203B41FA5}">
                      <a16:colId xmlns:a16="http://schemas.microsoft.com/office/drawing/2014/main" val="2588413816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902095877"/>
                    </a:ext>
                  </a:extLst>
                </a:gridCol>
                <a:gridCol w="476848">
                  <a:extLst>
                    <a:ext uri="{9D8B030D-6E8A-4147-A177-3AD203B41FA5}">
                      <a16:colId xmlns:a16="http://schemas.microsoft.com/office/drawing/2014/main" val="2163692557"/>
                    </a:ext>
                  </a:extLst>
                </a:gridCol>
                <a:gridCol w="1907391">
                  <a:extLst>
                    <a:ext uri="{9D8B030D-6E8A-4147-A177-3AD203B41FA5}">
                      <a16:colId xmlns:a16="http://schemas.microsoft.com/office/drawing/2014/main" val="1821464584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655986702"/>
                    </a:ext>
                  </a:extLst>
                </a:gridCol>
                <a:gridCol w="381479">
                  <a:extLst>
                    <a:ext uri="{9D8B030D-6E8A-4147-A177-3AD203B41FA5}">
                      <a16:colId xmlns:a16="http://schemas.microsoft.com/office/drawing/2014/main" val="1714224793"/>
                    </a:ext>
                  </a:extLst>
                </a:gridCol>
                <a:gridCol w="780839">
                  <a:extLst>
                    <a:ext uri="{9D8B030D-6E8A-4147-A177-3AD203B41FA5}">
                      <a16:colId xmlns:a16="http://schemas.microsoft.com/office/drawing/2014/main" val="1006662942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110334838"/>
                    </a:ext>
                  </a:extLst>
                </a:gridCol>
              </a:tblGrid>
              <a:tr h="119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Facility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Scope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Responsible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9603833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Complex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PBU-LN4 - LIU Linac4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LT, LTB, LBE, LBS, BI Lines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interlock system for the connection of Linac4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MOMPO RICHARD 71032 164157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TE-MPE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8225547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WIC - Deployment of the Magnet Interlock system in the transfer lines PSB to PS 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MOMPO RICHARD 71032 164157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TE-MPE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  <a:endParaRPr lang="fr-FR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9184829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2339"/>
              </p:ext>
            </p:extLst>
          </p:nvPr>
        </p:nvGraphicFramePr>
        <p:xfrm>
          <a:off x="457200" y="1829455"/>
          <a:ext cx="8229601" cy="1992461"/>
        </p:xfrm>
        <a:graphic>
          <a:graphicData uri="http://schemas.openxmlformats.org/drawingml/2006/table">
            <a:tbl>
              <a:tblPr/>
              <a:tblGrid>
                <a:gridCol w="516585">
                  <a:extLst>
                    <a:ext uri="{9D8B030D-6E8A-4147-A177-3AD203B41FA5}">
                      <a16:colId xmlns:a16="http://schemas.microsoft.com/office/drawing/2014/main" val="8335042"/>
                    </a:ext>
                  </a:extLst>
                </a:gridCol>
                <a:gridCol w="947735">
                  <a:extLst>
                    <a:ext uri="{9D8B030D-6E8A-4147-A177-3AD203B41FA5}">
                      <a16:colId xmlns:a16="http://schemas.microsoft.com/office/drawing/2014/main" val="937639651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2038839829"/>
                    </a:ext>
                  </a:extLst>
                </a:gridCol>
                <a:gridCol w="476848">
                  <a:extLst>
                    <a:ext uri="{9D8B030D-6E8A-4147-A177-3AD203B41FA5}">
                      <a16:colId xmlns:a16="http://schemas.microsoft.com/office/drawing/2014/main" val="1709144526"/>
                    </a:ext>
                  </a:extLst>
                </a:gridCol>
                <a:gridCol w="1907391">
                  <a:extLst>
                    <a:ext uri="{9D8B030D-6E8A-4147-A177-3AD203B41FA5}">
                      <a16:colId xmlns:a16="http://schemas.microsoft.com/office/drawing/2014/main" val="1619494639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986132328"/>
                    </a:ext>
                  </a:extLst>
                </a:gridCol>
                <a:gridCol w="381479">
                  <a:extLst>
                    <a:ext uri="{9D8B030D-6E8A-4147-A177-3AD203B41FA5}">
                      <a16:colId xmlns:a16="http://schemas.microsoft.com/office/drawing/2014/main" val="2945598807"/>
                    </a:ext>
                  </a:extLst>
                </a:gridCol>
                <a:gridCol w="780839">
                  <a:extLst>
                    <a:ext uri="{9D8B030D-6E8A-4147-A177-3AD203B41FA5}">
                      <a16:colId xmlns:a16="http://schemas.microsoft.com/office/drawing/2014/main" val="3656960441"/>
                    </a:ext>
                  </a:extLst>
                </a:gridCol>
                <a:gridCol w="1072908">
                  <a:extLst>
                    <a:ext uri="{9D8B030D-6E8A-4147-A177-3AD203B41FA5}">
                      <a16:colId xmlns:a16="http://schemas.microsoft.com/office/drawing/2014/main" val="1622017331"/>
                    </a:ext>
                  </a:extLst>
                </a:gridCol>
              </a:tblGrid>
              <a:tr h="119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Facility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Scope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Responsible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7776041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 line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Change of  BVT magnets (10 units) and New Corrector Magnets in the BI Line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NEWBOROUGH ANTONY 77731 160429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PSB-LJ-EC-0001 v.1.0 [Released]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5182201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 Rings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Damping Resistors on PSB Bending and Quad Magnets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NEWBOROUGH ANTONY 77731 160429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</a:rPr>
                        <a:t>PSB-M-EC-0001 v.0.1 [Under Approval]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1252273"/>
                  </a:ext>
                </a:extLst>
              </a:tr>
              <a:tr h="35780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 line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BT.BHZ10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NEWBOROUGH ANTONY 77731 160429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</a:rPr>
                        <a:t>PSB-LJ-EC-0010 v.0.2 [Under Approval]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916842"/>
                  </a:ext>
                </a:extLst>
              </a:tr>
              <a:tr h="2385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 line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BT.BVT10 and BT.BVT20 magnets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NEWBOROUGH ANTONY 77731 160429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9345090"/>
                  </a:ext>
                </a:extLst>
              </a:tr>
              <a:tr h="35780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BT, BTP, BTM lines (PS Booster and PS Switch Yard)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BT/BTP Quadrupoles for PS BOOSTER 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NEWBOROUGH ANTONY 77731 160429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7674973"/>
                  </a:ext>
                </a:extLst>
              </a:tr>
              <a:tr h="35780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PBU-PRJ - LIU-Booster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BTM line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LS2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Replace BTM.BHZ10 by larger magnet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NEWBOROUGH ANTONY 77731 160429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</a:rPr>
                        <a:t>PSB-LJ-EC-0011 v.0.2 [Under Approval]</a:t>
                      </a: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  <a:endParaRPr lang="fr-FR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63" marR="5963" marT="59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8550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1331924"/>
      </p:ext>
    </p:extLst>
  </p:cSld>
  <p:clrMapOvr>
    <a:masterClrMapping/>
  </p:clrMapOvr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3424</TotalTime>
  <Words>1249</Words>
  <Application>Microsoft Office PowerPoint</Application>
  <PresentationFormat>On-screen Show (4:3)</PresentationFormat>
  <Paragraphs>422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Lucida Grande</vt:lpstr>
      <vt:lpstr>Wingdings</vt:lpstr>
      <vt:lpstr>LIU_PowerPoint_Template</vt:lpstr>
      <vt:lpstr>PowerPoint Presentation</vt:lpstr>
      <vt:lpstr>Roadmap towards LS2 Presentation LHC Performance Workshop January 2017 (Chamonix 2017)</vt:lpstr>
      <vt:lpstr>ECR for the YETS 2017-2018 and LS2</vt:lpstr>
      <vt:lpstr>ECR for the YETS 2017-2018 and LS2</vt:lpstr>
      <vt:lpstr>ECR for the YETS 2017-2018 and LS2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Julie Coupard</cp:lastModifiedBy>
  <cp:revision>355</cp:revision>
  <cp:lastPrinted>2016-04-18T08:50:52Z</cp:lastPrinted>
  <dcterms:created xsi:type="dcterms:W3CDTF">2011-05-16T09:28:26Z</dcterms:created>
  <dcterms:modified xsi:type="dcterms:W3CDTF">2017-10-10T13:27:13Z</dcterms:modified>
</cp:coreProperties>
</file>