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1" r:id="rId2"/>
    <p:sldId id="306" r:id="rId3"/>
    <p:sldId id="292" r:id="rId4"/>
    <p:sldId id="302" r:id="rId5"/>
    <p:sldId id="268" r:id="rId6"/>
    <p:sldId id="299" r:id="rId7"/>
    <p:sldId id="294" r:id="rId8"/>
    <p:sldId id="295" r:id="rId9"/>
    <p:sldId id="298" r:id="rId10"/>
    <p:sldId id="307" r:id="rId11"/>
    <p:sldId id="275" r:id="rId12"/>
    <p:sldId id="304" r:id="rId13"/>
    <p:sldId id="305" r:id="rId14"/>
    <p:sldId id="270" r:id="rId15"/>
    <p:sldId id="281" r:id="rId16"/>
    <p:sldId id="303" r:id="rId17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FD"/>
    <a:srgbClr val="E6EFE6"/>
    <a:srgbClr val="AA3ADC"/>
    <a:srgbClr val="6161FF"/>
    <a:srgbClr val="666666"/>
    <a:srgbClr val="006400"/>
    <a:srgbClr val="808080"/>
    <a:srgbClr val="FF00FF"/>
    <a:srgbClr val="424242"/>
    <a:srgbClr val="AED8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27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255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2"/>
          </a:xfrm>
          <a:prstGeom prst="rect">
            <a:avLst/>
          </a:prstGeom>
        </p:spPr>
        <p:txBody>
          <a:bodyPr vert="horz" lIns="95730" tIns="47865" rIns="95730" bIns="4786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8852"/>
          </a:xfrm>
          <a:prstGeom prst="rect">
            <a:avLst/>
          </a:prstGeom>
        </p:spPr>
        <p:txBody>
          <a:bodyPr vert="horz" lIns="95730" tIns="47865" rIns="95730" bIns="47865" rtlCol="0"/>
          <a:lstStyle>
            <a:lvl1pPr algn="r">
              <a:defRPr sz="1300"/>
            </a:lvl1pPr>
          </a:lstStyle>
          <a:p>
            <a:fld id="{03A186B4-BC28-4CD5-AC79-E5C5D7230306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663"/>
            <a:ext cx="2951850" cy="498851"/>
          </a:xfrm>
          <a:prstGeom prst="rect">
            <a:avLst/>
          </a:prstGeom>
        </p:spPr>
        <p:txBody>
          <a:bodyPr vert="horz" lIns="95730" tIns="47865" rIns="95730" bIns="4786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3"/>
            <a:ext cx="2951850" cy="498851"/>
          </a:xfrm>
          <a:prstGeom prst="rect">
            <a:avLst/>
          </a:prstGeom>
        </p:spPr>
        <p:txBody>
          <a:bodyPr vert="horz" lIns="95730" tIns="47865" rIns="95730" bIns="47865" rtlCol="0" anchor="b"/>
          <a:lstStyle>
            <a:lvl1pPr algn="r">
              <a:defRPr sz="1300"/>
            </a:lvl1pPr>
          </a:lstStyle>
          <a:p>
            <a:fld id="{E052D2A3-0C06-4A7B-8890-7FE8A6E75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19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7126"/>
          </a:xfrm>
          <a:prstGeom prst="rect">
            <a:avLst/>
          </a:prstGeom>
        </p:spPr>
        <p:txBody>
          <a:bodyPr vert="horz" lIns="95730" tIns="47865" rIns="95730" bIns="47865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5730" tIns="47865" rIns="95730" bIns="47865" rtlCol="0"/>
          <a:lstStyle>
            <a:lvl1pPr algn="r">
              <a:defRPr sz="1300"/>
            </a:lvl1pPr>
          </a:lstStyle>
          <a:p>
            <a:fld id="{4F3AFE2C-5007-4057-8DFB-EC24DF7E4136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30" tIns="47865" rIns="95730" bIns="4786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5730" tIns="47865" rIns="95730" bIns="47865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43662"/>
            <a:ext cx="2951850" cy="497126"/>
          </a:xfrm>
          <a:prstGeom prst="rect">
            <a:avLst/>
          </a:prstGeom>
        </p:spPr>
        <p:txBody>
          <a:bodyPr vert="horz" lIns="95730" tIns="47865" rIns="95730" bIns="47865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2"/>
            <a:ext cx="2951850" cy="497126"/>
          </a:xfrm>
          <a:prstGeom prst="rect">
            <a:avLst/>
          </a:prstGeom>
        </p:spPr>
        <p:txBody>
          <a:bodyPr vert="horz" lIns="95730" tIns="47865" rIns="95730" bIns="47865" rtlCol="0" anchor="b"/>
          <a:lstStyle>
            <a:lvl1pPr algn="r">
              <a:defRPr sz="1300"/>
            </a:lvl1pPr>
          </a:lstStyle>
          <a:p>
            <a:fld id="{C625FE0B-B3A6-4AF6-B265-A109385ED23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871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134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3595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494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229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81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Nom événement | Prénom Nom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fld id="{215806A7-BCCE-4741-AB47-7A26318FFE5F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CEA | 10 AVRIL 2012</a:t>
            </a: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1259632" y="6093296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  <a:latin typeface="+mj-lt"/>
              </a:rPr>
              <a:t>www.cea.fr</a:t>
            </a:r>
          </a:p>
        </p:txBody>
      </p:sp>
      <p:grpSp>
        <p:nvGrpSpPr>
          <p:cNvPr id="19" name="Groupe 18"/>
          <p:cNvGrpSpPr/>
          <p:nvPr userDrawn="1"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1026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18" name="ZoneTexte 17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>
                  <a:solidFill>
                    <a:schemeClr val="bg1"/>
                  </a:solidFill>
                  <a:latin typeface="+mj-lt"/>
                </a:rPr>
                <a:t>www.cea.fr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CEA | 10 AVRIL 2012</a:t>
            </a:r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CEA | 10 AVRIL 2012</a:t>
            </a:r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/>
              <a:t> Graphique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CEA | 10 AVRIL 2012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Nom événement | Prénom Nom</a:t>
            </a:r>
          </a:p>
        </p:txBody>
      </p:sp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3311999" y="3311999"/>
            <a:ext cx="5832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 Visuel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5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7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CEA | 10 AVRIL 2012</a:t>
            </a:r>
          </a:p>
        </p:txBody>
      </p:sp>
      <p:grpSp>
        <p:nvGrpSpPr>
          <p:cNvPr id="24" name="Groupe 23"/>
          <p:cNvGrpSpPr/>
          <p:nvPr userDrawn="1"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25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27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26" name="ZoneTexte 25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>
                  <a:solidFill>
                    <a:schemeClr val="bg1"/>
                  </a:solidFill>
                  <a:latin typeface="+mj-lt"/>
                </a:rPr>
                <a:t>www.cea.fr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Nom événement | Prénom Nom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7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9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CEA | 10 AVRIL 2012</a:t>
            </a:r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  <p:grpSp>
        <p:nvGrpSpPr>
          <p:cNvPr id="19" name="Groupe 18"/>
          <p:cNvGrpSpPr/>
          <p:nvPr userDrawn="1"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20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25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26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24" name="ZoneTexte 23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>
                  <a:solidFill>
                    <a:schemeClr val="bg1"/>
                  </a:solidFill>
                  <a:latin typeface="+mj-lt"/>
                </a:rPr>
                <a:t>www.cea.fr</a:t>
              </a: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dirty="0"/>
              <a:t>CEA | 10 AVRIL 2012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/>
              <a:t>D. BOUTIN, 12 APRIL 2016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/>
              <a:t>D. BOUTIN, 12 APRIL 2016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dirty="0"/>
              <a:t>D. BOUTIN, 12 APRIL 2016</a:t>
            </a:r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0701655-DB86-4BDD-ACDB-98A835538BBF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dirty="0"/>
              <a:t>D. BOUTIN, 12 APRIL 2016</a:t>
            </a:r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CEA | 10 AVRIL 2012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44624"/>
            <a:ext cx="7236464" cy="93610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000" y="6305192"/>
            <a:ext cx="14505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 baseline="0">
                <a:solidFill>
                  <a:schemeClr val="bg1"/>
                </a:solidFill>
              </a:defRPr>
            </a:lvl1pPr>
          </a:lstStyle>
          <a:p>
            <a:fld id="{543FF7CE-97EC-4586-B3DF-51FAF4B33A99}" type="datetime4">
              <a:rPr lang="fr-FR" smtClean="0"/>
              <a:pPr/>
              <a:t>9 octobre 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/>
              <a:t>D. BOUTIN, 12 APRIL 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50" name="Picture 2" descr="S:\CHARTE - LOGOS 2012\Fond dégradé Logo CEA 2012.jpg"/>
          <p:cNvPicPr preferRelativeResize="0"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54000"/>
          </a:xfrm>
          <a:prstGeom prst="rect">
            <a:avLst/>
          </a:prstGeom>
          <a:noFill/>
        </p:spPr>
      </p:pic>
      <p:pic>
        <p:nvPicPr>
          <p:cNvPr id="14" name="Picture 3" descr="S:\CHARTE - LOGOS 2012\Logo\Logo anglais\CEA_GB_logotype_4c_defonce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309" y="44624"/>
            <a:ext cx="1045006" cy="85067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427984" y="332655"/>
            <a:ext cx="4572064" cy="152514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of the correction schemes in the arcs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>
          <a:xfrm>
            <a:off x="4176024" y="5805264"/>
            <a:ext cx="4788464" cy="504056"/>
          </a:xfrm>
        </p:spPr>
        <p:txBody>
          <a:bodyPr/>
          <a:lstStyle/>
          <a:p>
            <a:r>
              <a:rPr lang="fr-FR" dirty="0"/>
              <a:t>09 OCTOBER 2017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4211960" y="4509120"/>
            <a:ext cx="4788464" cy="1224136"/>
          </a:xfrm>
        </p:spPr>
        <p:txBody>
          <a:bodyPr/>
          <a:lstStyle/>
          <a:p>
            <a:r>
              <a:rPr lang="fr-FR" sz="1800" dirty="0"/>
              <a:t>David Boutin</a:t>
            </a:r>
            <a:r>
              <a:rPr lang="fr-FR" sz="1800" dirty="0">
                <a:cs typeface="Arial"/>
              </a:rPr>
              <a:t>, Antoine Chance, Barbara </a:t>
            </a:r>
            <a:r>
              <a:rPr lang="fr-FR" sz="1800" dirty="0" err="1">
                <a:cs typeface="Arial"/>
              </a:rPr>
              <a:t>Dalena</a:t>
            </a:r>
            <a:endParaRPr lang="fr-FR" sz="1800" dirty="0" err="1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>
                <a:solidFill>
                  <a:srgbClr val="666666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srgbClr val="666666"/>
                </a:solidFill>
              </a:rPr>
              <a:pPr/>
              <a:t>1</a:t>
            </a:fld>
            <a:endParaRPr lang="fr-FR" dirty="0">
              <a:solidFill>
                <a:srgbClr val="666666"/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107504" y="2994521"/>
            <a:ext cx="3105150" cy="1298575"/>
            <a:chOff x="179388" y="4653136"/>
            <a:chExt cx="3105150" cy="1298575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388" y="4653136"/>
              <a:ext cx="3105150" cy="12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891322" y="5301208"/>
              <a:ext cx="738188" cy="26670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pic>
        <p:nvPicPr>
          <p:cNvPr id="15" name="Picture 1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59200"/>
            <a:ext cx="3454400" cy="2097473"/>
          </a:xfrm>
          <a:prstGeom prst="rect">
            <a:avLst/>
          </a:prstGeom>
        </p:spPr>
      </p:pic>
      <p:sp>
        <p:nvSpPr>
          <p:cNvPr id="16" name="Espace réservé du contenu 11"/>
          <p:cNvSpPr txBox="1">
            <a:spLocks/>
          </p:cNvSpPr>
          <p:nvPr/>
        </p:nvSpPr>
        <p:spPr>
          <a:xfrm>
            <a:off x="3563888" y="2505877"/>
            <a:ext cx="5436160" cy="200324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550" kern="1200" cap="all" baseline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 algn="l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</a:rPr>
              <a:t>Reminder from Berlin</a:t>
            </a:r>
            <a:endParaRPr lang="en-GB" dirty="0" err="1">
              <a:solidFill>
                <a:schemeClr val="tx1"/>
              </a:solidFill>
              <a:cs typeface="Arial"/>
            </a:endParaRPr>
          </a:p>
          <a:p>
            <a:pPr marL="742950" lvl="1" indent="-285750" algn="l">
              <a:buFont typeface="Wingdings" panose="05000000000000000000" pitchFamily="2" charset="2"/>
              <a:buChar char="q"/>
            </a:pPr>
            <a:endParaRPr lang="en-GB" dirty="0">
              <a:solidFill>
                <a:schemeClr val="tx1"/>
              </a:solidFill>
            </a:endParaRPr>
          </a:p>
          <a:p>
            <a:pPr marL="742950" lvl="1" indent="-285750" algn="l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</a:rPr>
              <a:t>Errors definition and correction schemes</a:t>
            </a:r>
            <a:endParaRPr lang="en-GB" dirty="0">
              <a:solidFill>
                <a:schemeClr val="tx1"/>
              </a:solidFill>
              <a:cs typeface="Arial"/>
            </a:endParaRPr>
          </a:p>
          <a:p>
            <a:pPr marL="742950" lvl="1" indent="-285750" algn="l">
              <a:buFont typeface="Wingdings" panose="05000000000000000000" pitchFamily="2" charset="2"/>
              <a:buChar char="q"/>
            </a:pPr>
            <a:endParaRPr lang="en-GB" dirty="0">
              <a:solidFill>
                <a:schemeClr val="tx1"/>
              </a:solidFill>
              <a:cs typeface="Arial"/>
            </a:endParaRPr>
          </a:p>
          <a:p>
            <a:pPr marL="742950" lvl="1" indent="-285750" algn="l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Evaluation of the results</a:t>
            </a:r>
            <a:endParaRPr lang="en-GB" dirty="0">
              <a:solidFill>
                <a:schemeClr val="tx1"/>
              </a:solidFill>
              <a:cs typeface="Arial"/>
            </a:endParaRPr>
          </a:p>
          <a:p>
            <a:pPr marL="742950" lvl="1" indent="-285750" algn="l">
              <a:buFont typeface="Wingdings" panose="05000000000000000000" pitchFamily="2" charset="2"/>
              <a:buChar char="q"/>
            </a:pPr>
            <a:endParaRPr lang="en-GB" dirty="0">
              <a:solidFill>
                <a:schemeClr val="tx1"/>
              </a:solidFill>
              <a:cs typeface="Arial"/>
            </a:endParaRPr>
          </a:p>
          <a:p>
            <a:pPr marL="742950" lvl="1" indent="-285750" algn="l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</a:rPr>
              <a:t>Conclusions and perspectives</a:t>
            </a:r>
            <a:endParaRPr lang="en-GB" dirty="0"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the interaction region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51520" y="1064118"/>
            <a:ext cx="4755574" cy="36988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cs typeface="Arial"/>
            </a:endParaRP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98425" y="1037952"/>
            <a:ext cx="8915400" cy="182037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The latest </a:t>
            </a:r>
            <a:r>
              <a:rPr lang="en-US" dirty="0">
                <a:solidFill>
                  <a:srgbClr val="000000"/>
                </a:solidFill>
                <a:cs typeface="Arial"/>
              </a:rPr>
              <a:t>IR optics V7 are included</a:t>
            </a:r>
            <a:endParaRPr lang="en-US" dirty="0"/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Correction scheme </a:t>
            </a:r>
            <a:r>
              <a:rPr lang="en-US" dirty="0">
                <a:solidFill>
                  <a:schemeClr val="tx1"/>
                </a:solidFill>
                <a:cs typeface="Arial"/>
              </a:rPr>
              <a:t>taken from IR orbit correction (E. Cruz)</a:t>
            </a: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cs typeface="Arial"/>
              </a:rPr>
              <a:t>Errors implemented for the IR elements are the quadrupole alignment errors (0.5 mm) and the dipole roll angle (2 mrad)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  <p:pic>
        <p:nvPicPr>
          <p:cNvPr id="5" name="Picture 5" descr="irg_nocor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178" y="3117903"/>
            <a:ext cx="4199911" cy="3148026"/>
          </a:xfrm>
          <a:prstGeom prst="rect">
            <a:avLst/>
          </a:prstGeom>
        </p:spPr>
      </p:pic>
      <p:pic>
        <p:nvPicPr>
          <p:cNvPr id="12" name="Picture 12" descr="irg_cor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1468" y="3143905"/>
            <a:ext cx="4134441" cy="3099009"/>
          </a:xfrm>
          <a:prstGeom prst="rect">
            <a:avLst/>
          </a:prstGeom>
        </p:spPr>
      </p:pic>
      <p:sp>
        <p:nvSpPr>
          <p:cNvPr id="15" name="ZoneTexte 11"/>
          <p:cNvSpPr txBox="1"/>
          <p:nvPr/>
        </p:nvSpPr>
        <p:spPr>
          <a:xfrm rot="16200000">
            <a:off x="-513624" y="4456329"/>
            <a:ext cx="1507144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Residual orbit [mm]</a:t>
            </a:r>
            <a:endParaRPr lang="en-US" sz="1200" dirty="0">
              <a:cs typeface="Arial"/>
            </a:endParaRPr>
          </a:p>
        </p:txBody>
      </p:sp>
      <p:sp>
        <p:nvSpPr>
          <p:cNvPr id="17" name="ZoneTexte 12"/>
          <p:cNvSpPr txBox="1"/>
          <p:nvPr/>
        </p:nvSpPr>
        <p:spPr>
          <a:xfrm>
            <a:off x="1538776" y="3322016"/>
            <a:ext cx="873957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Horizontal</a:t>
            </a:r>
            <a:endParaRPr lang="en-US" sz="1200" dirty="0" err="1">
              <a:solidFill>
                <a:srgbClr val="FF0000"/>
              </a:solidFill>
              <a:cs typeface="Arial"/>
            </a:endParaRPr>
          </a:p>
        </p:txBody>
      </p:sp>
      <p:sp>
        <p:nvSpPr>
          <p:cNvPr id="19" name="ZoneTexte 13"/>
          <p:cNvSpPr txBox="1"/>
          <p:nvPr/>
        </p:nvSpPr>
        <p:spPr>
          <a:xfrm>
            <a:off x="1553153" y="3638137"/>
            <a:ext cx="972268" cy="2762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rgbClr val="3F3FFD"/>
                </a:solidFill>
              </a:rPr>
              <a:t>Vertical</a:t>
            </a:r>
            <a:endParaRPr lang="en-US" sz="1200" dirty="0" err="1">
              <a:solidFill>
                <a:srgbClr val="3F3FFD"/>
              </a:solidFill>
              <a:cs typeface="Arial"/>
            </a:endParaRPr>
          </a:p>
        </p:txBody>
      </p:sp>
      <p:sp>
        <p:nvSpPr>
          <p:cNvPr id="20" name="ZoneTexte 11"/>
          <p:cNvSpPr txBox="1"/>
          <p:nvPr/>
        </p:nvSpPr>
        <p:spPr>
          <a:xfrm rot="16200000">
            <a:off x="4114800" y="4456329"/>
            <a:ext cx="1507144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Residual orbit [mm]</a:t>
            </a:r>
            <a:endParaRPr lang="en-US" sz="1200" dirty="0">
              <a:cs typeface="Arial"/>
            </a:endParaRPr>
          </a:p>
        </p:txBody>
      </p:sp>
      <p:sp>
        <p:nvSpPr>
          <p:cNvPr id="21" name="ZoneTexte 12"/>
          <p:cNvSpPr txBox="1"/>
          <p:nvPr/>
        </p:nvSpPr>
        <p:spPr>
          <a:xfrm>
            <a:off x="6105523" y="3344480"/>
            <a:ext cx="873957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Horizontal</a:t>
            </a:r>
            <a:endParaRPr lang="en-US" sz="1200" dirty="0" err="1">
              <a:solidFill>
                <a:srgbClr val="FF0000"/>
              </a:solidFill>
              <a:cs typeface="Arial"/>
            </a:endParaRPr>
          </a:p>
        </p:txBody>
      </p:sp>
      <p:sp>
        <p:nvSpPr>
          <p:cNvPr id="22" name="ZoneTexte 13"/>
          <p:cNvSpPr txBox="1"/>
          <p:nvPr/>
        </p:nvSpPr>
        <p:spPr>
          <a:xfrm>
            <a:off x="6105525" y="3658805"/>
            <a:ext cx="972268" cy="2762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rgbClr val="3F3FFD"/>
                </a:solidFill>
              </a:rPr>
              <a:t>Vertical</a:t>
            </a:r>
            <a:endParaRPr lang="en-US" sz="1200" dirty="0" err="1">
              <a:solidFill>
                <a:srgbClr val="3F3FFD"/>
              </a:solidFill>
              <a:cs typeface="Arial"/>
            </a:endParaRPr>
          </a:p>
        </p:txBody>
      </p:sp>
      <p:sp>
        <p:nvSpPr>
          <p:cNvPr id="24" name="ZoneTexte 3"/>
          <p:cNvSpPr txBox="1"/>
          <p:nvPr/>
        </p:nvSpPr>
        <p:spPr>
          <a:xfrm>
            <a:off x="2047515" y="6230621"/>
            <a:ext cx="1039067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Distance [m]</a:t>
            </a:r>
            <a:endParaRPr lang="en-US" sz="1200" dirty="0">
              <a:cs typeface="Arial"/>
            </a:endParaRPr>
          </a:p>
        </p:txBody>
      </p:sp>
      <p:sp>
        <p:nvSpPr>
          <p:cNvPr id="26" name="ZoneTexte 3"/>
          <p:cNvSpPr txBox="1"/>
          <p:nvPr/>
        </p:nvSpPr>
        <p:spPr>
          <a:xfrm>
            <a:off x="6619875" y="6230620"/>
            <a:ext cx="1039067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Distance [m]</a:t>
            </a:r>
            <a:endParaRPr lang="en-US" sz="1200" dirty="0">
              <a:cs typeface="Arial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524626" y="3272790"/>
            <a:ext cx="18549" cy="2698462"/>
          </a:xfrm>
          <a:prstGeom prst="straightConnector1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295525" y="3001939"/>
            <a:ext cx="550923" cy="27781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/>
              <a:t>IPG</a:t>
            </a: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H="1">
            <a:off x="3571515" y="3262222"/>
            <a:ext cx="18549" cy="274159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695700" y="5688377"/>
            <a:ext cx="550923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/>
              <a:t>DIS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04875" y="5688377"/>
            <a:ext cx="550923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/>
              <a:t>DIS</a:t>
            </a:r>
          </a:p>
        </p:txBody>
      </p:sp>
      <p:cxnSp>
        <p:nvCxnSpPr>
          <p:cNvPr id="33" name="Straight Arrow Connector 32"/>
          <p:cNvCxnSpPr>
            <a:cxnSpLocks/>
          </p:cNvCxnSpPr>
          <p:nvPr/>
        </p:nvCxnSpPr>
        <p:spPr>
          <a:xfrm flipH="1">
            <a:off x="1516711" y="3255820"/>
            <a:ext cx="18549" cy="2734405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/>
          </p:cNvCxnSpPr>
          <p:nvPr/>
        </p:nvCxnSpPr>
        <p:spPr>
          <a:xfrm flipH="1">
            <a:off x="6076950" y="3272881"/>
            <a:ext cx="18549" cy="2734405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</p:cNvCxnSpPr>
          <p:nvPr/>
        </p:nvCxnSpPr>
        <p:spPr>
          <a:xfrm flipH="1">
            <a:off x="7048500" y="3273792"/>
            <a:ext cx="18549" cy="2698462"/>
          </a:xfrm>
          <a:prstGeom prst="straightConnector1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cxnSpLocks/>
          </p:cNvCxnSpPr>
          <p:nvPr/>
        </p:nvCxnSpPr>
        <p:spPr>
          <a:xfrm flipH="1">
            <a:off x="8086725" y="3265165"/>
            <a:ext cx="18549" cy="274159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811096" y="3003726"/>
            <a:ext cx="550923" cy="27781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/>
              <a:t>IPG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487480" y="5688378"/>
            <a:ext cx="550923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/>
              <a:t>DIS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220075" y="5689476"/>
            <a:ext cx="550923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/>
              <a:t>DIS</a:t>
            </a:r>
          </a:p>
        </p:txBody>
      </p:sp>
    </p:spTree>
    <p:extLst>
      <p:ext uri="{BB962C8B-B14F-4D97-AF65-F5344CB8AC3E}">
        <p14:creationId xmlns:p14="http://schemas.microsoft.com/office/powerpoint/2010/main" val="3519951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Corrector Strengths</a:t>
            </a:r>
            <a:endParaRPr lang="en-US" dirty="0" err="1">
              <a:cs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05807" y="4709383"/>
            <a:ext cx="86409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σ(x/y) = 0.50 mm not compatible with </a:t>
            </a:r>
            <a:r>
              <a:rPr lang="en-US" sz="1500" dirty="0" err="1">
                <a:solidFill>
                  <a:srgbClr val="FF0000"/>
                </a:solidFill>
              </a:rPr>
              <a:t>Nb-Ti</a:t>
            </a:r>
            <a:r>
              <a:rPr lang="en-US" sz="1500" dirty="0">
                <a:solidFill>
                  <a:srgbClr val="FF0000"/>
                </a:solidFill>
              </a:rPr>
              <a:t> technology for orbit correctors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sz="1500" dirty="0">
                <a:solidFill>
                  <a:srgbClr val="000000"/>
                </a:solidFill>
              </a:rPr>
              <a:t>One</a:t>
            </a:r>
            <a:r>
              <a:rPr lang="en-US" sz="1500" dirty="0"/>
              <a:t> can estimate</a:t>
            </a:r>
            <a:r>
              <a:rPr lang="en-US" sz="1500" dirty="0">
                <a:cs typeface="Arial"/>
              </a:rPr>
              <a:t> the tolerance limit to around 0.4 mm</a:t>
            </a:r>
            <a:endParaRPr lang="en-US" dirty="0">
              <a:cs typeface="Arial"/>
            </a:endParaRPr>
          </a:p>
          <a:p>
            <a:endParaRPr lang="en-US" sz="1500" dirty="0">
              <a:solidFill>
                <a:srgbClr val="FF0000"/>
              </a:solidFill>
              <a:cs typeface="Arial"/>
            </a:endParaRPr>
          </a:p>
          <a:p>
            <a:r>
              <a:rPr lang="en-US" sz="1500" dirty="0">
                <a:solidFill>
                  <a:srgbClr val="000000"/>
                </a:solidFill>
                <a:cs typeface="Arial"/>
              </a:rPr>
              <a:t>The IR orbit correctors are not included in the analysis</a:t>
            </a:r>
            <a:endParaRPr lang="en-US" sz="1500" dirty="0">
              <a:solidFill>
                <a:srgbClr val="000000"/>
              </a:solidFill>
            </a:endParaRPr>
          </a:p>
          <a:p>
            <a:endParaRPr lang="en-US" sz="1500" dirty="0">
              <a:solidFill>
                <a:srgbClr val="FF0000"/>
              </a:solidFill>
            </a:endParaRPr>
          </a:p>
          <a:p>
            <a:r>
              <a:rPr lang="en-US" sz="1500" dirty="0">
                <a:solidFill>
                  <a:srgbClr val="000000"/>
                </a:solidFill>
              </a:rPr>
              <a:t>Skew quadrupoles are above 200 T/m in</a:t>
            </a:r>
            <a:r>
              <a:rPr lang="en-US" sz="1500" dirty="0">
                <a:solidFill>
                  <a:srgbClr val="000000"/>
                </a:solidFill>
                <a:cs typeface="Arial"/>
              </a:rPr>
              <a:t> cases 1 and 2 (table V0/V2 values)</a:t>
            </a:r>
          </a:p>
          <a:p>
            <a:endParaRPr lang="en-US" sz="1500" dirty="0">
              <a:cs typeface="Arial"/>
            </a:endParaRPr>
          </a:p>
          <a:p>
            <a:r>
              <a:rPr lang="en-US" sz="1500" dirty="0"/>
              <a:t>The tolerance on </a:t>
            </a:r>
            <a:r>
              <a:rPr lang="en-US" sz="1500" dirty="0">
                <a:solidFill>
                  <a:srgbClr val="000000"/>
                </a:solidFill>
              </a:rPr>
              <a:t>a2(u)</a:t>
            </a:r>
            <a:r>
              <a:rPr lang="en-US" sz="1500" dirty="0">
                <a:solidFill>
                  <a:srgbClr val="000000"/>
                </a:solidFill>
                <a:cs typeface="Arial"/>
              </a:rPr>
              <a:t> should not be increased further (table V1 value)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567776" y="3869383"/>
            <a:ext cx="3418048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u="sng" dirty="0"/>
              <a:t>Cases of study</a:t>
            </a:r>
            <a:endParaRPr lang="en-US" sz="1200" u="sng" dirty="0">
              <a:cs typeface="Arial"/>
            </a:endParaRPr>
          </a:p>
          <a:p>
            <a:r>
              <a:rPr lang="en-US" sz="1200" dirty="0"/>
              <a:t>1/ reference errors (p.3)</a:t>
            </a:r>
            <a:endParaRPr lang="en-US" sz="1200" dirty="0">
              <a:cs typeface="Arial"/>
            </a:endParaRPr>
          </a:p>
          <a:p>
            <a:r>
              <a:rPr lang="en-US" sz="1200" dirty="0"/>
              <a:t>2/ σ(x/y) = 0.36  → 0.50 mm for quadrupoles</a:t>
            </a:r>
            <a:endParaRPr lang="en-US" sz="1200" dirty="0" err="1">
              <a:cs typeface="Arial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3899973" y="4040505"/>
            <a:ext cx="458028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3/ dip a2(u) = 1.1  → 0.55</a:t>
            </a:r>
          </a:p>
          <a:p>
            <a:r>
              <a:rPr lang="en-US" sz="1200" dirty="0"/>
              <a:t>4/ dip a2(u) = 1.1  → 0.55, a2(r) = 1.1  → 2.2</a:t>
            </a:r>
            <a:endParaRPr lang="en-US" sz="1200" dirty="0">
              <a:cs typeface="Arial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699792" y="3573016"/>
            <a:ext cx="3424335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The strengths are normalized to collision rigidity</a:t>
            </a:r>
            <a:endParaRPr lang="en-US" sz="1200" dirty="0">
              <a:cs typeface="Arial"/>
            </a:endParaRPr>
          </a:p>
        </p:txBody>
      </p:sp>
      <p:pic>
        <p:nvPicPr>
          <p:cNvPr id="2" name="Picture 2" descr="corrorbite-ne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3" y="1028700"/>
            <a:ext cx="3877339" cy="2477024"/>
          </a:xfrm>
          <a:prstGeom prst="rect">
            <a:avLst/>
          </a:prstGeom>
        </p:spPr>
      </p:pic>
      <p:pic>
        <p:nvPicPr>
          <p:cNvPr id="4" name="Picture 6" descr="corrquad-ne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0082" y="1035286"/>
            <a:ext cx="3859618" cy="249644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657225" y="2150213"/>
            <a:ext cx="3200399" cy="10632"/>
          </a:xfrm>
          <a:prstGeom prst="straightConnector1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90775" y="1809750"/>
            <a:ext cx="1626782" cy="3079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/>
              <a:t> </a:t>
            </a:r>
            <a:r>
              <a:rPr lang="en-US" sz="1400" dirty="0" err="1">
                <a:cs typeface="Arial"/>
              </a:rPr>
              <a:t>Nb-Ti</a:t>
            </a:r>
            <a:r>
              <a:rPr lang="en-US" sz="1400" dirty="0">
                <a:cs typeface="Arial"/>
              </a:rPr>
              <a:t> limit</a:t>
            </a:r>
            <a:endParaRPr lang="en-US" sz="1400" dirty="0" err="1"/>
          </a:p>
        </p:txBody>
      </p:sp>
      <p:sp>
        <p:nvSpPr>
          <p:cNvPr id="3" name="TextBox 2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90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Residual ORBIT and ANGLE</a:t>
            </a:r>
            <a:endParaRPr lang="en-US" dirty="0">
              <a:cs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23528" y="4680707"/>
            <a:ext cx="8640960" cy="170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All cases have a residual orbit &lt; 1 mm, compatible with the geometry of the dipole chamber (5 mm aperture)</a:t>
            </a:r>
            <a:endParaRPr lang="en-US" dirty="0"/>
          </a:p>
          <a:p>
            <a:endParaRPr lang="en-US" sz="1500" dirty="0">
              <a:solidFill>
                <a:srgbClr val="FF0000"/>
              </a:solidFill>
              <a:cs typeface="Arial"/>
            </a:endParaRPr>
          </a:p>
          <a:p>
            <a:r>
              <a:rPr lang="en-US" sz="1500" dirty="0">
                <a:solidFill>
                  <a:srgbClr val="000000"/>
                </a:solidFill>
                <a:cs typeface="Arial"/>
              </a:rPr>
              <a:t>Residual orbit values driven by IRs, below 0.7 mm in the arcs sections</a:t>
            </a:r>
          </a:p>
          <a:p>
            <a:endParaRPr lang="en-US" sz="1500" dirty="0">
              <a:cs typeface="Arial"/>
            </a:endParaRPr>
          </a:p>
          <a:p>
            <a:r>
              <a:rPr lang="en-US" sz="1500" dirty="0"/>
              <a:t>The combined contributions of a vertical residual angle of 25 µrad and of the emission cone of photons (19 µrad) contribute to a total vertical offset of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>
                <a:solidFill>
                  <a:srgbClr val="FF0000"/>
                </a:solidFill>
              </a:rPr>
              <a:t>+/-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  <a:r>
              <a:rPr lang="en-US" sz="1500" dirty="0">
                <a:solidFill>
                  <a:srgbClr val="FF0000"/>
                </a:solidFill>
              </a:rPr>
              <a:t>1 mm</a:t>
            </a:r>
            <a:r>
              <a:rPr lang="en-US" sz="1500" dirty="0"/>
              <a:t> after a drift of 11 m for case 2</a:t>
            </a:r>
            <a:endParaRPr lang="en-US" sz="1500" dirty="0">
              <a:solidFill>
                <a:srgbClr val="000000"/>
              </a:solidFill>
              <a:cs typeface="Arial"/>
            </a:endParaRPr>
          </a:p>
        </p:txBody>
      </p:sp>
      <p:pic>
        <p:nvPicPr>
          <p:cNvPr id="5" name="Picture 6" descr="orbite-ne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1092200"/>
            <a:ext cx="4214037" cy="2726539"/>
          </a:xfrm>
          <a:prstGeom prst="rect">
            <a:avLst/>
          </a:prstGeom>
        </p:spPr>
      </p:pic>
      <p:pic>
        <p:nvPicPr>
          <p:cNvPr id="8" name="Picture 14" descr="angle-ne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0409" y="1092200"/>
            <a:ext cx="4355804" cy="27096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  <p:sp>
        <p:nvSpPr>
          <p:cNvPr id="6" name="ZoneTexte 26"/>
          <p:cNvSpPr txBox="1"/>
          <p:nvPr/>
        </p:nvSpPr>
        <p:spPr>
          <a:xfrm>
            <a:off x="560716" y="3867509"/>
            <a:ext cx="3418048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u="sng" dirty="0"/>
              <a:t>Cases of study</a:t>
            </a:r>
            <a:endParaRPr lang="en-US" sz="1200" u="sng" dirty="0">
              <a:cs typeface="Arial"/>
            </a:endParaRPr>
          </a:p>
          <a:p>
            <a:r>
              <a:rPr lang="en-US" sz="1200" dirty="0"/>
              <a:t>1/ reference errors (p.3)</a:t>
            </a:r>
            <a:endParaRPr lang="en-US" sz="1200" dirty="0">
              <a:cs typeface="Arial"/>
            </a:endParaRPr>
          </a:p>
          <a:p>
            <a:r>
              <a:rPr lang="en-US" sz="1200" dirty="0"/>
              <a:t>2/ σ(x/y) = 0.36  → 0.50 mm for quadrupoles</a:t>
            </a:r>
            <a:endParaRPr lang="en-US" sz="1200" dirty="0" err="1">
              <a:cs typeface="Arial"/>
            </a:endParaRPr>
          </a:p>
        </p:txBody>
      </p:sp>
      <p:sp>
        <p:nvSpPr>
          <p:cNvPr id="7" name="ZoneTexte 27"/>
          <p:cNvSpPr txBox="1"/>
          <p:nvPr/>
        </p:nvSpPr>
        <p:spPr>
          <a:xfrm>
            <a:off x="3896264" y="4040037"/>
            <a:ext cx="458028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3/ dip a2(u) = 1.1  → 0.55</a:t>
            </a:r>
          </a:p>
          <a:p>
            <a:r>
              <a:rPr lang="en-US" sz="1200" dirty="0"/>
              <a:t>4/ dip a2(u) = 1.1  → 0.55, a2(r) = 1.1  → 2.2</a:t>
            </a:r>
            <a:endParaRPr lang="en-US" sz="12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3300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Beta and Dispersion</a:t>
            </a:r>
            <a:r>
              <a:rPr lang="en-US" dirty="0">
                <a:cs typeface="Arial"/>
              </a:rPr>
              <a:t> beating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62509" y="4866306"/>
            <a:ext cx="7637102" cy="170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Beta-beating way too strong with a2(u) = 1.1 (cases 1 and 2)</a:t>
            </a:r>
            <a:endParaRPr lang="en-US" sz="1500" dirty="0">
              <a:solidFill>
                <a:srgbClr val="FF0000"/>
              </a:solidFill>
              <a:cs typeface="Arial"/>
            </a:endParaRPr>
          </a:p>
          <a:p>
            <a:endParaRPr lang="en-US" sz="1500" dirty="0">
              <a:solidFill>
                <a:srgbClr val="FF0000"/>
              </a:solidFill>
              <a:cs typeface="Arial"/>
            </a:endParaRPr>
          </a:p>
          <a:p>
            <a:r>
              <a:rPr lang="en-US" sz="1500" dirty="0"/>
              <a:t>Reducing a2(u) leads to values close to LHC limits</a:t>
            </a:r>
            <a:endParaRPr lang="en-US" sz="1500" dirty="0">
              <a:solidFill>
                <a:srgbClr val="000000"/>
              </a:solidFill>
              <a:cs typeface="Arial"/>
            </a:endParaRPr>
          </a:p>
          <a:p>
            <a:endParaRPr lang="en-US" sz="1500" dirty="0">
              <a:solidFill>
                <a:srgbClr val="000000"/>
              </a:solidFill>
              <a:cs typeface="Arial"/>
            </a:endParaRPr>
          </a:p>
          <a:p>
            <a:r>
              <a:rPr lang="en-US" sz="1500" dirty="0">
                <a:solidFill>
                  <a:srgbClr val="000000"/>
                </a:solidFill>
                <a:cs typeface="Arial"/>
              </a:rPr>
              <a:t>Beta-beating values driven by long arc sections</a:t>
            </a:r>
            <a:endParaRPr lang="en-US" sz="1500" dirty="0">
              <a:solidFill>
                <a:srgbClr val="000000"/>
              </a:solidFill>
            </a:endParaRPr>
          </a:p>
          <a:p>
            <a:endParaRPr lang="en-US" sz="1500" dirty="0">
              <a:solidFill>
                <a:srgbClr val="000000"/>
              </a:solidFill>
            </a:endParaRPr>
          </a:p>
          <a:p>
            <a:r>
              <a:rPr lang="en-US" sz="1500" dirty="0">
                <a:solidFill>
                  <a:srgbClr val="000000"/>
                </a:solidFill>
              </a:rPr>
              <a:t>Dispersion beating too strong for case 4</a:t>
            </a:r>
            <a:endParaRPr lang="en-US" sz="1500" dirty="0">
              <a:solidFill>
                <a:srgbClr val="000000"/>
              </a:solidFill>
              <a:cs typeface="Arial"/>
            </a:endParaRPr>
          </a:p>
        </p:txBody>
      </p:sp>
      <p:pic>
        <p:nvPicPr>
          <p:cNvPr id="6" name="Picture 6" descr="battbet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1038225"/>
            <a:ext cx="4196316" cy="2646502"/>
          </a:xfrm>
          <a:prstGeom prst="rect">
            <a:avLst/>
          </a:prstGeom>
        </p:spPr>
      </p:pic>
      <p:pic>
        <p:nvPicPr>
          <p:cNvPr id="8" name="Picture 14" descr="battdis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0397" y="1038225"/>
            <a:ext cx="4302641" cy="2719030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732216" y="2688231"/>
            <a:ext cx="3483933" cy="10632"/>
          </a:xfrm>
          <a:prstGeom prst="straightConnector1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</p:cNvCxnSpPr>
          <p:nvPr/>
        </p:nvCxnSpPr>
        <p:spPr>
          <a:xfrm>
            <a:off x="735250" y="2814618"/>
            <a:ext cx="3483933" cy="10632"/>
          </a:xfrm>
          <a:prstGeom prst="straightConnector1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386641" y="2874803"/>
            <a:ext cx="1626782" cy="3079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/>
              <a:t>LHC</a:t>
            </a:r>
            <a:r>
              <a:rPr lang="en-US" sz="1400" dirty="0">
                <a:cs typeface="Arial"/>
              </a:rPr>
              <a:t> limits</a:t>
            </a:r>
            <a:endParaRPr lang="en-US" sz="1400" dirty="0" err="1"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85642" y="2245421"/>
            <a:ext cx="2034954" cy="3079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/>
              <a:t> LHC</a:t>
            </a:r>
            <a:r>
              <a:rPr lang="en-US" sz="1400" dirty="0">
                <a:cs typeface="Arial"/>
              </a:rPr>
              <a:t> limits (3 RMS)</a:t>
            </a:r>
            <a:endParaRPr lang="en-US" sz="1400" dirty="0" err="1">
              <a:cs typeface="Arial"/>
            </a:endParaRPr>
          </a:p>
        </p:txBody>
      </p:sp>
      <p:cxnSp>
        <p:nvCxnSpPr>
          <p:cNvPr id="32" name="Straight Arrow Connector 31"/>
          <p:cNvCxnSpPr>
            <a:cxnSpLocks/>
          </p:cNvCxnSpPr>
          <p:nvPr/>
        </p:nvCxnSpPr>
        <p:spPr>
          <a:xfrm>
            <a:off x="5610004" y="2751925"/>
            <a:ext cx="3289003" cy="10632"/>
          </a:xfrm>
          <a:prstGeom prst="straightConnector1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</p:cNvCxnSpPr>
          <p:nvPr/>
        </p:nvCxnSpPr>
        <p:spPr>
          <a:xfrm>
            <a:off x="5582956" y="2583244"/>
            <a:ext cx="3289003" cy="28352"/>
          </a:xfrm>
          <a:prstGeom prst="straightConnector1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  <p:sp>
        <p:nvSpPr>
          <p:cNvPr id="3" name="ZoneTexte 26"/>
          <p:cNvSpPr txBox="1"/>
          <p:nvPr/>
        </p:nvSpPr>
        <p:spPr>
          <a:xfrm>
            <a:off x="560716" y="3867509"/>
            <a:ext cx="3418048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u="sng" dirty="0"/>
              <a:t>Cases of study</a:t>
            </a:r>
            <a:endParaRPr lang="en-US" sz="1200" u="sng" dirty="0">
              <a:cs typeface="Arial"/>
            </a:endParaRPr>
          </a:p>
          <a:p>
            <a:r>
              <a:rPr lang="en-US" sz="1200" dirty="0"/>
              <a:t>1/ reference errors (p.3)</a:t>
            </a:r>
            <a:endParaRPr lang="en-US" sz="1200" dirty="0">
              <a:cs typeface="Arial"/>
            </a:endParaRPr>
          </a:p>
          <a:p>
            <a:r>
              <a:rPr lang="en-US" sz="1200" dirty="0"/>
              <a:t>2/ σ(x/y) = 0.36  → 0.50 mm for quadrupoles</a:t>
            </a:r>
            <a:endParaRPr lang="en-US" sz="1200" dirty="0" err="1">
              <a:cs typeface="Arial"/>
            </a:endParaRPr>
          </a:p>
        </p:txBody>
      </p:sp>
      <p:sp>
        <p:nvSpPr>
          <p:cNvPr id="7" name="ZoneTexte 27"/>
          <p:cNvSpPr txBox="1"/>
          <p:nvPr/>
        </p:nvSpPr>
        <p:spPr>
          <a:xfrm>
            <a:off x="3896264" y="4040037"/>
            <a:ext cx="458028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3/ dip a2(u) = 1.1  → 0.55</a:t>
            </a:r>
          </a:p>
          <a:p>
            <a:r>
              <a:rPr lang="en-US" sz="1200" dirty="0"/>
              <a:t>4/ dip a2(u) = 1.1  → 0.55, a2(r) = 1.1  → 2.2</a:t>
            </a:r>
            <a:endParaRPr lang="en-US" sz="12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1500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 and perspectives</a:t>
            </a:r>
            <a:endParaRPr lang="en-US" dirty="0">
              <a:cs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107950" y="1127125"/>
            <a:ext cx="8739188" cy="567574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A global correction scheme of the residual orbit, the linear coupling and the ring tunes for the arc section of FCC-</a:t>
            </a:r>
            <a:r>
              <a:rPr lang="en-US" dirty="0" err="1">
                <a:solidFill>
                  <a:schemeClr val="tx1"/>
                </a:solidFill>
              </a:rPr>
              <a:t>hh</a:t>
            </a:r>
            <a:r>
              <a:rPr lang="en-US" dirty="0">
                <a:solidFill>
                  <a:schemeClr val="tx1"/>
                </a:solidFill>
              </a:rPr>
              <a:t> has been updated with the </a:t>
            </a:r>
            <a:r>
              <a:rPr lang="en-US" dirty="0">
                <a:solidFill>
                  <a:srgbClr val="000000"/>
                </a:solidFill>
                <a:cs typeface="Arial"/>
              </a:rPr>
              <a:t>newest optics</a:t>
            </a:r>
            <a:endParaRPr lang="en-US" dirty="0"/>
          </a:p>
          <a:p>
            <a:pPr marL="360045" lvl="1" indent="-360045">
              <a:buFont typeface="Wingdings" panose="05000000000000000000" pitchFamily="2" charset="2"/>
              <a:buChar char="q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  <a:cs typeface="Arial"/>
              </a:rPr>
              <a:t>The residual orbit and angle are compatible with the aperture considered for the synchrotron radiation evacuation</a:t>
            </a:r>
          </a:p>
          <a:p>
            <a:pPr marL="360045" lvl="1" indent="-360045">
              <a:buFont typeface="Wingdings" panose="05000000000000000000" pitchFamily="2" charset="2"/>
              <a:buChar char="q"/>
            </a:pPr>
            <a:endParaRPr lang="en-US" dirty="0">
              <a:solidFill>
                <a:srgbClr val="000000"/>
              </a:solidFill>
            </a:endParaRPr>
          </a:p>
          <a:p>
            <a:pPr marL="360045" lvl="1" indent="-360045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0000"/>
                </a:solidFill>
              </a:rPr>
              <a:t>Beta-beating is too high with the a2(u)</a:t>
            </a:r>
            <a:r>
              <a:rPr lang="en-US" dirty="0">
                <a:solidFill>
                  <a:srgbClr val="FF0000"/>
                </a:solidFill>
                <a:cs typeface="Arial"/>
              </a:rPr>
              <a:t> value given in tables V0/V2</a:t>
            </a:r>
          </a:p>
          <a:p>
            <a:pPr marL="360045" lvl="1" indent="-360045">
              <a:buFont typeface="Wingdings" panose="05000000000000000000" pitchFamily="2" charset="2"/>
              <a:buChar char="q"/>
            </a:pPr>
            <a:endParaRPr lang="en-US" dirty="0">
              <a:solidFill>
                <a:srgbClr val="FF0000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  <a:cs typeface="Arial"/>
              </a:rPr>
              <a:t>At this stage of study trim quadrupoles are not used</a:t>
            </a:r>
            <a:endParaRPr lang="en-US" dirty="0" err="1">
              <a:solidFill>
                <a:schemeClr val="tx1"/>
              </a:solidFill>
            </a:endParaRPr>
          </a:p>
          <a:p>
            <a:pPr marL="360045" lvl="1" indent="-360045">
              <a:buFont typeface="Wingdings" panose="05000000000000000000" pitchFamily="2" charset="2"/>
              <a:buChar char="q"/>
            </a:pPr>
            <a:endParaRPr lang="en-US" dirty="0">
              <a:solidFill>
                <a:schemeClr val="tx1"/>
              </a:solidFill>
            </a:endParaRPr>
          </a:p>
          <a:p>
            <a:pPr marL="360045" lvl="1" indent="-360045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The reference tolerances on quadrupole alignment and on dipole b1 give reasonable orbit correctors strengths</a:t>
            </a:r>
            <a:r>
              <a:rPr lang="en-US" dirty="0">
                <a:solidFill>
                  <a:schemeClr val="tx1"/>
                </a:solidFill>
                <a:cs typeface="Arial"/>
              </a:rPr>
              <a:t>, a quadrupole misalignment of 0.5 mm can be excluded</a:t>
            </a:r>
            <a:endParaRPr lang="en-US" dirty="0" err="1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q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  <a:cs typeface="Arial"/>
              </a:rPr>
              <a:t>The IRs contribute to the residual orbit only</a:t>
            </a:r>
          </a:p>
          <a:p>
            <a:pPr marL="360045" lvl="1" indent="-360045">
              <a:buFont typeface="Wingdings" panose="05000000000000000000" pitchFamily="2" charset="2"/>
              <a:buChar char="q"/>
            </a:pPr>
            <a:endParaRPr lang="en-US" dirty="0">
              <a:solidFill>
                <a:schemeClr val="tx1"/>
              </a:solidFill>
            </a:endParaRPr>
          </a:p>
          <a:p>
            <a:pPr marL="360045" lvl="1" indent="-360045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Perspectives: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Continue the integration of the insertion regions (collimation, </a:t>
            </a:r>
            <a:r>
              <a:rPr lang="en-US" dirty="0" err="1">
                <a:solidFill>
                  <a:schemeClr val="tx1"/>
                </a:solidFill>
              </a:rPr>
              <a:t>etc</a:t>
            </a:r>
            <a:r>
              <a:rPr lang="en-US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Add other systematic errors (dipole b2, alignment)</a:t>
            </a:r>
            <a:endParaRPr lang="en-US" dirty="0">
              <a:solidFill>
                <a:srgbClr val="FF0000"/>
              </a:solidFill>
              <a:cs typeface="Arial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Discussions are </a:t>
            </a:r>
            <a:r>
              <a:rPr lang="en-US" dirty="0">
                <a:solidFill>
                  <a:schemeClr val="tx1"/>
                </a:solidFill>
                <a:cs typeface="Arial"/>
              </a:rPr>
              <a:t>ongoing to finalize the dimensioning of correctors and their occupation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08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752" y="4155695"/>
            <a:ext cx="3504724" cy="2247424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77072"/>
            <a:ext cx="3352381" cy="251428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27" y="1130738"/>
            <a:ext cx="3352381" cy="251428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31" y="1130738"/>
            <a:ext cx="3352381" cy="2514286"/>
          </a:xfrm>
          <a:prstGeom prst="rect">
            <a:avLst/>
          </a:prstGeom>
        </p:spPr>
      </p:pic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ANALYSE des résultats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5495" y="919753"/>
            <a:ext cx="4778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Orbite résiduelle dans chaque élément de l’anneau pour 1 machine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612194" y="2996952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* 100 machines =&gt;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865548" y="919753"/>
            <a:ext cx="3954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Valeur moyenne de l’orbite résiduelle sur 100 machines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707904" y="4941168"/>
            <a:ext cx="1319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Histogramme =&gt;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4827826" y="3915383"/>
            <a:ext cx="3898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Distribution de la valeur maximum de l’orbite résiduelle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7401600" y="4212000"/>
            <a:ext cx="0" cy="1872000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7403859" y="4221088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niveau 90%</a:t>
            </a:r>
          </a:p>
        </p:txBody>
      </p:sp>
      <p:sp>
        <p:nvSpPr>
          <p:cNvPr id="21" name="ZoneTexte 20"/>
          <p:cNvSpPr txBox="1"/>
          <p:nvPr/>
        </p:nvSpPr>
        <p:spPr>
          <a:xfrm rot="16200000">
            <a:off x="-506071" y="2066364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Orbite résiduelle [m]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619672" y="3573016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Distance [m]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691680" y="6536377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Numéro de </a:t>
            </a:r>
            <a:r>
              <a:rPr lang="fr-FR" sz="1200" dirty="0" err="1"/>
              <a:t>run</a:t>
            </a:r>
            <a:endParaRPr lang="fr-FR" sz="1200" dirty="0"/>
          </a:p>
        </p:txBody>
      </p:sp>
      <p:sp>
        <p:nvSpPr>
          <p:cNvPr id="28" name="ZoneTexte 27"/>
          <p:cNvSpPr txBox="1"/>
          <p:nvPr/>
        </p:nvSpPr>
        <p:spPr>
          <a:xfrm rot="16200000">
            <a:off x="-523059" y="5136424"/>
            <a:ext cx="1618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Orbite résiduelle [m]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6156176" y="3584049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Distance [m]</a:t>
            </a:r>
          </a:p>
        </p:txBody>
      </p:sp>
      <p:sp>
        <p:nvSpPr>
          <p:cNvPr id="30" name="ZoneTexte 29"/>
          <p:cNvSpPr txBox="1"/>
          <p:nvPr/>
        </p:nvSpPr>
        <p:spPr>
          <a:xfrm rot="16200000">
            <a:off x="4062770" y="2066364"/>
            <a:ext cx="1584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Orbite résiduelle [m]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907704" y="1196752"/>
            <a:ext cx="1221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0070C0"/>
                </a:solidFill>
              </a:rPr>
              <a:t>Orbite horizontale</a:t>
            </a:r>
          </a:p>
          <a:p>
            <a:r>
              <a:rPr lang="fr-FR" sz="1000" dirty="0">
                <a:solidFill>
                  <a:srgbClr val="FF0000"/>
                </a:solidFill>
              </a:rPr>
              <a:t>Orbite verticale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6403381" y="1293813"/>
            <a:ext cx="1192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0070C0"/>
                </a:solidFill>
              </a:rPr>
              <a:t>Orbite horizontale</a:t>
            </a:r>
          </a:p>
          <a:p>
            <a:r>
              <a:rPr lang="fr-FR" sz="1000" dirty="0">
                <a:solidFill>
                  <a:srgbClr val="FF0000"/>
                </a:solidFill>
              </a:rPr>
              <a:t>Orbite verticale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1794869" y="4221088"/>
            <a:ext cx="1192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0070C0"/>
                </a:solidFill>
              </a:rPr>
              <a:t>Orbite horizontale</a:t>
            </a:r>
          </a:p>
          <a:p>
            <a:r>
              <a:rPr lang="fr-FR" sz="1000" dirty="0">
                <a:solidFill>
                  <a:srgbClr val="FF0000"/>
                </a:solidFill>
              </a:rPr>
              <a:t>Orbite verticale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5580112" y="4262686"/>
            <a:ext cx="1192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0070C0"/>
                </a:solidFill>
              </a:rPr>
              <a:t>Orbite horizontale</a:t>
            </a:r>
          </a:p>
          <a:p>
            <a:r>
              <a:rPr lang="fr-FR" sz="1000" dirty="0">
                <a:solidFill>
                  <a:srgbClr val="FF0000"/>
                </a:solidFill>
              </a:rPr>
              <a:t>Orbite verticale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197570" y="3872081"/>
            <a:ext cx="42304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fr-FR" sz="1200" dirty="0"/>
              <a:t>Valeur maximum de l’orbite résiduelle pour 50 machines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5364088" y="4941168"/>
            <a:ext cx="1532792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100" dirty="0"/>
              <a:t>Taille du bin 0.05 mm</a:t>
            </a:r>
          </a:p>
        </p:txBody>
      </p:sp>
      <p:cxnSp>
        <p:nvCxnSpPr>
          <p:cNvPr id="39" name="Connecteur droit 38"/>
          <p:cNvCxnSpPr/>
          <p:nvPr/>
        </p:nvCxnSpPr>
        <p:spPr>
          <a:xfrm>
            <a:off x="7740352" y="4212000"/>
            <a:ext cx="0" cy="187200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51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05064"/>
            <a:ext cx="3047619" cy="2285715"/>
          </a:xfrm>
          <a:prstGeom prst="rect">
            <a:avLst/>
          </a:prstGeom>
        </p:spPr>
      </p:pic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 of the results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en-US" dirty="0"/>
              <a:t>|  PAGE </a:t>
            </a:r>
            <a:fld id="{AEFB9B6D-867A-40B8-ACB0-35CC9F272C9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en-US" dirty="0"/>
              <a:t>D. BOUTIN, 04 OCTOBRE 2017</a:t>
            </a: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179512" y="1007607"/>
            <a:ext cx="8640960" cy="328548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>
                <a:solidFill>
                  <a:schemeClr val="tx1"/>
                </a:solidFill>
                <a:latin typeface="+mj-lt"/>
              </a:rPr>
              <a:t>For each run, calculation of the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mean, RMS and maximum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values for the following observables for all elements of the arc (see LHC Project Report 501 for more details):</a:t>
            </a:r>
            <a:endParaRPr lang="fr-FR" dirty="0">
              <a:solidFill>
                <a:schemeClr val="tx1"/>
              </a:solidFill>
              <a:latin typeface="+mj-lt"/>
            </a:endParaRPr>
          </a:p>
          <a:p>
            <a:pPr lvl="3"/>
            <a:r>
              <a:rPr lang="en-US" dirty="0">
                <a:solidFill>
                  <a:schemeClr val="tx1"/>
                </a:solidFill>
                <a:latin typeface="+mj-lt"/>
              </a:rPr>
              <a:t>Corrector strengths</a:t>
            </a:r>
          </a:p>
          <a:p>
            <a:pPr lvl="3"/>
            <a:r>
              <a:rPr lang="en-US" dirty="0">
                <a:solidFill>
                  <a:schemeClr val="tx1"/>
                </a:solidFill>
                <a:latin typeface="+mj-lt"/>
              </a:rPr>
              <a:t>Residual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orbit and angle</a:t>
            </a:r>
          </a:p>
          <a:p>
            <a:pPr lvl="3"/>
            <a:r>
              <a:rPr lang="en-US" dirty="0">
                <a:solidFill>
                  <a:schemeClr val="tx1"/>
                </a:solidFill>
                <a:latin typeface="+mj-lt"/>
              </a:rPr>
              <a:t>Beta-beating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Δβ/β</a:t>
            </a:r>
            <a:r>
              <a:rPr lang="en-US" b="1" baseline="-25000" dirty="0">
                <a:solidFill>
                  <a:schemeClr val="tx1"/>
                </a:solidFill>
                <a:latin typeface="+mj-lt"/>
              </a:rPr>
              <a:t>ref</a:t>
            </a:r>
            <a:endParaRPr lang="en-US" dirty="0">
              <a:solidFill>
                <a:schemeClr val="tx1"/>
              </a:solidFill>
              <a:latin typeface="+mj-lt"/>
            </a:endParaRPr>
          </a:p>
          <a:p>
            <a:pPr lvl="3"/>
            <a:r>
              <a:rPr lang="en-US" dirty="0">
                <a:solidFill>
                  <a:schemeClr val="tx1"/>
                </a:solidFill>
                <a:latin typeface="+mj-lt"/>
              </a:rPr>
              <a:t>Parasitic dispersion or dispersion beating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ΔD/√β</a:t>
            </a:r>
            <a:r>
              <a:rPr lang="en-US" b="1" baseline="-25000" dirty="0">
                <a:solidFill>
                  <a:schemeClr val="tx1"/>
                </a:solidFill>
                <a:latin typeface="+mj-lt"/>
              </a:rPr>
              <a:t>re</a:t>
            </a:r>
            <a:endParaRPr lang="en-US" dirty="0">
              <a:solidFill>
                <a:schemeClr val="tx1"/>
              </a:solidFill>
              <a:latin typeface="+mj-lt"/>
            </a:endParaRPr>
          </a:p>
          <a:p>
            <a:pPr marL="0" lvl="1" indent="0">
              <a:buNone/>
            </a:pP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j-lt"/>
              </a:rPr>
              <a:t>From the distribution of the maximum values the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90-percentile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(value for which 90% of the distribution is included) is calculated over all runs</a:t>
            </a:r>
          </a:p>
          <a:p>
            <a:pPr lvl="1"/>
            <a:endParaRPr lang="en-US" dirty="0">
              <a:solidFill>
                <a:schemeClr val="tx1"/>
              </a:solidFill>
              <a:latin typeface="+mj-lt"/>
            </a:endParaRPr>
          </a:p>
          <a:p>
            <a:pPr lvl="1"/>
            <a:r>
              <a:rPr lang="en-US" dirty="0">
                <a:solidFill>
                  <a:srgbClr val="FF0000"/>
                </a:solidFill>
                <a:latin typeface="+mj-lt"/>
              </a:rPr>
              <a:t>Several runs did not have a convergence for the ring tunes and were excluded from further analysis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, the errors correlation is under investigation</a:t>
            </a:r>
          </a:p>
          <a:p>
            <a:pPr marL="0" lvl="1" indent="0">
              <a:buNone/>
            </a:pPr>
            <a:endParaRPr lang="en-US" dirty="0">
              <a:latin typeface="+mj-lt"/>
            </a:endParaRPr>
          </a:p>
          <a:p>
            <a:pPr lvl="1"/>
            <a:endParaRPr lang="en-US" dirty="0">
              <a:latin typeface="+mj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841229" y="6248345"/>
            <a:ext cx="1218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Path length [m]</a:t>
            </a:r>
          </a:p>
        </p:txBody>
      </p:sp>
      <p:sp>
        <p:nvSpPr>
          <p:cNvPr id="12" name="ZoneTexte 11"/>
          <p:cNvSpPr txBox="1"/>
          <p:nvPr/>
        </p:nvSpPr>
        <p:spPr>
          <a:xfrm rot="16200000">
            <a:off x="-348891" y="4937413"/>
            <a:ext cx="2052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Horizontal residual orbit [m]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211425" y="4130453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Unfiltered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247739" y="4418485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Filtered</a:t>
            </a:r>
          </a:p>
        </p:txBody>
      </p:sp>
      <p:sp>
        <p:nvSpPr>
          <p:cNvPr id="15" name="ZoneTexte 14"/>
          <p:cNvSpPr txBox="1"/>
          <p:nvPr/>
        </p:nvSpPr>
        <p:spPr>
          <a:xfrm rot="16200000">
            <a:off x="4379327" y="4750518"/>
            <a:ext cx="1520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Relative horizontal beta-beating [part.]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449741" y="6237312"/>
            <a:ext cx="1218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Path length [m]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805" y="4005064"/>
            <a:ext cx="3047619" cy="2285715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7344006" y="4141486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Unfiltered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7380320" y="4365104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Filtered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07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Results discussed </a:t>
            </a:r>
            <a:r>
              <a:rPr lang="en-US" dirty="0">
                <a:solidFill>
                  <a:srgbClr val="FFFFFF"/>
                </a:solidFill>
                <a:cs typeface="Arial"/>
              </a:rPr>
              <a:t>at FCC WEEK 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66675" y="1171575"/>
            <a:ext cx="9035754" cy="294798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cs typeface="Arial"/>
              </a:rPr>
              <a:t>Improved correction schemes of the linear coupling and the ring tunes were implemented</a:t>
            </a:r>
            <a:endParaRPr lang="en-US" dirty="0"/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Skew </a:t>
            </a:r>
            <a:r>
              <a:rPr lang="en-US" dirty="0">
                <a:solidFill>
                  <a:schemeClr val="tx1"/>
                </a:solidFill>
                <a:cs typeface="Arial"/>
              </a:rPr>
              <a:t>quadrupoles corrector strengths were too high if a2(u) &gt; 0.55</a:t>
            </a: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Increased</a:t>
            </a:r>
            <a:r>
              <a:rPr lang="en-US" dirty="0">
                <a:solidFill>
                  <a:schemeClr val="tx1"/>
                </a:solidFill>
                <a:cs typeface="Arial"/>
              </a:rPr>
              <a:t> tolerances on the quadrupole alignment error and the dipole b1 error gave reasonable strengths for the orbit correctors</a:t>
            </a: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cs typeface="Arial"/>
              </a:rPr>
              <a:t>Collision optics had higher beta and dispersion beating than injection (orbit optimization bug)</a:t>
            </a: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00750" y="6329693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075" y="3355237"/>
            <a:ext cx="2503303" cy="164100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132" y="4958815"/>
            <a:ext cx="2575516" cy="1679598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3700" y="3329969"/>
            <a:ext cx="2574187" cy="1691173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7716" y="4990079"/>
            <a:ext cx="2467131" cy="1621244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1674" y="3329969"/>
            <a:ext cx="2627350" cy="172589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8033" y="4904560"/>
            <a:ext cx="2503303" cy="164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69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Errors Definition</a:t>
            </a:r>
            <a:endParaRPr lang="en-US" dirty="0" err="1">
              <a:cs typeface="Arial"/>
            </a:endParaRPr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54788" y="981075"/>
            <a:ext cx="9052700" cy="2438400"/>
          </a:xfrm>
        </p:spPr>
        <p:txBody>
          <a:bodyPr vert="horz" lIns="0" tIns="0" rIns="0" bIns="0" rtlCol="0" anchor="t">
            <a:noAutofit/>
          </a:bodyPr>
          <a:lstStyle/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Errors defined for main dipoles, main quadrupoles and for BPMs used</a:t>
            </a:r>
            <a:r>
              <a:rPr lang="en-US" dirty="0">
                <a:solidFill>
                  <a:schemeClr val="tx1"/>
                </a:solidFill>
                <a:cs typeface="Arial"/>
              </a:rPr>
              <a:t> in arcs and DIS sections</a:t>
            </a:r>
            <a:endParaRPr lang="en-US" dirty="0" err="1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Errors are Gaussian distributed, truncated at 3-σ values, with a different seed for each run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No errors defined in the straight sections (insertions)</a:t>
            </a:r>
            <a:r>
              <a:rPr lang="en-US" dirty="0">
                <a:solidFill>
                  <a:srgbClr val="FF0000"/>
                </a:solidFill>
                <a:cs typeface="Arial"/>
              </a:rPr>
              <a:t> unless specified</a:t>
            </a: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Study of the variation of dipole a2 and quadrupole alignment tolerances, with 100 machines simulated for each case</a:t>
            </a:r>
            <a:r>
              <a:rPr lang="en-US" dirty="0">
                <a:solidFill>
                  <a:schemeClr val="tx1"/>
                </a:solidFill>
                <a:cs typeface="Arial"/>
              </a:rPr>
              <a:t> of study</a:t>
            </a:r>
            <a:endParaRPr lang="en-US" dirty="0" err="1">
              <a:solidFill>
                <a:schemeClr val="tx1"/>
              </a:solidFill>
              <a:cs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07504" y="6464369"/>
            <a:ext cx="5388013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Reference values of the LHC design taken from LHC Project Report 501/370</a:t>
            </a:r>
            <a:endParaRPr lang="en-US" sz="1200" dirty="0">
              <a:cs typeface="Arial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994017"/>
              </p:ext>
            </p:extLst>
          </p:nvPr>
        </p:nvGraphicFramePr>
        <p:xfrm>
          <a:off x="543864" y="3300593"/>
          <a:ext cx="7416823" cy="28803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762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4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Element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Error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Error </a:t>
                      </a:r>
                      <a:r>
                        <a:rPr lang="en-US" sz="1100" u="none" strike="noStrike" noProof="0" dirty="0" err="1">
                          <a:effectLst/>
                        </a:rPr>
                        <a:t>desc</a:t>
                      </a:r>
                      <a:r>
                        <a:rPr lang="en-US" sz="1100" u="none" strike="noStrike" noProof="0" dirty="0">
                          <a:effectLst/>
                        </a:rPr>
                        <a:t>.</a:t>
                      </a: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Units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FCC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LHC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Comments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1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noProof="0" dirty="0" err="1">
                          <a:effectLst/>
                        </a:rPr>
                        <a:t>Dipôle</a:t>
                      </a:r>
                      <a:endParaRPr lang="en-US" sz="1100" b="0" i="0" u="none" strike="noStrike" noProof="0" dirty="0" err="1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σ(x),σ(y)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mm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0.5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0.5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no effect on observables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01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σ(ψ)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roll angle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 err="1">
                          <a:effectLst/>
                        </a:rPr>
                        <a:t>mrad</a:t>
                      </a:r>
                      <a:endParaRPr lang="en-US" sz="1100" b="1" i="0" u="none" strike="noStrike" noProof="0" dirty="0" err="1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0.5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effect in vertical plane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01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σ(</a:t>
                      </a:r>
                      <a:r>
                        <a:rPr lang="en-US" sz="1100" u="none" strike="noStrike" noProof="0" dirty="0" err="1">
                          <a:effectLst/>
                        </a:rPr>
                        <a:t>δB</a:t>
                      </a:r>
                      <a:r>
                        <a:rPr lang="en-US" sz="1100" u="none" strike="noStrike" noProof="0" dirty="0">
                          <a:effectLst/>
                        </a:rPr>
                        <a:t>/B)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random b1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%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0.1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0.08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LHC value includes σ(ψ)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0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σ(</a:t>
                      </a:r>
                      <a:r>
                        <a:rPr lang="en-US" sz="11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δB</a:t>
                      </a:r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/B)</a:t>
                      </a:r>
                      <a:endParaRPr lang="en-US" dirty="0">
                        <a:effectLst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u="none" strike="noStrike" noProof="0" dirty="0">
                          <a:effectLst/>
                        </a:rPr>
                        <a:t>random a2</a:t>
                      </a: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10-4 units</a:t>
                      </a:r>
                      <a:endParaRPr lang="en-US" dirty="0">
                        <a:effectLst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b="1" u="none" strike="noStrike" noProof="0" dirty="0">
                          <a:solidFill>
                            <a:srgbClr val="FF0000"/>
                          </a:solidFill>
                          <a:effectLst/>
                        </a:rPr>
                        <a:t>1.1</a:t>
                      </a: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u="none" strike="noStrike" noProof="0" dirty="0">
                          <a:effectLst/>
                        </a:rPr>
                        <a:t>1.6</a:t>
                      </a: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endParaRPr lang="en-US" sz="1100" u="none" strike="noStrike" noProof="0" dirty="0">
                        <a:effectLst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396653"/>
                  </a:ext>
                </a:extLst>
              </a:tr>
              <a:tr h="2420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σ(</a:t>
                      </a:r>
                      <a:r>
                        <a:rPr lang="en-US" sz="11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δB</a:t>
                      </a:r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/B)</a:t>
                      </a:r>
                      <a:endParaRPr lang="en-US" dirty="0">
                        <a:effectLst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u="none" strike="noStrike" noProof="0" dirty="0" err="1">
                          <a:effectLst/>
                        </a:rPr>
                        <a:t>uncert</a:t>
                      </a:r>
                      <a:r>
                        <a:rPr lang="en-US" sz="1100" u="none" strike="noStrike" noProof="0" dirty="0">
                          <a:effectLst/>
                        </a:rPr>
                        <a:t>. a2</a:t>
                      </a: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10-4 units</a:t>
                      </a:r>
                      <a:endParaRPr lang="en-US" dirty="0">
                        <a:effectLst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1.1</a:t>
                      </a:r>
                      <a:endParaRPr lang="en-US" dirty="0">
                        <a:effectLst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r>
                        <a:rPr lang="en-US" sz="1100" u="none" strike="noStrike" noProof="0" dirty="0">
                          <a:effectLst/>
                        </a:rPr>
                        <a:t>0.5</a:t>
                      </a: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>
                        <a:buNone/>
                      </a:pPr>
                      <a:endParaRPr lang="en-US" sz="1100" u="none" strike="noStrike" noProof="0" dirty="0">
                        <a:effectLst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404277"/>
                  </a:ext>
                </a:extLst>
              </a:tr>
              <a:tr h="85270">
                <a:tc>
                  <a:txBody>
                    <a:bodyPr/>
                    <a:lstStyle/>
                    <a:p>
                      <a:pPr algn="ctr" fontAlgn="ctr"/>
                      <a:endParaRPr lang="en-U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01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noProof="0" dirty="0">
                          <a:effectLst/>
                        </a:rPr>
                        <a:t>Quad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σ(x),σ(y)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mm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>
                          <a:solidFill>
                            <a:srgbClr val="FF0000"/>
                          </a:solidFill>
                          <a:effectLst/>
                        </a:rPr>
                        <a:t>0.36</a:t>
                      </a:r>
                      <a:endParaRPr lang="en-US" sz="1100" b="1" i="0" u="none" strike="noStrike" noProof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0.36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01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σ(ψ)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roll angle</a:t>
                      </a:r>
                      <a:endParaRPr lang="en-US" sz="1100" b="1" i="0" u="none" strike="noStrike" noProof="0" dirty="0" err="1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 err="1">
                          <a:effectLst/>
                        </a:rPr>
                        <a:t>mrad</a:t>
                      </a:r>
                      <a:endParaRPr lang="en-US" sz="1100" b="1" i="0" u="none" strike="noStrike" noProof="0" dirty="0" err="1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1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0.5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01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σ(</a:t>
                      </a:r>
                      <a:r>
                        <a:rPr lang="en-US" sz="1100" u="none" strike="noStrike" noProof="0" dirty="0" err="1">
                          <a:effectLst/>
                        </a:rPr>
                        <a:t>δB</a:t>
                      </a:r>
                      <a:r>
                        <a:rPr lang="en-US" sz="1100" u="none" strike="noStrike" noProof="0" dirty="0">
                          <a:effectLst/>
                        </a:rPr>
                        <a:t>/B)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random b2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%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0.1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0.3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8661">
                <a:tc>
                  <a:txBody>
                    <a:bodyPr/>
                    <a:lstStyle/>
                    <a:p>
                      <a:pPr algn="ctr" fontAlgn="ctr"/>
                      <a:endParaRPr lang="en-U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20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noProof="0" dirty="0">
                          <a:effectLst/>
                        </a:rPr>
                        <a:t>BPM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σ(x),σ(y)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mm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0.3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0.24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value relative to quad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4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σ(read)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mm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0.2</a:t>
                      </a:r>
                      <a:endParaRPr lang="en-US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0.5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effectLst/>
                        </a:rPr>
                        <a:t>accuracy</a:t>
                      </a:r>
                      <a:endParaRPr lang="en-US" sz="1100" u="none" strike="noStrike" noProof="0" dirty="0" err="1">
                        <a:effectLst/>
                      </a:endParaRPr>
                    </a:p>
                  </a:txBody>
                  <a:tcPr marL="9287" marR="9287" marT="92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669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of</a:t>
            </a:r>
            <a:r>
              <a:rPr lang="en-US" dirty="0">
                <a:solidFill>
                  <a:srgbClr val="FFFFFF"/>
                </a:solidFill>
                <a:cs typeface="Arial"/>
              </a:rPr>
              <a:t> the Errors on the beam screen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1" y="1064118"/>
            <a:ext cx="8892540" cy="29413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8346" y="1178418"/>
            <a:ext cx="1188000" cy="36988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1520" y="1064118"/>
            <a:ext cx="4755574" cy="369888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cs typeface="Arial"/>
            </a:endParaRP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377825" y="4198938"/>
            <a:ext cx="8521700" cy="231150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The synchrotron radiation is evacuated through an aperture in the horizontal plane of the arc dipole chamber </a:t>
            </a:r>
            <a:r>
              <a:rPr lang="en-US" dirty="0">
                <a:solidFill>
                  <a:schemeClr val="tx1"/>
                </a:solidFill>
                <a:cs typeface="Arial"/>
              </a:rPr>
              <a:t>(total gap 5 mm as presented in FCC Week)</a:t>
            </a:r>
            <a:endParaRPr lang="en-US" dirty="0"/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The maximum drift a photon can travel in the arc sections before hitting the chamber walls is estimated to 11 m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cs typeface="Arial"/>
              </a:rPr>
              <a:t>Position and angle misalignment of the beam can affect the evacuation efficiency, leading to heating, desorption and performances losses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84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512000" y="44624"/>
            <a:ext cx="7236464" cy="936104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Correction Schemes</a:t>
            </a:r>
            <a:r>
              <a:rPr lang="en-US" dirty="0">
                <a:cs typeface="Arial"/>
              </a:rPr>
              <a:t> of the arc sections</a:t>
            </a:r>
            <a:endParaRPr lang="en-US" dirty="0" err="1">
              <a:cs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34925" y="981075"/>
            <a:ext cx="9041450" cy="16033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Optics studied at injection (3.3 </a:t>
            </a:r>
            <a:r>
              <a:rPr lang="en-US" dirty="0" err="1">
                <a:solidFill>
                  <a:schemeClr val="tx1"/>
                </a:solidFill>
              </a:rPr>
              <a:t>TeV</a:t>
            </a:r>
            <a:r>
              <a:rPr lang="en-US" dirty="0">
                <a:solidFill>
                  <a:schemeClr val="tx1"/>
                </a:solidFill>
              </a:rPr>
              <a:t>, β* = 4.6 m), another optics at collision (50 </a:t>
            </a:r>
            <a:r>
              <a:rPr lang="en-US" dirty="0" err="1">
                <a:solidFill>
                  <a:schemeClr val="tx1"/>
                </a:solidFill>
              </a:rPr>
              <a:t>TeV</a:t>
            </a:r>
            <a:r>
              <a:rPr lang="en-US" dirty="0">
                <a:solidFill>
                  <a:schemeClr val="tx1"/>
                </a:solidFill>
              </a:rPr>
              <a:t>, β* = 0.3 m) gives similar results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All </a:t>
            </a:r>
            <a:r>
              <a:rPr lang="en-US" dirty="0">
                <a:solidFill>
                  <a:srgbClr val="006400"/>
                </a:solidFill>
              </a:rPr>
              <a:t>main quadrupoles </a:t>
            </a:r>
            <a:r>
              <a:rPr lang="en-US" dirty="0">
                <a:solidFill>
                  <a:srgbClr val="000000"/>
                </a:solidFill>
              </a:rPr>
              <a:t>units </a:t>
            </a:r>
            <a:r>
              <a:rPr lang="en-US" dirty="0">
                <a:solidFill>
                  <a:schemeClr val="tx1"/>
                </a:solidFill>
              </a:rPr>
              <a:t>of the arc sections and DIS have </a:t>
            </a:r>
            <a:r>
              <a:rPr lang="en-US" dirty="0">
                <a:solidFill>
                  <a:srgbClr val="000000"/>
                </a:solidFill>
              </a:rPr>
              <a:t>a 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BPM</a:t>
            </a:r>
            <a:r>
              <a:rPr lang="en-US" dirty="0">
                <a:solidFill>
                  <a:schemeClr val="tx1"/>
                </a:solidFill>
              </a:rPr>
              <a:t> and </a:t>
            </a:r>
            <a:r>
              <a:rPr lang="en-US" dirty="0">
                <a:solidFill>
                  <a:srgbClr val="000000"/>
                </a:solidFill>
              </a:rPr>
              <a:t>an </a:t>
            </a:r>
            <a:r>
              <a:rPr lang="en-US" dirty="0">
                <a:solidFill>
                  <a:srgbClr val="FF00FF"/>
                </a:solidFill>
              </a:rPr>
              <a:t>orbit corrector </a:t>
            </a:r>
            <a:r>
              <a:rPr lang="en-US" dirty="0">
                <a:solidFill>
                  <a:srgbClr val="000000"/>
                </a:solidFill>
              </a:rPr>
              <a:t>included</a:t>
            </a:r>
            <a:r>
              <a:rPr lang="en-US" dirty="0">
                <a:solidFill>
                  <a:schemeClr val="tx1"/>
                </a:solidFill>
              </a:rPr>
              <a:t> next to the quadrupole. </a:t>
            </a:r>
            <a:r>
              <a:rPr lang="en-US" dirty="0">
                <a:solidFill>
                  <a:srgbClr val="FF0000"/>
                </a:solidFill>
              </a:rPr>
              <a:t>Quadrupoles correctors (‘skew’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or </a:t>
            </a:r>
            <a:r>
              <a:rPr lang="en-US" dirty="0">
                <a:solidFill>
                  <a:srgbClr val="FF0000"/>
                </a:solidFill>
              </a:rPr>
              <a:t>’trim’)</a:t>
            </a:r>
            <a:r>
              <a:rPr lang="en-US" dirty="0">
                <a:solidFill>
                  <a:srgbClr val="000000"/>
                </a:solidFill>
              </a:rPr>
              <a:t> can</a:t>
            </a:r>
            <a:r>
              <a:rPr lang="en-US" dirty="0">
                <a:solidFill>
                  <a:schemeClr val="tx1"/>
                </a:solidFill>
              </a:rPr>
              <a:t> also be inserted before the quadrupole unit.</a:t>
            </a:r>
            <a:endParaRPr lang="en-U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13" name="Espace réservé du contenu 11"/>
          <p:cNvSpPr txBox="1">
            <a:spLocks/>
          </p:cNvSpPr>
          <p:nvPr/>
        </p:nvSpPr>
        <p:spPr>
          <a:xfrm>
            <a:off x="3995738" y="2693988"/>
            <a:ext cx="5003800" cy="365783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The correction is performed with the MADX code, following an iterative procedure:</a:t>
            </a:r>
            <a:endParaRPr lang="en-US" dirty="0"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0" lvl="1" indent="0">
              <a:buNone/>
            </a:pPr>
            <a:r>
              <a:rPr lang="en-US" dirty="0">
                <a:solidFill>
                  <a:schemeClr val="tx1"/>
                </a:solidFill>
              </a:rPr>
              <a:t>	1/ analytic correction of the linear coupling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marL="0" lvl="1" indent="0">
              <a:buNone/>
            </a:pPr>
            <a:r>
              <a:rPr lang="en-US" dirty="0">
                <a:solidFill>
                  <a:schemeClr val="tx1"/>
                </a:solidFill>
              </a:rPr>
              <a:t>	2/ orbit correction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marL="0" lvl="1" indent="0">
              <a:buNone/>
            </a:pPr>
            <a:r>
              <a:rPr lang="en-US" dirty="0">
                <a:solidFill>
                  <a:schemeClr val="tx1"/>
                </a:solidFill>
              </a:rPr>
              <a:t>                3/ tune correction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The errors are evaluated in the following only for the arc sections and </a:t>
            </a:r>
            <a:r>
              <a:rPr lang="en-US" dirty="0">
                <a:solidFill>
                  <a:srgbClr val="FF0000"/>
                </a:solidFill>
                <a:cs typeface="Arial"/>
              </a:rPr>
              <a:t>any insertion added to the global correction scheme</a:t>
            </a: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cs typeface="Arial"/>
              </a:rPr>
              <a:t>Most of the quadrupolar correctors in the short arc sections are reserved for the spurious dispersion correction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107504" y="2656417"/>
            <a:ext cx="3778707" cy="3364871"/>
            <a:chOff x="107504" y="2656417"/>
            <a:chExt cx="3778707" cy="3364871"/>
          </a:xfrm>
        </p:grpSpPr>
        <p:sp>
          <p:nvSpPr>
            <p:cNvPr id="27" name="ZoneTexte 26"/>
            <p:cNvSpPr txBox="1"/>
            <p:nvPr/>
          </p:nvSpPr>
          <p:spPr>
            <a:xfrm>
              <a:off x="1187624" y="3030539"/>
              <a:ext cx="713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006400"/>
                  </a:solidFill>
                </a:rPr>
                <a:t>QUAD</a:t>
              </a: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2698051" y="3030539"/>
              <a:ext cx="425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0070C0"/>
                  </a:solidFill>
                </a:rPr>
                <a:t>SX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2338011" y="2722762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414141"/>
                  </a:solidFill>
                </a:rPr>
                <a:t>BPM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3058091" y="2670499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FF00FF"/>
                  </a:solidFill>
                </a:rPr>
                <a:t>COR</a:t>
              </a:r>
            </a:p>
          </p:txBody>
        </p:sp>
        <p:cxnSp>
          <p:nvCxnSpPr>
            <p:cNvPr id="37" name="Connecteur droit avec flèche 36"/>
            <p:cNvCxnSpPr/>
            <p:nvPr/>
          </p:nvCxnSpPr>
          <p:spPr>
            <a:xfrm>
              <a:off x="3364315" y="2958531"/>
              <a:ext cx="0" cy="702000"/>
            </a:xfrm>
            <a:prstGeom prst="straightConnector1">
              <a:avLst/>
            </a:prstGeom>
            <a:ln w="12700">
              <a:solidFill>
                <a:srgbClr val="FF00FF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/>
            <p:cNvCxnSpPr/>
            <p:nvPr/>
          </p:nvCxnSpPr>
          <p:spPr>
            <a:xfrm>
              <a:off x="2914075" y="3354611"/>
              <a:ext cx="0" cy="32400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/>
            <p:cNvCxnSpPr/>
            <p:nvPr/>
          </p:nvCxnSpPr>
          <p:spPr>
            <a:xfrm>
              <a:off x="1545923" y="3318571"/>
              <a:ext cx="0" cy="337780"/>
            </a:xfrm>
            <a:prstGeom prst="straightConnector1">
              <a:avLst/>
            </a:prstGeom>
            <a:ln w="12700">
              <a:solidFill>
                <a:srgbClr val="006400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>
              <a:off x="2637027" y="2994611"/>
              <a:ext cx="0" cy="684000"/>
            </a:xfrm>
            <a:prstGeom prst="straightConnector1">
              <a:avLst/>
            </a:prstGeom>
            <a:ln w="12700">
              <a:solidFill>
                <a:srgbClr val="424242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433651" y="3753037"/>
              <a:ext cx="2160000" cy="2268251"/>
            </a:xfrm>
            <a:prstGeom prst="rect">
              <a:avLst/>
            </a:prstGeom>
            <a:solidFill>
              <a:srgbClr val="006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202107" y="3753037"/>
              <a:ext cx="360000" cy="2268251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698051" y="3753037"/>
              <a:ext cx="432000" cy="226825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626043" y="3753037"/>
              <a:ext cx="24300" cy="2268251"/>
            </a:xfrm>
            <a:prstGeom prst="rect">
              <a:avLst/>
            </a:prstGeom>
            <a:solidFill>
              <a:srgbClr val="4C4C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49779" y="3753037"/>
              <a:ext cx="115200" cy="226825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107504" y="2656417"/>
              <a:ext cx="6463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rgbClr val="FF0000"/>
                  </a:solidFill>
                </a:rPr>
                <a:t>SKEW</a:t>
              </a:r>
            </a:p>
            <a:p>
              <a:r>
                <a:rPr lang="fr-FR" sz="1200" b="1" dirty="0">
                  <a:solidFill>
                    <a:srgbClr val="FF0000"/>
                  </a:solidFill>
                </a:rPr>
                <a:t>ou</a:t>
              </a:r>
            </a:p>
            <a:p>
              <a:r>
                <a:rPr lang="fr-FR" sz="1200" b="1" dirty="0">
                  <a:solidFill>
                    <a:srgbClr val="FF0000"/>
                  </a:solidFill>
                </a:rPr>
                <a:t>TRIM</a:t>
              </a:r>
            </a:p>
          </p:txBody>
        </p:sp>
        <p:cxnSp>
          <p:nvCxnSpPr>
            <p:cNvPr id="47" name="Connecteur droit avec flèche 46"/>
            <p:cNvCxnSpPr/>
            <p:nvPr/>
          </p:nvCxnSpPr>
          <p:spPr>
            <a:xfrm>
              <a:off x="323528" y="3340831"/>
              <a:ext cx="0" cy="33778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/>
            <p:cNvCxnSpPr/>
            <p:nvPr/>
          </p:nvCxnSpPr>
          <p:spPr>
            <a:xfrm>
              <a:off x="250227" y="5046763"/>
              <a:ext cx="3635984" cy="2417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7463" y="2624138"/>
            <a:ext cx="722350" cy="64611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SKEW</a:t>
            </a:r>
            <a:endParaRPr lang="en-US" sz="1200" b="1" dirty="0">
              <a:solidFill>
                <a:srgbClr val="FF0000"/>
              </a:solidFill>
              <a:cs typeface="Arial"/>
            </a:endParaRPr>
          </a:p>
          <a:p>
            <a:pPr algn="ctr"/>
            <a:r>
              <a:rPr lang="en-US" sz="1200" b="1" dirty="0">
                <a:solidFill>
                  <a:srgbClr val="FF0000"/>
                </a:solidFill>
                <a:cs typeface="Arial"/>
              </a:rPr>
              <a:t>or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  <a:cs typeface="Arial"/>
              </a:rPr>
              <a:t>TRIM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114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CORRECTION of the linear coupling</a:t>
            </a:r>
            <a:endParaRPr lang="en-US" dirty="0">
              <a:cs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35496" y="1004846"/>
            <a:ext cx="9073008" cy="33602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Analytic calculation of the contribution of each magnet of the arc sections to the coupling: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The main contribution is the a2 multipolar coefficient of the dipoles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77" name="ZoneTexte 76"/>
          <p:cNvSpPr txBox="1"/>
          <p:nvPr/>
        </p:nvSpPr>
        <p:spPr>
          <a:xfrm>
            <a:off x="4761269" y="1495817"/>
            <a:ext cx="2531462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extract of LHC Project Report 399</a:t>
            </a:r>
            <a:endParaRPr lang="en-US" sz="1200" dirty="0">
              <a:cs typeface="Arial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4140200" y="2287588"/>
            <a:ext cx="1105439" cy="2778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Mid long arc</a:t>
            </a:r>
            <a:endParaRPr lang="en-US" sz="1200" dirty="0"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813315" y="1268760"/>
                <a:ext cx="3916970" cy="645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nary>
                        <m:nary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  <m:sup/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  <m:rad>
                            <m:radPr>
                              <m:degHide m:val="on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rad>
                        </m:e>
                      </m:nary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315" y="1268760"/>
                <a:ext cx="3916970" cy="64556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e 14"/>
          <p:cNvGrpSpPr/>
          <p:nvPr/>
        </p:nvGrpSpPr>
        <p:grpSpPr>
          <a:xfrm>
            <a:off x="467544" y="2482551"/>
            <a:ext cx="8362893" cy="1234481"/>
            <a:chOff x="601595" y="2420888"/>
            <a:chExt cx="8362893" cy="1234481"/>
          </a:xfrm>
        </p:grpSpPr>
        <p:sp>
          <p:nvSpPr>
            <p:cNvPr id="54" name="ZoneTexte 53"/>
            <p:cNvSpPr txBox="1"/>
            <p:nvPr/>
          </p:nvSpPr>
          <p:spPr>
            <a:xfrm>
              <a:off x="3481073" y="3455314"/>
              <a:ext cx="3545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Q77</a:t>
              </a: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3990585" y="3455314"/>
              <a:ext cx="3545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Q81</a:t>
              </a: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5189734" y="3455314"/>
              <a:ext cx="3795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Q81</a:t>
              </a:r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5678370" y="3455314"/>
              <a:ext cx="3949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Q77</a:t>
              </a:r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6145369" y="3455314"/>
              <a:ext cx="37957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Q73</a:t>
              </a:r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6650227" y="3455314"/>
              <a:ext cx="3592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Q69</a:t>
              </a:r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3049025" y="3455314"/>
              <a:ext cx="3545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Q73</a:t>
              </a:r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2544969" y="3455314"/>
              <a:ext cx="3545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Q69</a:t>
              </a:r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1608865" y="3455314"/>
              <a:ext cx="3545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Q61</a:t>
              </a:r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1182273" y="3455314"/>
              <a:ext cx="3545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Q57</a:t>
              </a:r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672761" y="3455314"/>
              <a:ext cx="3545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Q53</a:t>
              </a: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2118377" y="3455314"/>
              <a:ext cx="3545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Q65</a:t>
              </a:r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8090387" y="3455314"/>
              <a:ext cx="3592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Q57</a:t>
              </a:r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7585529" y="3455314"/>
              <a:ext cx="38492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Q61</a:t>
              </a:r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7081473" y="3455314"/>
              <a:ext cx="38492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Q65</a:t>
              </a:r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8521633" y="3455314"/>
              <a:ext cx="38206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Q53</a:t>
              </a:r>
            </a:p>
          </p:txBody>
        </p:sp>
        <p:cxnSp>
          <p:nvCxnSpPr>
            <p:cNvPr id="89" name="Connecteur droit 88"/>
            <p:cNvCxnSpPr/>
            <p:nvPr/>
          </p:nvCxnSpPr>
          <p:spPr>
            <a:xfrm flipV="1">
              <a:off x="601595" y="2943948"/>
              <a:ext cx="8362893" cy="1573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/>
            <p:nvPr/>
          </p:nvCxnSpPr>
          <p:spPr>
            <a:xfrm>
              <a:off x="3468262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/>
            <p:cNvCxnSpPr/>
            <p:nvPr/>
          </p:nvCxnSpPr>
          <p:spPr>
            <a:xfrm>
              <a:off x="3707228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/>
            <p:cNvCxnSpPr/>
            <p:nvPr/>
          </p:nvCxnSpPr>
          <p:spPr>
            <a:xfrm>
              <a:off x="3946195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/>
            <p:cNvCxnSpPr/>
            <p:nvPr/>
          </p:nvCxnSpPr>
          <p:spPr>
            <a:xfrm>
              <a:off x="4185161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>
              <a:off x="4424127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>
              <a:off x="4663094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/>
            <p:nvPr/>
          </p:nvCxnSpPr>
          <p:spPr>
            <a:xfrm>
              <a:off x="5141026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>
              <a:off x="2751363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>
              <a:off x="4902060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3229296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>
              <a:off x="2990329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/>
            <p:cNvCxnSpPr/>
            <p:nvPr/>
          </p:nvCxnSpPr>
          <p:spPr>
            <a:xfrm>
              <a:off x="5379993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/>
            <p:nvPr/>
          </p:nvCxnSpPr>
          <p:spPr>
            <a:xfrm>
              <a:off x="5618959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/>
            <p:cNvCxnSpPr/>
            <p:nvPr/>
          </p:nvCxnSpPr>
          <p:spPr>
            <a:xfrm>
              <a:off x="5857925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/>
            <p:cNvCxnSpPr/>
            <p:nvPr/>
          </p:nvCxnSpPr>
          <p:spPr>
            <a:xfrm>
              <a:off x="6096892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/>
            <p:cNvCxnSpPr/>
            <p:nvPr/>
          </p:nvCxnSpPr>
          <p:spPr>
            <a:xfrm>
              <a:off x="6335858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105"/>
            <p:cNvCxnSpPr/>
            <p:nvPr/>
          </p:nvCxnSpPr>
          <p:spPr>
            <a:xfrm>
              <a:off x="6574825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106"/>
            <p:cNvCxnSpPr/>
            <p:nvPr/>
          </p:nvCxnSpPr>
          <p:spPr>
            <a:xfrm>
              <a:off x="6813791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107"/>
            <p:cNvCxnSpPr/>
            <p:nvPr/>
          </p:nvCxnSpPr>
          <p:spPr>
            <a:xfrm>
              <a:off x="2273430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 flipH="1">
              <a:off x="4780339" y="2420888"/>
              <a:ext cx="2296" cy="1120549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>
              <a:off x="2512397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>
              <a:off x="1795498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/>
            <p:cNvCxnSpPr/>
            <p:nvPr/>
          </p:nvCxnSpPr>
          <p:spPr>
            <a:xfrm>
              <a:off x="2034464" y="2479170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/>
            <p:cNvCxnSpPr/>
            <p:nvPr/>
          </p:nvCxnSpPr>
          <p:spPr>
            <a:xfrm>
              <a:off x="1556531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/>
            <p:cNvCxnSpPr/>
            <p:nvPr/>
          </p:nvCxnSpPr>
          <p:spPr>
            <a:xfrm>
              <a:off x="1317565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/>
            <p:cNvCxnSpPr/>
            <p:nvPr/>
          </p:nvCxnSpPr>
          <p:spPr>
            <a:xfrm>
              <a:off x="1078598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>
              <a:off x="839632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>
              <a:off x="7052757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/>
            <p:cNvCxnSpPr/>
            <p:nvPr/>
          </p:nvCxnSpPr>
          <p:spPr>
            <a:xfrm>
              <a:off x="7291724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/>
            <p:cNvCxnSpPr/>
            <p:nvPr/>
          </p:nvCxnSpPr>
          <p:spPr>
            <a:xfrm>
              <a:off x="7530690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/>
            <p:cNvCxnSpPr/>
            <p:nvPr/>
          </p:nvCxnSpPr>
          <p:spPr>
            <a:xfrm>
              <a:off x="7769656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/>
            <p:cNvCxnSpPr/>
            <p:nvPr/>
          </p:nvCxnSpPr>
          <p:spPr>
            <a:xfrm>
              <a:off x="8008623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/>
            <p:cNvCxnSpPr/>
            <p:nvPr/>
          </p:nvCxnSpPr>
          <p:spPr>
            <a:xfrm>
              <a:off x="8247589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/>
            <p:cNvCxnSpPr/>
            <p:nvPr/>
          </p:nvCxnSpPr>
          <p:spPr>
            <a:xfrm>
              <a:off x="8725522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/>
            <p:nvPr/>
          </p:nvCxnSpPr>
          <p:spPr>
            <a:xfrm>
              <a:off x="8486555" y="2485066"/>
              <a:ext cx="0" cy="9182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avec flèche 4"/>
            <p:cNvCxnSpPr/>
            <p:nvPr/>
          </p:nvCxnSpPr>
          <p:spPr>
            <a:xfrm>
              <a:off x="7781487" y="2420888"/>
              <a:ext cx="48091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ZoneTexte 68"/>
          <p:cNvSpPr txBox="1"/>
          <p:nvPr/>
        </p:nvSpPr>
        <p:spPr>
          <a:xfrm>
            <a:off x="7668344" y="2215897"/>
            <a:ext cx="500458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180°</a:t>
            </a:r>
            <a:endParaRPr lang="en-US" sz="1200" dirty="0">
              <a:cs typeface="Arial"/>
            </a:endParaRPr>
          </a:p>
        </p:txBody>
      </p:sp>
      <p:grpSp>
        <p:nvGrpSpPr>
          <p:cNvPr id="12" name="Groupe 11"/>
          <p:cNvGrpSpPr>
            <a:grpSpLocks noChangeAspect="1"/>
          </p:cNvGrpSpPr>
          <p:nvPr/>
        </p:nvGrpSpPr>
        <p:grpSpPr>
          <a:xfrm>
            <a:off x="107504" y="3669059"/>
            <a:ext cx="5187563" cy="3075154"/>
            <a:chOff x="179512" y="3227762"/>
            <a:chExt cx="6048672" cy="3585614"/>
          </a:xfrm>
        </p:grpSpPr>
        <p:sp>
          <p:nvSpPr>
            <p:cNvPr id="70" name="Rectangle à coins arrondis 69"/>
            <p:cNvSpPr/>
            <p:nvPr/>
          </p:nvSpPr>
          <p:spPr>
            <a:xfrm>
              <a:off x="248899" y="3568080"/>
              <a:ext cx="465267" cy="3245296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5243289" y="3227762"/>
              <a:ext cx="696863" cy="323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FF00FF"/>
                  </a:solidFill>
                </a:rPr>
                <a:t>COR</a:t>
              </a: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2496015" y="3605804"/>
              <a:ext cx="851849" cy="323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006400"/>
                  </a:solidFill>
                </a:rPr>
                <a:t>QUAD</a:t>
              </a: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4568621" y="3605804"/>
              <a:ext cx="507435" cy="323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0070C0"/>
                  </a:solidFill>
                </a:rPr>
                <a:t>SX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3995936" y="3282638"/>
              <a:ext cx="696863" cy="323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414141"/>
                  </a:solidFill>
                </a:rPr>
                <a:t>BPM</a:t>
              </a:r>
            </a:p>
          </p:txBody>
        </p:sp>
        <p:cxnSp>
          <p:nvCxnSpPr>
            <p:cNvPr id="75" name="Connecteur droit avec flèche 74"/>
            <p:cNvCxnSpPr/>
            <p:nvPr/>
          </p:nvCxnSpPr>
          <p:spPr>
            <a:xfrm>
              <a:off x="5529543" y="3530196"/>
              <a:ext cx="0" cy="737100"/>
            </a:xfrm>
            <a:prstGeom prst="straightConnector1">
              <a:avLst/>
            </a:prstGeom>
            <a:ln w="12700">
              <a:solidFill>
                <a:srgbClr val="FF00FF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8" name="Connecteur droit avec flèche 77"/>
            <p:cNvCxnSpPr/>
            <p:nvPr/>
          </p:nvCxnSpPr>
          <p:spPr>
            <a:xfrm>
              <a:off x="4750724" y="3946080"/>
              <a:ext cx="0" cy="34020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Connecteur droit avec flèche 125"/>
            <p:cNvCxnSpPr/>
            <p:nvPr/>
          </p:nvCxnSpPr>
          <p:spPr>
            <a:xfrm>
              <a:off x="2857105" y="3908238"/>
              <a:ext cx="0" cy="354669"/>
            </a:xfrm>
            <a:prstGeom prst="straightConnector1">
              <a:avLst/>
            </a:prstGeom>
            <a:ln w="12700">
              <a:solidFill>
                <a:srgbClr val="006400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/>
            <p:nvPr/>
          </p:nvCxnSpPr>
          <p:spPr>
            <a:xfrm>
              <a:off x="4293060" y="3568080"/>
              <a:ext cx="0" cy="718200"/>
            </a:xfrm>
            <a:prstGeom prst="straightConnector1">
              <a:avLst/>
            </a:prstGeom>
            <a:ln w="12700">
              <a:solidFill>
                <a:srgbClr val="424242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28" name="Groupe 127"/>
            <p:cNvGrpSpPr/>
            <p:nvPr/>
          </p:nvGrpSpPr>
          <p:grpSpPr>
            <a:xfrm>
              <a:off x="414142" y="4364427"/>
              <a:ext cx="5404749" cy="2381664"/>
              <a:chOff x="249690" y="4364427"/>
              <a:chExt cx="3477945" cy="2381664"/>
            </a:xfrm>
          </p:grpSpPr>
          <p:sp>
            <p:nvSpPr>
              <p:cNvPr id="129" name="Rectangle 128"/>
              <p:cNvSpPr/>
              <p:nvPr/>
            </p:nvSpPr>
            <p:spPr>
              <a:xfrm>
                <a:off x="442755" y="4364427"/>
                <a:ext cx="2268000" cy="2381664"/>
              </a:xfrm>
              <a:prstGeom prst="rect">
                <a:avLst/>
              </a:prstGeom>
              <a:solidFill>
                <a:srgbClr val="006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3349635" y="4364427"/>
                <a:ext cx="378000" cy="2381664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2820376" y="4364427"/>
                <a:ext cx="453600" cy="23816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2744767" y="4364427"/>
                <a:ext cx="25515" cy="2381664"/>
              </a:xfrm>
              <a:prstGeom prst="rect">
                <a:avLst/>
              </a:prstGeom>
              <a:solidFill>
                <a:srgbClr val="4C4C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249690" y="4364427"/>
                <a:ext cx="120960" cy="238166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134" name="ZoneTexte 133"/>
            <p:cNvSpPr txBox="1"/>
            <p:nvPr/>
          </p:nvSpPr>
          <p:spPr>
            <a:xfrm>
              <a:off x="179512" y="3584049"/>
              <a:ext cx="7714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rgbClr val="FF0000"/>
                  </a:solidFill>
                </a:rPr>
                <a:t>SKEW</a:t>
              </a:r>
            </a:p>
          </p:txBody>
        </p:sp>
        <p:cxnSp>
          <p:nvCxnSpPr>
            <p:cNvPr id="135" name="Connecteur droit avec flèche 134"/>
            <p:cNvCxnSpPr/>
            <p:nvPr/>
          </p:nvCxnSpPr>
          <p:spPr>
            <a:xfrm>
              <a:off x="502171" y="3931611"/>
              <a:ext cx="0" cy="35466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6" name="Connecteur droit avec flèche 135"/>
            <p:cNvCxnSpPr/>
            <p:nvPr/>
          </p:nvCxnSpPr>
          <p:spPr>
            <a:xfrm flipV="1">
              <a:off x="414677" y="5689628"/>
              <a:ext cx="5813507" cy="33212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ZoneTexte 7"/>
          <p:cNvSpPr txBox="1"/>
          <p:nvPr/>
        </p:nvSpPr>
        <p:spPr>
          <a:xfrm>
            <a:off x="5281015" y="3989568"/>
            <a:ext cx="341336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/>
              <a:t>Correction applied to groups of 8 skew quadrupoles (L = 0.32 m, estimated gradient about 200 T/m) around the middle of each long</a:t>
            </a:r>
            <a:r>
              <a:rPr lang="en-US" sz="1600" dirty="0">
                <a:cs typeface="Arial"/>
              </a:rPr>
              <a:t> arc</a:t>
            </a:r>
          </a:p>
          <a:p>
            <a:endParaRPr lang="en-US" sz="1600" dirty="0"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915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512000" y="44624"/>
            <a:ext cx="7452488" cy="936104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ORBIT Correction</a:t>
            </a:r>
            <a:endParaRPr lang="en-US" dirty="0">
              <a:cs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34925" y="981074"/>
            <a:ext cx="9073579" cy="234753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Performed with dipolar correctors, L = 1 m, max integrated strength = 4 Tm, </a:t>
            </a:r>
            <a:r>
              <a:rPr lang="en-US" dirty="0" err="1">
                <a:solidFill>
                  <a:schemeClr val="tx1"/>
                </a:solidFill>
              </a:rPr>
              <a:t>Nb-Ti</a:t>
            </a:r>
            <a:r>
              <a:rPr lang="en-US" dirty="0">
                <a:solidFill>
                  <a:schemeClr val="tx1"/>
                </a:solidFill>
                <a:cs typeface="Arial"/>
              </a:rPr>
              <a:t> technology</a:t>
            </a:r>
            <a:endParaRPr lang="en-US" dirty="0" err="1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Global correction of the residual orbit measured by BPMs (horizontal or vertical plane)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Same number of BPMs (parameters) and orbit correctors (variables) in each plane</a:t>
            </a: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In the global correction scheme, each orbit corrector is correlated with the BPM located on the 2</a:t>
            </a:r>
            <a:r>
              <a:rPr lang="en-US" baseline="30000" dirty="0">
                <a:solidFill>
                  <a:schemeClr val="tx1"/>
                </a:solidFill>
              </a:rPr>
              <a:t>nd</a:t>
            </a:r>
            <a:r>
              <a:rPr lang="en-US" dirty="0">
                <a:solidFill>
                  <a:schemeClr val="tx1"/>
                </a:solidFill>
              </a:rPr>
              <a:t> next quadrupole (phase advance of 90°)</a:t>
            </a:r>
            <a:endParaRPr lang="en-U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5183849" y="3239882"/>
            <a:ext cx="684295" cy="354813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4" name="ZoneTexte 53"/>
          <p:cNvSpPr txBox="1"/>
          <p:nvPr/>
        </p:nvSpPr>
        <p:spPr>
          <a:xfrm>
            <a:off x="5243289" y="3227762"/>
            <a:ext cx="696863" cy="32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FF00FF"/>
                </a:solidFill>
              </a:rPr>
              <a:t>COR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2496015" y="3605804"/>
            <a:ext cx="851849" cy="32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006400"/>
                </a:solidFill>
              </a:rPr>
              <a:t>QUAD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4568621" y="3605804"/>
            <a:ext cx="507435" cy="32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0070C0"/>
                </a:solidFill>
              </a:rPr>
              <a:t>SX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3995936" y="3282638"/>
            <a:ext cx="696863" cy="32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414141"/>
                </a:solidFill>
              </a:rPr>
              <a:t>BPM</a:t>
            </a:r>
          </a:p>
        </p:txBody>
      </p:sp>
      <p:cxnSp>
        <p:nvCxnSpPr>
          <p:cNvPr id="55" name="Connecteur droit avec flèche 54"/>
          <p:cNvCxnSpPr/>
          <p:nvPr/>
        </p:nvCxnSpPr>
        <p:spPr>
          <a:xfrm>
            <a:off x="5529543" y="3530196"/>
            <a:ext cx="0" cy="737100"/>
          </a:xfrm>
          <a:prstGeom prst="straightConnector1">
            <a:avLst/>
          </a:prstGeom>
          <a:ln w="12700">
            <a:solidFill>
              <a:srgbClr val="FF00FF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>
            <a:off x="4750724" y="3946080"/>
            <a:ext cx="0" cy="340200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>
            <a:off x="2857105" y="3908238"/>
            <a:ext cx="0" cy="354669"/>
          </a:xfrm>
          <a:prstGeom prst="straightConnector1">
            <a:avLst/>
          </a:prstGeom>
          <a:ln w="12700">
            <a:solidFill>
              <a:srgbClr val="0064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>
            <a:off x="4293060" y="3568080"/>
            <a:ext cx="0" cy="718200"/>
          </a:xfrm>
          <a:prstGeom prst="straightConnector1">
            <a:avLst/>
          </a:prstGeom>
          <a:ln w="12700">
            <a:solidFill>
              <a:srgbClr val="42424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" name="Groupe 5"/>
          <p:cNvGrpSpPr/>
          <p:nvPr/>
        </p:nvGrpSpPr>
        <p:grpSpPr>
          <a:xfrm>
            <a:off x="414142" y="4364427"/>
            <a:ext cx="5404749" cy="2381664"/>
            <a:chOff x="249690" y="4364427"/>
            <a:chExt cx="3477945" cy="2381664"/>
          </a:xfrm>
        </p:grpSpPr>
        <p:sp>
          <p:nvSpPr>
            <p:cNvPr id="59" name="Rectangle 58"/>
            <p:cNvSpPr/>
            <p:nvPr/>
          </p:nvSpPr>
          <p:spPr>
            <a:xfrm>
              <a:off x="442755" y="4364427"/>
              <a:ext cx="2268000" cy="2381664"/>
            </a:xfrm>
            <a:prstGeom prst="rect">
              <a:avLst/>
            </a:prstGeom>
            <a:solidFill>
              <a:srgbClr val="006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349635" y="4364427"/>
              <a:ext cx="378000" cy="2381664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820376" y="4364427"/>
              <a:ext cx="453600" cy="238166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744767" y="4364427"/>
              <a:ext cx="25515" cy="2381664"/>
            </a:xfrm>
            <a:prstGeom prst="rect">
              <a:avLst/>
            </a:prstGeom>
            <a:solidFill>
              <a:srgbClr val="4C4C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49690" y="4364427"/>
              <a:ext cx="120960" cy="238166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64" name="ZoneTexte 63"/>
          <p:cNvSpPr txBox="1"/>
          <p:nvPr/>
        </p:nvSpPr>
        <p:spPr>
          <a:xfrm>
            <a:off x="244317" y="3326416"/>
            <a:ext cx="771486" cy="678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SKEW</a:t>
            </a:r>
          </a:p>
          <a:p>
            <a:r>
              <a:rPr lang="fr-FR" sz="1200" b="1" dirty="0">
                <a:solidFill>
                  <a:srgbClr val="FF0000"/>
                </a:solidFill>
              </a:rPr>
              <a:t>ou</a:t>
            </a:r>
          </a:p>
          <a:p>
            <a:r>
              <a:rPr lang="fr-FR" sz="1200" b="1" dirty="0">
                <a:solidFill>
                  <a:srgbClr val="FF0000"/>
                </a:solidFill>
              </a:rPr>
              <a:t>TRIM</a:t>
            </a:r>
          </a:p>
        </p:txBody>
      </p:sp>
      <p:cxnSp>
        <p:nvCxnSpPr>
          <p:cNvPr id="65" name="Connecteur droit avec flèche 64"/>
          <p:cNvCxnSpPr/>
          <p:nvPr/>
        </p:nvCxnSpPr>
        <p:spPr>
          <a:xfrm>
            <a:off x="502171" y="3931611"/>
            <a:ext cx="0" cy="35466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 flipV="1">
            <a:off x="414677" y="5689628"/>
            <a:ext cx="5813507" cy="33212"/>
          </a:xfrm>
          <a:prstGeom prst="straightConnector1">
            <a:avLst/>
          </a:prstGeom>
          <a:ln w="444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72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512000" y="44624"/>
            <a:ext cx="7236464" cy="936104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 CORRECTION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5243289" y="3227762"/>
            <a:ext cx="696863" cy="32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FF00FF"/>
                </a:solidFill>
              </a:rPr>
              <a:t>COR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2496015" y="3605804"/>
            <a:ext cx="851849" cy="32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006400"/>
                </a:solidFill>
              </a:rPr>
              <a:t>QUAD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4568621" y="3605804"/>
            <a:ext cx="507435" cy="32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0070C0"/>
                </a:solidFill>
              </a:rPr>
              <a:t>SX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3995936" y="3282638"/>
            <a:ext cx="696863" cy="32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414141"/>
                </a:solidFill>
              </a:rPr>
              <a:t>BPM</a:t>
            </a:r>
          </a:p>
        </p:txBody>
      </p:sp>
      <p:cxnSp>
        <p:nvCxnSpPr>
          <p:cNvPr id="32" name="Connecteur droit avec flèche 31"/>
          <p:cNvCxnSpPr/>
          <p:nvPr/>
        </p:nvCxnSpPr>
        <p:spPr>
          <a:xfrm>
            <a:off x="5529543" y="3530196"/>
            <a:ext cx="0" cy="737100"/>
          </a:xfrm>
          <a:prstGeom prst="straightConnector1">
            <a:avLst/>
          </a:prstGeom>
          <a:ln w="12700">
            <a:solidFill>
              <a:srgbClr val="FF00FF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>
            <a:off x="4750724" y="3946080"/>
            <a:ext cx="0" cy="340200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>
            <a:off x="2857105" y="3908238"/>
            <a:ext cx="0" cy="354669"/>
          </a:xfrm>
          <a:prstGeom prst="straightConnector1">
            <a:avLst/>
          </a:prstGeom>
          <a:ln w="12700">
            <a:solidFill>
              <a:srgbClr val="0064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>
            <a:off x="4293060" y="3568080"/>
            <a:ext cx="0" cy="718200"/>
          </a:xfrm>
          <a:prstGeom prst="straightConnector1">
            <a:avLst/>
          </a:prstGeom>
          <a:ln w="12700">
            <a:solidFill>
              <a:srgbClr val="42424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55" name="Groupe 54"/>
          <p:cNvGrpSpPr/>
          <p:nvPr/>
        </p:nvGrpSpPr>
        <p:grpSpPr>
          <a:xfrm>
            <a:off x="414142" y="4364427"/>
            <a:ext cx="5404749" cy="2381664"/>
            <a:chOff x="249690" y="4364427"/>
            <a:chExt cx="3477945" cy="2381664"/>
          </a:xfrm>
        </p:grpSpPr>
        <p:sp>
          <p:nvSpPr>
            <p:cNvPr id="56" name="Rectangle 55"/>
            <p:cNvSpPr/>
            <p:nvPr/>
          </p:nvSpPr>
          <p:spPr>
            <a:xfrm>
              <a:off x="442755" y="4364427"/>
              <a:ext cx="2268000" cy="2381664"/>
            </a:xfrm>
            <a:prstGeom prst="rect">
              <a:avLst/>
            </a:prstGeom>
            <a:solidFill>
              <a:srgbClr val="006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349635" y="4364427"/>
              <a:ext cx="378000" cy="2381664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820376" y="4364427"/>
              <a:ext cx="453600" cy="238166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744767" y="4364427"/>
              <a:ext cx="25515" cy="2381664"/>
            </a:xfrm>
            <a:prstGeom prst="rect">
              <a:avLst/>
            </a:prstGeom>
            <a:solidFill>
              <a:srgbClr val="4C4C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49690" y="4364427"/>
              <a:ext cx="120960" cy="238166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61" name="ZoneTexte 60"/>
          <p:cNvSpPr txBox="1"/>
          <p:nvPr/>
        </p:nvSpPr>
        <p:spPr>
          <a:xfrm>
            <a:off x="179512" y="3584049"/>
            <a:ext cx="771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TRIM</a:t>
            </a:r>
          </a:p>
        </p:txBody>
      </p:sp>
      <p:cxnSp>
        <p:nvCxnSpPr>
          <p:cNvPr id="62" name="Connecteur droit avec flèche 61"/>
          <p:cNvCxnSpPr/>
          <p:nvPr/>
        </p:nvCxnSpPr>
        <p:spPr>
          <a:xfrm>
            <a:off x="502171" y="3931611"/>
            <a:ext cx="0" cy="35466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 flipV="1">
            <a:off x="414677" y="5689628"/>
            <a:ext cx="5813507" cy="33212"/>
          </a:xfrm>
          <a:prstGeom prst="straightConnector1">
            <a:avLst/>
          </a:prstGeom>
          <a:ln w="444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à coins arrondis 23"/>
          <p:cNvSpPr/>
          <p:nvPr/>
        </p:nvSpPr>
        <p:spPr>
          <a:xfrm>
            <a:off x="248899" y="3568080"/>
            <a:ext cx="465267" cy="324529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683568" y="3568080"/>
            <a:ext cx="3574180" cy="3245296"/>
          </a:xfrm>
          <a:prstGeom prst="roundRect">
            <a:avLst>
              <a:gd name="adj" fmla="val 2806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11"/>
          <p:cNvSpPr txBox="1">
            <a:spLocks/>
          </p:cNvSpPr>
          <p:nvPr/>
        </p:nvSpPr>
        <p:spPr>
          <a:xfrm>
            <a:off x="25400" y="990600"/>
            <a:ext cx="9090025" cy="23479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Performed with quadrupolar correctors (L = 0.32 m, maximum gradient 200 T/m, </a:t>
            </a:r>
            <a:r>
              <a:rPr lang="en-US" dirty="0" err="1">
                <a:solidFill>
                  <a:schemeClr val="tx1"/>
                </a:solidFill>
              </a:rPr>
              <a:t>Nb-Ti</a:t>
            </a:r>
            <a:r>
              <a:rPr lang="en-US" dirty="0">
                <a:solidFill>
                  <a:schemeClr val="tx1"/>
                </a:solidFill>
                <a:cs typeface="Arial"/>
              </a:rPr>
              <a:t> technology) or with main quadrupoles (L = 6 m, maximum gradient 400 T/m, </a:t>
            </a:r>
            <a:r>
              <a:rPr lang="en-US" dirty="0" err="1">
                <a:solidFill>
                  <a:schemeClr val="tx1"/>
                </a:solidFill>
                <a:cs typeface="Arial"/>
              </a:rPr>
              <a:t>Nb-Ti</a:t>
            </a:r>
            <a:r>
              <a:rPr lang="en-US" dirty="0">
                <a:solidFill>
                  <a:schemeClr val="tx1"/>
                </a:solidFill>
                <a:cs typeface="Arial"/>
              </a:rPr>
              <a:t> technology)</a:t>
            </a:r>
            <a:endParaRPr lang="en-US" dirty="0"/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Correction of the horizontal (Q1) et vertical (Q2)</a:t>
            </a:r>
            <a:r>
              <a:rPr lang="en-US" dirty="0">
                <a:solidFill>
                  <a:schemeClr val="tx1"/>
                </a:solidFill>
                <a:cs typeface="Arial"/>
              </a:rPr>
              <a:t> tunes</a:t>
            </a: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The quadrupolar correctors present at the beginning and end of long arc sections are employed</a:t>
            </a:r>
            <a:endParaRPr lang="en-US" dirty="0" err="1">
              <a:solidFill>
                <a:schemeClr val="tx1"/>
              </a:solidFill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  <a:p>
            <a:pPr marL="360045" lvl="1" indent="-360045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cs typeface="Arial"/>
              </a:rPr>
              <a:t>Since the results are similar with both methods of correction, </a:t>
            </a:r>
            <a:r>
              <a:rPr lang="en-US" dirty="0">
                <a:solidFill>
                  <a:srgbClr val="FF0000"/>
                </a:solidFill>
                <a:cs typeface="Arial"/>
              </a:rPr>
              <a:t>the main quadrupoles are used in the following</a:t>
            </a:r>
          </a:p>
          <a:p>
            <a:pPr marL="360045" lvl="1" indent="-360045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48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73" y="3643987"/>
            <a:ext cx="3657143" cy="274285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794" y="3598542"/>
            <a:ext cx="3657143" cy="2742857"/>
          </a:xfrm>
          <a:prstGeom prst="rect">
            <a:avLst/>
          </a:prstGeom>
        </p:spPr>
      </p:pic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 of the results</a:t>
            </a:r>
            <a:endParaRPr lang="en-US" dirty="0">
              <a:cs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025304" y="6448251"/>
            <a:ext cx="1118696" cy="365125"/>
          </a:xfrm>
        </p:spPr>
        <p:txBody>
          <a:bodyPr/>
          <a:lstStyle/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2051720" y="6448251"/>
            <a:ext cx="5939824" cy="365125"/>
          </a:xfrm>
        </p:spPr>
        <p:txBody>
          <a:bodyPr/>
          <a:lstStyle/>
          <a:p>
            <a:r>
              <a:rPr lang="fr-FR" dirty="0"/>
              <a:t>D. BOUTIN, 04 OCTOBRE 2017</a:t>
            </a: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179512" y="1007607"/>
            <a:ext cx="8640960" cy="263741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5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1" indent="-36004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j-lt"/>
              </a:rPr>
              <a:t>For each machine, calculation of the 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mean, RMS and maximum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values of the following observables for each relevant magnet of the arc sections:</a:t>
            </a:r>
            <a:endParaRPr lang="en-US" dirty="0">
              <a:cs typeface="Arial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Corrector strengths</a:t>
            </a:r>
            <a:endParaRPr lang="en-US" dirty="0" err="1">
              <a:solidFill>
                <a:schemeClr val="tx1"/>
              </a:solidFill>
              <a:latin typeface="+mj-lt"/>
              <a:cs typeface="Arial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j-lt"/>
              </a:rPr>
              <a:t>Residual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orbit and angle</a:t>
            </a:r>
            <a:endParaRPr lang="en-US" dirty="0">
              <a:solidFill>
                <a:schemeClr val="tx1"/>
              </a:solidFill>
              <a:latin typeface="+mj-lt"/>
              <a:cs typeface="Arial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j-lt"/>
              </a:rPr>
              <a:t>Beta-beating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Δβ/β</a:t>
            </a:r>
            <a:r>
              <a:rPr lang="en-US" b="1" baseline="-25000" dirty="0">
                <a:solidFill>
                  <a:schemeClr val="tx1"/>
                </a:solidFill>
                <a:latin typeface="+mj-lt"/>
              </a:rPr>
              <a:t>ref</a:t>
            </a:r>
            <a:endParaRPr lang="en-US" dirty="0">
              <a:solidFill>
                <a:schemeClr val="tx1"/>
              </a:solidFill>
              <a:latin typeface="+mj-lt"/>
              <a:cs typeface="Arial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j-lt"/>
              </a:rPr>
              <a:t>Parasitic dispersion or dispersion beating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ΔD/√β</a:t>
            </a:r>
            <a:r>
              <a:rPr lang="en-US" b="1" baseline="-25000" dirty="0">
                <a:solidFill>
                  <a:schemeClr val="tx1"/>
                </a:solidFill>
                <a:latin typeface="+mj-lt"/>
              </a:rPr>
              <a:t>ref</a:t>
            </a:r>
            <a:endParaRPr lang="en-US" dirty="0">
              <a:solidFill>
                <a:schemeClr val="tx1"/>
              </a:solidFill>
              <a:latin typeface="+mj-lt"/>
              <a:cs typeface="Arial"/>
            </a:endParaRPr>
          </a:p>
          <a:p>
            <a:pPr marL="360045" lvl="1" indent="-36004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j-lt"/>
              </a:rPr>
              <a:t> → see LHC Project Report 501 for more details</a:t>
            </a:r>
            <a:endParaRPr lang="en-US" dirty="0">
              <a:solidFill>
                <a:schemeClr val="tx1"/>
              </a:solidFill>
              <a:latin typeface="+mj-lt"/>
              <a:cs typeface="Arial"/>
            </a:endParaRPr>
          </a:p>
          <a:p>
            <a:pPr marL="360045" lvl="1" indent="-360045">
              <a:buFont typeface="Arial" panose="020B0604020202020204" pitchFamily="34" charset="0"/>
              <a:buChar char="•"/>
            </a:pPr>
            <a:endParaRPr lang="en-US" dirty="0">
              <a:latin typeface="+mj-lt"/>
              <a:cs typeface="Arial"/>
            </a:endParaRPr>
          </a:p>
          <a:p>
            <a:pPr marL="360045" lvl="1" indent="-36004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j-lt"/>
              </a:rPr>
              <a:t>From the maximum values distribution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the 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90-percentile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(value for which 90% of the values of a given distribution are included) is calculated over all machines</a:t>
            </a:r>
            <a:endParaRPr lang="en-US" dirty="0">
              <a:solidFill>
                <a:schemeClr val="tx1"/>
              </a:solidFill>
              <a:latin typeface="+mj-lt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092773" y="6320353"/>
            <a:ext cx="1039067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Distance [m]</a:t>
            </a:r>
            <a:endParaRPr lang="en-US" sz="1200" dirty="0">
              <a:cs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 rot="16200000">
            <a:off x="-430645" y="4819024"/>
            <a:ext cx="2095445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Horizontal residual orbit [m]</a:t>
            </a:r>
            <a:endParaRPr lang="en-US" sz="1200" dirty="0">
              <a:cs typeface="Arial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363203" y="3861048"/>
            <a:ext cx="1019831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Uncorrected</a:t>
            </a:r>
            <a:endParaRPr lang="en-US" sz="1200" dirty="0" err="1">
              <a:solidFill>
                <a:srgbClr val="FF0000"/>
              </a:solidFill>
              <a:cs typeface="Arial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381125" y="4149725"/>
            <a:ext cx="972268" cy="2762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rgbClr val="3F3FFD"/>
                </a:solidFill>
              </a:rPr>
              <a:t>Corrected</a:t>
            </a:r>
            <a:endParaRPr lang="en-US" sz="1200" dirty="0" err="1">
              <a:solidFill>
                <a:srgbClr val="3F3FFD"/>
              </a:solidFill>
              <a:cs typeface="Arial"/>
            </a:endParaRPr>
          </a:p>
        </p:txBody>
      </p:sp>
      <p:sp>
        <p:nvSpPr>
          <p:cNvPr id="15" name="ZoneTexte 14"/>
          <p:cNvSpPr txBox="1"/>
          <p:nvPr/>
        </p:nvSpPr>
        <p:spPr>
          <a:xfrm rot="16200000">
            <a:off x="4060780" y="4742512"/>
            <a:ext cx="1463862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Horizontal tune Q1</a:t>
            </a:r>
            <a:endParaRPr lang="en-US" sz="1200" dirty="0">
              <a:cs typeface="Arial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024119" y="6248401"/>
            <a:ext cx="1679847" cy="2762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Machine</a:t>
            </a:r>
            <a:r>
              <a:rPr lang="en-US" sz="1200" dirty="0">
                <a:cs typeface="Arial"/>
              </a:rPr>
              <a:t> number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571231" y="4675252"/>
            <a:ext cx="909157" cy="2762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Corrected</a:t>
            </a:r>
            <a:endParaRPr lang="en-US" sz="1200" dirty="0" err="1">
              <a:solidFill>
                <a:schemeClr val="accent4">
                  <a:lumMod val="60000"/>
                  <a:lumOff val="40000"/>
                </a:schemeClr>
              </a:solidFill>
              <a:cs typeface="Arial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318854" y="5572125"/>
            <a:ext cx="1083873" cy="2762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rgbClr val="AA3ADC"/>
                </a:solidFill>
              </a:rPr>
              <a:t>Uncorrected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95358" y="6527320"/>
            <a:ext cx="2014795" cy="246221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rgbClr val="595959"/>
                </a:solidFill>
              </a:rPr>
              <a:t>D</a:t>
            </a:r>
            <a:r>
              <a:rPr lang="en-US" sz="1000" dirty="0">
                <a:solidFill>
                  <a:srgbClr val="595959"/>
                </a:solidFill>
                <a:cs typeface="Arial"/>
              </a:rPr>
              <a:t>. BOUTIN, 09 OCTOBER 2017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984468"/>
      </p:ext>
    </p:extLst>
  </p:cSld>
  <p:clrMapOvr>
    <a:masterClrMapping/>
  </p:clrMapOvr>
</p:sld>
</file>

<file path=ppt/theme/theme1.xml><?xml version="1.0" encoding="utf-8"?>
<a:theme xmlns:a="http://schemas.openxmlformats.org/drawingml/2006/main" name="CEA VA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CEA VA</Template>
  <TotalTime>53292</TotalTime>
  <Words>2089</Words>
  <Application>Microsoft Office PowerPoint</Application>
  <PresentationFormat>On-screen Show (4:3)</PresentationFormat>
  <Paragraphs>403</Paragraphs>
  <Slides>16</Slides>
  <Notes>5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CEA VA</vt:lpstr>
      <vt:lpstr>Status of the correction schemes in the arcs</vt:lpstr>
      <vt:lpstr>Main Results discussed at FCC WEEK 2017</vt:lpstr>
      <vt:lpstr>Errors Definition</vt:lpstr>
      <vt:lpstr>Impact of the Errors on the beam screen</vt:lpstr>
      <vt:lpstr>Correction Schemes of the arc sections</vt:lpstr>
      <vt:lpstr>CORRECTION of the linear coupling</vt:lpstr>
      <vt:lpstr>ORBIT Correction</vt:lpstr>
      <vt:lpstr>Tune CORRECTION</vt:lpstr>
      <vt:lpstr>Evaluation of the results</vt:lpstr>
      <vt:lpstr>Implementation of the interaction region</vt:lpstr>
      <vt:lpstr>Corrector Strengths</vt:lpstr>
      <vt:lpstr>Residual ORBIT and ANGLE</vt:lpstr>
      <vt:lpstr>Beta and Dispersion beating</vt:lpstr>
      <vt:lpstr>Conclusions and perspectives</vt:lpstr>
      <vt:lpstr>ANALYSE des résultats</vt:lpstr>
      <vt:lpstr>Evaluation of the results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creator>BM205129</dc:creator>
  <cp:lastModifiedBy>BOUTIN David</cp:lastModifiedBy>
  <cp:revision>351</cp:revision>
  <cp:lastPrinted>2017-09-28T16:29:16Z</cp:lastPrinted>
  <dcterms:created xsi:type="dcterms:W3CDTF">2012-10-30T13:30:24Z</dcterms:created>
  <dcterms:modified xsi:type="dcterms:W3CDTF">2017-10-09T07:52:13Z</dcterms:modified>
</cp:coreProperties>
</file>