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6"/>
  </p:notesMasterIdLst>
  <p:sldIdLst>
    <p:sldId id="257" r:id="rId2"/>
    <p:sldId id="258" r:id="rId3"/>
    <p:sldId id="266" r:id="rId4"/>
    <p:sldId id="259" r:id="rId5"/>
    <p:sldId id="287" r:id="rId6"/>
    <p:sldId id="293" r:id="rId7"/>
    <p:sldId id="261" r:id="rId8"/>
    <p:sldId id="298" r:id="rId9"/>
    <p:sldId id="289" r:id="rId10"/>
    <p:sldId id="290" r:id="rId11"/>
    <p:sldId id="301" r:id="rId12"/>
    <p:sldId id="281" r:id="rId13"/>
    <p:sldId id="282" r:id="rId14"/>
    <p:sldId id="280" r:id="rId15"/>
    <p:sldId id="283" r:id="rId16"/>
    <p:sldId id="295" r:id="rId17"/>
    <p:sldId id="285" r:id="rId18"/>
    <p:sldId id="286" r:id="rId19"/>
    <p:sldId id="264" r:id="rId20"/>
    <p:sldId id="271" r:id="rId21"/>
    <p:sldId id="288" r:id="rId22"/>
    <p:sldId id="274" r:id="rId23"/>
    <p:sldId id="272" r:id="rId24"/>
    <p:sldId id="300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1E5AAE"/>
    <a:srgbClr val="006600"/>
    <a:srgbClr val="7AA6CD"/>
    <a:srgbClr val="C6C6C6"/>
    <a:srgbClr val="98EC7A"/>
    <a:srgbClr val="C7EFC7"/>
    <a:srgbClr val="66FF66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090" autoAdjust="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394" y="58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26976-6916-4CBD-AC2E-4DF41E5F02BE}" type="datetimeFigureOut">
              <a:rPr lang="en-GB" smtClean="0"/>
              <a:t>09/10/2017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EB1AE6-1ED7-4F27-9D28-F25C79987A1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662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325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736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008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1756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6522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016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199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09/10/2017, </a:t>
            </a:r>
            <a:r>
              <a:rPr lang="en-US" dirty="0" err="1"/>
              <a:t>EuroCirCol</a:t>
            </a:r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E. Renner, FCC – </a:t>
            </a:r>
            <a:r>
              <a:rPr lang="en-US" dirty="0" err="1"/>
              <a:t>hh</a:t>
            </a:r>
            <a:r>
              <a:rPr lang="en-US" dirty="0"/>
              <a:t> Injection and Extraction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09/10/2017, </a:t>
            </a:r>
            <a:r>
              <a:rPr lang="en-US" dirty="0" err="1"/>
              <a:t>EuroCirCol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E. Renner, FCC – </a:t>
            </a:r>
            <a:r>
              <a:rPr lang="en-US" dirty="0" err="1"/>
              <a:t>hh</a:t>
            </a:r>
            <a:r>
              <a:rPr lang="en-US" dirty="0"/>
              <a:t> Injection and Extraction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E. Renner, FCC – </a:t>
            </a:r>
            <a:r>
              <a:rPr lang="en-US" dirty="0" err="1"/>
              <a:t>hh</a:t>
            </a:r>
            <a:r>
              <a:rPr lang="en-US" dirty="0"/>
              <a:t> Injection and Extraction</a:t>
            </a: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09/10/2017, </a:t>
            </a:r>
            <a:r>
              <a:rPr lang="en-US" dirty="0" err="1"/>
              <a:t>EuroCirCol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E. Renner, FCC – </a:t>
            </a:r>
            <a:r>
              <a:rPr lang="en-US" dirty="0" err="1"/>
              <a:t>hh</a:t>
            </a:r>
            <a:r>
              <a:rPr lang="en-US" dirty="0"/>
              <a:t> Injection and Extraction</a:t>
            </a: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09/10/2017, </a:t>
            </a:r>
            <a:r>
              <a:rPr lang="en-US" dirty="0" err="1"/>
              <a:t>EuroCirCol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E. Renner, FCC – </a:t>
            </a:r>
            <a:r>
              <a:rPr lang="en-US" dirty="0" err="1"/>
              <a:t>hh</a:t>
            </a:r>
            <a:r>
              <a:rPr lang="en-US" dirty="0"/>
              <a:t> Injection and Extraction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09/10/2017, </a:t>
            </a:r>
            <a:r>
              <a:rPr lang="en-US" dirty="0" err="1"/>
              <a:t>EuroCirCol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E. Renner, FCC – </a:t>
            </a:r>
            <a:r>
              <a:rPr lang="en-US" dirty="0" err="1"/>
              <a:t>hh</a:t>
            </a:r>
            <a:r>
              <a:rPr lang="en-US" dirty="0"/>
              <a:t> Injection and Extraction</a:t>
            </a: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09/10/2017, </a:t>
            </a:r>
            <a:r>
              <a:rPr lang="en-US" dirty="0" err="1"/>
              <a:t>EuroCirCol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4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E. Renner, FCC – </a:t>
            </a:r>
            <a:r>
              <a:rPr lang="en-US" dirty="0" err="1"/>
              <a:t>hh</a:t>
            </a:r>
            <a:r>
              <a:rPr lang="en-US" dirty="0"/>
              <a:t> Injection and Extraction</a:t>
            </a: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15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09/10/2017, </a:t>
            </a:r>
            <a:r>
              <a:rPr lang="en-US" dirty="0" err="1"/>
              <a:t>EuroCirCol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09/10/2017, </a:t>
            </a:r>
            <a:r>
              <a:rPr lang="en-US" dirty="0" err="1"/>
              <a:t>EuroCirCol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E. Renner, FCC – </a:t>
            </a:r>
            <a:r>
              <a:rPr lang="en-US" dirty="0" err="1"/>
              <a:t>hh</a:t>
            </a:r>
            <a:r>
              <a:rPr lang="en-US" dirty="0"/>
              <a:t> Injection and Extraction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56692/contributions/2601364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56692/contributions/2484267/" TargetMode="External"/><Relationship Id="rId2" Type="http://schemas.openxmlformats.org/officeDocument/2006/relationships/hyperlink" Target="https://indico.cern.ch/event/556692/contributions/2484253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ern.ch/event/556692/contributions/2484266/" TargetMode="External"/><Relationship Id="rId4" Type="http://schemas.openxmlformats.org/officeDocument/2006/relationships/hyperlink" Target="https://indico.cern.ch/event/556692/contributions/2487632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cds.cern.ch/record/995680?ln=de" TargetMode="External"/><Relationship Id="rId3" Type="http://schemas.openxmlformats.org/officeDocument/2006/relationships/hyperlink" Target="https://indico.cern.ch/event/556692/contributions/2484267/" TargetMode="External"/><Relationship Id="rId7" Type="http://schemas.openxmlformats.org/officeDocument/2006/relationships/hyperlink" Target="https://journals.aps.org/prab/abstract/10.1103/PhysRevAccelBeams.20.031001" TargetMode="External"/><Relationship Id="rId2" Type="http://schemas.openxmlformats.org/officeDocument/2006/relationships/hyperlink" Target="https://indico.cern.ch/event/556692/contributions/2484253/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indico.cern.ch/event/438866/contributions/1085060/attachments/1256481/1855034/FCC_week_Rome_2016_asynch_dump2.pdf" TargetMode="External"/><Relationship Id="rId5" Type="http://schemas.openxmlformats.org/officeDocument/2006/relationships/hyperlink" Target="https://indico.cern.ch/event/556692/contributions/2484266/" TargetMode="External"/><Relationship Id="rId10" Type="http://schemas.openxmlformats.org/officeDocument/2006/relationships/hyperlink" Target="https://indico.cern.ch/event/556692/contributions/2487634/" TargetMode="External"/><Relationship Id="rId4" Type="http://schemas.openxmlformats.org/officeDocument/2006/relationships/hyperlink" Target="https://indico.cern.ch/event/556692/contributions/2487632/" TargetMode="External"/><Relationship Id="rId9" Type="http://schemas.openxmlformats.org/officeDocument/2006/relationships/hyperlink" Target="https://indico.cern.ch/event/556692/contributions/2601364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556692/contributions/2487634/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562241"/>
            <a:ext cx="8226854" cy="705332"/>
          </a:xfrm>
        </p:spPr>
        <p:txBody>
          <a:bodyPr>
            <a:normAutofit/>
          </a:bodyPr>
          <a:lstStyle/>
          <a:p>
            <a:r>
              <a:rPr lang="en-US" sz="3600" dirty="0"/>
              <a:t>FCC – </a:t>
            </a:r>
            <a:r>
              <a:rPr lang="en-US" sz="3600" dirty="0" err="1"/>
              <a:t>hh</a:t>
            </a:r>
            <a:r>
              <a:rPr lang="en-US" sz="3600" dirty="0"/>
              <a:t> Injection and Extraction</a:t>
            </a:r>
            <a:endParaRPr lang="en-GB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2543342"/>
            <a:ext cx="7216140" cy="441731"/>
          </a:xfrm>
        </p:spPr>
        <p:txBody>
          <a:bodyPr>
            <a:normAutofit/>
          </a:bodyPr>
          <a:lstStyle/>
          <a:p>
            <a:r>
              <a:rPr lang="en-GB" dirty="0"/>
              <a:t>M. </a:t>
            </a:r>
            <a:r>
              <a:rPr lang="en-GB" dirty="0" err="1"/>
              <a:t>Atanasov</a:t>
            </a:r>
            <a:r>
              <a:rPr lang="en-GB" dirty="0"/>
              <a:t>, </a:t>
            </a:r>
            <a:r>
              <a:rPr lang="en-US" dirty="0"/>
              <a:t>W. Bartmann, F. Burkart, R. Bruce, M. Hofer, B. Goddard, T. Kramer, A. Lechner, </a:t>
            </a:r>
            <a:r>
              <a:rPr lang="en-US" u="sng" dirty="0"/>
              <a:t>E. Renner</a:t>
            </a:r>
            <a:r>
              <a:rPr lang="en-US" dirty="0"/>
              <a:t>, L. Stoel, A. </a:t>
            </a:r>
            <a:r>
              <a:rPr lang="en-US" dirty="0" err="1"/>
              <a:t>Sanz</a:t>
            </a:r>
            <a:r>
              <a:rPr lang="en-US" dirty="0"/>
              <a:t> </a:t>
            </a:r>
            <a:r>
              <a:rPr lang="en-US" dirty="0" err="1"/>
              <a:t>Ull</a:t>
            </a:r>
            <a:r>
              <a:rPr lang="en-US" dirty="0"/>
              <a:t>, P. Van Trappen</a:t>
            </a:r>
            <a:endParaRPr lang="en-GB" b="1" i="1" dirty="0">
              <a:solidFill>
                <a:srgbClr val="FF0000"/>
              </a:solidFill>
              <a:uFill>
                <a:solidFill>
                  <a:srgbClr val="FFFF00"/>
                </a:solidFill>
              </a:u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E. Renner, FCC – hh Injection and Extraction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289" y="3419979"/>
            <a:ext cx="1768134" cy="85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694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880" y="194293"/>
            <a:ext cx="9060180" cy="705332"/>
          </a:xfrm>
        </p:spPr>
        <p:txBody>
          <a:bodyPr>
            <a:normAutofit/>
          </a:bodyPr>
          <a:lstStyle/>
          <a:p>
            <a:r>
              <a:rPr lang="en-US" sz="2800" dirty="0" err="1"/>
              <a:t>Semisynchronous</a:t>
            </a:r>
            <a:r>
              <a:rPr lang="en-US" sz="2800" dirty="0"/>
              <a:t> Dump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E. Renner, FCC – </a:t>
            </a:r>
            <a:r>
              <a:rPr lang="en-US" dirty="0" err="1"/>
              <a:t>hh</a:t>
            </a:r>
            <a:r>
              <a:rPr lang="en-US" dirty="0"/>
              <a:t> Injection and Extraction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63879" y="1003268"/>
            <a:ext cx="772509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=  wait for the next abort gap to retrigger remaining kicker modules</a:t>
            </a:r>
          </a:p>
          <a:p>
            <a:endParaRPr lang="en-US" sz="14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1E5AAE"/>
                </a:solidFill>
              </a:rPr>
              <a:t>Evaluate impact on the machine due to oscillating beam in the collider (losses, beam-beam effects, impact on extraction after one turn, impact on sweep pattern)</a:t>
            </a:r>
            <a:endParaRPr lang="en-US" sz="1400" b="1" dirty="0">
              <a:solidFill>
                <a:srgbClr val="1E5AAE"/>
              </a:solidFill>
            </a:endParaRPr>
          </a:p>
          <a:p>
            <a:endParaRPr lang="en-US" sz="1200" b="1" dirty="0">
              <a:solidFill>
                <a:srgbClr val="FF0000"/>
              </a:solidFill>
            </a:endParaRPr>
          </a:p>
          <a:p>
            <a:r>
              <a:rPr lang="en-US" sz="1400" b="1" u="sng" dirty="0">
                <a:solidFill>
                  <a:srgbClr val="1E5AAE"/>
                </a:solidFill>
              </a:rPr>
              <a:t>Impact can be relaxed by introducing multiple abort gaps:</a:t>
            </a:r>
          </a:p>
          <a:p>
            <a:endParaRPr lang="en-US" sz="1200" b="1" dirty="0">
              <a:solidFill>
                <a:srgbClr val="008000"/>
              </a:solidFill>
            </a:endParaRPr>
          </a:p>
          <a:p>
            <a:pPr marL="628650" lvl="1" indent="-171450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E5AAE"/>
                </a:solidFill>
              </a:rPr>
              <a:t>1 abort gap: 10400 bunches</a:t>
            </a:r>
          </a:p>
          <a:p>
            <a:pPr marL="628650" lvl="1" indent="-171450">
              <a:buFont typeface="Wingdings" panose="05000000000000000000" pitchFamily="2" charset="2"/>
              <a:buChar char="q"/>
            </a:pPr>
            <a:endParaRPr lang="en-US" sz="1200" b="1" dirty="0">
              <a:solidFill>
                <a:srgbClr val="1E5AAE"/>
              </a:solidFill>
            </a:endParaRPr>
          </a:p>
          <a:p>
            <a:pPr marL="628650" lvl="1" indent="-171450">
              <a:buFont typeface="Wingdings" panose="05000000000000000000" pitchFamily="2" charset="2"/>
              <a:buChar char="q"/>
            </a:pPr>
            <a:endParaRPr lang="en-US" sz="1200" b="1" dirty="0">
              <a:solidFill>
                <a:srgbClr val="1E5AAE"/>
              </a:solidFill>
            </a:endParaRPr>
          </a:p>
          <a:p>
            <a:pPr marL="628650" lvl="1" indent="-171450">
              <a:buFont typeface="Wingdings" panose="05000000000000000000" pitchFamily="2" charset="2"/>
              <a:buChar char="q"/>
            </a:pPr>
            <a:endParaRPr lang="en-US" sz="1200" b="1" dirty="0">
              <a:solidFill>
                <a:srgbClr val="1E5AAE"/>
              </a:solidFill>
            </a:endParaRPr>
          </a:p>
          <a:p>
            <a:pPr marL="628650" lvl="1" indent="-171450">
              <a:buFont typeface="Wingdings" panose="05000000000000000000" pitchFamily="2" charset="2"/>
              <a:buChar char="q"/>
            </a:pPr>
            <a:endParaRPr lang="en-US" sz="1200" b="1" dirty="0">
              <a:solidFill>
                <a:srgbClr val="1E5AAE"/>
              </a:solidFill>
            </a:endParaRPr>
          </a:p>
          <a:p>
            <a:pPr lvl="1"/>
            <a:endParaRPr lang="en-US" sz="1200" b="1" dirty="0"/>
          </a:p>
          <a:p>
            <a:pPr lvl="1"/>
            <a:endParaRPr lang="en-US" sz="1200" b="1" dirty="0"/>
          </a:p>
          <a:p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3406615" y="2451180"/>
            <a:ext cx="27206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28650" lvl="1" indent="-171450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E5AAE"/>
                </a:solidFill>
              </a:rPr>
              <a:t>5 abort gaps: 2080 bunches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63880" y="3880339"/>
            <a:ext cx="7791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1E5AAE"/>
                </a:solidFill>
              </a:rPr>
              <a:t>Consider RF synchronization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63" y="2800037"/>
            <a:ext cx="2834354" cy="65958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001" y="2800037"/>
            <a:ext cx="3038168" cy="68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184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0283F758-D028-44DB-B544-3501B7C91825}"/>
              </a:ext>
            </a:extLst>
          </p:cNvPr>
          <p:cNvSpPr txBox="1"/>
          <p:nvPr/>
        </p:nvSpPr>
        <p:spPr>
          <a:xfrm>
            <a:off x="457200" y="1000287"/>
            <a:ext cx="72199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1E5AAE"/>
                </a:solidFill>
              </a:rPr>
              <a:t>Assessing the </a:t>
            </a:r>
            <a:r>
              <a:rPr lang="en-US" sz="1400" b="1" dirty="0">
                <a:solidFill>
                  <a:srgbClr val="008000"/>
                </a:solidFill>
              </a:rPr>
              <a:t>feasibility of a </a:t>
            </a:r>
            <a:r>
              <a:rPr lang="en-US" sz="1400" b="1" dirty="0" err="1">
                <a:solidFill>
                  <a:srgbClr val="008000"/>
                </a:solidFill>
              </a:rPr>
              <a:t>semisynchronous</a:t>
            </a:r>
            <a:r>
              <a:rPr lang="en-US" sz="1400" b="1" dirty="0">
                <a:solidFill>
                  <a:srgbClr val="008000"/>
                </a:solidFill>
              </a:rPr>
              <a:t> dump</a:t>
            </a:r>
            <a:r>
              <a:rPr lang="en-US" sz="1400" dirty="0">
                <a:solidFill>
                  <a:srgbClr val="1E5AAE"/>
                </a:solidFill>
              </a:rPr>
              <a:t> for the baseline design (300 kicker modules, each with a kick of 0.15 </a:t>
            </a:r>
            <a:r>
              <a:rPr lang="en-US" sz="1400" dirty="0" err="1">
                <a:solidFill>
                  <a:srgbClr val="1E5AAE"/>
                </a:solidFill>
              </a:rPr>
              <a:t>urad</a:t>
            </a:r>
            <a:r>
              <a:rPr lang="en-US" sz="1400" dirty="0">
                <a:solidFill>
                  <a:srgbClr val="1E5AAE"/>
                </a:solidFill>
              </a:rPr>
              <a:t>)</a:t>
            </a:r>
            <a:endParaRPr lang="en-US" sz="1400" b="1" dirty="0">
              <a:solidFill>
                <a:srgbClr val="1E5AAE"/>
              </a:solidFill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1E5AAE"/>
                </a:solidFill>
              </a:rPr>
              <a:t>How far can the </a:t>
            </a:r>
            <a:r>
              <a:rPr lang="en-US" sz="1400" b="1" dirty="0">
                <a:solidFill>
                  <a:srgbClr val="008000"/>
                </a:solidFill>
              </a:rPr>
              <a:t>modularity be reduced </a:t>
            </a:r>
            <a:r>
              <a:rPr lang="en-US" sz="1400" dirty="0">
                <a:solidFill>
                  <a:srgbClr val="1E5AAE"/>
                </a:solidFill>
              </a:rPr>
              <a:t>to still stay below the damage limits in case of different failure scenarios?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 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E. Renner, FCC – hh Injection and Extraction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7">
                <a:extLst>
                  <a:ext uri="{FF2B5EF4-FFF2-40B4-BE49-F238E27FC236}">
                    <a16:creationId xmlns:a16="http://schemas.microsoft.com/office/drawing/2014/main" id="{70E5A2D5-D07B-4600-B8E8-4CE6BFEDD2AC}"/>
                  </a:ext>
                </a:extLst>
              </p:cNvPr>
              <p:cNvSpPr txBox="1"/>
              <p:nvPr/>
            </p:nvSpPr>
            <p:spPr>
              <a:xfrm>
                <a:off x="823538" y="2417910"/>
                <a:ext cx="7494178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400" b="1" u="sng" dirty="0"/>
                  <a:t>Considered damage limits</a:t>
                </a:r>
              </a:p>
              <a:p>
                <a:pPr marL="342900" indent="-342900">
                  <a:spcBef>
                    <a:spcPts val="600"/>
                  </a:spcBef>
                  <a:buFont typeface="Wingdings" panose="05000000000000000000" pitchFamily="2" charset="2"/>
                  <a:buChar char="§"/>
                </a:pPr>
                <a:endParaRPr lang="en-US" sz="700" b="1" dirty="0"/>
              </a:p>
              <a:p>
                <a:pPr marL="342900" indent="-342900">
                  <a:spcBef>
                    <a:spcPts val="600"/>
                  </a:spcBef>
                  <a:buFont typeface="Wingdings" panose="05000000000000000000" pitchFamily="2" charset="2"/>
                  <a:buChar char="§"/>
                </a:pPr>
                <a:r>
                  <a:rPr lang="en-US" sz="1400" b="1" dirty="0"/>
                  <a:t>Extraction protection: </a:t>
                </a:r>
                <a:r>
                  <a:rPr lang="en-US" sz="1400" dirty="0"/>
                  <a:t>bunch separation of ~ 2mm </a:t>
                </a:r>
              </a:p>
              <a:p>
                <a:pPr marL="342900" indent="-342900">
                  <a:spcBef>
                    <a:spcPts val="600"/>
                  </a:spcBef>
                  <a:buFont typeface="Wingdings" panose="05000000000000000000" pitchFamily="2" charset="2"/>
                  <a:buChar char="§"/>
                </a:pPr>
                <a:r>
                  <a:rPr lang="en-US" sz="1400" b="1" dirty="0"/>
                  <a:t>Primary collimator*: </a:t>
                </a:r>
                <a:r>
                  <a:rPr lang="en-US" sz="1400" dirty="0"/>
                  <a:t>loss of ~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1.5 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𝑡𝑜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 2⋅ 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en-US" sz="1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400" dirty="0"/>
                  <a:t> </a:t>
                </a:r>
              </a:p>
            </p:txBody>
          </p:sp>
        </mc:Choice>
        <mc:Fallback xmlns="">
          <p:sp>
            <p:nvSpPr>
              <p:cNvPr id="10" name="Textfeld 7">
                <a:extLst>
                  <a:ext uri="{FF2B5EF4-FFF2-40B4-BE49-F238E27FC236}">
                    <a16:creationId xmlns:a16="http://schemas.microsoft.com/office/drawing/2014/main" id="{70E5A2D5-D07B-4600-B8E8-4CE6BFEDD2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538" y="2417910"/>
                <a:ext cx="7494178" cy="1077218"/>
              </a:xfrm>
              <a:prstGeom prst="rect">
                <a:avLst/>
              </a:prstGeom>
              <a:blipFill>
                <a:blip r:embed="rId2"/>
                <a:stretch>
                  <a:fillRect l="-244" t="-1136" b="-51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feld 11">
            <a:extLst>
              <a:ext uri="{FF2B5EF4-FFF2-40B4-BE49-F238E27FC236}">
                <a16:creationId xmlns:a16="http://schemas.microsoft.com/office/drawing/2014/main" id="{88353C64-58D9-41B8-A6C1-7F666FC01029}"/>
              </a:ext>
            </a:extLst>
          </p:cNvPr>
          <p:cNvSpPr txBox="1"/>
          <p:nvPr/>
        </p:nvSpPr>
        <p:spPr>
          <a:xfrm>
            <a:off x="823538" y="3557902"/>
            <a:ext cx="7180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1E5AAE"/>
                </a:solidFill>
              </a:rPr>
              <a:t>*Remark: only estimations of damage limit for primary collimators are considered (1-2 FCC bunches) </a:t>
            </a:r>
            <a:r>
              <a:rPr lang="en-US" sz="1200" i="1" dirty="0">
                <a:solidFill>
                  <a:srgbClr val="1E5AAE"/>
                </a:solidFill>
                <a:sym typeface="Wingdings" panose="05000000000000000000" pitchFamily="2" charset="2"/>
              </a:rPr>
              <a:t> </a:t>
            </a:r>
            <a:r>
              <a:rPr lang="en-GB" sz="1200" i="1" dirty="0">
                <a:solidFill>
                  <a:srgbClr val="1E5AAE"/>
                </a:solidFill>
              </a:rPr>
              <a:t>FLUKA studies for damage limits are started by collimation, FLUKA team and EN/MME</a:t>
            </a:r>
            <a:endParaRPr lang="en-US" sz="1200" i="1" dirty="0">
              <a:solidFill>
                <a:srgbClr val="1E5AAE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D9B35CE-3756-4BB6-8FB4-B8BB97F27F63}"/>
              </a:ext>
            </a:extLst>
          </p:cNvPr>
          <p:cNvSpPr txBox="1">
            <a:spLocks/>
          </p:cNvSpPr>
          <p:nvPr/>
        </p:nvSpPr>
        <p:spPr>
          <a:xfrm>
            <a:off x="563880" y="194293"/>
            <a:ext cx="906018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Impact of Alternative Retrigger Strategies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25362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/>
              <a:t>Extraction Kicker Baseline (A) – </a:t>
            </a:r>
            <a:r>
              <a:rPr lang="en-US" sz="2800" dirty="0" err="1"/>
              <a:t>Semisynchronous</a:t>
            </a:r>
            <a:r>
              <a:rPr lang="en-US" sz="2800" dirty="0"/>
              <a:t> Dump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E. Renner, FCC – hh Injection and Extraction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2969335" y="4772367"/>
            <a:ext cx="2133600" cy="273844"/>
          </a:xfrm>
        </p:spPr>
        <p:txBody>
          <a:bodyPr/>
          <a:lstStyle/>
          <a:p>
            <a:r>
              <a:rPr lang="en-US" dirty="0"/>
              <a:t>09/10/2017, </a:t>
            </a:r>
            <a:r>
              <a:rPr lang="en-US" dirty="0" err="1"/>
              <a:t>EuroCirCol</a:t>
            </a:r>
            <a:endParaRPr lang="en-US" dirty="0"/>
          </a:p>
        </p:txBody>
      </p:sp>
      <p:graphicFrame>
        <p:nvGraphicFramePr>
          <p:cNvPr id="12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4506875"/>
              </p:ext>
            </p:extLst>
          </p:nvPr>
        </p:nvGraphicFramePr>
        <p:xfrm>
          <a:off x="219075" y="873706"/>
          <a:ext cx="4631179" cy="1961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9109">
                  <a:extLst>
                    <a:ext uri="{9D8B030D-6E8A-4147-A177-3AD203B41FA5}">
                      <a16:colId xmlns:a16="http://schemas.microsoft.com/office/drawing/2014/main" val="99651139"/>
                    </a:ext>
                  </a:extLst>
                </a:gridCol>
                <a:gridCol w="2882070">
                  <a:extLst>
                    <a:ext uri="{9D8B030D-6E8A-4147-A177-3AD203B41FA5}">
                      <a16:colId xmlns:a16="http://schemas.microsoft.com/office/drawing/2014/main" val="1474519056"/>
                    </a:ext>
                  </a:extLst>
                </a:gridCol>
              </a:tblGrid>
              <a:tr h="263523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1E5AAE"/>
                          </a:solidFill>
                        </a:rPr>
                        <a:t>A: 300 kicker modules</a:t>
                      </a:r>
                      <a:endParaRPr lang="en-GB" sz="1100" dirty="0">
                        <a:solidFill>
                          <a:srgbClr val="1E5AAE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982079"/>
                  </a:ext>
                </a:extLst>
              </a:tr>
              <a:tr h="263523">
                <a:tc>
                  <a:txBody>
                    <a:bodyPr/>
                    <a:lstStyle/>
                    <a:p>
                      <a:r>
                        <a:rPr lang="en-US" sz="1100" b="1" dirty="0"/>
                        <a:t>l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0.3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105106"/>
                  </a:ext>
                </a:extLst>
              </a:tr>
              <a:tr h="263523">
                <a:tc>
                  <a:txBody>
                    <a:bodyPr/>
                    <a:lstStyle/>
                    <a:p>
                      <a:r>
                        <a:rPr lang="en-US" sz="1100" b="1" dirty="0"/>
                        <a:t>U [kV]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1.2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1298760"/>
                  </a:ext>
                </a:extLst>
              </a:tr>
              <a:tr h="263523">
                <a:tc>
                  <a:txBody>
                    <a:bodyPr/>
                    <a:lstStyle/>
                    <a:p>
                      <a:r>
                        <a:rPr lang="en-US" sz="1100" b="1" dirty="0"/>
                        <a:t>I [kA]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2.1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8979716"/>
                  </a:ext>
                </a:extLst>
              </a:tr>
              <a:tr h="263523">
                <a:tc>
                  <a:txBody>
                    <a:bodyPr/>
                    <a:lstStyle/>
                    <a:p>
                      <a:r>
                        <a:rPr lang="en-US" sz="1100" b="1" dirty="0"/>
                        <a:t>Z [Ohm]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0.33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7333565"/>
                  </a:ext>
                </a:extLst>
              </a:tr>
              <a:tr h="263523">
                <a:tc>
                  <a:txBody>
                    <a:bodyPr/>
                    <a:lstStyle/>
                    <a:p>
                      <a:r>
                        <a:rPr lang="en-US" sz="1100" b="1" dirty="0"/>
                        <a:t>L [</a:t>
                      </a:r>
                      <a:r>
                        <a:rPr lang="en-US" sz="1100" b="1" dirty="0" err="1"/>
                        <a:t>uH</a:t>
                      </a:r>
                      <a:r>
                        <a:rPr lang="en-US" sz="1100" b="1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0.38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1351493"/>
                  </a:ext>
                </a:extLst>
              </a:tr>
              <a:tr h="263523">
                <a:tc>
                  <a:txBody>
                    <a:bodyPr/>
                    <a:lstStyle/>
                    <a:p>
                      <a:r>
                        <a:rPr lang="en-US" sz="1100" b="1" dirty="0"/>
                        <a:t>tau [us]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351604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23811"/>
                  </a:ext>
                </a:extLst>
              </a:tr>
            </a:tbl>
          </a:graphicData>
        </a:graphic>
      </p:graphicFrame>
      <p:pic>
        <p:nvPicPr>
          <p:cNvPr id="13" name="Grafik 7">
            <a:extLst>
              <a:ext uri="{FF2B5EF4-FFF2-40B4-BE49-F238E27FC236}">
                <a16:creationId xmlns:a16="http://schemas.microsoft.com/office/drawing/2014/main" id="{88B73490-2D45-4EC4-9BD7-2DCA1E742A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6013" y="880452"/>
            <a:ext cx="3382821" cy="221751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01233" y="3164711"/>
            <a:ext cx="39920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accent6">
                    <a:lumMod val="50000"/>
                  </a:schemeClr>
                </a:solidFill>
              </a:rPr>
              <a:t>Load on and bunch separation at extraction absorber and primary collimator for 1 us </a:t>
            </a:r>
            <a:r>
              <a:rPr lang="en-US" sz="1000" i="1" dirty="0" err="1">
                <a:solidFill>
                  <a:schemeClr val="accent6">
                    <a:lumMod val="50000"/>
                  </a:schemeClr>
                </a:solidFill>
              </a:rPr>
              <a:t>risetime</a:t>
            </a:r>
            <a:r>
              <a:rPr lang="en-US" sz="1000" i="1" dirty="0">
                <a:solidFill>
                  <a:schemeClr val="accent6">
                    <a:lumMod val="50000"/>
                  </a:schemeClr>
                </a:solidFill>
              </a:rPr>
              <a:t> (shaded areas: by absorbers not intercepted p+) </a:t>
            </a:r>
            <a:endParaRPr lang="en-GB" sz="10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850254" y="3909685"/>
                <a:ext cx="4195005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*) Taking a loss of </a:t>
                </a:r>
                <a14:m>
                  <m:oMath xmlns:m="http://schemas.openxmlformats.org/officeDocument/2006/math"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1.5 </m:t>
                    </m:r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𝑡𝑜</m:t>
                    </m:r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 2 </m:t>
                    </m:r>
                    <m:sSup>
                      <m:sSup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sz="1100" dirty="0"/>
                  <a:t> p+ at the primary collimator as a limit</a:t>
                </a:r>
                <a:endParaRPr lang="en-GB" sz="11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0254" y="3909685"/>
                <a:ext cx="4195005" cy="430887"/>
              </a:xfrm>
              <a:prstGeom prst="rect">
                <a:avLst/>
              </a:prstGeom>
              <a:blipFill>
                <a:blip r:embed="rId3"/>
                <a:stretch>
                  <a:fillRect t="-1408" b="-8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3704105"/>
              </p:ext>
            </p:extLst>
          </p:nvPr>
        </p:nvGraphicFramePr>
        <p:xfrm>
          <a:off x="219074" y="2835207"/>
          <a:ext cx="4631179" cy="13419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9109">
                  <a:extLst>
                    <a:ext uri="{9D8B030D-6E8A-4147-A177-3AD203B41FA5}">
                      <a16:colId xmlns:a16="http://schemas.microsoft.com/office/drawing/2014/main" val="3431420229"/>
                    </a:ext>
                  </a:extLst>
                </a:gridCol>
                <a:gridCol w="2882070">
                  <a:extLst>
                    <a:ext uri="{9D8B030D-6E8A-4147-A177-3AD203B41FA5}">
                      <a16:colId xmlns:a16="http://schemas.microsoft.com/office/drawing/2014/main" val="583120537"/>
                    </a:ext>
                  </a:extLst>
                </a:gridCol>
              </a:tblGrid>
              <a:tr h="447989"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rgbClr val="1E5AAE"/>
                          </a:solidFill>
                        </a:rPr>
                        <a:t>Single erratic </a:t>
                      </a:r>
                      <a:r>
                        <a:rPr lang="en-US" sz="1100" b="1" baseline="0" dirty="0">
                          <a:solidFill>
                            <a:srgbClr val="1E5AAE"/>
                          </a:solidFill>
                        </a:rPr>
                        <a:t>kicker module (MKD)</a:t>
                      </a:r>
                      <a:endParaRPr lang="en-US" sz="1100" b="1" dirty="0">
                        <a:solidFill>
                          <a:srgbClr val="1E5AAE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en-US" sz="1100" b="1" dirty="0" err="1">
                          <a:solidFill>
                            <a:srgbClr val="008000"/>
                          </a:solidFill>
                        </a:rPr>
                        <a:t>semisynch</a:t>
                      </a:r>
                      <a:r>
                        <a:rPr lang="en-US" sz="1100" b="1" dirty="0">
                          <a:solidFill>
                            <a:srgbClr val="008000"/>
                          </a:solidFill>
                        </a:rPr>
                        <a:t>. dump (0.9 sigma </a:t>
                      </a:r>
                      <a:r>
                        <a:rPr lang="en-US" sz="1100" b="1" dirty="0" err="1">
                          <a:solidFill>
                            <a:srgbClr val="008000"/>
                          </a:solidFill>
                        </a:rPr>
                        <a:t>osc</a:t>
                      </a:r>
                      <a:r>
                        <a:rPr lang="en-US" sz="1100" b="1" dirty="0">
                          <a:solidFill>
                            <a:srgbClr val="008000"/>
                          </a:solidFill>
                        </a:rPr>
                        <a:t>.)</a:t>
                      </a:r>
                      <a:r>
                        <a:rPr lang="en-US" sz="1100" b="1" baseline="0" dirty="0">
                          <a:solidFill>
                            <a:srgbClr val="008000"/>
                          </a:solidFill>
                        </a:rPr>
                        <a:t> *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008000"/>
                          </a:solidFill>
                        </a:rPr>
                        <a:t>Absorber/collimator/Dump:</a:t>
                      </a:r>
                      <a:r>
                        <a:rPr lang="en-US" sz="1100" b="1" baseline="0" dirty="0">
                          <a:solidFill>
                            <a:srgbClr val="008000"/>
                          </a:solidFill>
                        </a:rPr>
                        <a:t> OK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463019"/>
                  </a:ext>
                </a:extLst>
              </a:tr>
              <a:tr h="447989">
                <a:tc>
                  <a:txBody>
                    <a:bodyPr/>
                    <a:lstStyle/>
                    <a:p>
                      <a:r>
                        <a:rPr lang="en-US" sz="1100" b="1" dirty="0"/>
                        <a:t>Common cause</a:t>
                      </a:r>
                      <a:r>
                        <a:rPr lang="en-US" sz="1100" b="1" baseline="0" dirty="0"/>
                        <a:t> failure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rgbClr val="1E5AAE"/>
                          </a:solidFill>
                        </a:rPr>
                        <a:t>&lt;5</a:t>
                      </a:r>
                      <a:r>
                        <a:rPr lang="en-US" sz="1100" b="1" baseline="0" dirty="0">
                          <a:solidFill>
                            <a:srgbClr val="1E5AAE"/>
                          </a:solidFill>
                        </a:rPr>
                        <a:t> erratic modules: </a:t>
                      </a:r>
                      <a:r>
                        <a:rPr lang="en-US" sz="1100" b="1" baseline="0" dirty="0" err="1">
                          <a:solidFill>
                            <a:srgbClr val="1E5AAE"/>
                          </a:solidFill>
                        </a:rPr>
                        <a:t>semisynch</a:t>
                      </a:r>
                      <a:r>
                        <a:rPr lang="en-US" sz="1100" b="1" baseline="0" dirty="0">
                          <a:solidFill>
                            <a:srgbClr val="1E5AAE"/>
                          </a:solidFill>
                        </a:rPr>
                        <a:t>. (5 ag)*</a:t>
                      </a:r>
                      <a:endParaRPr lang="en-US" sz="1100" b="1" dirty="0">
                        <a:solidFill>
                          <a:srgbClr val="1E5AAE"/>
                        </a:solidFill>
                      </a:endParaRPr>
                    </a:p>
                    <a:p>
                      <a:r>
                        <a:rPr lang="en-US" sz="1100" b="1" dirty="0">
                          <a:solidFill>
                            <a:srgbClr val="1E5AAE"/>
                          </a:solidFill>
                        </a:rPr>
                        <a:t>≥5 erratic modules: asynch. dump</a:t>
                      </a:r>
                      <a:endParaRPr lang="en-GB" sz="1100" b="1" dirty="0">
                        <a:solidFill>
                          <a:srgbClr val="1E5AAE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5956663"/>
                  </a:ext>
                </a:extLst>
              </a:tr>
              <a:tr h="445925">
                <a:tc>
                  <a:txBody>
                    <a:bodyPr/>
                    <a:lstStyle/>
                    <a:p>
                      <a:r>
                        <a:rPr lang="en-US" sz="1100" b="1" dirty="0" err="1"/>
                        <a:t>Asynch</a:t>
                      </a:r>
                      <a:r>
                        <a:rPr lang="en-US" sz="1100" b="1" dirty="0"/>
                        <a:t>. dump: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en-US" sz="1100" b="1" dirty="0">
                          <a:solidFill>
                            <a:srgbClr val="008000"/>
                          </a:solidFill>
                        </a:rPr>
                        <a:t>Absorber/collimator:</a:t>
                      </a:r>
                      <a:r>
                        <a:rPr lang="en-US" sz="1100" b="1" baseline="0" dirty="0">
                          <a:solidFill>
                            <a:srgbClr val="008000"/>
                          </a:solidFill>
                        </a:rPr>
                        <a:t> OK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×"/>
                      </a:pPr>
                      <a:r>
                        <a:rPr lang="en-US" sz="1100" b="1" baseline="0" dirty="0">
                          <a:solidFill>
                            <a:srgbClr val="C00000"/>
                          </a:solidFill>
                        </a:rPr>
                        <a:t>Dump: ?</a:t>
                      </a:r>
                      <a:endParaRPr lang="en-GB" sz="11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3188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3971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93" y="1361709"/>
            <a:ext cx="4557142" cy="30320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/>
              <a:t>Extraction – Limits for Reduction of Kicker Segmentation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E. Renner, FCC – hh Injection and Extraction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A002594-50F7-4DCA-838C-9ACFC4CE54DA}"/>
              </a:ext>
            </a:extLst>
          </p:cNvPr>
          <p:cNvSpPr txBox="1"/>
          <p:nvPr/>
        </p:nvSpPr>
        <p:spPr>
          <a:xfrm>
            <a:off x="457200" y="1240193"/>
            <a:ext cx="868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Ad 1) </a:t>
            </a:r>
            <a:r>
              <a:rPr lang="en-US" sz="1400" b="1" u="sng" dirty="0" err="1"/>
              <a:t>Asynch</a:t>
            </a:r>
            <a:r>
              <a:rPr lang="en-US" sz="1400" b="1" u="sng" dirty="0"/>
              <a:t>. dump </a:t>
            </a:r>
          </a:p>
          <a:p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34889110"/>
                  </p:ext>
                </p:extLst>
              </p:nvPr>
            </p:nvGraphicFramePr>
            <p:xfrm>
              <a:off x="5584684" y="1494626"/>
              <a:ext cx="3408070" cy="246621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7157">
                      <a:extLst>
                        <a:ext uri="{9D8B030D-6E8A-4147-A177-3AD203B41FA5}">
                          <a16:colId xmlns:a16="http://schemas.microsoft.com/office/drawing/2014/main" val="3269100669"/>
                        </a:ext>
                      </a:extLst>
                    </a:gridCol>
                    <a:gridCol w="697667">
                      <a:extLst>
                        <a:ext uri="{9D8B030D-6E8A-4147-A177-3AD203B41FA5}">
                          <a16:colId xmlns:a16="http://schemas.microsoft.com/office/drawing/2014/main" val="1070564903"/>
                        </a:ext>
                      </a:extLst>
                    </a:gridCol>
                    <a:gridCol w="1593246">
                      <a:extLst>
                        <a:ext uri="{9D8B030D-6E8A-4147-A177-3AD203B41FA5}">
                          <a16:colId xmlns:a16="http://schemas.microsoft.com/office/drawing/2014/main" val="3163871623"/>
                        </a:ext>
                      </a:extLst>
                    </a:gridCol>
                  </a:tblGrid>
                  <a:tr h="296393">
                    <a:tc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1E5AAE"/>
                              </a:solidFill>
                            </a:rPr>
                            <a:t>Mean</a:t>
                          </a:r>
                          <a:endParaRPr lang="en-GB" sz="1100" dirty="0">
                            <a:solidFill>
                              <a:srgbClr val="1E5AAE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1E5AAE"/>
                              </a:solidFill>
                            </a:rPr>
                            <a:t>Deviation</a:t>
                          </a:r>
                          <a:endParaRPr lang="en-GB" sz="1100" dirty="0">
                            <a:solidFill>
                              <a:srgbClr val="1E5AAE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50432322"/>
                      </a:ext>
                    </a:extLst>
                  </a:tr>
                  <a:tr h="29639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1" i="1" smtClean="0">
                                    <a:latin typeface="Cambria Math" panose="02040503050406030204" pitchFamily="18" charset="0"/>
                                  </a:rPr>
                                  <m:t>𝝉</m:t>
                                </m:r>
                                <m:r>
                                  <a:rPr lang="en-US" sz="1100" b="1" i="1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100" b="1" i="1" smtClean="0">
                                    <a:latin typeface="Cambria Math" panose="02040503050406030204" pitchFamily="18" charset="0"/>
                                  </a:rPr>
                                  <m:t>𝒖𝒔</m:t>
                                </m:r>
                                <m:r>
                                  <a:rPr lang="en-US" sz="1100" b="1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11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[0.9 to 1.2]</a:t>
                          </a:r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49547242"/>
                      </a:ext>
                    </a:extLst>
                  </a:tr>
                  <a:tr h="279096">
                    <a:tc>
                      <a:txBody>
                        <a:bodyPr/>
                        <a:lstStyle/>
                        <a:p>
                          <a:r>
                            <a:rPr lang="en-US" sz="1100" b="1" dirty="0"/>
                            <a:t>TCDS</a:t>
                          </a:r>
                          <a:r>
                            <a:rPr lang="en-US" sz="1100" b="1" baseline="0" dirty="0"/>
                            <a:t> </a:t>
                          </a:r>
                          <a:r>
                            <a:rPr lang="en-US" sz="1100" b="1" dirty="0"/>
                            <a:t>[mm]</a:t>
                          </a:r>
                          <a:endParaRPr lang="en-GB" sz="11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20 to 46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[21 to 46 / 19 to</a:t>
                          </a:r>
                          <a:r>
                            <a:rPr lang="en-US" sz="1100" baseline="0" dirty="0"/>
                            <a:t> </a:t>
                          </a:r>
                          <a:r>
                            <a:rPr lang="en-US" sz="1100" dirty="0"/>
                            <a:t>27]</a:t>
                          </a:r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5368483"/>
                      </a:ext>
                    </a:extLst>
                  </a:tr>
                  <a:tr h="408762">
                    <a:tc>
                      <a:txBody>
                        <a:bodyPr/>
                        <a:lstStyle/>
                        <a:p>
                          <a:r>
                            <a:rPr lang="en-US" sz="1100" b="1" dirty="0"/>
                            <a:t>TCDQ [sig]</a:t>
                          </a:r>
                          <a:endParaRPr lang="en-GB" sz="11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11.4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[11 to 12]</a:t>
                          </a:r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77956870"/>
                      </a:ext>
                    </a:extLst>
                  </a:tr>
                  <a:tr h="29639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TCP [sig]</a:t>
                          </a:r>
                          <a:endParaRPr lang="en-GB" sz="11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7.2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139937"/>
                      </a:ext>
                    </a:extLst>
                  </a:tr>
                  <a:tr h="29639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1" i="0" smtClean="0">
                                    <a:latin typeface="Cambria Math" panose="02040503050406030204" pitchFamily="18" charset="0"/>
                                  </a:rPr>
                                  <m:t>𝚫</m:t>
                                </m:r>
                                <m:sSub>
                                  <m:sSubPr>
                                    <m:ctrlPr>
                                      <a:rPr lang="en-US" sz="11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smtClean="0"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</m:e>
                                  <m:sub>
                                    <m:d>
                                      <m:dPr>
                                        <m:begChr m:val="{"/>
                                        <m:endChr m:val="}"/>
                                        <m:ctrlPr>
                                          <a:rPr lang="en-US" sz="11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100" b="1" i="1" smtClean="0">
                                            <a:latin typeface="Cambria Math" panose="02040503050406030204" pitchFamily="18" charset="0"/>
                                          </a:rPr>
                                          <m:t>𝑴𝑲𝑫</m:t>
                                        </m:r>
                                        <m:r>
                                          <a:rPr lang="en-US" sz="1100" b="1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1100" b="1" i="1" smtClean="0">
                                            <a:latin typeface="Cambria Math" panose="02040503050406030204" pitchFamily="18" charset="0"/>
                                          </a:rPr>
                                          <m:t>𝑻𝑪𝑫𝑺</m:t>
                                        </m:r>
                                      </m:e>
                                    </m:d>
                                  </m:sub>
                                </m:sSub>
                              </m:oMath>
                            </m:oMathPara>
                          </a14:m>
                          <a:endParaRPr lang="en-US" sz="1100" b="1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66 </a:t>
                          </a:r>
                          <a:r>
                            <a:rPr lang="en-US" sz="1100" dirty="0" err="1"/>
                            <a:t>deg</a:t>
                          </a:r>
                          <a:endParaRPr lang="en-GB" sz="11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05457468"/>
                      </a:ext>
                    </a:extLst>
                  </a:tr>
                  <a:tr h="29639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1" i="0" smtClean="0">
                                    <a:latin typeface="Cambria Math" panose="02040503050406030204" pitchFamily="18" charset="0"/>
                                  </a:rPr>
                                  <m:t>𝚫</m:t>
                                </m:r>
                                <m:sSub>
                                  <m:sSubPr>
                                    <m:ctrlPr>
                                      <a:rPr lang="en-US" sz="11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smtClean="0"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</m:e>
                                  <m:sub>
                                    <m:d>
                                      <m:dPr>
                                        <m:begChr m:val="{"/>
                                        <m:endChr m:val="}"/>
                                        <m:ctrlPr>
                                          <a:rPr lang="en-US" sz="11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100" b="1" i="1" smtClean="0">
                                            <a:latin typeface="Cambria Math" panose="02040503050406030204" pitchFamily="18" charset="0"/>
                                          </a:rPr>
                                          <m:t>𝑴𝑲𝑫</m:t>
                                        </m:r>
                                        <m:r>
                                          <a:rPr lang="en-US" sz="1100" b="1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1100" b="1" i="1" smtClean="0">
                                            <a:latin typeface="Cambria Math" panose="02040503050406030204" pitchFamily="18" charset="0"/>
                                          </a:rPr>
                                          <m:t>𝑻𝑪𝑫𝑸</m:t>
                                        </m:r>
                                      </m:e>
                                    </m:d>
                                  </m:sub>
                                </m:sSub>
                              </m:oMath>
                            </m:oMathPara>
                          </a14:m>
                          <a:endParaRPr lang="en-US" sz="1100" b="1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78 </a:t>
                          </a:r>
                          <a:r>
                            <a:rPr lang="en-US" sz="1100" dirty="0" err="1"/>
                            <a:t>deg</a:t>
                          </a:r>
                          <a:endParaRPr lang="en-GB" sz="11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98863140"/>
                      </a:ext>
                    </a:extLst>
                  </a:tr>
                  <a:tr h="29639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1" i="0" smtClean="0">
                                    <a:latin typeface="Cambria Math" panose="02040503050406030204" pitchFamily="18" charset="0"/>
                                  </a:rPr>
                                  <m:t>𝚫</m:t>
                                </m:r>
                                <m:sSub>
                                  <m:sSubPr>
                                    <m:ctrlPr>
                                      <a:rPr lang="en-US" sz="11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smtClean="0"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</m:e>
                                  <m:sub>
                                    <m:d>
                                      <m:dPr>
                                        <m:begChr m:val="{"/>
                                        <m:endChr m:val="}"/>
                                        <m:ctrlPr>
                                          <a:rPr lang="en-US" sz="11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100" b="1" i="1" smtClean="0">
                                            <a:latin typeface="Cambria Math" panose="02040503050406030204" pitchFamily="18" charset="0"/>
                                          </a:rPr>
                                          <m:t>𝑴𝑲𝑫</m:t>
                                        </m:r>
                                        <m:r>
                                          <a:rPr lang="en-US" sz="1100" b="1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1100" b="1" i="1" smtClean="0">
                                            <a:latin typeface="Cambria Math" panose="02040503050406030204" pitchFamily="18" charset="0"/>
                                          </a:rPr>
                                          <m:t>𝑻𝑪𝑷</m:t>
                                        </m:r>
                                      </m:e>
                                    </m:d>
                                  </m:sub>
                                </m:sSub>
                              </m:oMath>
                            </m:oMathPara>
                          </a14:m>
                          <a:endParaRPr lang="en-US" sz="1100" b="1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280 </a:t>
                          </a:r>
                          <a:r>
                            <a:rPr lang="en-US" sz="1100" dirty="0" err="1"/>
                            <a:t>deg</a:t>
                          </a:r>
                          <a:endParaRPr lang="en-GB" sz="11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738819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34889110"/>
                  </p:ext>
                </p:extLst>
              </p:nvPr>
            </p:nvGraphicFramePr>
            <p:xfrm>
              <a:off x="5584684" y="1494626"/>
              <a:ext cx="3408070" cy="246621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7157">
                      <a:extLst>
                        <a:ext uri="{9D8B030D-6E8A-4147-A177-3AD203B41FA5}">
                          <a16:colId xmlns:a16="http://schemas.microsoft.com/office/drawing/2014/main" val="3269100669"/>
                        </a:ext>
                      </a:extLst>
                    </a:gridCol>
                    <a:gridCol w="697667">
                      <a:extLst>
                        <a:ext uri="{9D8B030D-6E8A-4147-A177-3AD203B41FA5}">
                          <a16:colId xmlns:a16="http://schemas.microsoft.com/office/drawing/2014/main" val="1070564903"/>
                        </a:ext>
                      </a:extLst>
                    </a:gridCol>
                    <a:gridCol w="1593246">
                      <a:extLst>
                        <a:ext uri="{9D8B030D-6E8A-4147-A177-3AD203B41FA5}">
                          <a16:colId xmlns:a16="http://schemas.microsoft.com/office/drawing/2014/main" val="3163871623"/>
                        </a:ext>
                      </a:extLst>
                    </a:gridCol>
                  </a:tblGrid>
                  <a:tr h="296393">
                    <a:tc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1E5AAE"/>
                              </a:solidFill>
                            </a:rPr>
                            <a:t>Mean</a:t>
                          </a:r>
                          <a:endParaRPr lang="en-GB" sz="1100" dirty="0">
                            <a:solidFill>
                              <a:srgbClr val="1E5AAE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1E5AAE"/>
                              </a:solidFill>
                            </a:rPr>
                            <a:t>Deviation</a:t>
                          </a:r>
                          <a:endParaRPr lang="en-GB" sz="1100" dirty="0">
                            <a:solidFill>
                              <a:srgbClr val="1E5AAE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50432322"/>
                      </a:ext>
                    </a:extLst>
                  </a:tr>
                  <a:tr h="29639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43" t="-104167" r="-206522" b="-645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[0.9 to 1.2]</a:t>
                          </a:r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49547242"/>
                      </a:ext>
                    </a:extLst>
                  </a:tr>
                  <a:tr h="279096">
                    <a:tc>
                      <a:txBody>
                        <a:bodyPr/>
                        <a:lstStyle/>
                        <a:p>
                          <a:r>
                            <a:rPr lang="en-US" sz="1100" b="1" dirty="0"/>
                            <a:t>TCDS</a:t>
                          </a:r>
                          <a:r>
                            <a:rPr lang="en-US" sz="1100" b="1" baseline="0" dirty="0"/>
                            <a:t> </a:t>
                          </a:r>
                          <a:r>
                            <a:rPr lang="en-US" sz="1100" b="1" dirty="0"/>
                            <a:t>[mm]</a:t>
                          </a:r>
                          <a:endParaRPr lang="en-GB" sz="11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20 to 46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[21 to 46 / 19 to</a:t>
                          </a:r>
                          <a:r>
                            <a:rPr lang="en-US" sz="1100" baseline="0" dirty="0"/>
                            <a:t> </a:t>
                          </a:r>
                          <a:r>
                            <a:rPr lang="en-US" sz="1100" dirty="0"/>
                            <a:t>27]</a:t>
                          </a:r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5368483"/>
                      </a:ext>
                    </a:extLst>
                  </a:tr>
                  <a:tr h="408762">
                    <a:tc>
                      <a:txBody>
                        <a:bodyPr/>
                        <a:lstStyle/>
                        <a:p>
                          <a:r>
                            <a:rPr lang="en-US" sz="1100" b="1" dirty="0"/>
                            <a:t>TCDQ [sig]</a:t>
                          </a:r>
                          <a:endParaRPr lang="en-GB" sz="11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11.4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[11 to 12]</a:t>
                          </a:r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77956870"/>
                      </a:ext>
                    </a:extLst>
                  </a:tr>
                  <a:tr h="29639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smtClean="0"/>
                            <a:t>TCP [sig]</a:t>
                          </a:r>
                          <a:endParaRPr lang="en-GB" sz="1100" b="1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7.2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139937"/>
                      </a:ext>
                    </a:extLst>
                  </a:tr>
                  <a:tr h="29639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43" t="-530612" r="-206522" b="-202041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66 </a:t>
                          </a:r>
                          <a:r>
                            <a:rPr lang="en-US" sz="1100" dirty="0" err="1"/>
                            <a:t>deg</a:t>
                          </a:r>
                          <a:endParaRPr lang="en-GB" sz="11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05457468"/>
                      </a:ext>
                    </a:extLst>
                  </a:tr>
                  <a:tr h="29639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43" t="-643750" r="-206522" b="-106250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78 </a:t>
                          </a:r>
                          <a:r>
                            <a:rPr lang="en-US" sz="1100" dirty="0" err="1"/>
                            <a:t>deg</a:t>
                          </a:r>
                          <a:endParaRPr lang="en-GB" sz="11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98863140"/>
                      </a:ext>
                    </a:extLst>
                  </a:tr>
                  <a:tr h="29639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43" t="-728571" r="-206522" b="-4082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280 </a:t>
                          </a:r>
                          <a:r>
                            <a:rPr lang="en-US" sz="1100" dirty="0" err="1"/>
                            <a:t>deg</a:t>
                          </a:r>
                          <a:endParaRPr lang="en-GB" sz="11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738819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Rectangle 8"/>
          <p:cNvSpPr/>
          <p:nvPr/>
        </p:nvSpPr>
        <p:spPr>
          <a:xfrm>
            <a:off x="317358" y="3271445"/>
            <a:ext cx="5267326" cy="10926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en-US" sz="1300" dirty="0">
              <a:solidFill>
                <a:srgbClr val="1E5AAE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srgbClr val="1E5AAE"/>
                </a:solidFill>
              </a:rPr>
              <a:t>Load on quadrupole protection limits to ~28 segments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srgbClr val="1E5AAE"/>
                </a:solidFill>
              </a:rPr>
              <a:t>Load on primary collimator limits to ~45 segments</a:t>
            </a:r>
          </a:p>
          <a:p>
            <a:endParaRPr lang="en-US" sz="1000" dirty="0">
              <a:solidFill>
                <a:srgbClr val="1E5AA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077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/>
              <a:t>Extraction – Limits for Reduction of Kicker Segmentation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E. Renner, FCC – hh Injection and Extraction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8413"/>
            <a:ext cx="5410822" cy="36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5493"/>
            <a:ext cx="5410822" cy="360000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E3C36621-9685-4F79-9F6C-BB50382D268B}"/>
              </a:ext>
            </a:extLst>
          </p:cNvPr>
          <p:cNvSpPr txBox="1"/>
          <p:nvPr/>
        </p:nvSpPr>
        <p:spPr>
          <a:xfrm>
            <a:off x="4984043" y="1009740"/>
            <a:ext cx="41267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Ad 2) 5 us retrigger time (dilution system rise time)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dirty="0"/>
          </a:p>
          <a:p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008000"/>
                </a:solidFill>
              </a:rPr>
              <a:t>OK down to ~50 segments for damage limit of primary collimator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8" name="Textfeld 8">
            <a:extLst>
              <a:ext uri="{FF2B5EF4-FFF2-40B4-BE49-F238E27FC236}">
                <a16:creationId xmlns:a16="http://schemas.microsoft.com/office/drawing/2014/main" id="{E3C36621-9685-4F79-9F6C-BB50382D268B}"/>
              </a:ext>
            </a:extLst>
          </p:cNvPr>
          <p:cNvSpPr txBox="1"/>
          <p:nvPr/>
        </p:nvSpPr>
        <p:spPr>
          <a:xfrm>
            <a:off x="4984043" y="2490322"/>
            <a:ext cx="41267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Ad 3) </a:t>
            </a:r>
            <a:r>
              <a:rPr lang="en-US" sz="1400" b="1" u="sng" dirty="0" err="1"/>
              <a:t>Semisynchonous</a:t>
            </a:r>
            <a:r>
              <a:rPr lang="en-US" sz="1400" b="1" u="sng" dirty="0"/>
              <a:t> dump (5 abort gaps – 2080 bunches)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dirty="0"/>
          </a:p>
          <a:p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008000"/>
                </a:solidFill>
              </a:rPr>
              <a:t>OK down to ~60 segments for damage limit of primary collimator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50034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Extraction – Alternative Kicker Design (B)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E. Renner, FCC – hh Injection and Extraction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7335406" y="1303084"/>
            <a:ext cx="667906" cy="32569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5493"/>
            <a:ext cx="5410822" cy="3600000"/>
          </a:xfrm>
          <a:prstGeom prst="rect">
            <a:avLst/>
          </a:prstGeom>
        </p:spPr>
      </p:pic>
      <p:graphicFrame>
        <p:nvGraphicFramePr>
          <p:cNvPr id="8" name="Content Placeholder 6">
            <a:extLst>
              <a:ext uri="{FF2B5EF4-FFF2-40B4-BE49-F238E27FC236}">
                <a16:creationId xmlns:a16="http://schemas.microsoft.com/office/drawing/2014/main" id="{C7778800-B5B0-42A3-B616-72E388A068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8497622"/>
              </p:ext>
            </p:extLst>
          </p:nvPr>
        </p:nvGraphicFramePr>
        <p:xfrm>
          <a:off x="5182755" y="809626"/>
          <a:ext cx="3870549" cy="3535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3817">
                  <a:extLst>
                    <a:ext uri="{9D8B030D-6E8A-4147-A177-3AD203B41FA5}">
                      <a16:colId xmlns:a16="http://schemas.microsoft.com/office/drawing/2014/main" val="99651139"/>
                    </a:ext>
                  </a:extLst>
                </a:gridCol>
                <a:gridCol w="2516732">
                  <a:extLst>
                    <a:ext uri="{9D8B030D-6E8A-4147-A177-3AD203B41FA5}">
                      <a16:colId xmlns:a16="http://schemas.microsoft.com/office/drawing/2014/main" val="1474519056"/>
                    </a:ext>
                  </a:extLst>
                </a:gridCol>
              </a:tblGrid>
              <a:tr h="254734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1E5AAE"/>
                          </a:solidFill>
                        </a:rPr>
                        <a:t>B: ~70 kicker modules</a:t>
                      </a:r>
                      <a:endParaRPr lang="en-GB" sz="1100" dirty="0">
                        <a:solidFill>
                          <a:srgbClr val="1E5AAE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982079"/>
                  </a:ext>
                </a:extLst>
              </a:tr>
              <a:tr h="252478">
                <a:tc>
                  <a:txBody>
                    <a:bodyPr/>
                    <a:lstStyle/>
                    <a:p>
                      <a:r>
                        <a:rPr lang="en-US" sz="1100" b="1" dirty="0"/>
                        <a:t>l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/>
                        <a:t>1.6</a:t>
                      </a:r>
                      <a:endParaRPr lang="en-GB" sz="11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105106"/>
                  </a:ext>
                </a:extLst>
              </a:tr>
              <a:tr h="252478">
                <a:tc>
                  <a:txBody>
                    <a:bodyPr/>
                    <a:lstStyle/>
                    <a:p>
                      <a:r>
                        <a:rPr lang="en-US" sz="1100" b="1" dirty="0"/>
                        <a:t>U [kV]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/>
                        <a:t>6.75</a:t>
                      </a:r>
                      <a:endParaRPr lang="en-GB" sz="11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1298760"/>
                  </a:ext>
                </a:extLst>
              </a:tr>
              <a:tr h="252478">
                <a:tc>
                  <a:txBody>
                    <a:bodyPr/>
                    <a:lstStyle/>
                    <a:p>
                      <a:r>
                        <a:rPr lang="en-US" sz="1100" b="1" dirty="0"/>
                        <a:t>I [kA]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/>
                        <a:t>1.7</a:t>
                      </a:r>
                      <a:endParaRPr lang="en-GB" sz="11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8979716"/>
                  </a:ext>
                </a:extLst>
              </a:tr>
              <a:tr h="252478">
                <a:tc>
                  <a:txBody>
                    <a:bodyPr/>
                    <a:lstStyle/>
                    <a:p>
                      <a:r>
                        <a:rPr lang="en-US" sz="1100" b="1" dirty="0"/>
                        <a:t>Z [Ohm]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/>
                        <a:t>2</a:t>
                      </a:r>
                      <a:endParaRPr lang="en-GB" sz="11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7333565"/>
                  </a:ext>
                </a:extLst>
              </a:tr>
              <a:tr h="252478">
                <a:tc>
                  <a:txBody>
                    <a:bodyPr/>
                    <a:lstStyle/>
                    <a:p>
                      <a:r>
                        <a:rPr lang="en-US" sz="1100" b="1" dirty="0"/>
                        <a:t>L [</a:t>
                      </a:r>
                      <a:r>
                        <a:rPr lang="en-US" sz="1100" b="1" dirty="0" err="1"/>
                        <a:t>uH</a:t>
                      </a:r>
                      <a:r>
                        <a:rPr lang="en-US" sz="1100" b="1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/>
                        <a:t>2.03</a:t>
                      </a:r>
                      <a:endParaRPr lang="en-GB" sz="11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1351493"/>
                  </a:ext>
                </a:extLst>
              </a:tr>
              <a:tr h="252478">
                <a:tc>
                  <a:txBody>
                    <a:bodyPr/>
                    <a:lstStyle/>
                    <a:p>
                      <a:r>
                        <a:rPr lang="en-US" sz="1100" b="1" dirty="0"/>
                        <a:t>tau [us]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/>
                        <a:t>1</a:t>
                      </a:r>
                      <a:endParaRPr lang="en-GB" sz="11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351604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23811"/>
                  </a:ext>
                </a:extLst>
              </a:tr>
              <a:tr h="429212">
                <a:tc>
                  <a:txBody>
                    <a:bodyPr/>
                    <a:lstStyle/>
                    <a:p>
                      <a:r>
                        <a:rPr lang="en-US" sz="1100" b="1" dirty="0"/>
                        <a:t>Single erratic kicker module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en-US" sz="1100" b="1" dirty="0" err="1">
                          <a:solidFill>
                            <a:srgbClr val="008000"/>
                          </a:solidFill>
                        </a:rPr>
                        <a:t>semisynch</a:t>
                      </a:r>
                      <a:r>
                        <a:rPr lang="en-US" sz="1100" b="1" dirty="0">
                          <a:solidFill>
                            <a:srgbClr val="008000"/>
                          </a:solidFill>
                        </a:rPr>
                        <a:t>. dump (3.9 </a:t>
                      </a:r>
                      <a:r>
                        <a:rPr lang="el-GR" sz="1100" b="1" dirty="0">
                          <a:solidFill>
                            <a:srgbClr val="008000"/>
                          </a:solidFill>
                        </a:rPr>
                        <a:t>σ</a:t>
                      </a:r>
                      <a:r>
                        <a:rPr lang="en-US" sz="1100" b="1" dirty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rgbClr val="008000"/>
                          </a:solidFill>
                        </a:rPr>
                        <a:t>osc</a:t>
                      </a:r>
                      <a:r>
                        <a:rPr lang="en-US" sz="1100" b="1" dirty="0">
                          <a:solidFill>
                            <a:srgbClr val="008000"/>
                          </a:solidFill>
                        </a:rPr>
                        <a:t>.)</a:t>
                      </a:r>
                      <a:r>
                        <a:rPr lang="en-US" sz="1100" b="1" baseline="0" dirty="0">
                          <a:solidFill>
                            <a:srgbClr val="008000"/>
                          </a:solidFill>
                        </a:rPr>
                        <a:t>.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008000"/>
                          </a:solidFill>
                        </a:rPr>
                        <a:t>Absorber/collimator/Dump:</a:t>
                      </a:r>
                      <a:r>
                        <a:rPr lang="en-US" sz="1100" b="1" baseline="0" dirty="0">
                          <a:solidFill>
                            <a:srgbClr val="008000"/>
                          </a:solidFill>
                        </a:rPr>
                        <a:t> 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2177094"/>
                  </a:ext>
                </a:extLst>
              </a:tr>
              <a:tr h="569448">
                <a:tc>
                  <a:txBody>
                    <a:bodyPr/>
                    <a:lstStyle/>
                    <a:p>
                      <a:r>
                        <a:rPr lang="en-US" sz="1100" b="1" dirty="0"/>
                        <a:t>Common cause</a:t>
                      </a:r>
                      <a:r>
                        <a:rPr lang="en-US" sz="1100" b="1" baseline="0" dirty="0"/>
                        <a:t> failure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rgbClr val="1E5AAE"/>
                          </a:solidFill>
                        </a:rPr>
                        <a:t>&gt; 1 erratic modules: asynch. dump</a:t>
                      </a:r>
                      <a:endParaRPr lang="en-GB" sz="1100" b="1" dirty="0">
                        <a:solidFill>
                          <a:srgbClr val="1E5AAE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018935"/>
                  </a:ext>
                </a:extLst>
              </a:tr>
              <a:tr h="605946">
                <a:tc>
                  <a:txBody>
                    <a:bodyPr/>
                    <a:lstStyle/>
                    <a:p>
                      <a:r>
                        <a:rPr lang="en-US" sz="1100" b="1" dirty="0"/>
                        <a:t>Asynch. dump: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en-US" sz="1100" b="1" dirty="0">
                          <a:solidFill>
                            <a:srgbClr val="008000"/>
                          </a:solidFill>
                        </a:rPr>
                        <a:t>Absorber/collimator:</a:t>
                      </a:r>
                      <a:r>
                        <a:rPr lang="en-US" sz="1100" b="1" baseline="0" dirty="0">
                          <a:solidFill>
                            <a:srgbClr val="008000"/>
                          </a:solidFill>
                        </a:rPr>
                        <a:t> OK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×"/>
                      </a:pPr>
                      <a:r>
                        <a:rPr lang="en-US" sz="1100" b="1" baseline="0" dirty="0">
                          <a:solidFill>
                            <a:srgbClr val="C00000"/>
                          </a:solidFill>
                        </a:rPr>
                        <a:t>Dump: ?</a:t>
                      </a:r>
                      <a:endParaRPr lang="en-GB" sz="11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719229"/>
                  </a:ext>
                </a:extLst>
              </a:tr>
            </a:tbl>
          </a:graphicData>
        </a:graphic>
      </p:graphicFrame>
      <p:sp>
        <p:nvSpPr>
          <p:cNvPr id="7" name="Ellipse 6">
            <a:extLst>
              <a:ext uri="{FF2B5EF4-FFF2-40B4-BE49-F238E27FC236}">
                <a16:creationId xmlns:a16="http://schemas.microsoft.com/office/drawing/2014/main" id="{E0778348-AF29-4FDD-B35C-C427BF60C94F}"/>
              </a:ext>
            </a:extLst>
          </p:cNvPr>
          <p:cNvSpPr/>
          <p:nvPr/>
        </p:nvSpPr>
        <p:spPr>
          <a:xfrm>
            <a:off x="7589520" y="1285876"/>
            <a:ext cx="413792" cy="3429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5379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E. Renner, FCC – </a:t>
            </a:r>
            <a:r>
              <a:rPr lang="en-US" dirty="0" err="1"/>
              <a:t>hh</a:t>
            </a:r>
            <a:r>
              <a:rPr lang="en-US" dirty="0"/>
              <a:t> Injection and Extraction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199" y="1047447"/>
            <a:ext cx="8229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9263" lvl="1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1400" dirty="0"/>
              <a:t>Safely extract beam (8.5 GJ stored beam energy)</a:t>
            </a:r>
          </a:p>
          <a:p>
            <a:pPr marL="449263" lvl="1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1400" dirty="0"/>
              <a:t>Surviving </a:t>
            </a:r>
            <a:r>
              <a:rPr lang="en-US" sz="1400" dirty="0" err="1"/>
              <a:t>asynch</a:t>
            </a:r>
            <a:r>
              <a:rPr lang="en-US" sz="1400" dirty="0"/>
              <a:t>. beam dump</a:t>
            </a:r>
          </a:p>
          <a:p>
            <a:pPr marL="449263" lvl="1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1400" dirty="0"/>
              <a:t>Avoiding an </a:t>
            </a:r>
            <a:r>
              <a:rPr lang="en-US" sz="1400" dirty="0" err="1"/>
              <a:t>asynch</a:t>
            </a:r>
            <a:r>
              <a:rPr lang="en-US" sz="1400" dirty="0"/>
              <a:t>. beam bump (main cause: erratic kicker)</a:t>
            </a:r>
          </a:p>
          <a:p>
            <a:pPr marL="906463" lvl="2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400" dirty="0"/>
              <a:t>reduce risk of spontaneous triggering </a:t>
            </a:r>
            <a:r>
              <a:rPr lang="en-US" sz="1400" dirty="0">
                <a:sym typeface="Wingdings" panose="05000000000000000000" pitchFamily="2" charset="2"/>
              </a:rPr>
              <a:t> minimize failure rate, relaxed hardware parameters (current baseline design: 300 kicker segments with relaxed hardware requirements), reduced number of modules</a:t>
            </a:r>
            <a:endParaRPr lang="en-US" sz="1400" dirty="0"/>
          </a:p>
          <a:p>
            <a:pPr marL="906463" lvl="2" indent="-285750"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en-US" sz="1400" dirty="0"/>
              <a:t>avoid asynchronous beam dump in case of spontaneous triggering </a:t>
            </a:r>
          </a:p>
          <a:p>
            <a:pPr marL="906463" lvl="2" indent="-285750"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en-US" sz="1400" dirty="0"/>
              <a:t>reduce impact of spontaneous triggering</a:t>
            </a:r>
          </a:p>
          <a:p>
            <a:pPr marL="620713" lvl="2">
              <a:spcBef>
                <a:spcPts val="2400"/>
              </a:spcBef>
            </a:pP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1054822" y="3528528"/>
            <a:ext cx="4444366" cy="6780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662283" y="3822521"/>
            <a:ext cx="318603" cy="0"/>
          </a:xfrm>
          <a:prstGeom prst="straightConnector1">
            <a:avLst/>
          </a:prstGeom>
          <a:ln w="28575">
            <a:solidFill>
              <a:srgbClr val="008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979248" y="3528528"/>
            <a:ext cx="3164751" cy="80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400" b="1" u="sng" dirty="0">
                <a:solidFill>
                  <a:srgbClr val="008000"/>
                </a:solidFill>
              </a:rPr>
              <a:t>alternative switch architecture </a:t>
            </a:r>
            <a:r>
              <a:rPr lang="en-US" sz="1400" u="sng" dirty="0">
                <a:solidFill>
                  <a:srgbClr val="008000"/>
                </a:solidFill>
              </a:rPr>
              <a:t> </a:t>
            </a:r>
            <a:r>
              <a:rPr lang="en-US" sz="1400" dirty="0">
                <a:solidFill>
                  <a:srgbClr val="008000"/>
                </a:solidFill>
              </a:rPr>
              <a:t>to inhibit the current over the magnet in case of an erratic</a:t>
            </a:r>
            <a:endParaRPr lang="en-GB" sz="1400" dirty="0">
              <a:solidFill>
                <a:srgbClr val="00800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ED10A6F-37D7-4FF0-BCD0-99B4B1C75FAA}"/>
              </a:ext>
            </a:extLst>
          </p:cNvPr>
          <p:cNvSpPr txBox="1">
            <a:spLocks/>
          </p:cNvSpPr>
          <p:nvPr/>
        </p:nvSpPr>
        <p:spPr>
          <a:xfrm>
            <a:off x="457199" y="398391"/>
            <a:ext cx="960120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Extraction Design Requirements – Safety and Availability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31785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E. Renner, FCC – hh Injection and Extraction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175120"/>
            <a:ext cx="6789420" cy="70533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Alternative Switch Topologies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29524" y="813559"/>
            <a:ext cx="87144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400" dirty="0"/>
              <a:t>Alternative switch topologies can limit the current in the kicker magnet in case of an erratic with the aim to </a:t>
            </a:r>
            <a:r>
              <a:rPr lang="en-GB" sz="1400" dirty="0">
                <a:solidFill>
                  <a:srgbClr val="008000"/>
                </a:solidFill>
              </a:rPr>
              <a:t>reduce or eradicate the impact of an erratic trigger on the beam </a:t>
            </a:r>
          </a:p>
        </p:txBody>
      </p:sp>
      <p:sp>
        <p:nvSpPr>
          <p:cNvPr id="9" name="Rechteck 9">
            <a:extLst>
              <a:ext uri="{FF2B5EF4-FFF2-40B4-BE49-F238E27FC236}">
                <a16:creationId xmlns:a16="http://schemas.microsoft.com/office/drawing/2014/main" id="{1B32C006-F54F-4414-9B21-0F76E403E06D}"/>
              </a:ext>
            </a:extLst>
          </p:cNvPr>
          <p:cNvSpPr/>
          <p:nvPr/>
        </p:nvSpPr>
        <p:spPr>
          <a:xfrm>
            <a:off x="4701540" y="3828465"/>
            <a:ext cx="4122419" cy="459148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6E1A015-022C-40A1-A476-62B0251FAB76}"/>
              </a:ext>
            </a:extLst>
          </p:cNvPr>
          <p:cNvSpPr/>
          <p:nvPr/>
        </p:nvSpPr>
        <p:spPr>
          <a:xfrm>
            <a:off x="4283612" y="3819197"/>
            <a:ext cx="4504152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ts val="600"/>
              </a:spcBef>
            </a:pPr>
            <a:r>
              <a:rPr lang="en-US" sz="900" b="1" dirty="0">
                <a:sym typeface="Wingdings" panose="05000000000000000000" pitchFamily="2" charset="2"/>
              </a:rPr>
              <a:t>Above: PSpice Model for Series Switch Architecture, P. Van Trappen: </a:t>
            </a:r>
            <a:r>
              <a:rPr lang="en-US" sz="900" dirty="0">
                <a:sym typeface="Wingdings" panose="05000000000000000000" pitchFamily="2" charset="2"/>
              </a:rPr>
              <a:t>Further information: </a:t>
            </a:r>
            <a:r>
              <a:rPr lang="en-GB" sz="900" dirty="0">
                <a:hlinkClick r:id="rId3"/>
              </a:rPr>
              <a:t>New design concepts for suppressing erratic triggering of solid state switch stacks </a:t>
            </a:r>
            <a:r>
              <a:rPr lang="en-GB" sz="900" dirty="0"/>
              <a:t> (P. Van </a:t>
            </a:r>
            <a:r>
              <a:rPr lang="en-GB" sz="900" dirty="0" err="1"/>
              <a:t>Trappen</a:t>
            </a:r>
            <a:r>
              <a:rPr lang="en-GB" sz="900" dirty="0"/>
              <a:t> et al, </a:t>
            </a:r>
            <a:r>
              <a:rPr lang="en-GB" sz="900" dirty="0" err="1"/>
              <a:t>FCCWeek</a:t>
            </a:r>
            <a:r>
              <a:rPr lang="en-GB" sz="900" dirty="0"/>
              <a:t> 2017)</a:t>
            </a:r>
          </a:p>
          <a:p>
            <a:pPr marL="685800" lvl="1" indent="-228600">
              <a:spcBef>
                <a:spcPts val="600"/>
              </a:spcBef>
              <a:buAutoNum type="alphaUcPeriod"/>
            </a:pPr>
            <a:endParaRPr lang="en-US" sz="1050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140E2FB-FACE-4B03-8E8B-5F7AB733EA16}"/>
              </a:ext>
            </a:extLst>
          </p:cNvPr>
          <p:cNvSpPr txBox="1"/>
          <p:nvPr/>
        </p:nvSpPr>
        <p:spPr>
          <a:xfrm>
            <a:off x="1206299" y="3542198"/>
            <a:ext cx="2352068" cy="27699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C00000"/>
                </a:solidFill>
              </a:rPr>
              <a:t>Concept to prove</a:t>
            </a:r>
            <a:endParaRPr lang="en-US" sz="1200" dirty="0">
              <a:solidFill>
                <a:srgbClr val="1E5AAE"/>
              </a:solidFill>
            </a:endParaRPr>
          </a:p>
        </p:txBody>
      </p:sp>
      <p:pic>
        <p:nvPicPr>
          <p:cNvPr id="12" name="Picture 2" descr="SCHEMATIC1 _ CAPA_IGBT_bottom-sc">
            <a:extLst>
              <a:ext uri="{FF2B5EF4-FFF2-40B4-BE49-F238E27FC236}">
                <a16:creationId xmlns:a16="http://schemas.microsoft.com/office/drawing/2014/main" id="{A1FF1F35-AF77-4BC6-8E67-FC46926B76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7" t="2818" r="15266" b="45811"/>
          <a:stretch>
            <a:fillRect/>
          </a:stretch>
        </p:blipFill>
        <p:spPr bwMode="auto">
          <a:xfrm>
            <a:off x="4579032" y="1363819"/>
            <a:ext cx="4424291" cy="2363792"/>
          </a:xfrm>
          <a:prstGeom prst="rect">
            <a:avLst/>
          </a:prstGeom>
          <a:noFill/>
          <a:ln w="3175" cap="sq" algn="ctr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ctr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6CCE481D-DD4B-40B1-9963-C03115AF27ED}"/>
              </a:ext>
            </a:extLst>
          </p:cNvPr>
          <p:cNvSpPr/>
          <p:nvPr/>
        </p:nvSpPr>
        <p:spPr>
          <a:xfrm>
            <a:off x="360522" y="1689200"/>
            <a:ext cx="39230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400" dirty="0"/>
              <a:t>Two alternative generator topologies:</a:t>
            </a:r>
          </a:p>
          <a:p>
            <a:pPr marL="628650" lvl="1" indent="-1714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200" b="1" u="sng" dirty="0"/>
              <a:t>Series connection of two switches</a:t>
            </a:r>
            <a:r>
              <a:rPr lang="en-GB" sz="1200" b="1" dirty="0"/>
              <a:t> </a:t>
            </a:r>
            <a:r>
              <a:rPr lang="en-GB" sz="1200" dirty="0"/>
              <a:t>to inhibit current over magnet in case of single self-trigger (simulation: reduction of pulse strength to ~1%)</a:t>
            </a:r>
          </a:p>
          <a:p>
            <a:pPr marL="628650" lvl="1" indent="-1714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200" b="1" u="sng" dirty="0"/>
              <a:t>Shorting crowbar switches</a:t>
            </a:r>
            <a:endParaRPr lang="en-GB" sz="1200" b="1" u="sng" dirty="0"/>
          </a:p>
        </p:txBody>
      </p:sp>
    </p:spTree>
    <p:extLst>
      <p:ext uri="{BB962C8B-B14F-4D97-AF65-F5344CB8AC3E}">
        <p14:creationId xmlns:p14="http://schemas.microsoft.com/office/powerpoint/2010/main" val="2715025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Extraction – Alternative Kicker Design (C)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E. Renner, FCC – </a:t>
            </a:r>
            <a:r>
              <a:rPr lang="en-US" dirty="0" err="1"/>
              <a:t>hh</a:t>
            </a:r>
            <a:r>
              <a:rPr lang="en-US" dirty="0"/>
              <a:t> Injection and Extraction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p:graphicFrame>
        <p:nvGraphicFramePr>
          <p:cNvPr id="8" name="Content Placeholder 6">
            <a:extLst>
              <a:ext uri="{FF2B5EF4-FFF2-40B4-BE49-F238E27FC236}">
                <a16:creationId xmlns:a16="http://schemas.microsoft.com/office/drawing/2014/main" id="{C7778800-B5B0-42A3-B616-72E388A068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6167172"/>
              </p:ext>
            </p:extLst>
          </p:nvPr>
        </p:nvGraphicFramePr>
        <p:xfrm>
          <a:off x="4467225" y="715428"/>
          <a:ext cx="4612323" cy="3653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7542">
                  <a:extLst>
                    <a:ext uri="{9D8B030D-6E8A-4147-A177-3AD203B41FA5}">
                      <a16:colId xmlns:a16="http://schemas.microsoft.com/office/drawing/2014/main" val="99651139"/>
                    </a:ext>
                  </a:extLst>
                </a:gridCol>
                <a:gridCol w="3014781">
                  <a:extLst>
                    <a:ext uri="{9D8B030D-6E8A-4147-A177-3AD203B41FA5}">
                      <a16:colId xmlns:a16="http://schemas.microsoft.com/office/drawing/2014/main" val="7577502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1E5AAE"/>
                          </a:solidFill>
                        </a:rPr>
                        <a:t>C: ~30 kicker modules</a:t>
                      </a:r>
                      <a:endParaRPr lang="en-GB" sz="1100" dirty="0">
                        <a:solidFill>
                          <a:srgbClr val="1E5AAE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982079"/>
                  </a:ext>
                </a:extLst>
              </a:tr>
              <a:tr h="24123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C00000"/>
                          </a:solidFill>
                        </a:rPr>
                        <a:t>with 2</a:t>
                      </a:r>
                      <a:r>
                        <a:rPr lang="en-US" sz="1100" b="1" baseline="0" dirty="0">
                          <a:solidFill>
                            <a:srgbClr val="C00000"/>
                          </a:solidFill>
                        </a:rPr>
                        <a:t> switch stacks in series (Concept to prove)</a:t>
                      </a:r>
                      <a:endParaRPr lang="en-GB" sz="11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2515"/>
                  </a:ext>
                </a:extLst>
              </a:tr>
              <a:tr h="248801">
                <a:tc>
                  <a:txBody>
                    <a:bodyPr/>
                    <a:lstStyle/>
                    <a:p>
                      <a:r>
                        <a:rPr lang="en-US" sz="1100" b="1" dirty="0"/>
                        <a:t>l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/>
                        <a:t>1.6</a:t>
                      </a:r>
                      <a:endParaRPr lang="en-GB" sz="11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105106"/>
                  </a:ext>
                </a:extLst>
              </a:tr>
              <a:tr h="193556">
                <a:tc>
                  <a:txBody>
                    <a:bodyPr/>
                    <a:lstStyle/>
                    <a:p>
                      <a:r>
                        <a:rPr lang="en-US" sz="1100" b="1" dirty="0"/>
                        <a:t>U [kV]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/>
                        <a:t>4.6</a:t>
                      </a:r>
                      <a:endParaRPr lang="en-GB" sz="11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1298760"/>
                  </a:ext>
                </a:extLst>
              </a:tr>
              <a:tr h="263540">
                <a:tc>
                  <a:txBody>
                    <a:bodyPr/>
                    <a:lstStyle/>
                    <a:p>
                      <a:r>
                        <a:rPr lang="en-US" sz="1100" b="1" dirty="0"/>
                        <a:t>I [kA]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/>
                        <a:t>3.9</a:t>
                      </a:r>
                      <a:endParaRPr lang="en-GB" sz="11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8979716"/>
                  </a:ext>
                </a:extLst>
              </a:tr>
              <a:tr h="263540">
                <a:tc>
                  <a:txBody>
                    <a:bodyPr/>
                    <a:lstStyle/>
                    <a:p>
                      <a:r>
                        <a:rPr lang="en-US" sz="1100" b="1" dirty="0"/>
                        <a:t>Z [Ohm]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/>
                        <a:t>0.33</a:t>
                      </a:r>
                      <a:endParaRPr lang="en-GB" sz="11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7333565"/>
                  </a:ext>
                </a:extLst>
              </a:tr>
              <a:tr h="265946">
                <a:tc>
                  <a:txBody>
                    <a:bodyPr/>
                    <a:lstStyle/>
                    <a:p>
                      <a:r>
                        <a:rPr lang="en-US" sz="1100" b="1" dirty="0"/>
                        <a:t>L [</a:t>
                      </a:r>
                      <a:r>
                        <a:rPr lang="en-US" sz="1100" b="1" dirty="0" err="1"/>
                        <a:t>uH</a:t>
                      </a:r>
                      <a:r>
                        <a:rPr lang="en-US" sz="1100" b="1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/>
                        <a:t>2.03</a:t>
                      </a:r>
                      <a:endParaRPr lang="en-GB" sz="11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1351493"/>
                  </a:ext>
                </a:extLst>
              </a:tr>
              <a:tr h="246051">
                <a:tc>
                  <a:txBody>
                    <a:bodyPr/>
                    <a:lstStyle/>
                    <a:p>
                      <a:r>
                        <a:rPr lang="en-US" sz="1100" b="1" dirty="0"/>
                        <a:t>tau [us]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/>
                        <a:t>6.1</a:t>
                      </a:r>
                      <a:endParaRPr lang="en-GB" sz="11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351604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23811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r>
                        <a:rPr lang="en-US" sz="1100" b="1" dirty="0"/>
                        <a:t>Single erratic kicker module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en-US" sz="1100" b="0" baseline="0" dirty="0">
                          <a:solidFill>
                            <a:srgbClr val="008000"/>
                          </a:solidFill>
                        </a:rPr>
                        <a:t>series blocking switch </a:t>
                      </a:r>
                      <a:r>
                        <a:rPr lang="en-US" sz="1100" b="0" baseline="0" dirty="0">
                          <a:solidFill>
                            <a:srgbClr val="008000"/>
                          </a:solidFill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100" b="0" baseline="0" dirty="0" err="1">
                          <a:solidFill>
                            <a:srgbClr val="008000"/>
                          </a:solidFill>
                          <a:sym typeface="Wingdings" panose="05000000000000000000" pitchFamily="2" charset="2"/>
                        </a:rPr>
                        <a:t>semisynch</a:t>
                      </a:r>
                      <a:r>
                        <a:rPr lang="en-US" sz="1100" b="0" baseline="0" dirty="0">
                          <a:solidFill>
                            <a:srgbClr val="008000"/>
                          </a:solidFill>
                          <a:sym typeface="Wingdings" panose="05000000000000000000" pitchFamily="2" charset="2"/>
                        </a:rPr>
                        <a:t>. dump</a:t>
                      </a:r>
                      <a:endParaRPr lang="en-GB" sz="1100" b="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2177094"/>
                  </a:ext>
                </a:extLst>
              </a:tr>
              <a:tr h="275142">
                <a:tc>
                  <a:txBody>
                    <a:bodyPr/>
                    <a:lstStyle/>
                    <a:p>
                      <a:r>
                        <a:rPr lang="en-US" sz="1100" b="1" dirty="0"/>
                        <a:t>Common cause</a:t>
                      </a:r>
                      <a:r>
                        <a:rPr lang="en-US" sz="1100" b="1" baseline="0" dirty="0"/>
                        <a:t> failure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en-US" sz="1100" b="0" baseline="0" dirty="0">
                          <a:solidFill>
                            <a:srgbClr val="008000"/>
                          </a:solidFill>
                        </a:rPr>
                        <a:t>series blocking switch </a:t>
                      </a:r>
                      <a:r>
                        <a:rPr lang="en-US" sz="1100" b="0" baseline="0" dirty="0">
                          <a:solidFill>
                            <a:srgbClr val="008000"/>
                          </a:solidFill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100" b="0" baseline="0" dirty="0" err="1">
                          <a:solidFill>
                            <a:srgbClr val="008000"/>
                          </a:solidFill>
                          <a:sym typeface="Wingdings" panose="05000000000000000000" pitchFamily="2" charset="2"/>
                        </a:rPr>
                        <a:t>semisynch</a:t>
                      </a:r>
                      <a:r>
                        <a:rPr lang="en-US" sz="1100" b="0" baseline="0" dirty="0">
                          <a:solidFill>
                            <a:srgbClr val="008000"/>
                          </a:solidFill>
                          <a:sym typeface="Wingdings" panose="05000000000000000000" pitchFamily="2" charset="2"/>
                        </a:rPr>
                        <a:t>. dump</a:t>
                      </a:r>
                      <a:endParaRPr lang="en-GB" sz="1100" b="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018935"/>
                  </a:ext>
                </a:extLst>
              </a:tr>
              <a:tr h="413938">
                <a:tc>
                  <a:txBody>
                    <a:bodyPr/>
                    <a:lstStyle/>
                    <a:p>
                      <a:r>
                        <a:rPr lang="en-US" sz="1100" b="1" dirty="0"/>
                        <a:t>Asynch. dump: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×"/>
                      </a:pPr>
                      <a:r>
                        <a:rPr lang="en-US" sz="1100" b="0" dirty="0">
                          <a:solidFill>
                            <a:srgbClr val="C00000"/>
                          </a:solidFill>
                        </a:rPr>
                        <a:t>absorber/collimator:</a:t>
                      </a:r>
                      <a:r>
                        <a:rPr lang="en-US" sz="1100" b="0" baseline="0" dirty="0">
                          <a:solidFill>
                            <a:srgbClr val="C00000"/>
                          </a:solidFill>
                        </a:rPr>
                        <a:t> sacrificial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en-US" sz="1100" b="0" baseline="0" dirty="0">
                          <a:solidFill>
                            <a:srgbClr val="008000"/>
                          </a:solidFill>
                        </a:rPr>
                        <a:t>dump: OK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en-US" sz="1100" b="0" baseline="0" dirty="0">
                          <a:solidFill>
                            <a:srgbClr val="008000"/>
                          </a:solidFill>
                        </a:rPr>
                        <a:t>minimized probability</a:t>
                      </a:r>
                      <a:endParaRPr lang="en-GB" sz="1100" b="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719229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9075" y="1133346"/>
            <a:ext cx="414113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/>
              <a:t>~ 30 modules: number limited by hardware requirements</a:t>
            </a:r>
          </a:p>
          <a:p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/>
              <a:t>IGBT switch should be operated at low blocking voltage, to limit transient amplitude if one switch has an erratic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/>
              <a:t>Long </a:t>
            </a:r>
            <a:r>
              <a:rPr lang="en-US" sz="1400" dirty="0" err="1"/>
              <a:t>risetime</a:t>
            </a:r>
            <a:r>
              <a:rPr lang="en-US" sz="1400" dirty="0"/>
              <a:t> (6 us) to lower required voltage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 err="1"/>
              <a:t>risetime</a:t>
            </a:r>
            <a:r>
              <a:rPr lang="en-US" sz="1400" dirty="0"/>
              <a:t>: 6 us &gt; 5 us: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200" dirty="0"/>
              <a:t>Beam dump survives </a:t>
            </a:r>
            <a:r>
              <a:rPr lang="en-US" sz="1200" dirty="0" err="1"/>
              <a:t>asynch</a:t>
            </a:r>
            <a:r>
              <a:rPr lang="en-US" sz="1200" dirty="0"/>
              <a:t>. dump</a:t>
            </a:r>
          </a:p>
          <a:p>
            <a:pPr marL="742950" lvl="1" indent="-285750">
              <a:buFont typeface="Arial" panose="020B0604020202020204" pitchFamily="34" charset="0"/>
              <a:buChar char="×"/>
            </a:pPr>
            <a:r>
              <a:rPr lang="en-US" sz="1200" dirty="0"/>
              <a:t>Extraction protection / primary would be damaged </a:t>
            </a:r>
            <a:r>
              <a:rPr lang="en-US" sz="1200" dirty="0">
                <a:sym typeface="Wingdings" panose="05000000000000000000" pitchFamily="2" charset="2"/>
              </a:rPr>
              <a:t> </a:t>
            </a:r>
            <a:r>
              <a:rPr lang="en-US" sz="1200" dirty="0"/>
              <a:t>sacrificial absorbers</a:t>
            </a:r>
          </a:p>
          <a:p>
            <a:pPr marL="742950" lvl="1" indent="-285750">
              <a:buFont typeface="Arial" panose="020B0604020202020204" pitchFamily="34" charset="0"/>
              <a:buChar char="×"/>
            </a:pPr>
            <a:r>
              <a:rPr lang="en-US" sz="1200" dirty="0"/>
              <a:t>Probability of and </a:t>
            </a:r>
            <a:r>
              <a:rPr lang="en-US" sz="1200" dirty="0" err="1"/>
              <a:t>asynch</a:t>
            </a:r>
            <a:r>
              <a:rPr lang="en-US" sz="1200" dirty="0"/>
              <a:t>. dump (due to both switches failing) should be minimized</a:t>
            </a:r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606497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E. Renner, FCC – hh Injection and Extraction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8158940"/>
              </p:ext>
            </p:extLst>
          </p:nvPr>
        </p:nvGraphicFramePr>
        <p:xfrm>
          <a:off x="183001" y="220482"/>
          <a:ext cx="8827648" cy="44181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704">
                  <a:extLst>
                    <a:ext uri="{9D8B030D-6E8A-4147-A177-3AD203B41FA5}">
                      <a16:colId xmlns:a16="http://schemas.microsoft.com/office/drawing/2014/main" val="99651139"/>
                    </a:ext>
                  </a:extLst>
                </a:gridCol>
                <a:gridCol w="2401829">
                  <a:extLst>
                    <a:ext uri="{9D8B030D-6E8A-4147-A177-3AD203B41FA5}">
                      <a16:colId xmlns:a16="http://schemas.microsoft.com/office/drawing/2014/main" val="1474519056"/>
                    </a:ext>
                  </a:extLst>
                </a:gridCol>
                <a:gridCol w="2242687">
                  <a:extLst>
                    <a:ext uri="{9D8B030D-6E8A-4147-A177-3AD203B41FA5}">
                      <a16:colId xmlns:a16="http://schemas.microsoft.com/office/drawing/2014/main" val="93007084"/>
                    </a:ext>
                  </a:extLst>
                </a:gridCol>
                <a:gridCol w="2811428">
                  <a:extLst>
                    <a:ext uri="{9D8B030D-6E8A-4147-A177-3AD203B41FA5}">
                      <a16:colId xmlns:a16="http://schemas.microsoft.com/office/drawing/2014/main" val="3957009167"/>
                    </a:ext>
                  </a:extLst>
                </a:gridCol>
              </a:tblGrid>
              <a:tr h="280512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55A0"/>
                          </a:solidFill>
                        </a:rPr>
                        <a:t>A: 300 kicker modules</a:t>
                      </a:r>
                      <a:endParaRPr lang="en-GB" sz="1200" dirty="0">
                        <a:solidFill>
                          <a:srgbClr val="0055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55A0"/>
                          </a:solidFill>
                        </a:rPr>
                        <a:t>B: </a:t>
                      </a:r>
                      <a:r>
                        <a:rPr lang="en-US" sz="1200" baseline="0" dirty="0">
                          <a:solidFill>
                            <a:srgbClr val="0055A0"/>
                          </a:solidFill>
                        </a:rPr>
                        <a:t> ~</a:t>
                      </a:r>
                      <a:r>
                        <a:rPr lang="en-US" sz="1200" dirty="0">
                          <a:solidFill>
                            <a:srgbClr val="0055A0"/>
                          </a:solidFill>
                        </a:rPr>
                        <a:t>70 kicker modules </a:t>
                      </a:r>
                      <a:endParaRPr lang="en-GB" sz="1200" dirty="0">
                        <a:solidFill>
                          <a:srgbClr val="0055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55A0"/>
                          </a:solidFill>
                        </a:rPr>
                        <a:t>C: ~30 modules </a:t>
                      </a:r>
                      <a:r>
                        <a:rPr lang="en-US" sz="1200" dirty="0">
                          <a:solidFill>
                            <a:srgbClr val="C00000"/>
                          </a:solidFill>
                        </a:rPr>
                        <a:t>(Concept to</a:t>
                      </a:r>
                      <a:r>
                        <a:rPr lang="en-US" sz="1200" baseline="0" dirty="0">
                          <a:solidFill>
                            <a:srgbClr val="C00000"/>
                          </a:solidFill>
                        </a:rPr>
                        <a:t> prove)</a:t>
                      </a:r>
                      <a:endParaRPr lang="en-GB" sz="1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982079"/>
                  </a:ext>
                </a:extLst>
              </a:tr>
              <a:tr h="284926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/>
                        <a:t>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105106"/>
                  </a:ext>
                </a:extLst>
              </a:tr>
              <a:tr h="284926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/>
                        <a:t>U [kV]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6.75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4.6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1298760"/>
                  </a:ext>
                </a:extLst>
              </a:tr>
              <a:tr h="284926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/>
                        <a:t>I [kA]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8979716"/>
                  </a:ext>
                </a:extLst>
              </a:tr>
              <a:tr h="284926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/>
                        <a:t>Z [Ohm]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0.33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0.33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7333565"/>
                  </a:ext>
                </a:extLst>
              </a:tr>
              <a:tr h="284926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/>
                        <a:t>L [</a:t>
                      </a:r>
                      <a:r>
                        <a:rPr lang="en-US" sz="1100" b="1" dirty="0" err="1"/>
                        <a:t>uH</a:t>
                      </a:r>
                      <a:r>
                        <a:rPr lang="en-US" sz="1100" b="1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0.38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2.03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2.03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1351493"/>
                  </a:ext>
                </a:extLst>
              </a:tr>
              <a:tr h="284926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 err="1"/>
                        <a:t>risetime</a:t>
                      </a:r>
                      <a:r>
                        <a:rPr lang="en-US" sz="1100" b="1" dirty="0"/>
                        <a:t> [us]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6.1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3516048"/>
                  </a:ext>
                </a:extLst>
              </a:tr>
              <a:tr h="284926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/>
                        <a:t>Switch topo.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Single IGBT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Stacked IGBT</a:t>
                      </a:r>
                      <a:r>
                        <a:rPr lang="en-US" sz="105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(2-4)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stacks in series (each</a:t>
                      </a:r>
                      <a:r>
                        <a:rPr lang="en-US" sz="105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2-3)</a:t>
                      </a:r>
                      <a:endParaRPr lang="en-GB" sz="105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9462855"/>
                  </a:ext>
                </a:extLst>
              </a:tr>
              <a:tr h="134084">
                <a:tc>
                  <a:txBody>
                    <a:bodyPr/>
                    <a:lstStyle/>
                    <a:p>
                      <a:pPr algn="l"/>
                      <a:endParaRPr lang="en-US" sz="100" dirty="0"/>
                    </a:p>
                    <a:p>
                      <a:pPr algn="l"/>
                      <a:endParaRPr 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23811"/>
                  </a:ext>
                </a:extLst>
              </a:tr>
              <a:tr h="497015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/>
                        <a:t>Single erratic kicker module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2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en-US" sz="1050" b="0" dirty="0" err="1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semisynch</a:t>
                      </a:r>
                      <a:r>
                        <a:rPr lang="en-US" sz="1050" b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dump </a:t>
                      </a:r>
                    </a:p>
                    <a:p>
                      <a:pPr>
                        <a:lnSpc>
                          <a:spcPct val="112000"/>
                        </a:lnSpc>
                      </a:pPr>
                      <a:r>
                        <a:rPr lang="en-US" sz="1050" b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Abs./</a:t>
                      </a:r>
                      <a:r>
                        <a:rPr lang="en-US" sz="1050" b="0" dirty="0" err="1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</a:t>
                      </a:r>
                      <a:r>
                        <a:rPr lang="en-US" sz="1050" b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/Dump:</a:t>
                      </a:r>
                      <a:r>
                        <a:rPr lang="en-US" sz="1050" b="0" baseline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OK</a:t>
                      </a:r>
                      <a:endParaRPr lang="en-GB" sz="1050" b="0" dirty="0">
                        <a:solidFill>
                          <a:srgbClr val="008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2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en-US" sz="1050" b="0" dirty="0" err="1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semisynch</a:t>
                      </a:r>
                      <a:r>
                        <a:rPr lang="en-US" sz="1050" b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dump </a:t>
                      </a:r>
                    </a:p>
                    <a:p>
                      <a:pPr>
                        <a:lnSpc>
                          <a:spcPct val="112000"/>
                        </a:lnSpc>
                      </a:pPr>
                      <a:r>
                        <a:rPr lang="en-US" sz="1050" b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(3.85 sigma </a:t>
                      </a:r>
                      <a:r>
                        <a:rPr lang="en-US" sz="1050" b="0" dirty="0" err="1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osc</a:t>
                      </a:r>
                      <a:r>
                        <a:rPr lang="en-US" sz="1050" b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.) </a:t>
                      </a:r>
                      <a:r>
                        <a:rPr lang="en-US" sz="1050" b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8 </a:t>
                      </a:r>
                      <a:r>
                        <a:rPr lang="en-US" sz="1050" b="0" dirty="0" err="1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a.g.</a:t>
                      </a:r>
                      <a:r>
                        <a:rPr lang="en-US" sz="1050" b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!</a:t>
                      </a:r>
                      <a:endParaRPr lang="en-GB" sz="1050" b="0" dirty="0">
                        <a:solidFill>
                          <a:srgbClr val="008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2000"/>
                        </a:lnSpc>
                      </a:pPr>
                      <a:r>
                        <a:rPr lang="en-US" sz="1050" b="0" baseline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Series blocking switch </a:t>
                      </a:r>
                      <a:r>
                        <a:rPr lang="en-US" sz="1050" b="0" baseline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</a:t>
                      </a:r>
                    </a:p>
                    <a:p>
                      <a:pPr marL="171450" indent="-171450">
                        <a:lnSpc>
                          <a:spcPct val="112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en-US" sz="1050" b="0" baseline="0" dirty="0" err="1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semisynch</a:t>
                      </a:r>
                      <a:r>
                        <a:rPr lang="en-US" sz="1050" b="0" baseline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. dump</a:t>
                      </a:r>
                      <a:endParaRPr lang="en-GB" sz="1050" b="0" dirty="0">
                        <a:solidFill>
                          <a:srgbClr val="008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2177094"/>
                  </a:ext>
                </a:extLst>
              </a:tr>
              <a:tr h="694794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/>
                        <a:t>Common cause</a:t>
                      </a:r>
                      <a:r>
                        <a:rPr lang="en-US" sz="1100" b="1" baseline="0" dirty="0"/>
                        <a:t> failure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&lt;5 </a:t>
                      </a:r>
                      <a:r>
                        <a:rPr lang="en-US" sz="1050" b="0" dirty="0" err="1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erratic</a:t>
                      </a:r>
                      <a:r>
                        <a:rPr lang="en-US" sz="1050" b="0" baseline="0" dirty="0" err="1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1050" b="0" baseline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050" b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en-US" sz="1050" b="0" dirty="0" err="1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semisynch</a:t>
                      </a:r>
                      <a:r>
                        <a:rPr lang="en-US" sz="1050" b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indent="0">
                        <a:lnSpc>
                          <a:spcPct val="112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≥5</a:t>
                      </a:r>
                      <a:r>
                        <a:rPr lang="en-US" sz="1050" b="0" baseline="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50" b="0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erratic</a:t>
                      </a:r>
                      <a:r>
                        <a:rPr lang="en-US" sz="1050" b="0" baseline="0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1050" b="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en-US" sz="1050" b="0" dirty="0">
                          <a:solidFill>
                            <a:srgbClr val="1E5AAE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050" b="0" dirty="0" err="1">
                          <a:solidFill>
                            <a:srgbClr val="1E5AAE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asynch</a:t>
                      </a:r>
                      <a:r>
                        <a:rPr lang="en-US" sz="1050" b="0" dirty="0">
                          <a:solidFill>
                            <a:srgbClr val="1E5AAE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1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×"/>
                        <a:tabLst/>
                        <a:defRPr/>
                      </a:pPr>
                      <a:r>
                        <a:rPr kumimoji="0" lang="en-US" sz="1050" b="0" u="none" kern="1200" dirty="0">
                          <a:solidFill>
                            <a:srgbClr val="1E5AAE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Probability to minimize</a:t>
                      </a:r>
                      <a:endParaRPr kumimoji="0" lang="en-GB" sz="1050" b="0" u="none" kern="1200" dirty="0">
                        <a:solidFill>
                          <a:srgbClr val="1E5AAE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2000"/>
                        </a:lnSpc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≥1 erratic</a:t>
                      </a:r>
                      <a:r>
                        <a:rPr lang="en-US" sz="1050" b="0" baseline="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module </a:t>
                      </a:r>
                      <a:r>
                        <a:rPr lang="en-US" sz="1050" b="0" baseline="0" dirty="0">
                          <a:solidFill>
                            <a:srgbClr val="1E5AAE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050" b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asynch</a:t>
                      </a:r>
                      <a:r>
                        <a:rPr lang="en-US" sz="105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dump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1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×"/>
                        <a:tabLst/>
                        <a:defRPr/>
                      </a:pPr>
                      <a:r>
                        <a:rPr kumimoji="0" lang="en-US" sz="1050" b="0" u="none" kern="1200" dirty="0">
                          <a:solidFill>
                            <a:srgbClr val="1E5AAE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Probability to minimize</a:t>
                      </a:r>
                      <a:endParaRPr kumimoji="0" lang="en-GB" sz="1050" b="0" u="none" kern="1200" dirty="0">
                        <a:solidFill>
                          <a:srgbClr val="1E5AAE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2000"/>
                        </a:lnSpc>
                      </a:pPr>
                      <a:r>
                        <a:rPr lang="en-US" sz="1050" b="0" baseline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Series blocking switch </a:t>
                      </a:r>
                      <a:r>
                        <a:rPr lang="en-US" sz="1050" b="0" baseline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</a:t>
                      </a:r>
                    </a:p>
                    <a:p>
                      <a:pPr marL="171450" indent="-171450">
                        <a:lnSpc>
                          <a:spcPct val="112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en-US" sz="1050" b="0" baseline="0" dirty="0" err="1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semisynch</a:t>
                      </a:r>
                      <a:r>
                        <a:rPr lang="en-US" sz="1050" b="0" baseline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. dump</a:t>
                      </a:r>
                      <a:endParaRPr lang="en-GB" sz="1050" b="0" dirty="0">
                        <a:solidFill>
                          <a:srgbClr val="008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018935"/>
                  </a:ext>
                </a:extLst>
              </a:tr>
              <a:tr h="817307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/>
                        <a:t>Asynch. dump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2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en-US" sz="1050" b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Absorber/collimator:</a:t>
                      </a:r>
                      <a:r>
                        <a:rPr lang="en-US" sz="1050" b="0" baseline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OK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1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×"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Dump: ?</a:t>
                      </a:r>
                      <a:endParaRPr lang="en-US" sz="1050" b="0" baseline="0" dirty="0">
                        <a:solidFill>
                          <a:srgbClr val="008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1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en-US" sz="1050" b="0" u="sng" kern="1200" dirty="0" err="1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Minimzed</a:t>
                      </a:r>
                      <a:r>
                        <a:rPr kumimoji="0" lang="en-US" sz="1050" b="0" u="sng" kern="120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probability*</a:t>
                      </a:r>
                      <a:endParaRPr kumimoji="0" lang="en-GB" sz="1050" b="0" u="sng" kern="1200" dirty="0">
                        <a:solidFill>
                          <a:srgbClr val="008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2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en-US" sz="1050" b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Absorber/collimator:</a:t>
                      </a:r>
                      <a:r>
                        <a:rPr lang="en-US" sz="1050" b="0" baseline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OK</a:t>
                      </a:r>
                    </a:p>
                    <a:p>
                      <a:pPr marL="171450" indent="-171450">
                        <a:lnSpc>
                          <a:spcPct val="112000"/>
                        </a:lnSpc>
                        <a:buFont typeface="Arial" panose="020B0604020202020204" pitchFamily="34" charset="0"/>
                        <a:buChar char="×"/>
                      </a:pPr>
                      <a:r>
                        <a:rPr lang="en-US" sz="1050" b="0" baseline="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Dump: ?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1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en-US" sz="1050" b="0" u="sng" kern="1200" dirty="0" err="1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Minimzed</a:t>
                      </a:r>
                      <a:r>
                        <a:rPr kumimoji="0" lang="en-US" sz="1050" b="0" u="sng" kern="120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probability*</a:t>
                      </a:r>
                      <a:endParaRPr kumimoji="0" lang="en-GB" sz="1050" b="0" u="sng" kern="1200" dirty="0">
                        <a:solidFill>
                          <a:srgbClr val="008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2000"/>
                        </a:lnSpc>
                        <a:buFont typeface="Arial" panose="020B0604020202020204" pitchFamily="34" charset="0"/>
                        <a:buChar char="×"/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Absorber/coll.:</a:t>
                      </a:r>
                      <a:r>
                        <a:rPr lang="en-US" sz="1050" b="0" baseline="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sacrificial</a:t>
                      </a:r>
                    </a:p>
                    <a:p>
                      <a:pPr marL="171450" indent="-171450">
                        <a:lnSpc>
                          <a:spcPct val="112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en-US" sz="1050" b="0" baseline="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Dump: OK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1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en-US" sz="1050" b="0" u="sng" kern="1200" dirty="0" err="1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Minimzed</a:t>
                      </a:r>
                      <a:r>
                        <a:rPr kumimoji="0" lang="en-US" sz="1050" b="0" u="sng" kern="120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probability*</a:t>
                      </a:r>
                      <a:endParaRPr kumimoji="0" lang="en-GB" sz="1050" b="0" u="sng" kern="1200" dirty="0">
                        <a:solidFill>
                          <a:srgbClr val="008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71922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888035" y="796415"/>
            <a:ext cx="6190321" cy="26719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7324725" y="1900726"/>
            <a:ext cx="533400" cy="3429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545733" y="4871625"/>
            <a:ext cx="3146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* As only for multiple </a:t>
            </a:r>
            <a:r>
              <a:rPr lang="en-US" sz="1000" dirty="0" err="1"/>
              <a:t>erratics</a:t>
            </a:r>
            <a:r>
              <a:rPr lang="en-US" sz="1000" dirty="0"/>
              <a:t> and other failures</a:t>
            </a:r>
          </a:p>
          <a:p>
            <a:endParaRPr lang="en-GB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119575" y="4430259"/>
            <a:ext cx="72589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*) </a:t>
            </a:r>
            <a:r>
              <a:rPr lang="en-US" sz="900" dirty="0" err="1"/>
              <a:t>Asynch</a:t>
            </a:r>
            <a:r>
              <a:rPr lang="en-US" sz="900" dirty="0"/>
              <a:t> dump only in case of RF synchronization loss, multiple erratic kickers (common cause), abort gap population,..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691792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9"/>
          <p:cNvSpPr/>
          <p:nvPr/>
        </p:nvSpPr>
        <p:spPr>
          <a:xfrm>
            <a:off x="1240971" y="3093522"/>
            <a:ext cx="6837386" cy="1272754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Outline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1855873"/>
          </a:xfrm>
        </p:spPr>
        <p:txBody>
          <a:bodyPr>
            <a:normAutofit fontScale="25000" lnSpcReduction="20000"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5600" dirty="0"/>
              <a:t>Injection baseline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5600" dirty="0"/>
              <a:t>Extraction baseline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5600" dirty="0"/>
              <a:t>Strategies in case of erratic extraction kickers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5600" dirty="0"/>
              <a:t>retrigger strategies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5600" dirty="0"/>
              <a:t>alternative kicker layouts with reduced segmentation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5600" dirty="0"/>
              <a:t>alternative switch technologies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E. Renner, FCC – hh Injection and Extraction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300348" y="3139134"/>
            <a:ext cx="7198488" cy="1174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50000"/>
                  </a:schemeClr>
                </a:solidFill>
              </a:rPr>
              <a:t>For a complete summary of the current baseline design please refer to:</a:t>
            </a:r>
          </a:p>
          <a:p>
            <a:endParaRPr lang="en-US" sz="900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hlinkClick r:id="rId2"/>
              </a:rPr>
              <a:t>Injection and extraction insertions and dump lines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</a:rPr>
              <a:t>(F. Burkart, FCC Week 2017)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hlinkClick r:id="rId3"/>
              </a:rPr>
              <a:t>scSPS as 1.3 TEV HEB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</a:rPr>
              <a:t>(F. Burkart, FCC Week 2017)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hlinkClick r:id="rId4"/>
              </a:rPr>
              <a:t>Beam transfer technology challenges, including dump and dilution system design 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</a:rPr>
              <a:t>(W. Bartmann, FCC Week 2017)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hlinkClick r:id="rId5"/>
              </a:rPr>
              <a:t>LHC at 3.3 HEB 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</a:rPr>
              <a:t>(W. Bartmann, FCC Week 2017)</a:t>
            </a:r>
          </a:p>
        </p:txBody>
      </p:sp>
    </p:spTree>
    <p:extLst>
      <p:ext uri="{BB962C8B-B14F-4D97-AF65-F5344CB8AC3E}">
        <p14:creationId xmlns:p14="http://schemas.microsoft.com/office/powerpoint/2010/main" val="40368717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Conclusion and Outlook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4372"/>
            <a:ext cx="8553450" cy="4034449"/>
          </a:xfrm>
        </p:spPr>
        <p:txBody>
          <a:bodyPr>
            <a:normAutofit/>
          </a:bodyPr>
          <a:lstStyle/>
          <a:p>
            <a:pPr>
              <a:spcBef>
                <a:spcPts val="2400"/>
              </a:spcBef>
              <a:buFont typeface="Wingdings" panose="05000000000000000000" pitchFamily="2" charset="2"/>
              <a:buChar char="q"/>
            </a:pPr>
            <a:r>
              <a:rPr lang="en-US" sz="1300" b="1" u="sng" dirty="0"/>
              <a:t>Injection:</a:t>
            </a:r>
            <a:r>
              <a:rPr lang="en-US" sz="1300" b="1" dirty="0"/>
              <a:t> </a:t>
            </a:r>
          </a:p>
          <a:p>
            <a:pPr lvl="1">
              <a:spcBef>
                <a:spcPts val="600"/>
              </a:spcBef>
              <a:buClr>
                <a:srgbClr val="008000"/>
              </a:buClr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rgbClr val="008000"/>
                </a:solidFill>
              </a:rPr>
              <a:t>Injector options and injection optics are completed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200" b="1" u="sng" dirty="0"/>
              <a:t>Ongoing:</a:t>
            </a:r>
            <a:r>
              <a:rPr lang="en-US" sz="1200" b="1" dirty="0"/>
              <a:t> </a:t>
            </a:r>
            <a:r>
              <a:rPr lang="en-US" sz="1200" dirty="0"/>
              <a:t>Studies on transfer line design, injection protection and failures ongoing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sz="1300" b="1" u="sng" dirty="0"/>
              <a:t>Extraction:</a:t>
            </a:r>
          </a:p>
          <a:p>
            <a:pPr lvl="1">
              <a:spcBef>
                <a:spcPts val="600"/>
              </a:spcBef>
              <a:buClr>
                <a:srgbClr val="008000"/>
              </a:buClr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rgbClr val="008000"/>
                </a:solidFill>
              </a:rPr>
              <a:t>Extraction straight and dump line optics are completed 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100" dirty="0"/>
              <a:t>Extraction design driven by failure case of asynchronous dump, due to impact on extraction protection and dump. </a:t>
            </a:r>
          </a:p>
          <a:p>
            <a:pPr marL="928116" lvl="3" indent="0">
              <a:spcBef>
                <a:spcPts val="600"/>
              </a:spcBef>
              <a:buNone/>
            </a:pPr>
            <a:r>
              <a:rPr lang="en-US" sz="1100" dirty="0"/>
              <a:t>Therefore: Study on impact of alternative extraction kicker design on RAMS is ongoing. </a:t>
            </a:r>
          </a:p>
          <a:p>
            <a:pPr marL="1364742" lvl="4" indent="-171450">
              <a:spcBef>
                <a:spcPts val="600"/>
              </a:spcBef>
            </a:pPr>
            <a:r>
              <a:rPr lang="en-US" sz="1100" dirty="0">
                <a:solidFill>
                  <a:srgbClr val="008000"/>
                </a:solidFill>
              </a:rPr>
              <a:t>Baseline design with 300 extraction kicker modules: </a:t>
            </a:r>
            <a:r>
              <a:rPr lang="en-US" sz="1100" b="1" dirty="0">
                <a:solidFill>
                  <a:srgbClr val="008000"/>
                </a:solidFill>
              </a:rPr>
              <a:t>Possibility to avoid asynchronous dump in case of an erratic kicker module by waiting for the next abort gap (semi synchronous dump). </a:t>
            </a:r>
          </a:p>
          <a:p>
            <a:pPr marL="1364742" lvl="4" indent="-171450">
              <a:spcBef>
                <a:spcPts val="600"/>
              </a:spcBef>
            </a:pPr>
            <a:r>
              <a:rPr lang="en-US" sz="1100" b="1" u="sng" dirty="0"/>
              <a:t>Ongoing:</a:t>
            </a:r>
            <a:r>
              <a:rPr lang="en-US" sz="1100" b="1" dirty="0"/>
              <a:t> </a:t>
            </a:r>
            <a:r>
              <a:rPr lang="en-US" sz="1100" dirty="0"/>
              <a:t>Compare baseline to alternative designs (~70 kicker modules or ~30 kicker modules with 2 switches in series to mitigate impact of erratic kicker [Concept to prove]) regarding failure impact and probability</a:t>
            </a:r>
            <a:endParaRPr lang="en-US" sz="1700" dirty="0"/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200" dirty="0"/>
              <a:t>Studies starting in cooperation with the collimation team for injection and extraction failures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E. Renner, FCC – hh Injection and Extraction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09/10/2017, </a:t>
            </a:r>
            <a:r>
              <a:rPr lang="en-US" dirty="0" err="1"/>
              <a:t>EuroCirCol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7629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E. Renner, FCC – hh Injection and Extraction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01056" y="1199308"/>
            <a:ext cx="265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Thank you!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60268" y="1872586"/>
            <a:ext cx="7198488" cy="303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hlinkClick r:id="rId2"/>
              </a:rPr>
              <a:t>Injection and extraction insertions and dump lines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</a:rPr>
              <a:t>(F. Burkart, FCC Week 2017)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hlinkClick r:id="rId3"/>
              </a:rPr>
              <a:t>scSPS as 1.3 TEV HEB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</a:rPr>
              <a:t>(F. Burkart, FCC Week 2017)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hlinkClick r:id="rId4"/>
              </a:rPr>
              <a:t>Beam transfer technology challenges, including dump and dilution system design 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</a:rPr>
              <a:t>(W. Bartmann, FCC Week 2017)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hlinkClick r:id="rId5"/>
              </a:rPr>
              <a:t>LHC at 3.3 HEB 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</a:rPr>
              <a:t>(W. Bartmann, FCC Week 2017)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hlinkClick r:id="rId6"/>
              </a:rPr>
              <a:t>Surviving an Asynchronous Dump? 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</a:rPr>
              <a:t>(B. Goddard, FCC Week, Rome 2016)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900" dirty="0">
                <a:solidFill>
                  <a:schemeClr val="bg1">
                    <a:lumMod val="65000"/>
                  </a:schemeClr>
                </a:solidFill>
                <a:hlinkClick r:id="rId7"/>
              </a:rPr>
              <a:t>Dump system concepts for the Future Circular Collider</a:t>
            </a:r>
            <a:r>
              <a:rPr lang="en-GB" sz="9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900" i="1" dirty="0">
                <a:solidFill>
                  <a:schemeClr val="bg1">
                    <a:lumMod val="65000"/>
                  </a:schemeClr>
                </a:solidFill>
              </a:rPr>
              <a:t>(W. Bartmann, et al, Physical Review Accelerators and Beams, 2017)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900" dirty="0">
                <a:solidFill>
                  <a:schemeClr val="bg1">
                    <a:lumMod val="65000"/>
                  </a:schemeClr>
                </a:solidFill>
                <a:hlinkClick r:id="rId8"/>
              </a:rPr>
              <a:t>Dependability analysis of a safety critical system : the LHC beam dumping system at CERN</a:t>
            </a:r>
            <a:r>
              <a:rPr lang="en-GB" sz="900" i="1" dirty="0">
                <a:solidFill>
                  <a:schemeClr val="bg1">
                    <a:lumMod val="65000"/>
                  </a:schemeClr>
                </a:solidFill>
                <a:hlinkClick r:id="rId8"/>
              </a:rPr>
              <a:t> </a:t>
            </a:r>
            <a:r>
              <a:rPr lang="en-GB" sz="900" i="1" dirty="0">
                <a:solidFill>
                  <a:schemeClr val="bg1">
                    <a:lumMod val="65000"/>
                  </a:schemeClr>
                </a:solidFill>
              </a:rPr>
              <a:t>(R. </a:t>
            </a:r>
            <a:r>
              <a:rPr lang="en-GB" sz="900" i="1" dirty="0" err="1">
                <a:solidFill>
                  <a:schemeClr val="bg1">
                    <a:lumMod val="65000"/>
                  </a:schemeClr>
                </a:solidFill>
              </a:rPr>
              <a:t>Filipini</a:t>
            </a:r>
            <a:r>
              <a:rPr lang="en-GB" sz="900" i="1" dirty="0">
                <a:solidFill>
                  <a:schemeClr val="bg1">
                    <a:lumMod val="65000"/>
                  </a:schemeClr>
                </a:solidFill>
              </a:rPr>
              <a:t>, C</a:t>
            </a:r>
            <a:r>
              <a:rPr lang="de-DE" sz="900" i="1" dirty="0">
                <a:solidFill>
                  <a:schemeClr val="bg1">
                    <a:lumMod val="65000"/>
                  </a:schemeClr>
                </a:solidFill>
              </a:rPr>
              <a:t>ERN-Thesis 2007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900" dirty="0">
                <a:hlinkClick r:id="rId9"/>
              </a:rPr>
              <a:t>New design concepts for suppressing erratic triggering of solid state switch stacks </a:t>
            </a:r>
            <a:r>
              <a:rPr lang="en-GB" sz="900" dirty="0"/>
              <a:t> </a:t>
            </a:r>
            <a:r>
              <a:rPr lang="en-GB" sz="900" i="1" dirty="0">
                <a:solidFill>
                  <a:schemeClr val="bg1">
                    <a:lumMod val="65000"/>
                  </a:schemeClr>
                </a:solidFill>
              </a:rPr>
              <a:t>(P. Van Trappen et al, </a:t>
            </a:r>
            <a:r>
              <a:rPr lang="en-GB" sz="900" i="1" dirty="0" err="1">
                <a:solidFill>
                  <a:schemeClr val="bg1">
                    <a:lumMod val="65000"/>
                  </a:schemeClr>
                </a:solidFill>
              </a:rPr>
              <a:t>FCCWeek</a:t>
            </a:r>
            <a:r>
              <a:rPr lang="en-GB" sz="900" i="1" dirty="0">
                <a:solidFill>
                  <a:schemeClr val="bg1">
                    <a:lumMod val="65000"/>
                  </a:schemeClr>
                </a:solidFill>
              </a:rPr>
              <a:t> 2017)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900" dirty="0">
                <a:sym typeface="Wingdings" panose="05000000000000000000" pitchFamily="2" charset="2"/>
                <a:hlinkClick r:id="rId10"/>
              </a:rPr>
              <a:t>Design Studies for the FCC-</a:t>
            </a:r>
            <a:r>
              <a:rPr lang="en-US" sz="900" dirty="0" err="1">
                <a:sym typeface="Wingdings" panose="05000000000000000000" pitchFamily="2" charset="2"/>
                <a:hlinkClick r:id="rId10"/>
              </a:rPr>
              <a:t>hh</a:t>
            </a:r>
            <a:r>
              <a:rPr lang="en-US" sz="900" dirty="0">
                <a:sym typeface="Wingdings" panose="05000000000000000000" pitchFamily="2" charset="2"/>
                <a:hlinkClick r:id="rId10"/>
              </a:rPr>
              <a:t> beam dump</a:t>
            </a:r>
            <a:r>
              <a:rPr lang="en-US" sz="900" dirty="0">
                <a:sym typeface="Wingdings" panose="05000000000000000000" pitchFamily="2" charset="2"/>
              </a:rPr>
              <a:t> 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(A. Lechner, FCCW 17)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900" i="1" dirty="0">
              <a:solidFill>
                <a:schemeClr val="bg1">
                  <a:lumMod val="65000"/>
                </a:schemeClr>
              </a:solidFill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900" i="1" dirty="0">
              <a:solidFill>
                <a:schemeClr val="bg1">
                  <a:lumMod val="65000"/>
                </a:schemeClr>
              </a:solidFill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900" i="1" dirty="0">
              <a:solidFill>
                <a:schemeClr val="bg1">
                  <a:lumMod val="65000"/>
                </a:schemeClr>
              </a:solidFill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900" i="1" dirty="0">
              <a:solidFill>
                <a:schemeClr val="bg1">
                  <a:lumMod val="65000"/>
                </a:schemeClr>
              </a:solidFill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900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5997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Extraction 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E. Renner, FCC – hh Injection and Extraction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6107" y="2345430"/>
            <a:ext cx="3820693" cy="20431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107" y="406611"/>
            <a:ext cx="3820693" cy="19103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90525" y="872453"/>
                <a:ext cx="4472836" cy="18928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sz="1400" b="1" dirty="0">
                  <a:solidFill>
                    <a:schemeClr val="tx1"/>
                  </a:solidFill>
                </a:endParaRPr>
              </a:p>
              <a:p>
                <a:r>
                  <a:rPr lang="en-US" sz="1400" b="1" dirty="0">
                    <a:solidFill>
                      <a:schemeClr val="tx1"/>
                    </a:solidFill>
                  </a:rPr>
                  <a:t>Safety: </a:t>
                </a:r>
              </a:p>
              <a:p>
                <a:endParaRPr lang="en-US" sz="1400" b="1" dirty="0">
                  <a:solidFill>
                    <a:schemeClr val="tx1"/>
                  </a:solidFill>
                </a:endParaRPr>
              </a:p>
              <a:p>
                <a:r>
                  <a:rPr lang="en-US" sz="1400" b="1" dirty="0">
                    <a:solidFill>
                      <a:schemeClr val="tx1"/>
                    </a:solidFill>
                  </a:rPr>
                  <a:t>Unsafety (Not being able to extract due to missing kicker) &lt;&lt;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de-DE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b="1" dirty="0" err="1">
                    <a:solidFill>
                      <a:schemeClr val="tx1"/>
                    </a:solidFill>
                  </a:rPr>
                  <a:t>yr</a:t>
                </a:r>
                <a:r>
                  <a:rPr lang="en-US" sz="1400" b="1" dirty="0">
                    <a:solidFill>
                      <a:schemeClr val="tx1"/>
                    </a:solidFill>
                  </a:rPr>
                  <a:t> </a:t>
                </a:r>
              </a:p>
              <a:p>
                <a:endParaRPr lang="en-US" sz="1400" b="1" dirty="0">
                  <a:solidFill>
                    <a:schemeClr val="tx1"/>
                  </a:solidFill>
                </a:endParaRPr>
              </a:p>
              <a:p>
                <a:r>
                  <a:rPr lang="en-US" sz="1100" dirty="0">
                    <a:solidFill>
                      <a:schemeClr val="tx1"/>
                    </a:solidFill>
                  </a:rPr>
                  <a:t>(scaled from LHC: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de-DE" sz="1100" dirty="0">
                    <a:solidFill>
                      <a:schemeClr val="tx1"/>
                    </a:solidFill>
                  </a:rPr>
                  <a:t>/yr)  [R. Filipi, </a:t>
                </a:r>
                <a:r>
                  <a:rPr lang="en-GB" sz="1100" b="1" dirty="0">
                    <a:solidFill>
                      <a:schemeClr val="tx1"/>
                    </a:solidFill>
                  </a:rPr>
                  <a:t>Dependability analysis of a safety critical system : the LHC beam dumping system at CERN</a:t>
                </a:r>
                <a:r>
                  <a:rPr lang="de-DE" sz="1100" dirty="0">
                    <a:solidFill>
                      <a:schemeClr val="tx1"/>
                    </a:solidFill>
                  </a:rPr>
                  <a:t>, CERN-Thesis 2007]</a:t>
                </a:r>
                <a:endParaRPr lang="en-GB" sz="11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525" y="872453"/>
                <a:ext cx="4472836" cy="1892826"/>
              </a:xfrm>
              <a:prstGeom prst="rect">
                <a:avLst/>
              </a:prstGeom>
              <a:blipFill>
                <a:blip r:embed="rId4"/>
                <a:stretch>
                  <a:fillRect l="-409" b="-9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2580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E. Renner, FCC – hh Injection and Extraction</a:t>
            </a:r>
            <a:endParaRPr lang="en-US" dirty="0"/>
          </a:p>
        </p:txBody>
      </p:sp>
      <p:pic>
        <p:nvPicPr>
          <p:cNvPr id="5" name="Picture 2" descr="SCHEMATIC1 _ CAPA_IGBT_bottom-s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7" t="2818" r="15266" b="45811"/>
          <a:stretch>
            <a:fillRect/>
          </a:stretch>
        </p:blipFill>
        <p:spPr bwMode="auto">
          <a:xfrm>
            <a:off x="1222911" y="783280"/>
            <a:ext cx="6419850" cy="3429970"/>
          </a:xfrm>
          <a:prstGeom prst="rect">
            <a:avLst/>
          </a:prstGeom>
          <a:noFill/>
          <a:ln w="3175" cap="sq" algn="ctr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ctr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175120"/>
            <a:ext cx="6789420" cy="70533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Series Connected Switches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304964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E. Renner, FCC – hh Injection and Extraction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175120"/>
            <a:ext cx="6789420" cy="70533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Crowbar Connected Switches</a:t>
            </a:r>
            <a:endParaRPr lang="en-GB" sz="2800" dirty="0"/>
          </a:p>
        </p:txBody>
      </p:sp>
      <p:pic>
        <p:nvPicPr>
          <p:cNvPr id="8" name="Picture 2" descr="CROWBAR _ CAPA_IGBT_CB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3" t="6668" r="15216" b="52011"/>
          <a:stretch>
            <a:fillRect/>
          </a:stretch>
        </p:blipFill>
        <p:spPr bwMode="auto">
          <a:xfrm>
            <a:off x="721138" y="1017156"/>
            <a:ext cx="7001924" cy="2910788"/>
          </a:xfrm>
          <a:prstGeom prst="rect">
            <a:avLst/>
          </a:prstGeom>
          <a:noFill/>
          <a:ln w="3175" cap="sq" algn="ctr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ctr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029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E. Renner, FCC – hh Injection and Extraction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3485" y="2660522"/>
            <a:ext cx="3650515" cy="114581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US" sz="2800" dirty="0"/>
              <a:t>Injection – Status</a:t>
            </a:r>
            <a:endParaRPr lang="en-GB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525042" y="774030"/>
            <a:ext cx="5170907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endParaRPr lang="en-US" sz="1400" b="1" dirty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400" dirty="0"/>
              <a:t>same baseline as FCC Week 2017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400" b="1" dirty="0"/>
              <a:t>injector options: </a:t>
            </a:r>
            <a:r>
              <a:rPr lang="en-US" sz="1400" dirty="0"/>
              <a:t>LHC at 3.3 </a:t>
            </a:r>
            <a:r>
              <a:rPr lang="en-US" sz="1400" dirty="0" err="1"/>
              <a:t>TeV</a:t>
            </a:r>
            <a:r>
              <a:rPr lang="en-US" sz="1400" dirty="0"/>
              <a:t> and scSPS at ~1.3 </a:t>
            </a:r>
            <a:r>
              <a:rPr lang="en-US" sz="1400" dirty="0" err="1"/>
              <a:t>TeV</a:t>
            </a:r>
            <a:endParaRPr lang="en-US" sz="1400" dirty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400" dirty="0"/>
              <a:t>injection into side-experiments</a:t>
            </a:r>
          </a:p>
        </p:txBody>
      </p:sp>
      <p:sp>
        <p:nvSpPr>
          <p:cNvPr id="10" name="Rechteck 9"/>
          <p:cNvSpPr/>
          <p:nvPr/>
        </p:nvSpPr>
        <p:spPr>
          <a:xfrm>
            <a:off x="7381875" y="3816777"/>
            <a:ext cx="1703764" cy="255368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381874" y="3825924"/>
            <a:ext cx="1647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W. Bartmann, F. Burkart</a:t>
            </a:r>
            <a:endParaRPr lang="en-GB" sz="10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7101" y="715079"/>
            <a:ext cx="2889547" cy="15587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9674" y="2032318"/>
            <a:ext cx="3579322" cy="175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882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Injection – Status 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E. Renner, FCC – hh Injection and Extraction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09/10/2017, </a:t>
            </a:r>
            <a:r>
              <a:rPr lang="en-US" dirty="0" err="1"/>
              <a:t>EuroCirCol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343" y="938587"/>
            <a:ext cx="4884420" cy="29612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84521" y="1107201"/>
            <a:ext cx="32689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Current progress + outlook: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200" dirty="0" err="1"/>
              <a:t>transferline</a:t>
            </a:r>
            <a:r>
              <a:rPr lang="en-US" sz="1200" dirty="0"/>
              <a:t> design; drift straight left in transfer line for injection protection collimation scheme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200" dirty="0"/>
              <a:t>injection protection design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200" dirty="0"/>
              <a:t>tracking studies for injection failures (</a:t>
            </a:r>
            <a:r>
              <a:rPr lang="en-US" sz="1200" dirty="0" err="1"/>
              <a:t>pycollimate</a:t>
            </a:r>
            <a:r>
              <a:rPr lang="en-US" sz="1200" dirty="0"/>
              <a:t>)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200" dirty="0"/>
              <a:t>higher beta function on injection protection absorber (TDI) might be needed </a:t>
            </a:r>
          </a:p>
        </p:txBody>
      </p:sp>
      <p:sp>
        <p:nvSpPr>
          <p:cNvPr id="11" name="Rechteck 9"/>
          <p:cNvSpPr/>
          <p:nvPr/>
        </p:nvSpPr>
        <p:spPr>
          <a:xfrm>
            <a:off x="3982331" y="3916226"/>
            <a:ext cx="700988" cy="281455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008277" y="3951460"/>
            <a:ext cx="16211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M. Hofer</a:t>
            </a:r>
            <a:endParaRPr lang="en-GB" sz="1000" b="1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640281" y="3320235"/>
            <a:ext cx="0" cy="485807"/>
          </a:xfrm>
          <a:prstGeom prst="line">
            <a:avLst/>
          </a:prstGeom>
          <a:ln>
            <a:solidFill>
              <a:schemeClr val="accent1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416629" y="3320235"/>
            <a:ext cx="0" cy="485807"/>
          </a:xfrm>
          <a:prstGeom prst="line">
            <a:avLst/>
          </a:prstGeom>
          <a:ln>
            <a:solidFill>
              <a:schemeClr val="accent1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262604" y="4098686"/>
                <a:ext cx="11211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200" b="0" i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12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2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~90</m:t>
                      </m:r>
                      <m:r>
                        <a:rPr lang="en-US" sz="12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𝑑𝑒𝑔</m:t>
                      </m:r>
                    </m:oMath>
                  </m:oMathPara>
                </a14:m>
                <a:endParaRPr lang="en-GB" sz="12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2604" y="4098686"/>
                <a:ext cx="1121160" cy="276999"/>
              </a:xfrm>
              <a:prstGeom prst="rect">
                <a:avLst/>
              </a:prstGeom>
              <a:blipFill>
                <a:blip r:embed="rId3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2212757" y="3813341"/>
            <a:ext cx="4829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MKI</a:t>
            </a:r>
            <a:endParaRPr lang="en-GB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06280" y="3820655"/>
            <a:ext cx="6389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TDI</a:t>
            </a:r>
            <a:endParaRPr lang="en-GB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2087597" y="3320235"/>
            <a:ext cx="0" cy="485807"/>
          </a:xfrm>
          <a:prstGeom prst="line">
            <a:avLst/>
          </a:prstGeom>
          <a:ln>
            <a:solidFill>
              <a:schemeClr val="accent1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867341" y="3813341"/>
            <a:ext cx="6389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MSI</a:t>
            </a:r>
            <a:endParaRPr lang="en-GB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442607" y="4074951"/>
            <a:ext cx="223652" cy="0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870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E. Renner, FCC – hh Injection and Extraction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09" y="594264"/>
            <a:ext cx="4678526" cy="3035923"/>
          </a:xfrm>
          <a:prstGeom prst="rect">
            <a:avLst/>
          </a:prstGeom>
        </p:spPr>
      </p:pic>
      <p:sp>
        <p:nvSpPr>
          <p:cNvPr id="11" name="Rechteck 9"/>
          <p:cNvSpPr/>
          <p:nvPr/>
        </p:nvSpPr>
        <p:spPr>
          <a:xfrm>
            <a:off x="179086" y="3551018"/>
            <a:ext cx="1703764" cy="255368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35251" y="3551018"/>
            <a:ext cx="1647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W. Bartmann, F. Burkart</a:t>
            </a:r>
            <a:endParaRPr lang="en-GB" sz="1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803462" y="3675728"/>
            <a:ext cx="4644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dirty="0"/>
              <a:t>same baseline as FCC Week 2017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dirty="0"/>
              <a:t>optimized to 2.8 km (overlapping septum protection)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dirty="0"/>
              <a:t>high beta functions at extraction absorbers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92858" y="2553300"/>
            <a:ext cx="6389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10000"/>
                  </a:schemeClr>
                </a:solidFill>
              </a:rPr>
              <a:t>MKD</a:t>
            </a:r>
            <a:endParaRPr lang="en-GB" sz="9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43984" y="2568208"/>
            <a:ext cx="9989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10000"/>
                  </a:schemeClr>
                </a:solidFill>
              </a:rPr>
              <a:t>MSD + TCDS</a:t>
            </a:r>
            <a:endParaRPr lang="en-GB" sz="9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20003" y="2568689"/>
            <a:ext cx="6389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10000"/>
                  </a:schemeClr>
                </a:solidFill>
              </a:rPr>
              <a:t>QD</a:t>
            </a:r>
            <a:endParaRPr lang="en-GB" sz="9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12051" y="2668716"/>
            <a:ext cx="9989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10000"/>
                  </a:schemeClr>
                </a:solidFill>
              </a:rPr>
              <a:t>TCDQ</a:t>
            </a:r>
            <a:endParaRPr lang="en-GB" sz="9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Extraction – Status FCC Week 2017</a:t>
            </a:r>
            <a:endParaRPr lang="en-GB" sz="28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5772" y="1258391"/>
            <a:ext cx="3417059" cy="237179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6082239" y="1248542"/>
            <a:ext cx="7774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10000"/>
                  </a:schemeClr>
                </a:solidFill>
              </a:rPr>
              <a:t>MKD</a:t>
            </a:r>
            <a:endParaRPr lang="en-GB" sz="9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59657" y="1151908"/>
            <a:ext cx="759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10000"/>
                  </a:schemeClr>
                </a:solidFill>
              </a:rPr>
              <a:t>MSD + TCDS</a:t>
            </a:r>
            <a:endParaRPr lang="en-GB" sz="9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68636" y="1299596"/>
            <a:ext cx="12154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10000"/>
                  </a:schemeClr>
                </a:solidFill>
              </a:rPr>
              <a:t>TCDQ</a:t>
            </a:r>
            <a:endParaRPr lang="en-GB" sz="9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24995" y="1257730"/>
            <a:ext cx="7774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10000"/>
                  </a:schemeClr>
                </a:solidFill>
              </a:rPr>
              <a:t>QD</a:t>
            </a:r>
            <a:endParaRPr lang="en-GB" sz="9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250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457200" y="1314147"/>
            <a:ext cx="8229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9263" lvl="1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1400" dirty="0"/>
              <a:t>Safely extracting the beam (8.5 GJ stored beam energy)</a:t>
            </a:r>
          </a:p>
          <a:p>
            <a:pPr marL="449263" lvl="1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1400" dirty="0"/>
              <a:t>Surviving </a:t>
            </a:r>
            <a:r>
              <a:rPr lang="en-US" sz="1400" dirty="0" err="1"/>
              <a:t>asynch</a:t>
            </a:r>
            <a:r>
              <a:rPr lang="en-US" sz="1400" dirty="0"/>
              <a:t>. beam dump</a:t>
            </a:r>
          </a:p>
          <a:p>
            <a:pPr marL="449263" lvl="1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1400" dirty="0"/>
              <a:t>Avoiding an </a:t>
            </a:r>
            <a:r>
              <a:rPr lang="en-US" sz="1400" dirty="0" err="1"/>
              <a:t>asynch</a:t>
            </a:r>
            <a:r>
              <a:rPr lang="en-US" sz="1400" dirty="0"/>
              <a:t>. beam bump (main cause: erratic kicker)</a:t>
            </a:r>
          </a:p>
          <a:p>
            <a:pPr marL="906463" lvl="2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400" dirty="0"/>
              <a:t>reduce risk of spontaneous triggering </a:t>
            </a:r>
            <a:r>
              <a:rPr lang="en-US" sz="1400" dirty="0">
                <a:sym typeface="Wingdings" panose="05000000000000000000" pitchFamily="2" charset="2"/>
              </a:rPr>
              <a:t> minimize failure rate, relaxed hardware parameters (current baseline design: 300 kicker segments with relaxed hardware requirements), reduced number of modules</a:t>
            </a:r>
            <a:endParaRPr lang="en-US" sz="1400" dirty="0"/>
          </a:p>
          <a:p>
            <a:pPr marL="906463" lvl="2" indent="-285750"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en-US" sz="1400" dirty="0"/>
              <a:t>avoid asynchronous beam dump in case of spontaneous triggering </a:t>
            </a:r>
          </a:p>
          <a:p>
            <a:pPr marL="906463" lvl="2" indent="-285750"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en-US" sz="1400" dirty="0"/>
              <a:t>reduce impact of spontaneous triggering</a:t>
            </a:r>
          </a:p>
          <a:p>
            <a:pPr marL="620713" lvl="2">
              <a:spcBef>
                <a:spcPts val="2400"/>
              </a:spcBef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E. Renner, FCC – </a:t>
            </a:r>
            <a:r>
              <a:rPr lang="en-US" dirty="0" err="1"/>
              <a:t>hh</a:t>
            </a:r>
            <a:r>
              <a:rPr lang="en-US" dirty="0"/>
              <a:t> Injection and Extraction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78560" y="1624818"/>
            <a:ext cx="3457575" cy="39466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3D80C95-2621-4B99-8063-8DFF73E8FFD2}"/>
              </a:ext>
            </a:extLst>
          </p:cNvPr>
          <p:cNvSpPr txBox="1">
            <a:spLocks/>
          </p:cNvSpPr>
          <p:nvPr/>
        </p:nvSpPr>
        <p:spPr>
          <a:xfrm>
            <a:off x="457199" y="398391"/>
            <a:ext cx="960120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Extraction Design Requirements – Safety and Availability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7170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9"/>
          <p:cNvSpPr/>
          <p:nvPr/>
        </p:nvSpPr>
        <p:spPr>
          <a:xfrm>
            <a:off x="5649871" y="3994193"/>
            <a:ext cx="3389353" cy="678685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hteck 9"/>
          <p:cNvSpPr/>
          <p:nvPr/>
        </p:nvSpPr>
        <p:spPr>
          <a:xfrm>
            <a:off x="1158238" y="3827062"/>
            <a:ext cx="3596641" cy="422500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880" y="194293"/>
            <a:ext cx="9060180" cy="705332"/>
          </a:xfrm>
        </p:spPr>
        <p:txBody>
          <a:bodyPr>
            <a:normAutofit/>
          </a:bodyPr>
          <a:lstStyle/>
          <a:p>
            <a:r>
              <a:rPr lang="en-US" sz="2800" dirty="0"/>
              <a:t>Requirements to Survive an Asynch. Beam Dump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E. Renner, FCC – </a:t>
            </a:r>
            <a:r>
              <a:rPr lang="en-US" dirty="0" err="1"/>
              <a:t>hh</a:t>
            </a:r>
            <a:r>
              <a:rPr lang="en-US" dirty="0"/>
              <a:t> Injection and Extraction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6758" y="825667"/>
            <a:ext cx="2852356" cy="116135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9872" y="1865868"/>
            <a:ext cx="3307080" cy="20586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63880" y="1026903"/>
                <a:ext cx="4618876" cy="2885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sz="1200" b="1" dirty="0"/>
                  <a:t>Extraction protection (TCDQ, TCDS): </a:t>
                </a:r>
              </a:p>
              <a:p>
                <a:pPr lvl="1"/>
                <a:r>
                  <a:rPr lang="en-US" sz="1200" dirty="0"/>
                  <a:t>Bunch separation </a:t>
                </a:r>
                <a14:m>
                  <m:oMath xmlns:m="http://schemas.openxmlformats.org/officeDocument/2006/math">
                    <m:r>
                      <a:rPr lang="en-US" sz="1200" b="0" i="1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200" dirty="0"/>
                  <a:t>for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200" b="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sSub>
                          <m:sSub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200" b="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rad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&gt;1 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𝑘𝑚</m:t>
                    </m:r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.   </m:t>
                    </m:r>
                  </m:oMath>
                </a14:m>
                <a:r>
                  <a:rPr lang="en-US" sz="1200" dirty="0"/>
                  <a:t>  </a:t>
                </a: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endParaRPr lang="en-US" sz="1200" dirty="0">
                  <a:solidFill>
                    <a:srgbClr val="006600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r>
                  <a:rPr lang="en-US" sz="1200" dirty="0">
                    <a:solidFill>
                      <a:srgbClr val="006600"/>
                    </a:solidFill>
                  </a:rPr>
                  <a:t>TCDQ: not problematic</a:t>
                </a:r>
              </a:p>
              <a:p>
                <a:pPr marL="742950" lvl="1" indent="-285750">
                  <a:buFont typeface="Arial" panose="020B0604020202020204" pitchFamily="34" charset="0"/>
                  <a:buChar char="~"/>
                </a:pPr>
                <a:r>
                  <a:rPr lang="en-US" sz="1200" dirty="0">
                    <a:solidFill>
                      <a:srgbClr val="C00000"/>
                    </a:solidFill>
                  </a:rPr>
                  <a:t>TCDS: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12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≤1</m:t>
                    </m:r>
                    <m:r>
                      <a:rPr lang="en-US" sz="12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2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1200" b="1" dirty="0">
                    <a:solidFill>
                      <a:srgbClr val="C00000"/>
                    </a:solidFill>
                  </a:rPr>
                  <a:t> </a:t>
                </a:r>
                <a:r>
                  <a:rPr lang="en-US" sz="1200" dirty="0">
                    <a:solidFill>
                      <a:srgbClr val="C00000"/>
                    </a:solidFill>
                  </a:rPr>
                  <a:t>required</a:t>
                </a:r>
              </a:p>
              <a:p>
                <a:endParaRPr lang="en-US" sz="1200" b="1" dirty="0"/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sz="1200" b="1" dirty="0"/>
                  <a:t>Beam dump (TDE): </a:t>
                </a:r>
              </a:p>
              <a:p>
                <a:pPr lvl="1"/>
                <a:r>
                  <a:rPr lang="en-US" sz="1200" dirty="0"/>
                  <a:t>dilution system needs to provide a bunch separation of 1.8mm (spiral branch separation of 20mm). </a:t>
                </a:r>
              </a:p>
              <a:p>
                <a:pPr lvl="1">
                  <a:spcBef>
                    <a:spcPts val="600"/>
                  </a:spcBef>
                </a:pPr>
                <a:r>
                  <a:rPr lang="en-US" sz="1200" dirty="0"/>
                  <a:t>Dilution kicker (MKB) risetime 5us </a:t>
                </a:r>
                <a:r>
                  <a:rPr lang="en-US" sz="1200" dirty="0">
                    <a:sym typeface="Wingdings" panose="05000000000000000000" pitchFamily="2" charset="2"/>
                  </a:rPr>
                  <a:t> extraction kicker (MKD) risetime ~ 1us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sz="400" dirty="0">
                  <a:sym typeface="Wingdings" panose="05000000000000000000" pitchFamily="2" charset="2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200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Insufficient bunch separation at beam dump in case of asynch. dump, potential damage of beam dump</a:t>
                </a:r>
              </a:p>
              <a:p>
                <a:endParaRPr lang="en-US" sz="1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80" y="1026903"/>
                <a:ext cx="4618876" cy="2885918"/>
              </a:xfrm>
              <a:prstGeom prst="rect">
                <a:avLst/>
              </a:prstGeom>
              <a:blipFill>
                <a:blip r:embed="rId5"/>
                <a:stretch>
                  <a:fillRect t="-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1272539" y="3899812"/>
            <a:ext cx="33832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 Aim: Reduce probability of asynch. dump 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B770372B-497B-4870-8ECE-B2F3412983DC}"/>
              </a:ext>
            </a:extLst>
          </p:cNvPr>
          <p:cNvSpPr/>
          <p:nvPr/>
        </p:nvSpPr>
        <p:spPr>
          <a:xfrm>
            <a:off x="5281436" y="4018854"/>
            <a:ext cx="3757789" cy="654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ts val="600"/>
              </a:spcBef>
            </a:pPr>
            <a:r>
              <a:rPr lang="en-US" sz="1050" b="1" dirty="0"/>
              <a:t>F. Burkart, A. Lechner, D. Barna</a:t>
            </a:r>
            <a:endParaRPr lang="en-GB" sz="1050" b="1" dirty="0"/>
          </a:p>
          <a:p>
            <a:pPr lvl="1">
              <a:spcBef>
                <a:spcPts val="600"/>
              </a:spcBef>
            </a:pPr>
            <a:r>
              <a:rPr lang="en-US" sz="1050" dirty="0">
                <a:sym typeface="Wingdings" panose="05000000000000000000" pitchFamily="2" charset="2"/>
              </a:rPr>
              <a:t>Further information: </a:t>
            </a:r>
            <a:r>
              <a:rPr lang="en-US" sz="1050" dirty="0">
                <a:sym typeface="Wingdings" panose="05000000000000000000" pitchFamily="2" charset="2"/>
                <a:hlinkClick r:id="rId6"/>
              </a:rPr>
              <a:t>Design Studies for the FCC-</a:t>
            </a:r>
            <a:r>
              <a:rPr lang="en-US" sz="1050" dirty="0" err="1">
                <a:sym typeface="Wingdings" panose="05000000000000000000" pitchFamily="2" charset="2"/>
                <a:hlinkClick r:id="rId6"/>
              </a:rPr>
              <a:t>hh</a:t>
            </a:r>
            <a:r>
              <a:rPr lang="en-US" sz="1050" dirty="0">
                <a:sym typeface="Wingdings" panose="05000000000000000000" pitchFamily="2" charset="2"/>
                <a:hlinkClick r:id="rId6"/>
              </a:rPr>
              <a:t> beam dump</a:t>
            </a:r>
            <a:r>
              <a:rPr lang="en-US" sz="1050" dirty="0">
                <a:sym typeface="Wingdings" panose="05000000000000000000" pitchFamily="2" charset="2"/>
              </a:rPr>
              <a:t>, A. Lechner, FCCW 17)</a:t>
            </a:r>
            <a:endParaRPr lang="en-US" sz="1050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10330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89584" y="1245567"/>
            <a:ext cx="8229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9263" lvl="1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1400" dirty="0"/>
              <a:t>Safely extract beam (8.5 GJ stored beam energy)</a:t>
            </a:r>
          </a:p>
          <a:p>
            <a:pPr marL="449263" lvl="1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1400" dirty="0"/>
              <a:t>Surviving </a:t>
            </a:r>
            <a:r>
              <a:rPr lang="en-US" sz="1400" dirty="0" err="1"/>
              <a:t>asynch</a:t>
            </a:r>
            <a:r>
              <a:rPr lang="en-US" sz="1400" dirty="0"/>
              <a:t>. beam dump</a:t>
            </a:r>
          </a:p>
          <a:p>
            <a:pPr marL="449263" lvl="1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1400" dirty="0"/>
              <a:t>Avoiding an </a:t>
            </a:r>
            <a:r>
              <a:rPr lang="en-US" sz="1400" dirty="0" err="1"/>
              <a:t>asynch</a:t>
            </a:r>
            <a:r>
              <a:rPr lang="en-US" sz="1400" dirty="0"/>
              <a:t>. beam bump (main cause: erratic kicker)</a:t>
            </a:r>
          </a:p>
          <a:p>
            <a:pPr marL="906463" lvl="2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400" dirty="0"/>
              <a:t>reduce risk of spontaneous triggering </a:t>
            </a:r>
            <a:r>
              <a:rPr lang="en-US" sz="1400" dirty="0">
                <a:sym typeface="Wingdings" panose="05000000000000000000" pitchFamily="2" charset="2"/>
              </a:rPr>
              <a:t> minimize failure rate, relaxed hardware parameters (current baseline design: 300 kicker segments with relaxed hardware requirements), reduced number of modules</a:t>
            </a:r>
            <a:endParaRPr lang="en-US" sz="1400" dirty="0"/>
          </a:p>
          <a:p>
            <a:pPr marL="906463" lvl="2" indent="-285750"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en-US" sz="1400" dirty="0"/>
              <a:t>avoid asynchronous beam dump in case of spontaneous triggering </a:t>
            </a:r>
          </a:p>
          <a:p>
            <a:pPr marL="906463" lvl="2" indent="-285750"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en-US" sz="1400" dirty="0"/>
              <a:t>reduce impact of spontaneous triggering</a:t>
            </a:r>
          </a:p>
          <a:p>
            <a:pPr marL="620713" lvl="2">
              <a:spcBef>
                <a:spcPts val="2400"/>
              </a:spcBef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E. Renner, FCC – </a:t>
            </a:r>
            <a:r>
              <a:rPr lang="en-US" dirty="0" err="1"/>
              <a:t>hh</a:t>
            </a:r>
            <a:r>
              <a:rPr lang="en-US" dirty="0"/>
              <a:t> Injection and Extraction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48610" y="1950899"/>
            <a:ext cx="7349491" cy="226707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8552C4E-4F12-4277-B7E5-15AF7F725E8A}"/>
              </a:ext>
            </a:extLst>
          </p:cNvPr>
          <p:cNvSpPr txBox="1">
            <a:spLocks/>
          </p:cNvSpPr>
          <p:nvPr/>
        </p:nvSpPr>
        <p:spPr>
          <a:xfrm>
            <a:off x="457199" y="398391"/>
            <a:ext cx="960120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Extraction Design Requirements – Safety and Availability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55147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6047382" y="3325647"/>
            <a:ext cx="2246435" cy="774956"/>
          </a:xfrm>
          <a:prstGeom prst="rect">
            <a:avLst/>
          </a:prstGeom>
          <a:solidFill>
            <a:srgbClr val="1E5AAE">
              <a:alpha val="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3537741" y="3350514"/>
            <a:ext cx="2246435" cy="751190"/>
          </a:xfrm>
          <a:prstGeom prst="rect">
            <a:avLst/>
          </a:prstGeom>
          <a:solidFill>
            <a:srgbClr val="1E5AAE">
              <a:alpha val="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950895" y="3350514"/>
            <a:ext cx="2246435" cy="724661"/>
          </a:xfrm>
          <a:prstGeom prst="rect">
            <a:avLst/>
          </a:prstGeom>
          <a:solidFill>
            <a:srgbClr val="1E5AAE">
              <a:alpha val="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867254" y="1066120"/>
            <a:ext cx="7417756" cy="482794"/>
          </a:xfrm>
          <a:prstGeom prst="rect">
            <a:avLst/>
          </a:prstGeom>
          <a:solidFill>
            <a:srgbClr val="1E5AAE">
              <a:alpha val="1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3528934" y="2065909"/>
            <a:ext cx="4756076" cy="669834"/>
          </a:xfrm>
          <a:prstGeom prst="rect">
            <a:avLst/>
          </a:prstGeom>
          <a:solidFill>
            <a:srgbClr val="1E5AAE">
              <a:alpha val="1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867254" y="2059872"/>
            <a:ext cx="2421081" cy="669834"/>
          </a:xfrm>
          <a:prstGeom prst="rect">
            <a:avLst/>
          </a:prstGeom>
          <a:solidFill>
            <a:srgbClr val="1E5AAE">
              <a:alpha val="1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" y="236332"/>
            <a:ext cx="9060180" cy="705332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Avoiding an </a:t>
            </a:r>
            <a:r>
              <a:rPr lang="en-US" sz="2800" dirty="0" err="1"/>
              <a:t>Asynch</a:t>
            </a:r>
            <a:r>
              <a:rPr lang="en-US" sz="2800" dirty="0"/>
              <a:t>. Beam Dump in Case of Erratic Triggering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E. Renner, FCC – </a:t>
            </a:r>
            <a:r>
              <a:rPr lang="en-US" dirty="0" err="1"/>
              <a:t>hh</a:t>
            </a:r>
            <a:r>
              <a:rPr lang="en-US" dirty="0"/>
              <a:t> Injection and Extraction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09/10/2017, EuroCirCol</a:t>
            </a:r>
            <a:endParaRPr lang="en-US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748496" y="1218811"/>
            <a:ext cx="5622967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rgbClr val="008000"/>
                </a:solidFill>
              </a:rPr>
              <a:t>Different strategies to respond to an erratic extraction kicker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24387" y="2166094"/>
            <a:ext cx="2337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Retrigger instantaneously</a:t>
            </a:r>
          </a:p>
          <a:p>
            <a:pPr algn="ctr"/>
            <a:r>
              <a:rPr lang="en-US" sz="1200" b="1" dirty="0"/>
              <a:t>(as in LHC, delay 0.7 – 0.8 us)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4641526" y="2250855"/>
            <a:ext cx="2811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Retrigger with a delay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17666" y="3417729"/>
            <a:ext cx="2366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8000"/>
                </a:solidFill>
              </a:rPr>
              <a:t>(3) Retrigger with next abort gap </a:t>
            </a:r>
          </a:p>
          <a:p>
            <a:r>
              <a:rPr lang="en-US" sz="1200" b="1" i="1" dirty="0">
                <a:solidFill>
                  <a:srgbClr val="008000"/>
                </a:solidFill>
              </a:rPr>
              <a:t>= </a:t>
            </a:r>
            <a:r>
              <a:rPr lang="en-US" sz="1200" b="1" i="1" dirty="0" err="1">
                <a:solidFill>
                  <a:srgbClr val="008000"/>
                </a:solidFill>
              </a:rPr>
              <a:t>semisynchronus</a:t>
            </a:r>
            <a:r>
              <a:rPr lang="en-US" sz="1200" b="1" i="1" dirty="0">
                <a:solidFill>
                  <a:srgbClr val="008000"/>
                </a:solidFill>
              </a:rPr>
              <a:t> dump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537741" y="3445714"/>
            <a:ext cx="2352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(2) Wait 5 us (</a:t>
            </a:r>
            <a:r>
              <a:rPr lang="en-US" sz="1200" b="1" dirty="0" err="1"/>
              <a:t>risetime</a:t>
            </a:r>
            <a:r>
              <a:rPr lang="en-US" sz="1200" b="1" dirty="0"/>
              <a:t> dilution system)</a:t>
            </a:r>
          </a:p>
          <a:p>
            <a:r>
              <a:rPr lang="en-US" sz="1200" b="1" i="1" dirty="0"/>
              <a:t>= delayed </a:t>
            </a:r>
            <a:r>
              <a:rPr lang="en-US" sz="1200" b="1" i="1" dirty="0" err="1"/>
              <a:t>asynch</a:t>
            </a:r>
            <a:r>
              <a:rPr lang="en-US" sz="1200" b="1" i="1" dirty="0"/>
              <a:t>. dump</a:t>
            </a:r>
            <a:endParaRPr lang="en-GB" sz="1200" b="1" i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081231" y="1669005"/>
            <a:ext cx="5938" cy="256064"/>
          </a:xfrm>
          <a:prstGeom prst="straightConnector1">
            <a:avLst/>
          </a:prstGeom>
          <a:ln>
            <a:solidFill>
              <a:srgbClr val="1E5AA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087169" y="2903713"/>
            <a:ext cx="5938" cy="333665"/>
          </a:xfrm>
          <a:prstGeom prst="straightConnector1">
            <a:avLst/>
          </a:prstGeom>
          <a:ln>
            <a:solidFill>
              <a:srgbClr val="1E5AA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909916" y="1726521"/>
            <a:ext cx="5938" cy="256064"/>
          </a:xfrm>
          <a:prstGeom prst="straightConnector1">
            <a:avLst/>
          </a:prstGeom>
          <a:ln>
            <a:solidFill>
              <a:srgbClr val="1E5AA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889179" y="3591009"/>
            <a:ext cx="22541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/>
              <a:t>(1) Immediate </a:t>
            </a:r>
            <a:r>
              <a:rPr lang="en-US" sz="1200" b="1" dirty="0" err="1"/>
              <a:t>asynch</a:t>
            </a:r>
            <a:r>
              <a:rPr lang="en-US" sz="1200" b="1" dirty="0"/>
              <a:t>. dump</a:t>
            </a:r>
            <a:endParaRPr lang="en-GB" sz="1200" b="1" dirty="0"/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4836267" y="2917515"/>
            <a:ext cx="5938" cy="319863"/>
          </a:xfrm>
          <a:prstGeom prst="straightConnector1">
            <a:avLst/>
          </a:prstGeom>
          <a:ln>
            <a:solidFill>
              <a:srgbClr val="1E5AA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7361931" y="2917515"/>
            <a:ext cx="5938" cy="319863"/>
          </a:xfrm>
          <a:prstGeom prst="straightConnector1">
            <a:avLst/>
          </a:prstGeom>
          <a:ln>
            <a:solidFill>
              <a:srgbClr val="1E5AA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848597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0</TotalTime>
  <Words>2519</Words>
  <Application>Microsoft Office PowerPoint</Application>
  <PresentationFormat>Bildschirmpräsentation (16:9)</PresentationFormat>
  <Paragraphs>407</Paragraphs>
  <Slides>24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30" baseType="lpstr">
      <vt:lpstr>Arial</vt:lpstr>
      <vt:lpstr>Calibri</vt:lpstr>
      <vt:lpstr>Cambria Math</vt:lpstr>
      <vt:lpstr>Optima</vt:lpstr>
      <vt:lpstr>Wingdings</vt:lpstr>
      <vt:lpstr>CERNCorporate16-9</vt:lpstr>
      <vt:lpstr>FCC – hh Injection and Extraction</vt:lpstr>
      <vt:lpstr>Outline</vt:lpstr>
      <vt:lpstr>Injection – Status</vt:lpstr>
      <vt:lpstr>Injection – Status </vt:lpstr>
      <vt:lpstr>Extraction – Status FCC Week 2017</vt:lpstr>
      <vt:lpstr>PowerPoint-Präsentation</vt:lpstr>
      <vt:lpstr>Requirements to Survive an Asynch. Beam Dump</vt:lpstr>
      <vt:lpstr>PowerPoint-Präsentation</vt:lpstr>
      <vt:lpstr>Avoiding an Asynch. Beam Dump in Case of Erratic Triggering</vt:lpstr>
      <vt:lpstr>Semisynchronous Dump</vt:lpstr>
      <vt:lpstr> </vt:lpstr>
      <vt:lpstr>Extraction Kicker Baseline (A) – Semisynchronous Dump</vt:lpstr>
      <vt:lpstr>Extraction – Limits for Reduction of Kicker Segmentation</vt:lpstr>
      <vt:lpstr>Extraction – Limits for Reduction of Kicker Segmentation</vt:lpstr>
      <vt:lpstr>Extraction – Alternative Kicker Design (B)</vt:lpstr>
      <vt:lpstr>PowerPoint-Präsentation</vt:lpstr>
      <vt:lpstr>PowerPoint-Präsentation</vt:lpstr>
      <vt:lpstr>Extraction – Alternative Kicker Design (C)</vt:lpstr>
      <vt:lpstr>PowerPoint-Präsentation</vt:lpstr>
      <vt:lpstr>Conclusion and Outlook</vt:lpstr>
      <vt:lpstr>PowerPoint-Präsentation</vt:lpstr>
      <vt:lpstr>Extraction </vt:lpstr>
      <vt:lpstr>PowerPoint-Präsentation</vt:lpstr>
      <vt:lpstr>PowerPoint-Präsentation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E.Renner</cp:lastModifiedBy>
  <cp:revision>160</cp:revision>
  <dcterms:created xsi:type="dcterms:W3CDTF">2012-11-30T11:04:26Z</dcterms:created>
  <dcterms:modified xsi:type="dcterms:W3CDTF">2017-10-09T05:53:34Z</dcterms:modified>
</cp:coreProperties>
</file>