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6" r:id="rId3"/>
    <p:sldId id="341" r:id="rId4"/>
    <p:sldId id="342" r:id="rId5"/>
    <p:sldId id="330" r:id="rId6"/>
    <p:sldId id="337" r:id="rId7"/>
    <p:sldId id="334" r:id="rId8"/>
    <p:sldId id="340" r:id="rId9"/>
    <p:sldId id="344" r:id="rId10"/>
    <p:sldId id="339" r:id="rId11"/>
    <p:sldId id="343" r:id="rId12"/>
    <p:sldId id="346" r:id="rId13"/>
    <p:sldId id="347" r:id="rId14"/>
    <p:sldId id="319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03E"/>
    <a:srgbClr val="FDCA00"/>
    <a:srgbClr val="FF9999"/>
    <a:srgbClr val="000000"/>
    <a:srgbClr val="F5A300"/>
    <a:srgbClr val="9C1C26"/>
    <a:srgbClr val="312C8C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4796" autoAdjust="0"/>
  </p:normalViewPr>
  <p:slideViewPr>
    <p:cSldViewPr snapToObjects="1">
      <p:cViewPr varScale="1">
        <p:scale>
          <a:sx n="96" d="100"/>
          <a:sy n="96" d="100"/>
        </p:scale>
        <p:origin x="148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22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Relationship Id="rId2" Type="http://schemas.openxmlformats.org/officeDocument/2006/relationships/image" Target="../media/image36.wmf"/><Relationship Id="rId3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4" Type="http://schemas.openxmlformats.org/officeDocument/2006/relationships/image" Target="../media/image43.wmf"/><Relationship Id="rId5" Type="http://schemas.openxmlformats.org/officeDocument/2006/relationships/image" Target="../media/image44.wmf"/><Relationship Id="rId6" Type="http://schemas.openxmlformats.org/officeDocument/2006/relationships/image" Target="../media/image45.wmf"/><Relationship Id="rId7" Type="http://schemas.openxmlformats.org/officeDocument/2006/relationships/image" Target="../media/image46.wmf"/><Relationship Id="rId8" Type="http://schemas.openxmlformats.org/officeDocument/2006/relationships/image" Target="../media/image47.wmf"/><Relationship Id="rId9" Type="http://schemas.openxmlformats.org/officeDocument/2006/relationships/image" Target="../media/image48.wmf"/><Relationship Id="rId10" Type="http://schemas.openxmlformats.org/officeDocument/2006/relationships/image" Target="../media/image49.wmf"/><Relationship Id="rId1" Type="http://schemas.openxmlformats.org/officeDocument/2006/relationships/image" Target="../media/image40.wmf"/><Relationship Id="rId2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4" Type="http://schemas.openxmlformats.org/officeDocument/2006/relationships/image" Target="../media/image55.wmf"/><Relationship Id="rId1" Type="http://schemas.openxmlformats.org/officeDocument/2006/relationships/image" Target="../media/image52.wmf"/><Relationship Id="rId2" Type="http://schemas.openxmlformats.org/officeDocument/2006/relationships/image" Target="../media/image5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Relationship Id="rId2" Type="http://schemas.openxmlformats.org/officeDocument/2006/relationships/image" Target="../media/image7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Relationship Id="rId2" Type="http://schemas.openxmlformats.org/officeDocument/2006/relationships/image" Target="../media/image8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9. October 2017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0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9. October 2017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2388" y="923925"/>
            <a:ext cx="4194175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787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09.10.17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ETIT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09.10.17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ETIT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image" Target="../media/image70.wmf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2.png"/><Relationship Id="rId8" Type="http://schemas.openxmlformats.org/officeDocument/2006/relationships/image" Target="../media/image75.png"/><Relationship Id="rId9" Type="http://schemas.openxmlformats.org/officeDocument/2006/relationships/image" Target="../media/image76.png"/><Relationship Id="rId10" Type="http://schemas.openxmlformats.org/officeDocument/2006/relationships/image" Target="../media/image77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78.wmf"/><Relationship Id="rId5" Type="http://schemas.openxmlformats.org/officeDocument/2006/relationships/image" Target="../media/image80.emf"/><Relationship Id="rId6" Type="http://schemas.openxmlformats.org/officeDocument/2006/relationships/oleObject" Target="../embeddings/oleObject24.bin"/><Relationship Id="rId7" Type="http://schemas.openxmlformats.org/officeDocument/2006/relationships/image" Target="../media/image79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30.w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81.w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82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0" Type="http://schemas.openxmlformats.org/officeDocument/2006/relationships/tags" Target="../tags/tag20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slideLayout" Target="../slideLayouts/slideLayout2.xml"/><Relationship Id="rId24" Type="http://schemas.openxmlformats.org/officeDocument/2006/relationships/image" Target="../media/image9.png"/><Relationship Id="rId25" Type="http://schemas.openxmlformats.org/officeDocument/2006/relationships/image" Target="../media/image10.png"/><Relationship Id="rId26" Type="http://schemas.openxmlformats.org/officeDocument/2006/relationships/image" Target="../media/image11.png"/><Relationship Id="rId27" Type="http://schemas.openxmlformats.org/officeDocument/2006/relationships/image" Target="../media/image12.png"/><Relationship Id="rId28" Type="http://schemas.openxmlformats.org/officeDocument/2006/relationships/image" Target="../media/image13.png"/><Relationship Id="rId29" Type="http://schemas.openxmlformats.org/officeDocument/2006/relationships/image" Target="../media/image14.png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30" Type="http://schemas.openxmlformats.org/officeDocument/2006/relationships/image" Target="../media/image15.png"/><Relationship Id="rId31" Type="http://schemas.openxmlformats.org/officeDocument/2006/relationships/image" Target="../media/image16.png"/><Relationship Id="rId32" Type="http://schemas.openxmlformats.org/officeDocument/2006/relationships/image" Target="../media/image17.png"/><Relationship Id="rId9" Type="http://schemas.openxmlformats.org/officeDocument/2006/relationships/tags" Target="../tags/tag9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33" Type="http://schemas.openxmlformats.org/officeDocument/2006/relationships/image" Target="../media/image18.png"/><Relationship Id="rId34" Type="http://schemas.openxmlformats.org/officeDocument/2006/relationships/image" Target="../media/image19.png"/><Relationship Id="rId35" Type="http://schemas.openxmlformats.org/officeDocument/2006/relationships/image" Target="../media/image20.png"/><Relationship Id="rId36" Type="http://schemas.openxmlformats.org/officeDocument/2006/relationships/image" Target="../media/image21.png"/><Relationship Id="rId10" Type="http://schemas.openxmlformats.org/officeDocument/2006/relationships/tags" Target="../tags/tag10.xml"/><Relationship Id="rId11" Type="http://schemas.openxmlformats.org/officeDocument/2006/relationships/tags" Target="../tags/tag11.xml"/><Relationship Id="rId12" Type="http://schemas.openxmlformats.org/officeDocument/2006/relationships/tags" Target="../tags/tag12.xml"/><Relationship Id="rId13" Type="http://schemas.openxmlformats.org/officeDocument/2006/relationships/tags" Target="../tags/tag13.xml"/><Relationship Id="rId14" Type="http://schemas.openxmlformats.org/officeDocument/2006/relationships/tags" Target="../tags/tag14.xml"/><Relationship Id="rId15" Type="http://schemas.openxmlformats.org/officeDocument/2006/relationships/tags" Target="../tags/tag15.xml"/><Relationship Id="rId16" Type="http://schemas.openxmlformats.org/officeDocument/2006/relationships/tags" Target="../tags/tag16.xml"/><Relationship Id="rId17" Type="http://schemas.openxmlformats.org/officeDocument/2006/relationships/tags" Target="../tags/tag17.xml"/><Relationship Id="rId18" Type="http://schemas.openxmlformats.org/officeDocument/2006/relationships/tags" Target="../tags/tag18.xml"/><Relationship Id="rId19" Type="http://schemas.openxmlformats.org/officeDocument/2006/relationships/tags" Target="../tags/tag19.xml"/><Relationship Id="rId37" Type="http://schemas.openxmlformats.org/officeDocument/2006/relationships/image" Target="../media/image22.png"/><Relationship Id="rId38" Type="http://schemas.openxmlformats.org/officeDocument/2006/relationships/image" Target="../media/image23.png"/><Relationship Id="rId39" Type="http://schemas.openxmlformats.org/officeDocument/2006/relationships/image" Target="../media/image24.png"/><Relationship Id="rId40" Type="http://schemas.openxmlformats.org/officeDocument/2006/relationships/image" Target="../media/image25.png"/><Relationship Id="rId41" Type="http://schemas.openxmlformats.org/officeDocument/2006/relationships/image" Target="../media/image26.png"/><Relationship Id="rId42" Type="http://schemas.openxmlformats.org/officeDocument/2006/relationships/image" Target="../media/image27.png"/><Relationship Id="rId43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wmf"/><Relationship Id="rId12" Type="http://schemas.openxmlformats.org/officeDocument/2006/relationships/image" Target="../media/image40.png"/><Relationship Id="rId13" Type="http://schemas.openxmlformats.org/officeDocument/2006/relationships/image" Target="../media/image4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8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35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36.wmf"/><Relationship Id="rId8" Type="http://schemas.openxmlformats.org/officeDocument/2006/relationships/image" Target="../media/image30.wmf"/><Relationship Id="rId9" Type="http://schemas.openxmlformats.org/officeDocument/2006/relationships/image" Target="../media/image39.jpeg"/><Relationship Id="rId10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.bin"/><Relationship Id="rId20" Type="http://schemas.openxmlformats.org/officeDocument/2006/relationships/image" Target="../media/image47.wmf"/><Relationship Id="rId21" Type="http://schemas.openxmlformats.org/officeDocument/2006/relationships/oleObject" Target="../embeddings/oleObject15.bin"/><Relationship Id="rId22" Type="http://schemas.openxmlformats.org/officeDocument/2006/relationships/image" Target="../media/image48.wmf"/><Relationship Id="rId23" Type="http://schemas.openxmlformats.org/officeDocument/2006/relationships/oleObject" Target="../embeddings/oleObject16.bin"/><Relationship Id="rId24" Type="http://schemas.openxmlformats.org/officeDocument/2006/relationships/image" Target="../media/image49.wmf"/><Relationship Id="rId25" Type="http://schemas.openxmlformats.org/officeDocument/2006/relationships/oleObject" Target="../embeddings/oleObject17.bin"/><Relationship Id="rId10" Type="http://schemas.openxmlformats.org/officeDocument/2006/relationships/image" Target="../media/image43.wmf"/><Relationship Id="rId11" Type="http://schemas.openxmlformats.org/officeDocument/2006/relationships/oleObject" Target="../embeddings/oleObject11.bin"/><Relationship Id="rId12" Type="http://schemas.openxmlformats.org/officeDocument/2006/relationships/image" Target="../media/image44.wmf"/><Relationship Id="rId13" Type="http://schemas.openxmlformats.org/officeDocument/2006/relationships/oleObject" Target="../embeddings/oleObject12.bin"/><Relationship Id="rId14" Type="http://schemas.openxmlformats.org/officeDocument/2006/relationships/image" Target="../media/image45.wmf"/><Relationship Id="rId15" Type="http://schemas.openxmlformats.org/officeDocument/2006/relationships/image" Target="../media/image50.jpg"/><Relationship Id="rId16" Type="http://schemas.openxmlformats.org/officeDocument/2006/relationships/image" Target="../media/image51.emf"/><Relationship Id="rId17" Type="http://schemas.openxmlformats.org/officeDocument/2006/relationships/oleObject" Target="../embeddings/oleObject13.bin"/><Relationship Id="rId18" Type="http://schemas.openxmlformats.org/officeDocument/2006/relationships/image" Target="../media/image46.wmf"/><Relationship Id="rId19" Type="http://schemas.openxmlformats.org/officeDocument/2006/relationships/oleObject" Target="../embeddings/oleObject1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4" Type="http://schemas.openxmlformats.org/officeDocument/2006/relationships/image" Target="../media/image40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41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42.w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55.wmf"/><Relationship Id="rId13" Type="http://schemas.openxmlformats.org/officeDocument/2006/relationships/image" Target="../media/image58.jpg"/><Relationship Id="rId14" Type="http://schemas.openxmlformats.org/officeDocument/2006/relationships/image" Target="../media/image60.png"/><Relationship Id="rId15" Type="http://schemas.openxmlformats.org/officeDocument/2006/relationships/image" Target="../media/image61.png"/><Relationship Id="rId16" Type="http://schemas.openxmlformats.org/officeDocument/2006/relationships/image" Target="../media/image6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6.emf"/><Relationship Id="rId4" Type="http://schemas.openxmlformats.org/officeDocument/2006/relationships/oleObject" Target="../embeddings/oleObject18.bin"/><Relationship Id="rId5" Type="http://schemas.openxmlformats.org/officeDocument/2006/relationships/image" Target="../media/image52.wmf"/><Relationship Id="rId6" Type="http://schemas.openxmlformats.org/officeDocument/2006/relationships/oleObject" Target="../embeddings/oleObject19.bin"/><Relationship Id="rId7" Type="http://schemas.openxmlformats.org/officeDocument/2006/relationships/image" Target="../media/image53.wmf"/><Relationship Id="rId8" Type="http://schemas.openxmlformats.org/officeDocument/2006/relationships/image" Target="../media/image57.e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5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hyperlink" Target="https://github.com/openecloud" TargetMode="External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/>
          <p:nvPr/>
        </p:nvPicPr>
        <p:blipFill>
          <a:blip r:embed="rId2"/>
          <a:stretch/>
        </p:blipFill>
        <p:spPr>
          <a:xfrm>
            <a:off x="251520" y="1700808"/>
            <a:ext cx="8641080" cy="4709160"/>
          </a:xfrm>
          <a:prstGeom prst="rect">
            <a:avLst/>
          </a:prstGeom>
          <a:ln w="27360">
            <a:noFill/>
          </a:ln>
        </p:spPr>
      </p:pic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341116" y="1245886"/>
            <a:ext cx="6642117" cy="944562"/>
          </a:xfrm>
        </p:spPr>
        <p:txBody>
          <a:bodyPr/>
          <a:lstStyle/>
          <a:p>
            <a:r>
              <a:rPr lang="de-DE" dirty="0"/>
              <a:t>O. Boine-Frankenheim 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EuroCirCol</a:t>
            </a:r>
            <a:r>
              <a:rPr lang="de-DE" dirty="0"/>
              <a:t> Task 2.4) 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FF"/>
                </a:solidFill>
              </a:rPr>
              <a:t>FCC-</a:t>
            </a:r>
            <a:r>
              <a:rPr lang="de-DE" dirty="0" err="1">
                <a:solidFill>
                  <a:srgbClr val="FFFFFF"/>
                </a:solidFill>
              </a:rPr>
              <a:t>hh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impedances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and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instabilities</a:t>
            </a:r>
            <a:endParaRPr lang="de-DE" dirty="0"/>
          </a:p>
        </p:txBody>
      </p:sp>
      <p:pic>
        <p:nvPicPr>
          <p:cNvPr id="7" name="Bild 6"/>
          <p:cNvPicPr/>
          <p:nvPr/>
        </p:nvPicPr>
        <p:blipFill>
          <a:blip r:embed="rId3"/>
          <a:stretch/>
        </p:blipFill>
        <p:spPr>
          <a:xfrm>
            <a:off x="7005280" y="1718167"/>
            <a:ext cx="1739160" cy="836280"/>
          </a:xfrm>
          <a:prstGeom prst="rect">
            <a:avLst/>
          </a:prstGeom>
          <a:ln>
            <a:noFill/>
          </a:ln>
        </p:spPr>
      </p:pic>
      <p:sp>
        <p:nvSpPr>
          <p:cNvPr id="8" name="Rechteck 7"/>
          <p:cNvSpPr/>
          <p:nvPr/>
        </p:nvSpPr>
        <p:spPr>
          <a:xfrm>
            <a:off x="226096" y="1727776"/>
            <a:ext cx="823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FFFFFF"/>
                </a:solidFill>
                <a:latin typeface="Arial"/>
              </a:rPr>
              <a:t>S.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Arsenyev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L. Mether, B.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Salvant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D. Schulte (CERN)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D.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Astapovych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, U.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Niedermayer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 (TU Darmstadt) 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V. </a:t>
            </a:r>
            <a:r>
              <a:rPr lang="de-DE" b="1" dirty="0" err="1">
                <a:solidFill>
                  <a:srgbClr val="FFFFFF"/>
                </a:solidFill>
                <a:latin typeface="Arial"/>
              </a:rPr>
              <a:t>Kornilov</a:t>
            </a:r>
            <a:r>
              <a:rPr lang="de-DE" b="1" dirty="0">
                <a:solidFill>
                  <a:srgbClr val="FFFFFF"/>
                </a:solidFill>
                <a:latin typeface="Arial"/>
              </a:rPr>
              <a:t> (GSI) </a:t>
            </a:r>
          </a:p>
          <a:p>
            <a:r>
              <a:rPr lang="de-DE" b="1" dirty="0">
                <a:solidFill>
                  <a:srgbClr val="FFFFFF"/>
                </a:solidFill>
                <a:latin typeface="Arial"/>
              </a:rPr>
              <a:t>B. Riemann (TU Dortmund) 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2" y="4824777"/>
            <a:ext cx="2592110" cy="1572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studies: Buildup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B6738D53-83FA-4DAA-B396-B79B763495EB}"/>
              </a:ext>
            </a:extLst>
          </p:cNvPr>
          <p:cNvSpPr txBox="1"/>
          <p:nvPr/>
        </p:nvSpPr>
        <p:spPr>
          <a:xfrm>
            <a:off x="258733" y="1039360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See also L. Mether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7019C69A-0327-4CB3-9962-AD2D8DB0A3BE}"/>
              </a:ext>
            </a:extLst>
          </p:cNvPr>
          <p:cNvSpPr/>
          <p:nvPr/>
        </p:nvSpPr>
        <p:spPr>
          <a:xfrm>
            <a:off x="304224" y="1373845"/>
            <a:ext cx="864096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Photoelectrons without mitigation would dominate the buildup (L. Mether, 2016)</a:t>
            </a:r>
          </a:p>
          <a:p>
            <a:pPr>
              <a:lnSpc>
                <a:spcPct val="150000"/>
              </a:lnSpc>
            </a:pPr>
            <a:r>
              <a:rPr lang="en-US" dirty="0"/>
              <a:t>FCC beam pipe design: Photoelectrons stay in antechamber (first approximation)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xmlns="" id="{1AEB0112-8E48-431D-A356-4B80BD0A0F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87033"/>
              </p:ext>
            </p:extLst>
          </p:nvPr>
        </p:nvGraphicFramePr>
        <p:xfrm>
          <a:off x="93876" y="2348595"/>
          <a:ext cx="1481144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1" name="Equation" r:id="rId3" imgW="1015920" imgH="444240" progId="Equation.DSMT4">
                  <p:embed/>
                </p:oleObj>
              </mc:Choice>
              <mc:Fallback>
                <p:oleObj name="Equation" r:id="rId3" imgW="1015920" imgH="444240" progId="Equation.DSMT4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876" y="2348595"/>
                        <a:ext cx="1481144" cy="6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xmlns="" id="{3F0279CF-CCDF-487D-9B64-D43C7DDE23AA}"/>
                  </a:ext>
                </a:extLst>
              </p:cNvPr>
              <p:cNvSpPr txBox="1"/>
              <p:nvPr/>
            </p:nvSpPr>
            <p:spPr>
              <a:xfrm>
                <a:off x="1654773" y="2315074"/>
                <a:ext cx="3831113" cy="667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Saturated electron cloud </a:t>
                </a:r>
              </a:p>
              <a:p>
                <a:r>
                  <a:rPr lang="en-US" dirty="0"/>
                  <a:t>density depends on pipe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F0279CF-CCDF-487D-9B64-D43C7DDE2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773" y="2315074"/>
                <a:ext cx="3831113" cy="667747"/>
              </a:xfrm>
              <a:prstGeom prst="rect">
                <a:avLst/>
              </a:prstGeom>
              <a:blipFill>
                <a:blip r:embed="rId5"/>
                <a:stretch>
                  <a:fillRect l="-1272" t="-5505" b="-110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xmlns="" id="{3C67A734-1158-49E5-97C4-14940FC3129C}"/>
                  </a:ext>
                </a:extLst>
              </p:cNvPr>
              <p:cNvSpPr txBox="1"/>
              <p:nvPr/>
            </p:nvSpPr>
            <p:spPr>
              <a:xfrm>
                <a:off x="5612625" y="2378695"/>
                <a:ext cx="2710999" cy="667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Lower electron energies </a:t>
                </a:r>
              </a:p>
              <a:p>
                <a:r>
                  <a:rPr lang="en-US" dirty="0"/>
                  <a:t>for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C67A734-1158-49E5-97C4-14940FC31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625" y="2378695"/>
                <a:ext cx="2710999" cy="667747"/>
              </a:xfrm>
              <a:prstGeom prst="rect">
                <a:avLst/>
              </a:prstGeom>
              <a:blipFill>
                <a:blip r:embed="rId6"/>
                <a:stretch>
                  <a:fillRect l="-2027" t="-4545" r="-901"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B4A66396-F987-4002-8290-83AA51EAA6B5}"/>
              </a:ext>
            </a:extLst>
          </p:cNvPr>
          <p:cNvSpPr txBox="1"/>
          <p:nvPr/>
        </p:nvSpPr>
        <p:spPr>
          <a:xfrm>
            <a:off x="285913" y="3484224"/>
            <a:ext cx="39036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Differences</a:t>
            </a:r>
            <a:r>
              <a:rPr lang="de-DE" b="1" dirty="0"/>
              <a:t> </a:t>
            </a:r>
            <a:r>
              <a:rPr lang="de-DE" b="1" dirty="0" err="1"/>
              <a:t>between</a:t>
            </a:r>
            <a:r>
              <a:rPr lang="de-DE" b="1" dirty="0"/>
              <a:t> different </a:t>
            </a:r>
          </a:p>
          <a:p>
            <a:r>
              <a:rPr lang="de-DE" b="1" dirty="0" err="1"/>
              <a:t>simulation</a:t>
            </a:r>
            <a:r>
              <a:rPr lang="de-DE" b="1" dirty="0"/>
              <a:t> </a:t>
            </a:r>
            <a:r>
              <a:rPr lang="de-DE" b="1" dirty="0" err="1"/>
              <a:t>models</a:t>
            </a:r>
            <a:r>
              <a:rPr lang="de-DE" b="1" dirty="0"/>
              <a:t> and </a:t>
            </a:r>
            <a:r>
              <a:rPr lang="de-DE" b="1" dirty="0" err="1"/>
              <a:t>codes</a:t>
            </a:r>
            <a:r>
              <a:rPr lang="de-DE" b="1" dirty="0"/>
              <a:t>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SEY </a:t>
            </a:r>
            <a:r>
              <a:rPr lang="de-DE" dirty="0" err="1"/>
              <a:t>model</a:t>
            </a: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Pipe </a:t>
            </a:r>
            <a:r>
              <a:rPr lang="de-DE" dirty="0" err="1"/>
              <a:t>geometry</a:t>
            </a:r>
            <a:r>
              <a:rPr lang="de-DE" dirty="0"/>
              <a:t> and </a:t>
            </a:r>
            <a:r>
              <a:rPr lang="de-DE" dirty="0" err="1"/>
              <a:t>mesh</a:t>
            </a: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pusher</a:t>
            </a:r>
            <a:r>
              <a:rPr lang="de-DE" dirty="0"/>
              <a:t> and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solver</a:t>
            </a:r>
            <a:endParaRPr lang="de-DE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…..</a:t>
            </a:r>
          </a:p>
          <a:p>
            <a:endParaRPr lang="de-DE" dirty="0" smtClean="0"/>
          </a:p>
          <a:p>
            <a:r>
              <a:rPr lang="de-DE" b="1" dirty="0" smtClean="0"/>
              <a:t>Next </a:t>
            </a:r>
            <a:r>
              <a:rPr lang="de-DE" b="1" dirty="0" err="1" smtClean="0"/>
              <a:t>step</a:t>
            </a:r>
            <a:r>
              <a:rPr lang="de-DE" b="1" dirty="0" smtClean="0"/>
              <a:t>: </a:t>
            </a:r>
            <a:r>
              <a:rPr lang="de-DE" dirty="0" smtClean="0"/>
              <a:t>(residual) </a:t>
            </a:r>
            <a:r>
              <a:rPr lang="de-DE" dirty="0" err="1" smtClean="0"/>
              <a:t>photoelectrons</a:t>
            </a:r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xmlns="" id="{2E1CA218-438A-42DF-B254-4BA2639DA3F5}"/>
              </a:ext>
            </a:extLst>
          </p:cNvPr>
          <p:cNvSpPr txBox="1"/>
          <p:nvPr/>
        </p:nvSpPr>
        <p:spPr>
          <a:xfrm>
            <a:off x="81607" y="6030726"/>
            <a:ext cx="1495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D. Astapovych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779912" y="3222084"/>
            <a:ext cx="5444602" cy="3130287"/>
            <a:chOff x="3779912" y="3222084"/>
            <a:chExt cx="5444602" cy="3130287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xmlns="" id="{8B2D1F3F-ED8D-42FA-8EBA-B7B5EDCB0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3356992"/>
              <a:ext cx="5093331" cy="28800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xmlns="" id="{15320640-B542-4318-859A-950065F3E96B}"/>
                    </a:ext>
                  </a:extLst>
                </p:cNvPr>
                <p:cNvSpPr txBox="1"/>
                <p:nvPr/>
              </p:nvSpPr>
              <p:spPr>
                <a:xfrm>
                  <a:off x="5459710" y="3645024"/>
                  <a:ext cx="10863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p>
                        </m:sSup>
                      </m:oMath>
                    </m:oMathPara>
                  </a14:m>
                  <a:endParaRPr lang="de-DE" dirty="0"/>
                </a:p>
              </p:txBody>
            </p:sp>
          </mc:Choice>
          <mc:Fallback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15320640-B542-4318-859A-950065F3E9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9710" y="3645024"/>
                  <a:ext cx="1086323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3933" t="-2222" r="-1124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xmlns="" id="{B82E3439-9B2F-4B20-A61F-64BA88632553}"/>
                </a:ext>
              </a:extLst>
            </p:cNvPr>
            <p:cNvSpPr txBox="1"/>
            <p:nvPr/>
          </p:nvSpPr>
          <p:spPr>
            <a:xfrm>
              <a:off x="5364088" y="3859455"/>
              <a:ext cx="20649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25 </a:t>
              </a:r>
              <a:r>
                <a:rPr lang="de-DE" sz="1600" dirty="0" err="1"/>
                <a:t>ns</a:t>
              </a:r>
              <a:r>
                <a:rPr lang="de-DE" sz="1600" dirty="0"/>
                <a:t> </a:t>
              </a:r>
              <a:r>
                <a:rPr lang="de-DE" sz="1600" dirty="0" err="1"/>
                <a:t>bunch</a:t>
              </a:r>
              <a:r>
                <a:rPr lang="de-DE" sz="1600" dirty="0"/>
                <a:t> </a:t>
              </a:r>
              <a:r>
                <a:rPr lang="de-DE" sz="1600" dirty="0" err="1"/>
                <a:t>spacing</a:t>
              </a:r>
              <a:endParaRPr lang="de-DE" sz="1600" dirty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xmlns="" id="{526772A5-FA45-4F8D-967C-E43F5D5E5BD9}"/>
                </a:ext>
              </a:extLst>
            </p:cNvPr>
            <p:cNvSpPr txBox="1"/>
            <p:nvPr/>
          </p:nvSpPr>
          <p:spPr>
            <a:xfrm>
              <a:off x="6711486" y="6013817"/>
              <a:ext cx="593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SEY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xmlns="" id="{8909F957-877E-44D6-826D-815003DDB6E5}"/>
                </a:ext>
              </a:extLst>
            </p:cNvPr>
            <p:cNvSpPr txBox="1"/>
            <p:nvPr/>
          </p:nvSpPr>
          <p:spPr>
            <a:xfrm>
              <a:off x="5415935" y="4349520"/>
              <a:ext cx="139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LHC: B=1 T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xmlns="" id="{3AC8B46E-0862-4F16-9997-4C743C841BEE}"/>
                </a:ext>
              </a:extLst>
            </p:cNvPr>
            <p:cNvSpPr txBox="1"/>
            <p:nvPr/>
          </p:nvSpPr>
          <p:spPr>
            <a:xfrm>
              <a:off x="7008202" y="4796992"/>
              <a:ext cx="1405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FCC: B=1 T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feld 30">
                  <a:extLst>
                    <a:ext uri="{FF2B5EF4-FFF2-40B4-BE49-F238E27FC236}">
                      <a16:creationId xmlns:a16="http://schemas.microsoft.com/office/drawing/2014/main" xmlns="" id="{CAE9E552-2DD0-4209-812E-E66FAC89DAB3}"/>
                    </a:ext>
                  </a:extLst>
                </p:cNvPr>
                <p:cNvSpPr txBox="1"/>
                <p:nvPr/>
              </p:nvSpPr>
              <p:spPr>
                <a:xfrm>
                  <a:off x="3779912" y="3260809"/>
                  <a:ext cx="104515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SEY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≈1.1</m:t>
                        </m:r>
                      </m:oMath>
                    </m:oMathPara>
                  </a14:m>
                  <a:endParaRPr lang="de-DE" dirty="0"/>
                </a:p>
              </p:txBody>
            </p:sp>
          </mc:Choice>
          <mc:Fallback>
            <p:sp>
              <p:nvSpPr>
                <p:cNvPr id="31" name="Textfeld 30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CAE9E552-2DD0-4209-812E-E66FAC89DA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9912" y="3260809"/>
                  <a:ext cx="1045158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4070" r="-4651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xmlns="" id="{9F34A954-80E8-43C2-9B87-867FEC020999}"/>
                    </a:ext>
                  </a:extLst>
                </p:cNvPr>
                <p:cNvSpPr txBox="1"/>
                <p:nvPr/>
              </p:nvSpPr>
              <p:spPr>
                <a:xfrm>
                  <a:off x="4937131" y="3260809"/>
                  <a:ext cx="104515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de-DE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SEY</m:t>
                        </m:r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≈1.2</m:t>
                        </m:r>
                      </m:oMath>
                    </m:oMathPara>
                  </a14:m>
                  <a:endParaRPr lang="de-DE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9F34A954-80E8-43C2-9B87-867FEC0209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7131" y="3260809"/>
                  <a:ext cx="1045158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4678" r="-4678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TextBox 2"/>
            <p:cNvSpPr txBox="1"/>
            <p:nvPr/>
          </p:nvSpPr>
          <p:spPr>
            <a:xfrm>
              <a:off x="6197082" y="3222084"/>
              <a:ext cx="3027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SEY threshold for buildup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9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9E8C6A1-7703-4C36-9FC3-02AEC8BAE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496372"/>
            <a:ext cx="6642117" cy="838200"/>
          </a:xfrm>
        </p:spPr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: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thresholds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3D9B28C6-BDFC-467C-B9A0-E7A307B566B0}"/>
              </a:ext>
            </a:extLst>
          </p:cNvPr>
          <p:cNvSpPr txBox="1"/>
          <p:nvPr/>
        </p:nvSpPr>
        <p:spPr>
          <a:xfrm>
            <a:off x="29816" y="1703086"/>
            <a:ext cx="6318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Rumolo et al. PRL (2008):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induced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 </a:t>
            </a:r>
          </a:p>
          <a:p>
            <a:r>
              <a:rPr lang="de-DE" dirty="0" err="1"/>
              <a:t>stronger</a:t>
            </a:r>
            <a:r>
              <a:rPr lang="de-DE" dirty="0"/>
              <a:t>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energies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.   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xmlns="" id="{FF55F7C6-CCA7-4B44-B25F-68E2CFAADF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20915"/>
              </p:ext>
            </p:extLst>
          </p:nvPr>
        </p:nvGraphicFramePr>
        <p:xfrm>
          <a:off x="6588224" y="1482017"/>
          <a:ext cx="16129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Equation" r:id="rId3" imgW="1104840" imgH="444240" progId="Equation.DSMT4">
                  <p:embed/>
                </p:oleObj>
              </mc:Choice>
              <mc:Fallback>
                <p:oleObj name="Equation" r:id="rId3" imgW="1104840" imgH="444240" progId="Equation.DSMT4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88224" y="1482017"/>
                        <a:ext cx="1612900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277782F3-E742-4601-BAEF-8F4208694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501466"/>
            <a:ext cx="3466260" cy="26796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AF870150-73B9-48A0-B02C-4C16E85E887E}"/>
              </a:ext>
            </a:extLst>
          </p:cNvPr>
          <p:cNvSpPr txBox="1"/>
          <p:nvPr/>
        </p:nvSpPr>
        <p:spPr>
          <a:xfrm>
            <a:off x="6212456" y="2011713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(focusing strength for electrons </a:t>
            </a:r>
          </a:p>
          <a:p>
            <a:r>
              <a:rPr lang="en-US" sz="1600" dirty="0"/>
              <a:t>  in the bunch potential) 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xmlns="" id="{7DAC5267-A2C2-4506-94E0-8A32DA1F2348}"/>
              </a:ext>
            </a:extLst>
          </p:cNvPr>
          <p:cNvGrpSpPr/>
          <p:nvPr/>
        </p:nvGrpSpPr>
        <p:grpSpPr>
          <a:xfrm>
            <a:off x="13792" y="2467378"/>
            <a:ext cx="7114492" cy="923330"/>
            <a:chOff x="13792" y="2467378"/>
            <a:chExt cx="7114492" cy="923330"/>
          </a:xfrm>
        </p:grpSpPr>
        <p:sp>
          <p:nvSpPr>
            <p:cNvPr id="9" name="TextBox 11">
              <a:extLst>
                <a:ext uri="{FF2B5EF4-FFF2-40B4-BE49-F238E27FC236}">
                  <a16:creationId xmlns:a16="http://schemas.microsoft.com/office/drawing/2014/main" xmlns="" id="{56FD7469-90FD-44B0-9B1C-6B9DAEC6E069}"/>
                </a:ext>
              </a:extLst>
            </p:cNvPr>
            <p:cNvSpPr txBox="1"/>
            <p:nvPr/>
          </p:nvSpPr>
          <p:spPr>
            <a:xfrm>
              <a:off x="13792" y="2467378"/>
              <a:ext cx="2952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Electron cloud density thresholds 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(K.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Ohmi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et al, IPAC2015) 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xmlns="" id="{99143289-F21C-4F95-B9FC-575B51BA705A}"/>
                </a:ext>
              </a:extLst>
            </p:cNvPr>
            <p:cNvSpPr/>
            <p:nvPr/>
          </p:nvSpPr>
          <p:spPr>
            <a:xfrm>
              <a:off x="4031940" y="2605878"/>
              <a:ext cx="30963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3 </a:t>
              </a:r>
              <a:r>
                <a:rPr lang="en-US" dirty="0" err="1"/>
                <a:t>TeV</a:t>
              </a:r>
              <a:r>
                <a:rPr lang="en-US" dirty="0"/>
                <a:t>: </a:t>
              </a:r>
              <a:r>
                <a:rPr lang="en-US" dirty="0" err="1"/>
                <a:t>n</a:t>
              </a:r>
              <a:r>
                <a:rPr lang="en-US" baseline="-25000" dirty="0" err="1"/>
                <a:t>e,th</a:t>
              </a:r>
              <a:r>
                <a:rPr lang="en-US" dirty="0"/>
                <a:t> = 4.4 x 10</a:t>
              </a:r>
              <a:r>
                <a:rPr lang="en-US" baseline="30000" dirty="0"/>
                <a:t>10</a:t>
              </a:r>
              <a:r>
                <a:rPr lang="en-US" dirty="0"/>
                <a:t> m</a:t>
              </a:r>
              <a:r>
                <a:rPr lang="en-US" baseline="30000" dirty="0"/>
                <a:t>-3</a:t>
              </a:r>
              <a:endParaRPr lang="en-US" dirty="0"/>
            </a:p>
            <a:p>
              <a:r>
                <a:rPr lang="en-US" dirty="0"/>
                <a:t>50 </a:t>
              </a:r>
              <a:r>
                <a:rPr lang="en-US" dirty="0" err="1"/>
                <a:t>TeV</a:t>
              </a:r>
              <a:r>
                <a:rPr lang="en-US" dirty="0"/>
                <a:t>: </a:t>
              </a:r>
              <a:r>
                <a:rPr lang="en-US" dirty="0" err="1"/>
                <a:t>n</a:t>
              </a:r>
              <a:r>
                <a:rPr lang="en-US" baseline="-25000" dirty="0" err="1"/>
                <a:t>e,th</a:t>
              </a:r>
              <a:r>
                <a:rPr lang="en-US" dirty="0"/>
                <a:t> = 5.7 x 10</a:t>
              </a:r>
              <a:r>
                <a:rPr lang="en-US" baseline="30000" dirty="0"/>
                <a:t>11</a:t>
              </a:r>
              <a:r>
                <a:rPr lang="en-US" dirty="0"/>
                <a:t> m</a:t>
              </a:r>
              <a:r>
                <a:rPr lang="en-US" baseline="30000" dirty="0"/>
                <a:t>-3</a:t>
              </a:r>
              <a:endParaRPr lang="en-US" dirty="0"/>
            </a:p>
          </p:txBody>
        </p:sp>
        <p:graphicFrame>
          <p:nvGraphicFramePr>
            <p:cNvPr id="11" name="Objekt 10">
              <a:extLst>
                <a:ext uri="{FF2B5EF4-FFF2-40B4-BE49-F238E27FC236}">
                  <a16:creationId xmlns:a16="http://schemas.microsoft.com/office/drawing/2014/main" xmlns="" id="{51A25BB7-6583-4E8A-AE57-95B744BEBD1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9028020"/>
                </p:ext>
              </p:extLst>
            </p:nvPr>
          </p:nvGraphicFramePr>
          <p:xfrm>
            <a:off x="2597929" y="2596488"/>
            <a:ext cx="1279525" cy="649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6" name="Equation" r:id="rId6" imgW="876240" imgH="444240" progId="Equation.DSMT4">
                    <p:embed/>
                  </p:oleObj>
                </mc:Choice>
                <mc:Fallback>
                  <p:oleObj name="Equation" r:id="rId6" imgW="876240" imgH="444240" progId="Equation.DSMT4">
                    <p:embed/>
                    <p:pic>
                      <p:nvPicPr>
                        <p:cNvPr id="20" name="Objekt 1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597929" y="2596488"/>
                          <a:ext cx="1279525" cy="649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3F46887E-937F-4AD3-B1CA-78CEE5949F91}"/>
              </a:ext>
            </a:extLst>
          </p:cNvPr>
          <p:cNvSpPr txBox="1"/>
          <p:nvPr/>
        </p:nvSpPr>
        <p:spPr>
          <a:xfrm>
            <a:off x="3784396" y="3321760"/>
            <a:ext cx="52116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-&gt; Next step: Detailed simulations </a:t>
            </a:r>
          </a:p>
          <a:p>
            <a:r>
              <a:rPr lang="en-US" b="1" dirty="0"/>
              <a:t>    to determine instability threshold densities </a:t>
            </a:r>
          </a:p>
          <a:p>
            <a:r>
              <a:rPr lang="en-US" b="1" dirty="0"/>
              <a:t>    (and required SEY for FCC) !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xmlns="" id="{11A4D316-0035-4979-A268-1EE7690CF6C9}"/>
              </a:ext>
            </a:extLst>
          </p:cNvPr>
          <p:cNvGrpSpPr/>
          <p:nvPr/>
        </p:nvGrpSpPr>
        <p:grpSpPr>
          <a:xfrm>
            <a:off x="4167714" y="4420016"/>
            <a:ext cx="4972742" cy="1601272"/>
            <a:chOff x="4167714" y="4420016"/>
            <a:chExt cx="4972742" cy="1601272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xmlns="" id="{D3205800-0A93-4FB7-ADC5-21C4ACEBD1A5}"/>
                </a:ext>
              </a:extLst>
            </p:cNvPr>
            <p:cNvSpPr/>
            <p:nvPr/>
          </p:nvSpPr>
          <p:spPr>
            <a:xfrm>
              <a:off x="4167714" y="4420016"/>
              <a:ext cx="4796774" cy="1601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xmlns="" id="{42C705FA-900C-43E2-A54E-8029F3EEDDCC}"/>
                </a:ext>
              </a:extLst>
            </p:cNvPr>
            <p:cNvSpPr txBox="1"/>
            <p:nvPr/>
          </p:nvSpPr>
          <p:spPr>
            <a:xfrm>
              <a:off x="4198077" y="4479818"/>
              <a:ext cx="494237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If the </a:t>
              </a:r>
              <a:r>
                <a:rPr lang="en-US" dirty="0" err="1"/>
                <a:t>the</a:t>
              </a:r>
              <a:r>
                <a:rPr lang="en-US" dirty="0"/>
                <a:t> FCC screen will be a-C coated </a:t>
              </a:r>
            </a:p>
            <a:p>
              <a:r>
                <a:rPr lang="en-US" dirty="0"/>
                <a:t>(with SEY lower/equal 1) and the chosen </a:t>
              </a:r>
            </a:p>
            <a:p>
              <a:r>
                <a:rPr lang="en-US" dirty="0"/>
                <a:t>screen design avoids photoelectron entering </a:t>
              </a:r>
            </a:p>
            <a:p>
              <a:r>
                <a:rPr lang="en-US" dirty="0"/>
                <a:t>in the pipe, electron could induced instabilities </a:t>
              </a:r>
            </a:p>
            <a:p>
              <a:r>
                <a:rPr lang="en-US" dirty="0"/>
                <a:t>should be absent in the FCC.     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190698F9-AC47-4960-9397-A7DF31C3C2EA}"/>
              </a:ext>
            </a:extLst>
          </p:cNvPr>
          <p:cNvSpPr txBox="1"/>
          <p:nvPr/>
        </p:nvSpPr>
        <p:spPr>
          <a:xfrm>
            <a:off x="-78321" y="6096146"/>
            <a:ext cx="4882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Simulation for LHC (drifts), B-F., Petrov (PRAB 2012/2015)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xmlns="" id="{5A46A8A2-82F8-4963-9B57-FC6DAB51EF3F}"/>
              </a:ext>
            </a:extLst>
          </p:cNvPr>
          <p:cNvCxnSpPr/>
          <p:nvPr/>
        </p:nvCxnSpPr>
        <p:spPr>
          <a:xfrm flipV="1">
            <a:off x="1763688" y="4688485"/>
            <a:ext cx="0" cy="290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xmlns="" id="{6A208D6A-6D9A-45F7-8E51-F3FD0CF79E35}"/>
              </a:ext>
            </a:extLst>
          </p:cNvPr>
          <p:cNvCxnSpPr/>
          <p:nvPr/>
        </p:nvCxnSpPr>
        <p:spPr>
          <a:xfrm flipV="1">
            <a:off x="1763688" y="3645024"/>
            <a:ext cx="0" cy="290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63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A4556C2-68EC-4E9F-8D53-0BDF2F466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and Plans (</a:t>
            </a:r>
            <a:r>
              <a:rPr lang="de-DE" dirty="0" err="1"/>
              <a:t>EuroCirCol</a:t>
            </a:r>
            <a:r>
              <a:rPr lang="de-DE" dirty="0"/>
              <a:t> WP 2.4)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CECA822B-94E1-4DFB-97B0-0EC74E5E40BD}"/>
              </a:ext>
            </a:extLst>
          </p:cNvPr>
          <p:cNvSpPr txBox="1"/>
          <p:nvPr/>
        </p:nvSpPr>
        <p:spPr>
          <a:xfrm>
            <a:off x="171404" y="1556792"/>
            <a:ext cx="8667757" cy="47602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de-DE" b="1" dirty="0" err="1"/>
              <a:t>Impedances</a:t>
            </a:r>
            <a:r>
              <a:rPr lang="de-DE" b="1" dirty="0"/>
              <a:t> </a:t>
            </a:r>
            <a:r>
              <a:rPr lang="de-DE" b="1" dirty="0" err="1"/>
              <a:t>studies</a:t>
            </a:r>
            <a:r>
              <a:rPr lang="de-DE" b="1" dirty="0"/>
              <a:t>: </a:t>
            </a:r>
          </a:p>
          <a:p>
            <a:pPr marL="285750" indent="-285750">
              <a:lnSpc>
                <a:spcPts val="2600"/>
              </a:lnSpc>
              <a:buFont typeface="Wingdings" charset="2"/>
              <a:buChar char="ü"/>
            </a:pPr>
            <a:r>
              <a:rPr lang="de-DE" dirty="0"/>
              <a:t>Screen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coatings</a:t>
            </a:r>
            <a:r>
              <a:rPr lang="de-DE" dirty="0"/>
              <a:t> (HTS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): HTS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impedance</a:t>
            </a:r>
            <a:r>
              <a:rPr lang="de-DE" dirty="0"/>
              <a:t>, Laser </a:t>
            </a:r>
            <a:r>
              <a:rPr lang="de-DE" dirty="0" err="1"/>
              <a:t>for</a:t>
            </a:r>
            <a:r>
              <a:rPr lang="de-DE" dirty="0"/>
              <a:t> SEY  </a:t>
            </a:r>
          </a:p>
          <a:p>
            <a:pPr marL="342900" indent="-342900">
              <a:lnSpc>
                <a:spcPts val="2600"/>
              </a:lnSpc>
              <a:buFont typeface="Wingdings" charset="2"/>
              <a:buChar char="ü"/>
            </a:pPr>
            <a:r>
              <a:rPr lang="de-DE" dirty="0"/>
              <a:t>Warm </a:t>
            </a:r>
            <a:r>
              <a:rPr lang="de-DE" dirty="0" err="1"/>
              <a:t>parts</a:t>
            </a:r>
            <a:r>
              <a:rPr lang="de-DE" dirty="0"/>
              <a:t> (</a:t>
            </a:r>
            <a:r>
              <a:rPr lang="de-DE" dirty="0" err="1"/>
              <a:t>see</a:t>
            </a:r>
            <a:r>
              <a:rPr lang="de-DE" dirty="0"/>
              <a:t> B. </a:t>
            </a:r>
            <a:r>
              <a:rPr lang="de-DE" dirty="0" smtClean="0"/>
              <a:t>Riemann) </a:t>
            </a:r>
            <a:endParaRPr lang="de-DE" dirty="0"/>
          </a:p>
          <a:p>
            <a:pPr marL="285750" indent="-285750">
              <a:lnSpc>
                <a:spcPts val="2600"/>
              </a:lnSpc>
              <a:buFont typeface="Wingdings" charset="2"/>
              <a:buChar char="ü"/>
            </a:pPr>
            <a:r>
              <a:rPr lang="de-DE" dirty="0" err="1"/>
              <a:t>Collimators</a:t>
            </a:r>
            <a:r>
              <a:rPr lang="de-DE" dirty="0"/>
              <a:t>: </a:t>
            </a:r>
            <a:r>
              <a:rPr lang="de-DE" dirty="0" err="1"/>
              <a:t>Important</a:t>
            </a:r>
            <a:r>
              <a:rPr lang="de-DE" dirty="0"/>
              <a:t> at top </a:t>
            </a:r>
            <a:r>
              <a:rPr lang="de-DE" dirty="0" err="1"/>
              <a:t>energy</a:t>
            </a:r>
            <a:r>
              <a:rPr lang="de-DE" dirty="0"/>
              <a:t> </a:t>
            </a:r>
          </a:p>
          <a:p>
            <a:pPr marL="285750" indent="-285750">
              <a:lnSpc>
                <a:spcPts val="2600"/>
              </a:lnSpc>
              <a:buFont typeface="Courier New" panose="02070309020205020404" pitchFamily="49" charset="0"/>
              <a:buChar char="o"/>
            </a:pPr>
            <a:r>
              <a:rPr lang="de-DE" dirty="0" err="1"/>
              <a:t>Impedance</a:t>
            </a:r>
            <a:r>
              <a:rPr lang="de-DE" dirty="0"/>
              <a:t> </a:t>
            </a:r>
            <a:r>
              <a:rPr lang="de-DE" dirty="0" err="1"/>
              <a:t>library</a:t>
            </a:r>
            <a:r>
              <a:rPr lang="de-DE" dirty="0"/>
              <a:t> (</a:t>
            </a:r>
            <a:r>
              <a:rPr lang="de-DE" dirty="0" err="1"/>
              <a:t>see</a:t>
            </a:r>
            <a:r>
              <a:rPr lang="de-DE" dirty="0"/>
              <a:t> S. </a:t>
            </a:r>
            <a:r>
              <a:rPr lang="de-DE" dirty="0" err="1"/>
              <a:t>Arsenyev</a:t>
            </a:r>
            <a:r>
              <a:rPr lang="de-DE" dirty="0"/>
              <a:t>)</a:t>
            </a:r>
          </a:p>
          <a:p>
            <a:pPr marL="285750" indent="-285750">
              <a:lnSpc>
                <a:spcPts val="2600"/>
              </a:lnSpc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lnSpc>
                <a:spcPts val="2600"/>
              </a:lnSpc>
            </a:pPr>
            <a:r>
              <a:rPr lang="de-DE" b="1" dirty="0" err="1"/>
              <a:t>Impedance</a:t>
            </a:r>
            <a:r>
              <a:rPr lang="de-DE" b="1" dirty="0"/>
              <a:t> </a:t>
            </a:r>
            <a:r>
              <a:rPr lang="de-DE" b="1" dirty="0" err="1"/>
              <a:t>budgets</a:t>
            </a:r>
            <a:r>
              <a:rPr lang="de-DE" b="1" dirty="0"/>
              <a:t> </a:t>
            </a:r>
            <a:r>
              <a:rPr lang="de-DE" dirty="0"/>
              <a:t>-&gt;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thresholds</a:t>
            </a:r>
            <a:r>
              <a:rPr lang="de-DE" dirty="0"/>
              <a:t> (!) </a:t>
            </a:r>
            <a:r>
              <a:rPr lang="de-DE" dirty="0" err="1"/>
              <a:t>or</a:t>
            </a:r>
            <a:r>
              <a:rPr lang="de-DE" dirty="0"/>
              <a:t> tolerable </a:t>
            </a:r>
            <a:r>
              <a:rPr lang="de-DE" dirty="0" err="1"/>
              <a:t>head</a:t>
            </a:r>
            <a:r>
              <a:rPr lang="de-DE" dirty="0"/>
              <a:t> </a:t>
            </a:r>
            <a:r>
              <a:rPr lang="de-DE" dirty="0" err="1"/>
              <a:t>loads</a:t>
            </a:r>
            <a:r>
              <a:rPr lang="de-DE" dirty="0"/>
              <a:t>. </a:t>
            </a:r>
            <a:endParaRPr lang="de-DE" b="1" dirty="0"/>
          </a:p>
          <a:p>
            <a:pPr marL="285750" indent="-285750">
              <a:lnSpc>
                <a:spcPts val="2600"/>
              </a:lnSpc>
              <a:buFont typeface="Wingdings" charset="2"/>
              <a:buChar char="ü"/>
            </a:pPr>
            <a:r>
              <a:rPr lang="de-DE" dirty="0"/>
              <a:t>Screen/</a:t>
            </a:r>
            <a:r>
              <a:rPr lang="de-DE" dirty="0" err="1"/>
              <a:t>Collimators</a:t>
            </a:r>
            <a:r>
              <a:rPr lang="de-DE" dirty="0"/>
              <a:t>: </a:t>
            </a:r>
            <a:r>
              <a:rPr lang="de-DE" dirty="0" err="1"/>
              <a:t>Coupled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damped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Octupoles</a:t>
            </a:r>
            <a:r>
              <a:rPr lang="de-DE" dirty="0"/>
              <a:t> (k&gt;=0) and Feedback</a:t>
            </a:r>
          </a:p>
          <a:p>
            <a:pPr marL="285750" indent="-285750">
              <a:lnSpc>
                <a:spcPts val="2600"/>
              </a:lnSpc>
              <a:buFont typeface="Wingdings" charset="2"/>
              <a:buChar char="ü"/>
            </a:pPr>
            <a:r>
              <a:rPr lang="de-DE" dirty="0"/>
              <a:t>TMCI (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an </a:t>
            </a:r>
            <a:r>
              <a:rPr lang="de-DE" dirty="0" err="1"/>
              <a:t>issue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coating</a:t>
            </a:r>
            <a:r>
              <a:rPr lang="de-DE" dirty="0"/>
              <a:t> and </a:t>
            </a:r>
            <a:r>
              <a:rPr lang="de-DE" dirty="0" err="1"/>
              <a:t>collimators</a:t>
            </a:r>
            <a:r>
              <a:rPr lang="de-DE" dirty="0"/>
              <a:t>)</a:t>
            </a:r>
          </a:p>
          <a:p>
            <a:pPr marL="285750" indent="-285750">
              <a:lnSpc>
                <a:spcPts val="2600"/>
              </a:lnSpc>
              <a:buFont typeface="Courier New" panose="02070309020205020404" pitchFamily="49" charset="0"/>
              <a:buChar char="o"/>
            </a:pPr>
            <a:r>
              <a:rPr lang="de-DE" dirty="0"/>
              <a:t>Other Landau </a:t>
            </a:r>
            <a:r>
              <a:rPr lang="de-DE" dirty="0" err="1"/>
              <a:t>damping</a:t>
            </a:r>
            <a:r>
              <a:rPr lang="de-DE" dirty="0"/>
              <a:t> </a:t>
            </a:r>
            <a:r>
              <a:rPr lang="de-DE" dirty="0" err="1"/>
              <a:t>mechanisms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combinations</a:t>
            </a:r>
            <a:r>
              <a:rPr lang="de-DE" dirty="0" smtClean="0"/>
              <a:t> (</a:t>
            </a:r>
            <a:r>
              <a:rPr lang="de-DE" dirty="0" err="1" smtClean="0"/>
              <a:t>see</a:t>
            </a:r>
            <a:r>
              <a:rPr lang="de-DE" dirty="0" smtClean="0"/>
              <a:t> V. </a:t>
            </a:r>
            <a:r>
              <a:rPr lang="de-DE" dirty="0" err="1" smtClean="0"/>
              <a:t>Kornilov</a:t>
            </a:r>
            <a:r>
              <a:rPr lang="de-DE" dirty="0" smtClean="0"/>
              <a:t>)</a:t>
            </a:r>
            <a:endParaRPr lang="de-DE" dirty="0"/>
          </a:p>
          <a:p>
            <a:pPr marL="285750" indent="-285750">
              <a:lnSpc>
                <a:spcPts val="2600"/>
              </a:lnSpc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lnSpc>
                <a:spcPts val="2600"/>
              </a:lnSpc>
            </a:pPr>
            <a:r>
              <a:rPr lang="de-DE" b="1" dirty="0" err="1"/>
              <a:t>Ecloud</a:t>
            </a:r>
            <a:r>
              <a:rPr lang="de-DE" b="1" dirty="0"/>
              <a:t> </a:t>
            </a:r>
            <a:r>
              <a:rPr lang="de-DE" b="1" dirty="0" err="1"/>
              <a:t>buildup</a:t>
            </a:r>
            <a:r>
              <a:rPr lang="de-DE" b="1" dirty="0"/>
              <a:t> and </a:t>
            </a:r>
            <a:r>
              <a:rPr lang="de-DE" b="1" dirty="0" err="1"/>
              <a:t>instability</a:t>
            </a:r>
            <a:r>
              <a:rPr lang="de-DE" b="1" dirty="0"/>
              <a:t> </a:t>
            </a:r>
            <a:r>
              <a:rPr lang="de-DE" b="1" dirty="0" err="1"/>
              <a:t>thresholds</a:t>
            </a:r>
            <a:r>
              <a:rPr lang="de-DE" b="1" dirty="0"/>
              <a:t>:</a:t>
            </a:r>
          </a:p>
          <a:p>
            <a:pPr marL="285750" indent="-285750">
              <a:lnSpc>
                <a:spcPts val="2600"/>
              </a:lnSpc>
              <a:buFont typeface="Wingdings" charset="2"/>
              <a:buChar char="ü"/>
            </a:pPr>
            <a:r>
              <a:rPr lang="de-DE" dirty="0" err="1"/>
              <a:t>Estimates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buildup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see</a:t>
            </a:r>
            <a:r>
              <a:rPr lang="de-DE" dirty="0" smtClean="0"/>
              <a:t> L. </a:t>
            </a:r>
            <a:r>
              <a:rPr lang="de-DE" dirty="0" err="1" smtClean="0"/>
              <a:t>Mether</a:t>
            </a:r>
            <a:r>
              <a:rPr lang="de-DE" dirty="0" smtClean="0"/>
              <a:t>)</a:t>
            </a:r>
            <a:endParaRPr lang="de-DE" dirty="0"/>
          </a:p>
          <a:p>
            <a:pPr marL="285750" indent="-285750">
              <a:lnSpc>
                <a:spcPts val="2600"/>
              </a:lnSpc>
              <a:buFont typeface="Courier New" charset="0"/>
              <a:buChar char="o"/>
            </a:pPr>
            <a:r>
              <a:rPr lang="de-DE" dirty="0" err="1"/>
              <a:t>Required</a:t>
            </a:r>
            <a:r>
              <a:rPr lang="de-DE" dirty="0"/>
              <a:t> SEY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supression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439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242C6C9A-E65B-443D-A4DA-9809A8ADCC0A}"/>
              </a:ext>
            </a:extLst>
          </p:cNvPr>
          <p:cNvSpPr txBox="1"/>
          <p:nvPr/>
        </p:nvSpPr>
        <p:spPr>
          <a:xfrm>
            <a:off x="3728484" y="306896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721800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FCC beam </a:t>
            </a:r>
            <a:r>
              <a:rPr lang="de-DE" dirty="0" err="1"/>
              <a:t>screen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impedance</a:t>
            </a:r>
            <a:endParaRPr lang="de-DE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" y="1856894"/>
            <a:ext cx="5730240" cy="4279392"/>
          </a:xfrm>
          <a:prstGeom prst="rect">
            <a:avLst/>
          </a:prstGeom>
        </p:spPr>
      </p:pic>
      <p:cxnSp>
        <p:nvCxnSpPr>
          <p:cNvPr id="4" name="Gerade Verbindung mit Pfeil 3"/>
          <p:cNvCxnSpPr/>
          <p:nvPr/>
        </p:nvCxnSpPr>
        <p:spPr>
          <a:xfrm flipH="1" flipV="1">
            <a:off x="5648797" y="4820264"/>
            <a:ext cx="988732" cy="5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Shape 6"/>
          <p:cNvSpPr txBox="1"/>
          <p:nvPr/>
        </p:nvSpPr>
        <p:spPr>
          <a:xfrm>
            <a:off x="6712410" y="4869160"/>
            <a:ext cx="2183400" cy="1114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High-frequency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parts and coatings treated separately. </a:t>
            </a:r>
          </a:p>
        </p:txBody>
      </p:sp>
      <p:graphicFrame>
        <p:nvGraphicFramePr>
          <p:cNvPr id="7" name="Table 5"/>
          <p:cNvGraphicFramePr/>
          <p:nvPr>
            <p:extLst>
              <p:ext uri="{D42A27DB-BD31-4B8C-83A1-F6EECF244321}">
                <p14:modId xmlns:p14="http://schemas.microsoft.com/office/powerpoint/2010/main" val="496858322"/>
              </p:ext>
            </p:extLst>
          </p:nvPr>
        </p:nvGraphicFramePr>
        <p:xfrm>
          <a:off x="5571316" y="1946111"/>
          <a:ext cx="3419871" cy="1471474"/>
        </p:xfrm>
        <a:graphic>
          <a:graphicData uri="http://schemas.openxmlformats.org/drawingml/2006/table">
            <a:tbl>
              <a:tblPr/>
              <a:tblGrid>
                <a:gridCol w="2287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20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0643"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Beam </a:t>
                      </a:r>
                      <a:r>
                        <a:rPr lang="de-DE" b="1" dirty="0" err="1"/>
                        <a:t>pipe</a:t>
                      </a:r>
                      <a:endParaRPr b="1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09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latin typeface="Arial"/>
                        </a:rPr>
                        <a:t>Material</a:t>
                      </a:r>
                      <a:endParaRPr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>
                          <a:latin typeface="Arial"/>
                        </a:rPr>
                        <a:t>Cu</a:t>
                      </a:r>
                      <a:r>
                        <a:rPr lang="de-DE" sz="1600" dirty="0">
                          <a:latin typeface="Arial"/>
                        </a:rPr>
                        <a:t>, SS</a:t>
                      </a:r>
                      <a:endParaRPr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09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>
                          <a:latin typeface="Arial"/>
                        </a:rPr>
                        <a:t>Cu</a:t>
                      </a:r>
                      <a:r>
                        <a:rPr lang="de-DE" sz="1600" dirty="0">
                          <a:latin typeface="Arial"/>
                        </a:rPr>
                        <a:t> </a:t>
                      </a:r>
                      <a:r>
                        <a:rPr lang="de-DE" sz="1600" dirty="0" err="1">
                          <a:latin typeface="Arial"/>
                        </a:rPr>
                        <a:t>thickness</a:t>
                      </a:r>
                      <a:r>
                        <a:rPr lang="de-DE" sz="1600" dirty="0">
                          <a:latin typeface="Arial"/>
                        </a:rPr>
                        <a:t>  [μm]</a:t>
                      </a:r>
                      <a:endParaRPr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latin typeface="Arial"/>
                        </a:rPr>
                        <a:t>300</a:t>
                      </a:r>
                      <a:endParaRPr sz="1600" b="1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154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Laser/a-C </a:t>
                      </a:r>
                      <a:r>
                        <a:rPr lang="de-DE" sz="1600" dirty="0" err="1"/>
                        <a:t>coating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>
                          <a:latin typeface="+mn-lt"/>
                        </a:rPr>
                        <a:t>[μm]</a:t>
                      </a:r>
                      <a:endParaRPr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1-10</a:t>
                      </a:r>
                      <a:endParaRPr sz="1600" b="1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1765777"/>
                  </a:ext>
                </a:extLst>
              </a:tr>
            </a:tbl>
          </a:graphicData>
        </a:graphic>
      </p:graphicFrame>
      <p:pic>
        <p:nvPicPr>
          <p:cNvPr id="8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8286" y="4058260"/>
            <a:ext cx="1553011" cy="1368000"/>
          </a:xfrm>
          <a:prstGeom prst="rect">
            <a:avLst/>
          </a:prstGeom>
        </p:spPr>
      </p:pic>
      <p:cxnSp>
        <p:nvCxnSpPr>
          <p:cNvPr id="11" name="Gerader Verbinder 10"/>
          <p:cNvCxnSpPr>
            <a:cxnSpLocks/>
          </p:cNvCxnSpPr>
          <p:nvPr/>
        </p:nvCxnSpPr>
        <p:spPr>
          <a:xfrm flipV="1">
            <a:off x="2552453" y="2215033"/>
            <a:ext cx="0" cy="320094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968277" y="163025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Betatron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side-bands </a:t>
            </a: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 at 1-2 kHz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398318"/>
              </p:ext>
            </p:extLst>
          </p:nvPr>
        </p:nvGraphicFramePr>
        <p:xfrm>
          <a:off x="2631147" y="2301729"/>
          <a:ext cx="1239837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" name="Equation" r:id="rId5" imgW="952200" imgH="228600" progId="Equation.DSMT4">
                  <p:embed/>
                </p:oleObj>
              </mc:Choice>
              <mc:Fallback>
                <p:oleObj name="Equation" r:id="rId5" imgW="952200" imgH="228600" progId="Equation.DSMT4">
                  <p:embed/>
                  <p:pic>
                    <p:nvPicPr>
                      <p:cNvPr id="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1147" y="2301729"/>
                        <a:ext cx="1239837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518510"/>
              </p:ext>
            </p:extLst>
          </p:nvPr>
        </p:nvGraphicFramePr>
        <p:xfrm>
          <a:off x="5936829" y="4030933"/>
          <a:ext cx="2519363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" name="Equation" r:id="rId7" imgW="1828800" imgH="444240" progId="Equation.DSMT4">
                  <p:embed/>
                </p:oleObj>
              </mc:Choice>
              <mc:Fallback>
                <p:oleObj name="Equation" r:id="rId7" imgW="1828800" imgH="444240" progId="Equation.DSMT4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36829" y="4030933"/>
                        <a:ext cx="2519363" cy="61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5650917" y="3611038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Resistive</a:t>
            </a:r>
            <a:r>
              <a:rPr lang="de-DE" dirty="0"/>
              <a:t> wall </a:t>
            </a:r>
            <a:r>
              <a:rPr lang="de-DE" dirty="0" err="1"/>
              <a:t>instability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7973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363" y="488764"/>
            <a:ext cx="6642117" cy="838200"/>
          </a:xfrm>
        </p:spPr>
        <p:txBody>
          <a:bodyPr/>
          <a:lstStyle/>
          <a:p>
            <a:r>
              <a:rPr lang="de-DE" dirty="0"/>
              <a:t>Task 2.4 Single Beam </a:t>
            </a:r>
            <a:r>
              <a:rPr lang="de-DE" dirty="0" err="1"/>
              <a:t>Stability</a:t>
            </a:r>
            <a:r>
              <a:rPr lang="de-DE" dirty="0"/>
              <a:t> </a:t>
            </a:r>
          </a:p>
        </p:txBody>
      </p:sp>
      <p:grpSp>
        <p:nvGrpSpPr>
          <p:cNvPr id="4" name="Group 36"/>
          <p:cNvGrpSpPr/>
          <p:nvPr/>
        </p:nvGrpSpPr>
        <p:grpSpPr>
          <a:xfrm>
            <a:off x="4550229" y="1730899"/>
            <a:ext cx="4384503" cy="3170285"/>
            <a:chOff x="4647184" y="1636469"/>
            <a:chExt cx="4483989" cy="3244047"/>
          </a:xfrm>
        </p:grpSpPr>
        <p:grpSp>
          <p:nvGrpSpPr>
            <p:cNvPr id="5" name="Group 4"/>
            <p:cNvGrpSpPr/>
            <p:nvPr/>
          </p:nvGrpSpPr>
          <p:grpSpPr>
            <a:xfrm>
              <a:off x="4669654" y="1636469"/>
              <a:ext cx="3965978" cy="3136185"/>
              <a:chOff x="4669654" y="1636469"/>
              <a:chExt cx="3965978" cy="3136185"/>
            </a:xfrm>
          </p:grpSpPr>
          <p:grpSp>
            <p:nvGrpSpPr>
              <p:cNvPr id="7" name="Group 5"/>
              <p:cNvGrpSpPr/>
              <p:nvPr/>
            </p:nvGrpSpPr>
            <p:grpSpPr>
              <a:xfrm>
                <a:off x="4971491" y="1636469"/>
                <a:ext cx="1558335" cy="1608698"/>
                <a:chOff x="4971491" y="1636469"/>
                <a:chExt cx="1558335" cy="1608698"/>
              </a:xfrm>
            </p:grpSpPr>
            <p:sp>
              <p:nvSpPr>
                <p:cNvPr id="9" name="Cloud 7"/>
                <p:cNvSpPr/>
                <p:nvPr/>
              </p:nvSpPr>
              <p:spPr>
                <a:xfrm>
                  <a:off x="4971491" y="1877015"/>
                  <a:ext cx="1558335" cy="1368152"/>
                </a:xfrm>
                <a:prstGeom prst="cloud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" name="TextBox 8"/>
                <p:cNvSpPr txBox="1"/>
                <p:nvPr/>
              </p:nvSpPr>
              <p:spPr>
                <a:xfrm>
                  <a:off x="5255617" y="1636469"/>
                  <a:ext cx="3466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</a:t>
                  </a:r>
                  <a:r>
                    <a:rPr lang="en-US" baseline="30000" dirty="0"/>
                    <a:t>-</a:t>
                  </a:r>
                  <a:endParaRPr lang="en-US" dirty="0"/>
                </a:p>
              </p:txBody>
            </p:sp>
          </p:grpSp>
          <p:sp>
            <p:nvSpPr>
              <p:cNvPr id="8" name="TextBox 6"/>
              <p:cNvSpPr txBox="1"/>
              <p:nvPr/>
            </p:nvSpPr>
            <p:spPr>
              <a:xfrm>
                <a:off x="4669654" y="4142779"/>
                <a:ext cx="3965978" cy="629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Electron clouds:</a:t>
                </a:r>
              </a:p>
              <a:p>
                <a:r>
                  <a:rPr lang="en-US" sz="1600" dirty="0"/>
                  <a:t>created by residual gas or wall emission.</a:t>
                </a:r>
              </a:p>
            </p:txBody>
          </p:sp>
        </p:grpSp>
        <p:sp>
          <p:nvSpPr>
            <p:cNvPr id="6" name="Rectangle 43"/>
            <p:cNvSpPr/>
            <p:nvPr/>
          </p:nvSpPr>
          <p:spPr>
            <a:xfrm>
              <a:off x="4647184" y="4102964"/>
              <a:ext cx="4483989" cy="777552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4550230" y="1822822"/>
            <a:ext cx="4512704" cy="1692264"/>
            <a:chOff x="1367644" y="2060848"/>
            <a:chExt cx="6336704" cy="2376264"/>
          </a:xfrm>
        </p:grpSpPr>
        <p:sp>
          <p:nvSpPr>
            <p:cNvPr id="12" name="Oval 11"/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3"/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4"/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720196"/>
              </p:ext>
            </p:extLst>
          </p:nvPr>
        </p:nvGraphicFramePr>
        <p:xfrm>
          <a:off x="6166010" y="2488705"/>
          <a:ext cx="1206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4" name="Equation" r:id="rId3" imgW="850900" imgH="203200" progId="Equation.DSMT4">
                  <p:embed/>
                </p:oleObj>
              </mc:Choice>
              <mc:Fallback>
                <p:oleObj name="Equation" r:id="rId3" imgW="8509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6010" y="2488705"/>
                        <a:ext cx="1206000" cy="2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8"/>
          <p:cNvCxnSpPr>
            <a:stCxn id="15" idx="2"/>
          </p:cNvCxnSpPr>
          <p:nvPr/>
        </p:nvCxnSpPr>
        <p:spPr>
          <a:xfrm flipH="1" flipV="1">
            <a:off x="5394592" y="2613747"/>
            <a:ext cx="412016" cy="392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423130"/>
              </p:ext>
            </p:extLst>
          </p:nvPr>
        </p:nvGraphicFramePr>
        <p:xfrm>
          <a:off x="5272886" y="2735694"/>
          <a:ext cx="660476" cy="28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5" name="Equation" r:id="rId5" imgW="495300" imgH="215900" progId="Equation.DSMT4">
                  <p:embed/>
                </p:oleObj>
              </mc:Choice>
              <mc:Fallback>
                <p:oleObj name="Equation" r:id="rId5" imgW="495300" imgH="215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886" y="2735694"/>
                        <a:ext cx="660476" cy="28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20"/>
          <p:cNvSpPr txBox="1"/>
          <p:nvPr/>
        </p:nvSpPr>
        <p:spPr>
          <a:xfrm>
            <a:off x="4550230" y="1505475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 pipe</a:t>
            </a:r>
          </a:p>
        </p:txBody>
      </p:sp>
      <p:sp>
        <p:nvSpPr>
          <p:cNvPr id="21" name="TextBox 25"/>
          <p:cNvSpPr txBox="1"/>
          <p:nvPr/>
        </p:nvSpPr>
        <p:spPr>
          <a:xfrm>
            <a:off x="6701138" y="284172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Bunch</a:t>
            </a:r>
          </a:p>
        </p:txBody>
      </p:sp>
      <p:grpSp>
        <p:nvGrpSpPr>
          <p:cNvPr id="23" name="Group 27"/>
          <p:cNvGrpSpPr/>
          <p:nvPr/>
        </p:nvGrpSpPr>
        <p:grpSpPr>
          <a:xfrm>
            <a:off x="280747" y="1742131"/>
            <a:ext cx="7815758" cy="2145368"/>
            <a:chOff x="259284" y="1906458"/>
            <a:chExt cx="7815758" cy="2145368"/>
          </a:xfrm>
        </p:grpSpPr>
        <p:sp>
          <p:nvSpPr>
            <p:cNvPr id="25" name="TextBox 28"/>
            <p:cNvSpPr txBox="1"/>
            <p:nvPr/>
          </p:nvSpPr>
          <p:spPr>
            <a:xfrm>
              <a:off x="259284" y="1906458"/>
              <a:ext cx="3330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Wakefields</a:t>
              </a:r>
              <a:r>
                <a:rPr lang="en-US" b="1" dirty="0"/>
                <a:t> and impedances:</a:t>
              </a:r>
              <a:endParaRPr lang="en-US" dirty="0"/>
            </a:p>
          </p:txBody>
        </p:sp>
        <p:graphicFrame>
          <p:nvGraphicFramePr>
            <p:cNvPr id="26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1713550"/>
                </p:ext>
              </p:extLst>
            </p:nvPr>
          </p:nvGraphicFramePr>
          <p:xfrm>
            <a:off x="385015" y="2302848"/>
            <a:ext cx="2896359" cy="539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46" name="Equation" r:id="rId7" imgW="2247900" imgH="419100" progId="Equation.DSMT4">
                    <p:embed/>
                  </p:oleObj>
                </mc:Choice>
                <mc:Fallback>
                  <p:oleObj name="Equation" r:id="rId7" imgW="2247900" imgH="419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015" y="2302848"/>
                          <a:ext cx="2896359" cy="5399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30"/>
            <p:cNvSpPr txBox="1"/>
            <p:nvPr/>
          </p:nvSpPr>
          <p:spPr>
            <a:xfrm>
              <a:off x="465425" y="2872824"/>
              <a:ext cx="27478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2D and 3D simulation codes</a:t>
              </a:r>
            </a:p>
          </p:txBody>
        </p:sp>
        <p:grpSp>
          <p:nvGrpSpPr>
            <p:cNvPr id="28" name="Group 31"/>
            <p:cNvGrpSpPr/>
            <p:nvPr/>
          </p:nvGrpSpPr>
          <p:grpSpPr>
            <a:xfrm>
              <a:off x="6694135" y="1969026"/>
              <a:ext cx="1380907" cy="2082800"/>
              <a:chOff x="6694135" y="1969026"/>
              <a:chExt cx="1380907" cy="2082800"/>
            </a:xfrm>
          </p:grpSpPr>
          <p:cxnSp>
            <p:nvCxnSpPr>
              <p:cNvPr id="29" name="Straight Arrow Connector 32"/>
              <p:cNvCxnSpPr/>
              <p:nvPr/>
            </p:nvCxnSpPr>
            <p:spPr>
              <a:xfrm>
                <a:off x="6732668" y="1969026"/>
                <a:ext cx="1162000" cy="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33"/>
              <p:cNvCxnSpPr/>
              <p:nvPr/>
            </p:nvCxnSpPr>
            <p:spPr>
              <a:xfrm>
                <a:off x="6694135" y="3674080"/>
                <a:ext cx="1162000" cy="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4"/>
              <p:cNvSpPr txBox="1"/>
              <p:nvPr/>
            </p:nvSpPr>
            <p:spPr>
              <a:xfrm>
                <a:off x="6694135" y="3713272"/>
                <a:ext cx="13809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Image current</a:t>
                </a:r>
              </a:p>
            </p:txBody>
          </p:sp>
        </p:grpSp>
      </p:grpSp>
      <p:grpSp>
        <p:nvGrpSpPr>
          <p:cNvPr id="39" name="Gruppieren 44"/>
          <p:cNvGrpSpPr/>
          <p:nvPr/>
        </p:nvGrpSpPr>
        <p:grpSpPr>
          <a:xfrm>
            <a:off x="323528" y="2398897"/>
            <a:ext cx="6998281" cy="2225578"/>
            <a:chOff x="323528" y="2398897"/>
            <a:chExt cx="6998281" cy="2225578"/>
          </a:xfrm>
        </p:grpSpPr>
        <p:grpSp>
          <p:nvGrpSpPr>
            <p:cNvPr id="40" name="Gruppieren 22"/>
            <p:cNvGrpSpPr/>
            <p:nvPr/>
          </p:nvGrpSpPr>
          <p:grpSpPr>
            <a:xfrm>
              <a:off x="4970185" y="2398897"/>
              <a:ext cx="2351624" cy="461527"/>
              <a:chOff x="5599156" y="5201072"/>
              <a:chExt cx="2351624" cy="461527"/>
            </a:xfrm>
          </p:grpSpPr>
          <p:sp>
            <p:nvSpPr>
              <p:cNvPr id="44" name="Oval 12"/>
              <p:cNvSpPr/>
              <p:nvPr/>
            </p:nvSpPr>
            <p:spPr>
              <a:xfrm>
                <a:off x="5599156" y="5201072"/>
                <a:ext cx="1897387" cy="461527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Gerade Verbindung mit Pfeil 44"/>
              <p:cNvCxnSpPr/>
              <p:nvPr/>
            </p:nvCxnSpPr>
            <p:spPr>
              <a:xfrm flipV="1">
                <a:off x="7457209" y="5431835"/>
                <a:ext cx="493571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ieren 23"/>
            <p:cNvGrpSpPr/>
            <p:nvPr/>
          </p:nvGrpSpPr>
          <p:grpSpPr>
            <a:xfrm>
              <a:off x="323528" y="3608595"/>
              <a:ext cx="3339639" cy="1015880"/>
              <a:chOff x="323528" y="3608595"/>
              <a:chExt cx="3339639" cy="1015880"/>
            </a:xfrm>
          </p:grpSpPr>
          <p:sp>
            <p:nvSpPr>
              <p:cNvPr id="42" name="TextBox 6"/>
              <p:cNvSpPr txBox="1"/>
              <p:nvPr/>
            </p:nvSpPr>
            <p:spPr>
              <a:xfrm>
                <a:off x="418236" y="3690251"/>
                <a:ext cx="3073277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Beam-beam interaction:</a:t>
                </a:r>
              </a:p>
              <a:p>
                <a:r>
                  <a:rPr lang="en-US" sz="1600" dirty="0"/>
                  <a:t>Not part of this work package </a:t>
                </a:r>
              </a:p>
              <a:p>
                <a:r>
                  <a:rPr lang="en-US" sz="1600" dirty="0"/>
                  <a:t>(but, electron lenses for LD are)</a:t>
                </a:r>
              </a:p>
            </p:txBody>
          </p:sp>
          <p:sp>
            <p:nvSpPr>
              <p:cNvPr id="43" name="Rectangle 40"/>
              <p:cNvSpPr/>
              <p:nvPr/>
            </p:nvSpPr>
            <p:spPr>
              <a:xfrm>
                <a:off x="323528" y="3608595"/>
                <a:ext cx="3339639" cy="1015880"/>
              </a:xfrm>
              <a:prstGeom prst="rect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xmlns="" id="{8739CA0F-5BFA-402E-96FD-4AA03EACCDB0}"/>
              </a:ext>
            </a:extLst>
          </p:cNvPr>
          <p:cNvGrpSpPr/>
          <p:nvPr/>
        </p:nvGrpSpPr>
        <p:grpSpPr>
          <a:xfrm>
            <a:off x="125839" y="5261753"/>
            <a:ext cx="4741501" cy="694901"/>
            <a:chOff x="125839" y="5261753"/>
            <a:chExt cx="4741501" cy="694901"/>
          </a:xfrm>
        </p:grpSpPr>
        <p:sp>
          <p:nvSpPr>
            <p:cNvPr id="46" name="Rectangle 40">
              <a:extLst>
                <a:ext uri="{FF2B5EF4-FFF2-40B4-BE49-F238E27FC236}">
                  <a16:creationId xmlns:a16="http://schemas.microsoft.com/office/drawing/2014/main" xmlns="" id="{B3F31A15-5B28-41C0-9BE9-5545F95C4AF3}"/>
                </a:ext>
              </a:extLst>
            </p:cNvPr>
            <p:cNvSpPr/>
            <p:nvPr/>
          </p:nvSpPr>
          <p:spPr>
            <a:xfrm>
              <a:off x="137447" y="5261753"/>
              <a:ext cx="4729893" cy="694901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6">
              <a:extLst>
                <a:ext uri="{FF2B5EF4-FFF2-40B4-BE49-F238E27FC236}">
                  <a16:creationId xmlns:a16="http://schemas.microsoft.com/office/drawing/2014/main" xmlns="" id="{58CCA16C-893A-42B4-B241-940C2FD48DE7}"/>
                </a:ext>
              </a:extLst>
            </p:cNvPr>
            <p:cNvSpPr txBox="1"/>
            <p:nvPr/>
          </p:nvSpPr>
          <p:spPr>
            <a:xfrm>
              <a:off x="125839" y="5320162"/>
              <a:ext cx="449353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Instabilty</a:t>
              </a:r>
              <a:r>
                <a:rPr lang="en-US" b="1" dirty="0"/>
                <a:t> </a:t>
              </a:r>
              <a:r>
                <a:rPr lang="en-US" b="1" dirty="0" err="1"/>
                <a:t>thesholds</a:t>
              </a:r>
              <a:r>
                <a:rPr lang="en-US" b="1" dirty="0"/>
                <a:t> (Landau damping):</a:t>
              </a:r>
            </a:p>
            <a:p>
              <a:r>
                <a:rPr lang="en-US" sz="1600" dirty="0"/>
                <a:t>Dispersion relations and tracking studies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72F624E6-9B80-46A2-82C2-82EB15F345F7}"/>
              </a:ext>
            </a:extLst>
          </p:cNvPr>
          <p:cNvSpPr txBox="1"/>
          <p:nvPr/>
        </p:nvSpPr>
        <p:spPr>
          <a:xfrm>
            <a:off x="5259929" y="5074607"/>
            <a:ext cx="40062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LHC </a:t>
            </a:r>
            <a:r>
              <a:rPr lang="de-DE" dirty="0" err="1"/>
              <a:t>observations</a:t>
            </a:r>
            <a:r>
              <a:rPr lang="de-DE" dirty="0"/>
              <a:t> </a:t>
            </a:r>
          </a:p>
          <a:p>
            <a:r>
              <a:rPr lang="de-DE" dirty="0"/>
              <a:t>and </a:t>
            </a:r>
            <a:r>
              <a:rPr lang="de-DE" dirty="0" err="1"/>
              <a:t>simulations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-&gt;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beam </a:t>
            </a:r>
            <a:r>
              <a:rPr lang="de-DE" dirty="0" err="1"/>
              <a:t>energy</a:t>
            </a:r>
            <a:r>
              <a:rPr lang="de-DE" dirty="0"/>
              <a:t>,… </a:t>
            </a:r>
          </a:p>
        </p:txBody>
      </p:sp>
    </p:spTree>
    <p:extLst>
      <p:ext uri="{BB962C8B-B14F-4D97-AF65-F5344CB8AC3E}">
        <p14:creationId xmlns:p14="http://schemas.microsoft.com/office/powerpoint/2010/main" val="149845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impedance code in frequency space</a:t>
            </a:r>
          </a:p>
        </p:txBody>
      </p:sp>
      <p:pic>
        <p:nvPicPr>
          <p:cNvPr id="4" name="Grafik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95663"/>
            <a:ext cx="2325687" cy="396875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5" name="Textfeld 12"/>
          <p:cNvSpPr txBox="1">
            <a:spLocks noChangeArrowheads="1"/>
          </p:cNvSpPr>
          <p:nvPr/>
        </p:nvSpPr>
        <p:spPr bwMode="auto">
          <a:xfrm>
            <a:off x="358775" y="4988910"/>
            <a:ext cx="86526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▪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 dirty="0"/>
              <a:t>U. </a:t>
            </a:r>
            <a:r>
              <a:rPr lang="de-DE" altLang="en-US" sz="1600" dirty="0" err="1"/>
              <a:t>Niedermayer</a:t>
            </a:r>
            <a:r>
              <a:rPr lang="de-DE" altLang="en-US" sz="1600" dirty="0"/>
              <a:t> </a:t>
            </a:r>
            <a:r>
              <a:rPr lang="de-DE" altLang="en-US" sz="1600" i="1" dirty="0"/>
              <a:t>et al</a:t>
            </a:r>
            <a:r>
              <a:rPr lang="de-DE" altLang="en-US" sz="1600" dirty="0"/>
              <a:t>., </a:t>
            </a:r>
            <a:r>
              <a:rPr lang="en-US" altLang="en-US" sz="1600" b="1" dirty="0"/>
              <a:t>Space charge and resistive wall impedance computation in the frequency domain using the finite element method</a:t>
            </a:r>
            <a:r>
              <a:rPr lang="en-US" altLang="en-US" sz="1600" dirty="0"/>
              <a:t>, Phys. Rev. ST-AB 18, 032001, 2015</a:t>
            </a:r>
          </a:p>
        </p:txBody>
      </p:sp>
      <p:pic>
        <p:nvPicPr>
          <p:cNvPr id="6" name="Grafik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19575"/>
            <a:ext cx="4929187" cy="503238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7" name="Textfeld 1"/>
          <p:cNvSpPr txBox="1">
            <a:spLocks noChangeArrowheads="1"/>
          </p:cNvSpPr>
          <p:nvPr/>
        </p:nvSpPr>
        <p:spPr bwMode="auto">
          <a:xfrm>
            <a:off x="107504" y="5783263"/>
            <a:ext cx="9001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de-DE" altLang="en-US" b="1" dirty="0"/>
              <a:t>BeamImpedance2D</a:t>
            </a:r>
            <a:r>
              <a:rPr lang="de-DE" altLang="en-US" dirty="0"/>
              <a:t> (PYTHON): https://</a:t>
            </a:r>
            <a:r>
              <a:rPr lang="de-DE" altLang="en-US" dirty="0" err="1"/>
              <a:t>bitbucket.org</a:t>
            </a:r>
            <a:r>
              <a:rPr lang="de-DE" altLang="en-US" dirty="0"/>
              <a:t>/</a:t>
            </a:r>
            <a:r>
              <a:rPr lang="de-DE" altLang="en-US" dirty="0" err="1"/>
              <a:t>uniederm</a:t>
            </a:r>
            <a:r>
              <a:rPr lang="de-DE" altLang="en-US" dirty="0"/>
              <a:t>/beamimpedance2d.git</a:t>
            </a:r>
          </a:p>
        </p:txBody>
      </p:sp>
      <p:grpSp>
        <p:nvGrpSpPr>
          <p:cNvPr id="8" name="Gruppieren 1"/>
          <p:cNvGrpSpPr>
            <a:grpSpLocks/>
          </p:cNvGrpSpPr>
          <p:nvPr/>
        </p:nvGrpSpPr>
        <p:grpSpPr bwMode="auto">
          <a:xfrm>
            <a:off x="3600450" y="1781175"/>
            <a:ext cx="3206750" cy="2052638"/>
            <a:chOff x="576263" y="1628775"/>
            <a:chExt cx="4295775" cy="2478088"/>
          </a:xfrm>
        </p:grpSpPr>
        <p:sp>
          <p:nvSpPr>
            <p:cNvPr id="9" name="Ellipse 11"/>
            <p:cNvSpPr/>
            <p:nvPr/>
          </p:nvSpPr>
          <p:spPr>
            <a:xfrm>
              <a:off x="2079785" y="2738453"/>
              <a:ext cx="678392" cy="36031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" name="Ellipse 12"/>
            <p:cNvSpPr/>
            <p:nvPr/>
          </p:nvSpPr>
          <p:spPr>
            <a:xfrm>
              <a:off x="1843729" y="3746553"/>
              <a:ext cx="680519" cy="36031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" name="Ellipse 13"/>
            <p:cNvSpPr/>
            <p:nvPr/>
          </p:nvSpPr>
          <p:spPr>
            <a:xfrm>
              <a:off x="576263" y="2274650"/>
              <a:ext cx="678393" cy="36031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pic>
          <p:nvPicPr>
            <p:cNvPr id="12" name="Grafik 14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763" y="2355850"/>
              <a:ext cx="296862" cy="22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Grafik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88" y="2349500"/>
              <a:ext cx="5461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Grafik 1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638" y="2349500"/>
              <a:ext cx="484187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Grafik 1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0738" y="2366963"/>
              <a:ext cx="241300" cy="21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Grafik 1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1288" y="2254250"/>
              <a:ext cx="187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Grafik 23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388" y="2238375"/>
              <a:ext cx="360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Grafik 22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913" y="2254250"/>
              <a:ext cx="249237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Gerade Verbindung mit Pfeil 21"/>
            <p:cNvCxnSpPr/>
            <p:nvPr/>
          </p:nvCxnSpPr>
          <p:spPr>
            <a:xfrm>
              <a:off x="1171717" y="2472053"/>
              <a:ext cx="66563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22"/>
            <p:cNvCxnSpPr/>
            <p:nvPr/>
          </p:nvCxnSpPr>
          <p:spPr>
            <a:xfrm>
              <a:off x="2566781" y="2472053"/>
              <a:ext cx="6677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3"/>
            <p:cNvCxnSpPr/>
            <p:nvPr/>
          </p:nvCxnSpPr>
          <p:spPr>
            <a:xfrm>
              <a:off x="3917186" y="2466304"/>
              <a:ext cx="66563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Grafik 34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88" y="3787775"/>
              <a:ext cx="54610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Grafik 33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2475" y="3136900"/>
              <a:ext cx="482600" cy="2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Gerade Verbindung mit Pfeil 26"/>
            <p:cNvCxnSpPr/>
            <p:nvPr/>
          </p:nvCxnSpPr>
          <p:spPr>
            <a:xfrm flipV="1">
              <a:off x="4750821" y="2700122"/>
              <a:ext cx="0" cy="5462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41"/>
            <p:cNvCxnSpPr/>
            <p:nvPr/>
          </p:nvCxnSpPr>
          <p:spPr>
            <a:xfrm>
              <a:off x="3917186" y="3282750"/>
              <a:ext cx="833636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42"/>
            <p:cNvCxnSpPr/>
            <p:nvPr/>
          </p:nvCxnSpPr>
          <p:spPr>
            <a:xfrm>
              <a:off x="2519995" y="3932457"/>
              <a:ext cx="2230826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44"/>
            <p:cNvCxnSpPr/>
            <p:nvPr/>
          </p:nvCxnSpPr>
          <p:spPr>
            <a:xfrm flipV="1">
              <a:off x="4750821" y="3246336"/>
              <a:ext cx="0" cy="68612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47"/>
            <p:cNvCxnSpPr/>
            <p:nvPr/>
          </p:nvCxnSpPr>
          <p:spPr>
            <a:xfrm>
              <a:off x="916522" y="2646459"/>
              <a:ext cx="0" cy="128599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49"/>
            <p:cNvCxnSpPr/>
            <p:nvPr/>
          </p:nvCxnSpPr>
          <p:spPr>
            <a:xfrm flipV="1">
              <a:off x="2566781" y="3426490"/>
              <a:ext cx="837889" cy="362227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32"/>
            <p:cNvCxnSpPr/>
            <p:nvPr/>
          </p:nvCxnSpPr>
          <p:spPr>
            <a:xfrm>
              <a:off x="916522" y="3932457"/>
              <a:ext cx="9208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3"/>
            <p:cNvCxnSpPr/>
            <p:nvPr/>
          </p:nvCxnSpPr>
          <p:spPr>
            <a:xfrm>
              <a:off x="916522" y="3282750"/>
              <a:ext cx="23180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Grafik 124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0200" y="3009900"/>
              <a:ext cx="334963" cy="21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Grafik 59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788" y="2951163"/>
              <a:ext cx="176212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Grafik 61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700" y="3636963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5" name="Gerade Verbindung mit Pfeil 37"/>
            <p:cNvCxnSpPr/>
            <p:nvPr/>
          </p:nvCxnSpPr>
          <p:spPr>
            <a:xfrm flipV="1">
              <a:off x="3534394" y="2646459"/>
              <a:ext cx="0" cy="42547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8"/>
            <p:cNvCxnSpPr/>
            <p:nvPr/>
          </p:nvCxnSpPr>
          <p:spPr>
            <a:xfrm flipV="1">
              <a:off x="2075532" y="2617710"/>
              <a:ext cx="0" cy="114034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Grafik 126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825" y="2743200"/>
              <a:ext cx="460375" cy="22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Grafik 125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6613" y="2778125"/>
              <a:ext cx="460375" cy="22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Bogen 41"/>
            <p:cNvSpPr/>
            <p:nvPr/>
          </p:nvSpPr>
          <p:spPr>
            <a:xfrm>
              <a:off x="2183989" y="1918173"/>
              <a:ext cx="1320632" cy="645874"/>
            </a:xfrm>
            <a:prstGeom prst="arc">
              <a:avLst>
                <a:gd name="adj1" fmla="val 10799004"/>
                <a:gd name="adj2" fmla="val 0"/>
              </a:avLst>
            </a:prstGeom>
            <a:ln w="19050">
              <a:solidFill>
                <a:srgbClr val="000000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0" name="Bogen 42"/>
            <p:cNvSpPr/>
            <p:nvPr/>
          </p:nvSpPr>
          <p:spPr>
            <a:xfrm>
              <a:off x="1018600" y="1628775"/>
              <a:ext cx="3585483" cy="1291749"/>
            </a:xfrm>
            <a:prstGeom prst="arc">
              <a:avLst>
                <a:gd name="adj1" fmla="val 10799004"/>
                <a:gd name="adj2" fmla="val 0"/>
              </a:avLst>
            </a:prstGeom>
            <a:ln w="19050">
              <a:solidFill>
                <a:srgbClr val="000000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pic>
          <p:nvPicPr>
            <p:cNvPr id="41" name="Grafik 127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813" y="1695450"/>
              <a:ext cx="334962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Grafik 123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575" y="3681413"/>
              <a:ext cx="261938" cy="21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Grafik 128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6613" y="1870075"/>
              <a:ext cx="334962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Grafik 130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725" y="3536950"/>
              <a:ext cx="600075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" name="Rechteck 2"/>
          <p:cNvSpPr>
            <a:spLocks noChangeArrowheads="1"/>
          </p:cNvSpPr>
          <p:nvPr/>
        </p:nvSpPr>
        <p:spPr bwMode="auto">
          <a:xfrm>
            <a:off x="198438" y="1530350"/>
            <a:ext cx="36337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de-DE" altLang="de-DE"/>
              <a:t>Open source package FEniCS </a:t>
            </a:r>
            <a:br>
              <a:rPr lang="de-DE" altLang="de-DE"/>
            </a:br>
            <a:r>
              <a:rPr lang="de-DE" altLang="de-DE" i="1"/>
              <a:t>(A. Logg, K. Mardal, G. Wells et al.) </a:t>
            </a:r>
            <a:endParaRPr lang="de-DE" altLang="de-DE"/>
          </a:p>
          <a:p>
            <a:pPr>
              <a:buFont typeface="Arial" charset="0"/>
              <a:buChar char="•"/>
            </a:pPr>
            <a:r>
              <a:rPr lang="de-DE" altLang="de-DE"/>
              <a:t>Mesh from GMSH </a:t>
            </a:r>
            <a:br>
              <a:rPr lang="de-DE" altLang="de-DE"/>
            </a:br>
            <a:r>
              <a:rPr lang="de-DE" altLang="de-DE" i="1"/>
              <a:t>(C. Geuzaine, J. Remacle)</a:t>
            </a:r>
            <a:br>
              <a:rPr lang="de-DE" altLang="de-DE" i="1"/>
            </a:br>
            <a:endParaRPr lang="de-DE" altLang="en-US"/>
          </a:p>
        </p:txBody>
      </p:sp>
      <p:pic>
        <p:nvPicPr>
          <p:cNvPr id="46" name="Grafik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4186238"/>
            <a:ext cx="28321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hteck 50"/>
          <p:cNvSpPr/>
          <p:nvPr/>
        </p:nvSpPr>
        <p:spPr>
          <a:xfrm>
            <a:off x="6624638" y="4186238"/>
            <a:ext cx="611187" cy="54768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Rechteck 51"/>
          <p:cNvSpPr/>
          <p:nvPr/>
        </p:nvSpPr>
        <p:spPr>
          <a:xfrm>
            <a:off x="5445125" y="4149725"/>
            <a:ext cx="3125788" cy="60483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9" name="Grafik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1555750"/>
            <a:ext cx="162877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hteck 56"/>
          <p:cNvSpPr/>
          <p:nvPr/>
        </p:nvSpPr>
        <p:spPr>
          <a:xfrm>
            <a:off x="8120063" y="1570038"/>
            <a:ext cx="606425" cy="6064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Rechteck 57"/>
          <p:cNvSpPr/>
          <p:nvPr/>
        </p:nvSpPr>
        <p:spPr>
          <a:xfrm>
            <a:off x="8120063" y="2190750"/>
            <a:ext cx="612775" cy="54768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Textfeld 2"/>
          <p:cNvSpPr txBox="1">
            <a:spLocks noChangeArrowheads="1"/>
          </p:cNvSpPr>
          <p:nvPr/>
        </p:nvSpPr>
        <p:spPr bwMode="auto">
          <a:xfrm>
            <a:off x="7019925" y="2876550"/>
            <a:ext cx="19812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de-DE" altLang="en-US"/>
              <a:t>Nodal functions</a:t>
            </a:r>
          </a:p>
          <a:p>
            <a:endParaRPr lang="de-DE" altLang="en-US" sz="700"/>
          </a:p>
          <a:p>
            <a:r>
              <a:rPr lang="de-DE" altLang="en-US"/>
              <a:t>Nedelec edge functions</a:t>
            </a:r>
          </a:p>
        </p:txBody>
      </p:sp>
      <p:sp>
        <p:nvSpPr>
          <p:cNvPr id="53" name="Rechteck 54"/>
          <p:cNvSpPr/>
          <p:nvPr/>
        </p:nvSpPr>
        <p:spPr>
          <a:xfrm>
            <a:off x="7050088" y="3284538"/>
            <a:ext cx="1662112" cy="6064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echteck 55"/>
          <p:cNvSpPr/>
          <p:nvPr/>
        </p:nvSpPr>
        <p:spPr>
          <a:xfrm>
            <a:off x="7059613" y="2843213"/>
            <a:ext cx="1743075" cy="39687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of the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 l="30723" t="16613" r="19141" b="14383"/>
          <a:stretch/>
        </p:blipFill>
        <p:spPr>
          <a:xfrm>
            <a:off x="2581547" y="1925744"/>
            <a:ext cx="2041200" cy="1887120"/>
          </a:xfrm>
          <a:prstGeom prst="rect">
            <a:avLst/>
          </a:prstGeom>
          <a:ln>
            <a:noFill/>
          </a:ln>
        </p:spPr>
      </p:pic>
      <p:sp>
        <p:nvSpPr>
          <p:cNvPr id="5" name="CustomShape 2"/>
          <p:cNvSpPr/>
          <p:nvPr/>
        </p:nvSpPr>
        <p:spPr>
          <a:xfrm>
            <a:off x="6161747" y="4246328"/>
            <a:ext cx="2423880" cy="33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349907" y="1917104"/>
            <a:ext cx="2050920" cy="1900080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/>
          <a:srcRect r="5230"/>
          <a:stretch/>
        </p:blipFill>
        <p:spPr>
          <a:xfrm>
            <a:off x="343427" y="4365104"/>
            <a:ext cx="2090520" cy="1900080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/>
          <a:stretch/>
        </p:blipFill>
        <p:spPr>
          <a:xfrm>
            <a:off x="4991027" y="4581128"/>
            <a:ext cx="3563640" cy="840960"/>
          </a:xfrm>
          <a:prstGeom prst="rect">
            <a:avLst/>
          </a:prstGeom>
          <a:ln>
            <a:noFill/>
          </a:ln>
        </p:spPr>
      </p:pic>
      <p:sp>
        <p:nvSpPr>
          <p:cNvPr id="9" name="CustomShape 4"/>
          <p:cNvSpPr/>
          <p:nvPr/>
        </p:nvSpPr>
        <p:spPr>
          <a:xfrm>
            <a:off x="2964947" y="2975144"/>
            <a:ext cx="1292040" cy="32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“frog”-shape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" name="Picture 9"/>
          <p:cNvPicPr/>
          <p:nvPr/>
        </p:nvPicPr>
        <p:blipFill>
          <a:blip r:embed="rId6"/>
          <a:srcRect l="2907" r="5908" b="18"/>
          <a:stretch/>
        </p:blipFill>
        <p:spPr>
          <a:xfrm>
            <a:off x="2551667" y="4365104"/>
            <a:ext cx="2111040" cy="1906200"/>
          </a:xfrm>
          <a:prstGeom prst="rect">
            <a:avLst/>
          </a:prstGeom>
          <a:ln>
            <a:noFill/>
          </a:ln>
        </p:spPr>
      </p:pic>
      <p:sp>
        <p:nvSpPr>
          <p:cNvPr id="11" name="CustomShape 5"/>
          <p:cNvSpPr/>
          <p:nvPr/>
        </p:nvSpPr>
        <p:spPr>
          <a:xfrm>
            <a:off x="974147" y="1594904"/>
            <a:ext cx="64512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6"/>
          <p:cNvSpPr/>
          <p:nvPr/>
        </p:nvSpPr>
        <p:spPr>
          <a:xfrm>
            <a:off x="981707" y="3995384"/>
            <a:ext cx="63144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LHC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7"/>
          <a:stretch/>
        </p:blipFill>
        <p:spPr>
          <a:xfrm>
            <a:off x="4770347" y="2551088"/>
            <a:ext cx="4058640" cy="1554480"/>
          </a:xfrm>
          <a:prstGeom prst="rect">
            <a:avLst/>
          </a:prstGeom>
          <a:ln>
            <a:noFill/>
          </a:ln>
        </p:spPr>
      </p:pic>
      <p:sp>
        <p:nvSpPr>
          <p:cNvPr id="14" name="CustomShape 8"/>
          <p:cNvSpPr/>
          <p:nvPr/>
        </p:nvSpPr>
        <p:spPr>
          <a:xfrm>
            <a:off x="2444705" y="1582357"/>
            <a:ext cx="6491653" cy="5940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Boundaries and parameters for impedance calculations with BeamImpedance2D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826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232" y="2380058"/>
            <a:ext cx="5280000" cy="396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02D1B941-D539-4E56-A5EF-BB0DA8E5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00" y="488950"/>
            <a:ext cx="6642117" cy="838200"/>
          </a:xfrm>
        </p:spPr>
        <p:txBody>
          <a:bodyPr/>
          <a:lstStyle/>
          <a:p>
            <a:r>
              <a:rPr lang="de-DE" dirty="0" err="1"/>
              <a:t>Coupled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: FCC vs. LHC</a:t>
            </a:r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xmlns="" id="{A2D6214A-589F-4158-A3F9-8CA20C839C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858100"/>
              </p:ext>
            </p:extLst>
          </p:nvPr>
        </p:nvGraphicFramePr>
        <p:xfrm>
          <a:off x="3362325" y="1581150"/>
          <a:ext cx="3917950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7" name="Equation" r:id="rId4" imgW="2844720" imgH="444240" progId="Equation.DSMT4">
                  <p:embed/>
                </p:oleObj>
              </mc:Choice>
              <mc:Fallback>
                <p:oleObj name="Equation" r:id="rId4" imgW="284472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62325" y="1581150"/>
                        <a:ext cx="3917950" cy="61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xmlns="" id="{75AC6ACD-A496-4182-9841-46A47B0C2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564630"/>
              </p:ext>
            </p:extLst>
          </p:nvPr>
        </p:nvGraphicFramePr>
        <p:xfrm>
          <a:off x="7565366" y="1687045"/>
          <a:ext cx="1402107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8" name="Equation" r:id="rId6" imgW="939600" imgH="241200" progId="Equation.DSMT4">
                  <p:embed/>
                </p:oleObj>
              </mc:Choice>
              <mc:Fallback>
                <p:oleObj name="Equation" r:id="rId6" imgW="939600" imgH="241200" progId="Equation.DSMT4">
                  <p:embed/>
                  <p:pic>
                    <p:nvPicPr>
                      <p:cNvPr id="10" name="Objekt 9">
                        <a:extLst>
                          <a:ext uri="{FF2B5EF4-FFF2-40B4-BE49-F238E27FC236}">
                            <a16:creationId xmlns:a16="http://schemas.microsoft.com/office/drawing/2014/main" xmlns="" id="{0F10DCFC-721D-4842-925E-C28725778C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65366" y="1687045"/>
                        <a:ext cx="1402107" cy="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9">
            <a:extLst>
              <a:ext uri="{FF2B5EF4-FFF2-40B4-BE49-F238E27FC236}">
                <a16:creationId xmlns:a16="http://schemas.microsoft.com/office/drawing/2014/main" xmlns="" id="{6F3FDDE9-40EB-4B6A-A68B-BE54D5FFED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761" y="1979825"/>
            <a:ext cx="1553011" cy="136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AE775A52-060E-417D-95DE-267032E3D27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0" y="4842550"/>
            <a:ext cx="1321001" cy="108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946C7089-77C6-455E-8024-A0D3ED43235E}"/>
              </a:ext>
            </a:extLst>
          </p:cNvPr>
          <p:cNvSpPr txBox="1"/>
          <p:nvPr/>
        </p:nvSpPr>
        <p:spPr>
          <a:xfrm>
            <a:off x="5174784" y="4544677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b=0.014 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DFBE6C95-A041-4942-A867-FB221DB82F1E}"/>
              </a:ext>
            </a:extLst>
          </p:cNvPr>
          <p:cNvSpPr txBox="1"/>
          <p:nvPr/>
        </p:nvSpPr>
        <p:spPr>
          <a:xfrm>
            <a:off x="2535689" y="3861048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b=0.02 </a:t>
            </a:r>
            <a:r>
              <a:rPr lang="de-DE" sz="1100" dirty="0"/>
              <a:t>m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xmlns="" id="{767C0FAC-4051-4B66-B15F-FD24247FC7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000312"/>
              </p:ext>
            </p:extLst>
          </p:nvPr>
        </p:nvGraphicFramePr>
        <p:xfrm>
          <a:off x="6365775" y="4922380"/>
          <a:ext cx="2051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9" name="Equation" r:id="rId10" imgW="1536480" imgH="431640" progId="Equation.DSMT4">
                  <p:embed/>
                </p:oleObj>
              </mc:Choice>
              <mc:Fallback>
                <p:oleObj name="Equation" r:id="rId10" imgW="15364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65775" y="4922380"/>
                        <a:ext cx="2051050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22ECDF1B-22C3-4EB6-8222-180F3C692E95}"/>
              </a:ext>
            </a:extLst>
          </p:cNvPr>
          <p:cNvSpPr txBox="1"/>
          <p:nvPr/>
        </p:nvSpPr>
        <p:spPr>
          <a:xfrm>
            <a:off x="6087408" y="5410628"/>
            <a:ext cx="3147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(</a:t>
            </a:r>
            <a:r>
              <a:rPr lang="de-DE" sz="1600" dirty="0" err="1"/>
              <a:t>Thick</a:t>
            </a:r>
            <a:r>
              <a:rPr lang="de-DE" sz="1600" dirty="0"/>
              <a:t>) </a:t>
            </a:r>
            <a:r>
              <a:rPr lang="de-DE" sz="1600" dirty="0" err="1"/>
              <a:t>resistive</a:t>
            </a:r>
            <a:r>
              <a:rPr lang="de-DE" sz="1600" dirty="0"/>
              <a:t> wall </a:t>
            </a:r>
            <a:r>
              <a:rPr lang="de-DE" sz="1600" dirty="0" err="1"/>
              <a:t>impedance</a:t>
            </a:r>
            <a:r>
              <a:rPr lang="de-DE" sz="1600" dirty="0"/>
              <a:t>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7FA77E3-0B5D-47E5-A9DD-7D7EC8409188}"/>
              </a:ext>
            </a:extLst>
          </p:cNvPr>
          <p:cNvSpPr txBox="1"/>
          <p:nvPr/>
        </p:nvSpPr>
        <p:spPr>
          <a:xfrm>
            <a:off x="6204596" y="2927157"/>
            <a:ext cx="29804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growth</a:t>
            </a:r>
            <a:r>
              <a:rPr lang="de-DE" b="1" dirty="0"/>
              <a:t> time at 3.3 </a:t>
            </a:r>
            <a:r>
              <a:rPr lang="de-DE" b="1" dirty="0" err="1"/>
              <a:t>TeV</a:t>
            </a:r>
            <a:r>
              <a:rPr lang="de-DE" b="1" dirty="0"/>
              <a:t>:</a:t>
            </a:r>
          </a:p>
          <a:p>
            <a:r>
              <a:rPr lang="de-DE" dirty="0" err="1"/>
              <a:t>approx</a:t>
            </a:r>
            <a:r>
              <a:rPr lang="de-DE" dirty="0"/>
              <a:t>. 200 </a:t>
            </a:r>
            <a:r>
              <a:rPr lang="de-DE" dirty="0" err="1"/>
              <a:t>turns</a:t>
            </a:r>
            <a:endParaRPr lang="de-DE" dirty="0"/>
          </a:p>
          <a:p>
            <a:r>
              <a:rPr lang="de-DE" b="1" dirty="0"/>
              <a:t>at 50 </a:t>
            </a:r>
            <a:r>
              <a:rPr lang="de-DE" b="1" dirty="0" err="1"/>
              <a:t>TeV</a:t>
            </a:r>
            <a:r>
              <a:rPr lang="de-DE" b="1" dirty="0"/>
              <a:t>:</a:t>
            </a:r>
          </a:p>
          <a:p>
            <a:r>
              <a:rPr lang="de-DE" dirty="0" err="1"/>
              <a:t>approx</a:t>
            </a:r>
            <a:r>
              <a:rPr lang="de-DE" dirty="0"/>
              <a:t>. 1000 </a:t>
            </a:r>
            <a:r>
              <a:rPr lang="de-DE" dirty="0" err="1"/>
              <a:t>turns</a:t>
            </a:r>
            <a:endParaRPr lang="de-DE" dirty="0"/>
          </a:p>
          <a:p>
            <a:endParaRPr lang="de-DE" dirty="0"/>
          </a:p>
          <a:p>
            <a:r>
              <a:rPr lang="de-DE" dirty="0"/>
              <a:t>(LHC at 7 </a:t>
            </a:r>
            <a:r>
              <a:rPr lang="de-DE" dirty="0" err="1"/>
              <a:t>TeV</a:t>
            </a:r>
            <a:r>
              <a:rPr lang="de-DE" dirty="0"/>
              <a:t>: 2000 </a:t>
            </a:r>
            <a:r>
              <a:rPr lang="de-DE" dirty="0" err="1"/>
              <a:t>turns</a:t>
            </a:r>
            <a:r>
              <a:rPr lang="de-DE" dirty="0"/>
              <a:t>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3A74CDBE-AFBD-4030-890A-2EBF689CBF47}"/>
              </a:ext>
            </a:extLst>
          </p:cNvPr>
          <p:cNvSpPr txBox="1"/>
          <p:nvPr/>
        </p:nvSpPr>
        <p:spPr>
          <a:xfrm>
            <a:off x="1835696" y="16689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Growth rate: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6E3DFC38-EB36-4FC6-8835-F8B76497C7EE}"/>
              </a:ext>
            </a:extLst>
          </p:cNvPr>
          <p:cNvSpPr txBox="1"/>
          <p:nvPr/>
        </p:nvSpPr>
        <p:spPr>
          <a:xfrm>
            <a:off x="539552" y="162275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FCC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1F33F71F-E033-4D5A-A741-32463EC0022B}"/>
              </a:ext>
            </a:extLst>
          </p:cNvPr>
          <p:cNvSpPr txBox="1"/>
          <p:nvPr/>
        </p:nvSpPr>
        <p:spPr>
          <a:xfrm>
            <a:off x="566513" y="441069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853404" y="5220680"/>
                <a:ext cx="913712" cy="582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charset="0"/>
                            </a:rPr>
                            <m:t>𝑝</m:t>
                          </m:r>
                        </m:sub>
                        <m:sup>
                          <m:r>
                            <a:rPr lang="de-DE" b="0" i="1" smtClean="0">
                              <a:latin typeface="Cambria Math" charset="0"/>
                            </a:rPr>
                            <m:t>𝐹𝐶𝐶</m:t>
                          </m:r>
                        </m:sup>
                      </m:sSubSup>
                    </m:oMath>
                  </m:oMathPara>
                </a14:m>
                <a:endParaRPr lang="de-DE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charset="0"/>
                        </a:rPr>
                        <m:t>≈1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charset="0"/>
                        </a:rPr>
                        <m:t>kHz</m:t>
                      </m:r>
                      <m:r>
                        <a:rPr lang="de-DE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3404" y="5220680"/>
                <a:ext cx="913712" cy="582660"/>
              </a:xfrm>
              <a:prstGeom prst="rect">
                <a:avLst/>
              </a:prstGeom>
              <a:blipFill>
                <a:blip r:embed="rId12"/>
                <a:stretch>
                  <a:fillRect l="-2000" b="-41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ChangeAspect="1"/>
              </p:cNvSpPr>
              <p:nvPr/>
            </p:nvSpPr>
            <p:spPr>
              <a:xfrm>
                <a:off x="4456359" y="5242010"/>
                <a:ext cx="846814" cy="540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charset="0"/>
                            </a:rPr>
                            <m:t>𝑝</m:t>
                          </m:r>
                        </m:sub>
                        <m:sup>
                          <m:r>
                            <a:rPr lang="de-DE" b="0" i="1" smtClean="0">
                              <a:latin typeface="Cambria Math" charset="0"/>
                            </a:rPr>
                            <m:t>𝐿𝐻𝐶</m:t>
                          </m:r>
                        </m:sup>
                      </m:sSubSup>
                    </m:oMath>
                  </m:oMathPara>
                </a14:m>
                <a:endParaRPr lang="de-DE" b="0" i="1" dirty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charset="0"/>
                        </a:rPr>
                        <m:t>≈8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 charset="0"/>
                        </a:rPr>
                        <m:t>kHz</m:t>
                      </m:r>
                      <m:r>
                        <a:rPr lang="de-DE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359" y="5242010"/>
                <a:ext cx="846814" cy="540000"/>
              </a:xfrm>
              <a:prstGeom prst="rect">
                <a:avLst/>
              </a:prstGeom>
              <a:blipFill rotWithShape="0">
                <a:blip r:embed="rId13"/>
                <a:stretch>
                  <a:fillRect l="-6475" t="-17045" r="-14388" b="-10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F5697986-697A-4BAE-AC3D-D67756D5F01F}"/>
              </a:ext>
            </a:extLst>
          </p:cNvPr>
          <p:cNvSpPr txBox="1"/>
          <p:nvPr/>
        </p:nvSpPr>
        <p:spPr>
          <a:xfrm>
            <a:off x="1898444" y="1961595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</a:t>
            </a:r>
            <a:r>
              <a:rPr lang="de-DE" sz="1400" dirty="0" err="1"/>
              <a:t>Sacherer</a:t>
            </a:r>
            <a:r>
              <a:rPr lang="de-DE" sz="1400" dirty="0"/>
              <a:t> 1974)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7AD4A6DA-D25A-4763-ADC5-5D0292FE2520}"/>
              </a:ext>
            </a:extLst>
          </p:cNvPr>
          <p:cNvSpPr txBox="1"/>
          <p:nvPr/>
        </p:nvSpPr>
        <p:spPr>
          <a:xfrm>
            <a:off x="1964251" y="2417523"/>
            <a:ext cx="4467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Transverse </a:t>
            </a:r>
            <a:r>
              <a:rPr lang="de-DE" b="1" dirty="0" err="1"/>
              <a:t>impedances</a:t>
            </a:r>
            <a:r>
              <a:rPr lang="de-DE" b="1" dirty="0"/>
              <a:t> (</a:t>
            </a:r>
            <a:r>
              <a:rPr lang="de-DE" b="1" dirty="0" err="1"/>
              <a:t>only</a:t>
            </a:r>
            <a:r>
              <a:rPr lang="de-DE" b="1" dirty="0"/>
              <a:t> real </a:t>
            </a:r>
            <a:r>
              <a:rPr lang="de-DE" b="1" dirty="0" err="1"/>
              <a:t>part</a:t>
            </a:r>
            <a:r>
              <a:rPr lang="de-DE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945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080" y="488950"/>
            <a:ext cx="6642117" cy="838200"/>
          </a:xfrm>
        </p:spPr>
        <p:txBody>
          <a:bodyPr/>
          <a:lstStyle/>
          <a:p>
            <a:r>
              <a:rPr lang="de-DE" dirty="0"/>
              <a:t>Dispersion </a:t>
            </a:r>
            <a:r>
              <a:rPr lang="de-DE" dirty="0" err="1"/>
              <a:t>relation</a:t>
            </a:r>
            <a:r>
              <a:rPr lang="de-DE" dirty="0"/>
              <a:t> and Landau </a:t>
            </a:r>
            <a:r>
              <a:rPr lang="de-DE" dirty="0" err="1"/>
              <a:t>damping</a:t>
            </a:r>
            <a:endParaRPr lang="de-DE" dirty="0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xmlns="" id="{29599BB8-B2B1-4135-8DA8-F678C2C0EF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390773"/>
              </p:ext>
            </p:extLst>
          </p:nvPr>
        </p:nvGraphicFramePr>
        <p:xfrm>
          <a:off x="4794797" y="2318292"/>
          <a:ext cx="10826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9" name="Equation" r:id="rId3" imgW="761760" imgH="253800" progId="Equation.DSMT4">
                  <p:embed/>
                </p:oleObj>
              </mc:Choice>
              <mc:Fallback>
                <p:oleObj name="Equation" r:id="rId3" imgW="761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94797" y="2318292"/>
                        <a:ext cx="1082675" cy="36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B13ED557-5B96-4643-8129-94B9740B57D2}"/>
              </a:ext>
            </a:extLst>
          </p:cNvPr>
          <p:cNvSpPr txBox="1"/>
          <p:nvPr/>
        </p:nvSpPr>
        <p:spPr>
          <a:xfrm>
            <a:off x="5839692" y="2355192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</a:t>
            </a:r>
            <a:r>
              <a:rPr lang="de-DE" sz="1400" dirty="0" err="1"/>
              <a:t>action</a:t>
            </a:r>
            <a:r>
              <a:rPr lang="de-DE" sz="1400" dirty="0"/>
              <a:t>)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2D4916EC-188B-47BA-94F1-AC94007810E2}"/>
              </a:ext>
            </a:extLst>
          </p:cNvPr>
          <p:cNvSpPr/>
          <p:nvPr/>
        </p:nvSpPr>
        <p:spPr>
          <a:xfrm>
            <a:off x="441958" y="1559964"/>
            <a:ext cx="7144631" cy="12241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xmlns="" id="{C3917CC6-21C3-4B12-B769-F457FEE7AD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139331"/>
              </p:ext>
            </p:extLst>
          </p:nvPr>
        </p:nvGraphicFramePr>
        <p:xfrm>
          <a:off x="1611451" y="1592329"/>
          <a:ext cx="4496400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0" name="Equation" r:id="rId5" imgW="3263760" imgH="469800" progId="Equation.DSMT4">
                  <p:embed/>
                </p:oleObj>
              </mc:Choice>
              <mc:Fallback>
                <p:oleObj name="Equation" r:id="rId5" imgW="32637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1451" y="1592329"/>
                        <a:ext cx="4496400" cy="6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xmlns="" id="{02DC496C-155F-4BEF-93B8-63872264C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959491"/>
              </p:ext>
            </p:extLst>
          </p:nvPr>
        </p:nvGraphicFramePr>
        <p:xfrm>
          <a:off x="4689631" y="2285283"/>
          <a:ext cx="1550988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1" name="Equation" r:id="rId7" imgW="1155600" imgH="241200" progId="Equation.DSMT4">
                  <p:embed/>
                </p:oleObj>
              </mc:Choice>
              <mc:Fallback>
                <p:oleObj name="Equation" r:id="rId7" imgW="1155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89631" y="2285283"/>
                        <a:ext cx="1550988" cy="323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uppieren 3">
            <a:extLst>
              <a:ext uri="{FF2B5EF4-FFF2-40B4-BE49-F238E27FC236}">
                <a16:creationId xmlns:a16="http://schemas.microsoft.com/office/drawing/2014/main" xmlns="" id="{739AC431-1797-4AC4-82D8-F63EE0F53BD8}"/>
              </a:ext>
            </a:extLst>
          </p:cNvPr>
          <p:cNvGrpSpPr/>
          <p:nvPr/>
        </p:nvGrpSpPr>
        <p:grpSpPr>
          <a:xfrm>
            <a:off x="626581" y="2136393"/>
            <a:ext cx="3319847" cy="647700"/>
            <a:chOff x="625616" y="2768698"/>
            <a:chExt cx="3319847" cy="647700"/>
          </a:xfrm>
        </p:grpSpPr>
        <p:graphicFrame>
          <p:nvGraphicFramePr>
            <p:cNvPr id="18" name="Objekt 17">
              <a:extLst>
                <a:ext uri="{FF2B5EF4-FFF2-40B4-BE49-F238E27FC236}">
                  <a16:creationId xmlns:a16="http://schemas.microsoft.com/office/drawing/2014/main" xmlns="" id="{330A0433-EA7E-447E-9884-95D08911DD7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3329453"/>
                </p:ext>
              </p:extLst>
            </p:nvPr>
          </p:nvGraphicFramePr>
          <p:xfrm>
            <a:off x="625616" y="2768698"/>
            <a:ext cx="146050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42" name="Equation" r:id="rId9" imgW="1028520" imgH="457200" progId="Equation.DSMT4">
                    <p:embed/>
                  </p:oleObj>
                </mc:Choice>
                <mc:Fallback>
                  <p:oleObj name="Equation" r:id="rId9" imgW="1028520" imgH="457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25616" y="2768698"/>
                          <a:ext cx="1460500" cy="647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xmlns="" id="{11DD2A05-144E-42F6-A3B6-1E351B27FD23}"/>
                </a:ext>
              </a:extLst>
            </p:cNvPr>
            <p:cNvSpPr txBox="1"/>
            <p:nvPr/>
          </p:nvSpPr>
          <p:spPr>
            <a:xfrm>
              <a:off x="2170618" y="2964959"/>
              <a:ext cx="1774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(</a:t>
              </a:r>
              <a:r>
                <a:rPr lang="de-DE" sz="1400" dirty="0" err="1"/>
                <a:t>coherent</a:t>
              </a:r>
              <a:r>
                <a:rPr lang="de-DE" sz="1400" dirty="0"/>
                <a:t> tune shift)</a:t>
              </a: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0A451742-AAC9-4CF0-90CC-C292A114104B}"/>
              </a:ext>
            </a:extLst>
          </p:cNvPr>
          <p:cNvSpPr txBox="1"/>
          <p:nvPr/>
        </p:nvSpPr>
        <p:spPr>
          <a:xfrm>
            <a:off x="6387605" y="2272473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</a:t>
            </a:r>
            <a:r>
              <a:rPr lang="de-DE" sz="1400" dirty="0" err="1"/>
              <a:t>octupoles</a:t>
            </a:r>
            <a:r>
              <a:rPr lang="de-DE" sz="1400" dirty="0"/>
              <a:t>)</a:t>
            </a:r>
          </a:p>
        </p:txBody>
      </p:sp>
      <p:grpSp>
        <p:nvGrpSpPr>
          <p:cNvPr id="21" name="Gruppieren 4">
            <a:extLst>
              <a:ext uri="{FF2B5EF4-FFF2-40B4-BE49-F238E27FC236}">
                <a16:creationId xmlns:a16="http://schemas.microsoft.com/office/drawing/2014/main" xmlns="" id="{A48F41E9-1410-4ABA-ACCB-CB6477FF2091}"/>
              </a:ext>
            </a:extLst>
          </p:cNvPr>
          <p:cNvGrpSpPr/>
          <p:nvPr/>
        </p:nvGrpSpPr>
        <p:grpSpPr>
          <a:xfrm>
            <a:off x="731207" y="2876418"/>
            <a:ext cx="3609592" cy="854964"/>
            <a:chOff x="539764" y="3395289"/>
            <a:chExt cx="3609592" cy="854964"/>
          </a:xfrm>
        </p:grpSpPr>
        <p:graphicFrame>
          <p:nvGraphicFramePr>
            <p:cNvPr id="22" name="Objekt 21">
              <a:extLst>
                <a:ext uri="{FF2B5EF4-FFF2-40B4-BE49-F238E27FC236}">
                  <a16:creationId xmlns:a16="http://schemas.microsoft.com/office/drawing/2014/main" xmlns="" id="{EF9ED79E-05DC-4820-A534-C07657AFC02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4963617"/>
                </p:ext>
              </p:extLst>
            </p:nvPr>
          </p:nvGraphicFramePr>
          <p:xfrm>
            <a:off x="608270" y="3395289"/>
            <a:ext cx="192405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43" name="Equation" r:id="rId11" imgW="1358640" imgH="457200" progId="Equation.DSMT4">
                    <p:embed/>
                  </p:oleObj>
                </mc:Choice>
                <mc:Fallback>
                  <p:oleObj name="Equation" r:id="rId11" imgW="1358640" imgH="457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08270" y="3395289"/>
                          <a:ext cx="1924050" cy="647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kt 22">
              <a:extLst>
                <a:ext uri="{FF2B5EF4-FFF2-40B4-BE49-F238E27FC236}">
                  <a16:creationId xmlns:a16="http://schemas.microsoft.com/office/drawing/2014/main" xmlns="" id="{995CA242-3E7A-409D-9ED0-B6684C28725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459508"/>
                </p:ext>
              </p:extLst>
            </p:nvPr>
          </p:nvGraphicFramePr>
          <p:xfrm>
            <a:off x="2942856" y="3595335"/>
            <a:ext cx="120650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44" name="Equation" r:id="rId13" imgW="850680" imgH="228600" progId="Equation.DSMT4">
                    <p:embed/>
                  </p:oleObj>
                </mc:Choice>
                <mc:Fallback>
                  <p:oleObj name="Equation" r:id="rId13" imgW="8506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942856" y="3595335"/>
                          <a:ext cx="1206500" cy="323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xmlns="" id="{3EC9BBAF-3BEA-486B-B686-DF1F55CDD7E4}"/>
                </a:ext>
              </a:extLst>
            </p:cNvPr>
            <p:cNvSpPr txBox="1"/>
            <p:nvPr/>
          </p:nvSpPr>
          <p:spPr>
            <a:xfrm>
              <a:off x="539764" y="3942476"/>
              <a:ext cx="21323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(</a:t>
              </a:r>
              <a:r>
                <a:rPr lang="de-DE" sz="1400" dirty="0" err="1"/>
                <a:t>incoherent</a:t>
              </a:r>
              <a:r>
                <a:rPr lang="de-DE" sz="1400" dirty="0"/>
                <a:t> tune </a:t>
              </a:r>
              <a:r>
                <a:rPr lang="de-DE" sz="1400" dirty="0" err="1"/>
                <a:t>spread</a:t>
              </a:r>
              <a:r>
                <a:rPr lang="de-DE" sz="1400" dirty="0"/>
                <a:t>)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xmlns="" id="{789FC836-BC84-4DA5-AD52-49C6E18AEED4}"/>
                </a:ext>
              </a:extLst>
            </p:cNvPr>
            <p:cNvSpPr txBox="1"/>
            <p:nvPr/>
          </p:nvSpPr>
          <p:spPr>
            <a:xfrm>
              <a:off x="2925319" y="3941294"/>
              <a:ext cx="1159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(</a:t>
              </a:r>
              <a:r>
                <a:rPr lang="de-DE" sz="1400" dirty="0" err="1"/>
                <a:t>for</a:t>
              </a:r>
              <a:r>
                <a:rPr lang="de-DE" sz="1400" dirty="0"/>
                <a:t> </a:t>
              </a:r>
              <a:r>
                <a:rPr lang="de-DE" sz="1400" dirty="0" err="1"/>
                <a:t>stability</a:t>
              </a:r>
              <a:r>
                <a:rPr lang="de-DE" sz="1400" dirty="0"/>
                <a:t>)</a:t>
              </a:r>
            </a:p>
          </p:txBody>
        </p:sp>
      </p:grpSp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BB8539D6-B887-418E-80BA-BFF7DC41705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98" y="3192755"/>
            <a:ext cx="3648000" cy="273600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A2046841-F1E2-447F-B986-3E0EF8C9CCCC}"/>
              </a:ext>
            </a:extLst>
          </p:cNvPr>
          <p:cNvSpPr txBox="1"/>
          <p:nvPr/>
        </p:nvSpPr>
        <p:spPr>
          <a:xfrm>
            <a:off x="7583787" y="1916329"/>
            <a:ext cx="1648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see</a:t>
            </a:r>
            <a:r>
              <a:rPr lang="de-DE" sz="1600" b="1" dirty="0"/>
              <a:t> V. Kornilov</a:t>
            </a:r>
          </a:p>
        </p:txBody>
      </p:sp>
      <p:pic>
        <p:nvPicPr>
          <p:cNvPr id="7" name="Picture 4" descr="q.eps">
            <a:extLst>
              <a:ext uri="{FF2B5EF4-FFF2-40B4-BE49-F238E27FC236}">
                <a16:creationId xmlns:a16="http://schemas.microsoft.com/office/drawing/2014/main" xmlns="" id="{955CF57B-E425-4F4C-9035-DCADE094814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343" y="3574188"/>
            <a:ext cx="1542855" cy="1080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C2E38F34-D63E-4CE7-8BA8-D447C3CFE44B}"/>
              </a:ext>
            </a:extLst>
          </p:cNvPr>
          <p:cNvSpPr txBox="1"/>
          <p:nvPr/>
        </p:nvSpPr>
        <p:spPr>
          <a:xfrm>
            <a:off x="5549679" y="3136292"/>
            <a:ext cx="4860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Example</a:t>
            </a:r>
            <a:r>
              <a:rPr lang="de-DE" sz="1600" dirty="0"/>
              <a:t> </a:t>
            </a:r>
            <a:r>
              <a:rPr lang="de-DE" sz="1600" dirty="0" err="1"/>
              <a:t>stability</a:t>
            </a:r>
            <a:r>
              <a:rPr lang="de-DE" sz="1600" dirty="0"/>
              <a:t> </a:t>
            </a:r>
            <a:r>
              <a:rPr lang="de-DE" sz="1600" dirty="0" err="1"/>
              <a:t>plot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LHC (7 </a:t>
            </a:r>
            <a:r>
              <a:rPr lang="de-DE" sz="1600" dirty="0" err="1"/>
              <a:t>TeV</a:t>
            </a:r>
            <a:r>
              <a:rPr lang="de-DE" sz="1600" dirty="0"/>
              <a:t>)</a:t>
            </a:r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xmlns="" id="{05136D6E-1349-47E3-8FA0-702269CE6A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493815"/>
              </p:ext>
            </p:extLst>
          </p:nvPr>
        </p:nvGraphicFramePr>
        <p:xfrm>
          <a:off x="7599603" y="3809547"/>
          <a:ext cx="989053" cy="3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5" name="Equation" r:id="rId17" imgW="736560" imgH="241200" progId="Equation.DSMT4">
                  <p:embed/>
                </p:oleObj>
              </mc:Choice>
              <mc:Fallback>
                <p:oleObj name="Equation" r:id="rId17" imgW="736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599603" y="3809547"/>
                        <a:ext cx="989053" cy="3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feld 35">
            <a:extLst>
              <a:ext uri="{FF2B5EF4-FFF2-40B4-BE49-F238E27FC236}">
                <a16:creationId xmlns:a16="http://schemas.microsoft.com/office/drawing/2014/main" xmlns="" id="{B4AA6F47-4DB4-475D-9484-9B8F6D344E5C}"/>
              </a:ext>
            </a:extLst>
          </p:cNvPr>
          <p:cNvSpPr txBox="1"/>
          <p:nvPr/>
        </p:nvSpPr>
        <p:spPr>
          <a:xfrm>
            <a:off x="961461" y="5981477"/>
            <a:ext cx="662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Possible</a:t>
            </a:r>
            <a:r>
              <a:rPr lang="de-DE" b="1" dirty="0"/>
              <a:t> </a:t>
            </a:r>
            <a:r>
              <a:rPr lang="de-DE" b="1" dirty="0" err="1"/>
              <a:t>strategy</a:t>
            </a:r>
            <a:r>
              <a:rPr lang="de-DE" b="1" dirty="0"/>
              <a:t>: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dampers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k=0, </a:t>
            </a:r>
            <a:r>
              <a:rPr lang="de-DE" dirty="0" err="1"/>
              <a:t>octupoles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k&gt;0.</a:t>
            </a:r>
            <a:endParaRPr lang="de-DE" b="1" dirty="0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xmlns="" id="{AFADCE24-EAB1-40C2-A07B-973B6EBFE680}"/>
              </a:ext>
            </a:extLst>
          </p:cNvPr>
          <p:cNvGrpSpPr/>
          <p:nvPr/>
        </p:nvGrpSpPr>
        <p:grpSpPr>
          <a:xfrm>
            <a:off x="247772" y="3808976"/>
            <a:ext cx="5154426" cy="2145832"/>
            <a:chOff x="247772" y="3808976"/>
            <a:chExt cx="5154426" cy="2145832"/>
          </a:xfrm>
        </p:grpSpPr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xmlns="" id="{A3A8F887-F1BE-4BD6-864C-086040C6DD30}"/>
                </a:ext>
              </a:extLst>
            </p:cNvPr>
            <p:cNvGrpSpPr/>
            <p:nvPr/>
          </p:nvGrpSpPr>
          <p:grpSpPr>
            <a:xfrm>
              <a:off x="247772" y="3808976"/>
              <a:ext cx="5154426" cy="2145832"/>
              <a:chOff x="179512" y="3730200"/>
              <a:chExt cx="5154426" cy="2145832"/>
            </a:xfrm>
          </p:grpSpPr>
          <p:grpSp>
            <p:nvGrpSpPr>
              <p:cNvPr id="26" name="Gruppieren 2">
                <a:extLst>
                  <a:ext uri="{FF2B5EF4-FFF2-40B4-BE49-F238E27FC236}">
                    <a16:creationId xmlns:a16="http://schemas.microsoft.com/office/drawing/2014/main" xmlns="" id="{67CF0B21-2CFF-4E4A-B419-1BC2DBB3251F}"/>
                  </a:ext>
                </a:extLst>
              </p:cNvPr>
              <p:cNvGrpSpPr/>
              <p:nvPr/>
            </p:nvGrpSpPr>
            <p:grpSpPr>
              <a:xfrm>
                <a:off x="244083" y="3799614"/>
                <a:ext cx="5089855" cy="2076418"/>
                <a:chOff x="136131" y="4364731"/>
                <a:chExt cx="5089855" cy="2076418"/>
              </a:xfrm>
            </p:grpSpPr>
            <p:sp>
              <p:nvSpPr>
                <p:cNvPr id="27" name="Textfeld 26">
                  <a:extLst>
                    <a:ext uri="{FF2B5EF4-FFF2-40B4-BE49-F238E27FC236}">
                      <a16:creationId xmlns:a16="http://schemas.microsoft.com/office/drawing/2014/main" xmlns="" id="{55FA7C6C-1FD9-46F5-BEC1-A1CE397FEA10}"/>
                    </a:ext>
                  </a:extLst>
                </p:cNvPr>
                <p:cNvSpPr txBox="1"/>
                <p:nvPr/>
              </p:nvSpPr>
              <p:spPr>
                <a:xfrm>
                  <a:off x="136131" y="4364731"/>
                  <a:ext cx="37155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b="1" dirty="0"/>
                    <a:t>LHC (7 </a:t>
                  </a:r>
                  <a:r>
                    <a:rPr lang="de-DE" b="1" dirty="0" err="1"/>
                    <a:t>TeV</a:t>
                  </a:r>
                  <a:r>
                    <a:rPr lang="de-DE" b="1" dirty="0"/>
                    <a:t>) </a:t>
                  </a:r>
                  <a:r>
                    <a:rPr lang="de-DE" b="1" dirty="0" err="1"/>
                    <a:t>vs</a:t>
                  </a:r>
                  <a:r>
                    <a:rPr lang="de-DE" b="1" dirty="0"/>
                    <a:t> FCC-</a:t>
                  </a:r>
                  <a:r>
                    <a:rPr lang="de-DE" b="1" dirty="0" err="1"/>
                    <a:t>hh</a:t>
                  </a:r>
                  <a:r>
                    <a:rPr lang="de-DE" b="1" dirty="0"/>
                    <a:t> (50 </a:t>
                  </a:r>
                  <a:r>
                    <a:rPr lang="de-DE" b="1" dirty="0" err="1"/>
                    <a:t>TeV</a:t>
                  </a:r>
                  <a:r>
                    <a:rPr lang="de-DE" b="1" dirty="0"/>
                    <a:t>):</a:t>
                  </a:r>
                </a:p>
              </p:txBody>
            </p:sp>
            <p:graphicFrame>
              <p:nvGraphicFramePr>
                <p:cNvPr id="28" name="Objekt 27">
                  <a:extLst>
                    <a:ext uri="{FF2B5EF4-FFF2-40B4-BE49-F238E27FC236}">
                      <a16:creationId xmlns:a16="http://schemas.microsoft.com/office/drawing/2014/main" xmlns="" id="{B8E5FE4D-3FF6-427B-AE6F-B5F3F511A43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77515258"/>
                    </p:ext>
                  </p:extLst>
                </p:nvPr>
              </p:nvGraphicFramePr>
              <p:xfrm>
                <a:off x="450369" y="4782687"/>
                <a:ext cx="3855327" cy="648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46" name="Equation" r:id="rId19" imgW="2869920" imgH="482400" progId="Equation.DSMT4">
                        <p:embed/>
                      </p:oleObj>
                    </mc:Choice>
                    <mc:Fallback>
                      <p:oleObj name="Equation" r:id="rId19" imgW="2869920" imgH="4824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50369" y="4782687"/>
                              <a:ext cx="3855327" cy="6480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kt 28">
                  <a:extLst>
                    <a:ext uri="{FF2B5EF4-FFF2-40B4-BE49-F238E27FC236}">
                      <a16:creationId xmlns:a16="http://schemas.microsoft.com/office/drawing/2014/main" xmlns="" id="{8CE3FB1A-3703-4495-9634-94CCB9974DA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77816724"/>
                    </p:ext>
                  </p:extLst>
                </p:nvPr>
              </p:nvGraphicFramePr>
              <p:xfrm>
                <a:off x="3520196" y="5546575"/>
                <a:ext cx="1279525" cy="3794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47" name="Equation" r:id="rId21" imgW="812520" imgH="241200" progId="Equation.DSMT4">
                        <p:embed/>
                      </p:oleObj>
                    </mc:Choice>
                    <mc:Fallback>
                      <p:oleObj name="Equation" r:id="rId21" imgW="812520" imgH="2412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520196" y="5546575"/>
                              <a:ext cx="1279525" cy="3794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" name="Objekt 29">
                  <a:extLst>
                    <a:ext uri="{FF2B5EF4-FFF2-40B4-BE49-F238E27FC236}">
                      <a16:creationId xmlns:a16="http://schemas.microsoft.com/office/drawing/2014/main" xmlns="" id="{58424ED6-86D9-494E-9575-79323F5C01D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1053049"/>
                    </p:ext>
                  </p:extLst>
                </p:nvPr>
              </p:nvGraphicFramePr>
              <p:xfrm>
                <a:off x="1483589" y="5430687"/>
                <a:ext cx="1871662" cy="611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48" name="Equation" r:id="rId23" imgW="1396800" imgH="457200" progId="Equation.DSMT4">
                        <p:embed/>
                      </p:oleObj>
                    </mc:Choice>
                    <mc:Fallback>
                      <p:oleObj name="Equation" r:id="rId23" imgW="1396800" imgH="4572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483589" y="5430687"/>
                              <a:ext cx="1871662" cy="61118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1" name="Textfeld 30">
                  <a:extLst>
                    <a:ext uri="{FF2B5EF4-FFF2-40B4-BE49-F238E27FC236}">
                      <a16:creationId xmlns:a16="http://schemas.microsoft.com/office/drawing/2014/main" xmlns="" id="{61B4695A-5F53-43AE-874E-FF8EF7AF76E7}"/>
                    </a:ext>
                  </a:extLst>
                </p:cNvPr>
                <p:cNvSpPr txBox="1"/>
                <p:nvPr/>
              </p:nvSpPr>
              <p:spPr>
                <a:xfrm>
                  <a:off x="136131" y="6102595"/>
                  <a:ext cx="50898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600" b="1" dirty="0" err="1"/>
                    <a:t>Undesired</a:t>
                  </a:r>
                  <a:r>
                    <a:rPr lang="de-DE" sz="1600" b="1" dirty="0"/>
                    <a:t> </a:t>
                  </a:r>
                  <a:r>
                    <a:rPr lang="de-DE" sz="1600" b="1" dirty="0" err="1"/>
                    <a:t>effects</a:t>
                  </a:r>
                  <a:r>
                    <a:rPr lang="de-DE" sz="1600" b="1" dirty="0"/>
                    <a:t>: </a:t>
                  </a:r>
                  <a:r>
                    <a:rPr lang="de-DE" sz="1600" dirty="0" err="1"/>
                    <a:t>Reduction</a:t>
                  </a:r>
                  <a:r>
                    <a:rPr lang="de-DE" sz="1600" dirty="0"/>
                    <a:t> </a:t>
                  </a:r>
                  <a:r>
                    <a:rPr lang="de-DE" sz="1600" dirty="0" err="1"/>
                    <a:t>of</a:t>
                  </a:r>
                  <a:r>
                    <a:rPr lang="de-DE" sz="1600" dirty="0"/>
                    <a:t> </a:t>
                  </a:r>
                  <a:r>
                    <a:rPr lang="de-DE" sz="1600" dirty="0" err="1"/>
                    <a:t>dynamic</a:t>
                  </a:r>
                  <a:r>
                    <a:rPr lang="de-DE" sz="1600" dirty="0"/>
                    <a:t> </a:t>
                  </a:r>
                  <a:r>
                    <a:rPr lang="de-DE" sz="1600" dirty="0" err="1"/>
                    <a:t>aperture</a:t>
                  </a:r>
                  <a:r>
                    <a:rPr lang="de-DE" sz="1600" dirty="0"/>
                    <a:t>,…</a:t>
                  </a:r>
                </a:p>
              </p:txBody>
            </p:sp>
          </p:grp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xmlns="" id="{14E910AE-E9E0-4759-82C1-0559E5C4481D}"/>
                  </a:ext>
                </a:extLst>
              </p:cNvPr>
              <p:cNvSpPr/>
              <p:nvPr/>
            </p:nvSpPr>
            <p:spPr>
              <a:xfrm>
                <a:off x="179512" y="3730200"/>
                <a:ext cx="4824536" cy="180727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aphicFrame>
          <p:nvGraphicFramePr>
            <p:cNvPr id="38" name="Objekt 37">
              <a:extLst>
                <a:ext uri="{FF2B5EF4-FFF2-40B4-BE49-F238E27FC236}">
                  <a16:creationId xmlns:a16="http://schemas.microsoft.com/office/drawing/2014/main" xmlns="" id="{190ED384-D3A5-4DE2-B220-8694F09CAE7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2319854"/>
                </p:ext>
              </p:extLst>
            </p:nvPr>
          </p:nvGraphicFramePr>
          <p:xfrm>
            <a:off x="343268" y="5065351"/>
            <a:ext cx="120650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49" name="Equation" r:id="rId25" imgW="850680" imgH="228600" progId="Equation.DSMT4">
                    <p:embed/>
                  </p:oleObj>
                </mc:Choice>
                <mc:Fallback>
                  <p:oleObj name="Equation" r:id="rId25" imgW="850680" imgH="228600" progId="Equation.DSMT4">
                    <p:embed/>
                    <p:pic>
                      <p:nvPicPr>
                        <p:cNvPr id="23" name="Objekt 22">
                          <a:extLst>
                            <a:ext uri="{FF2B5EF4-FFF2-40B4-BE49-F238E27FC236}">
                              <a16:creationId xmlns:a16="http://schemas.microsoft.com/office/drawing/2014/main" xmlns="" id="{995CA242-3E7A-409D-9ED0-B6684C28725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43268" y="5065351"/>
                          <a:ext cx="1206500" cy="323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62624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501" y="444220"/>
            <a:ext cx="7237561" cy="917727"/>
          </a:xfrm>
        </p:spPr>
        <p:txBody>
          <a:bodyPr/>
          <a:lstStyle/>
          <a:p>
            <a:r>
              <a:rPr lang="de-DE" dirty="0"/>
              <a:t>Landau </a:t>
            </a:r>
            <a:r>
              <a:rPr lang="de-DE" dirty="0" err="1"/>
              <a:t>damping</a:t>
            </a:r>
            <a:r>
              <a:rPr lang="de-DE" dirty="0"/>
              <a:t>: </a:t>
            </a:r>
            <a:r>
              <a:rPr lang="de-DE" dirty="0" err="1"/>
              <a:t>Possible</a:t>
            </a:r>
            <a:r>
              <a:rPr lang="de-DE" dirty="0"/>
              <a:t> alternative </a:t>
            </a:r>
            <a:r>
              <a:rPr lang="de-DE" dirty="0" err="1"/>
              <a:t>schemes</a:t>
            </a:r>
            <a:endParaRPr lang="de-DE" dirty="0"/>
          </a:p>
        </p:txBody>
      </p:sp>
      <p:grpSp>
        <p:nvGrpSpPr>
          <p:cNvPr id="4" name="Gruppieren 2">
            <a:extLst>
              <a:ext uri="{FF2B5EF4-FFF2-40B4-BE49-F238E27FC236}">
                <a16:creationId xmlns:a16="http://schemas.microsoft.com/office/drawing/2014/main" xmlns="" id="{2BE4727C-BE29-426F-B66C-3FCA6A45B21D}"/>
              </a:ext>
            </a:extLst>
          </p:cNvPr>
          <p:cNvGrpSpPr/>
          <p:nvPr/>
        </p:nvGrpSpPr>
        <p:grpSpPr>
          <a:xfrm>
            <a:off x="235506" y="2114245"/>
            <a:ext cx="3856421" cy="3709241"/>
            <a:chOff x="162637" y="2255010"/>
            <a:chExt cx="3856421" cy="3709241"/>
          </a:xfrm>
        </p:grpSpPr>
        <p:pic>
          <p:nvPicPr>
            <p:cNvPr id="5" name="Picture 15">
              <a:extLst>
                <a:ext uri="{FF2B5EF4-FFF2-40B4-BE49-F238E27FC236}">
                  <a16:creationId xmlns:a16="http://schemas.microsoft.com/office/drawing/2014/main" xmlns="" id="{4D15E43A-F253-47DC-83BD-32E3373AB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850" y="2255010"/>
              <a:ext cx="3809208" cy="1440000"/>
            </a:xfrm>
            <a:prstGeom prst="rect">
              <a:avLst/>
            </a:prstGeom>
          </p:spPr>
        </p:pic>
        <p:sp>
          <p:nvSpPr>
            <p:cNvPr id="6" name="TextBox 20">
              <a:extLst>
                <a:ext uri="{FF2B5EF4-FFF2-40B4-BE49-F238E27FC236}">
                  <a16:creationId xmlns:a16="http://schemas.microsoft.com/office/drawing/2014/main" xmlns="" id="{1CC68CD8-0D4E-474C-8FC2-5DE8B0B02013}"/>
                </a:ext>
              </a:extLst>
            </p:cNvPr>
            <p:cNvSpPr txBox="1"/>
            <p:nvPr/>
          </p:nvSpPr>
          <p:spPr>
            <a:xfrm>
              <a:off x="169501" y="3669029"/>
              <a:ext cx="21593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Shiltsev</a:t>
              </a:r>
              <a:r>
                <a:rPr lang="en-US" sz="1400" dirty="0"/>
                <a:t> et al PRL (2017)</a:t>
              </a:r>
            </a:p>
          </p:txBody>
        </p:sp>
        <p:sp>
          <p:nvSpPr>
            <p:cNvPr id="7" name="TextBox 21">
              <a:extLst>
                <a:ext uri="{FF2B5EF4-FFF2-40B4-BE49-F238E27FC236}">
                  <a16:creationId xmlns:a16="http://schemas.microsoft.com/office/drawing/2014/main" xmlns="" id="{F9AF2D56-B2DA-44BF-85C4-BA08E5EE7630}"/>
                </a:ext>
              </a:extLst>
            </p:cNvPr>
            <p:cNvSpPr txBox="1"/>
            <p:nvPr/>
          </p:nvSpPr>
          <p:spPr>
            <a:xfrm>
              <a:off x="162637" y="3921845"/>
              <a:ext cx="38395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Tune spread induced by a </a:t>
              </a:r>
            </a:p>
            <a:p>
              <a:r>
                <a:rPr lang="en-US" dirty="0"/>
                <a:t>counter-propagating electron beam: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xmlns="" id="{52B9DBA8-026E-4117-9122-3CF526B37647}"/>
                </a:ext>
              </a:extLst>
            </p:cNvPr>
            <p:cNvSpPr txBox="1"/>
            <p:nvPr/>
          </p:nvSpPr>
          <p:spPr>
            <a:xfrm>
              <a:off x="1218863" y="3271924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Electron</a:t>
              </a:r>
              <a:r>
                <a:rPr lang="de-DE" b="1" dirty="0"/>
                <a:t> </a:t>
              </a:r>
              <a:r>
                <a:rPr lang="de-DE" b="1" dirty="0" err="1"/>
                <a:t>lenses</a:t>
              </a:r>
              <a:endParaRPr lang="de-DE" b="1" dirty="0"/>
            </a:p>
          </p:txBody>
        </p:sp>
        <p:graphicFrame>
          <p:nvGraphicFramePr>
            <p:cNvPr id="9" name="Objekt 8">
              <a:extLst>
                <a:ext uri="{FF2B5EF4-FFF2-40B4-BE49-F238E27FC236}">
                  <a16:creationId xmlns:a16="http://schemas.microsoft.com/office/drawing/2014/main" xmlns="" id="{A63CE1A0-3E8D-48FE-A97F-400FD7E282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808365"/>
                </p:ext>
              </p:extLst>
            </p:nvPr>
          </p:nvGraphicFramePr>
          <p:xfrm>
            <a:off x="401539" y="4647248"/>
            <a:ext cx="2611438" cy="792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5" name="Equation" r:id="rId4" imgW="1549080" imgH="469800" progId="Equation.DSMT4">
                    <p:embed/>
                  </p:oleObj>
                </mc:Choice>
                <mc:Fallback>
                  <p:oleObj name="Equation" r:id="rId4" imgW="1549080" imgH="469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01539" y="4647248"/>
                          <a:ext cx="2611438" cy="7921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kt 9">
              <a:extLst>
                <a:ext uri="{FF2B5EF4-FFF2-40B4-BE49-F238E27FC236}">
                  <a16:creationId xmlns:a16="http://schemas.microsoft.com/office/drawing/2014/main" xmlns="" id="{3F4E302C-2C9F-46CC-AABC-0BE75B14F1F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0548617"/>
                </p:ext>
              </p:extLst>
            </p:nvPr>
          </p:nvGraphicFramePr>
          <p:xfrm>
            <a:off x="646912" y="5537214"/>
            <a:ext cx="2462212" cy="42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6" name="Equation" r:id="rId6" imgW="1460160" imgH="253800" progId="Equation.DSMT4">
                    <p:embed/>
                  </p:oleObj>
                </mc:Choice>
                <mc:Fallback>
                  <p:oleObj name="Equation" r:id="rId6" imgW="146016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46912" y="5537214"/>
                          <a:ext cx="2462212" cy="42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D7EAEF7C-B969-468E-9A43-E013556E963B}"/>
              </a:ext>
            </a:extLst>
          </p:cNvPr>
          <p:cNvSpPr txBox="1"/>
          <p:nvPr/>
        </p:nvSpPr>
        <p:spPr>
          <a:xfrm>
            <a:off x="783922" y="1467914"/>
            <a:ext cx="7160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FCC-</a:t>
            </a:r>
            <a:r>
              <a:rPr lang="de-DE" b="1" dirty="0" err="1"/>
              <a:t>hh</a:t>
            </a:r>
            <a:r>
              <a:rPr lang="de-DE" b="1" dirty="0"/>
              <a:t>: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k=0 </a:t>
            </a:r>
            <a:r>
              <a:rPr lang="de-DE" dirty="0" err="1"/>
              <a:t>modes</a:t>
            </a:r>
            <a:r>
              <a:rPr lang="de-DE" dirty="0"/>
              <a:t>, Landau </a:t>
            </a:r>
            <a:r>
              <a:rPr lang="de-DE" dirty="0" err="1"/>
              <a:t>damping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k&gt;1.</a:t>
            </a:r>
          </a:p>
          <a:p>
            <a:r>
              <a:rPr lang="de-DE" dirty="0"/>
              <a:t>    Still, additional Landau </a:t>
            </a:r>
            <a:r>
              <a:rPr lang="de-DE" dirty="0" err="1"/>
              <a:t>damping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helpful</a:t>
            </a:r>
            <a:r>
              <a:rPr lang="de-DE" dirty="0"/>
              <a:t> !</a:t>
            </a:r>
          </a:p>
        </p:txBody>
      </p:sp>
      <p:grpSp>
        <p:nvGrpSpPr>
          <p:cNvPr id="12" name="Gruppieren 3">
            <a:extLst>
              <a:ext uri="{FF2B5EF4-FFF2-40B4-BE49-F238E27FC236}">
                <a16:creationId xmlns:a16="http://schemas.microsoft.com/office/drawing/2014/main" xmlns="" id="{B9468B2E-10C8-44D2-8BF3-29556EBDF8EE}"/>
              </a:ext>
            </a:extLst>
          </p:cNvPr>
          <p:cNvGrpSpPr/>
          <p:nvPr/>
        </p:nvGrpSpPr>
        <p:grpSpPr>
          <a:xfrm>
            <a:off x="4710904" y="2005578"/>
            <a:ext cx="4519186" cy="3782633"/>
            <a:chOff x="4681208" y="2114245"/>
            <a:chExt cx="4519186" cy="3782633"/>
          </a:xfrm>
        </p:grpSpPr>
        <p:pic>
          <p:nvPicPr>
            <p:cNvPr id="13" name="Grafik 14">
              <a:extLst>
                <a:ext uri="{FF2B5EF4-FFF2-40B4-BE49-F238E27FC236}">
                  <a16:creationId xmlns:a16="http://schemas.microsoft.com/office/drawing/2014/main" xmlns="" id="{3EF3A6C2-A6FB-4AB2-BA5B-C6DD18B66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10111" y="2114245"/>
              <a:ext cx="1892306" cy="180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xmlns="" id="{F3394344-180C-45A3-ABFA-CEE54F5EE4B1}"/>
                </a:ext>
              </a:extLst>
            </p:cNvPr>
            <p:cNvSpPr txBox="1"/>
            <p:nvPr/>
          </p:nvSpPr>
          <p:spPr>
            <a:xfrm>
              <a:off x="5381666" y="3369953"/>
              <a:ext cx="19250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Grudiev</a:t>
              </a:r>
              <a:r>
                <a:rPr lang="de-DE" sz="1400" dirty="0"/>
                <a:t> PRAB 2014</a:t>
              </a:r>
            </a:p>
            <a:p>
              <a:r>
                <a:rPr lang="de-DE" sz="1400" dirty="0"/>
                <a:t>Schenk et al, IPAC17 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xmlns="" id="{72225159-385C-4DA2-879C-4AD8D52E923C}"/>
                </a:ext>
              </a:extLst>
            </p:cNvPr>
            <p:cNvSpPr txBox="1"/>
            <p:nvPr/>
          </p:nvSpPr>
          <p:spPr>
            <a:xfrm>
              <a:off x="4815678" y="2615900"/>
              <a:ext cx="21852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Radio-</a:t>
              </a:r>
              <a:r>
                <a:rPr lang="de-DE" b="1" dirty="0" err="1"/>
                <a:t>Frequency</a:t>
              </a:r>
              <a:r>
                <a:rPr lang="de-DE" b="1" dirty="0"/>
                <a:t> </a:t>
              </a:r>
            </a:p>
            <a:p>
              <a:r>
                <a:rPr lang="de-DE" b="1" dirty="0"/>
                <a:t>Quadrupole (RFQ)</a:t>
              </a:r>
            </a:p>
          </p:txBody>
        </p:sp>
        <p:graphicFrame>
          <p:nvGraphicFramePr>
            <p:cNvPr id="16" name="Objekt 15">
              <a:extLst>
                <a:ext uri="{FF2B5EF4-FFF2-40B4-BE49-F238E27FC236}">
                  <a16:creationId xmlns:a16="http://schemas.microsoft.com/office/drawing/2014/main" xmlns="" id="{3463499D-FACE-4B2E-8707-88C5EDE5E4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7742425"/>
                </p:ext>
              </p:extLst>
            </p:nvPr>
          </p:nvGraphicFramePr>
          <p:xfrm>
            <a:off x="4966802" y="3950940"/>
            <a:ext cx="3810000" cy="836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7" name="Equation" r:id="rId9" imgW="2260440" imgH="495000" progId="Equation.DSMT4">
                    <p:embed/>
                  </p:oleObj>
                </mc:Choice>
                <mc:Fallback>
                  <p:oleObj name="Equation" r:id="rId9" imgW="2260440" imgH="495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66802" y="3950940"/>
                          <a:ext cx="3810000" cy="8366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kt 16">
              <a:extLst>
                <a:ext uri="{FF2B5EF4-FFF2-40B4-BE49-F238E27FC236}">
                  <a16:creationId xmlns:a16="http://schemas.microsoft.com/office/drawing/2014/main" xmlns="" id="{8108F2B4-7DA6-4DBA-8265-B0D50D2B6CC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6724378"/>
                </p:ext>
              </p:extLst>
            </p:nvPr>
          </p:nvGraphicFramePr>
          <p:xfrm>
            <a:off x="5478408" y="4787552"/>
            <a:ext cx="1155700" cy="428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8" name="Equation" r:id="rId11" imgW="685800" imgH="253800" progId="Equation.DSMT4">
                    <p:embed/>
                  </p:oleObj>
                </mc:Choice>
                <mc:Fallback>
                  <p:oleObj name="Equation" r:id="rId11" imgW="68580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478408" y="4787552"/>
                          <a:ext cx="1155700" cy="428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xmlns="" id="{B45CFB85-1554-4D18-ACDD-5A53CC53ED1C}"/>
                </a:ext>
              </a:extLst>
            </p:cNvPr>
            <p:cNvSpPr txBox="1"/>
            <p:nvPr/>
          </p:nvSpPr>
          <p:spPr>
            <a:xfrm>
              <a:off x="4681208" y="5250547"/>
              <a:ext cx="45191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No</a:t>
              </a:r>
              <a:r>
                <a:rPr lang="de-DE" dirty="0"/>
                <a:t> </a:t>
              </a:r>
              <a:r>
                <a:rPr lang="de-DE" dirty="0" err="1"/>
                <a:t>local</a:t>
              </a:r>
              <a:r>
                <a:rPr lang="de-DE" dirty="0"/>
                <a:t> </a:t>
              </a:r>
              <a:r>
                <a:rPr lang="de-DE" dirty="0" err="1"/>
                <a:t>spread</a:t>
              </a:r>
              <a:r>
                <a:rPr lang="de-DE" dirty="0"/>
                <a:t> (in z) ! </a:t>
              </a:r>
            </a:p>
            <a:p>
              <a:r>
                <a:rPr lang="de-DE" dirty="0"/>
                <a:t>Dispersion </a:t>
              </a:r>
              <a:r>
                <a:rPr lang="de-DE" dirty="0" err="1"/>
                <a:t>relation</a:t>
              </a:r>
              <a:r>
                <a:rPr lang="de-DE" dirty="0"/>
                <a:t> and Landau </a:t>
              </a:r>
              <a:r>
                <a:rPr lang="de-DE" dirty="0" err="1"/>
                <a:t>damping</a:t>
              </a:r>
              <a:r>
                <a:rPr lang="de-DE" dirty="0"/>
                <a:t> ?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xmlns="" id="{8639E4C6-2DC4-47F2-B1BB-F2D54FB594B5}"/>
                </a:ext>
              </a:extLst>
            </p:cNvPr>
            <p:cNvSpPr txBox="1"/>
            <p:nvPr/>
          </p:nvSpPr>
          <p:spPr>
            <a:xfrm>
              <a:off x="6725058" y="4821922"/>
              <a:ext cx="19607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(longitudinal </a:t>
              </a:r>
              <a:r>
                <a:rPr lang="de-DE" sz="1600" dirty="0" err="1"/>
                <a:t>action</a:t>
              </a:r>
              <a:r>
                <a:rPr lang="de-DE" sz="1600" dirty="0"/>
                <a:t>)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8FFF5930-68DD-4171-8024-BDDFFAF367B8}"/>
              </a:ext>
            </a:extLst>
          </p:cNvPr>
          <p:cNvSpPr txBox="1"/>
          <p:nvPr/>
        </p:nvSpPr>
        <p:spPr>
          <a:xfrm>
            <a:off x="871712" y="5983820"/>
            <a:ext cx="767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Detailed</a:t>
            </a:r>
            <a:r>
              <a:rPr lang="de-DE" b="1" dirty="0"/>
              <a:t> </a:t>
            </a: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tracking</a:t>
            </a:r>
            <a:r>
              <a:rPr lang="de-DE" b="1" dirty="0"/>
              <a:t> </a:t>
            </a:r>
            <a:r>
              <a:rPr lang="de-DE" b="1" dirty="0" err="1"/>
              <a:t>studies</a:t>
            </a:r>
            <a:r>
              <a:rPr lang="de-DE" b="1" dirty="0"/>
              <a:t> </a:t>
            </a:r>
            <a:r>
              <a:rPr lang="de-DE" b="1" dirty="0" err="1"/>
              <a:t>are</a:t>
            </a:r>
            <a:r>
              <a:rPr lang="de-DE" b="1" dirty="0"/>
              <a:t> </a:t>
            </a:r>
            <a:r>
              <a:rPr lang="de-DE" b="1" dirty="0" err="1"/>
              <a:t>ongoing</a:t>
            </a:r>
            <a:r>
              <a:rPr lang="de-DE" b="1" dirty="0"/>
              <a:t> (</a:t>
            </a:r>
            <a:r>
              <a:rPr lang="de-DE" b="1" dirty="0" err="1"/>
              <a:t>see</a:t>
            </a:r>
            <a:r>
              <a:rPr lang="de-DE" b="1" dirty="0"/>
              <a:t> also V. Kornilov).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xmlns="" id="{FE04E7E1-F477-4286-8DDA-94A9EBB5106A}"/>
              </a:ext>
            </a:extLst>
          </p:cNvPr>
          <p:cNvGrpSpPr/>
          <p:nvPr/>
        </p:nvGrpSpPr>
        <p:grpSpPr>
          <a:xfrm>
            <a:off x="69606" y="2200758"/>
            <a:ext cx="4686440" cy="3563628"/>
            <a:chOff x="71950" y="2237471"/>
            <a:chExt cx="4686440" cy="3563628"/>
          </a:xfrm>
        </p:grpSpPr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xmlns="" id="{A322C00D-6D12-4114-8936-470CE957FD8A}"/>
                </a:ext>
              </a:extLst>
            </p:cNvPr>
            <p:cNvGrpSpPr/>
            <p:nvPr/>
          </p:nvGrpSpPr>
          <p:grpSpPr>
            <a:xfrm>
              <a:off x="71950" y="2237471"/>
              <a:ext cx="4684246" cy="3563628"/>
              <a:chOff x="4026737" y="2220212"/>
              <a:chExt cx="4684246" cy="3563628"/>
            </a:xfrm>
          </p:grpSpPr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xmlns="" id="{55625123-8273-4316-AAF3-52F686284FC6}"/>
                  </a:ext>
                </a:extLst>
              </p:cNvPr>
              <p:cNvSpPr/>
              <p:nvPr/>
            </p:nvSpPr>
            <p:spPr>
              <a:xfrm>
                <a:off x="4026737" y="2220212"/>
                <a:ext cx="4684246" cy="356362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8" name="Gruppieren 27">
                <a:extLst>
                  <a:ext uri="{FF2B5EF4-FFF2-40B4-BE49-F238E27FC236}">
                    <a16:creationId xmlns:a16="http://schemas.microsoft.com/office/drawing/2014/main" xmlns="" id="{4EF7678C-8CE5-4C3F-9073-3C943B0510EE}"/>
                  </a:ext>
                </a:extLst>
              </p:cNvPr>
              <p:cNvGrpSpPr/>
              <p:nvPr/>
            </p:nvGrpSpPr>
            <p:grpSpPr>
              <a:xfrm>
                <a:off x="4216682" y="2363187"/>
                <a:ext cx="4368000" cy="3276000"/>
                <a:chOff x="-2429223" y="3099671"/>
                <a:chExt cx="4368000" cy="3276000"/>
              </a:xfrm>
            </p:grpSpPr>
            <p:pic>
              <p:nvPicPr>
                <p:cNvPr id="21" name="Grafik 20">
                  <a:extLst>
                    <a:ext uri="{FF2B5EF4-FFF2-40B4-BE49-F238E27FC236}">
                      <a16:creationId xmlns:a16="http://schemas.microsoft.com/office/drawing/2014/main" xmlns="" id="{B78F0BC7-40CD-4110-AEF6-8409E45B8F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429223" y="3099671"/>
                  <a:ext cx="4368000" cy="3276000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feld 22">
                      <a:extLst>
                        <a:ext uri="{FF2B5EF4-FFF2-40B4-BE49-F238E27FC236}">
                          <a16:creationId xmlns:a16="http://schemas.microsoft.com/office/drawing/2014/main" xmlns="" id="{4E0C3B8D-AFDE-4AC6-AB4C-5B15FA7A40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371" y="3561871"/>
                      <a:ext cx="147469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p>
                              <m:sSupPr>
                                <m:ctrlPr>
                                  <a:rPr lang="de-DE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p>
                            </m:s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=0.01</m:t>
                            </m:r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23" name="Textfeld 22">
                      <a:extLst>
                        <a:ext uri="{FF2B5EF4-FFF2-40B4-BE49-F238E27FC236}">
                          <a16:creationId xmlns:a16="http://schemas.microsoft.com/office/drawing/2014/main" id="{4E0C3B8D-AFDE-4AC6-AB4C-5B15FA7A40E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371" y="3561871"/>
                      <a:ext cx="1474699" cy="276999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l="-2893" r="-3306" b="-3043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xmlns="" id="{C0049C87-6D5D-45D4-80E6-AAD8D4B44F18}"/>
                    </a:ext>
                  </a:extLst>
                </p:cNvPr>
                <p:cNvSpPr txBox="1"/>
                <p:nvPr/>
              </p:nvSpPr>
              <p:spPr>
                <a:xfrm>
                  <a:off x="-1863620" y="3522967"/>
                  <a:ext cx="125066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400" dirty="0" err="1"/>
                    <a:t>Shiltsev</a:t>
                  </a:r>
                  <a:r>
                    <a:rPr lang="de-DE" sz="1400" dirty="0"/>
                    <a:t> et al </a:t>
                  </a:r>
                </a:p>
                <a:p>
                  <a:r>
                    <a:rPr lang="de-DE" sz="1400" dirty="0"/>
                    <a:t>PRL 2017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feld 24">
                      <a:extLst>
                        <a:ext uri="{FF2B5EF4-FFF2-40B4-BE49-F238E27FC236}">
                          <a16:creationId xmlns:a16="http://schemas.microsoft.com/office/drawing/2014/main" xmlns="" id="{A6A781CE-C51E-42E2-A1FB-28EAECCC0D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09600" y="3865631"/>
                      <a:ext cx="92108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de-DE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=2 </m:t>
                            </m:r>
                            <m:r>
                              <m:rPr>
                                <m:nor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25" name="Textfeld 24">
                      <a:extLst>
                        <a:ext uri="{FF2B5EF4-FFF2-40B4-BE49-F238E27FC236}">
                          <a16:creationId xmlns:a16="http://schemas.microsoft.com/office/drawing/2014/main" id="{A6A781CE-C51E-42E2-A1FB-28EAECCC0DB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9600" y="3865631"/>
                      <a:ext cx="921086" cy="276999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l="-5298" r="-2649" b="-130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Textfeld 25">
                      <a:extLst>
                        <a:ext uri="{FF2B5EF4-FFF2-40B4-BE49-F238E27FC236}">
                          <a16:creationId xmlns:a16="http://schemas.microsoft.com/office/drawing/2014/main" xmlns="" id="{24D82A2D-8B13-413D-99DF-95FB7ED115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8387" y="4224335"/>
                      <a:ext cx="105009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de-DE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=0.8 </m:t>
                            </m:r>
                            <m:r>
                              <m:rPr>
                                <m:nor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26" name="Textfeld 25">
                      <a:extLst>
                        <a:ext uri="{FF2B5EF4-FFF2-40B4-BE49-F238E27FC236}">
                          <a16:creationId xmlns:a16="http://schemas.microsoft.com/office/drawing/2014/main" id="{24D82A2D-8B13-413D-99DF-95FB7ED1150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387" y="4224335"/>
                      <a:ext cx="1050096" cy="276999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l="-4046" r="-4624" b="-155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de-D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xmlns="" id="{AC561ED4-0BBD-4EF8-AEA2-0ED592FFA16C}"/>
                </a:ext>
              </a:extLst>
            </p:cNvPr>
            <p:cNvSpPr txBox="1"/>
            <p:nvPr/>
          </p:nvSpPr>
          <p:spPr>
            <a:xfrm>
              <a:off x="80506" y="2282873"/>
              <a:ext cx="46778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/>
                <a:t>LHC: </a:t>
              </a:r>
              <a:r>
                <a:rPr lang="de-DE" sz="1600" dirty="0"/>
                <a:t>10 x larger </a:t>
              </a:r>
              <a:r>
                <a:rPr lang="de-DE" sz="1600" dirty="0" err="1"/>
                <a:t>stability</a:t>
              </a:r>
              <a:r>
                <a:rPr lang="de-DE" sz="1600" dirty="0"/>
                <a:t> </a:t>
              </a:r>
              <a:r>
                <a:rPr lang="de-DE" sz="1600" dirty="0" err="1"/>
                <a:t>area</a:t>
              </a:r>
              <a:r>
                <a:rPr lang="de-DE" sz="1600" dirty="0"/>
                <a:t> </a:t>
              </a:r>
              <a:r>
                <a:rPr lang="de-DE" sz="1600" dirty="0" err="1"/>
                <a:t>then</a:t>
              </a:r>
              <a:r>
                <a:rPr lang="de-DE" sz="1600" dirty="0"/>
                <a:t> </a:t>
              </a:r>
              <a:r>
                <a:rPr lang="de-DE" sz="1600" dirty="0" err="1"/>
                <a:t>with</a:t>
              </a:r>
              <a:r>
                <a:rPr lang="de-DE" sz="1600" dirty="0"/>
                <a:t> </a:t>
              </a:r>
              <a:r>
                <a:rPr lang="de-DE" sz="1600" dirty="0" err="1"/>
                <a:t>octupoles</a:t>
              </a:r>
              <a:endParaRPr lang="de-D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856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38" y="475456"/>
            <a:ext cx="6642117" cy="838200"/>
          </a:xfrm>
        </p:spPr>
        <p:txBody>
          <a:bodyPr/>
          <a:lstStyle/>
          <a:p>
            <a:r>
              <a:rPr lang="en-US" dirty="0"/>
              <a:t>Option: HTS coated screen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0" y="1490597"/>
            <a:ext cx="2481048" cy="17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s://www.overleaf.com/docs/10071569bdmpcssgrhfx/atts/502054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6127750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7238212" y="4812513"/>
            <a:ext cx="1800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de-DE" altLang="de-DE" dirty="0"/>
              <a:t>P. Krkotic,</a:t>
            </a:r>
          </a:p>
          <a:p>
            <a:r>
              <a:rPr lang="de-DE" altLang="de-DE" dirty="0"/>
              <a:t>U. Niedermayer</a:t>
            </a:r>
          </a:p>
        </p:txBody>
      </p:sp>
      <p:cxnSp>
        <p:nvCxnSpPr>
          <p:cNvPr id="10" name="Gerade Verbindung mit Pfeil 2"/>
          <p:cNvCxnSpPr/>
          <p:nvPr/>
        </p:nvCxnSpPr>
        <p:spPr>
          <a:xfrm>
            <a:off x="5909866" y="4435351"/>
            <a:ext cx="0" cy="52070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3"/>
          <p:cNvSpPr txBox="1">
            <a:spLocks noChangeArrowheads="1"/>
          </p:cNvSpPr>
          <p:nvPr/>
        </p:nvSpPr>
        <p:spPr bwMode="auto">
          <a:xfrm>
            <a:off x="4441428" y="4097214"/>
            <a:ext cx="2555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de-DE" altLang="en-US" sz="1400"/>
              <a:t>“depinning frequency“</a:t>
            </a:r>
          </a:p>
        </p:txBody>
      </p:sp>
      <p:sp>
        <p:nvSpPr>
          <p:cNvPr id="12" name="Textfeld 8"/>
          <p:cNvSpPr txBox="1">
            <a:spLocks noChangeArrowheads="1"/>
          </p:cNvSpPr>
          <p:nvPr/>
        </p:nvSpPr>
        <p:spPr bwMode="auto">
          <a:xfrm>
            <a:off x="3541316" y="3365376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de-DE" altLang="en-US" sz="2000" b="1" i="1"/>
              <a:t>B=</a:t>
            </a:r>
            <a:r>
              <a:rPr lang="de-DE" altLang="en-US" sz="2000" b="1"/>
              <a:t>16T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90" y="1571313"/>
            <a:ext cx="2460310" cy="1548000"/>
          </a:xfrm>
          <a:prstGeom prst="rect">
            <a:avLst/>
          </a:prstGeom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6B2EA459-183A-49D6-9280-A9B0E263992F}"/>
              </a:ext>
            </a:extLst>
          </p:cNvPr>
          <p:cNvCxnSpPr>
            <a:cxnSpLocks/>
          </p:cNvCxnSpPr>
          <p:nvPr/>
        </p:nvCxnSpPr>
        <p:spPr>
          <a:xfrm flipV="1">
            <a:off x="2047029" y="3284984"/>
            <a:ext cx="0" cy="287120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xmlns="" id="{8B54B13F-EECB-43F7-89EC-CA55B6E9AEA8}"/>
                  </a:ext>
                </a:extLst>
              </p:cNvPr>
              <p:cNvSpPr txBox="1"/>
              <p:nvPr/>
            </p:nvSpPr>
            <p:spPr>
              <a:xfrm>
                <a:off x="1783944" y="4609993"/>
                <a:ext cx="263085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8B54B13F-EECB-43F7-89EC-CA55B6E9A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944" y="4609993"/>
                <a:ext cx="263085" cy="298415"/>
              </a:xfrm>
              <a:prstGeom prst="rect">
                <a:avLst/>
              </a:prstGeom>
              <a:blipFill>
                <a:blip r:embed="rId5"/>
                <a:stretch>
                  <a:fillRect l="-30233" r="-9302" b="-265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6F787BB7-76BA-442D-BDBD-10425C4A270B}"/>
              </a:ext>
            </a:extLst>
          </p:cNvPr>
          <p:cNvSpPr txBox="1"/>
          <p:nvPr/>
        </p:nvSpPr>
        <p:spPr>
          <a:xfrm>
            <a:off x="3181565" y="1994070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Hybrid </a:t>
            </a:r>
            <a:r>
              <a:rPr lang="de-DE" sz="1600" dirty="0" err="1"/>
              <a:t>coating</a:t>
            </a:r>
            <a:endParaRPr lang="de-DE" sz="16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C239B6AC-2618-42E9-88DC-B994A76E0144}"/>
              </a:ext>
            </a:extLst>
          </p:cNvPr>
          <p:cNvSpPr txBox="1"/>
          <p:nvPr/>
        </p:nvSpPr>
        <p:spPr>
          <a:xfrm>
            <a:off x="5202960" y="1482033"/>
            <a:ext cx="3941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Hybrid </a:t>
            </a:r>
            <a:r>
              <a:rPr lang="de-DE" b="1" dirty="0" err="1" smtClean="0"/>
              <a:t>coating</a:t>
            </a:r>
            <a:r>
              <a:rPr lang="de-DE" b="1" dirty="0" smtClean="0"/>
              <a:t> (HTS </a:t>
            </a:r>
            <a:r>
              <a:rPr lang="de-DE" b="1" dirty="0" err="1" smtClean="0"/>
              <a:t>stripes</a:t>
            </a:r>
            <a:r>
              <a:rPr lang="de-DE" b="1" dirty="0" smtClean="0"/>
              <a:t>): 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resistive</a:t>
            </a:r>
            <a:r>
              <a:rPr lang="de-DE" dirty="0"/>
              <a:t> wall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growth</a:t>
            </a:r>
            <a:r>
              <a:rPr lang="de-DE" dirty="0"/>
              <a:t> </a:t>
            </a:r>
            <a:r>
              <a:rPr lang="de-DE" dirty="0" err="1"/>
              <a:t>rates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5-6.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 TMCI </a:t>
            </a:r>
            <a:r>
              <a:rPr lang="de-DE" dirty="0" err="1"/>
              <a:t>thresholds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0697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E121346-2422-4B3D-8DC1-47E959E8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studies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7EC1FE31-DCC0-40CA-9379-D18835369BB8}"/>
              </a:ext>
            </a:extLst>
          </p:cNvPr>
          <p:cNvPicPr/>
          <p:nvPr/>
        </p:nvPicPr>
        <p:blipFill>
          <a:blip r:embed="rId2"/>
          <a:srcRect l="1762" t="16108" r="10442" b="6240"/>
          <a:stretch/>
        </p:blipFill>
        <p:spPr>
          <a:xfrm>
            <a:off x="5105584" y="4452563"/>
            <a:ext cx="3403080" cy="1775880"/>
          </a:xfrm>
          <a:prstGeom prst="rect">
            <a:avLst/>
          </a:prstGeom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5ABA9118-A407-4900-AA7E-90F057D26CBB}"/>
              </a:ext>
            </a:extLst>
          </p:cNvPr>
          <p:cNvPicPr/>
          <p:nvPr/>
        </p:nvPicPr>
        <p:blipFill>
          <a:blip r:embed="rId3"/>
          <a:srcRect l="1009" t="14546" r="9089" b="6397"/>
          <a:stretch/>
        </p:blipFill>
        <p:spPr>
          <a:xfrm>
            <a:off x="1248904" y="4395323"/>
            <a:ext cx="3479760" cy="1804680"/>
          </a:xfrm>
          <a:prstGeom prst="rect">
            <a:avLst/>
          </a:prstGeom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F3851B71-5983-4BD7-B113-AC35566F8EFC}"/>
              </a:ext>
            </a:extLst>
          </p:cNvPr>
          <p:cNvPicPr/>
          <p:nvPr/>
        </p:nvPicPr>
        <p:blipFill>
          <a:blip r:embed="rId4"/>
          <a:srcRect l="1417" t="13234" r="9926" b="5912"/>
          <a:stretch/>
        </p:blipFill>
        <p:spPr>
          <a:xfrm>
            <a:off x="1263664" y="2479763"/>
            <a:ext cx="3429720" cy="1938600"/>
          </a:xfrm>
          <a:prstGeom prst="rect">
            <a:avLst/>
          </a:prstGeom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C3410457-44D8-488F-80C1-30055458EE4B}"/>
              </a:ext>
            </a:extLst>
          </p:cNvPr>
          <p:cNvPicPr/>
          <p:nvPr/>
        </p:nvPicPr>
        <p:blipFill>
          <a:blip r:embed="rId5"/>
          <a:srcRect l="2205" t="13713" r="10334" b="4455"/>
          <a:stretch/>
        </p:blipFill>
        <p:spPr>
          <a:xfrm>
            <a:off x="5148064" y="2542043"/>
            <a:ext cx="3360600" cy="1949040"/>
          </a:xfrm>
          <a:prstGeom prst="rect">
            <a:avLst/>
          </a:prstGeom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50B83606-79AA-4BCA-AC28-AE100ED3720B}"/>
              </a:ext>
            </a:extLst>
          </p:cNvPr>
          <p:cNvSpPr/>
          <p:nvPr/>
        </p:nvSpPr>
        <p:spPr>
          <a:xfrm>
            <a:off x="251520" y="1426813"/>
            <a:ext cx="93702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openEcloud</a:t>
            </a:r>
            <a:r>
              <a:rPr lang="en-US" sz="16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6"/>
              </a:rPr>
              <a:t>https://github.com/openecloud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e.g. F. Petrov, O. Boine-Frankenheim, O. Haas, PRAB (2014) </a:t>
            </a: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Fast 2D Poisson solver, PIC solver, SEY model, interfaces to PATRIC/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pyORBIT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(to do)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82A1FC7F-2EE8-4F07-8700-997A64D56388}"/>
              </a:ext>
            </a:extLst>
          </p:cNvPr>
          <p:cNvSpPr txBox="1"/>
          <p:nvPr/>
        </p:nvSpPr>
        <p:spPr>
          <a:xfrm>
            <a:off x="467544" y="314301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FCC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51C1A862-1FFA-4CB5-9DD3-DF1360F34811}"/>
              </a:ext>
            </a:extLst>
          </p:cNvPr>
          <p:cNvSpPr txBox="1"/>
          <p:nvPr/>
        </p:nvSpPr>
        <p:spPr>
          <a:xfrm>
            <a:off x="467544" y="48885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LHC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327F44C3-BA45-4777-839E-0AAAB8D15A51}"/>
              </a:ext>
            </a:extLst>
          </p:cNvPr>
          <p:cNvSpPr txBox="1"/>
          <p:nvPr/>
        </p:nvSpPr>
        <p:spPr>
          <a:xfrm>
            <a:off x="81607" y="6030726"/>
            <a:ext cx="1495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D. Astapovych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FBC30C8F-85BD-4EFC-8FCE-72CDB94163F1}"/>
              </a:ext>
            </a:extLst>
          </p:cNvPr>
          <p:cNvSpPr txBox="1"/>
          <p:nvPr/>
        </p:nvSpPr>
        <p:spPr>
          <a:xfrm>
            <a:off x="2555776" y="220812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B=0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FB1548FC-0DDA-4E83-B8E1-C9F5F20E70BD}"/>
              </a:ext>
            </a:extLst>
          </p:cNvPr>
          <p:cNvSpPr txBox="1"/>
          <p:nvPr/>
        </p:nvSpPr>
        <p:spPr>
          <a:xfrm>
            <a:off x="6399130" y="2244675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B=1 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xmlns="" id="{E2EB9B13-5174-4B59-A8F1-7DBBC648F112}"/>
                  </a:ext>
                </a:extLst>
              </p:cNvPr>
              <p:cNvSpPr txBox="1"/>
              <p:nvPr/>
            </p:nvSpPr>
            <p:spPr>
              <a:xfrm>
                <a:off x="83316" y="3707026"/>
                <a:ext cx="10863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E2EB9B13-5174-4B59-A8F1-7DBBC648F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6" y="3707026"/>
                <a:ext cx="1086323" cy="276999"/>
              </a:xfrm>
              <a:prstGeom prst="rect">
                <a:avLst/>
              </a:prstGeom>
              <a:blipFill>
                <a:blip r:embed="rId7"/>
                <a:stretch>
                  <a:fillRect l="-4494" t="-2174" r="-1124" b="-173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283B61C2-D489-485D-B3AE-57B1129402A3}"/>
              </a:ext>
            </a:extLst>
          </p:cNvPr>
          <p:cNvSpPr txBox="1"/>
          <p:nvPr/>
        </p:nvSpPr>
        <p:spPr>
          <a:xfrm>
            <a:off x="-12306" y="3921457"/>
            <a:ext cx="1359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25 </a:t>
            </a:r>
            <a:r>
              <a:rPr lang="de-DE" sz="1600" dirty="0" err="1"/>
              <a:t>ns</a:t>
            </a:r>
            <a:r>
              <a:rPr lang="de-DE" sz="1600" dirty="0"/>
              <a:t> </a:t>
            </a:r>
            <a:r>
              <a:rPr lang="de-DE" sz="1600" dirty="0" err="1"/>
              <a:t>bunch</a:t>
            </a:r>
            <a:r>
              <a:rPr lang="de-DE" sz="1600" dirty="0"/>
              <a:t> </a:t>
            </a:r>
          </a:p>
          <a:p>
            <a:r>
              <a:rPr lang="de-DE" sz="1600" dirty="0" err="1"/>
              <a:t>spacing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5574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rhoc}{\ensuremath{ \protect\underline{\rho} }}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&#10;-\nabla\cdot\epsc\nabla\Phic=\rhoc$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abla\times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abla\cdot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cal{H}^\mathrm{curl}_\mathrm{2D}&#10;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cal{H}^\mathrm{div}_\mathrm{2D}&#10;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abla\!\!_\perp\cdot$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rm{\hat A}$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rm{\hat B}$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times\mathcal{H}^1 $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times\mathcal{H}^1 $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u,\eps$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,9794"/>
  <p:tag name="ORIGINALWIDTH" val="1617,548"/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&#10;\nabla\times\muc^{-1}\nabla\times\Evc_\mathrm{curl}&#10;-\omega^2\epsc\,\Evc_\mathrm{curl}&#10;%=\vec{\underline{R}}   &#10;$&#10;&#10;\end{document}"/>
  <p:tag name="IGUANATEXSIZE" val="30"/>
  <p:tag name="IGUANATEXCURSOR" val="11906"/>
  <p:tag name="TRANSPARENCY" val="Wahr"/>
  <p:tag name="FILENAME" val=""/>
  <p:tag name="LATEXENGINEID" val="0"/>
  <p:tag name="TEMPFOLDER" val="C:\Users\niedermayer\Downloads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abla\!\!_\perp$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u,\eps$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u,\eps, \mathrm{\hat Z}$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,2309"/>
  <p:tag name="ORIGINALWIDTH" val="929,1339"/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&#10;=\omega^2\epsc\,\nabla\Phic-i\omega\Jvc_\mathrm{s}   &#10;$&#10;&#10;\end{document}"/>
  <p:tag name="IGUANATEXSIZE" val="30"/>
  <p:tag name="IGUANATEXCURSOR" val="11845"/>
  <p:tag name="TRANSPARENCY" val="Wahr"/>
  <p:tag name="FILENAME" val=""/>
  <p:tag name="LATEXENGINEID" val="0"/>
  <p:tag name="TEMPFOLDER" val="C:\Users\niedermayer\Downloads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&#10;\mathbf{e}_\mathrm{curl}=&#10;\left[&#10;\begin{array}{c}&#10;\mathbf e_\perp^\mathrm{r} \\&#10;\mathbf e_\perp^\mathrm{i} \\&#10;\mathbf e_\mathrm{z}^\mathrm{r} \\&#10;\mathbf e_\mathrm{z}^\mathrm{i} \\&#10;\end{array}&#10;\right]&#10;$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cal{H}^1 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cal{H}^\mathrm{curl}&#10;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&#10;\mathcal{H}^\mathrm{div} &#10;$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mathrm{L}^2$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catcode`@=11&#10;\def\frownfill{$\scriptscriptstyle\m@th\mathord\frown\mkern-0.2mu%&#10;  \cleaders\hbox{$\mkern-2mu\smash-\mkern-2mu$}\hfill&#10;  \mkern-0.2mu$}&#10;\def\bow#1{\vbox{\m@th\ialign{##\crcr%&#10;      \frownfill\crcr\noalign{\kern-0.2\p@\nointerlineskip}%&#10;      $\hfil\displaystyle{#1}\hfil$\crcr}}}&#10;\def\bbow#1{\vbox{\m@th\ialign{##\crcr%&#10;     \frownfill\crcr\noalign{\kern-0.7\p@\nointerlineskip}%&#10;     \frownfill\crcr\noalign{\kern-0.3\p@\nointerlineskip}%&#10;      $\hfil\displaystyle{#1}\hfil$\crcr}}}&#10;\def\widefrownfill{$\m@th\mathord\frown$}&#10;\def\widebow#1{\vbox{\m@th\ialign{##\crcr&#10;      \hfil\widefrownfill\hfil\crcr\noalign{\kern-0.9\p@\nointerlineskip}&#10;      $\hfil\displaystyle{#1}\hfil$\crcr}}}&#10;\def\widebbow#1{\vbox{\m@th\ialign{##\crcr&#10;     \hfil\widefrownfill\hfil\crcr\noalign{\kern-1.8\p@\nointerlineskip}&#10;     \hfil\widefrownfill\hfil\crcr\noalign{\kern-0.9\p@\nointerlineskip}&#10;      $\hfil\displaystyle{#1}\hfil$\crcr}}}&#10;&#10;\newcommand{\ul}{\underline}&#10;\newcommand{\ve}{\protect\bow{\rm\bf e}}&#10;\newcommand{\vE}{\hspace{1pt}\protect\bow{\hspace{-1pt}e}}&#10;\newcommand{\va}{\protect\bow{\rm\bf a}}&#10;\newcommand{\vA}{\hspace{1pt}\protect\bow{\hspace{-1pt} a}}&#10;\newcommand{\fb}{\protect\bbow{\rm\bf b}}&#10;\newcommand{\fB}{\hspace{1pt}\protect\bbow{\hspace{-1pt} b}}&#10;\newcommand{\vh}{\protect\bow{\rm\bf h}}&#10;\newcommand{\vH}{\hspace{1pt}\protect\bow{\hspace{-1pt} h}}&#10;\newcommand{\vm}{\protect\widebow{\rm\bf m}}&#10;\newcommand{\vM}{\hspace{1pt}\protect\widebow{\hspace{-1pt} m}}&#10;\newcommand{\fd}{\protect\bbow{\rm\bf d}}&#10;\newcommand{\fD}{\hspace{1pt}\protect\bbow{\hspace{-1pt} d}}&#10;\newcommand{\fj}{\protect\bbow{\rm\bf j}}&#10;\newcommand{\vvi}{\protect\bow{\rm\bf v}}&#10;%\newcommand{\vV}{\hspace{1pt}\protect\bow{\hspace{-1pt} v}}&#10;\newcommand{\fJ}{\hspace{1pt}\protect\bbow{\hspace{-1pt} j}}&#10;&#10;\newcommand{\vke}{\ul{\protect\bow{\rm\bf e}}}&#10;\newcommand{\fkb}{\ul{\protect\bbow{\rm\bf b}}}&#10;\newcommand{\vkh}{\ul{\protect\bow{\rm\bf h}}}&#10;\newcommand{\fkd}{\ul{\protect\bbow{\rm\bf d}}}&#10;\newcommand{\fkj}{\ul{\protect\bbow{\rm\bf j}}}&#10;&#10;\newcommand{\rhs}{\mbox{\rm\bf r}}&#10;\newcommand{\q}{\mbox{\rm\bf q}}&#10;\newcommand{\T}{\mbox{\rm\bf T}}&#10;&#10;\newcommand{\bfb}{{\rm\bf b}}&#10;\newcommand{\bfe}{{\rm\bf e}}&#10;\newcommand{\bfh}{{\rm\bf h}}&#10;\newcommand{\bfd}{{\rm\bf d}}&#10;\newcommand{\bfj}{{\rm\bf j}}&#10;&#10;\newcommand{\fDeps}{\mbox{\rm\bf D}_{\epsilon}}&#10;\newcommand{\fDkap}{\mbox{\rm\bf D}_{\kappa}}&#10;\newcommand{\fDmu}{\mbox{\rm\bf D}_{\mu}}&#10;\newcommand{\fDmuinv}{\mbox{\rm\bf D}_{\mu^{-1}}}&#10;\newcommand{\fDnu}{\mbox{\rm\bf D}_{\nu}}&#10;\newcommand{\fDD}{\mbox{\rm\bf D}}&#10;\newcommand{\fDvi}{\mbox{\rm\bf D}_{\V}^{-1}}&#10;\newcommand{\C}{\mbox{\rm\bf  C}}&#10;\newcommand{\A}{\mbox{\rm\bf  A}}&#10;\newcommand{\V}{\mbox{\rm\bf  V}}&#10;\newcommand{\F}{\mbox{\rm\bf  F}}&#10;\newcommand{\G}{\mbox{\rm\bf  G}}&#10;\renewcommand{\S}{\mbox{\rm\bf S}}&#10;\newcommand{\fDP}{\mbox{\rm\bf P}}&#10;\newcommand{\x}{\mbox{\rm\bf  x}}&#10;\newcommand{\e}{\mbox{\rm\bf  e}}&#10;%\newcommand{\vv}{\mbox{\rm\bf  v}}&#10;&#10;\newcommand{\Gt}{\widetilde{G}}&#10;\newcommand{\Gtt}{\widetilde{\rm\bf G}}&#10;\newcommand{\Ct}{\widetilde{\rm\bf C}}&#10;\newcommand{\St}{\widetilde{\rm\bf S}}&#10;\newcommand{\Dt}{\widetilde{\rm\bf D}}&#10;\newcommand{\Pt}{\widetilde{\rm\bf P}}&#10;&#10;%&#10;% ---- Matrizen:&#10;%&#10;&#10;\newcommand{\fMeps}{{\bf M}_{\epsilon}}&#10;\newcommand{\fMkap}{{\bf M}_{\kappa}}&#10;\newcommand{\fMsig}{{\bf M}_{\sigma}}&#10;\newcommand{\fMmu}{{\bf M}_{\mu}}&#10;\newcommand{\fMmuinv}{{\bf M}_{\mu^{-1}}}&#10;\newcommand{\fMnu}{{\bf M}_{\nu}}&#10;\newcommand{\fkMeps}{\ul{\bf M}_{\epsilon}}&#10;&#10;\newcommand{\fM}{{\bf M}}&#10;\newcommand{\fMvi}{{\bf M}_{\V}^{-1}}&#10;\newcommand{\I}{{\bf I}}&#10;&#10;&#10;\newcommand{\beq}{\begin{equation}}&#10;\newcommand{\eeq}{\end{equation}}&#10;%%%%%%%%%%%%%%%%%%%% Symbole %%%%%%%%%%%%%%%%%%%%%%%%%&#10;&#10;%% Materialkonstanten&#10;\newcommand{\eps}{\varepsilon}&#10;\newcommand{\pc}{\underline{p}}&#10;\newcommand{\epsc}{\underline{\varepsilon}}&#10;\newcommand{\kap}{\kappa}&#10;&#10;%% rho, phi, theta&#10;\renewcommand{\rho}{\varrho}&#10;\renewcommand{\theta}{\vartheta}&#10;\renewcommand{\phi}{\varphi}&#10;&#10;&#10;%% Mengenabk rzungen&#10;\newcommand{\nat}{\ensuremath{\mathbb{N}}}             % nat&quot;urliche Zahlen&#10;\newcommand{\real}{\ensuremath{\mathbb{R}}}            % reelle Zahlen&#10;\newcommand{\realk}{\ensuremath{\mathbb{R}^k}}         % Abschl. IR&#10;\newcommand{\realn}{\ensuremath{\mathbb{R}^N}}         % IR hoch N&#10;\newcommand{\complexn}{\ensuremath{\mathbb{C}^N}}      % IC^N&#10;\newcommand{\complex}{\ensuremath{\mathbb{C}}}         % IC komplexe Zahlen&#10;&#10;&#10;%%%%%%%%%%%%%%%%%%%% OPERATOREN UND FUNKTIONEN %%%%%%%%%%%%%%%%%%%%&#10;&#10;%\newcommand{\grad}{\ensuremath{ \mathrm{grad}\,} }&#10;%\newcommand{\rot}{\ensuremath{ \mathrm{rot}\,} }&#10;%\renewcommand{\div}{\ensuremath{ \mathrm{div}\,} }&#10;%\newcommand{\sign}{\ensuremath{\mathrm{sgn}}}&#10;%\newcommand{\arsinh}{\ensuremath{\mathrm{arsinh}}}&#10;%\newcommand{\arcosh}{\ensuremath{\mathrm{arcosh}}}&#10;%\newcommand{\artanh}{\ensuremath{\mathrm{artanh}}}&#10;&#10;% TE 16.10.2006: defined operators as \DeclareMathOperator to get correct spacing in equations&#10;%\DeclareMathOperator{\grad}{grad}&#10;%\DeclareMathOperator{\rot}{rot}&#10;%\DeclareMathOperator{\curl}{curl}&#10;%\let \div \relax&#10;%\DeclareMathOperator{\div}{div}&#10;%\DeclareMathOperator{\sign}{sgn}&#10;%\DeclareMathOperator{\arsinh}{arsinh}&#10;%\DeclareMathOperator{\arcosh}{arcosh}&#10;%\DeclareMathOperator{\artanh}{artanh}&#10;&#10;%%%%%%%%%%%%%%%%%%%%%%%%%%%%% VEKTOREN %%%%%%%%%%%%%%%%%%%%%%%%%%%%%%%%%%%%%5&#10;&#10;%% Einheitsvektoren&#10;\newcommand{\ex}{\ensuremath{ \vec{e}_x} }&#10;\newcommand{\exy}{\ensuremath{ \vec{e}_{x,y}} }&#10;\newcommand{\ey}{\ensuremath{ \vec{e}_y} }&#10;\newcommand{\ez}{\ensuremath{ \vec{e}_z} }&#10;\newcommand{\eu}{\ensuremath{ \vec{e}_u} }&#10;\newcommand{\ev}{\ensuremath{ \vec{e}_v} }&#10;\newcommand{\ew}{\ensuremath{ \vec{e}_w} }&#10;\newcommand{\erho}{\ensuremath{ \vec{e}_\varrho} }&#10;\newcommand{\ephi}{\ensuremath{ \vec{e}_\varphi} }&#10;\newcommand{\er}{\ensuremath{ \vec{e}_r} }&#10;\newcommand{\etheta}{\ensuremath{ \vec{e}_\vartheta} }&#10;\newcommand{\en}{\vec{e}_n}&#10;\newcommand{\ei}{\vec{e}_i}&#10;\newcommand{\ej}{\vec{e}_j}&#10;\newcommand{\et}{\vec{e}_t}&#10;&#10;%% reelle Vektorgr  en&#10;\newcommand{\Gv}{\ensuremath{ \vec{G} }}&#10;\newcommand{\Wv}{\ensuremath{ \protect\vec{W} }}&#10;\newcommand{\Wvt}{\ensuremath{ \protect\vec{W}_\perp }}&#10;\newcommand{\Ev}{\ensuremath{ \vec{E} }}&#10;\newcommand{\Dv}{\ensuremath{ \vec{D} }}&#10;\newcommand{\Hv}{\ensuremath{ \vec{H} }}&#10;\newcommand{\Bv}{\ensuremath{ \vec{B} }}&#10;\newcommand{\Pv}{\ensuremath{ \vec{P} }}&#10;\newcommand{\Jv}{\ensuremath{ \vec{J} }}&#10;\newcommand{\Av}{\ensuremath{ \vec{A} }}&#10;\newcommand{\Mv}{\ensuremath{ \vec{M} }}&#10;\newcommand{\Fv}{\ensuremath{ \vec{F} }}&#10;\newcommand{\Sv}{\ensuremath{ \vec{S} }}&#10;\newcommand{\Rv}{\ensuremath{ \vec{R} }}&#10;\newcommand{\Psiv}{\ensuremath{ \vec{\Psi} }}&#10;&#10;&#10;%% komplexe Gr  en&#10;\newcommand{\Zvc}{\ensuremath{\protect \underline{\vec{Z}} }}&#10;\newcommand{\Zvct}{\ensuremath{\protect \underline{\vec{Z}_\perp} }}&#10;\newcommand{\Evc}{\ensuremath{ \underline{\vec{E}} }}&#10;\newcommand{\Dvc}{\ensuremath{ \underline{\vec{D}} }}&#10;\newcommand{\Hvc}{\ensuremath{ \underline{\vec{H}} }}&#10;\newcommand{\Bvc}{\ensuremath{ \underline{\vec{B}} }}&#10;\newcommand{\Pvc}{\ensuremath{ \underline{\vec{P}} }}&#10;\newcommand{\Jvc}{\ensuremath{ \underline{\vec{J}} }}&#10;\newcommand{\Avc}{\ensuremath{ \underline{\vec{A}} }}&#10;\newcommand{\Mvc}{\ensuremath{ \underline{\vec{M}} }}&#10;\newcommand{\Svc}{\ensuremath{ \underline{\vec{S}} }}&#10;\newcommand{\Fvc}{\ensuremath{ \underline{\vec{F}} }}&#10;\newcommand{\Zc}{\ensuremath{\protect \underline{Z} }}&#10;\newcommand{\Sc}{\ensuremath{ \protect\underline{S} }}&#10;&#10;\newcommand{\Ec}{\ensuremath{ \underline{E} }}&#10;\newcommand{\Dc}{\ensuremath{ \underline{D} }}&#10;\newcommand{\Hc}{\ensuremath{ \underline{H} }}&#10;\newcommand{\Bc}{\ensuremath{ \underline{B} }}&#10;\newcommand{\Pc}{\ensuremath{ \underline{P} }}&#10;\newcommand{\Jc}{\ensuremath{ \underline{J} }}&#10;\newcommand{\Ac}{\ensuremath{ \underline{A}}}&#10;\newcommand{\Phic}{\ensuremath{ \underline{\Phi} }}&#10;\newcommand{\Exc}{\ensuremath{ \underline{E}_x }}&#10;\newcommand{\Eyc}{\ensuremath{ \underline{E}_y }}&#10;\newcommand{\Ezc}{\ensuremath{ \underline{E}_z }}&#10;\newcommand{\Hxc}{\ensuremath{ \underline{H}_x }}&#10;\newcommand{\Hyc}{\ensuremath{ \underline{H}_y }}&#10;\newcommand{\Hzc}{\ensuremath{ \underline{H}_z }}&#10;\newcommand{\Jxc}{\ensuremath{ \underline{J}_x }}&#10;\newcommand{\Jyc}{\ensuremath{ \underline{J}_y }}&#10;\newcommand{\Jzc}{\ensuremath{ \underline{J}_z }}&#10;\newcommand{\Azc}{\ensuremath{ \underline{A}_z }}&#10;\newcommand{\sigmac}{\ensuremath{ \underline{\sigma} }}&#10;\newcommand{\muc}{\ensuremath{ \underline{\mu} }}&#10;%\newcommand{\epsc}{\ensuremath{ \underline{\varepsilon} }}&#10;&#10;\newcommand{\gammac}{\ensuremath{ \protect\underline{\gamma} }}&#10;\newcommand{\alphac}{\ensuremath{ \protect\underline{\alpha} }}&#10;\newcommand{\betac}{\ensuremath{ \protect\underline{\beta} }}&#10;\newcommand{\Uc}{\ensuremath{ \protect\underline{U} }}&#10;\newcommand{\Fc}{\ensuremath{ \protect\underline{F} }}&#10;\newcommand{\Ic}{\ensuremath{ \protect\underline{I} }}&#10;&#10;% andere Vektoren&#10;\newcommand{\rv}{\ensuremath{ \vec{r} }}&#10;\newcommand{\dv}{\ensuremath{ \vec{d} }}&#10;\newcommand{\pv}{\ensuremath{ \vec{p} }}&#10;\newcommand{\rvs}{\ensuremath{ \vec{r}\,' }}&#10;\newcommand{\nv}{\ensuremath{ \vec{n} }}&#10;\newcommand{\kv}{\ensuremath{ \vec{k} }}&#10;\newcommand{\vv}{\ensuremath{ \vec{v} }}&#10;\newcommand{\Ov}{\ensuremath{ \vec{0} }}&#10;&#10;&#10;%%%%%%%%%%%%%%%%%%%%%%%%%%%%% ABLEITUNGEN %%%%%%%%%%%%%%%%%%%%%%%%%%%&#10;&#10;%% allgemeine makros&#10;\renewcommand{\d}{\ensuremath{ \mathrm{d}} }&#10;\newcommand{\pa}{\partial}&#10;\newcommand{\dd}[3][]{\ensuremath{ \frac{\d^{#1} #2}{\d #3^{#1}}} }&#10;\newcommand{\pp}[3][]{\ensuremath{ \frac{\pa^{#1} #2}{\pa #3^{#1}}} }&#10;&#10;% spezielle Ableitungen&#10;\newcommand{\dds}{\frac{\partial}{\partial \, s}\,}&#10;\newcommand{\ddx}{\frac{\partial}{\partial \, x}\,}&#10;\newcommand{\ddy}{\frac{\partial}{\partial \, y}\,}&#10;\newcommand{\ddz}{\frac{\partial}{\partial \, z}\,}&#10;\newcommand{\ddt}{\frac{\partial}{\partial \, t}\,}&#10;\newcommand{\ddxx}{\frac{\partial^2}{\partial \, x^2}\,}&#10;\newcommand{\ddyy}{\frac{\partial^2}{\partial \, y^2}\,}&#10;\newcommand{\ddzz}{\frac{\partial^2}{\partial \, z^2}\,}&#10;\newcommand{\ddtt}{\frac{\partial^2}{\partial \, t^2}\,}&#10;\newcommand{\ddrho}{\frac{\partial}{\partial \, \varrho}\,}&#10;\newcommand{\ddphi}{\frac{\partial}{\partial \, \varphi}\,}&#10;\newcommand{\ddtheta}{\frac{\partial}{\partial \, \theta}\,}&#10;&#10;&#10;%%%%%%%%%%%%%%%%%%%% INTEGRALE %%%%%%%%%%%%%%%%%%%%%%%%%%%%%%%%%%&#10;&#10;%% Integralzeichen&#10;\newcommand{\intinf}{\int_{-\infty} ^\infty }&#10;\newcommand{\intlim}{\int\limits}&#10;\newcommand{\iintlim}{\iint\limits}&#10;\newcommand{\iiintlim}{\iiint\limits}&#10;\newcommand{\intA}{\intlim_{A}}&#10;\newcommand{\intpA}{\intlim_{\partial A}}&#10;\newcommand{\intV}{\intlim_{V}}&#10;\newcommand{\intVi}{\intlim_{V_i}}&#10;\newcommand{\intVs}{\intlim_{V'}}&#10;\newcommand{\intVis}{\intlim_{V_i'}}&#10;\newcommand{\intVip}{\intlim_{V_{i+}}}&#10;\newcommand{\intVim}{\intlim_{V_{i-}}}&#10;\newcommand{\intVjs}{\intlim_{V_j'}}&#10;\newcommand{\intVns}{\intlim_{V_n'}}&#10;\newcommand{\intVms}{\intlim_{V_m'}}&#10;\newcommand{\intpV}{\intlim_{\partial V}}&#10;\newcommand{\intpVs}{\intlim_{\partial V'}}&#10;\newcommand{\intpVms}{\intlim_{\partial V_m'}}&#10;\newcommand{\intpVi}{\intlim_{\partial V_i}}&#10;\newcommand{\intpVjs}{\intlim_{\partial V_j'}}&#10;\newcommand{\intC}{\intlim_{C}}&#10;&#10;%% Differentiale&#10;\newcommand{\dsv}{\ensuremath{ \mathrm{d}\vec{s}} }&#10;\newcommand{\dAv}{\ensuremath{ \mathrm{d}\vec{A}} }&#10;\newcommand{\ds}{\ensuremath{ \mathrm{d}s}}&#10;\newcommand{\dA}{\ensuremath{ \mathrm{d}A}}&#10;\newcommand{\dV}{\ensuremath{ \mathrm{d}V}}&#10;\newcommand{\dx}{\ensuremath{ \mathrm{d}x}}&#10;\newcommand{\dy}{\ensuremath{ \mathrm{d}y}}&#10;\newcommand{\dz}{\ensuremath{ \mathrm{d}z}}&#10;\newcommand{\dt}{\ensuremath{ \mathrm{d}t}}&#10;\newcommand{\dr}{\ensuremath{ \mathrm{d}r}}&#10;\newcommand{\drho}{\ensuremath{ \mathrm{d}\varrho}}&#10;\newcommand{\dphi}{\ensuremath{ \mathrm{d}\varphi}}&#10;\newcommand{\dtheta}{\ensuremath{ \mathrm{d}\theta}}&#10;&#10;&#10;\newcommand{\bs}{\boldmath}&#10;&#10;&#10;&#10;&#10;%%%%%%%%%%%%%%%%%&#10;&#10;$\nabla$&#10;&#10;\end{document}"/>
  <p:tag name="IGUANATEXSIZE" val="20"/>
</p:tagLst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9</TotalTime>
  <Words>1019</Words>
  <Application>Microsoft Macintosh PowerPoint</Application>
  <PresentationFormat>On-screen Show (4:3)</PresentationFormat>
  <Paragraphs>181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Bitstream Charter</vt:lpstr>
      <vt:lpstr>Cambria Math</vt:lpstr>
      <vt:lpstr>Courier New</vt:lpstr>
      <vt:lpstr>DejaVu Sans</vt:lpstr>
      <vt:lpstr>Stafford</vt:lpstr>
      <vt:lpstr>Tahoma</vt:lpstr>
      <vt:lpstr>Wingdings</vt:lpstr>
      <vt:lpstr>Arial</vt:lpstr>
      <vt:lpstr>Präsentationsvorlage_BWL9</vt:lpstr>
      <vt:lpstr>Equation</vt:lpstr>
      <vt:lpstr>FCC-hh impedances and instabilities</vt:lpstr>
      <vt:lpstr>Task 2.4 Single Beam Stability </vt:lpstr>
      <vt:lpstr>2D impedance code in frequency space</vt:lpstr>
      <vt:lpstr>Impedance of the FCC-hh beam screen</vt:lpstr>
      <vt:lpstr>Coupled bunch instability: FCC vs. LHC</vt:lpstr>
      <vt:lpstr>Dispersion relation and Landau damping</vt:lpstr>
      <vt:lpstr>Landau damping: Possible alternative schemes</vt:lpstr>
      <vt:lpstr>Option: HTS coated screen</vt:lpstr>
      <vt:lpstr>Electron cloud studies</vt:lpstr>
      <vt:lpstr>Electron cloud studies: Buildup</vt:lpstr>
      <vt:lpstr>Electron cloud: instability thresholds</vt:lpstr>
      <vt:lpstr>Status and Plans (EuroCirCol WP 2.4)</vt:lpstr>
      <vt:lpstr>PowerPoint Presentation</vt:lpstr>
      <vt:lpstr>FCC beam screen and impedance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lastModifiedBy>Oliver Boine-Frankenheim</cp:lastModifiedBy>
  <cp:revision>810</cp:revision>
  <dcterms:created xsi:type="dcterms:W3CDTF">2009-12-23T09:42:49Z</dcterms:created>
  <dcterms:modified xsi:type="dcterms:W3CDTF">2017-10-09T06:30:08Z</dcterms:modified>
</cp:coreProperties>
</file>