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74" r:id="rId3"/>
    <p:sldId id="321" r:id="rId4"/>
    <p:sldId id="308" r:id="rId5"/>
    <p:sldId id="322" r:id="rId6"/>
    <p:sldId id="278" r:id="rId7"/>
    <p:sldId id="323" r:id="rId8"/>
    <p:sldId id="320" r:id="rId9"/>
    <p:sldId id="313" r:id="rId10"/>
    <p:sldId id="324" r:id="rId11"/>
    <p:sldId id="325" r:id="rId12"/>
    <p:sldId id="306" r:id="rId13"/>
    <p:sldId id="281" r:id="rId14"/>
    <p:sldId id="312" r:id="rId15"/>
    <p:sldId id="309" r:id="rId16"/>
    <p:sldId id="316" r:id="rId17"/>
    <p:sldId id="317" r:id="rId18"/>
    <p:sldId id="326" r:id="rId19"/>
    <p:sldId id="327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7226" autoAdjust="0"/>
  </p:normalViewPr>
  <p:slideViewPr>
    <p:cSldViewPr snapToGrid="0" snapToObjects="1">
      <p:cViewPr varScale="1">
        <p:scale>
          <a:sx n="117" d="100"/>
          <a:sy n="117" d="100"/>
        </p:scale>
        <p:origin x="-12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F637A2-0CB2-2E4E-8719-AE06C58428F4}" type="datetimeFigureOut">
              <a:rPr lang="en-US" smtClean="0"/>
              <a:t>08/10/17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A324BA-DE2D-1E41-87E1-85AC2C94E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5174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1DD07A-CD3B-A44C-B12F-FEA21F8C572C}" type="datetimeFigureOut">
              <a:rPr lang="en-US" smtClean="0"/>
              <a:t>08/10/17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B365AB-B789-7F43-B26E-2149D3DDD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0359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en-US" smtClean="0"/>
              <a:t>Electron cloud meeting 17.07.2017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598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E02F0-EA4A-6E4B-9930-4D12CF8EC515}" type="datetime1">
              <a:rPr lang="en-US" smtClean="0"/>
              <a:t>08/10/17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 cloud meeting 17.07.2017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49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813D7-40F5-6143-9BD7-CA31E67312F4}" type="datetime1">
              <a:rPr lang="en-US" smtClean="0"/>
              <a:t>08/10/17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 cloud meeting 17.07.2017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51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2B8C2-218B-DC44-A861-62511AFC3BD2}" type="datetime1">
              <a:rPr lang="en-US" smtClean="0"/>
              <a:t>08/10/17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 cloud meeting 17.07.2017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020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D95D6-F3DA-A440-96B1-50014E97712C}" type="datetime1">
              <a:rPr lang="en-US" smtClean="0"/>
              <a:t>08/10/17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 cloud meeting 17.07.2017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767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EB1BD-C6C8-C440-A401-290334B07032}" type="datetime1">
              <a:rPr lang="en-US" smtClean="0"/>
              <a:t>08/10/17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 cloud meeting 17.07.2017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431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1D855-15BF-4A4F-81B0-B7650A289231}" type="datetime1">
              <a:rPr lang="en-US" smtClean="0"/>
              <a:t>08/10/17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 cloud meeting 17.07.2017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724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50885-E95A-C34F-A77D-B4C4350C6669}" type="datetime1">
              <a:rPr lang="en-US" smtClean="0"/>
              <a:t>08/10/17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 cloud meeting 17.07.2017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710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3594F-7086-384A-8ACF-258C4D5AE18F}" type="datetime1">
              <a:rPr lang="en-US" smtClean="0"/>
              <a:t>08/10/17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 cloud meeting 17.07.2017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907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D9023-7C88-6446-96AC-9ED93C6A7990}" type="datetime1">
              <a:rPr lang="en-US" smtClean="0"/>
              <a:t>08/10/17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 cloud meeting 17.07.2017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32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5DD08-41F4-C44C-90BA-B0B7FA920935}" type="datetime1">
              <a:rPr lang="en-US" smtClean="0"/>
              <a:t>08/10/17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 cloud meeting 17.07.2017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663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75251"/>
            <a:ext cx="8229600" cy="5094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05566"/>
            <a:ext cx="8229600" cy="5220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  <a:p>
            <a:pPr lvl="1"/>
            <a:r>
              <a:rPr lang="fi-FI" dirty="0" smtClean="0"/>
              <a:t>Second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2"/>
            <a:r>
              <a:rPr lang="fi-FI" dirty="0" smtClean="0"/>
              <a:t>Third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3"/>
            <a:r>
              <a:rPr lang="fi-FI" dirty="0" err="1" smtClean="0"/>
              <a:t>Fourth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4"/>
            <a:r>
              <a:rPr lang="fi-FI" dirty="0" err="1" smtClean="0"/>
              <a:t>Fifth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336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279207-16FE-124E-A159-AC571AE46426}" type="datetime1">
              <a:rPr lang="en-US" smtClean="0"/>
              <a:t>08/10/17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336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Electron cloud meeting 17.07.2017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35304" y="64336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558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jpg"/><Relationship Id="rId5" Type="http://schemas.openxmlformats.org/officeDocument/2006/relationships/image" Target="../media/image4.tif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eg"/><Relationship Id="rId3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emf"/><Relationship Id="rId5" Type="http://schemas.openxmlformats.org/officeDocument/2006/relationships/image" Target="../media/image15.emf"/><Relationship Id="rId6" Type="http://schemas.openxmlformats.org/officeDocument/2006/relationships/image" Target="../media/image16.emf"/><Relationship Id="rId7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34380"/>
            <a:ext cx="7772400" cy="1470025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dirty="0"/>
              <a:t>E</a:t>
            </a:r>
            <a:r>
              <a:rPr lang="en-US" dirty="0" smtClean="0"/>
              <a:t>lectron cloud </a:t>
            </a:r>
            <a:r>
              <a:rPr lang="en-US" dirty="0" smtClean="0"/>
              <a:t>studies</a:t>
            </a:r>
            <a:br>
              <a:rPr lang="en-US" dirty="0" smtClean="0"/>
            </a:br>
            <a:r>
              <a:rPr lang="en-US" sz="2800" dirty="0" smtClean="0">
                <a:solidFill>
                  <a:schemeClr val="accent1"/>
                </a:solidFill>
              </a:rPr>
              <a:t>intermediate results for WP4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3175" y="4002022"/>
            <a:ext cx="8230498" cy="17526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376092"/>
                </a:solidFill>
              </a:rPr>
              <a:t>L. Mether, G. </a:t>
            </a:r>
            <a:r>
              <a:rPr lang="en-US" sz="2000" dirty="0" err="1" smtClean="0">
                <a:solidFill>
                  <a:srgbClr val="376092"/>
                </a:solidFill>
              </a:rPr>
              <a:t>Rumolo</a:t>
            </a:r>
            <a:endParaRPr lang="en-US" sz="2000" dirty="0" smtClean="0">
              <a:solidFill>
                <a:srgbClr val="376092"/>
              </a:solidFill>
            </a:endParaRPr>
          </a:p>
          <a:p>
            <a:endParaRPr lang="en-US" dirty="0" smtClean="0">
              <a:solidFill>
                <a:srgbClr val="376092"/>
              </a:solidFill>
            </a:endParaRPr>
          </a:p>
          <a:p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Acknowledgements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: I.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</a:rPr>
              <a:t>Bellafont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, E. Belli, 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G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</a:rPr>
              <a:t>Iadarola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</a:rPr>
              <a:t>Kersevan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, D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Schulte</a:t>
            </a:r>
            <a:endParaRPr lang="en-US" sz="1800" dirty="0"/>
          </a:p>
          <a:p>
            <a:endParaRPr lang="en-US" sz="1800" dirty="0">
              <a:solidFill>
                <a:schemeClr val="bg1">
                  <a:lumMod val="50000"/>
                </a:schemeClr>
              </a:solidFill>
            </a:endParaRPr>
          </a:p>
          <a:p>
            <a:endParaRPr lang="en-US" dirty="0" smtClean="0">
              <a:solidFill>
                <a:srgbClr val="376092"/>
              </a:solidFill>
            </a:endParaRPr>
          </a:p>
        </p:txBody>
      </p:sp>
      <p:pic>
        <p:nvPicPr>
          <p:cNvPr id="4" name="Picture 3" descr="EPFL-Logo-RVB-9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2396" y="0"/>
            <a:ext cx="1894338" cy="974031"/>
          </a:xfrm>
          <a:prstGeom prst="rect">
            <a:avLst/>
          </a:prstGeom>
        </p:spPr>
      </p:pic>
      <p:pic>
        <p:nvPicPr>
          <p:cNvPr id="5" name="Picture 4" descr="LogoOutline.ai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00" y="85881"/>
            <a:ext cx="888150" cy="888150"/>
          </a:xfrm>
          <a:prstGeom prst="rect">
            <a:avLst/>
          </a:prstGeom>
        </p:spPr>
      </p:pic>
      <p:pic>
        <p:nvPicPr>
          <p:cNvPr id="6" name="Picture 5" descr="FCClog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38911"/>
            <a:ext cx="1942309" cy="810931"/>
          </a:xfrm>
          <a:prstGeom prst="rect">
            <a:avLst/>
          </a:prstGeom>
        </p:spPr>
      </p:pic>
      <p:pic>
        <p:nvPicPr>
          <p:cNvPr id="7" name="Picture 6" descr="p0.tiff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46" b="67068"/>
          <a:stretch/>
        </p:blipFill>
        <p:spPr>
          <a:xfrm>
            <a:off x="7611625" y="5938911"/>
            <a:ext cx="1378897" cy="860190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0866" y="5835277"/>
            <a:ext cx="3922269" cy="786608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  <a:latin typeface="Calibri Light"/>
                <a:cs typeface="Calibri Light"/>
              </a:rPr>
              <a:t>EuroCirCol</a:t>
            </a:r>
            <a:r>
              <a:rPr lang="en-US" sz="1600" dirty="0" smtClean="0">
                <a:solidFill>
                  <a:schemeClr val="tx2"/>
                </a:solidFill>
                <a:latin typeface="Calibri Light"/>
                <a:cs typeface="Calibri Light"/>
              </a:rPr>
              <a:t> meeting</a:t>
            </a:r>
            <a:br>
              <a:rPr lang="en-US" sz="1600" dirty="0" smtClean="0">
                <a:solidFill>
                  <a:schemeClr val="tx2"/>
                </a:solidFill>
                <a:latin typeface="Calibri Light"/>
                <a:cs typeface="Calibri Light"/>
              </a:rPr>
            </a:br>
            <a:r>
              <a:rPr lang="en-US" sz="1600" dirty="0" smtClean="0">
                <a:solidFill>
                  <a:schemeClr val="tx2"/>
                </a:solidFill>
                <a:latin typeface="Calibri Light"/>
                <a:cs typeface="Calibri Light"/>
              </a:rPr>
              <a:t>CERN</a:t>
            </a:r>
            <a:endParaRPr lang="en-US" sz="1600" dirty="0">
              <a:solidFill>
                <a:schemeClr val="tx2"/>
              </a:solidFill>
              <a:latin typeface="Calibri Light"/>
              <a:cs typeface="Calibri Light"/>
            </a:endParaRPr>
          </a:p>
          <a:p>
            <a:r>
              <a:rPr lang="en-US" sz="1600" dirty="0" smtClean="0">
                <a:solidFill>
                  <a:schemeClr val="tx2"/>
                </a:solidFill>
                <a:latin typeface="Calibri Light"/>
                <a:cs typeface="Calibri Light"/>
              </a:rPr>
              <a:t>9</a:t>
            </a:r>
            <a:r>
              <a:rPr lang="en-US" sz="1600" dirty="0" smtClean="0">
                <a:solidFill>
                  <a:schemeClr val="tx2"/>
                </a:solidFill>
                <a:latin typeface="Calibri Light"/>
                <a:cs typeface="Calibri Light"/>
              </a:rPr>
              <a:t>-10 October</a:t>
            </a:r>
            <a:r>
              <a:rPr lang="en-US" sz="1600" dirty="0" smtClean="0">
                <a:solidFill>
                  <a:schemeClr val="tx2"/>
                </a:solidFill>
                <a:latin typeface="Calibri Light"/>
                <a:cs typeface="Calibri Light"/>
              </a:rPr>
              <a:t>2017</a:t>
            </a:r>
            <a:endParaRPr lang="en-US" sz="1600" dirty="0">
              <a:solidFill>
                <a:schemeClr val="tx2"/>
              </a:solidFill>
              <a:latin typeface="Calibri Ligh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858108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64"/>
          <a:stretch/>
        </p:blipFill>
        <p:spPr>
          <a:xfrm>
            <a:off x="-59351" y="2144317"/>
            <a:ext cx="3049115" cy="459187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95" r="11444"/>
          <a:stretch/>
        </p:blipFill>
        <p:spPr>
          <a:xfrm>
            <a:off x="3220681" y="2144317"/>
            <a:ext cx="2771001" cy="459187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74"/>
          <a:stretch/>
        </p:blipFill>
        <p:spPr>
          <a:xfrm>
            <a:off x="6167908" y="2144317"/>
            <a:ext cx="3155522" cy="45918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Quadrupole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For both 25 ns and </a:t>
            </a:r>
            <a:r>
              <a:rPr lang="en-US" dirty="0" smtClean="0"/>
              <a:t>5 </a:t>
            </a:r>
            <a:r>
              <a:rPr lang="en-US" dirty="0" smtClean="0"/>
              <a:t>ns beams SEY = </a:t>
            </a:r>
            <a:r>
              <a:rPr lang="en-US" dirty="0" smtClean="0"/>
              <a:t>1.1 OK, </a:t>
            </a:r>
            <a:r>
              <a:rPr lang="en-US" dirty="0" smtClean="0"/>
              <a:t>12.5 ns beam requires SEY &lt; 1.1</a:t>
            </a:r>
          </a:p>
          <a:p>
            <a:r>
              <a:rPr lang="en-US" dirty="0" smtClean="0"/>
              <a:t>Coating to avoid build-up would be needed on the sides (at </a:t>
            </a:r>
            <a:r>
              <a:rPr lang="en-US" dirty="0" smtClean="0"/>
              <a:t>45°)</a:t>
            </a:r>
            <a:endParaRPr lang="en-US" dirty="0" smtClean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82215"/>
              </p:ext>
            </p:extLst>
          </p:nvPr>
        </p:nvGraphicFramePr>
        <p:xfrm>
          <a:off x="2008916" y="905566"/>
          <a:ext cx="5126169" cy="11141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5501"/>
                <a:gridCol w="631778"/>
                <a:gridCol w="631778"/>
                <a:gridCol w="631778"/>
                <a:gridCol w="631778"/>
                <a:gridCol w="631778"/>
                <a:gridCol w="631778"/>
              </a:tblGrid>
              <a:tr h="397921">
                <a:tc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25 ns</a:t>
                      </a:r>
                      <a:endParaRPr lang="en-US" sz="16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12.5 ns</a:t>
                      </a:r>
                      <a:endParaRPr lang="en-US" sz="16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 ns</a:t>
                      </a:r>
                      <a:endParaRPr lang="en-US" sz="16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35812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E [</a:t>
                      </a:r>
                      <a:r>
                        <a:rPr lang="en-US" sz="16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TeV</a:t>
                      </a:r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]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3.3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50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3.3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50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3.3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50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5812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SEY</a:t>
                      </a:r>
                      <a:r>
                        <a:rPr lang="en-US" sz="16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threshold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1.2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1.3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1.0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1.1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1.1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1.1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378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526"/>
          <a:stretch/>
        </p:blipFill>
        <p:spPr>
          <a:xfrm>
            <a:off x="-59350" y="2144317"/>
            <a:ext cx="3046974" cy="45918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13" r="11759"/>
          <a:stretch/>
        </p:blipFill>
        <p:spPr>
          <a:xfrm>
            <a:off x="3228199" y="2144317"/>
            <a:ext cx="2752641" cy="459187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65"/>
          <a:stretch/>
        </p:blipFill>
        <p:spPr>
          <a:xfrm>
            <a:off x="6171064" y="2144317"/>
            <a:ext cx="3152366" cy="45918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905566"/>
            <a:ext cx="8686801" cy="5220598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For 25 ns threshold is high </a:t>
            </a:r>
            <a:r>
              <a:rPr lang="en-US" dirty="0" smtClean="0">
                <a:sym typeface="Wingdings"/>
              </a:rPr>
              <a:t> should be OK without coating </a:t>
            </a:r>
            <a:r>
              <a:rPr lang="en-US" sz="1600" dirty="0" smtClean="0">
                <a:sym typeface="Wingdings"/>
              </a:rPr>
              <a:t>(without photoelectrons) </a:t>
            </a:r>
            <a:endParaRPr lang="en-US" dirty="0" smtClean="0">
              <a:sym typeface="Wingdings"/>
            </a:endParaRPr>
          </a:p>
          <a:p>
            <a:r>
              <a:rPr lang="en-US" dirty="0" err="1" smtClean="0"/>
              <a:t>Multipacting</a:t>
            </a:r>
            <a:r>
              <a:rPr lang="en-US" dirty="0" smtClean="0"/>
              <a:t> on all sides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studies to determine necessary fraction of coating?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2723789"/>
              </p:ext>
            </p:extLst>
          </p:nvPr>
        </p:nvGraphicFramePr>
        <p:xfrm>
          <a:off x="2008916" y="905566"/>
          <a:ext cx="5126169" cy="11141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5501"/>
                <a:gridCol w="631778"/>
                <a:gridCol w="631778"/>
                <a:gridCol w="631778"/>
                <a:gridCol w="631778"/>
                <a:gridCol w="631778"/>
                <a:gridCol w="631778"/>
              </a:tblGrid>
              <a:tr h="397921">
                <a:tc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25 ns</a:t>
                      </a:r>
                      <a:endParaRPr lang="en-US" sz="16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12.5 ns</a:t>
                      </a:r>
                      <a:endParaRPr lang="en-US" sz="16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 ns</a:t>
                      </a:r>
                      <a:endParaRPr lang="en-US" sz="16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35812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E [</a:t>
                      </a:r>
                      <a:r>
                        <a:rPr lang="en-US" sz="16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TeV</a:t>
                      </a:r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]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3.3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50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3.3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50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3.3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50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5812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SEY</a:t>
                      </a:r>
                      <a:r>
                        <a:rPr lang="en-US" sz="16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threshold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1.8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1.8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1.2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1.2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1.5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1.4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8608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A6A6A6"/>
                </a:solidFill>
              </a:rPr>
              <a:t>Introduction</a:t>
            </a:r>
            <a:endParaRPr lang="en-US" dirty="0">
              <a:solidFill>
                <a:srgbClr val="A6A6A6"/>
              </a:solidFill>
            </a:endParaRPr>
          </a:p>
          <a:p>
            <a:endParaRPr lang="en-US" dirty="0" smtClean="0">
              <a:solidFill>
                <a:srgbClr val="A6A6A6"/>
              </a:solidFill>
            </a:endParaRPr>
          </a:p>
          <a:p>
            <a:r>
              <a:rPr lang="en-US" dirty="0">
                <a:solidFill>
                  <a:srgbClr val="A6A6A6"/>
                </a:solidFill>
              </a:rPr>
              <a:t>W</a:t>
            </a:r>
            <a:r>
              <a:rPr lang="en-US" dirty="0" smtClean="0">
                <a:solidFill>
                  <a:srgbClr val="A6A6A6"/>
                </a:solidFill>
              </a:rPr>
              <a:t>here is beam screen coating needed?</a:t>
            </a:r>
          </a:p>
          <a:p>
            <a:endParaRPr lang="en-US" dirty="0"/>
          </a:p>
          <a:p>
            <a:r>
              <a:rPr lang="en-US" dirty="0" smtClean="0"/>
              <a:t>Constraints on </a:t>
            </a:r>
            <a:r>
              <a:rPr lang="en-US" dirty="0" smtClean="0"/>
              <a:t>photoelectron </a:t>
            </a:r>
            <a:r>
              <a:rPr lang="en-US" dirty="0" smtClean="0"/>
              <a:t>(photon) flux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>
                <a:solidFill>
                  <a:srgbClr val="A6A6A6"/>
                </a:solidFill>
              </a:rPr>
              <a:t>Summary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949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entral_density_FCC_50.00TeV_50TeV_12.5ns_Dipole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9263" y="2516479"/>
            <a:ext cx="4779159" cy="3584369"/>
          </a:xfrm>
          <a:prstGeom prst="rect">
            <a:avLst/>
          </a:prstGeom>
        </p:spPr>
      </p:pic>
      <p:pic>
        <p:nvPicPr>
          <p:cNvPr id="10" name="Picture 9" descr="Heat_load_FCC_50.00TeV_50TeV_12.5ns_Dipole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310" y="2516479"/>
            <a:ext cx="4779159" cy="35843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photoelectrons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photoelectrons have a marginal effect on heat loads, but a </a:t>
            </a:r>
            <a:r>
              <a:rPr lang="en-US" dirty="0" smtClean="0">
                <a:solidFill>
                  <a:srgbClr val="C0504D"/>
                </a:solidFill>
              </a:rPr>
              <a:t>significant effect on central densities below the </a:t>
            </a:r>
            <a:r>
              <a:rPr lang="en-US" dirty="0" err="1" smtClean="0">
                <a:solidFill>
                  <a:srgbClr val="C0504D"/>
                </a:solidFill>
              </a:rPr>
              <a:t>multipacting</a:t>
            </a:r>
            <a:r>
              <a:rPr lang="en-US" dirty="0" smtClean="0">
                <a:solidFill>
                  <a:srgbClr val="C0504D"/>
                </a:solidFill>
              </a:rPr>
              <a:t> threshold</a:t>
            </a:r>
            <a:endParaRPr lang="en-US" dirty="0">
              <a:solidFill>
                <a:srgbClr val="C0504D"/>
              </a:solidFill>
            </a:endParaRPr>
          </a:p>
          <a:p>
            <a:pPr lvl="1"/>
            <a:r>
              <a:rPr lang="en-US" dirty="0" smtClean="0"/>
              <a:t>Even </a:t>
            </a:r>
            <a:r>
              <a:rPr lang="en-US" dirty="0" smtClean="0"/>
              <a:t>with low SEY, electron </a:t>
            </a:r>
            <a:r>
              <a:rPr lang="en-US" dirty="0"/>
              <a:t>densities can reach instability threshold due to </a:t>
            </a:r>
            <a:r>
              <a:rPr lang="en-US" dirty="0" smtClean="0"/>
              <a:t>photoelectrons, especially for the 12.5 and 5 ns beams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738480" y="4986867"/>
            <a:ext cx="1504632" cy="584776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12.5 ns, </a:t>
            </a:r>
            <a:r>
              <a:rPr lang="en-US" sz="1600" kern="0" dirty="0" smtClean="0">
                <a:solidFill>
                  <a:srgbClr val="4D4D4D"/>
                </a:solidFill>
                <a:latin typeface="Calibri"/>
                <a:cs typeface="Calibri"/>
              </a:rPr>
              <a:t>50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TeV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0" dirty="0" smtClean="0">
                <a:solidFill>
                  <a:srgbClr val="4D4D4D"/>
                </a:solidFill>
                <a:latin typeface="Calibri"/>
                <a:cs typeface="Calibri"/>
              </a:rPr>
              <a:t>Dipole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5737" y="6100848"/>
            <a:ext cx="8366193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Heat load and central electron densities scaled to device length in half-cell</a:t>
            </a:r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2622054" y="4972293"/>
            <a:ext cx="1450112" cy="584776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12.5 ns, </a:t>
            </a:r>
            <a:r>
              <a:rPr lang="en-US" sz="1600" kern="0" dirty="0" smtClean="0">
                <a:solidFill>
                  <a:srgbClr val="4D4D4D"/>
                </a:solidFill>
                <a:latin typeface="Calibri"/>
                <a:cs typeface="Calibri"/>
              </a:rPr>
              <a:t>50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TeV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0" dirty="0" smtClean="0">
                <a:solidFill>
                  <a:srgbClr val="4D4D4D"/>
                </a:solidFill>
                <a:latin typeface="Calibri"/>
                <a:cs typeface="Calibri"/>
              </a:rPr>
              <a:t>Dipole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40503" y="3977656"/>
            <a:ext cx="1568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rPr>
              <a:t>N</a:t>
            </a:r>
            <a:r>
              <a:rPr kumimoji="0" lang="en-US" sz="1400" b="0" i="0" u="none" strike="noStrike" kern="0" cap="none" spc="0" normalizeH="0" baseline="-2500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rPr>
              <a:t>e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rPr>
              <a:t> main chamber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83762" y="4190895"/>
            <a:ext cx="1568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rPr>
              <a:t>N</a:t>
            </a:r>
            <a:r>
              <a:rPr kumimoji="0" lang="en-US" sz="1400" b="0" i="0" u="none" strike="noStrike" kern="0" cap="none" spc="0" normalizeH="0" baseline="-2500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rPr>
              <a:t>e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rPr>
              <a:t> main chamber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012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Photoelectrons in simulations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 the build-up simulations, a  given number of photoelectrons are generated for every bunch </a:t>
            </a:r>
            <a:endParaRPr lang="en-GB" dirty="0"/>
          </a:p>
          <a:p>
            <a:r>
              <a:rPr lang="en-GB" dirty="0" smtClean="0"/>
              <a:t>These electrons are initialized around the chamber with a cos</a:t>
            </a:r>
            <a:r>
              <a:rPr lang="en-GB" baseline="30000" dirty="0" smtClean="0"/>
              <a:t>2</a:t>
            </a:r>
            <a:r>
              <a:rPr lang="en-GB" dirty="0" smtClean="0"/>
              <a:t> distribution </a:t>
            </a:r>
            <a:r>
              <a:rPr lang="en-GB" dirty="0" err="1" smtClean="0"/>
              <a:t>w.r.t</a:t>
            </a:r>
            <a:r>
              <a:rPr lang="en-GB" dirty="0" smtClean="0"/>
              <a:t>. the angle </a:t>
            </a:r>
            <a:r>
              <a:rPr lang="en-US" dirty="0" err="1" smtClean="0"/>
              <a:t>φ</a:t>
            </a:r>
            <a:r>
              <a:rPr lang="en-US" dirty="0" smtClean="0"/>
              <a:t> </a:t>
            </a:r>
            <a:r>
              <a:rPr lang="en-GB" dirty="0" smtClean="0"/>
              <a:t>from the SR impact point</a:t>
            </a:r>
          </a:p>
          <a:p>
            <a:endParaRPr lang="en-GB" dirty="0"/>
          </a:p>
          <a:p>
            <a:r>
              <a:rPr lang="en-GB" dirty="0" smtClean="0"/>
              <a:t>Modifications of the code to allow </a:t>
            </a:r>
            <a:br>
              <a:rPr lang="en-GB" dirty="0" smtClean="0"/>
            </a:br>
            <a:r>
              <a:rPr lang="en-GB" dirty="0" smtClean="0"/>
              <a:t>for e.g. a fixed number of electrons </a:t>
            </a:r>
            <a:br>
              <a:rPr lang="en-GB" dirty="0" smtClean="0"/>
            </a:br>
            <a:r>
              <a:rPr lang="en-GB" dirty="0" smtClean="0"/>
              <a:t>per chamber surface is on the list </a:t>
            </a:r>
            <a:br>
              <a:rPr lang="en-GB" dirty="0" smtClean="0"/>
            </a:br>
            <a:r>
              <a:rPr lang="en-GB" dirty="0" smtClean="0"/>
              <a:t>of things to do, but not yet </a:t>
            </a:r>
            <a:br>
              <a:rPr lang="en-GB" dirty="0" smtClean="0"/>
            </a:br>
            <a:r>
              <a:rPr lang="en-GB" dirty="0" smtClean="0"/>
              <a:t>implemented</a:t>
            </a:r>
            <a:endParaRPr lang="en-US" dirty="0"/>
          </a:p>
        </p:txBody>
      </p:sp>
      <p:grpSp>
        <p:nvGrpSpPr>
          <p:cNvPr id="34" name="Group 33"/>
          <p:cNvGrpSpPr/>
          <p:nvPr/>
        </p:nvGrpSpPr>
        <p:grpSpPr>
          <a:xfrm>
            <a:off x="4530862" y="2314687"/>
            <a:ext cx="4123472" cy="4159580"/>
            <a:chOff x="835836" y="2599571"/>
            <a:chExt cx="4123472" cy="415958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 amt="65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33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35836" y="2599571"/>
              <a:ext cx="4123472" cy="4159580"/>
            </a:xfrm>
            <a:prstGeom prst="rect">
              <a:avLst/>
            </a:prstGeom>
          </p:spPr>
        </p:pic>
        <p:cxnSp>
          <p:nvCxnSpPr>
            <p:cNvPr id="11" name="Straight Connector 10"/>
            <p:cNvCxnSpPr/>
            <p:nvPr/>
          </p:nvCxnSpPr>
          <p:spPr>
            <a:xfrm flipV="1">
              <a:off x="1590519" y="3739110"/>
              <a:ext cx="2302691" cy="949614"/>
            </a:xfrm>
            <a:prstGeom prst="line">
              <a:avLst/>
            </a:prstGeom>
            <a:ln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Arc 18"/>
            <p:cNvSpPr/>
            <p:nvPr/>
          </p:nvSpPr>
          <p:spPr>
            <a:xfrm rot="2196697">
              <a:off x="2112776" y="4178305"/>
              <a:ext cx="700303" cy="759692"/>
            </a:xfrm>
            <a:prstGeom prst="arc">
              <a:avLst>
                <a:gd name="adj1" fmla="val 16200000"/>
                <a:gd name="adj2" fmla="val 20400940"/>
              </a:avLst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946789" y="4212562"/>
              <a:ext cx="344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φ</a:t>
              </a:r>
              <a:endParaRPr lang="en-US" dirty="0"/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557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Dipoles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Effect of </a:t>
            </a:r>
            <a:r>
              <a:rPr lang="en-US" dirty="0" smtClean="0"/>
              <a:t>the number </a:t>
            </a:r>
            <a:r>
              <a:rPr lang="en-US" dirty="0" err="1" smtClean="0">
                <a:solidFill>
                  <a:schemeClr val="accent1"/>
                </a:solidFill>
              </a:rPr>
              <a:t>N</a:t>
            </a:r>
            <a:r>
              <a:rPr lang="en-US" baseline="-25000" dirty="0" err="1" smtClean="0">
                <a:solidFill>
                  <a:schemeClr val="accent1"/>
                </a:solidFill>
              </a:rPr>
              <a:t>pe</a:t>
            </a:r>
            <a:r>
              <a:rPr lang="en-US" dirty="0" smtClean="0"/>
              <a:t> </a:t>
            </a:r>
            <a:r>
              <a:rPr lang="en-US" dirty="0" smtClean="0"/>
              <a:t>of initialized </a:t>
            </a:r>
            <a:r>
              <a:rPr lang="en-US" dirty="0" smtClean="0">
                <a:solidFill>
                  <a:srgbClr val="C0504D"/>
                </a:solidFill>
              </a:rPr>
              <a:t>photoelectrons on central</a:t>
            </a:r>
            <a:r>
              <a:rPr lang="en-US" dirty="0" smtClean="0"/>
              <a:t> electron </a:t>
            </a:r>
            <a:r>
              <a:rPr lang="en-US" dirty="0" smtClean="0">
                <a:solidFill>
                  <a:srgbClr val="C0504D"/>
                </a:solidFill>
              </a:rPr>
              <a:t>densities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C0504D"/>
                </a:solidFill>
              </a:rPr>
              <a:t>compared to</a:t>
            </a:r>
            <a:r>
              <a:rPr lang="en-US" dirty="0" smtClean="0"/>
              <a:t> the analytical </a:t>
            </a:r>
            <a:r>
              <a:rPr lang="en-US" dirty="0" smtClean="0">
                <a:solidFill>
                  <a:srgbClr val="C0504D"/>
                </a:solidFill>
              </a:rPr>
              <a:t>threshold</a:t>
            </a:r>
            <a:r>
              <a:rPr lang="en-US" dirty="0" smtClean="0"/>
              <a:t> density for instability </a:t>
            </a:r>
          </a:p>
          <a:p>
            <a:r>
              <a:rPr lang="en-US" dirty="0" smtClean="0"/>
              <a:t>The corresponding photon flux </a:t>
            </a:r>
            <a:r>
              <a:rPr lang="en-US" dirty="0" err="1" smtClean="0">
                <a:solidFill>
                  <a:srgbClr val="4F81BD"/>
                </a:solidFill>
              </a:rPr>
              <a:t>N</a:t>
            </a:r>
            <a:r>
              <a:rPr lang="en-US" baseline="-25000" dirty="0" err="1" smtClean="0">
                <a:solidFill>
                  <a:srgbClr val="4F81BD"/>
                </a:solidFill>
              </a:rPr>
              <a:t>γ</a:t>
            </a:r>
            <a:r>
              <a:rPr lang="en-US" dirty="0" smtClean="0"/>
              <a:t> into the chamber is determined by the </a:t>
            </a:r>
            <a:r>
              <a:rPr lang="en-US" dirty="0" smtClean="0">
                <a:solidFill>
                  <a:srgbClr val="C0504D"/>
                </a:solidFill>
              </a:rPr>
              <a:t>photoelectron yield </a:t>
            </a:r>
            <a:r>
              <a:rPr lang="en-US" dirty="0" smtClean="0">
                <a:solidFill>
                  <a:srgbClr val="4F81BD"/>
                </a:solidFill>
              </a:rPr>
              <a:t>Y:</a:t>
            </a:r>
          </a:p>
          <a:p>
            <a:endParaRPr lang="en-US" dirty="0"/>
          </a:p>
        </p:txBody>
      </p:sp>
      <p:pic>
        <p:nvPicPr>
          <p:cNvPr id="8" name="Picture 7" descr="Central_density_FCC_50.00TeV_50TeV_12.5ns_Dipole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9113" y="2872585"/>
            <a:ext cx="4684368" cy="3513276"/>
          </a:xfrm>
          <a:prstGeom prst="rect">
            <a:avLst/>
          </a:prstGeom>
        </p:spPr>
      </p:pic>
      <p:pic>
        <p:nvPicPr>
          <p:cNvPr id="9" name="Picture 8" descr="Central_density_FCC_50.00TeV_50TeV_25ns_Dipole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4240" y="2884060"/>
            <a:ext cx="4679004" cy="350925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621277" y="2314686"/>
            <a:ext cx="3901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N</a:t>
            </a:r>
            <a:r>
              <a:rPr lang="en-US" baseline="-25000" dirty="0" err="1" smtClean="0"/>
              <a:t>pe</a:t>
            </a:r>
            <a:r>
              <a:rPr lang="en-US" dirty="0" smtClean="0"/>
              <a:t> </a:t>
            </a:r>
            <a:r>
              <a:rPr lang="en-US" dirty="0" smtClean="0"/>
              <a:t>= Y *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γ</a:t>
            </a:r>
            <a:r>
              <a:rPr lang="en-US" baseline="-25000" dirty="0" smtClean="0"/>
              <a:t> </a:t>
            </a:r>
            <a:r>
              <a:rPr lang="en-US" dirty="0" smtClean="0"/>
              <a:t> </a:t>
            </a:r>
            <a:r>
              <a:rPr lang="en-US" dirty="0">
                <a:sym typeface="Wingdings"/>
              </a:rPr>
              <a:t>	</a:t>
            </a:r>
            <a:r>
              <a:rPr lang="en-US" baseline="-25000" dirty="0" smtClean="0"/>
              <a:t>	</a:t>
            </a:r>
            <a:r>
              <a:rPr lang="en-US" dirty="0" err="1" smtClean="0"/>
              <a:t>N</a:t>
            </a:r>
            <a:r>
              <a:rPr lang="en-US" baseline="-25000" dirty="0" err="1" smtClean="0"/>
              <a:t>γ</a:t>
            </a:r>
            <a:r>
              <a:rPr lang="en-US" dirty="0" smtClean="0"/>
              <a:t> =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pe</a:t>
            </a:r>
            <a:r>
              <a:rPr lang="en-US" dirty="0" smtClean="0"/>
              <a:t> </a:t>
            </a:r>
            <a:r>
              <a:rPr lang="en-US" dirty="0" smtClean="0"/>
              <a:t>/ Y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005719" y="4625007"/>
            <a:ext cx="1568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rPr>
              <a:t>N</a:t>
            </a:r>
            <a:r>
              <a:rPr lang="en-US" sz="1200" kern="0" baseline="-25000" dirty="0" err="1" smtClean="0">
                <a:solidFill>
                  <a:srgbClr val="4D4D4D"/>
                </a:solidFill>
                <a:latin typeface="Arial"/>
                <a:cs typeface="Arial"/>
              </a:rPr>
              <a:t>pe</a:t>
            </a:r>
            <a:r>
              <a:rPr kumimoji="0" lang="en-US" sz="1200" b="0" i="0" u="none" strike="noStrike" kern="0" cap="none" spc="0" normalizeH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lang="en-US" sz="1200" b="0" i="0" u="none" strike="noStrike" kern="0" cap="none" spc="0" normalizeH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rPr>
              <a:t>main chamber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3268" y="3282854"/>
            <a:ext cx="1504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25 ns, </a:t>
            </a:r>
            <a:r>
              <a:rPr lang="en-US" sz="1400" kern="0" dirty="0" smtClean="0">
                <a:solidFill>
                  <a:srgbClr val="4D4D4D"/>
                </a:solidFill>
                <a:latin typeface="Calibri"/>
                <a:cs typeface="Calibri"/>
              </a:rPr>
              <a:t>50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TeV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0" dirty="0" smtClean="0">
                <a:solidFill>
                  <a:srgbClr val="4D4D4D"/>
                </a:solidFill>
                <a:latin typeface="Calibri"/>
                <a:cs typeface="Calibri"/>
              </a:rPr>
              <a:t>Dipole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58245" y="3929029"/>
            <a:ext cx="1469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threshold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5572313" y="5322612"/>
            <a:ext cx="1504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12.5 ns, </a:t>
            </a:r>
            <a:r>
              <a:rPr lang="en-US" sz="1400" kern="0" dirty="0" smtClean="0">
                <a:solidFill>
                  <a:srgbClr val="4D4D4D"/>
                </a:solidFill>
                <a:latin typeface="Calibri"/>
                <a:cs typeface="Calibri"/>
              </a:rPr>
              <a:t>50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TeV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0" dirty="0" smtClean="0">
                <a:solidFill>
                  <a:srgbClr val="4D4D4D"/>
                </a:solidFill>
                <a:latin typeface="Calibri"/>
                <a:cs typeface="Calibri"/>
              </a:rPr>
              <a:t>Dipole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78991" y="2491383"/>
            <a:ext cx="23067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E.g</a:t>
            </a:r>
            <a:r>
              <a:rPr lang="en-US" sz="1400" dirty="0" smtClean="0"/>
              <a:t> for SEY = 1.1 and Y = 0.2 a photon flux of 2e13 p/s/cm</a:t>
            </a:r>
            <a:r>
              <a:rPr lang="en-US" sz="1400" baseline="30000" dirty="0" smtClean="0"/>
              <a:t>2</a:t>
            </a:r>
            <a:r>
              <a:rPr lang="en-US" sz="1400" dirty="0" smtClean="0"/>
              <a:t> hits the threshold for 12.5 ns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385737" y="6433850"/>
            <a:ext cx="8366193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C</a:t>
            </a:r>
            <a:r>
              <a:rPr lang="en-US" sz="1600" dirty="0" smtClean="0"/>
              <a:t>entral electron densities scaled to device length in half-cell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2588147" y="4645230"/>
            <a:ext cx="1568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rPr>
              <a:t>N</a:t>
            </a:r>
            <a:r>
              <a:rPr lang="en-US" sz="1200" kern="0" baseline="-25000" dirty="0" err="1" smtClean="0">
                <a:solidFill>
                  <a:srgbClr val="4D4D4D"/>
                </a:solidFill>
                <a:latin typeface="Arial"/>
                <a:cs typeface="Arial"/>
              </a:rPr>
              <a:t>pe</a:t>
            </a:r>
            <a:r>
              <a:rPr kumimoji="0" lang="en-US" sz="1200" b="0" i="0" u="none" strike="noStrike" kern="0" cap="none" spc="0" normalizeH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lang="en-US" sz="1200" b="0" i="0" u="none" strike="noStrike" kern="0" cap="none" spc="0" normalizeH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rPr>
              <a:t>main chamber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323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Quadrupoles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</a:t>
            </a:r>
            <a:r>
              <a:rPr lang="en-US" dirty="0" err="1" smtClean="0"/>
              <a:t>quadrupole</a:t>
            </a:r>
            <a:r>
              <a:rPr lang="en-US" dirty="0" smtClean="0"/>
              <a:t> the </a:t>
            </a:r>
            <a:r>
              <a:rPr lang="en-US" dirty="0" err="1" smtClean="0">
                <a:solidFill>
                  <a:srgbClr val="C0504D"/>
                </a:solidFill>
              </a:rPr>
              <a:t>multipacting</a:t>
            </a:r>
            <a:r>
              <a:rPr lang="en-US" dirty="0" smtClean="0">
                <a:solidFill>
                  <a:srgbClr val="C0504D"/>
                </a:solidFill>
              </a:rPr>
              <a:t> thresholds are already very low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It is mainly for the </a:t>
            </a:r>
            <a:r>
              <a:rPr lang="en-US" dirty="0" smtClean="0">
                <a:solidFill>
                  <a:srgbClr val="C0504D"/>
                </a:solidFill>
              </a:rPr>
              <a:t>5 ns beam </a:t>
            </a:r>
            <a:r>
              <a:rPr lang="en-US" dirty="0" smtClean="0"/>
              <a:t>that the photoelectrons could be a danger</a:t>
            </a:r>
          </a:p>
          <a:p>
            <a:pPr lvl="1"/>
            <a:r>
              <a:rPr lang="en-US" dirty="0" smtClean="0"/>
              <a:t>E.g. for SEY = 1.1 and Y = 0.2, a photon flux of 1e13 p/s/cm</a:t>
            </a:r>
            <a:r>
              <a:rPr lang="en-US" baseline="30000" dirty="0" smtClean="0"/>
              <a:t>2</a:t>
            </a:r>
            <a:r>
              <a:rPr lang="en-US" dirty="0" smtClean="0"/>
              <a:t> is too high, </a:t>
            </a:r>
            <a:br>
              <a:rPr lang="en-US" dirty="0" smtClean="0"/>
            </a:br>
            <a:r>
              <a:rPr lang="en-US" dirty="0" smtClean="0"/>
              <a:t>and 2e12 </a:t>
            </a:r>
            <a:r>
              <a:rPr lang="en-US" dirty="0"/>
              <a:t>p/s/cm</a:t>
            </a:r>
            <a:r>
              <a:rPr lang="en-US" baseline="30000" dirty="0"/>
              <a:t>2</a:t>
            </a:r>
            <a:r>
              <a:rPr lang="en-US" dirty="0"/>
              <a:t> is </a:t>
            </a:r>
            <a:r>
              <a:rPr lang="en-US" dirty="0" smtClean="0"/>
              <a:t>very close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9113" y="2872585"/>
            <a:ext cx="4684368" cy="35132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4240" y="2884060"/>
            <a:ext cx="4679004" cy="350925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69908" y="5200289"/>
            <a:ext cx="1450112" cy="52322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5 ns, </a:t>
            </a:r>
            <a:r>
              <a:rPr lang="en-US" sz="1400" kern="0" dirty="0" smtClean="0">
                <a:solidFill>
                  <a:srgbClr val="4D4D4D"/>
                </a:solidFill>
                <a:latin typeface="Calibri"/>
                <a:cs typeface="Calibri"/>
              </a:rPr>
              <a:t>50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TeV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0" dirty="0" err="1" smtClean="0">
                <a:solidFill>
                  <a:srgbClr val="4D4D4D"/>
                </a:solidFill>
                <a:latin typeface="Calibri"/>
                <a:cs typeface="Calibri"/>
              </a:rPr>
              <a:t>Quadrupole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30953" y="5200289"/>
            <a:ext cx="1450112" cy="52322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12.5 ns, </a:t>
            </a:r>
            <a:r>
              <a:rPr lang="en-US" sz="1400" kern="0" dirty="0" smtClean="0">
                <a:solidFill>
                  <a:srgbClr val="4D4D4D"/>
                </a:solidFill>
                <a:latin typeface="Calibri"/>
                <a:cs typeface="Calibri"/>
              </a:rPr>
              <a:t>50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TeV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0" dirty="0" err="1" smtClean="0">
                <a:solidFill>
                  <a:srgbClr val="4D4D4D"/>
                </a:solidFill>
                <a:latin typeface="Calibri"/>
                <a:cs typeface="Calibri"/>
              </a:rPr>
              <a:t>Quadrupole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5737" y="6433850"/>
            <a:ext cx="8366193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C</a:t>
            </a:r>
            <a:r>
              <a:rPr lang="en-US" sz="1600" dirty="0" smtClean="0"/>
              <a:t>entral electron densities scaled to device length in half-cell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7005719" y="4625007"/>
            <a:ext cx="1568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rPr>
              <a:t>N</a:t>
            </a:r>
            <a:r>
              <a:rPr lang="en-US" sz="1200" kern="0" baseline="-25000" dirty="0" err="1" smtClean="0">
                <a:solidFill>
                  <a:srgbClr val="4D4D4D"/>
                </a:solidFill>
                <a:latin typeface="Arial"/>
                <a:cs typeface="Arial"/>
              </a:rPr>
              <a:t>pe</a:t>
            </a:r>
            <a:r>
              <a:rPr kumimoji="0" lang="en-US" sz="1200" b="0" i="0" u="none" strike="noStrike" kern="0" cap="none" spc="0" normalizeH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lang="en-US" sz="1200" b="0" i="0" u="none" strike="noStrike" kern="0" cap="none" spc="0" normalizeH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rPr>
              <a:t>main chamber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88147" y="4645230"/>
            <a:ext cx="1568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rPr>
              <a:t>N</a:t>
            </a:r>
            <a:r>
              <a:rPr lang="en-US" sz="1200" kern="0" baseline="-25000" dirty="0" err="1" smtClean="0">
                <a:solidFill>
                  <a:srgbClr val="4D4D4D"/>
                </a:solidFill>
                <a:latin typeface="Arial"/>
                <a:cs typeface="Arial"/>
              </a:rPr>
              <a:t>pe</a:t>
            </a:r>
            <a:r>
              <a:rPr kumimoji="0" lang="en-US" sz="1200" b="0" i="0" u="none" strike="noStrike" kern="0" cap="none" spc="0" normalizeH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lang="en-US" sz="1200" b="0" i="0" u="none" strike="noStrike" kern="0" cap="none" spc="0" normalizeH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rPr>
              <a:t>main chamber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306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en-US" dirty="0"/>
              <a:t>In drifts, also </a:t>
            </a:r>
            <a:r>
              <a:rPr lang="en-US" dirty="0" smtClean="0">
                <a:solidFill>
                  <a:srgbClr val="C0504D"/>
                </a:solidFill>
              </a:rPr>
              <a:t>photoelectrons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C0504D"/>
                </a:solidFill>
              </a:rPr>
              <a:t>produced </a:t>
            </a:r>
            <a:r>
              <a:rPr lang="en-US" dirty="0">
                <a:solidFill>
                  <a:srgbClr val="C0504D"/>
                </a:solidFill>
              </a:rPr>
              <a:t>in ante-chamber may</a:t>
            </a:r>
            <a:r>
              <a:rPr lang="en-US" dirty="0"/>
              <a:t> move into main chamber and </a:t>
            </a:r>
            <a:r>
              <a:rPr lang="en-US" dirty="0">
                <a:solidFill>
                  <a:srgbClr val="C0504D"/>
                </a:solidFill>
              </a:rPr>
              <a:t>lead to increased electron </a:t>
            </a:r>
            <a:r>
              <a:rPr lang="en-US" dirty="0" smtClean="0">
                <a:solidFill>
                  <a:srgbClr val="C0504D"/>
                </a:solidFill>
              </a:rPr>
              <a:t>density</a:t>
            </a:r>
          </a:p>
          <a:p>
            <a:pPr marL="685800" lvl="1"/>
            <a:r>
              <a:rPr lang="en-US" dirty="0" smtClean="0"/>
              <a:t>Here electrons are </a:t>
            </a:r>
            <a:r>
              <a:rPr lang="en-US" dirty="0" smtClean="0">
                <a:solidFill>
                  <a:srgbClr val="C0504D"/>
                </a:solidFill>
              </a:rPr>
              <a:t>initialized at the slit </a:t>
            </a:r>
            <a:r>
              <a:rPr lang="en-US" dirty="0" smtClean="0"/>
              <a:t>to </a:t>
            </a:r>
            <a:r>
              <a:rPr lang="en-US" dirty="0" smtClean="0">
                <a:solidFill>
                  <a:srgbClr val="C0504D"/>
                </a:solidFill>
              </a:rPr>
              <a:t>mimic this effect </a:t>
            </a:r>
            <a:r>
              <a:rPr lang="en-US" dirty="0" smtClean="0"/>
              <a:t>(the electron numbers include these electrons)</a:t>
            </a:r>
          </a:p>
          <a:p>
            <a:pPr marL="685800" lvl="1"/>
            <a:r>
              <a:rPr lang="en-US" dirty="0"/>
              <a:t>E</a:t>
            </a:r>
            <a:r>
              <a:rPr lang="en-US" dirty="0" smtClean="0"/>
              <a:t>ventually simulations including the slit should be done to study the effect dynamically</a:t>
            </a:r>
            <a:endParaRPr lang="en-US" dirty="0"/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9113" y="2872585"/>
            <a:ext cx="4684368" cy="35132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4240" y="2884060"/>
            <a:ext cx="4679004" cy="350925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85737" y="6433850"/>
            <a:ext cx="8366193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C</a:t>
            </a:r>
            <a:r>
              <a:rPr lang="en-US" sz="1600" dirty="0" smtClean="0"/>
              <a:t>entral electron densities scaled to device length in half-cell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951208" y="5295249"/>
            <a:ext cx="1450112" cy="52322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5 ns, </a:t>
            </a:r>
            <a:r>
              <a:rPr lang="en-US" sz="1400" kern="0" dirty="0" smtClean="0">
                <a:solidFill>
                  <a:srgbClr val="4D4D4D"/>
                </a:solidFill>
                <a:latin typeface="Calibri"/>
                <a:cs typeface="Calibri"/>
              </a:rPr>
              <a:t>50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TeV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0" dirty="0" smtClean="0">
                <a:solidFill>
                  <a:srgbClr val="4D4D4D"/>
                </a:solidFill>
                <a:latin typeface="Calibri"/>
                <a:cs typeface="Calibri"/>
              </a:rPr>
              <a:t>Drift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12253" y="5295249"/>
            <a:ext cx="1450112" cy="52322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12.5 ns, </a:t>
            </a:r>
            <a:r>
              <a:rPr lang="en-US" sz="1400" kern="0" dirty="0" smtClean="0">
                <a:solidFill>
                  <a:srgbClr val="4D4D4D"/>
                </a:solidFill>
                <a:latin typeface="Calibri"/>
                <a:cs typeface="Calibri"/>
              </a:rPr>
              <a:t>50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TeV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0" dirty="0" smtClean="0">
                <a:solidFill>
                  <a:srgbClr val="4D4D4D"/>
                </a:solidFill>
                <a:latin typeface="Calibri"/>
                <a:cs typeface="Calibri"/>
              </a:rPr>
              <a:t>Drift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17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005719" y="4852983"/>
            <a:ext cx="1568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rPr>
              <a:t>N</a:t>
            </a:r>
            <a:r>
              <a:rPr lang="en-US" sz="1200" kern="0" baseline="-25000" dirty="0" err="1" smtClean="0">
                <a:solidFill>
                  <a:srgbClr val="4D4D4D"/>
                </a:solidFill>
                <a:latin typeface="Arial"/>
                <a:cs typeface="Arial"/>
              </a:rPr>
              <a:t>pe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88147" y="4873206"/>
            <a:ext cx="1568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</a:rPr>
              <a:t>N</a:t>
            </a:r>
            <a:r>
              <a:rPr lang="en-US" sz="1200" kern="0" baseline="-25000" dirty="0" err="1" smtClean="0">
                <a:solidFill>
                  <a:srgbClr val="4D4D4D"/>
                </a:solidFill>
                <a:latin typeface="Arial"/>
                <a:cs typeface="Arial"/>
              </a:rPr>
              <a:t>pe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97440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parts of </a:t>
            </a:r>
            <a:r>
              <a:rPr lang="en-US" dirty="0" smtClean="0">
                <a:solidFill>
                  <a:schemeClr val="accent2"/>
                </a:solidFill>
              </a:rPr>
              <a:t>the beam screen need to be coated </a:t>
            </a:r>
            <a:r>
              <a:rPr lang="en-US" dirty="0" smtClean="0"/>
              <a:t>to avoid electron cloud </a:t>
            </a:r>
            <a:r>
              <a:rPr lang="en-US" dirty="0" smtClean="0">
                <a:solidFill>
                  <a:srgbClr val="C0504D"/>
                </a:solidFill>
              </a:rPr>
              <a:t>depends strongly on </a:t>
            </a:r>
            <a:r>
              <a:rPr lang="en-US" dirty="0" smtClean="0"/>
              <a:t>the assumptions of </a:t>
            </a:r>
            <a:r>
              <a:rPr lang="en-US" dirty="0" smtClean="0">
                <a:solidFill>
                  <a:srgbClr val="C0504D"/>
                </a:solidFill>
              </a:rPr>
              <a:t>the SEY behavior</a:t>
            </a:r>
            <a:endParaRPr lang="en-US" dirty="0">
              <a:solidFill>
                <a:srgbClr val="C0504D"/>
              </a:solidFill>
            </a:endParaRPr>
          </a:p>
          <a:p>
            <a:pPr lvl="1"/>
            <a:r>
              <a:rPr lang="en-US" dirty="0" smtClean="0"/>
              <a:t>In all cases, the </a:t>
            </a:r>
            <a:r>
              <a:rPr lang="en-US" dirty="0" smtClean="0">
                <a:solidFill>
                  <a:srgbClr val="C0504D"/>
                </a:solidFill>
              </a:rPr>
              <a:t>12.5 ns beam </a:t>
            </a:r>
            <a:r>
              <a:rPr lang="en-US" dirty="0" smtClean="0"/>
              <a:t>sets the </a:t>
            </a:r>
            <a:r>
              <a:rPr lang="en-US" dirty="0" smtClean="0">
                <a:solidFill>
                  <a:srgbClr val="C0504D"/>
                </a:solidFill>
              </a:rPr>
              <a:t>most stringent constraints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relevant to know if this beam option is excluded</a:t>
            </a:r>
          </a:p>
          <a:p>
            <a:pPr lvl="1"/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In t</a:t>
            </a:r>
            <a:r>
              <a:rPr lang="en-US" dirty="0" smtClean="0">
                <a:sym typeface="Wingdings"/>
              </a:rPr>
              <a:t>he </a:t>
            </a:r>
            <a:r>
              <a:rPr lang="en-US" dirty="0" err="1" smtClean="0">
                <a:solidFill>
                  <a:srgbClr val="C0504D"/>
                </a:solidFill>
                <a:sym typeface="Wingdings"/>
              </a:rPr>
              <a:t>quadrupoles</a:t>
            </a:r>
            <a:r>
              <a:rPr lang="en-US" dirty="0" smtClean="0">
                <a:solidFill>
                  <a:srgbClr val="C0504D"/>
                </a:solidFill>
                <a:sym typeface="Wingdings"/>
              </a:rPr>
              <a:t> </a:t>
            </a:r>
            <a:r>
              <a:rPr lang="en-US" dirty="0" smtClean="0">
                <a:solidFill>
                  <a:srgbClr val="C0504D"/>
                </a:solidFill>
                <a:sym typeface="Wingdings"/>
              </a:rPr>
              <a:t>SEY </a:t>
            </a:r>
            <a:r>
              <a:rPr lang="en-US" dirty="0" smtClean="0">
                <a:solidFill>
                  <a:srgbClr val="C0504D"/>
                </a:solidFill>
                <a:sym typeface="Wingdings"/>
              </a:rPr>
              <a:t>&lt;= </a:t>
            </a:r>
            <a:r>
              <a:rPr lang="en-US" dirty="0" smtClean="0">
                <a:solidFill>
                  <a:srgbClr val="C0504D"/>
                </a:solidFill>
                <a:sym typeface="Wingdings"/>
              </a:rPr>
              <a:t>1.1 is required </a:t>
            </a:r>
            <a:r>
              <a:rPr lang="en-US" dirty="0" smtClean="0">
                <a:sym typeface="Wingdings"/>
              </a:rPr>
              <a:t>in any case (SEY &lt; 1.1 for 12.5 ns)</a:t>
            </a:r>
          </a:p>
          <a:p>
            <a:pPr lvl="1"/>
            <a:r>
              <a:rPr lang="en-US" dirty="0" smtClean="0">
                <a:sym typeface="Wingdings"/>
              </a:rPr>
              <a:t>This would require </a:t>
            </a:r>
            <a:r>
              <a:rPr lang="en-US" dirty="0" smtClean="0">
                <a:solidFill>
                  <a:srgbClr val="C0504D"/>
                </a:solidFill>
                <a:sym typeface="Wingdings"/>
              </a:rPr>
              <a:t>a coating on the sides</a:t>
            </a:r>
            <a:r>
              <a:rPr lang="en-US" dirty="0" smtClean="0">
                <a:sym typeface="Wingdings"/>
              </a:rPr>
              <a:t> of the beam screen (at 45 degrees)</a:t>
            </a:r>
          </a:p>
          <a:p>
            <a:endParaRPr lang="en-US" dirty="0" smtClean="0"/>
          </a:p>
          <a:p>
            <a:r>
              <a:rPr lang="en-US" dirty="0" smtClean="0"/>
              <a:t>Constraints on </a:t>
            </a:r>
            <a:r>
              <a:rPr lang="en-US" dirty="0" smtClean="0">
                <a:solidFill>
                  <a:srgbClr val="C0504D"/>
                </a:solidFill>
              </a:rPr>
              <a:t>photoelectrons/photons depend on the photoelectron yield</a:t>
            </a:r>
          </a:p>
          <a:p>
            <a:pPr lvl="1"/>
            <a:r>
              <a:rPr lang="en-US" dirty="0" smtClean="0"/>
              <a:t>For most cases </a:t>
            </a:r>
            <a:r>
              <a:rPr lang="en-US" dirty="0" smtClean="0"/>
              <a:t>about 1</a:t>
            </a:r>
            <a:r>
              <a:rPr lang="en-US" dirty="0" smtClean="0"/>
              <a:t>% </a:t>
            </a:r>
            <a:r>
              <a:rPr lang="en-US" dirty="0" smtClean="0"/>
              <a:t>of SR photons in the chamber should be acceptable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 smtClean="0">
                <a:solidFill>
                  <a:srgbClr val="C0504D"/>
                </a:solidFill>
              </a:rPr>
              <a:t>dipoles </a:t>
            </a:r>
            <a:r>
              <a:rPr lang="en-US" dirty="0" smtClean="0">
                <a:solidFill>
                  <a:srgbClr val="C0504D"/>
                </a:solidFill>
              </a:rPr>
              <a:t>with 12.5 ns beam</a:t>
            </a:r>
            <a:r>
              <a:rPr lang="en-US" dirty="0" smtClean="0"/>
              <a:t>, and </a:t>
            </a:r>
            <a:r>
              <a:rPr lang="en-US" dirty="0" err="1" smtClean="0">
                <a:solidFill>
                  <a:srgbClr val="C0504D"/>
                </a:solidFill>
              </a:rPr>
              <a:t>quadrupoles</a:t>
            </a:r>
            <a:r>
              <a:rPr lang="en-US" dirty="0" smtClean="0">
                <a:solidFill>
                  <a:srgbClr val="C0504D"/>
                </a:solidFill>
              </a:rPr>
              <a:t> </a:t>
            </a:r>
            <a:r>
              <a:rPr lang="en-US" dirty="0" smtClean="0">
                <a:solidFill>
                  <a:srgbClr val="C0504D"/>
                </a:solidFill>
              </a:rPr>
              <a:t>with 5 ns </a:t>
            </a:r>
            <a:r>
              <a:rPr lang="en-US" dirty="0" smtClean="0"/>
              <a:t>beam set the strongest constraints</a:t>
            </a:r>
          </a:p>
          <a:p>
            <a:pPr lvl="1"/>
            <a:r>
              <a:rPr lang="en-US" dirty="0" smtClean="0"/>
              <a:t>The </a:t>
            </a:r>
            <a:r>
              <a:rPr lang="en-US" dirty="0" smtClean="0">
                <a:solidFill>
                  <a:srgbClr val="C0504D"/>
                </a:solidFill>
              </a:rPr>
              <a:t>drifts require further studies </a:t>
            </a:r>
            <a:r>
              <a:rPr lang="en-US" dirty="0" smtClean="0"/>
              <a:t>(also chamber </a:t>
            </a:r>
            <a:r>
              <a:rPr lang="en-US" dirty="0"/>
              <a:t>s</a:t>
            </a:r>
            <a:r>
              <a:rPr lang="en-US" dirty="0" smtClean="0"/>
              <a:t>hape </a:t>
            </a:r>
            <a:r>
              <a:rPr lang="en-US" dirty="0" err="1" smtClean="0"/>
              <a:t>etc</a:t>
            </a:r>
            <a:r>
              <a:rPr lang="en-US" dirty="0" smtClean="0"/>
              <a:t> should be known)</a:t>
            </a:r>
          </a:p>
          <a:p>
            <a:pPr lvl="1"/>
            <a:endParaRPr lang="en-US" dirty="0"/>
          </a:p>
          <a:p>
            <a:r>
              <a:rPr lang="en-US" dirty="0"/>
              <a:t>T</a:t>
            </a:r>
            <a:r>
              <a:rPr lang="en-US" dirty="0" smtClean="0"/>
              <a:t>he results depend on </a:t>
            </a:r>
            <a:r>
              <a:rPr lang="en-US" dirty="0" smtClean="0">
                <a:solidFill>
                  <a:srgbClr val="C0504D"/>
                </a:solidFill>
              </a:rPr>
              <a:t>many assumptions</a:t>
            </a:r>
            <a:r>
              <a:rPr lang="en-US" dirty="0" smtClean="0"/>
              <a:t>, and are </a:t>
            </a:r>
            <a:r>
              <a:rPr lang="en-US" dirty="0" smtClean="0">
                <a:solidFill>
                  <a:srgbClr val="C0504D"/>
                </a:solidFill>
              </a:rPr>
              <a:t>not final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508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8085" y="2694616"/>
            <a:ext cx="61365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tx2"/>
                </a:solidFill>
              </a:rPr>
              <a:t>Thank you</a:t>
            </a:r>
            <a:endParaRPr lang="en-US" sz="4800" dirty="0">
              <a:solidFill>
                <a:schemeClr val="tx2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249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  <a:p>
            <a:endParaRPr lang="en-US" dirty="0" smtClean="0"/>
          </a:p>
          <a:p>
            <a:r>
              <a:rPr lang="en-US" dirty="0"/>
              <a:t>W</a:t>
            </a:r>
            <a:r>
              <a:rPr lang="en-US" dirty="0" smtClean="0"/>
              <a:t>here is beam screen coating needed?</a:t>
            </a:r>
          </a:p>
          <a:p>
            <a:endParaRPr lang="en-US" dirty="0"/>
          </a:p>
          <a:p>
            <a:r>
              <a:rPr lang="en-US" dirty="0" smtClean="0"/>
              <a:t>Constraints on </a:t>
            </a:r>
            <a:r>
              <a:rPr lang="en-US" dirty="0" smtClean="0"/>
              <a:t>photoelectron (photon) </a:t>
            </a:r>
            <a:r>
              <a:rPr lang="en-US" dirty="0" smtClean="0"/>
              <a:t>flux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Summary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8987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overview</a:t>
            </a:r>
            <a:endParaRPr lang="en-US" dirty="0"/>
          </a:p>
        </p:txBody>
      </p:sp>
      <p:graphicFrame>
        <p:nvGraphicFramePr>
          <p:cNvPr id="8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1318297"/>
              </p:ext>
            </p:extLst>
          </p:nvPr>
        </p:nvGraphicFramePr>
        <p:xfrm>
          <a:off x="468055" y="1079262"/>
          <a:ext cx="6433115" cy="221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5122"/>
                <a:gridCol w="1415823"/>
                <a:gridCol w="1501085"/>
                <a:gridCol w="1501085"/>
              </a:tblGrid>
              <a:tr h="0"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dirty="0" smtClean="0"/>
                        <a:t>Beam parameters</a:t>
                      </a:r>
                      <a:endParaRPr lang="en-US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 smtClean="0"/>
                        <a:t>Bunch</a:t>
                      </a:r>
                      <a:r>
                        <a:rPr lang="en-US" sz="1600" baseline="0" dirty="0" smtClean="0"/>
                        <a:t> spacing  [ns]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25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12.5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5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 smtClean="0"/>
                        <a:t>Bunch</a:t>
                      </a:r>
                      <a:r>
                        <a:rPr lang="en-US" sz="1600" baseline="0" dirty="0" smtClean="0"/>
                        <a:t> intensity  [p</a:t>
                      </a:r>
                      <a:r>
                        <a:rPr lang="en-US" sz="1600" baseline="30000" dirty="0" smtClean="0"/>
                        <a:t>+</a:t>
                      </a:r>
                      <a:r>
                        <a:rPr lang="en-US" sz="1600" baseline="0" dirty="0" smtClean="0"/>
                        <a:t>]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10 x</a:t>
                      </a:r>
                      <a:r>
                        <a:rPr lang="en-US" sz="1600" baseline="0" dirty="0" smtClean="0"/>
                        <a:t> 10</a:t>
                      </a:r>
                      <a:r>
                        <a:rPr lang="en-US" sz="1600" baseline="30000" dirty="0" smtClean="0"/>
                        <a:t>10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5 x 10</a:t>
                      </a:r>
                      <a:r>
                        <a:rPr lang="en-US" sz="1600" baseline="30000" dirty="0" smtClean="0"/>
                        <a:t>10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2 x 10</a:t>
                      </a:r>
                      <a:r>
                        <a:rPr lang="en-US" sz="1600" baseline="30000" dirty="0" smtClean="0"/>
                        <a:t>10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 smtClean="0"/>
                        <a:t>Norm.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e</a:t>
                      </a:r>
                      <a:r>
                        <a:rPr lang="en-US" sz="1600" dirty="0" err="1" smtClean="0"/>
                        <a:t>mittance</a:t>
                      </a:r>
                      <a:r>
                        <a:rPr lang="en-US" sz="1600" dirty="0" smtClean="0"/>
                        <a:t>  [m]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2.2e-6 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1.1e-6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0.44e-6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Bunch length  [m]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0.08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 smtClean="0"/>
                        <a:t>Bunch train pattern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(50b + 12e)*4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(100b + 24e)*4</a:t>
                      </a:r>
                      <a:endParaRPr lang="en-US" sz="160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(250b + 60e)*4</a:t>
                      </a:r>
                      <a:endParaRPr lang="en-US" sz="160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cs typeface="Calibri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6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5836" y="4120181"/>
            <a:ext cx="2616061" cy="263896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558" y="4420761"/>
            <a:ext cx="2977956" cy="2047343"/>
          </a:xfrm>
          <a:prstGeom prst="rect">
            <a:avLst/>
          </a:prstGeom>
        </p:spPr>
      </p:pic>
      <p:graphicFrame>
        <p:nvGraphicFramePr>
          <p:cNvPr id="11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8838280"/>
              </p:ext>
            </p:extLst>
          </p:nvPr>
        </p:nvGraphicFramePr>
        <p:xfrm>
          <a:off x="4179182" y="3868680"/>
          <a:ext cx="4396288" cy="14034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9072"/>
                <a:gridCol w="1099072"/>
                <a:gridCol w="1099072"/>
                <a:gridCol w="1099072"/>
              </a:tblGrid>
              <a:tr h="290113"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Arc elements</a:t>
                      </a:r>
                      <a:endParaRPr lang="en-US" b="1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</a:tr>
              <a:tr h="345890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Dipole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Quad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Drift 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rgbClr val="8EB4E3"/>
                    </a:solidFill>
                  </a:tcPr>
                </a:tc>
              </a:tr>
              <a:tr h="34589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Field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16 T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444 T/m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34589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Length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[m]</a:t>
                      </a:r>
                      <a:endParaRPr lang="en-US" sz="160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171.</a:t>
                      </a:r>
                      <a:r>
                        <a:rPr lang="en-US" sz="1600" baseline="0" dirty="0" smtClean="0"/>
                        <a:t>6</a:t>
                      </a:r>
                      <a:endParaRPr lang="en-US" sz="160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12.6</a:t>
                      </a:r>
                      <a:endParaRPr lang="en-US" sz="160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26.6</a:t>
                      </a:r>
                      <a:endParaRPr lang="en-US" sz="1600" b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+mn-lt"/>
                        <a:cs typeface="Calibri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78910" y="3467066"/>
            <a:ext cx="3276928" cy="58477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>
                    <a:lumMod val="50000"/>
                  </a:srgbClr>
                </a:solidFill>
                <a:effectLst/>
                <a:uLnTx/>
                <a:uFillTx/>
                <a:latin typeface="Calibri"/>
                <a:cs typeface="Calibri"/>
              </a:rPr>
              <a:t>Main chamber of FCC beam screen</a:t>
            </a:r>
            <a:b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>
                    <a:lumMod val="50000"/>
                  </a:srgbClr>
                </a:solidFill>
                <a:effectLst/>
                <a:uLnTx/>
                <a:uFillTx/>
                <a:latin typeface="Calibri"/>
                <a:cs typeface="Calibri"/>
              </a:rPr>
            </a:b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>
                    <a:lumMod val="50000"/>
                  </a:srgbClr>
                </a:solidFill>
                <a:effectLst/>
                <a:uLnTx/>
                <a:uFillTx/>
                <a:latin typeface="Calibri"/>
                <a:cs typeface="Calibri"/>
              </a:rPr>
              <a:t>(2015 version),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rgbClr val="0055A0">
                    <a:lumMod val="50000"/>
                  </a:srgbClr>
                </a:solidFill>
                <a:effectLst/>
                <a:uLnTx/>
                <a:uFillTx/>
                <a:latin typeface="Calibri"/>
                <a:cs typeface="Calibri"/>
              </a:rPr>
              <a:t> with Cu surface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55A0">
                  <a:lumMod val="50000"/>
                </a:srgbClr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694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440403" y="1439938"/>
            <a:ext cx="3408412" cy="20621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Transverse </a:t>
            </a:r>
            <a:r>
              <a:rPr lang="en-US" sz="1600" dirty="0"/>
              <a:t>instabilities due to interaction between beam and electron cloud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err="1"/>
              <a:t>E</a:t>
            </a:r>
            <a:r>
              <a:rPr lang="en-US" sz="1600" dirty="0" err="1" smtClean="0"/>
              <a:t>mittance</a:t>
            </a:r>
            <a:r>
              <a:rPr lang="en-US" sz="1600" dirty="0" smtClean="0"/>
              <a:t> </a:t>
            </a:r>
            <a:r>
              <a:rPr lang="en-US" sz="1600" dirty="0"/>
              <a:t>growth, tune shift and spread, beam </a:t>
            </a:r>
            <a:r>
              <a:rPr lang="en-US" sz="1600" dirty="0" smtClean="0"/>
              <a:t>losses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Heat load and vacuum degradation due to electron flux on chamber </a:t>
            </a:r>
            <a:r>
              <a:rPr lang="en-US" sz="1600" dirty="0" smtClean="0"/>
              <a:t>wall</a:t>
            </a:r>
            <a:endParaRPr lang="en-US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6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6431" y="4541071"/>
            <a:ext cx="1971410" cy="198867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861" y="4759661"/>
            <a:ext cx="2244127" cy="1542837"/>
          </a:xfrm>
          <a:prstGeom prst="rect">
            <a:avLst/>
          </a:prstGeom>
        </p:spPr>
      </p:pic>
      <p:pic>
        <p:nvPicPr>
          <p:cNvPr id="10" name="Content Placeholder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3059" r="944" b="-6725"/>
          <a:stretch/>
        </p:blipFill>
        <p:spPr>
          <a:xfrm>
            <a:off x="336624" y="2070839"/>
            <a:ext cx="4948321" cy="156159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213874" y="5472573"/>
            <a:ext cx="5611851" cy="8309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Electron cloud build</a:t>
            </a:r>
            <a:r>
              <a:rPr lang="en-US" sz="1600" dirty="0"/>
              <a:t>-</a:t>
            </a:r>
            <a:r>
              <a:rPr lang="en-US" sz="1600" dirty="0" smtClean="0"/>
              <a:t>up for 25 ns, 12.5 ns and 5 ns beam </a:t>
            </a:r>
          </a:p>
          <a:p>
            <a:pPr marL="182563" indent="-182563">
              <a:buFont typeface="Arial"/>
              <a:buChar char="•"/>
            </a:pPr>
            <a:r>
              <a:rPr lang="en-US" sz="1600" dirty="0"/>
              <a:t>A</a:t>
            </a:r>
            <a:r>
              <a:rPr lang="en-US" sz="1600" dirty="0" smtClean="0"/>
              <a:t>rc dipoles</a:t>
            </a:r>
            <a:r>
              <a:rPr lang="en-US" sz="1600" dirty="0"/>
              <a:t>, </a:t>
            </a:r>
            <a:r>
              <a:rPr lang="en-US" sz="1600" dirty="0" err="1" smtClean="0"/>
              <a:t>quadrupoles</a:t>
            </a:r>
            <a:r>
              <a:rPr lang="en-US" sz="1600" dirty="0"/>
              <a:t> </a:t>
            </a:r>
            <a:r>
              <a:rPr lang="en-US" sz="1600" dirty="0" smtClean="0"/>
              <a:t>and</a:t>
            </a:r>
            <a:r>
              <a:rPr lang="en-US" sz="1600" dirty="0" smtClean="0"/>
              <a:t> </a:t>
            </a:r>
            <a:r>
              <a:rPr lang="en-US" sz="1600" dirty="0" smtClean="0"/>
              <a:t>drifts </a:t>
            </a:r>
          </a:p>
          <a:p>
            <a:pPr marL="182563" indent="-182563">
              <a:buFont typeface="Arial"/>
              <a:buChar char="•"/>
            </a:pPr>
            <a:r>
              <a:rPr lang="en-US" sz="1600" dirty="0" smtClean="0"/>
              <a:t>Effect of photoelectrons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213874" y="4759661"/>
            <a:ext cx="56118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Simulation studies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213874" y="5127676"/>
            <a:ext cx="5611851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en-US" sz="1600" dirty="0">
                <a:solidFill>
                  <a:prstClr val="black"/>
                </a:solidFill>
              </a:rPr>
              <a:t>M</a:t>
            </a:r>
            <a:r>
              <a:rPr lang="en-US" sz="1600" dirty="0" smtClean="0">
                <a:solidFill>
                  <a:prstClr val="black"/>
                </a:solidFill>
              </a:rPr>
              <a:t>ain </a:t>
            </a:r>
            <a:r>
              <a:rPr lang="en-US" sz="1600" dirty="0">
                <a:solidFill>
                  <a:prstClr val="black"/>
                </a:solidFill>
              </a:rPr>
              <a:t>chamber of beam screen (2015 version), Cu </a:t>
            </a:r>
            <a:r>
              <a:rPr lang="en-US" sz="1600" dirty="0" smtClean="0">
                <a:solidFill>
                  <a:prstClr val="black"/>
                </a:solidFill>
              </a:rPr>
              <a:t>surface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36624" y="1177637"/>
            <a:ext cx="4756727" cy="8309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Secondary Electron Emission can drive an avalanche multiplication </a:t>
            </a:r>
            <a:r>
              <a:rPr lang="en-US" sz="1600" dirty="0" smtClean="0"/>
              <a:t>effect, </a:t>
            </a:r>
            <a:r>
              <a:rPr lang="en-US" sz="1600" dirty="0"/>
              <a:t>filling the beam chamber with an electron </a:t>
            </a:r>
            <a:r>
              <a:rPr lang="en-US" sz="1600" dirty="0" smtClean="0"/>
              <a:t>cloud</a:t>
            </a:r>
            <a:endParaRPr lang="en-US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5440403" y="1112506"/>
            <a:ext cx="34084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Main concerns of electron </a:t>
            </a:r>
            <a:r>
              <a:rPr lang="en-US" sz="1600" b="1" dirty="0" smtClean="0"/>
              <a:t>cloud</a:t>
            </a:r>
            <a:endParaRPr lang="en-US" sz="16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2703118" y="3785705"/>
            <a:ext cx="4201818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 cmpd="sng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Constraints for beam screen</a:t>
            </a:r>
            <a:br>
              <a:rPr lang="en-US" sz="2000" dirty="0" smtClean="0"/>
            </a:br>
            <a:r>
              <a:rPr lang="en-US" sz="2000" dirty="0" smtClean="0"/>
              <a:t> and vacuum design?</a:t>
            </a: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340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Secondary electron yield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E-cloud build-up depends crucially on the </a:t>
            </a:r>
            <a:r>
              <a:rPr lang="en-US" dirty="0"/>
              <a:t>Secondary Electron Yield (SEY</a:t>
            </a:r>
            <a:r>
              <a:rPr lang="en-US" dirty="0" smtClean="0"/>
              <a:t>) 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/>
              <a:t>It </a:t>
            </a:r>
            <a:r>
              <a:rPr lang="en-US" dirty="0">
                <a:solidFill>
                  <a:srgbClr val="C0504D"/>
                </a:solidFill>
              </a:rPr>
              <a:t>depends on </a:t>
            </a:r>
            <a:r>
              <a:rPr lang="en-US" dirty="0" smtClean="0">
                <a:solidFill>
                  <a:srgbClr val="C0504D"/>
                </a:solidFill>
              </a:rPr>
              <a:t>surface properties </a:t>
            </a:r>
            <a:r>
              <a:rPr lang="en-US" dirty="0" smtClean="0"/>
              <a:t>and can be modified by surface treatments</a:t>
            </a:r>
          </a:p>
          <a:p>
            <a:r>
              <a:rPr lang="en-US" dirty="0" smtClean="0"/>
              <a:t>Also the </a:t>
            </a:r>
            <a:r>
              <a:rPr lang="en-US" dirty="0"/>
              <a:t>history of the surface, in particular </a:t>
            </a:r>
            <a:r>
              <a:rPr lang="en-US" dirty="0" smtClean="0"/>
              <a:t>the </a:t>
            </a:r>
            <a:r>
              <a:rPr lang="en-US" dirty="0">
                <a:solidFill>
                  <a:srgbClr val="C0504D"/>
                </a:solidFill>
              </a:rPr>
              <a:t>accumulated electron dose</a:t>
            </a:r>
          </a:p>
          <a:p>
            <a:pPr lvl="1"/>
            <a:r>
              <a:rPr lang="en-US" dirty="0"/>
              <a:t>To a certain extent the e-cloud cures itself 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>
                <a:solidFill>
                  <a:schemeClr val="accent2"/>
                </a:solidFill>
              </a:rPr>
              <a:t>beam </a:t>
            </a:r>
            <a:r>
              <a:rPr lang="en-US" dirty="0">
                <a:solidFill>
                  <a:schemeClr val="accent2"/>
                </a:solidFill>
              </a:rPr>
              <a:t>induced scrubbing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Rettangolo 12"/>
          <p:cNvSpPr/>
          <p:nvPr/>
        </p:nvSpPr>
        <p:spPr>
          <a:xfrm>
            <a:off x="1142999" y="868665"/>
            <a:ext cx="78009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30000"/>
              </a:lnSpc>
              <a:spcAft>
                <a:spcPts val="600"/>
              </a:spcAft>
            </a:pPr>
            <a:endParaRPr lang="en-US" sz="1600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4369" y="1342763"/>
            <a:ext cx="1905000" cy="8128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217144" y="1438333"/>
            <a:ext cx="5605311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b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Ratio between emitted and impacting </a:t>
            </a:r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electron current as a function of the energy of the impinging electrons</a:t>
            </a:r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986" y="3468483"/>
            <a:ext cx="3862200" cy="286126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10218" y="3440551"/>
            <a:ext cx="3963507" cy="3176361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800600" y="6475724"/>
            <a:ext cx="3886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</a:rPr>
              <a:t>R. </a:t>
            </a:r>
            <a:r>
              <a:rPr lang="en-US" sz="1400" dirty="0" err="1" smtClean="0">
                <a:solidFill>
                  <a:schemeClr val="accent1"/>
                </a:solidFill>
              </a:rPr>
              <a:t>Cimino</a:t>
            </a:r>
            <a:r>
              <a:rPr lang="en-US" sz="1400" dirty="0" smtClean="0">
                <a:solidFill>
                  <a:schemeClr val="accent1"/>
                </a:solidFill>
              </a:rPr>
              <a:t> et al. Phys</a:t>
            </a:r>
            <a:r>
              <a:rPr lang="en-US" sz="1400" dirty="0">
                <a:solidFill>
                  <a:schemeClr val="accent1"/>
                </a:solidFill>
              </a:rPr>
              <a:t>. Rev. Lett. </a:t>
            </a:r>
            <a:r>
              <a:rPr lang="en-US" sz="1400" b="1" dirty="0">
                <a:solidFill>
                  <a:schemeClr val="accent1"/>
                </a:solidFill>
              </a:rPr>
              <a:t>109</a:t>
            </a:r>
            <a:r>
              <a:rPr lang="en-US" sz="1400" dirty="0">
                <a:solidFill>
                  <a:schemeClr val="accent1"/>
                </a:solidFill>
              </a:rPr>
              <a:t>, 064801 – </a:t>
            </a:r>
            <a:r>
              <a:rPr lang="en-US" sz="1400" dirty="0" smtClean="0">
                <a:solidFill>
                  <a:schemeClr val="accent1"/>
                </a:solidFill>
              </a:rPr>
              <a:t>2012</a:t>
            </a:r>
            <a:endParaRPr lang="en-US" sz="1400" b="0" i="0" dirty="0">
              <a:solidFill>
                <a:schemeClr val="accent1"/>
              </a:solidFill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212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Multipacting</a:t>
            </a:r>
            <a:r>
              <a:rPr lang="en-US" dirty="0" smtClean="0"/>
              <a:t> threshold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Multipacting</a:t>
            </a:r>
            <a:r>
              <a:rPr lang="en-US" dirty="0" smtClean="0"/>
              <a:t> threshold – threshold SEY for exponential electron multiplication</a:t>
            </a:r>
          </a:p>
          <a:p>
            <a:pPr lvl="1"/>
            <a:r>
              <a:rPr lang="en-US" dirty="0" smtClean="0"/>
              <a:t>Depends on chamber geometry, 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agnetic fields, </a:t>
            </a:r>
            <a:endParaRPr lang="en-US" dirty="0"/>
          </a:p>
          <a:p>
            <a:pPr lvl="1"/>
            <a:r>
              <a:rPr lang="en-US" dirty="0" smtClean="0"/>
              <a:t>Beam energy and </a:t>
            </a:r>
            <a:r>
              <a:rPr lang="en-US" dirty="0" smtClean="0">
                <a:solidFill>
                  <a:schemeClr val="accent2"/>
                </a:solidFill>
              </a:rPr>
              <a:t>intensity</a:t>
            </a:r>
            <a:r>
              <a:rPr lang="en-US" dirty="0" smtClean="0"/>
              <a:t>, </a:t>
            </a:r>
            <a:endParaRPr lang="en-US" dirty="0"/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Bunch spacing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en-US" dirty="0" smtClean="0">
                <a:solidFill>
                  <a:srgbClr val="000000"/>
                </a:solidFill>
              </a:rPr>
              <a:t>train </a:t>
            </a:r>
            <a:r>
              <a:rPr lang="en-US" dirty="0" smtClean="0">
                <a:solidFill>
                  <a:srgbClr val="000000"/>
                </a:solidFill>
              </a:rPr>
              <a:t>pattern </a:t>
            </a:r>
          </a:p>
          <a:p>
            <a:pPr lvl="1"/>
            <a:r>
              <a:rPr lang="en-US" dirty="0" smtClean="0"/>
              <a:t>Surface SEY …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9744346"/>
              </p:ext>
            </p:extLst>
          </p:nvPr>
        </p:nvGraphicFramePr>
        <p:xfrm>
          <a:off x="273307" y="4322033"/>
          <a:ext cx="4552534" cy="20003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6054"/>
                <a:gridCol w="561080"/>
                <a:gridCol w="561080"/>
                <a:gridCol w="561080"/>
                <a:gridCol w="561080"/>
                <a:gridCol w="561080"/>
                <a:gridCol w="561080"/>
              </a:tblGrid>
              <a:tr h="434850">
                <a:tc>
                  <a:txBody>
                    <a:bodyPr/>
                    <a:lstStyle/>
                    <a:p>
                      <a:pPr algn="ctr"/>
                      <a:endParaRPr lang="en-US" sz="18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25 ns</a:t>
                      </a:r>
                      <a:endParaRPr lang="en-US" sz="18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12.5 ns</a:t>
                      </a:r>
                      <a:endParaRPr lang="en-US" sz="18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5 ns</a:t>
                      </a:r>
                      <a:endParaRPr lang="en-US" sz="18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39136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E [</a:t>
                      </a:r>
                      <a:r>
                        <a:rPr lang="en-US" sz="16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TeV</a:t>
                      </a:r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]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3.3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50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3.3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50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3.3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50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9136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Dipole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1.6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1.6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1.2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1.2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1.5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1.4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9136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Quadrupole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1.2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1.3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1.0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1.1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1.1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1.1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9136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Drift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1.8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1.8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1.2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1.2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1.5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1.4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406553" y="1746809"/>
            <a:ext cx="348201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n-US" sz="1600" dirty="0" smtClean="0"/>
              <a:t>E-cloud build</a:t>
            </a:r>
            <a:r>
              <a:rPr lang="en-US" sz="1600" dirty="0"/>
              <a:t>-</a:t>
            </a:r>
            <a:r>
              <a:rPr lang="en-US" sz="1600" dirty="0" smtClean="0"/>
              <a:t>up starting from uniform e-density for FCC-</a:t>
            </a:r>
            <a:r>
              <a:rPr lang="en-US" sz="1600" dirty="0" err="1" smtClean="0"/>
              <a:t>hh</a:t>
            </a:r>
            <a:r>
              <a:rPr lang="en-US" sz="1600" dirty="0" smtClean="0"/>
              <a:t> beams</a:t>
            </a:r>
            <a:endParaRPr lang="en-US" sz="1600" dirty="0"/>
          </a:p>
        </p:txBody>
      </p:sp>
      <p:pic>
        <p:nvPicPr>
          <p:cNvPr id="6" name="Picture 5" descr="Ne_FCC_50.00TeV_Dipole_sey1.30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841" y="1961042"/>
            <a:ext cx="4549097" cy="363927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73307" y="3726401"/>
            <a:ext cx="455253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n-US" sz="1600" b="1" dirty="0" err="1" smtClean="0"/>
              <a:t>Multipacting</a:t>
            </a:r>
            <a:r>
              <a:rPr lang="en-US" sz="1600" b="1" dirty="0" smtClean="0"/>
              <a:t> thresholds from build-up simulation</a:t>
            </a:r>
            <a:br>
              <a:rPr lang="en-US" sz="1600" b="1" dirty="0" smtClean="0"/>
            </a:br>
            <a:r>
              <a:rPr lang="en-US" sz="1600" dirty="0" smtClean="0"/>
              <a:t>(defined </a:t>
            </a:r>
            <a:r>
              <a:rPr lang="en-US" sz="1600" dirty="0"/>
              <a:t>as </a:t>
            </a:r>
            <a:r>
              <a:rPr lang="en-US" sz="1600" dirty="0" smtClean="0"/>
              <a:t>highest </a:t>
            </a:r>
            <a:r>
              <a:rPr lang="en-US" sz="1600" dirty="0"/>
              <a:t>SEY without build-</a:t>
            </a:r>
            <a:r>
              <a:rPr lang="en-US" sz="1600" dirty="0" smtClean="0"/>
              <a:t>up)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7459147" y="4462733"/>
            <a:ext cx="973303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Dipole </a:t>
            </a:r>
            <a:br>
              <a:rPr lang="en-US" sz="1400" dirty="0" smtClean="0"/>
            </a:br>
            <a:r>
              <a:rPr lang="en-US" sz="1400" dirty="0" smtClean="0"/>
              <a:t>SEY = 1.3</a:t>
            </a:r>
            <a:endParaRPr lang="en-US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331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05" y="3216806"/>
            <a:ext cx="4315353" cy="3236515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8330" y="3216806"/>
            <a:ext cx="4315353" cy="32365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Threshold for e-cloud instability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Analytical estimate of </a:t>
            </a:r>
            <a:r>
              <a:rPr lang="en-US" b="1" dirty="0"/>
              <a:t>threshold electron density </a:t>
            </a:r>
            <a:r>
              <a:rPr lang="en-US" dirty="0"/>
              <a:t>for </a:t>
            </a:r>
            <a:r>
              <a:rPr lang="en-US" dirty="0" smtClean="0"/>
              <a:t>instability</a:t>
            </a:r>
            <a:endParaRPr lang="en-US" sz="1800" dirty="0" smtClean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r>
              <a:rPr lang="en-US" dirty="0" smtClean="0"/>
              <a:t>Thresholds</a:t>
            </a:r>
            <a:r>
              <a:rPr lang="en-US" sz="1600" dirty="0" smtClean="0"/>
              <a:t>: </a:t>
            </a:r>
            <a:r>
              <a:rPr lang="en-US" sz="1600" dirty="0">
                <a:solidFill>
                  <a:schemeClr val="accent2"/>
                </a:solidFill>
              </a:rPr>
              <a:t>6 x 10</a:t>
            </a:r>
            <a:r>
              <a:rPr lang="en-US" sz="1600" baseline="30000" dirty="0">
                <a:solidFill>
                  <a:schemeClr val="accent2"/>
                </a:solidFill>
              </a:rPr>
              <a:t>10 </a:t>
            </a:r>
            <a:r>
              <a:rPr lang="en-US" sz="1600" dirty="0">
                <a:solidFill>
                  <a:schemeClr val="accent2"/>
                </a:solidFill>
              </a:rPr>
              <a:t>m</a:t>
            </a:r>
            <a:r>
              <a:rPr lang="en-US" sz="1600" baseline="30000" dirty="0">
                <a:solidFill>
                  <a:schemeClr val="accent2"/>
                </a:solidFill>
              </a:rPr>
              <a:t>-</a:t>
            </a:r>
            <a:r>
              <a:rPr lang="en-US" sz="1600" baseline="30000" dirty="0" smtClean="0">
                <a:solidFill>
                  <a:schemeClr val="accent2"/>
                </a:solidFill>
              </a:rPr>
              <a:t>3</a:t>
            </a:r>
            <a:r>
              <a:rPr lang="en-US" sz="1600" dirty="0" smtClean="0"/>
              <a:t> at 3.3 </a:t>
            </a:r>
            <a:r>
              <a:rPr lang="en-US" sz="1600" dirty="0" err="1" smtClean="0"/>
              <a:t>TeV</a:t>
            </a:r>
            <a:r>
              <a:rPr lang="en-US" sz="1600" dirty="0" smtClean="0"/>
              <a:t>, </a:t>
            </a:r>
            <a:r>
              <a:rPr lang="en-US" sz="1600" dirty="0">
                <a:solidFill>
                  <a:srgbClr val="C0504D"/>
                </a:solidFill>
              </a:rPr>
              <a:t>3.6 x 10</a:t>
            </a:r>
            <a:r>
              <a:rPr lang="en-US" sz="1600" baseline="30000" dirty="0">
                <a:solidFill>
                  <a:srgbClr val="C0504D"/>
                </a:solidFill>
              </a:rPr>
              <a:t>11 </a:t>
            </a:r>
            <a:r>
              <a:rPr lang="en-US" sz="1600" dirty="0">
                <a:solidFill>
                  <a:srgbClr val="C0504D"/>
                </a:solidFill>
              </a:rPr>
              <a:t>m</a:t>
            </a:r>
            <a:r>
              <a:rPr lang="en-US" sz="1600" baseline="30000" dirty="0">
                <a:solidFill>
                  <a:srgbClr val="C0504D"/>
                </a:solidFill>
              </a:rPr>
              <a:t>-</a:t>
            </a:r>
            <a:r>
              <a:rPr lang="en-US" sz="1600" baseline="30000" dirty="0" smtClean="0">
                <a:solidFill>
                  <a:srgbClr val="C0504D"/>
                </a:solidFill>
              </a:rPr>
              <a:t>3</a:t>
            </a:r>
            <a:r>
              <a:rPr lang="en-US" sz="1600" dirty="0" smtClean="0">
                <a:solidFill>
                  <a:srgbClr val="C0504D"/>
                </a:solidFill>
              </a:rPr>
              <a:t> </a:t>
            </a:r>
            <a:r>
              <a:rPr lang="en-US" sz="1600" dirty="0" smtClean="0"/>
              <a:t>at 50 </a:t>
            </a:r>
            <a:r>
              <a:rPr lang="en-US" sz="1600" dirty="0" err="1" smtClean="0"/>
              <a:t>TeV</a:t>
            </a:r>
            <a:endParaRPr lang="en-US" sz="2000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3" name="図 3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327" y="1474387"/>
            <a:ext cx="2130632" cy="607777"/>
          </a:xfrm>
          <a:prstGeom prst="rect">
            <a:avLst/>
          </a:prstGeom>
        </p:spPr>
      </p:pic>
      <p:pic>
        <p:nvPicPr>
          <p:cNvPr id="14" name="図 4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581" y="1472391"/>
            <a:ext cx="1790790" cy="619455"/>
          </a:xfrm>
          <a:prstGeom prst="rect">
            <a:avLst/>
          </a:prstGeom>
        </p:spPr>
      </p:pic>
      <p:pic>
        <p:nvPicPr>
          <p:cNvPr id="15" name="図 5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7104" y="1472392"/>
            <a:ext cx="1182773" cy="235316"/>
          </a:xfrm>
          <a:prstGeom prst="rect">
            <a:avLst/>
          </a:prstGeom>
        </p:spPr>
      </p:pic>
      <p:pic>
        <p:nvPicPr>
          <p:cNvPr id="16" name="図 7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7954" y="1844675"/>
            <a:ext cx="1863971" cy="233765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186966" y="1587767"/>
            <a:ext cx="2730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			</a:t>
            </a:r>
            <a:r>
              <a:rPr lang="en-US" dirty="0"/>
              <a:t>	</a:t>
            </a:r>
            <a:r>
              <a:rPr lang="en-US" dirty="0" smtClean="0"/>
              <a:t>          ,  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6379289" y="5761753"/>
            <a:ext cx="2067591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12.5 ns, 3.3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TeV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41265" y="5761753"/>
            <a:ext cx="1656774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25 ns, 3.3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TeV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20607" y="6402233"/>
            <a:ext cx="8366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Central electron densities scaled to device length in half-cell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320606" y="2662785"/>
            <a:ext cx="8613077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en-US" dirty="0">
                <a:solidFill>
                  <a:prstClr val="black"/>
                </a:solidFill>
              </a:rPr>
              <a:t>Above the </a:t>
            </a:r>
            <a:r>
              <a:rPr lang="en-US" dirty="0" err="1">
                <a:solidFill>
                  <a:prstClr val="black"/>
                </a:solidFill>
              </a:rPr>
              <a:t>multipacting</a:t>
            </a:r>
            <a:r>
              <a:rPr lang="en-US" dirty="0">
                <a:solidFill>
                  <a:prstClr val="black"/>
                </a:solidFill>
              </a:rPr>
              <a:t> threshold, central electron densities are </a:t>
            </a:r>
            <a:r>
              <a:rPr lang="en-US" dirty="0" smtClean="0">
                <a:solidFill>
                  <a:prstClr val="black"/>
                </a:solidFill>
              </a:rPr>
              <a:t>above the instability threshold in virtually all cases </a:t>
            </a:r>
            <a:r>
              <a:rPr lang="en-US" dirty="0" smtClean="0">
                <a:solidFill>
                  <a:prstClr val="black"/>
                </a:solidFill>
                <a:sym typeface="Wingdings"/>
              </a:rPr>
              <a:t> </a:t>
            </a:r>
            <a:r>
              <a:rPr lang="en-US" dirty="0" smtClean="0">
                <a:solidFill>
                  <a:srgbClr val="C0504D"/>
                </a:solidFill>
                <a:sym typeface="Wingdings"/>
              </a:rPr>
              <a:t>need to stay below threshold</a:t>
            </a:r>
            <a:endParaRPr lang="en-US" dirty="0">
              <a:solidFill>
                <a:srgbClr val="C0504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44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Introduction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endParaRPr lang="en-US" dirty="0" smtClean="0"/>
          </a:p>
          <a:p>
            <a:r>
              <a:rPr lang="en-US" dirty="0"/>
              <a:t>W</a:t>
            </a:r>
            <a:r>
              <a:rPr lang="en-US" dirty="0" smtClean="0"/>
              <a:t>here is beam screen coating needed?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A6A6A6"/>
                </a:solidFill>
              </a:rPr>
              <a:t>Constraints on </a:t>
            </a:r>
            <a:r>
              <a:rPr lang="en-US" dirty="0" smtClean="0">
                <a:solidFill>
                  <a:srgbClr val="A6A6A6"/>
                </a:solidFill>
              </a:rPr>
              <a:t>photoelectron </a:t>
            </a:r>
            <a:r>
              <a:rPr lang="en-US" dirty="0" smtClean="0">
                <a:solidFill>
                  <a:srgbClr val="A6A6A6"/>
                </a:solidFill>
              </a:rPr>
              <a:t>(photon) flux</a:t>
            </a:r>
          </a:p>
          <a:p>
            <a:pPr marL="0" indent="0">
              <a:buNone/>
            </a:pPr>
            <a:endParaRPr lang="en-US" dirty="0">
              <a:solidFill>
                <a:srgbClr val="A6A6A6"/>
              </a:solidFill>
            </a:endParaRPr>
          </a:p>
          <a:p>
            <a:r>
              <a:rPr lang="en-US" dirty="0" smtClean="0">
                <a:solidFill>
                  <a:srgbClr val="A6A6A6"/>
                </a:solidFill>
              </a:rPr>
              <a:t>Summary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144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SEY can we assume?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5566"/>
            <a:ext cx="8478860" cy="5220598"/>
          </a:xfrm>
        </p:spPr>
        <p:txBody>
          <a:bodyPr/>
          <a:lstStyle/>
          <a:p>
            <a:r>
              <a:rPr lang="en-US" dirty="0" smtClean="0"/>
              <a:t>In the lab SEY decreases with e-dose down to values around 1.1 – 1.2</a:t>
            </a:r>
          </a:p>
          <a:p>
            <a:r>
              <a:rPr lang="en-US" dirty="0" smtClean="0"/>
              <a:t>Spending ~ 1 year of operation on lowering the SEY, </a:t>
            </a:r>
            <a:r>
              <a:rPr lang="en-US" dirty="0" smtClean="0">
                <a:solidFill>
                  <a:schemeClr val="accent2"/>
                </a:solidFill>
              </a:rPr>
              <a:t>can we reach SEY ~ 1.1?</a:t>
            </a:r>
          </a:p>
          <a:p>
            <a:pPr lvl="1"/>
            <a:r>
              <a:rPr lang="en-US" dirty="0" smtClean="0"/>
              <a:t>Scrubbing becomes slower for lower SEY…</a:t>
            </a:r>
            <a:br>
              <a:rPr lang="en-US" dirty="0" smtClean="0"/>
            </a:br>
            <a:endParaRPr lang="en-US" dirty="0" smtClean="0"/>
          </a:p>
          <a:p>
            <a:pPr marL="342900" lvl="1" indent="-342900">
              <a:buFont typeface="Arial"/>
              <a:buChar char="•"/>
            </a:pPr>
            <a:r>
              <a:rPr lang="en-US" dirty="0" smtClean="0">
                <a:solidFill>
                  <a:srgbClr val="C0504D"/>
                </a:solidFill>
              </a:rPr>
              <a:t>LHC relies on this assumption </a:t>
            </a:r>
            <a:r>
              <a:rPr lang="en-US" dirty="0" smtClean="0">
                <a:sym typeface="Wingdings"/>
              </a:rPr>
              <a:t> doesn’t fully work! </a:t>
            </a:r>
            <a:endParaRPr lang="en-US" sz="1600" dirty="0" smtClean="0">
              <a:solidFill>
                <a:srgbClr val="4F81BD"/>
              </a:solidFill>
              <a:sym typeface="Wingdings"/>
            </a:endParaRPr>
          </a:p>
          <a:p>
            <a:pPr lvl="1"/>
            <a:r>
              <a:rPr lang="en-US" dirty="0">
                <a:sym typeface="Wingdings"/>
              </a:rPr>
              <a:t>C</a:t>
            </a:r>
            <a:r>
              <a:rPr lang="en-US" dirty="0" smtClean="0">
                <a:sym typeface="Wingdings"/>
              </a:rPr>
              <a:t>urrent understanding indicates that some beam screens have reached ~1.1</a:t>
            </a:r>
          </a:p>
          <a:p>
            <a:pPr lvl="1"/>
            <a:r>
              <a:rPr lang="en-US" dirty="0" smtClean="0"/>
              <a:t>But others remain at 1.3 – 1.4 (after LS1), and are no longer improving</a:t>
            </a:r>
          </a:p>
          <a:p>
            <a:r>
              <a:rPr lang="en-US" dirty="0" smtClean="0">
                <a:solidFill>
                  <a:srgbClr val="C0504D"/>
                </a:solidFill>
              </a:rPr>
              <a:t>We don’t know why</a:t>
            </a:r>
            <a:endParaRPr lang="en-US" dirty="0" smtClean="0">
              <a:solidFill>
                <a:srgbClr val="C0504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86000" y="2796006"/>
            <a:ext cx="4572000" cy="37959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lnSpc>
                <a:spcPct val="120000"/>
              </a:lnSpc>
              <a:buFont typeface="Arial" charset="0"/>
              <a:buChar char="•"/>
            </a:pPr>
            <a:endParaRPr lang="en-US" sz="1600" b="1" dirty="0">
              <a:solidFill>
                <a:srgbClr val="FF0000"/>
              </a:solidFill>
              <a:latin typeface="Calibri" pitchFamily="34" charset="0"/>
              <a:sym typeface="Wingding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98083" y="3657899"/>
            <a:ext cx="3963507" cy="317636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0" t="28918"/>
          <a:stretch/>
        </p:blipFill>
        <p:spPr>
          <a:xfrm>
            <a:off x="148098" y="3667887"/>
            <a:ext cx="5573290" cy="320242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590520" y="3822206"/>
            <a:ext cx="3461102" cy="30777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Measured scrubbing curve for LHC arcs</a:t>
            </a: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224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ass00150_00025.png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25"/>
          <a:stretch/>
        </p:blipFill>
        <p:spPr>
          <a:xfrm>
            <a:off x="-59350" y="2144316"/>
            <a:ext cx="3043519" cy="4591880"/>
          </a:xfrm>
          <a:prstGeom prst="rect">
            <a:avLst/>
          </a:prstGeom>
        </p:spPr>
      </p:pic>
      <p:pic>
        <p:nvPicPr>
          <p:cNvPr id="8" name="Picture 7" descr="Pass00300_00021.png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03" r="11460"/>
          <a:stretch/>
        </p:blipFill>
        <p:spPr>
          <a:xfrm>
            <a:off x="3234748" y="2144316"/>
            <a:ext cx="2756369" cy="4591880"/>
          </a:xfrm>
          <a:prstGeom prst="rect">
            <a:avLst/>
          </a:prstGeom>
        </p:spPr>
      </p:pic>
      <p:pic>
        <p:nvPicPr>
          <p:cNvPr id="9" name="Picture 8" descr="Pass00750_00009.png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01"/>
          <a:stretch/>
        </p:blipFill>
        <p:spPr>
          <a:xfrm>
            <a:off x="6161967" y="2144316"/>
            <a:ext cx="3161463" cy="45918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Dipoles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SEY = 1.4 should be enough for both 25 ns and </a:t>
            </a:r>
            <a:r>
              <a:rPr lang="en-US" dirty="0" smtClean="0"/>
              <a:t>5 </a:t>
            </a:r>
            <a:r>
              <a:rPr lang="en-US" dirty="0" smtClean="0"/>
              <a:t>ns beams, 1.2 for 12.5 ns</a:t>
            </a:r>
          </a:p>
          <a:p>
            <a:r>
              <a:rPr lang="en-US" dirty="0" smtClean="0"/>
              <a:t>A c</a:t>
            </a:r>
            <a:r>
              <a:rPr lang="en-US" dirty="0" smtClean="0"/>
              <a:t>oating </a:t>
            </a:r>
            <a:r>
              <a:rPr lang="en-US" dirty="0" smtClean="0"/>
              <a:t>to avoid build-up for all </a:t>
            </a:r>
            <a:r>
              <a:rPr lang="en-US" dirty="0" smtClean="0"/>
              <a:t>beams </a:t>
            </a:r>
            <a:r>
              <a:rPr lang="en-US" dirty="0" smtClean="0"/>
              <a:t>should cover full top and bottom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2962972"/>
              </p:ext>
            </p:extLst>
          </p:nvPr>
        </p:nvGraphicFramePr>
        <p:xfrm>
          <a:off x="2008916" y="905566"/>
          <a:ext cx="5126169" cy="11141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5501"/>
                <a:gridCol w="631778"/>
                <a:gridCol w="631778"/>
                <a:gridCol w="631778"/>
                <a:gridCol w="631778"/>
                <a:gridCol w="631778"/>
                <a:gridCol w="631778"/>
              </a:tblGrid>
              <a:tr h="397921">
                <a:tc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25 ns</a:t>
                      </a:r>
                      <a:endParaRPr lang="en-US" sz="16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12.5 ns</a:t>
                      </a:r>
                      <a:endParaRPr lang="en-US" sz="16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 ns</a:t>
                      </a:r>
                      <a:endParaRPr lang="en-US" sz="16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35812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E [</a:t>
                      </a:r>
                      <a:r>
                        <a:rPr lang="en-US" sz="16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TeV</a:t>
                      </a:r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]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3.3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50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3.3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50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3.3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50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5812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SEY</a:t>
                      </a:r>
                      <a:r>
                        <a:rPr lang="en-US" sz="16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threshold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1.6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1.6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1.2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1.2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1.5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1.4</a:t>
                      </a:r>
                      <a:endParaRPr lang="en-US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609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20377</TotalTime>
  <Words>1279</Words>
  <Application>Microsoft Macintosh PowerPoint</Application>
  <PresentationFormat>On-screen Show (4:3)</PresentationFormat>
  <Paragraphs>302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Electron cloud studies intermediate results for WP4</vt:lpstr>
      <vt:lpstr>Outline</vt:lpstr>
      <vt:lpstr>Introduction</vt:lpstr>
      <vt:lpstr>Secondary electron yield</vt:lpstr>
      <vt:lpstr>Multipacting threshold</vt:lpstr>
      <vt:lpstr>Threshold for e-cloud instability</vt:lpstr>
      <vt:lpstr>Outline</vt:lpstr>
      <vt:lpstr>Which SEY can we assume?</vt:lpstr>
      <vt:lpstr>Dipoles</vt:lpstr>
      <vt:lpstr>Quadrupole</vt:lpstr>
      <vt:lpstr>Drift</vt:lpstr>
      <vt:lpstr>Outline</vt:lpstr>
      <vt:lpstr>Effect of photoelectrons</vt:lpstr>
      <vt:lpstr>Photoelectrons in simulations</vt:lpstr>
      <vt:lpstr>Dipoles</vt:lpstr>
      <vt:lpstr>Quadrupoles</vt:lpstr>
      <vt:lpstr>Drift</vt:lpstr>
      <vt:lpstr>Summary</vt:lpstr>
      <vt:lpstr>PowerPoint Presentation</vt:lpstr>
      <vt:lpstr>Simulation overview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ion instability investigation</dc:title>
  <dc:creator>Lotta Mether</dc:creator>
  <cp:lastModifiedBy>Lotta Mether</cp:lastModifiedBy>
  <cp:revision>166</cp:revision>
  <dcterms:created xsi:type="dcterms:W3CDTF">2017-07-07T12:54:19Z</dcterms:created>
  <dcterms:modified xsi:type="dcterms:W3CDTF">2017-10-08T19:00:10Z</dcterms:modified>
</cp:coreProperties>
</file>