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4"/>
  </p:notesMasterIdLst>
  <p:sldIdLst>
    <p:sldId id="559" r:id="rId2"/>
    <p:sldId id="560" r:id="rId3"/>
    <p:sldId id="532" r:id="rId4"/>
    <p:sldId id="529" r:id="rId5"/>
    <p:sldId id="552" r:id="rId6"/>
    <p:sldId id="530" r:id="rId7"/>
    <p:sldId id="531" r:id="rId8"/>
    <p:sldId id="533" r:id="rId9"/>
    <p:sldId id="534" r:id="rId10"/>
    <p:sldId id="535" r:id="rId11"/>
    <p:sldId id="538" r:id="rId12"/>
    <p:sldId id="553" r:id="rId13"/>
    <p:sldId id="539" r:id="rId14"/>
    <p:sldId id="543" r:id="rId15"/>
    <p:sldId id="540" r:id="rId16"/>
    <p:sldId id="558" r:id="rId17"/>
    <p:sldId id="541" r:id="rId18"/>
    <p:sldId id="546" r:id="rId19"/>
    <p:sldId id="547" r:id="rId20"/>
    <p:sldId id="544" r:id="rId21"/>
    <p:sldId id="545" r:id="rId22"/>
    <p:sldId id="548" r:id="rId23"/>
  </p:sldIdLst>
  <p:sldSz cx="9144000" cy="6858000" type="screen4x3"/>
  <p:notesSz cx="6727825" cy="9859963"/>
  <p:defaultTextStyle>
    <a:defPPr>
      <a:defRPr lang="en-GB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MS PGothic" pitchFamily="34" charset="-128"/>
        <a:cs typeface="Arial" pitchFamily="34" charset="0"/>
      </a:defRPr>
    </a:lvl1pPr>
    <a:lvl2pPr marL="742950" indent="-285750" algn="l" defTabSz="457200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MS PGothic" pitchFamily="34" charset="-128"/>
        <a:cs typeface="Arial" pitchFamily="34" charset="0"/>
      </a:defRPr>
    </a:lvl2pPr>
    <a:lvl3pPr marL="1143000" indent="-228600" algn="l" defTabSz="457200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MS PGothic" pitchFamily="34" charset="-128"/>
        <a:cs typeface="Arial" pitchFamily="34" charset="0"/>
      </a:defRPr>
    </a:lvl3pPr>
    <a:lvl4pPr marL="1600200" indent="-228600" algn="l" defTabSz="457200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MS PGothic" pitchFamily="34" charset="-128"/>
        <a:cs typeface="Arial" pitchFamily="34" charset="0"/>
      </a:defRPr>
    </a:lvl4pPr>
    <a:lvl5pPr marL="2057400" indent="-228600" algn="l" defTabSz="457200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MS PGothic" pitchFamily="34" charset="-128"/>
        <a:cs typeface="Arial" pitchFamily="34" charset="0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MS PGothic" pitchFamily="34" charset="-128"/>
        <a:cs typeface="Arial" pitchFamily="34" charset="0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MS PGothic" pitchFamily="34" charset="-128"/>
        <a:cs typeface="Arial" pitchFamily="34" charset="0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MS PGothic" pitchFamily="34" charset="-128"/>
        <a:cs typeface="Arial" pitchFamily="34" charset="0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MS PGothic" pitchFamily="34" charset="-128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6B000"/>
    <a:srgbClr val="FF6600"/>
    <a:srgbClr val="A32FD1"/>
    <a:srgbClr val="3030FA"/>
    <a:srgbClr val="025CBE"/>
    <a:srgbClr val="EA16D1"/>
    <a:srgbClr val="94B9F0"/>
    <a:srgbClr val="33CCCC"/>
    <a:srgbClr val="C1E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21" autoAdjust="0"/>
    <p:restoredTop sz="95343" autoAdjust="0"/>
  </p:normalViewPr>
  <p:slideViewPr>
    <p:cSldViewPr>
      <p:cViewPr>
        <p:scale>
          <a:sx n="110" d="100"/>
          <a:sy n="110" d="100"/>
        </p:scale>
        <p:origin x="-1326" y="-7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99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AutoShape 1"/>
          <p:cNvSpPr>
            <a:spLocks noChangeArrowheads="1"/>
          </p:cNvSpPr>
          <p:nvPr/>
        </p:nvSpPr>
        <p:spPr bwMode="auto">
          <a:xfrm>
            <a:off x="0" y="0"/>
            <a:ext cx="6727825" cy="98599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/>
          </a:p>
        </p:txBody>
      </p:sp>
      <p:sp>
        <p:nvSpPr>
          <p:cNvPr id="36867" name="AutoShape 2"/>
          <p:cNvSpPr>
            <a:spLocks noChangeArrowheads="1"/>
          </p:cNvSpPr>
          <p:nvPr/>
        </p:nvSpPr>
        <p:spPr bwMode="auto">
          <a:xfrm>
            <a:off x="0" y="0"/>
            <a:ext cx="6727825" cy="98599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/>
          </a:p>
        </p:txBody>
      </p:sp>
      <p:sp>
        <p:nvSpPr>
          <p:cNvPr id="36868" name="AutoShape 3"/>
          <p:cNvSpPr>
            <a:spLocks noChangeArrowheads="1"/>
          </p:cNvSpPr>
          <p:nvPr/>
        </p:nvSpPr>
        <p:spPr bwMode="auto">
          <a:xfrm>
            <a:off x="0" y="0"/>
            <a:ext cx="6727825" cy="98599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/>
          </a:p>
        </p:txBody>
      </p:sp>
      <p:sp>
        <p:nvSpPr>
          <p:cNvPr id="36869" name="AutoShape 4"/>
          <p:cNvSpPr>
            <a:spLocks noChangeArrowheads="1"/>
          </p:cNvSpPr>
          <p:nvPr/>
        </p:nvSpPr>
        <p:spPr bwMode="auto">
          <a:xfrm>
            <a:off x="0" y="0"/>
            <a:ext cx="6727825" cy="98599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/>
          </a:p>
        </p:txBody>
      </p:sp>
      <p:sp>
        <p:nvSpPr>
          <p:cNvPr id="36870" name="AutoShape 5"/>
          <p:cNvSpPr>
            <a:spLocks noChangeArrowheads="1"/>
          </p:cNvSpPr>
          <p:nvPr/>
        </p:nvSpPr>
        <p:spPr bwMode="auto">
          <a:xfrm>
            <a:off x="0" y="0"/>
            <a:ext cx="6727825" cy="98599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/>
          </a:p>
        </p:txBody>
      </p:sp>
      <p:sp>
        <p:nvSpPr>
          <p:cNvPr id="36871" name="AutoShape 6"/>
          <p:cNvSpPr>
            <a:spLocks noChangeArrowheads="1"/>
          </p:cNvSpPr>
          <p:nvPr/>
        </p:nvSpPr>
        <p:spPr bwMode="auto">
          <a:xfrm>
            <a:off x="0" y="0"/>
            <a:ext cx="6727825" cy="98599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/>
          </a:p>
        </p:txBody>
      </p:sp>
      <p:sp>
        <p:nvSpPr>
          <p:cNvPr id="36872" name="AutoShape 7"/>
          <p:cNvSpPr>
            <a:spLocks noChangeArrowheads="1"/>
          </p:cNvSpPr>
          <p:nvPr/>
        </p:nvSpPr>
        <p:spPr bwMode="auto">
          <a:xfrm>
            <a:off x="0" y="0"/>
            <a:ext cx="6727825" cy="98599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/>
          </a:p>
        </p:txBody>
      </p:sp>
      <p:sp>
        <p:nvSpPr>
          <p:cNvPr id="36873" name="AutoShape 8"/>
          <p:cNvSpPr>
            <a:spLocks noChangeArrowheads="1"/>
          </p:cNvSpPr>
          <p:nvPr/>
        </p:nvSpPr>
        <p:spPr bwMode="auto">
          <a:xfrm>
            <a:off x="0" y="0"/>
            <a:ext cx="6727825" cy="98599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/>
          </a:p>
        </p:txBody>
      </p:sp>
      <p:sp>
        <p:nvSpPr>
          <p:cNvPr id="36874" name="AutoShape 9"/>
          <p:cNvSpPr>
            <a:spLocks noChangeArrowheads="1"/>
          </p:cNvSpPr>
          <p:nvPr/>
        </p:nvSpPr>
        <p:spPr bwMode="auto">
          <a:xfrm>
            <a:off x="0" y="0"/>
            <a:ext cx="6727825" cy="98599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/>
          </a:p>
        </p:txBody>
      </p:sp>
      <p:sp>
        <p:nvSpPr>
          <p:cNvPr id="36875" name="AutoShape 10"/>
          <p:cNvSpPr>
            <a:spLocks noChangeArrowheads="1"/>
          </p:cNvSpPr>
          <p:nvPr/>
        </p:nvSpPr>
        <p:spPr bwMode="auto">
          <a:xfrm>
            <a:off x="0" y="0"/>
            <a:ext cx="6727825" cy="98599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/>
          </a:p>
        </p:txBody>
      </p:sp>
      <p:sp>
        <p:nvSpPr>
          <p:cNvPr id="36876" name="Text Box 11"/>
          <p:cNvSpPr txBox="1">
            <a:spLocks noChangeArrowheads="1"/>
          </p:cNvSpPr>
          <p:nvPr/>
        </p:nvSpPr>
        <p:spPr bwMode="auto">
          <a:xfrm>
            <a:off x="0" y="0"/>
            <a:ext cx="291465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/>
          </a:p>
        </p:txBody>
      </p:sp>
      <p:sp>
        <p:nvSpPr>
          <p:cNvPr id="36877" name="Text Box 12"/>
          <p:cNvSpPr txBox="1">
            <a:spLocks noChangeArrowheads="1"/>
          </p:cNvSpPr>
          <p:nvPr/>
        </p:nvSpPr>
        <p:spPr bwMode="auto">
          <a:xfrm>
            <a:off x="3811588" y="0"/>
            <a:ext cx="291465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/>
          </a:p>
        </p:txBody>
      </p:sp>
      <p:sp>
        <p:nvSpPr>
          <p:cNvPr id="36878" name="Rectangle 13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00113" y="739775"/>
            <a:ext cx="4913312" cy="3681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86" name="Rectangle 14"/>
          <p:cNvSpPr>
            <a:spLocks noGrp="1" noChangeArrowheads="1"/>
          </p:cNvSpPr>
          <p:nvPr>
            <p:ph type="body"/>
          </p:nvPr>
        </p:nvSpPr>
        <p:spPr bwMode="auto">
          <a:xfrm>
            <a:off x="673100" y="4683125"/>
            <a:ext cx="5365750" cy="442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x-none" altLang="x-none" noProof="0" smtClean="0"/>
          </a:p>
        </p:txBody>
      </p:sp>
      <p:sp>
        <p:nvSpPr>
          <p:cNvPr id="36880" name="Text Box 15"/>
          <p:cNvSpPr txBox="1">
            <a:spLocks noChangeArrowheads="1"/>
          </p:cNvSpPr>
          <p:nvPr/>
        </p:nvSpPr>
        <p:spPr bwMode="auto">
          <a:xfrm>
            <a:off x="0" y="9364663"/>
            <a:ext cx="2914650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/>
          </a:p>
        </p:txBody>
      </p:sp>
      <p:sp>
        <p:nvSpPr>
          <p:cNvPr id="3088" name="Rectangle 16"/>
          <p:cNvSpPr>
            <a:spLocks noGrp="1" noChangeArrowheads="1"/>
          </p:cNvSpPr>
          <p:nvPr>
            <p:ph type="sldNum"/>
          </p:nvPr>
        </p:nvSpPr>
        <p:spPr bwMode="auto">
          <a:xfrm>
            <a:off x="3811588" y="9364663"/>
            <a:ext cx="2898775" cy="477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ea typeface="MS PGothic" pitchFamily="2" charset="-128"/>
                <a:cs typeface="+mn-cs"/>
              </a:defRPr>
            </a:lvl1pPr>
          </a:lstStyle>
          <a:p>
            <a:pPr>
              <a:defRPr/>
            </a:pPr>
            <a:fld id="{22DC7467-A0CF-48B2-95A7-5379D17A5F82}" type="slidenum">
              <a:rPr lang="en-US" altLang="x-none"/>
              <a:pPr>
                <a:defRPr/>
              </a:pPr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19693797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buClrTx/>
              <a:buFontTx/>
              <a:buNone/>
            </a:pPr>
            <a:fld id="{A1543975-E4DF-4CC1-839A-BEC021C106CF}" type="slidenum">
              <a:rPr lang="en-US" altLang="en-US" sz="1200" smtClean="0">
                <a:solidFill>
                  <a:srgbClr val="000000"/>
                </a:solidFill>
              </a:rPr>
              <a:pPr eaLnBrk="1" hangingPunct="1">
                <a:buClrTx/>
                <a:buFontTx/>
                <a:buNone/>
              </a:pPr>
              <a:t>1</a:t>
            </a:fld>
            <a:endParaRPr lang="en-US" altLang="en-US" sz="1200" smtClean="0">
              <a:solidFill>
                <a:srgbClr val="000000"/>
              </a:solidFill>
            </a:endParaRPr>
          </a:p>
        </p:txBody>
      </p:sp>
      <p:sp>
        <p:nvSpPr>
          <p:cNvPr id="37891" name="Text Box 1"/>
          <p:cNvSpPr txBox="1">
            <a:spLocks noChangeArrowheads="1"/>
          </p:cNvSpPr>
          <p:nvPr/>
        </p:nvSpPr>
        <p:spPr bwMode="auto">
          <a:xfrm>
            <a:off x="3811588" y="9364663"/>
            <a:ext cx="2908300" cy="487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r" eaLnBrk="1" hangingPunct="1">
              <a:buClrTx/>
              <a:buFontTx/>
              <a:buNone/>
            </a:pPr>
            <a:fld id="{477AB17F-7F86-475D-915D-F1AD07F5C82F}" type="slidenum">
              <a:rPr lang="en-US" altLang="en-US" sz="1200">
                <a:solidFill>
                  <a:srgbClr val="000000"/>
                </a:solidFill>
              </a:rPr>
              <a:pPr algn="r" eaLnBrk="1" hangingPunct="1">
                <a:buClrTx/>
                <a:buFontTx/>
                <a:buNone/>
              </a:pPr>
              <a:t>1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sp>
        <p:nvSpPr>
          <p:cNvPr id="37892" name="Text Box 2"/>
          <p:cNvSpPr txBox="1">
            <a:spLocks noChangeArrowheads="1"/>
          </p:cNvSpPr>
          <p:nvPr/>
        </p:nvSpPr>
        <p:spPr bwMode="auto">
          <a:xfrm>
            <a:off x="3811588" y="9364663"/>
            <a:ext cx="2914650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r" eaLnBrk="1" hangingPunct="1">
              <a:buClrTx/>
              <a:buFontTx/>
              <a:buNone/>
            </a:pPr>
            <a:fld id="{72A28584-3E1D-44CE-9DF9-08C281E0B064}" type="slidenum">
              <a:rPr lang="en-US" altLang="en-US" sz="1200">
                <a:solidFill>
                  <a:srgbClr val="000000"/>
                </a:solidFill>
              </a:rPr>
              <a:pPr algn="r" eaLnBrk="1" hangingPunct="1">
                <a:buClrTx/>
                <a:buFontTx/>
                <a:buNone/>
              </a:pPr>
              <a:t>1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sp>
        <p:nvSpPr>
          <p:cNvPr id="37893" name="Text Box 3"/>
          <p:cNvSpPr txBox="1">
            <a:spLocks noChangeArrowheads="1"/>
          </p:cNvSpPr>
          <p:nvPr/>
        </p:nvSpPr>
        <p:spPr bwMode="auto">
          <a:xfrm>
            <a:off x="901700" y="739775"/>
            <a:ext cx="4922838" cy="3697288"/>
          </a:xfrm>
          <a:prstGeom prst="rect">
            <a:avLst/>
          </a:prstGeom>
          <a:solidFill>
            <a:srgbClr val="FFFFF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/>
          </a:p>
        </p:txBody>
      </p:sp>
      <p:sp>
        <p:nvSpPr>
          <p:cNvPr id="37894" name="Text Box 4"/>
          <p:cNvSpPr txBox="1">
            <a:spLocks noChangeArrowheads="1"/>
          </p:cNvSpPr>
          <p:nvPr/>
        </p:nvSpPr>
        <p:spPr bwMode="auto">
          <a:xfrm>
            <a:off x="673100" y="4683125"/>
            <a:ext cx="5370513" cy="4522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/>
          </a:p>
        </p:txBody>
      </p:sp>
      <p:sp>
        <p:nvSpPr>
          <p:cNvPr id="37895" name="Notes Placeholder 1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x-none" dirty="0" smtClean="0"/>
              <a:t>R. Bruce, </a:t>
            </a:r>
            <a:r>
              <a:rPr lang="en-US" altLang="x-none" dirty="0" smtClean="0"/>
              <a:t>2017.10.09</a:t>
            </a:r>
            <a:endParaRPr lang="en-US" altLang="x-none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CDE914-F7B0-46C7-92AC-1C5844EDE809}" type="slidenum">
              <a:rPr lang="en-US" altLang="x-none"/>
              <a:pPr>
                <a:defRPr/>
              </a:pPr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2641952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x-none" dirty="0" smtClean="0"/>
              <a:t>R. Bruce, </a:t>
            </a:r>
            <a:r>
              <a:rPr lang="en-US" altLang="x-none" dirty="0" smtClean="0"/>
              <a:t>2017.10.09</a:t>
            </a:r>
            <a:endParaRPr lang="en-US" altLang="x-none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C45077-3BA7-4E06-842D-50F88A18742E}" type="slidenum">
              <a:rPr lang="en-US" altLang="x-none"/>
              <a:pPr>
                <a:defRPr/>
              </a:pPr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3994762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70688" y="0"/>
            <a:ext cx="2205037" cy="61102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465888" cy="61102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x-none" dirty="0" smtClean="0"/>
              <a:t>R. Bruce, </a:t>
            </a:r>
            <a:r>
              <a:rPr lang="en-US" altLang="x-none" dirty="0" smtClean="0"/>
              <a:t>2017.10.09</a:t>
            </a:r>
            <a:endParaRPr lang="en-US" altLang="x-none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64F064-0F2D-4B38-91EA-1BFA2B6CBBB3}" type="slidenum">
              <a:rPr lang="en-US" altLang="x-none"/>
              <a:pPr>
                <a:defRPr/>
              </a:pPr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2587012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x-none" dirty="0" smtClean="0"/>
              <a:t>R. Bruce, </a:t>
            </a:r>
            <a:r>
              <a:rPr lang="en-US" altLang="x-none" dirty="0" smtClean="0"/>
              <a:t>2017.10.09</a:t>
            </a:r>
            <a:endParaRPr lang="en-US" altLang="x-none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A07BE2-CD9C-4218-81CB-9E7A0AB756ED}" type="slidenum">
              <a:rPr lang="en-US" altLang="x-none"/>
              <a:pPr>
                <a:defRPr/>
              </a:pPr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3920301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x-none" dirty="0" smtClean="0"/>
              <a:t>R. Bruce, </a:t>
            </a:r>
            <a:r>
              <a:rPr lang="en-US" altLang="x-none" dirty="0" smtClean="0"/>
              <a:t>2017.10.09</a:t>
            </a:r>
            <a:endParaRPr lang="en-US" altLang="x-none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1C36B2-9E66-450B-8D15-D9F29CA74D4A}" type="slidenum">
              <a:rPr lang="en-US" altLang="x-none"/>
              <a:pPr>
                <a:defRPr/>
              </a:pPr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2830541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143000"/>
            <a:ext cx="4335463" cy="4967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263" y="1143000"/>
            <a:ext cx="4335462" cy="4967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x-none" dirty="0" smtClean="0"/>
              <a:t>R. Bruce, </a:t>
            </a:r>
            <a:r>
              <a:rPr lang="en-US" altLang="x-none" dirty="0" smtClean="0"/>
              <a:t>2017.10.09</a:t>
            </a:r>
            <a:endParaRPr lang="en-US" altLang="x-none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BCCF1A-3C02-44DA-88E4-B450D8AB7ADB}" type="slidenum">
              <a:rPr lang="en-US" altLang="x-none"/>
              <a:pPr>
                <a:defRPr/>
              </a:pPr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402175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x-none" dirty="0" smtClean="0"/>
              <a:t>R. Bruce, </a:t>
            </a:r>
            <a:r>
              <a:rPr lang="en-US" altLang="x-none" dirty="0" smtClean="0"/>
              <a:t>2017.10.09</a:t>
            </a:r>
            <a:endParaRPr lang="en-US" altLang="x-none" dirty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FC6A4E-517B-4A89-9603-0EDADB4B7041}" type="slidenum">
              <a:rPr lang="en-US" altLang="x-none"/>
              <a:pPr>
                <a:defRPr/>
              </a:pPr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3302977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143000"/>
            <a:ext cx="8763000" cy="4967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x-none" dirty="0" smtClean="0"/>
              <a:t>R. Bruce, </a:t>
            </a:r>
            <a:r>
              <a:rPr lang="en-US" altLang="x-none" dirty="0" smtClean="0"/>
              <a:t>2017.10.09</a:t>
            </a:r>
            <a:endParaRPr lang="en-US" altLang="x-none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ADCBF7-9E35-4637-B8D2-D3A3CDEC8376}" type="slidenum">
              <a:rPr lang="en-US" altLang="x-none"/>
              <a:pPr>
                <a:defRPr/>
              </a:pPr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3900249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4" descr="bande-01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707202"/>
          </a:xfrm>
          <a:prstGeom prst="rect">
            <a:avLst/>
          </a:prstGeom>
        </p:spPr>
      </p:pic>
      <p:sp>
        <p:nvSpPr>
          <p:cNvPr id="6" name="Text Box 2"/>
          <p:cNvSpPr txBox="1">
            <a:spLocks noChangeArrowheads="1"/>
          </p:cNvSpPr>
          <p:nvPr userDrawn="1"/>
        </p:nvSpPr>
        <p:spPr bwMode="auto">
          <a:xfrm rot="10800000">
            <a:off x="1066800" y="0"/>
            <a:ext cx="7010400" cy="762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6800" rIns="90000" bIns="468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9pPr>
          </a:lstStyle>
          <a:p>
            <a:pPr algn="ctr">
              <a:buSzPct val="100000"/>
              <a:defRPr/>
            </a:pPr>
            <a:endParaRPr lang="en-US" altLang="x-none" sz="3200" b="1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-228600"/>
            <a:ext cx="9144000" cy="10509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 pitchFamily="34" charset="0"/>
                <a:ea typeface="Cambria Math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152400" y="976312"/>
            <a:ext cx="8763000" cy="4967288"/>
          </a:xfrm>
        </p:spPr>
        <p:txBody>
          <a:bodyPr/>
          <a:lstStyle>
            <a:lvl1pPr marL="457200" indent="-457200">
              <a:buFont typeface="Arial" pitchFamily="34" charset="0"/>
              <a:buChar char="•"/>
              <a:defRPr sz="2400" b="0">
                <a:latin typeface="Corbel" pitchFamily="34" charset="0"/>
                <a:ea typeface="Cambria Math" pitchFamily="18" charset="0"/>
                <a:cs typeface="Arial" pitchFamily="34" charset="0"/>
              </a:defRPr>
            </a:lvl1pPr>
            <a:lvl2pPr marL="800100" indent="-342900">
              <a:buFont typeface="Arial" pitchFamily="34" charset="0"/>
              <a:buChar char="–"/>
              <a:defRPr sz="2000">
                <a:latin typeface="Corbel" pitchFamily="34" charset="0"/>
                <a:ea typeface="Cambria Math" pitchFamily="18" charset="0"/>
                <a:cs typeface="Arial" pitchFamily="34" charset="0"/>
              </a:defRPr>
            </a:lvl2pPr>
            <a:lvl3pPr marL="1257300" indent="-342900">
              <a:buFont typeface="Arial" pitchFamily="34" charset="0"/>
              <a:buChar char="•"/>
              <a:defRPr sz="2000">
                <a:latin typeface="Corbel" pitchFamily="34" charset="0"/>
                <a:ea typeface="Cambria Math" pitchFamily="18" charset="0"/>
                <a:cs typeface="Arial" pitchFamily="34" charset="0"/>
              </a:defRPr>
            </a:lvl3pPr>
            <a:lvl4pPr marL="1657350" indent="-285750">
              <a:buFont typeface="Arial" pitchFamily="34" charset="0"/>
              <a:buChar char="–"/>
              <a:defRPr sz="1600">
                <a:latin typeface="Corbel" pitchFamily="34" charset="0"/>
                <a:ea typeface="Cambria Math" pitchFamily="18" charset="0"/>
                <a:cs typeface="Arial" pitchFamily="34" charset="0"/>
              </a:defRPr>
            </a:lvl4pPr>
            <a:lvl5pPr marL="2114550" indent="-285750">
              <a:buFont typeface="Arial" pitchFamily="34" charset="0"/>
              <a:buChar char="•"/>
              <a:defRPr sz="1600">
                <a:latin typeface="Corbel" pitchFamily="34" charset="0"/>
                <a:ea typeface="Cambria Math" pitchFamily="18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 smtClean="0">
                <a:latin typeface="Corbel" pitchFamily="34" charset="0"/>
              </a:defRPr>
            </a:lvl1pPr>
          </a:lstStyle>
          <a:p>
            <a:pPr>
              <a:defRPr/>
            </a:pPr>
            <a:r>
              <a:rPr lang="en-US" altLang="x-none" dirty="0" smtClean="0"/>
              <a:t>R. Bruce, </a:t>
            </a:r>
            <a:r>
              <a:rPr lang="en-US" altLang="x-none" dirty="0" smtClean="0"/>
              <a:t>2017.10.09</a:t>
            </a:r>
            <a:endParaRPr lang="en-US" altLang="x-none" dirty="0"/>
          </a:p>
        </p:txBody>
      </p:sp>
      <p:sp>
        <p:nvSpPr>
          <p:cNvPr id="8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 algn="r">
              <a:defRPr smtClean="0">
                <a:latin typeface="Corbel" pitchFamily="34" charset="0"/>
              </a:defRPr>
            </a:lvl1pPr>
          </a:lstStyle>
          <a:p>
            <a:pPr>
              <a:defRPr/>
            </a:pPr>
            <a:fld id="{F4D996D1-F0EF-4C15-8E19-59D891AD643E}" type="slidenum">
              <a:rPr lang="en-US" altLang="x-none" smtClean="0"/>
              <a:pPr>
                <a:defRPr/>
              </a:pPr>
              <a:t>‹#›</a:t>
            </a:fld>
            <a:endParaRPr lang="en-US" altLang="x-none" dirty="0"/>
          </a:p>
        </p:txBody>
      </p:sp>
      <p:sp>
        <p:nvSpPr>
          <p:cNvPr id="11" name="Rectangle 10"/>
          <p:cNvSpPr/>
          <p:nvPr userDrawn="1"/>
        </p:nvSpPr>
        <p:spPr bwMode="auto">
          <a:xfrm>
            <a:off x="-2" y="457200"/>
            <a:ext cx="9143427" cy="250002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0721" y="7305"/>
            <a:ext cx="472059" cy="466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2521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x-none" dirty="0" smtClean="0"/>
              <a:t>R. Bruce, </a:t>
            </a:r>
            <a:r>
              <a:rPr lang="en-US" altLang="x-none" dirty="0" smtClean="0"/>
              <a:t>2017.10.09</a:t>
            </a:r>
            <a:endParaRPr lang="en-US" altLang="x-none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60C920-4882-4A9D-960E-B0386117EE34}" type="slidenum">
              <a:rPr lang="en-US" altLang="x-none"/>
              <a:pPr>
                <a:defRPr/>
              </a:pPr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3361170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x-none" dirty="0" smtClean="0"/>
              <a:t>R. Bruce, </a:t>
            </a:r>
            <a:r>
              <a:rPr lang="en-US" altLang="x-none" dirty="0" smtClean="0"/>
              <a:t>2017.10.09</a:t>
            </a:r>
            <a:endParaRPr lang="en-US" altLang="x-none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46ACDF-3493-4E69-AB6A-6CA69C5738AE}" type="slidenum">
              <a:rPr lang="en-US" altLang="x-none"/>
              <a:pPr>
                <a:defRPr/>
              </a:pPr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1139995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" y="6400800"/>
            <a:ext cx="9143427" cy="457200"/>
          </a:xfrm>
          <a:prstGeom prst="rect">
            <a:avLst/>
          </a:prstGeom>
        </p:spPr>
      </p:pic>
      <p:pic>
        <p:nvPicPr>
          <p:cNvPr id="8" name="Image 4" descr="bande-01.eps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707202"/>
          </a:xfrm>
          <a:prstGeom prst="rect">
            <a:avLst/>
          </a:prstGeom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158875" y="-228600"/>
            <a:ext cx="6994525" cy="1050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dirty="0" smtClean="0"/>
              <a:t>Click to edit the title text format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1143000"/>
            <a:ext cx="8823325" cy="4967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dirty="0" smtClean="0"/>
              <a:t>Click to edit the outline text format</a:t>
            </a:r>
          </a:p>
          <a:p>
            <a:pPr lvl="1"/>
            <a:r>
              <a:rPr lang="en-GB" altLang="en-US" dirty="0" smtClean="0"/>
              <a:t>Second Outline Level</a:t>
            </a:r>
          </a:p>
          <a:p>
            <a:pPr lvl="2"/>
            <a:r>
              <a:rPr lang="en-GB" altLang="en-US" dirty="0" smtClean="0"/>
              <a:t>Third Outline Level</a:t>
            </a:r>
          </a:p>
          <a:p>
            <a:pPr lvl="3"/>
            <a:r>
              <a:rPr lang="en-GB" altLang="en-US" dirty="0" smtClean="0"/>
              <a:t>Fourth Outline Level</a:t>
            </a:r>
          </a:p>
          <a:p>
            <a:pPr lvl="4"/>
            <a:r>
              <a:rPr lang="en-GB" altLang="en-US" dirty="0" smtClean="0"/>
              <a:t>Fifth Outline Level</a:t>
            </a:r>
          </a:p>
          <a:p>
            <a:pPr lvl="4"/>
            <a:r>
              <a:rPr lang="en-GB" altLang="en-US" dirty="0" smtClean="0"/>
              <a:t>Sixth Outline Level</a:t>
            </a:r>
          </a:p>
          <a:p>
            <a:pPr lvl="4"/>
            <a:r>
              <a:rPr lang="en-GB" altLang="en-US" dirty="0" smtClean="0"/>
              <a:t>Seventh Outline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/>
          </p:nvPr>
        </p:nvSpPr>
        <p:spPr bwMode="auto">
          <a:xfrm>
            <a:off x="76200" y="6553200"/>
            <a:ext cx="2117725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 smtClean="0">
                <a:solidFill>
                  <a:schemeClr val="bg1"/>
                </a:solidFill>
                <a:latin typeface="Corbel" pitchFamily="34" charset="0"/>
                <a:ea typeface="DejaVu Serif Condensed" pitchFamily="18" charset="0"/>
                <a:cs typeface="+mn-cs"/>
              </a:defRPr>
            </a:lvl1pPr>
          </a:lstStyle>
          <a:p>
            <a:pPr>
              <a:defRPr/>
            </a:pPr>
            <a:r>
              <a:rPr lang="en-US" altLang="x-none" dirty="0" smtClean="0"/>
              <a:t>R. Bruce, </a:t>
            </a:r>
            <a:r>
              <a:rPr lang="en-US" altLang="x-none" dirty="0" smtClean="0"/>
              <a:t>2017.10.09</a:t>
            </a:r>
            <a:endParaRPr lang="en-US" altLang="x-none" dirty="0"/>
          </a:p>
        </p:txBody>
      </p:sp>
      <p:sp>
        <p:nvSpPr>
          <p:cNvPr id="1030" name="Text Box 6"/>
          <p:cNvSpPr txBox="1">
            <a:spLocks noChangeArrowheads="1"/>
          </p:cNvSpPr>
          <p:nvPr/>
        </p:nvSpPr>
        <p:spPr bwMode="auto">
          <a:xfrm>
            <a:off x="3124200" y="6537325"/>
            <a:ext cx="28956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6934200" y="6553200"/>
            <a:ext cx="2117725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 smtClean="0">
                <a:solidFill>
                  <a:schemeClr val="bg1"/>
                </a:solidFill>
                <a:latin typeface="Corbel" pitchFamily="34" charset="0"/>
                <a:ea typeface="DejaVu Serif Condensed" pitchFamily="18" charset="0"/>
                <a:cs typeface="+mn-cs"/>
              </a:defRPr>
            </a:lvl1pPr>
          </a:lstStyle>
          <a:p>
            <a:pPr>
              <a:defRPr/>
            </a:pPr>
            <a:fld id="{A9F30245-818E-4651-8A69-C30D4377874C}" type="slidenum">
              <a:rPr lang="en-US" altLang="x-none" smtClean="0"/>
              <a:pPr>
                <a:defRPr/>
              </a:pPr>
              <a:t>‹#›</a:t>
            </a:fld>
            <a:endParaRPr lang="en-US" altLang="x-none" dirty="0"/>
          </a:p>
        </p:txBody>
      </p:sp>
      <p:sp>
        <p:nvSpPr>
          <p:cNvPr id="3" name="Rectangle 2"/>
          <p:cNvSpPr/>
          <p:nvPr/>
        </p:nvSpPr>
        <p:spPr bwMode="auto">
          <a:xfrm>
            <a:off x="286" y="6400800"/>
            <a:ext cx="9143427" cy="334962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-2" y="457200"/>
            <a:ext cx="9143427" cy="250002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0721" y="7305"/>
            <a:ext cx="472059" cy="46672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72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 b="1">
          <a:solidFill>
            <a:schemeClr val="bg1"/>
          </a:solidFill>
          <a:latin typeface="Corbel" pitchFamily="34" charset="0"/>
          <a:ea typeface="DejaVu Serif Condensed" pitchFamily="18" charset="0"/>
          <a:cs typeface="Corbel" pitchFamily="34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DejaVu Serif Condensed" pitchFamily="18" charset="0"/>
          <a:ea typeface="DejaVu Serif Condensed" pitchFamily="18" charset="0"/>
          <a:cs typeface="DejaVu Serif Condensed" pitchFamily="18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DejaVu Serif Condensed" pitchFamily="18" charset="0"/>
          <a:ea typeface="DejaVu Serif Condensed" pitchFamily="18" charset="0"/>
          <a:cs typeface="DejaVu Serif Condensed" pitchFamily="18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DejaVu Serif Condensed" pitchFamily="18" charset="0"/>
          <a:ea typeface="DejaVu Serif Condensed" pitchFamily="18" charset="0"/>
          <a:cs typeface="DejaVu Serif Condensed" pitchFamily="18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DejaVu Serif Condensed" pitchFamily="18" charset="0"/>
          <a:ea typeface="DejaVu Serif Condensed" pitchFamily="18" charset="0"/>
          <a:cs typeface="DejaVu Serif Condensed" pitchFamily="18" charset="0"/>
        </a:defRPr>
      </a:lvl5pPr>
      <a:lvl6pPr marL="25146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Arial" pitchFamily="34" charset="0"/>
          <a:ea typeface="MS PGothic" pitchFamily="2" charset="-128"/>
        </a:defRPr>
      </a:lvl6pPr>
      <a:lvl7pPr marL="29718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Arial" pitchFamily="34" charset="0"/>
          <a:ea typeface="MS PGothic" pitchFamily="2" charset="-128"/>
        </a:defRPr>
      </a:lvl7pPr>
      <a:lvl8pPr marL="3429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Arial" pitchFamily="34" charset="0"/>
          <a:ea typeface="MS PGothic" pitchFamily="2" charset="-128"/>
        </a:defRPr>
      </a:lvl8pPr>
      <a:lvl9pPr marL="3886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Arial" pitchFamily="34" charset="0"/>
          <a:ea typeface="MS PGothic" pitchFamily="2" charset="-128"/>
        </a:defRPr>
      </a:lvl9pPr>
    </p:titleStyle>
    <p:bodyStyle>
      <a:lvl1pPr marL="342900" indent="-342900" algn="l" defTabSz="457200" rtl="0" eaLnBrk="0" fontAlgn="base" hangingPunct="0">
        <a:lnSpc>
          <a:spcPct val="105000"/>
        </a:lnSpc>
        <a:spcBef>
          <a:spcPts val="10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b="1">
          <a:solidFill>
            <a:srgbClr val="000000"/>
          </a:solidFill>
          <a:latin typeface="Corbel" pitchFamily="34" charset="0"/>
          <a:ea typeface="DejaVu Serif Condensed" pitchFamily="18" charset="0"/>
          <a:cs typeface="Corbel" pitchFamily="34" charset="0"/>
        </a:defRPr>
      </a:lvl1pPr>
      <a:lvl2pPr marL="742950" indent="-285750" algn="l" defTabSz="457200" rtl="0" eaLnBrk="0" fontAlgn="base" hangingPunct="0">
        <a:lnSpc>
          <a:spcPct val="105000"/>
        </a:lnSpc>
        <a:spcBef>
          <a:spcPts val="14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Corbel" pitchFamily="34" charset="0"/>
          <a:ea typeface="DejaVu Serif Condensed" pitchFamily="18" charset="0"/>
          <a:cs typeface="Corbel" pitchFamily="34" charset="0"/>
        </a:defRPr>
      </a:lvl2pPr>
      <a:lvl3pPr marL="1143000" indent="-228600" algn="l" defTabSz="457200" rtl="0" eaLnBrk="0" fontAlgn="base" hangingPunct="0">
        <a:lnSpc>
          <a:spcPct val="105000"/>
        </a:lnSpc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600">
          <a:solidFill>
            <a:srgbClr val="000000"/>
          </a:solidFill>
          <a:latin typeface="Corbel" pitchFamily="34" charset="0"/>
          <a:ea typeface="DejaVu Serif Condensed" pitchFamily="18" charset="0"/>
          <a:cs typeface="Corbel" pitchFamily="34" charset="0"/>
        </a:defRPr>
      </a:lvl3pPr>
      <a:lvl4pPr marL="1600200" indent="-228600" algn="l" defTabSz="457200" rtl="0" eaLnBrk="0" fontAlgn="base" hangingPunct="0">
        <a:lnSpc>
          <a:spcPct val="10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400">
          <a:solidFill>
            <a:srgbClr val="000000"/>
          </a:solidFill>
          <a:latin typeface="Corbel" pitchFamily="34" charset="0"/>
          <a:ea typeface="DejaVu Serif Condensed" pitchFamily="18" charset="0"/>
          <a:cs typeface="Corbel" pitchFamily="34" charset="0"/>
        </a:defRPr>
      </a:lvl4pPr>
      <a:lvl5pPr marL="2057400" indent="-228600" algn="l" defTabSz="457200" rtl="0" eaLnBrk="0" fontAlgn="base" hangingPunct="0">
        <a:lnSpc>
          <a:spcPct val="10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400">
          <a:solidFill>
            <a:srgbClr val="000000"/>
          </a:solidFill>
          <a:latin typeface="Corbel" pitchFamily="34" charset="0"/>
          <a:ea typeface="DejaVu Serif Condensed" pitchFamily="18" charset="0"/>
          <a:cs typeface="Corbel" pitchFamily="34" charset="0"/>
        </a:defRPr>
      </a:lvl5pPr>
      <a:lvl6pPr marL="2514600" indent="-228600" algn="l" defTabSz="457200" rtl="0" eaLnBrk="0" fontAlgn="base" hangingPunct="0">
        <a:lnSpc>
          <a:spcPct val="10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400">
          <a:solidFill>
            <a:srgbClr val="000000"/>
          </a:solidFill>
          <a:latin typeface="+mn-lt"/>
          <a:ea typeface="+mn-ea"/>
        </a:defRPr>
      </a:lvl6pPr>
      <a:lvl7pPr marL="2971800" indent="-228600" algn="l" defTabSz="457200" rtl="0" eaLnBrk="0" fontAlgn="base" hangingPunct="0">
        <a:lnSpc>
          <a:spcPct val="10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400">
          <a:solidFill>
            <a:srgbClr val="000000"/>
          </a:solidFill>
          <a:latin typeface="+mn-lt"/>
          <a:ea typeface="+mn-ea"/>
        </a:defRPr>
      </a:lvl7pPr>
      <a:lvl8pPr marL="3429000" indent="-228600" algn="l" defTabSz="457200" rtl="0" eaLnBrk="0" fontAlgn="base" hangingPunct="0">
        <a:lnSpc>
          <a:spcPct val="10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400">
          <a:solidFill>
            <a:srgbClr val="000000"/>
          </a:solidFill>
          <a:latin typeface="+mn-lt"/>
          <a:ea typeface="+mn-ea"/>
        </a:defRPr>
      </a:lvl8pPr>
      <a:lvl9pPr marL="3886200" indent="-228600" algn="l" defTabSz="457200" rtl="0" eaLnBrk="0" fontAlgn="base" hangingPunct="0">
        <a:lnSpc>
          <a:spcPct val="10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4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228600" y="1222258"/>
            <a:ext cx="8610600" cy="4187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pPr algn="ctr">
              <a:spcBef>
                <a:spcPts val="1200"/>
              </a:spcBef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US" altLang="x-none" sz="4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  <a:ea typeface="DejaVu Serif Condensed" pitchFamily="18" charset="0"/>
                <a:cs typeface="+mn-cs"/>
              </a:rPr>
              <a:t>Status of FCC-</a:t>
            </a:r>
            <a:r>
              <a:rPr lang="en-US" altLang="x-none" sz="48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  <a:ea typeface="DejaVu Serif Condensed" pitchFamily="18" charset="0"/>
                <a:cs typeface="+mn-cs"/>
              </a:rPr>
              <a:t>hh</a:t>
            </a:r>
            <a:r>
              <a:rPr lang="en-US" altLang="x-none" sz="4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  <a:ea typeface="DejaVu Serif Condensed" pitchFamily="18" charset="0"/>
                <a:cs typeface="+mn-cs"/>
              </a:rPr>
              <a:t> </a:t>
            </a:r>
            <a:br>
              <a:rPr lang="en-US" altLang="x-none" sz="4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  <a:ea typeface="DejaVu Serif Condensed" pitchFamily="18" charset="0"/>
                <a:cs typeface="+mn-cs"/>
              </a:rPr>
            </a:br>
            <a:r>
              <a:rPr lang="en-US" altLang="x-none" sz="4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  <a:ea typeface="DejaVu Serif Condensed" pitchFamily="18" charset="0"/>
                <a:cs typeface="+mn-cs"/>
              </a:rPr>
              <a:t>collimation studies</a:t>
            </a:r>
            <a:endParaRPr lang="en-US" altLang="x-none" sz="48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rbel" pitchFamily="34" charset="0"/>
              <a:ea typeface="DejaVu Serif Condensed" pitchFamily="18" charset="0"/>
              <a:cs typeface="+mn-cs"/>
            </a:endParaRPr>
          </a:p>
          <a:p>
            <a:pPr algn="ctr">
              <a:spcBef>
                <a:spcPts val="1200"/>
              </a:spcBef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endParaRPr lang="en-US" altLang="x-none" dirty="0" smtClean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rbel" pitchFamily="34" charset="0"/>
              <a:ea typeface="DejaVu Serif Condensed" pitchFamily="18" charset="0"/>
              <a:cs typeface="+mn-cs"/>
            </a:endParaRPr>
          </a:p>
          <a:p>
            <a:pPr algn="ctr">
              <a:spcBef>
                <a:spcPts val="1200"/>
              </a:spcBef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endParaRPr lang="en-US" altLang="x-none" dirty="0" smtClean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rbel" pitchFamily="34" charset="0"/>
              <a:ea typeface="DejaVu Serif Condensed" pitchFamily="18" charset="0"/>
              <a:cs typeface="+mn-cs"/>
            </a:endParaRPr>
          </a:p>
          <a:p>
            <a:pPr algn="ctr">
              <a:spcBef>
                <a:spcPts val="1200"/>
              </a:spcBef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endParaRPr lang="en-US" altLang="x-none" dirty="0" smtClean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rbel" pitchFamily="34" charset="0"/>
              <a:ea typeface="DejaVu Serif Condensed" pitchFamily="18" charset="0"/>
              <a:cs typeface="+mn-cs"/>
            </a:endParaRPr>
          </a:p>
          <a:p>
            <a:pPr algn="ctr">
              <a:spcBef>
                <a:spcPts val="1200"/>
              </a:spcBef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US" altLang="x-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  <a:ea typeface="DejaVu Serif Condensed" pitchFamily="18" charset="0"/>
                <a:cs typeface="+mn-cs"/>
              </a:rPr>
              <a:t>R. </a:t>
            </a:r>
            <a:r>
              <a:rPr lang="en-US" altLang="x-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  <a:ea typeface="DejaVu Serif Condensed" pitchFamily="18" charset="0"/>
                <a:cs typeface="+mn-cs"/>
              </a:rPr>
              <a:t>Bruce</a:t>
            </a:r>
          </a:p>
          <a:p>
            <a:pPr algn="ctr">
              <a:spcBef>
                <a:spcPts val="1200"/>
              </a:spcBef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US" altLang="x-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  <a:ea typeface="DejaVu Serif Condensed" pitchFamily="18" charset="0"/>
                <a:cs typeface="+mn-cs"/>
              </a:rPr>
              <a:t>On behalf of many colleagues…</a:t>
            </a:r>
            <a:endParaRPr lang="en-US" altLang="x-none" dirty="0" smtClean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rbel" pitchFamily="34" charset="0"/>
              <a:ea typeface="DejaVu Serif Condensed" pitchFamily="18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37095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deposition in the DS (cold magnets)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685800"/>
            <a:ext cx="8763000" cy="4967288"/>
          </a:xfrm>
        </p:spPr>
        <p:txBody>
          <a:bodyPr/>
          <a:lstStyle/>
          <a:p>
            <a:r>
              <a:rPr lang="en-US" sz="2000" dirty="0" smtClean="0"/>
              <a:t>FLUKA studies of energy deposition needed to assess </a:t>
            </a:r>
            <a:r>
              <a:rPr lang="en-US" sz="2000" dirty="0" smtClean="0"/>
              <a:t>quenches – more details in talk A. </a:t>
            </a:r>
            <a:r>
              <a:rPr lang="en-US" sz="2000" dirty="0" err="1" smtClean="0"/>
              <a:t>Krainer</a:t>
            </a:r>
            <a:endParaRPr lang="en-US" sz="2000" dirty="0" smtClean="0"/>
          </a:p>
          <a:p>
            <a:r>
              <a:rPr lang="en-US" sz="2000" dirty="0" smtClean="0">
                <a:solidFill>
                  <a:srgbClr val="FF0000"/>
                </a:solidFill>
              </a:rPr>
              <a:t>IPJ DS (and all other cold elements) sufficiently protected by present collimation system</a:t>
            </a:r>
          </a:p>
          <a:p>
            <a:endParaRPr lang="en-US" sz="2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x-none" dirty="0" smtClean="0"/>
              <a:t>R. Bruce, </a:t>
            </a:r>
            <a:r>
              <a:rPr lang="en-US" altLang="x-none" dirty="0" smtClean="0"/>
              <a:t>2017.10.09</a:t>
            </a:r>
            <a:endParaRPr lang="en-US" alt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F4D996D1-F0EF-4C15-8E19-59D891AD643E}" type="slidenum">
              <a:rPr lang="en-US" altLang="x-none" smtClean="0"/>
              <a:pPr>
                <a:defRPr/>
              </a:pPr>
              <a:t>10</a:t>
            </a:fld>
            <a:endParaRPr lang="en-US" altLang="x-none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4179" y="2481273"/>
            <a:ext cx="6690621" cy="3843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607155" y="6031468"/>
            <a:ext cx="1774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 smtClean="0">
                <a:solidFill>
                  <a:schemeClr val="tx1"/>
                </a:solidFill>
              </a:rPr>
              <a:t>A. </a:t>
            </a:r>
            <a:r>
              <a:rPr lang="en-US" sz="1800" i="1" dirty="0" err="1" smtClean="0">
                <a:solidFill>
                  <a:schemeClr val="tx1"/>
                </a:solidFill>
              </a:rPr>
              <a:t>Krainer</a:t>
            </a:r>
            <a:r>
              <a:rPr lang="en-US" sz="1800" i="1" dirty="0" smtClean="0">
                <a:solidFill>
                  <a:schemeClr val="tx1"/>
                </a:solidFill>
              </a:rPr>
              <a:t> et al.</a:t>
            </a:r>
            <a:endParaRPr lang="en-US" sz="1800" i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81995" y="6096000"/>
            <a:ext cx="21804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solidFill>
                  <a:schemeClr val="tx1"/>
                </a:solidFill>
              </a:rPr>
              <a:t>Betatron</a:t>
            </a:r>
            <a:r>
              <a:rPr lang="en-US" sz="2000" dirty="0" smtClean="0">
                <a:solidFill>
                  <a:schemeClr val="tx1"/>
                </a:solidFill>
              </a:rPr>
              <a:t> cleaning</a:t>
            </a:r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1835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FLUKA studies of warm insertion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x-none" dirty="0" smtClean="0"/>
              <a:t>R. Bruce, </a:t>
            </a:r>
            <a:r>
              <a:rPr lang="en-US" altLang="x-none" dirty="0" smtClean="0"/>
              <a:t>2017.10.09</a:t>
            </a:r>
            <a:endParaRPr lang="en-US" alt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F4D996D1-F0EF-4C15-8E19-59D891AD643E}" type="slidenum">
              <a:rPr lang="en-US" altLang="x-none" smtClean="0"/>
              <a:pPr>
                <a:defRPr/>
              </a:pPr>
              <a:t>11</a:t>
            </a:fld>
            <a:endParaRPr lang="en-US" altLang="x-none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997" y="4572000"/>
            <a:ext cx="2854403" cy="180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324225"/>
            <a:ext cx="4705860" cy="307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81"/>
          <a:stretch/>
        </p:blipFill>
        <p:spPr bwMode="auto">
          <a:xfrm>
            <a:off x="6156004" y="762000"/>
            <a:ext cx="2454596" cy="2439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408371" y="6031468"/>
            <a:ext cx="1659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 smtClean="0">
                <a:solidFill>
                  <a:schemeClr val="tx1"/>
                </a:solidFill>
              </a:rPr>
              <a:t>I. </a:t>
            </a:r>
            <a:r>
              <a:rPr lang="en-US" sz="1800" i="1" dirty="0" err="1" smtClean="0">
                <a:solidFill>
                  <a:schemeClr val="tx1"/>
                </a:solidFill>
              </a:rPr>
              <a:t>Besana</a:t>
            </a:r>
            <a:r>
              <a:rPr lang="en-US" sz="1800" i="1" dirty="0" smtClean="0">
                <a:solidFill>
                  <a:schemeClr val="tx1"/>
                </a:solidFill>
              </a:rPr>
              <a:t> et al</a:t>
            </a:r>
            <a:endParaRPr lang="en-US" sz="1800" i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762000"/>
            <a:ext cx="5181600" cy="4967288"/>
          </a:xfrm>
        </p:spPr>
        <p:txBody>
          <a:bodyPr/>
          <a:lstStyle/>
          <a:p>
            <a:r>
              <a:rPr lang="en-US" dirty="0" smtClean="0"/>
              <a:t>Can the collimation system and warm elements absorb the large power load? </a:t>
            </a:r>
          </a:p>
          <a:p>
            <a:r>
              <a:rPr lang="en-US" dirty="0"/>
              <a:t>FLUKA geometry of warm insertion region </a:t>
            </a:r>
            <a:r>
              <a:rPr lang="en-US" dirty="0" smtClean="0"/>
              <a:t>implemented</a:t>
            </a:r>
            <a:endParaRPr lang="en-US" dirty="0"/>
          </a:p>
          <a:p>
            <a:r>
              <a:rPr lang="en-US" dirty="0" smtClean="0"/>
              <a:t>FLUKA studies performed of </a:t>
            </a:r>
            <a:r>
              <a:rPr lang="en-US" dirty="0" smtClean="0"/>
              <a:t>energy deposition in the warm </a:t>
            </a:r>
            <a:r>
              <a:rPr lang="en-US" dirty="0" smtClean="0"/>
              <a:t>insertion (I. </a:t>
            </a:r>
            <a:r>
              <a:rPr lang="en-US" dirty="0" err="1" smtClean="0"/>
              <a:t>Besana</a:t>
            </a:r>
            <a:r>
              <a:rPr lang="en-US" dirty="0" smtClean="0"/>
              <a:t> et al.) using tracking as starting conditions</a:t>
            </a:r>
          </a:p>
        </p:txBody>
      </p:sp>
    </p:spTree>
    <p:extLst>
      <p:ext uri="{BB962C8B-B14F-4D97-AF65-F5344CB8AC3E}">
        <p14:creationId xmlns:p14="http://schemas.microsoft.com/office/powerpoint/2010/main" val="2445390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deposition in collimation insertion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976312"/>
            <a:ext cx="8763000" cy="4967288"/>
          </a:xfrm>
        </p:spPr>
        <p:txBody>
          <a:bodyPr/>
          <a:lstStyle/>
          <a:p>
            <a:r>
              <a:rPr lang="en-US" dirty="0" smtClean="0"/>
              <a:t>Sharing of power: </a:t>
            </a:r>
            <a:r>
              <a:rPr lang="en-US" dirty="0" err="1" smtClean="0"/>
              <a:t>betatron</a:t>
            </a:r>
            <a:r>
              <a:rPr lang="en-US" dirty="0" smtClean="0"/>
              <a:t> losses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As in LHC, only a small amount of total power is deposited in the collimators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x-none" dirty="0" smtClean="0"/>
              <a:t>R. Bruce, </a:t>
            </a:r>
            <a:r>
              <a:rPr lang="en-US" altLang="x-none" dirty="0" smtClean="0"/>
              <a:t>2017.10.09</a:t>
            </a:r>
            <a:endParaRPr lang="en-US" alt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F4D996D1-F0EF-4C15-8E19-59D891AD643E}" type="slidenum">
              <a:rPr lang="en-US" altLang="x-none" smtClean="0"/>
              <a:pPr>
                <a:defRPr/>
              </a:pPr>
              <a:t>12</a:t>
            </a:fld>
            <a:endParaRPr lang="en-US" altLang="x-none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436132"/>
            <a:ext cx="7685087" cy="395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477000" y="1219200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 smtClean="0">
                <a:solidFill>
                  <a:schemeClr val="tx1"/>
                </a:solidFill>
              </a:rPr>
              <a:t>I. </a:t>
            </a:r>
            <a:r>
              <a:rPr lang="en-US" sz="1800" i="1" dirty="0" err="1" smtClean="0">
                <a:solidFill>
                  <a:schemeClr val="tx1"/>
                </a:solidFill>
              </a:rPr>
              <a:t>Besana</a:t>
            </a:r>
            <a:r>
              <a:rPr lang="en-US" sz="1800" i="1" dirty="0" smtClean="0">
                <a:solidFill>
                  <a:schemeClr val="tx1"/>
                </a:solidFill>
              </a:rPr>
              <a:t> et </a:t>
            </a:r>
            <a:r>
              <a:rPr lang="en-US" sz="1800" i="1" dirty="0" smtClean="0">
                <a:solidFill>
                  <a:schemeClr val="tx1"/>
                </a:solidFill>
              </a:rPr>
              <a:t>al.</a:t>
            </a:r>
            <a:endParaRPr lang="en-US" sz="18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0308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on collimators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671512"/>
            <a:ext cx="8763000" cy="4967288"/>
          </a:xfrm>
        </p:spPr>
        <p:txBody>
          <a:bodyPr/>
          <a:lstStyle/>
          <a:p>
            <a:r>
              <a:rPr lang="en-US" dirty="0" smtClean="0"/>
              <a:t>Only primary collimators and the first secondary seem very critical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x-none" dirty="0" smtClean="0"/>
              <a:t>R. Bruce, </a:t>
            </a:r>
            <a:r>
              <a:rPr lang="en-US" altLang="x-none" dirty="0" smtClean="0"/>
              <a:t>2017.10.09</a:t>
            </a:r>
            <a:endParaRPr lang="en-US" alt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F4D996D1-F0EF-4C15-8E19-59D891AD643E}" type="slidenum">
              <a:rPr lang="en-US" altLang="x-none" smtClean="0"/>
              <a:pPr>
                <a:defRPr/>
              </a:pPr>
              <a:t>13</a:t>
            </a:fld>
            <a:endParaRPr lang="en-US" altLang="x-none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3973" y="1143000"/>
            <a:ext cx="7035227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611449" y="6167735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 smtClean="0">
                <a:solidFill>
                  <a:schemeClr val="tx1"/>
                </a:solidFill>
              </a:rPr>
              <a:t>I. </a:t>
            </a:r>
            <a:r>
              <a:rPr lang="en-US" sz="1800" i="1" dirty="0" err="1" smtClean="0">
                <a:solidFill>
                  <a:schemeClr val="tx1"/>
                </a:solidFill>
              </a:rPr>
              <a:t>Besana</a:t>
            </a:r>
            <a:r>
              <a:rPr lang="en-US" sz="1800" i="1" dirty="0" smtClean="0">
                <a:solidFill>
                  <a:schemeClr val="tx1"/>
                </a:solidFill>
              </a:rPr>
              <a:t> et al.</a:t>
            </a:r>
            <a:endParaRPr lang="en-US" sz="18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8587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Potentially critical elements under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900112"/>
            <a:ext cx="8763000" cy="4967288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Primary collimators: </a:t>
            </a:r>
            <a:r>
              <a:rPr lang="en-US" dirty="0" smtClean="0"/>
              <a:t>shortening the length could improve the load</a:t>
            </a:r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Warm dipoles: </a:t>
            </a:r>
            <a:r>
              <a:rPr lang="en-US" dirty="0" smtClean="0"/>
              <a:t>Can add shielding exchange at front face. Cooling / radiation damage to be studied</a:t>
            </a:r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Passive </a:t>
            </a:r>
            <a:r>
              <a:rPr lang="en-US" dirty="0" smtClean="0">
                <a:solidFill>
                  <a:srgbClr val="FF0000"/>
                </a:solidFill>
              </a:rPr>
              <a:t>absorbers: </a:t>
            </a:r>
            <a:r>
              <a:rPr lang="en-US" dirty="0" smtClean="0"/>
              <a:t>Needs </a:t>
            </a:r>
            <a:r>
              <a:rPr lang="en-US" dirty="0" smtClean="0"/>
              <a:t>more detailed studies on design / cooling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Tunnel wall </a:t>
            </a:r>
            <a:r>
              <a:rPr lang="en-US" dirty="0" smtClean="0"/>
              <a:t>absorbs almost half of energy deposited</a:t>
            </a:r>
          </a:p>
          <a:p>
            <a:pPr lvl="1"/>
            <a:r>
              <a:rPr lang="en-US" dirty="0" smtClean="0"/>
              <a:t>Should study activation and </a:t>
            </a:r>
            <a:r>
              <a:rPr lang="en-US" dirty="0" smtClean="0"/>
              <a:t>dose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First secondary collimator: </a:t>
            </a:r>
            <a:r>
              <a:rPr lang="en-US" dirty="0" smtClean="0"/>
              <a:t>thicker jaws decrease power load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x-none" dirty="0" smtClean="0"/>
              <a:t>R. Bruce, </a:t>
            </a:r>
            <a:r>
              <a:rPr lang="en-US" altLang="x-none" dirty="0" smtClean="0"/>
              <a:t>2017.10.09</a:t>
            </a:r>
            <a:endParaRPr lang="en-US" alt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F4D996D1-F0EF-4C15-8E19-59D891AD643E}" type="slidenum">
              <a:rPr lang="en-US" altLang="x-none" smtClean="0"/>
              <a:pPr>
                <a:defRPr/>
              </a:pPr>
              <a:t>14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352821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Secondary collimator: try thicker jaws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685800"/>
            <a:ext cx="8763000" cy="4967288"/>
          </a:xfrm>
        </p:spPr>
        <p:txBody>
          <a:bodyPr/>
          <a:lstStyle/>
          <a:p>
            <a:r>
              <a:rPr lang="en-US" sz="2000" dirty="0" smtClean="0"/>
              <a:t>Energy deposition peak is not in active part of the jaw but in metallic plate</a:t>
            </a:r>
          </a:p>
          <a:p>
            <a:pPr lvl="1"/>
            <a:r>
              <a:rPr lang="en-US" sz="1800" dirty="0" smtClean="0"/>
              <a:t>Try to make the jaw thicker to distribute energy more in low-Z active part</a:t>
            </a: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x-none" dirty="0" smtClean="0"/>
              <a:t>R. Bruce, </a:t>
            </a:r>
            <a:r>
              <a:rPr lang="en-US" altLang="x-none" dirty="0" smtClean="0"/>
              <a:t>2017.10.09</a:t>
            </a:r>
            <a:endParaRPr lang="en-US" alt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F4D996D1-F0EF-4C15-8E19-59D891AD643E}" type="slidenum">
              <a:rPr lang="en-US" altLang="x-none" smtClean="0"/>
              <a:pPr>
                <a:defRPr/>
              </a:pPr>
              <a:t>15</a:t>
            </a:fld>
            <a:endParaRPr lang="en-US" altLang="x-none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84657"/>
            <a:ext cx="3000000" cy="50971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677468"/>
            <a:ext cx="3962400" cy="5132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Straight Arrow Connector 6"/>
          <p:cNvCxnSpPr>
            <a:endCxn id="11267" idx="1"/>
          </p:cNvCxnSpPr>
          <p:nvPr/>
        </p:nvCxnSpPr>
        <p:spPr bwMode="auto">
          <a:xfrm>
            <a:off x="3276600" y="4233228"/>
            <a:ext cx="1828800" cy="10712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TextBox 7"/>
          <p:cNvSpPr txBox="1"/>
          <p:nvPr/>
        </p:nvSpPr>
        <p:spPr>
          <a:xfrm>
            <a:off x="3276600" y="3867090"/>
            <a:ext cx="16113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Thicker jaws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76600" y="6320135"/>
            <a:ext cx="22365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chemeClr val="tx1"/>
                </a:solidFill>
              </a:rPr>
              <a:t>I. </a:t>
            </a:r>
            <a:r>
              <a:rPr lang="en-US" i="1" dirty="0" err="1" smtClean="0">
                <a:solidFill>
                  <a:schemeClr val="tx1"/>
                </a:solidFill>
              </a:rPr>
              <a:t>Besana</a:t>
            </a:r>
            <a:r>
              <a:rPr lang="en-US" i="1" dirty="0" smtClean="0">
                <a:solidFill>
                  <a:schemeClr val="tx1"/>
                </a:solidFill>
              </a:rPr>
              <a:t> et al.</a:t>
            </a:r>
            <a:endParaRPr lang="en-US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5711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of thicker jaws for HL-LHC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Collimator design with thicker jaws feasible - anyway developed for HL-LHC (TCLX)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x-none" smtClean="0"/>
              <a:t>R. Bruce, 2017.10.09</a:t>
            </a:r>
            <a:endParaRPr lang="en-US" alt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F4D996D1-F0EF-4C15-8E19-59D891AD643E}" type="slidenum">
              <a:rPr lang="en-US" altLang="x-none" smtClean="0"/>
              <a:pPr>
                <a:defRPr/>
              </a:pPr>
              <a:t>16</a:t>
            </a:fld>
            <a:endParaRPr lang="en-US" altLang="x-none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43" t="23400" r="8116" b="29000"/>
          <a:stretch/>
        </p:blipFill>
        <p:spPr>
          <a:xfrm>
            <a:off x="837927" y="2813775"/>
            <a:ext cx="7848873" cy="2448272"/>
          </a:xfrm>
          <a:prstGeom prst="rect">
            <a:avLst/>
          </a:prstGeom>
        </p:spPr>
      </p:pic>
      <p:sp>
        <p:nvSpPr>
          <p:cNvPr id="20" name="AutoShape 1"/>
          <p:cNvSpPr>
            <a:spLocks/>
          </p:cNvSpPr>
          <p:nvPr/>
        </p:nvSpPr>
        <p:spPr bwMode="auto">
          <a:xfrm>
            <a:off x="1432558" y="5483680"/>
            <a:ext cx="725358" cy="226591"/>
          </a:xfrm>
          <a:prstGeom prst="borderCallout2">
            <a:avLst>
              <a:gd name="adj1" fmla="val 50004"/>
              <a:gd name="adj2" fmla="val -248"/>
              <a:gd name="adj3" fmla="val 52221"/>
              <a:gd name="adj4" fmla="val -7934"/>
              <a:gd name="adj5" fmla="val -151987"/>
              <a:gd name="adj6" fmla="val -14650"/>
            </a:avLst>
          </a:prstGeom>
          <a:gradFill rotWithShape="1">
            <a:gsLst>
              <a:gs pos="0">
                <a:srgbClr val="64BCD9">
                  <a:tint val="50000"/>
                  <a:satMod val="300000"/>
                </a:srgbClr>
              </a:gs>
              <a:gs pos="35000">
                <a:srgbClr val="64BCD9">
                  <a:tint val="37000"/>
                  <a:satMod val="300000"/>
                </a:srgbClr>
              </a:gs>
              <a:gs pos="100000">
                <a:srgbClr val="64BCD9">
                  <a:tint val="15000"/>
                  <a:satMod val="350000"/>
                </a:srgbClr>
              </a:gs>
            </a:gsLst>
            <a:lin ang="16200000" scaled="1"/>
          </a:gradFill>
          <a:ln w="15875" cap="flat" cmpd="sng" algn="ctr">
            <a:solidFill>
              <a:srgbClr val="700A00">
                <a:lumMod val="60000"/>
                <a:lumOff val="40000"/>
              </a:srgbClr>
            </a:solidFill>
            <a:prstDash val="solid"/>
            <a:headEnd/>
            <a:tailEnd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itchFamily="34" charset="0"/>
                <a:ea typeface="+mn-ea"/>
                <a:cs typeface="Arial" pitchFamily="34" charset="0"/>
              </a:rPr>
              <a:t>Bellow</a:t>
            </a:r>
            <a:endParaRPr kumimoji="0" lang="en-GB" sz="1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itchFamily="34" charset="0"/>
              <a:ea typeface="+mn-ea"/>
              <a:cs typeface="Arial" pitchFamily="34" charset="0"/>
            </a:endParaRPr>
          </a:p>
        </p:txBody>
      </p:sp>
      <p:sp>
        <p:nvSpPr>
          <p:cNvPr id="21" name="AutoShape 1"/>
          <p:cNvSpPr>
            <a:spLocks/>
          </p:cNvSpPr>
          <p:nvPr/>
        </p:nvSpPr>
        <p:spPr bwMode="auto">
          <a:xfrm>
            <a:off x="3966561" y="5488409"/>
            <a:ext cx="725358" cy="226591"/>
          </a:xfrm>
          <a:prstGeom prst="borderCallout2">
            <a:avLst>
              <a:gd name="adj1" fmla="val 50004"/>
              <a:gd name="adj2" fmla="val -248"/>
              <a:gd name="adj3" fmla="val 49651"/>
              <a:gd name="adj4" fmla="val -15963"/>
              <a:gd name="adj5" fmla="val -758591"/>
              <a:gd name="adj6" fmla="val -286047"/>
            </a:avLst>
          </a:prstGeom>
          <a:gradFill rotWithShape="1">
            <a:gsLst>
              <a:gs pos="0">
                <a:srgbClr val="64BCD9">
                  <a:tint val="50000"/>
                  <a:satMod val="300000"/>
                </a:srgbClr>
              </a:gs>
              <a:gs pos="35000">
                <a:srgbClr val="64BCD9">
                  <a:tint val="37000"/>
                  <a:satMod val="300000"/>
                </a:srgbClr>
              </a:gs>
              <a:gs pos="100000">
                <a:srgbClr val="64BCD9">
                  <a:tint val="15000"/>
                  <a:satMod val="350000"/>
                </a:srgbClr>
              </a:gs>
            </a:gsLst>
            <a:lin ang="16200000" scaled="1"/>
          </a:gradFill>
          <a:ln w="15875" cap="flat" cmpd="sng" algn="ctr">
            <a:solidFill>
              <a:srgbClr val="700A00">
                <a:lumMod val="60000"/>
                <a:lumOff val="40000"/>
              </a:srgbClr>
            </a:solidFill>
            <a:prstDash val="solid"/>
            <a:headEnd/>
            <a:tailEnd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itchFamily="34" charset="0"/>
                <a:ea typeface="+mn-ea"/>
                <a:cs typeface="Arial" pitchFamily="34" charset="0"/>
              </a:rPr>
              <a:t>New BPM</a:t>
            </a:r>
            <a:endParaRPr kumimoji="0" lang="en-GB" sz="1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itchFamily="34" charset="0"/>
              <a:ea typeface="+mn-ea"/>
              <a:cs typeface="Arial" pitchFamily="34" charset="0"/>
            </a:endParaRPr>
          </a:p>
        </p:txBody>
      </p:sp>
      <p:sp>
        <p:nvSpPr>
          <p:cNvPr id="22" name="AutoShape 1"/>
          <p:cNvSpPr>
            <a:spLocks/>
          </p:cNvSpPr>
          <p:nvPr/>
        </p:nvSpPr>
        <p:spPr bwMode="auto">
          <a:xfrm>
            <a:off x="6310536" y="5488409"/>
            <a:ext cx="725358" cy="226591"/>
          </a:xfrm>
          <a:prstGeom prst="borderCallout2">
            <a:avLst>
              <a:gd name="adj1" fmla="val 50004"/>
              <a:gd name="adj2" fmla="val 100120"/>
              <a:gd name="adj3" fmla="val 49651"/>
              <a:gd name="adj4" fmla="val 113310"/>
              <a:gd name="adj5" fmla="val -573525"/>
              <a:gd name="adj6" fmla="val 145134"/>
            </a:avLst>
          </a:prstGeom>
          <a:gradFill rotWithShape="1">
            <a:gsLst>
              <a:gs pos="0">
                <a:srgbClr val="64BCD9">
                  <a:tint val="50000"/>
                  <a:satMod val="300000"/>
                </a:srgbClr>
              </a:gs>
              <a:gs pos="35000">
                <a:srgbClr val="64BCD9">
                  <a:tint val="37000"/>
                  <a:satMod val="300000"/>
                </a:srgbClr>
              </a:gs>
              <a:gs pos="100000">
                <a:srgbClr val="64BCD9">
                  <a:tint val="15000"/>
                  <a:satMod val="350000"/>
                </a:srgbClr>
              </a:gs>
            </a:gsLst>
            <a:lin ang="16200000" scaled="1"/>
          </a:gradFill>
          <a:ln w="15875" cap="flat" cmpd="sng" algn="ctr">
            <a:solidFill>
              <a:srgbClr val="700A00">
                <a:lumMod val="60000"/>
                <a:lumOff val="40000"/>
              </a:srgbClr>
            </a:solidFill>
            <a:prstDash val="solid"/>
            <a:headEnd/>
            <a:tailEnd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itchFamily="34" charset="0"/>
                <a:ea typeface="+mn-ea"/>
                <a:cs typeface="Arial" pitchFamily="34" charset="0"/>
              </a:rPr>
              <a:t>RF contact</a:t>
            </a:r>
            <a:endParaRPr kumimoji="0" lang="en-GB" sz="1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itchFamily="34" charset="0"/>
              <a:ea typeface="+mn-ea"/>
              <a:cs typeface="Arial" pitchFamily="34" charset="0"/>
            </a:endParaRPr>
          </a:p>
        </p:txBody>
      </p:sp>
      <p:sp>
        <p:nvSpPr>
          <p:cNvPr id="23" name="AutoShape 1"/>
          <p:cNvSpPr>
            <a:spLocks/>
          </p:cNvSpPr>
          <p:nvPr/>
        </p:nvSpPr>
        <p:spPr bwMode="auto">
          <a:xfrm>
            <a:off x="2500154" y="5488409"/>
            <a:ext cx="1143744" cy="226591"/>
          </a:xfrm>
          <a:prstGeom prst="borderCallout2">
            <a:avLst>
              <a:gd name="adj1" fmla="val 50004"/>
              <a:gd name="adj2" fmla="val -248"/>
              <a:gd name="adj3" fmla="val 52221"/>
              <a:gd name="adj4" fmla="val -7934"/>
              <a:gd name="adj5" fmla="val -169979"/>
              <a:gd name="adj6" fmla="val -75247"/>
            </a:avLst>
          </a:prstGeom>
          <a:gradFill rotWithShape="1">
            <a:gsLst>
              <a:gs pos="0">
                <a:srgbClr val="64BCD9">
                  <a:tint val="50000"/>
                  <a:satMod val="300000"/>
                </a:srgbClr>
              </a:gs>
              <a:gs pos="35000">
                <a:srgbClr val="64BCD9">
                  <a:tint val="37000"/>
                  <a:satMod val="300000"/>
                </a:srgbClr>
              </a:gs>
              <a:gs pos="100000">
                <a:srgbClr val="64BCD9">
                  <a:tint val="15000"/>
                  <a:satMod val="350000"/>
                </a:srgbClr>
              </a:gs>
            </a:gsLst>
            <a:lin ang="16200000" scaled="1"/>
          </a:gradFill>
          <a:ln w="15875" cap="flat" cmpd="sng" algn="ctr">
            <a:solidFill>
              <a:srgbClr val="700A00">
                <a:lumMod val="60000"/>
                <a:lumOff val="40000"/>
              </a:srgbClr>
            </a:solidFill>
            <a:prstDash val="solid"/>
            <a:headEnd/>
            <a:tailEnd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itchFamily="34" charset="0"/>
                <a:ea typeface="+mn-ea"/>
                <a:cs typeface="Arial" pitchFamily="34" charset="0"/>
              </a:rPr>
              <a:t>Chamber support</a:t>
            </a:r>
            <a:endParaRPr kumimoji="0" lang="en-GB" sz="1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itchFamily="34" charset="0"/>
              <a:ea typeface="+mn-ea"/>
              <a:cs typeface="Arial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72822" y="3747666"/>
            <a:ext cx="781130" cy="1329620"/>
            <a:chOff x="1269762" y="505141"/>
            <a:chExt cx="781130" cy="1329620"/>
          </a:xfrm>
        </p:grpSpPr>
        <p:sp>
          <p:nvSpPr>
            <p:cNvPr id="25" name="TextBox 24"/>
            <p:cNvSpPr txBox="1"/>
            <p:nvPr/>
          </p:nvSpPr>
          <p:spPr>
            <a:xfrm rot="16200000">
              <a:off x="743452" y="1031451"/>
              <a:ext cx="132962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358775" marR="0" lvl="1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</a:rPr>
                <a:t>171</a:t>
              </a:r>
            </a:p>
          </p:txBody>
        </p:sp>
        <p:cxnSp>
          <p:nvCxnSpPr>
            <p:cNvPr id="26" name="Straight Connector 25"/>
            <p:cNvCxnSpPr/>
            <p:nvPr/>
          </p:nvCxnSpPr>
          <p:spPr>
            <a:xfrm flipH="1">
              <a:off x="1373267" y="772662"/>
              <a:ext cx="569428" cy="0"/>
            </a:xfrm>
            <a:prstGeom prst="line">
              <a:avLst/>
            </a:prstGeom>
            <a:noFill/>
            <a:ln w="19050" cap="flat" cmpd="sng" algn="ctr">
              <a:solidFill>
                <a:srgbClr val="CA11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  <p:cxnSp>
          <p:nvCxnSpPr>
            <p:cNvPr id="27" name="Straight Arrow Connector 26"/>
            <p:cNvCxnSpPr/>
            <p:nvPr/>
          </p:nvCxnSpPr>
          <p:spPr>
            <a:xfrm flipV="1">
              <a:off x="1492530" y="772662"/>
              <a:ext cx="0" cy="904057"/>
            </a:xfrm>
            <a:prstGeom prst="straightConnector1">
              <a:avLst/>
            </a:prstGeom>
            <a:noFill/>
            <a:ln w="19050" cap="flat" cmpd="sng" algn="ctr">
              <a:solidFill>
                <a:srgbClr val="CA1100"/>
              </a:solidFill>
              <a:prstDash val="solid"/>
              <a:headEnd type="triangle"/>
              <a:tailEnd type="triangle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  <p:cxnSp>
          <p:nvCxnSpPr>
            <p:cNvPr id="28" name="Straight Connector 27"/>
            <p:cNvCxnSpPr/>
            <p:nvPr/>
          </p:nvCxnSpPr>
          <p:spPr>
            <a:xfrm>
              <a:off x="1394971" y="1679700"/>
              <a:ext cx="655921" cy="1"/>
            </a:xfrm>
            <a:prstGeom prst="line">
              <a:avLst/>
            </a:prstGeom>
            <a:noFill/>
            <a:ln w="19050" cap="flat" cmpd="sng" algn="ctr">
              <a:solidFill>
                <a:srgbClr val="CA11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</p:grpSp>
      <p:grpSp>
        <p:nvGrpSpPr>
          <p:cNvPr id="29" name="Group 28"/>
          <p:cNvGrpSpPr/>
          <p:nvPr/>
        </p:nvGrpSpPr>
        <p:grpSpPr>
          <a:xfrm>
            <a:off x="125297" y="4690687"/>
            <a:ext cx="1329620" cy="479311"/>
            <a:chOff x="940424" y="775643"/>
            <a:chExt cx="1329620" cy="479311"/>
          </a:xfrm>
        </p:grpSpPr>
        <p:sp>
          <p:nvSpPr>
            <p:cNvPr id="30" name="TextBox 29"/>
            <p:cNvSpPr txBox="1"/>
            <p:nvPr/>
          </p:nvSpPr>
          <p:spPr>
            <a:xfrm>
              <a:off x="940424" y="977955"/>
              <a:ext cx="132962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358775" marR="0" lvl="1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</a:rPr>
                <a:t>±5</a:t>
              </a:r>
            </a:p>
          </p:txBody>
        </p:sp>
        <p:cxnSp>
          <p:nvCxnSpPr>
            <p:cNvPr id="31" name="Straight Arrow Connector 30"/>
            <p:cNvCxnSpPr/>
            <p:nvPr/>
          </p:nvCxnSpPr>
          <p:spPr>
            <a:xfrm flipH="1" flipV="1">
              <a:off x="1631913" y="775643"/>
              <a:ext cx="2" cy="461433"/>
            </a:xfrm>
            <a:prstGeom prst="straightConnector1">
              <a:avLst/>
            </a:prstGeom>
            <a:noFill/>
            <a:ln w="19050" cap="flat" cmpd="sng" algn="ctr">
              <a:solidFill>
                <a:srgbClr val="CA1100"/>
              </a:solidFill>
              <a:prstDash val="solid"/>
              <a:headEnd type="triangle"/>
              <a:tailEnd type="triangle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</p:grpSp>
      <p:sp>
        <p:nvSpPr>
          <p:cNvPr id="32" name="TextBox 31"/>
          <p:cNvSpPr txBox="1"/>
          <p:nvPr/>
        </p:nvSpPr>
        <p:spPr>
          <a:xfrm>
            <a:off x="6733907" y="5879068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 smtClean="0">
                <a:solidFill>
                  <a:schemeClr val="tx1"/>
                </a:solidFill>
              </a:rPr>
              <a:t>L. </a:t>
            </a:r>
            <a:r>
              <a:rPr lang="en-US" sz="1800" i="1" dirty="0" err="1" smtClean="0">
                <a:solidFill>
                  <a:schemeClr val="tx1"/>
                </a:solidFill>
              </a:rPr>
              <a:t>Gentini</a:t>
            </a:r>
            <a:r>
              <a:rPr lang="en-US" sz="1800" i="1" dirty="0" smtClean="0">
                <a:solidFill>
                  <a:schemeClr val="tx1"/>
                </a:solidFill>
              </a:rPr>
              <a:t> et al. </a:t>
            </a:r>
            <a:endParaRPr lang="en-US" sz="18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6495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on collimators, thicker TCSG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762000"/>
            <a:ext cx="8763000" cy="4967288"/>
          </a:xfrm>
        </p:spPr>
        <p:txBody>
          <a:bodyPr/>
          <a:lstStyle/>
          <a:p>
            <a:r>
              <a:rPr lang="en-US" dirty="0" smtClean="0"/>
              <a:t>Total load on worst TCSG reduce by more than factor 2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x-none" dirty="0" smtClean="0"/>
              <a:t>R. Bruce, </a:t>
            </a:r>
            <a:r>
              <a:rPr lang="en-US" altLang="x-none" dirty="0" smtClean="0"/>
              <a:t>2017.10.09</a:t>
            </a:r>
            <a:endParaRPr lang="en-US" alt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F4D996D1-F0EF-4C15-8E19-59D891AD643E}" type="slidenum">
              <a:rPr lang="en-US" altLang="x-none" smtClean="0"/>
              <a:pPr>
                <a:defRPr/>
              </a:pPr>
              <a:t>17</a:t>
            </a:fld>
            <a:endParaRPr lang="en-US" altLang="x-none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524000"/>
            <a:ext cx="6533334" cy="4753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049674" y="1276290"/>
            <a:ext cx="12843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LHC jaws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43600" y="1276290"/>
            <a:ext cx="16113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Thicker jaws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24600" y="6172200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 smtClean="0">
                <a:solidFill>
                  <a:schemeClr val="tx1"/>
                </a:solidFill>
              </a:rPr>
              <a:t>I. </a:t>
            </a:r>
            <a:r>
              <a:rPr lang="en-US" sz="1800" i="1" dirty="0" err="1" smtClean="0">
                <a:solidFill>
                  <a:schemeClr val="tx1"/>
                </a:solidFill>
              </a:rPr>
              <a:t>Besana</a:t>
            </a:r>
            <a:r>
              <a:rPr lang="en-US" sz="1800" i="1" dirty="0" smtClean="0">
                <a:solidFill>
                  <a:schemeClr val="tx1"/>
                </a:solidFill>
              </a:rPr>
              <a:t> et al.</a:t>
            </a:r>
            <a:endParaRPr lang="en-US" sz="18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469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Betatron</a:t>
            </a:r>
            <a:r>
              <a:rPr lang="en-US" dirty="0" smtClean="0"/>
              <a:t> cleaning at injection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762000"/>
            <a:ext cx="8763000" cy="4967288"/>
          </a:xfrm>
        </p:spPr>
        <p:txBody>
          <a:bodyPr/>
          <a:lstStyle/>
          <a:p>
            <a:r>
              <a:rPr lang="en-US" dirty="0" smtClean="0"/>
              <a:t>Obviously less critical than at top energy</a:t>
            </a:r>
          </a:p>
          <a:p>
            <a:r>
              <a:rPr lang="en-US" dirty="0" smtClean="0"/>
              <a:t>Does not seem too problematic even without DS collimators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x-none" dirty="0" smtClean="0"/>
              <a:t>R. Bruce, </a:t>
            </a:r>
            <a:r>
              <a:rPr lang="en-US" altLang="x-none" dirty="0" smtClean="0"/>
              <a:t>2017.10.09</a:t>
            </a:r>
            <a:endParaRPr lang="en-US" alt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F4D996D1-F0EF-4C15-8E19-59D891AD643E}" type="slidenum">
              <a:rPr lang="en-US" altLang="x-none" smtClean="0"/>
              <a:pPr>
                <a:defRPr/>
              </a:pPr>
              <a:t>18</a:t>
            </a:fld>
            <a:endParaRPr lang="en-US" altLang="x-none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828800"/>
            <a:ext cx="7543800" cy="44230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934200" y="5405735"/>
            <a:ext cx="10619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chemeClr val="tx1"/>
                </a:solidFill>
              </a:rPr>
              <a:t>Y. </a:t>
            </a:r>
            <a:r>
              <a:rPr lang="en-US" i="1" dirty="0" err="1" smtClean="0">
                <a:solidFill>
                  <a:schemeClr val="tx1"/>
                </a:solidFill>
              </a:rPr>
              <a:t>Zou</a:t>
            </a:r>
            <a:endParaRPr lang="en-US" i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00800" y="6044625"/>
            <a:ext cx="16786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chemeClr val="tx1"/>
                </a:solidFill>
              </a:rPr>
              <a:t>Lattice version 8</a:t>
            </a:r>
          </a:p>
          <a:p>
            <a:r>
              <a:rPr lang="en-US" sz="1600" i="1" dirty="0" smtClean="0">
                <a:solidFill>
                  <a:schemeClr val="tx1"/>
                </a:solidFill>
              </a:rPr>
              <a:t>On-momentum</a:t>
            </a:r>
            <a:endParaRPr lang="en-US" sz="16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8171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Aperture at injection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900112"/>
            <a:ext cx="8763000" cy="4967288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Geometrical aperture more critical than at top energy due to larger </a:t>
            </a:r>
            <a:r>
              <a:rPr lang="en-US" dirty="0" err="1" smtClean="0">
                <a:solidFill>
                  <a:srgbClr val="FF0000"/>
                </a:solidFill>
              </a:rPr>
              <a:t>emittance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sz="1800" dirty="0" smtClean="0"/>
              <a:t>Studies A. </a:t>
            </a:r>
            <a:r>
              <a:rPr lang="en-US" sz="1800" dirty="0" err="1" smtClean="0"/>
              <a:t>Langner</a:t>
            </a:r>
            <a:r>
              <a:rPr lang="en-US" sz="1800" dirty="0" smtClean="0"/>
              <a:t>: </a:t>
            </a:r>
            <a:r>
              <a:rPr lang="en-US" sz="1800" dirty="0" smtClean="0"/>
              <a:t>using 15.5 </a:t>
            </a:r>
            <a:r>
              <a:rPr lang="en-US" sz="1800" dirty="0" smtClean="0"/>
              <a:t>sigma criterion for allowed aperture from HL-LHC, we are not within spec (13.2 sigma for the arc, and 11.4 sigma for the DS)</a:t>
            </a:r>
          </a:p>
          <a:p>
            <a:r>
              <a:rPr lang="en-US" sz="2200" dirty="0" smtClean="0">
                <a:solidFill>
                  <a:srgbClr val="FF0000"/>
                </a:solidFill>
              </a:rPr>
              <a:t>Needs to be fixed! Possibilities:</a:t>
            </a:r>
          </a:p>
          <a:p>
            <a:pPr lvl="1"/>
            <a:r>
              <a:rPr lang="en-US" sz="1800" dirty="0" smtClean="0"/>
              <a:t>Study </a:t>
            </a:r>
            <a:r>
              <a:rPr lang="en-US" sz="1800" dirty="0" smtClean="0">
                <a:solidFill>
                  <a:schemeClr val="accent2"/>
                </a:solidFill>
              </a:rPr>
              <a:t>stricter tolerances</a:t>
            </a:r>
            <a:r>
              <a:rPr lang="en-US" sz="1800" dirty="0" smtClean="0"/>
              <a:t> </a:t>
            </a:r>
            <a:r>
              <a:rPr lang="en-US" sz="1800" dirty="0" smtClean="0"/>
              <a:t>on optics, orbit, alignment </a:t>
            </a:r>
            <a:r>
              <a:rPr lang="en-US" sz="1800" dirty="0" smtClean="0"/>
              <a:t>than for HL-LHC</a:t>
            </a:r>
            <a:r>
              <a:rPr lang="en-US" sz="1800" dirty="0" smtClean="0"/>
              <a:t>. </a:t>
            </a:r>
          </a:p>
          <a:p>
            <a:pPr lvl="1"/>
            <a:r>
              <a:rPr lang="en-US" sz="1800" dirty="0" smtClean="0"/>
              <a:t>Calculations of realistic losses for FCC, comparing with FCC quench limit, to </a:t>
            </a:r>
            <a:r>
              <a:rPr lang="en-US" sz="1800" dirty="0" smtClean="0">
                <a:solidFill>
                  <a:schemeClr val="accent2"/>
                </a:solidFill>
              </a:rPr>
              <a:t>refine criterion of allowed </a:t>
            </a:r>
            <a:r>
              <a:rPr lang="en-US" sz="1800" dirty="0" smtClean="0">
                <a:solidFill>
                  <a:schemeClr val="accent2"/>
                </a:solidFill>
              </a:rPr>
              <a:t>aperture - ongoing</a:t>
            </a:r>
            <a:endParaRPr lang="en-US" sz="1800" dirty="0" smtClean="0">
              <a:solidFill>
                <a:schemeClr val="accent2"/>
              </a:solidFill>
            </a:endParaRPr>
          </a:p>
          <a:p>
            <a:pPr lvl="1"/>
            <a:r>
              <a:rPr lang="en-US" sz="1800" dirty="0" smtClean="0">
                <a:solidFill>
                  <a:schemeClr val="accent2"/>
                </a:solidFill>
              </a:rPr>
              <a:t>Tighten cleaning hierarchy </a:t>
            </a:r>
            <a:r>
              <a:rPr lang="en-US" sz="1800" dirty="0" smtClean="0"/>
              <a:t>to allow smaller aperture. </a:t>
            </a:r>
          </a:p>
          <a:p>
            <a:pPr lvl="1"/>
            <a:r>
              <a:rPr lang="en-US" sz="1800" dirty="0" smtClean="0"/>
              <a:t>Work </a:t>
            </a:r>
            <a:r>
              <a:rPr lang="en-US" sz="1800" dirty="0" smtClean="0"/>
              <a:t>on the </a:t>
            </a:r>
            <a:r>
              <a:rPr lang="en-US" sz="1800" dirty="0" smtClean="0">
                <a:solidFill>
                  <a:schemeClr val="accent2"/>
                </a:solidFill>
              </a:rPr>
              <a:t>beam screen design </a:t>
            </a:r>
            <a:r>
              <a:rPr lang="en-US" sz="1800" dirty="0" smtClean="0"/>
              <a:t>of the elements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x-none" dirty="0" smtClean="0"/>
              <a:t>R. Bruce, </a:t>
            </a:r>
            <a:r>
              <a:rPr lang="en-US" altLang="x-none" dirty="0" smtClean="0"/>
              <a:t>2017.10.09</a:t>
            </a:r>
            <a:endParaRPr lang="en-US" alt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F4D996D1-F0EF-4C15-8E19-59D891AD643E}" type="slidenum">
              <a:rPr lang="en-US" altLang="x-none" smtClean="0"/>
              <a:pPr>
                <a:defRPr/>
              </a:pPr>
              <a:t>19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3235456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Collaboration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762000"/>
            <a:ext cx="8763000" cy="4967288"/>
          </a:xfrm>
        </p:spPr>
        <p:txBody>
          <a:bodyPr/>
          <a:lstStyle/>
          <a:p>
            <a:r>
              <a:rPr lang="en-US" dirty="0" smtClean="0"/>
              <a:t>Talk based on material from, and discussions with:</a:t>
            </a:r>
          </a:p>
          <a:p>
            <a:r>
              <a:rPr lang="en-US" dirty="0" smtClean="0"/>
              <a:t>CERN</a:t>
            </a:r>
          </a:p>
          <a:p>
            <a:pPr lvl="1"/>
            <a:r>
              <a:rPr lang="en-US" altLang="x-none" sz="1800" dirty="0" smtClean="0">
                <a:solidFill>
                  <a:schemeClr val="tx1"/>
                </a:solidFill>
                <a:ea typeface="DejaVu Serif Condensed" pitchFamily="18" charset="0"/>
              </a:rPr>
              <a:t>W</a:t>
            </a:r>
            <a:r>
              <a:rPr lang="en-US" altLang="x-none" sz="1800" dirty="0">
                <a:solidFill>
                  <a:schemeClr val="tx1"/>
                </a:solidFill>
                <a:ea typeface="DejaVu Serif Condensed" pitchFamily="18" charset="0"/>
              </a:rPr>
              <a:t>. </a:t>
            </a:r>
            <a:r>
              <a:rPr lang="en-US" altLang="x-none" sz="1800" dirty="0" err="1">
                <a:solidFill>
                  <a:schemeClr val="tx1"/>
                </a:solidFill>
                <a:ea typeface="DejaVu Serif Condensed" pitchFamily="18" charset="0"/>
              </a:rPr>
              <a:t>Bartmann</a:t>
            </a:r>
            <a:r>
              <a:rPr lang="en-US" altLang="x-none" sz="1800" dirty="0">
                <a:solidFill>
                  <a:schemeClr val="tx1"/>
                </a:solidFill>
                <a:ea typeface="DejaVu Serif Condensed" pitchFamily="18" charset="0"/>
              </a:rPr>
              <a:t>, </a:t>
            </a:r>
            <a:r>
              <a:rPr lang="en-US" altLang="x-none" sz="1800" dirty="0" smtClean="0">
                <a:solidFill>
                  <a:schemeClr val="tx1"/>
                </a:solidFill>
                <a:ea typeface="DejaVu Serif Condensed" pitchFamily="18" charset="0"/>
              </a:rPr>
              <a:t>S</a:t>
            </a:r>
            <a:r>
              <a:rPr lang="en-US" altLang="x-none" sz="1800" dirty="0">
                <a:solidFill>
                  <a:schemeClr val="tx1"/>
                </a:solidFill>
                <a:ea typeface="DejaVu Serif Condensed" pitchFamily="18" charset="0"/>
              </a:rPr>
              <a:t>. </a:t>
            </a:r>
            <a:r>
              <a:rPr lang="en-US" altLang="x-none" sz="1800" dirty="0" err="1">
                <a:solidFill>
                  <a:schemeClr val="tx1"/>
                </a:solidFill>
                <a:ea typeface="DejaVu Serif Condensed" pitchFamily="18" charset="0"/>
              </a:rPr>
              <a:t>Arsenyev</a:t>
            </a:r>
            <a:r>
              <a:rPr lang="en-US" altLang="x-none" sz="1800" dirty="0">
                <a:solidFill>
                  <a:schemeClr val="tx1"/>
                </a:solidFill>
                <a:ea typeface="DejaVu Serif Condensed" pitchFamily="18" charset="0"/>
              </a:rPr>
              <a:t>, I. </a:t>
            </a:r>
            <a:r>
              <a:rPr lang="en-US" altLang="x-none" sz="1800" dirty="0" err="1">
                <a:solidFill>
                  <a:schemeClr val="tx1"/>
                </a:solidFill>
                <a:ea typeface="DejaVu Serif Condensed" pitchFamily="18" charset="0"/>
              </a:rPr>
              <a:t>Besana</a:t>
            </a:r>
            <a:r>
              <a:rPr lang="en-US" altLang="x-none" sz="1800" dirty="0">
                <a:solidFill>
                  <a:schemeClr val="tx1"/>
                </a:solidFill>
                <a:ea typeface="DejaVu Serif Condensed" pitchFamily="18" charset="0"/>
              </a:rPr>
              <a:t>, F. </a:t>
            </a:r>
            <a:r>
              <a:rPr lang="en-US" altLang="x-none" sz="1800" dirty="0" err="1">
                <a:solidFill>
                  <a:schemeClr val="tx1"/>
                </a:solidFill>
                <a:ea typeface="DejaVu Serif Condensed" pitchFamily="18" charset="0"/>
              </a:rPr>
              <a:t>Burkart</a:t>
            </a:r>
            <a:r>
              <a:rPr lang="en-US" altLang="x-none" sz="1800" dirty="0">
                <a:solidFill>
                  <a:schemeClr val="tx1"/>
                </a:solidFill>
                <a:ea typeface="DejaVu Serif Condensed" pitchFamily="18" charset="0"/>
              </a:rPr>
              <a:t>, F. </a:t>
            </a:r>
            <a:r>
              <a:rPr lang="en-US" altLang="x-none" sz="1800" dirty="0" err="1">
                <a:solidFill>
                  <a:schemeClr val="tx1"/>
                </a:solidFill>
                <a:ea typeface="DejaVu Serif Condensed" pitchFamily="18" charset="0"/>
              </a:rPr>
              <a:t>Cerutti</a:t>
            </a:r>
            <a:r>
              <a:rPr lang="en-US" altLang="x-none" sz="1800" dirty="0">
                <a:solidFill>
                  <a:schemeClr val="tx1"/>
                </a:solidFill>
                <a:ea typeface="DejaVu Serif Condensed" pitchFamily="18" charset="0"/>
              </a:rPr>
              <a:t>, </a:t>
            </a:r>
            <a:r>
              <a:rPr lang="en-US" altLang="x-none" sz="1800" dirty="0" smtClean="0">
                <a:solidFill>
                  <a:schemeClr val="tx1"/>
                </a:solidFill>
                <a:ea typeface="DejaVu Serif Condensed" pitchFamily="18" charset="0"/>
              </a:rPr>
              <a:t>M</a:t>
            </a:r>
            <a:r>
              <a:rPr lang="en-US" altLang="x-none" sz="1800" dirty="0">
                <a:solidFill>
                  <a:schemeClr val="tx1"/>
                </a:solidFill>
                <a:ea typeface="DejaVu Serif Condensed" pitchFamily="18" charset="0"/>
              </a:rPr>
              <a:t>. </a:t>
            </a:r>
            <a:r>
              <a:rPr lang="en-US" altLang="x-none" sz="1800" dirty="0" err="1">
                <a:solidFill>
                  <a:schemeClr val="tx1"/>
                </a:solidFill>
                <a:ea typeface="DejaVu Serif Condensed" pitchFamily="18" charset="0"/>
              </a:rPr>
              <a:t>Fiascaris</a:t>
            </a:r>
            <a:r>
              <a:rPr lang="en-US" altLang="x-none" sz="1800" dirty="0">
                <a:solidFill>
                  <a:schemeClr val="tx1"/>
                </a:solidFill>
                <a:ea typeface="DejaVu Serif Condensed" pitchFamily="18" charset="0"/>
              </a:rPr>
              <a:t>, </a:t>
            </a:r>
            <a:r>
              <a:rPr lang="en-US" altLang="x-none" sz="1800" dirty="0" smtClean="0">
                <a:solidFill>
                  <a:schemeClr val="tx1"/>
                </a:solidFill>
                <a:ea typeface="DejaVu Serif Condensed" pitchFamily="18" charset="0"/>
              </a:rPr>
              <a:t>B</a:t>
            </a:r>
            <a:r>
              <a:rPr lang="en-US" altLang="x-none" sz="1800" dirty="0">
                <a:solidFill>
                  <a:schemeClr val="tx1"/>
                </a:solidFill>
                <a:ea typeface="DejaVu Serif Condensed" pitchFamily="18" charset="0"/>
              </a:rPr>
              <a:t>. Goddard, A. </a:t>
            </a:r>
            <a:r>
              <a:rPr lang="en-US" altLang="x-none" sz="1800" dirty="0" err="1">
                <a:solidFill>
                  <a:schemeClr val="tx1"/>
                </a:solidFill>
                <a:ea typeface="DejaVu Serif Condensed" pitchFamily="18" charset="0"/>
              </a:rPr>
              <a:t>Krainer</a:t>
            </a:r>
            <a:r>
              <a:rPr lang="en-US" altLang="x-none" sz="1800" dirty="0">
                <a:solidFill>
                  <a:schemeClr val="tx1"/>
                </a:solidFill>
                <a:ea typeface="DejaVu Serif Condensed" pitchFamily="18" charset="0"/>
              </a:rPr>
              <a:t>, A. </a:t>
            </a:r>
            <a:r>
              <a:rPr lang="en-US" altLang="x-none" sz="1800" dirty="0" err="1">
                <a:solidFill>
                  <a:schemeClr val="tx1"/>
                </a:solidFill>
                <a:ea typeface="DejaVu Serif Condensed" pitchFamily="18" charset="0"/>
              </a:rPr>
              <a:t>Langner</a:t>
            </a:r>
            <a:r>
              <a:rPr lang="en-US" altLang="x-none" sz="1800" dirty="0">
                <a:solidFill>
                  <a:schemeClr val="tx1"/>
                </a:solidFill>
                <a:ea typeface="DejaVu Serif Condensed" pitchFamily="18" charset="0"/>
              </a:rPr>
              <a:t>, A. </a:t>
            </a:r>
            <a:r>
              <a:rPr lang="en-US" altLang="x-none" sz="1800" dirty="0" err="1">
                <a:solidFill>
                  <a:schemeClr val="tx1"/>
                </a:solidFill>
                <a:ea typeface="DejaVu Serif Condensed" pitchFamily="18" charset="0"/>
              </a:rPr>
              <a:t>Lechner</a:t>
            </a:r>
            <a:r>
              <a:rPr lang="en-US" altLang="x-none" sz="1800" dirty="0">
                <a:solidFill>
                  <a:schemeClr val="tx1"/>
                </a:solidFill>
                <a:ea typeface="DejaVu Serif Condensed" pitchFamily="18" charset="0"/>
              </a:rPr>
              <a:t>, A. </a:t>
            </a:r>
            <a:r>
              <a:rPr lang="en-US" altLang="x-none" sz="1800" dirty="0" err="1">
                <a:solidFill>
                  <a:schemeClr val="tx1"/>
                </a:solidFill>
                <a:ea typeface="DejaVu Serif Condensed" pitchFamily="18" charset="0"/>
              </a:rPr>
              <a:t>Mereghetti</a:t>
            </a:r>
            <a:r>
              <a:rPr lang="en-US" altLang="x-none" sz="1800" dirty="0">
                <a:solidFill>
                  <a:schemeClr val="tx1"/>
                </a:solidFill>
                <a:ea typeface="DejaVu Serif Condensed" pitchFamily="18" charset="0"/>
              </a:rPr>
              <a:t>, </a:t>
            </a:r>
            <a:r>
              <a:rPr lang="en-US" altLang="x-none" sz="1800" dirty="0">
                <a:solidFill>
                  <a:schemeClr val="tx1"/>
                </a:solidFill>
                <a:ea typeface="DejaVu Serif Condensed" pitchFamily="18" charset="0"/>
              </a:rPr>
              <a:t>D. </a:t>
            </a:r>
            <a:r>
              <a:rPr lang="en-US" altLang="x-none" sz="1800" dirty="0" err="1">
                <a:solidFill>
                  <a:schemeClr val="tx1"/>
                </a:solidFill>
                <a:ea typeface="DejaVu Serif Condensed" pitchFamily="18" charset="0"/>
              </a:rPr>
              <a:t>Mirarchi</a:t>
            </a:r>
            <a:r>
              <a:rPr lang="en-US" altLang="x-none" sz="1800" dirty="0">
                <a:solidFill>
                  <a:schemeClr val="tx1"/>
                </a:solidFill>
                <a:ea typeface="DejaVu Serif Condensed" pitchFamily="18" charset="0"/>
              </a:rPr>
              <a:t>, </a:t>
            </a:r>
            <a:r>
              <a:rPr lang="en-US" altLang="x-none" sz="1800" dirty="0" smtClean="0">
                <a:solidFill>
                  <a:schemeClr val="tx1"/>
                </a:solidFill>
                <a:ea typeface="DejaVu Serif Condensed" pitchFamily="18" charset="0"/>
              </a:rPr>
              <a:t>J</a:t>
            </a:r>
            <a:r>
              <a:rPr lang="en-US" altLang="x-none" sz="1800" dirty="0">
                <a:solidFill>
                  <a:schemeClr val="tx1"/>
                </a:solidFill>
                <a:ea typeface="DejaVu Serif Condensed" pitchFamily="18" charset="0"/>
              </a:rPr>
              <a:t>. Molson, </a:t>
            </a:r>
            <a:r>
              <a:rPr lang="en-US" altLang="x-none" sz="1800" dirty="0" smtClean="0">
                <a:solidFill>
                  <a:schemeClr val="tx1"/>
                </a:solidFill>
                <a:ea typeface="DejaVu Serif Condensed" pitchFamily="18" charset="0"/>
              </a:rPr>
              <a:t>S</a:t>
            </a:r>
            <a:r>
              <a:rPr lang="en-US" altLang="x-none" sz="1800" dirty="0">
                <a:solidFill>
                  <a:schemeClr val="tx1"/>
                </a:solidFill>
                <a:ea typeface="DejaVu Serif Condensed" pitchFamily="18" charset="0"/>
              </a:rPr>
              <a:t>. </a:t>
            </a:r>
            <a:r>
              <a:rPr lang="en-US" altLang="x-none" sz="1800" dirty="0" err="1">
                <a:solidFill>
                  <a:schemeClr val="tx1"/>
                </a:solidFill>
                <a:ea typeface="DejaVu Serif Condensed" pitchFamily="18" charset="0"/>
              </a:rPr>
              <a:t>Redaelli</a:t>
            </a:r>
            <a:r>
              <a:rPr lang="en-US" altLang="x-none" sz="1800" dirty="0">
                <a:solidFill>
                  <a:schemeClr val="tx1"/>
                </a:solidFill>
                <a:ea typeface="DejaVu Serif Condensed" pitchFamily="18" charset="0"/>
              </a:rPr>
              <a:t>, D. Schulte, E. </a:t>
            </a:r>
            <a:r>
              <a:rPr lang="en-US" altLang="x-none" sz="1800" dirty="0" err="1" smtClean="0">
                <a:solidFill>
                  <a:schemeClr val="tx1"/>
                </a:solidFill>
                <a:ea typeface="DejaVu Serif Condensed" pitchFamily="18" charset="0"/>
              </a:rPr>
              <a:t>Skordis</a:t>
            </a:r>
            <a:r>
              <a:rPr lang="en-US" altLang="x-none" sz="1800" dirty="0" smtClean="0">
                <a:solidFill>
                  <a:schemeClr val="tx1"/>
                </a:solidFill>
                <a:ea typeface="DejaVu Serif Condensed" pitchFamily="18" charset="0"/>
              </a:rPr>
              <a:t>, M. </a:t>
            </a:r>
            <a:r>
              <a:rPr lang="en-US" altLang="x-none" sz="1800" dirty="0" err="1" smtClean="0">
                <a:solidFill>
                  <a:schemeClr val="tx1"/>
                </a:solidFill>
                <a:ea typeface="DejaVu Serif Condensed" pitchFamily="18" charset="0"/>
              </a:rPr>
              <a:t>Varasteh</a:t>
            </a:r>
            <a:r>
              <a:rPr lang="en-US" altLang="x-none" sz="1800" dirty="0" smtClean="0">
                <a:solidFill>
                  <a:schemeClr val="tx1"/>
                </a:solidFill>
                <a:ea typeface="DejaVu Serif Condensed" pitchFamily="18" charset="0"/>
              </a:rPr>
              <a:t>, Y</a:t>
            </a:r>
            <a:r>
              <a:rPr lang="en-US" altLang="x-none" sz="1800" dirty="0">
                <a:solidFill>
                  <a:schemeClr val="tx1"/>
                </a:solidFill>
                <a:ea typeface="DejaVu Serif Condensed" pitchFamily="18" charset="0"/>
              </a:rPr>
              <a:t>. </a:t>
            </a:r>
            <a:r>
              <a:rPr lang="en-US" altLang="x-none" sz="1800" dirty="0" err="1" smtClean="0">
                <a:solidFill>
                  <a:schemeClr val="tx1"/>
                </a:solidFill>
                <a:ea typeface="DejaVu Serif Condensed" pitchFamily="18" charset="0"/>
              </a:rPr>
              <a:t>Zou</a:t>
            </a:r>
            <a:endParaRPr lang="en-US" sz="1800" dirty="0" smtClean="0"/>
          </a:p>
          <a:p>
            <a:r>
              <a:rPr lang="en-US" dirty="0"/>
              <a:t>IN2P3: LAL and IPNO </a:t>
            </a:r>
            <a:endParaRPr lang="en-US" dirty="0" smtClean="0"/>
          </a:p>
          <a:p>
            <a:pPr lvl="1"/>
            <a:r>
              <a:rPr lang="en-US" sz="1800" dirty="0" smtClean="0"/>
              <a:t>LAL: </a:t>
            </a:r>
            <a:r>
              <a:rPr lang="en-US" altLang="x-none" sz="1800" dirty="0" smtClean="0">
                <a:solidFill>
                  <a:schemeClr val="tx1"/>
                </a:solidFill>
                <a:ea typeface="DejaVu Serif Condensed" pitchFamily="18" charset="0"/>
              </a:rPr>
              <a:t>A</a:t>
            </a:r>
            <a:r>
              <a:rPr lang="en-US" altLang="x-none" sz="1800" dirty="0">
                <a:solidFill>
                  <a:schemeClr val="tx1"/>
                </a:solidFill>
                <a:ea typeface="DejaVu Serif Condensed" pitchFamily="18" charset="0"/>
              </a:rPr>
              <a:t>. </a:t>
            </a:r>
            <a:r>
              <a:rPr lang="en-US" altLang="x-none" sz="1800" dirty="0" err="1">
                <a:solidFill>
                  <a:schemeClr val="tx1"/>
                </a:solidFill>
                <a:ea typeface="DejaVu Serif Condensed" pitchFamily="18" charset="0"/>
              </a:rPr>
              <a:t>Faus</a:t>
            </a:r>
            <a:r>
              <a:rPr lang="en-US" altLang="x-none" sz="1800" dirty="0">
                <a:solidFill>
                  <a:schemeClr val="tx1"/>
                </a:solidFill>
                <a:ea typeface="DejaVu Serif Condensed" pitchFamily="18" charset="0"/>
              </a:rPr>
              <a:t> </a:t>
            </a:r>
            <a:r>
              <a:rPr lang="en-US" altLang="x-none" sz="1800" dirty="0" err="1">
                <a:solidFill>
                  <a:schemeClr val="tx1"/>
                </a:solidFill>
                <a:ea typeface="DejaVu Serif Condensed" pitchFamily="18" charset="0"/>
              </a:rPr>
              <a:t>Golfe</a:t>
            </a:r>
            <a:r>
              <a:rPr lang="en-US" altLang="x-none" sz="1800" dirty="0" smtClean="0">
                <a:solidFill>
                  <a:schemeClr val="tx1"/>
                </a:solidFill>
                <a:ea typeface="DejaVu Serif Condensed" pitchFamily="18" charset="0"/>
              </a:rPr>
              <a:t>, J. </a:t>
            </a:r>
            <a:r>
              <a:rPr lang="en-US" altLang="x-none" sz="1800" dirty="0">
                <a:solidFill>
                  <a:schemeClr val="tx1"/>
                </a:solidFill>
                <a:ea typeface="DejaVu Serif Condensed" pitchFamily="18" charset="0"/>
              </a:rPr>
              <a:t>Molson (until 30/09/2017)</a:t>
            </a:r>
            <a:endParaRPr lang="en-US" altLang="x-none" sz="1800" dirty="0" smtClean="0">
              <a:solidFill>
                <a:schemeClr val="tx1"/>
              </a:solidFill>
              <a:ea typeface="DejaVu Serif Condensed" pitchFamily="18" charset="0"/>
            </a:endParaRPr>
          </a:p>
          <a:p>
            <a:pPr lvl="1"/>
            <a:r>
              <a:rPr lang="en-US" sz="1800" dirty="0"/>
              <a:t>IPNO: L. Perrot </a:t>
            </a:r>
            <a:endParaRPr lang="en-US" sz="1800" dirty="0" smtClean="0"/>
          </a:p>
          <a:p>
            <a:pPr lvl="1"/>
            <a:r>
              <a:rPr lang="en-US" sz="1800" dirty="0"/>
              <a:t>possible participation of LAPP-Annecy is under negotiation and a new PhD will join the LAL team</a:t>
            </a:r>
            <a:endParaRPr lang="en-US" sz="1800" dirty="0" smtClean="0"/>
          </a:p>
          <a:p>
            <a:r>
              <a:rPr lang="en-US" dirty="0" smtClean="0"/>
              <a:t>FNAL</a:t>
            </a:r>
          </a:p>
          <a:p>
            <a:pPr lvl="1"/>
            <a:r>
              <a:rPr lang="en-US" altLang="x-none" sz="1800" dirty="0">
                <a:solidFill>
                  <a:schemeClr val="tx1"/>
                </a:solidFill>
                <a:ea typeface="DejaVu Serif Condensed" pitchFamily="18" charset="0"/>
              </a:rPr>
              <a:t>Y. </a:t>
            </a:r>
            <a:r>
              <a:rPr lang="en-US" altLang="x-none" sz="1800" dirty="0" err="1">
                <a:solidFill>
                  <a:schemeClr val="tx1"/>
                </a:solidFill>
                <a:ea typeface="DejaVu Serif Condensed" pitchFamily="18" charset="0"/>
              </a:rPr>
              <a:t>Alexahin</a:t>
            </a:r>
            <a:r>
              <a:rPr lang="en-US" altLang="x-none" sz="1800" dirty="0" smtClean="0">
                <a:solidFill>
                  <a:schemeClr val="tx1"/>
                </a:solidFill>
                <a:ea typeface="DejaVu Serif Condensed" pitchFamily="18" charset="0"/>
              </a:rPr>
              <a:t>, </a:t>
            </a:r>
            <a:r>
              <a:rPr lang="en-US" altLang="x-none" sz="1800" dirty="0">
                <a:solidFill>
                  <a:schemeClr val="tx1"/>
                </a:solidFill>
                <a:ea typeface="DejaVu Serif Condensed" pitchFamily="18" charset="0"/>
              </a:rPr>
              <a:t>E. </a:t>
            </a:r>
            <a:r>
              <a:rPr lang="en-US" altLang="x-none" sz="1800" dirty="0" err="1">
                <a:solidFill>
                  <a:schemeClr val="tx1"/>
                </a:solidFill>
                <a:ea typeface="DejaVu Serif Condensed" pitchFamily="18" charset="0"/>
              </a:rPr>
              <a:t>Gianfelice</a:t>
            </a:r>
            <a:r>
              <a:rPr lang="en-US" altLang="x-none" sz="1800" dirty="0">
                <a:solidFill>
                  <a:schemeClr val="tx1"/>
                </a:solidFill>
                <a:ea typeface="DejaVu Serif Condensed" pitchFamily="18" charset="0"/>
              </a:rPr>
              <a:t>, N. </a:t>
            </a:r>
            <a:r>
              <a:rPr lang="en-US" altLang="x-none" sz="1800" dirty="0" err="1">
                <a:solidFill>
                  <a:schemeClr val="tx1"/>
                </a:solidFill>
                <a:ea typeface="DejaVu Serif Condensed" pitchFamily="18" charset="0"/>
              </a:rPr>
              <a:t>Mokhov</a:t>
            </a:r>
            <a:r>
              <a:rPr lang="en-US" altLang="x-none" sz="1800" dirty="0">
                <a:solidFill>
                  <a:schemeClr val="tx1"/>
                </a:solidFill>
                <a:ea typeface="DejaVu Serif Condensed" pitchFamily="18" charset="0"/>
              </a:rPr>
              <a:t>, </a:t>
            </a:r>
            <a:r>
              <a:rPr lang="en-US" altLang="x-none" sz="1800" dirty="0" smtClean="0">
                <a:solidFill>
                  <a:schemeClr val="tx1"/>
                </a:solidFill>
                <a:ea typeface="DejaVu Serif Condensed" pitchFamily="18" charset="0"/>
              </a:rPr>
              <a:t>A</a:t>
            </a:r>
            <a:r>
              <a:rPr lang="en-US" altLang="x-none" sz="1800" dirty="0">
                <a:solidFill>
                  <a:schemeClr val="tx1"/>
                </a:solidFill>
                <a:ea typeface="DejaVu Serif Condensed" pitchFamily="18" charset="0"/>
              </a:rPr>
              <a:t>. Narayanan, M. </a:t>
            </a:r>
            <a:r>
              <a:rPr lang="en-US" altLang="x-none" sz="1800" dirty="0" err="1" smtClean="0">
                <a:solidFill>
                  <a:schemeClr val="tx1"/>
                </a:solidFill>
                <a:ea typeface="DejaVu Serif Condensed" pitchFamily="18" charset="0"/>
              </a:rPr>
              <a:t>Syphers</a:t>
            </a:r>
            <a:endParaRPr lang="en-US" altLang="x-none" sz="1800" dirty="0" smtClean="0">
              <a:solidFill>
                <a:schemeClr val="tx1"/>
              </a:solidFill>
              <a:ea typeface="DejaVu Serif Condensed" pitchFamily="18" charset="0"/>
            </a:endParaRPr>
          </a:p>
          <a:p>
            <a:r>
              <a:rPr lang="en-US" altLang="x-none" sz="2200" dirty="0" smtClean="0">
                <a:solidFill>
                  <a:schemeClr val="tx1"/>
                </a:solidFill>
                <a:ea typeface="DejaVu Serif Condensed" pitchFamily="18" charset="0"/>
              </a:rPr>
              <a:t>Apologies if I forgot anyone – please let me know!</a:t>
            </a:r>
            <a:endParaRPr lang="en-US" sz="2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x-none" dirty="0" smtClean="0"/>
              <a:t>R. Bruce, 2017.10.09</a:t>
            </a:r>
            <a:endParaRPr lang="en-US" alt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F4D996D1-F0EF-4C15-8E19-59D891AD643E}" type="slidenum">
              <a:rPr lang="en-US" altLang="x-none" smtClean="0"/>
              <a:pPr>
                <a:defRPr/>
              </a:pPr>
              <a:t>2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2432642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Momentum cleaning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609600"/>
            <a:ext cx="8915400" cy="4967288"/>
          </a:xfrm>
        </p:spPr>
        <p:txBody>
          <a:bodyPr/>
          <a:lstStyle/>
          <a:p>
            <a:r>
              <a:rPr lang="en-US" sz="2000" dirty="0" smtClean="0"/>
              <a:t>Tracking studies at top energy show significant losses upstream of experiments – possible need for </a:t>
            </a:r>
            <a:r>
              <a:rPr lang="en-US" sz="2000" dirty="0" smtClean="0"/>
              <a:t>re-optimization </a:t>
            </a:r>
            <a:r>
              <a:rPr lang="en-US" sz="2000" dirty="0" smtClean="0"/>
              <a:t>of system</a:t>
            </a:r>
          </a:p>
          <a:p>
            <a:pPr lvl="1"/>
            <a:r>
              <a:rPr lang="en-US" sz="1800" dirty="0" smtClean="0"/>
              <a:t>Requirements less stringent for momentum cleaning at top </a:t>
            </a:r>
            <a:r>
              <a:rPr lang="en-US" sz="1800" dirty="0" smtClean="0"/>
              <a:t>energy</a:t>
            </a:r>
          </a:p>
          <a:p>
            <a:pPr lvl="1"/>
            <a:endParaRPr lang="en-US" sz="1800" dirty="0" smtClean="0"/>
          </a:p>
          <a:p>
            <a:pPr lvl="1"/>
            <a:endParaRPr lang="en-US" sz="18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Possibly most critical case: </a:t>
            </a:r>
            <a:r>
              <a:rPr lang="en-US" sz="2000" dirty="0" smtClean="0">
                <a:solidFill>
                  <a:srgbClr val="FF0000"/>
                </a:solidFill>
              </a:rPr>
              <a:t>losses at start of ramp</a:t>
            </a:r>
            <a:r>
              <a:rPr lang="en-US" sz="2000" dirty="0" smtClean="0"/>
              <a:t>. </a:t>
            </a:r>
          </a:p>
          <a:p>
            <a:pPr lvl="1"/>
            <a:r>
              <a:rPr lang="en-US" sz="1800" dirty="0" smtClean="0"/>
              <a:t>Proposed specification: </a:t>
            </a:r>
            <a:r>
              <a:rPr lang="en-US" sz="1800" dirty="0" smtClean="0">
                <a:solidFill>
                  <a:srgbClr val="FF0000"/>
                </a:solidFill>
              </a:rPr>
              <a:t>Tolerate 1% beam loss over 10 s</a:t>
            </a:r>
          </a:p>
          <a:p>
            <a:pPr lvl="1"/>
            <a:r>
              <a:rPr lang="en-US" sz="1800" dirty="0" smtClean="0"/>
              <a:t>Studies at injection ongoing</a:t>
            </a:r>
          </a:p>
          <a:p>
            <a:r>
              <a:rPr lang="en-US" sz="2000" dirty="0"/>
              <a:t>Ongoing effort </a:t>
            </a:r>
            <a:r>
              <a:rPr lang="en-US" sz="2000" dirty="0" smtClean="0"/>
              <a:t>at </a:t>
            </a:r>
            <a:r>
              <a:rPr lang="en-US" sz="2000" dirty="0" err="1" smtClean="0"/>
              <a:t>Fermilab</a:t>
            </a:r>
            <a:r>
              <a:rPr lang="en-US" sz="2000" dirty="0" smtClean="0"/>
              <a:t> </a:t>
            </a:r>
            <a:r>
              <a:rPr lang="en-US" sz="2000" dirty="0" smtClean="0"/>
              <a:t>to improve energy collimation. See talk Y. </a:t>
            </a:r>
            <a:r>
              <a:rPr lang="en-US" sz="2000" dirty="0" err="1" smtClean="0"/>
              <a:t>Alexahin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x-none" dirty="0" smtClean="0"/>
              <a:t>R. Bruce, </a:t>
            </a:r>
            <a:r>
              <a:rPr lang="en-US" altLang="x-none" dirty="0" smtClean="0"/>
              <a:t>2017.10.09</a:t>
            </a:r>
            <a:endParaRPr lang="en-US" alt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F4D996D1-F0EF-4C15-8E19-59D891AD643E}" type="slidenum">
              <a:rPr lang="en-US" altLang="x-none" smtClean="0"/>
              <a:pPr>
                <a:defRPr/>
              </a:pPr>
              <a:t>20</a:t>
            </a:fld>
            <a:endParaRPr lang="en-US" altLang="x-none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113" y="1851570"/>
            <a:ext cx="7481887" cy="2720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019800" y="2129135"/>
            <a:ext cx="1736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 smtClean="0">
                <a:solidFill>
                  <a:schemeClr val="tx1"/>
                </a:solidFill>
              </a:rPr>
              <a:t>J. </a:t>
            </a:r>
            <a:r>
              <a:rPr lang="en-US" sz="1800" i="1" dirty="0" smtClean="0">
                <a:solidFill>
                  <a:schemeClr val="tx1"/>
                </a:solidFill>
              </a:rPr>
              <a:t>Molson et al.</a:t>
            </a:r>
            <a:endParaRPr lang="en-US" sz="1800" i="1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19600" y="2357735"/>
            <a:ext cx="33886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 smtClean="0">
                <a:solidFill>
                  <a:schemeClr val="tx1"/>
                </a:solidFill>
              </a:rPr>
              <a:t>Lattice v8, </a:t>
            </a:r>
            <a:r>
              <a:rPr lang="en-US" sz="1800" i="1" dirty="0" err="1" smtClean="0">
                <a:solidFill>
                  <a:schemeClr val="tx1"/>
                </a:solidFill>
              </a:rPr>
              <a:t>Dp</a:t>
            </a:r>
            <a:r>
              <a:rPr lang="en-US" sz="1800" i="1" dirty="0" smtClean="0">
                <a:solidFill>
                  <a:schemeClr val="tx1"/>
                </a:solidFill>
              </a:rPr>
              <a:t>/p = 1E-3, 50 </a:t>
            </a:r>
            <a:r>
              <a:rPr lang="en-US" sz="1800" i="1" dirty="0" err="1" smtClean="0">
                <a:solidFill>
                  <a:schemeClr val="tx1"/>
                </a:solidFill>
              </a:rPr>
              <a:t>TeV</a:t>
            </a:r>
            <a:endParaRPr lang="en-US" sz="18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8289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7" grpId="0"/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Failure cases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Studies starting in collaboration with the injection and dump team (F. </a:t>
            </a:r>
            <a:r>
              <a:rPr lang="en-US" dirty="0" err="1" smtClean="0"/>
              <a:t>Burkart</a:t>
            </a:r>
            <a:r>
              <a:rPr lang="en-US" dirty="0" smtClean="0"/>
              <a:t>, B. Goddard, E. Renner, W. </a:t>
            </a:r>
            <a:r>
              <a:rPr lang="en-US" dirty="0" err="1" smtClean="0"/>
              <a:t>Bartmann</a:t>
            </a:r>
            <a:r>
              <a:rPr lang="en-US" dirty="0" smtClean="0"/>
              <a:t> et al.)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Asynchronous beam dump </a:t>
            </a:r>
            <a:r>
              <a:rPr lang="en-US" dirty="0" smtClean="0"/>
              <a:t>at top energy could potentially be very critical</a:t>
            </a:r>
          </a:p>
          <a:p>
            <a:pPr lvl="1"/>
            <a:r>
              <a:rPr lang="en-US" dirty="0" smtClean="0"/>
              <a:t>Miskicked protons escaping the dump protection collimators risk to damage machine elements</a:t>
            </a:r>
          </a:p>
          <a:p>
            <a:pPr lvl="1"/>
            <a:r>
              <a:rPr lang="en-US" dirty="0" smtClean="0"/>
              <a:t>Has been a main limitation for the LHC performance reach</a:t>
            </a:r>
          </a:p>
          <a:p>
            <a:r>
              <a:rPr lang="en-US" dirty="0" smtClean="0"/>
              <a:t>Planned to soon start </a:t>
            </a:r>
            <a:r>
              <a:rPr lang="en-US" dirty="0" smtClean="0"/>
              <a:t>detailed tracking studies</a:t>
            </a:r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Injection failure: </a:t>
            </a:r>
            <a:r>
              <a:rPr lang="en-US" dirty="0" smtClean="0"/>
              <a:t>to be discussed with injection </a:t>
            </a:r>
            <a:r>
              <a:rPr lang="en-US" dirty="0" smtClean="0"/>
              <a:t>team</a:t>
            </a:r>
          </a:p>
          <a:p>
            <a:r>
              <a:rPr lang="en-US" dirty="0" smtClean="0"/>
              <a:t>Other failure modes?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x-none" dirty="0" smtClean="0"/>
              <a:t>R. Bruce, </a:t>
            </a:r>
            <a:r>
              <a:rPr lang="en-US" altLang="x-none" dirty="0" smtClean="0"/>
              <a:t>2017.10.09</a:t>
            </a:r>
            <a:endParaRPr lang="en-US" alt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F4D996D1-F0EF-4C15-8E19-59D891AD643E}" type="slidenum">
              <a:rPr lang="en-US" altLang="x-none" smtClean="0"/>
              <a:pPr>
                <a:defRPr/>
              </a:pPr>
              <a:t>21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809377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762000"/>
            <a:ext cx="8763000" cy="4967288"/>
          </a:xfrm>
        </p:spPr>
        <p:txBody>
          <a:bodyPr/>
          <a:lstStyle/>
          <a:p>
            <a:r>
              <a:rPr lang="en-US" sz="2000" dirty="0" err="1" smtClean="0">
                <a:solidFill>
                  <a:schemeClr val="accent2"/>
                </a:solidFill>
              </a:rPr>
              <a:t>Betatron</a:t>
            </a:r>
            <a:r>
              <a:rPr lang="en-US" sz="2000" dirty="0" smtClean="0">
                <a:solidFill>
                  <a:schemeClr val="accent2"/>
                </a:solidFill>
              </a:rPr>
              <a:t> cleaning at top energy</a:t>
            </a:r>
          </a:p>
          <a:p>
            <a:pPr lvl="1"/>
            <a:r>
              <a:rPr lang="en-US" sz="1800" dirty="0" smtClean="0">
                <a:solidFill>
                  <a:srgbClr val="36B000"/>
                </a:solidFill>
              </a:rPr>
              <a:t>Cleaning efficiency </a:t>
            </a:r>
            <a:r>
              <a:rPr lang="en-US" sz="1800" dirty="0" smtClean="0"/>
              <a:t>and energy deposition in cold magnets under control</a:t>
            </a:r>
          </a:p>
          <a:p>
            <a:pPr lvl="1"/>
            <a:r>
              <a:rPr lang="en-US" sz="1800" dirty="0" smtClean="0">
                <a:solidFill>
                  <a:srgbClr val="FFC000"/>
                </a:solidFill>
              </a:rPr>
              <a:t>Energy deposition on collimators and warm </a:t>
            </a:r>
            <a:r>
              <a:rPr lang="en-US" sz="1800" dirty="0" smtClean="0">
                <a:solidFill>
                  <a:srgbClr val="FFC000"/>
                </a:solidFill>
              </a:rPr>
              <a:t>magnets: </a:t>
            </a:r>
            <a:r>
              <a:rPr lang="en-US" sz="1800" dirty="0" smtClean="0"/>
              <a:t>some </a:t>
            </a:r>
            <a:r>
              <a:rPr lang="en-US" sz="1800" dirty="0" smtClean="0"/>
              <a:t>open </a:t>
            </a:r>
            <a:r>
              <a:rPr lang="en-US" sz="1800" dirty="0" smtClean="0"/>
              <a:t>points but good hope to solve them in next iterations</a:t>
            </a:r>
            <a:endParaRPr lang="en-US" sz="1800" dirty="0" smtClean="0"/>
          </a:p>
          <a:p>
            <a:pPr lvl="1"/>
            <a:r>
              <a:rPr lang="en-US" sz="1800" dirty="0" smtClean="0">
                <a:solidFill>
                  <a:srgbClr val="FF0000"/>
                </a:solidFill>
              </a:rPr>
              <a:t>Aperture at injection</a:t>
            </a:r>
            <a:r>
              <a:rPr lang="en-US" sz="1800" dirty="0" smtClean="0"/>
              <a:t> </a:t>
            </a:r>
            <a:r>
              <a:rPr lang="en-US" sz="1800" dirty="0" smtClean="0"/>
              <a:t>is not sufficient– </a:t>
            </a:r>
            <a:r>
              <a:rPr lang="en-US" sz="1800" dirty="0" smtClean="0"/>
              <a:t>several ideas being </a:t>
            </a:r>
            <a:r>
              <a:rPr lang="en-US" sz="1800" dirty="0" smtClean="0"/>
              <a:t>investigated, good hope to find a solution</a:t>
            </a:r>
            <a:endParaRPr lang="en-US" sz="1800" dirty="0" smtClean="0"/>
          </a:p>
          <a:p>
            <a:r>
              <a:rPr lang="en-US" sz="2000" dirty="0" smtClean="0">
                <a:solidFill>
                  <a:schemeClr val="accent2"/>
                </a:solidFill>
              </a:rPr>
              <a:t>Momentum </a:t>
            </a:r>
            <a:r>
              <a:rPr lang="en-US" sz="2000" dirty="0" smtClean="0">
                <a:solidFill>
                  <a:schemeClr val="accent2"/>
                </a:solidFill>
              </a:rPr>
              <a:t>collimation: </a:t>
            </a:r>
          </a:p>
          <a:p>
            <a:pPr lvl="1"/>
            <a:r>
              <a:rPr lang="en-US" sz="1800" dirty="0" smtClean="0"/>
              <a:t>Studies </a:t>
            </a:r>
            <a:r>
              <a:rPr lang="en-US" sz="1800" dirty="0" smtClean="0"/>
              <a:t>ongoing. Optimization of layout/optics might be needed, but less critical than </a:t>
            </a:r>
            <a:r>
              <a:rPr lang="en-US" sz="1800" dirty="0" err="1" smtClean="0"/>
              <a:t>betatron</a:t>
            </a:r>
            <a:r>
              <a:rPr lang="en-US" sz="1800" dirty="0" smtClean="0"/>
              <a:t> cleaning</a:t>
            </a:r>
          </a:p>
          <a:p>
            <a:r>
              <a:rPr lang="en-US" sz="2000" dirty="0" smtClean="0">
                <a:solidFill>
                  <a:schemeClr val="accent2"/>
                </a:solidFill>
              </a:rPr>
              <a:t>Beam failures:</a:t>
            </a:r>
          </a:p>
          <a:p>
            <a:pPr lvl="1"/>
            <a:r>
              <a:rPr lang="en-US" sz="1800" dirty="0" smtClean="0"/>
              <a:t>Studies now starting in collaboration with dump team</a:t>
            </a:r>
          </a:p>
          <a:p>
            <a:r>
              <a:rPr lang="en-US" sz="2000" dirty="0" smtClean="0">
                <a:solidFill>
                  <a:schemeClr val="accent2"/>
                </a:solidFill>
              </a:rPr>
              <a:t>Points </a:t>
            </a:r>
            <a:r>
              <a:rPr lang="en-US" sz="2000" dirty="0" smtClean="0">
                <a:solidFill>
                  <a:schemeClr val="accent2"/>
                </a:solidFill>
              </a:rPr>
              <a:t>for future study: </a:t>
            </a:r>
            <a:r>
              <a:rPr lang="en-US" sz="2000" dirty="0" smtClean="0"/>
              <a:t>activation, radiation </a:t>
            </a:r>
            <a:r>
              <a:rPr lang="en-US" sz="2000" dirty="0" smtClean="0"/>
              <a:t>damage, design of shielding / absorbers, further optimization of optics, advanced collimation concepts (electron lens, crystals… )</a:t>
            </a:r>
            <a:endParaRPr lang="en-US" sz="2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x-none" dirty="0" smtClean="0"/>
              <a:t>R. Bruce, </a:t>
            </a:r>
            <a:r>
              <a:rPr lang="en-US" altLang="x-none" dirty="0" smtClean="0"/>
              <a:t>2017.10.09</a:t>
            </a:r>
            <a:endParaRPr lang="en-US" alt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F4D996D1-F0EF-4C15-8E19-59D891AD643E}" type="slidenum">
              <a:rPr lang="en-US" altLang="x-none" smtClean="0"/>
              <a:pPr>
                <a:defRPr/>
              </a:pPr>
              <a:t>22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3829058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Roles of collimation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762000"/>
            <a:ext cx="8763000" cy="4967288"/>
          </a:xfrm>
        </p:spPr>
        <p:txBody>
          <a:bodyPr/>
          <a:lstStyle/>
          <a:p>
            <a:r>
              <a:rPr lang="en-US" dirty="0" smtClean="0"/>
              <a:t>Provide </a:t>
            </a:r>
            <a:r>
              <a:rPr lang="en-US" dirty="0" smtClean="0"/>
              <a:t>sufficient </a:t>
            </a:r>
            <a:r>
              <a:rPr lang="en-US" dirty="0" err="1" smtClean="0">
                <a:solidFill>
                  <a:srgbClr val="FF0000"/>
                </a:solidFill>
              </a:rPr>
              <a:t>betatron</a:t>
            </a:r>
            <a:r>
              <a:rPr lang="en-US" dirty="0" smtClean="0">
                <a:solidFill>
                  <a:srgbClr val="FF0000"/>
                </a:solidFill>
              </a:rPr>
              <a:t> cleaning </a:t>
            </a:r>
            <a:r>
              <a:rPr lang="en-US" dirty="0" smtClean="0"/>
              <a:t>to avoid spurious dumps and quenches, and without risk of collimator damage</a:t>
            </a:r>
          </a:p>
          <a:p>
            <a:pPr lvl="1"/>
            <a:r>
              <a:rPr lang="en-US" dirty="0" smtClean="0"/>
              <a:t>Injection and top energy</a:t>
            </a:r>
          </a:p>
          <a:p>
            <a:pPr lvl="1"/>
            <a:r>
              <a:rPr lang="en-US" dirty="0" smtClean="0"/>
              <a:t>Machine aperture needs to be sufficiently far behind collimator</a:t>
            </a:r>
          </a:p>
          <a:p>
            <a:r>
              <a:rPr lang="en-US" dirty="0" smtClean="0"/>
              <a:t>Provide sufficient </a:t>
            </a:r>
            <a:r>
              <a:rPr lang="en-US" dirty="0" smtClean="0">
                <a:solidFill>
                  <a:srgbClr val="FF0000"/>
                </a:solidFill>
              </a:rPr>
              <a:t>momentum cleaning</a:t>
            </a:r>
          </a:p>
          <a:p>
            <a:r>
              <a:rPr lang="en-US" dirty="0" smtClean="0"/>
              <a:t>Provide </a:t>
            </a:r>
            <a:r>
              <a:rPr lang="en-US" dirty="0" smtClean="0">
                <a:solidFill>
                  <a:srgbClr val="FF0000"/>
                </a:solidFill>
              </a:rPr>
              <a:t>passive protection </a:t>
            </a:r>
            <a:r>
              <a:rPr lang="en-US" dirty="0" smtClean="0"/>
              <a:t>in case of failures</a:t>
            </a:r>
          </a:p>
          <a:p>
            <a:pPr lvl="1"/>
            <a:r>
              <a:rPr lang="en-US" dirty="0" smtClean="0"/>
              <a:t>Asynchronous beam dump, injection failures …. </a:t>
            </a:r>
          </a:p>
          <a:p>
            <a:r>
              <a:rPr lang="en-US" dirty="0" smtClean="0"/>
              <a:t>Help in optimizing the </a:t>
            </a:r>
            <a:r>
              <a:rPr lang="en-US" dirty="0" smtClean="0">
                <a:solidFill>
                  <a:srgbClr val="FF0000"/>
                </a:solidFill>
              </a:rPr>
              <a:t>background </a:t>
            </a:r>
            <a:r>
              <a:rPr lang="en-US" dirty="0" smtClean="0"/>
              <a:t>from the machine to the experiments</a:t>
            </a:r>
          </a:p>
          <a:p>
            <a:r>
              <a:rPr lang="en-US" dirty="0" smtClean="0"/>
              <a:t>Protect machine elements from damaging </a:t>
            </a:r>
            <a:r>
              <a:rPr lang="en-US" dirty="0" smtClean="0">
                <a:solidFill>
                  <a:srgbClr val="FF0000"/>
                </a:solidFill>
              </a:rPr>
              <a:t>radiation </a:t>
            </a:r>
            <a:r>
              <a:rPr lang="en-US" dirty="0" smtClean="0">
                <a:solidFill>
                  <a:srgbClr val="FF0000"/>
                </a:solidFill>
              </a:rPr>
              <a:t>dose</a:t>
            </a:r>
            <a:r>
              <a:rPr lang="en-US" dirty="0" smtClean="0"/>
              <a:t>: concentration of dose in controlled areas</a:t>
            </a:r>
            <a:endParaRPr lang="en-US" dirty="0" smtClean="0"/>
          </a:p>
          <a:p>
            <a:r>
              <a:rPr lang="en-US" dirty="0" smtClean="0"/>
              <a:t>All while keeping </a:t>
            </a:r>
            <a:r>
              <a:rPr lang="en-US" dirty="0" smtClean="0">
                <a:solidFill>
                  <a:srgbClr val="FF0000"/>
                </a:solidFill>
              </a:rPr>
              <a:t>impedance</a:t>
            </a:r>
            <a:r>
              <a:rPr lang="en-US" dirty="0" smtClean="0"/>
              <a:t> under control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x-none" dirty="0" smtClean="0"/>
              <a:t>R. Bruce, </a:t>
            </a:r>
            <a:r>
              <a:rPr lang="en-US" altLang="x-none" dirty="0" smtClean="0"/>
              <a:t>2017.10.09</a:t>
            </a:r>
            <a:endParaRPr lang="en-US" alt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F4D996D1-F0EF-4C15-8E19-59D891AD643E}" type="slidenum">
              <a:rPr lang="en-US" altLang="x-none" smtClean="0"/>
              <a:pPr>
                <a:defRPr/>
              </a:pPr>
              <a:t>3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2204537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FCC collimation insertions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128712"/>
            <a:ext cx="4572000" cy="4967288"/>
          </a:xfrm>
        </p:spPr>
        <p:txBody>
          <a:bodyPr/>
          <a:lstStyle/>
          <a:p>
            <a:r>
              <a:rPr lang="en-US" dirty="0" smtClean="0"/>
              <a:t>First design of FCC-</a:t>
            </a:r>
            <a:r>
              <a:rPr lang="en-US" dirty="0" err="1" smtClean="0"/>
              <a:t>hh</a:t>
            </a:r>
            <a:r>
              <a:rPr lang="en-US" dirty="0" smtClean="0"/>
              <a:t> collimation system is a </a:t>
            </a:r>
            <a:r>
              <a:rPr lang="en-US" dirty="0" smtClean="0">
                <a:solidFill>
                  <a:srgbClr val="FF0000"/>
                </a:solidFill>
              </a:rPr>
              <a:t>scaled up version of the LHC system </a:t>
            </a:r>
            <a:r>
              <a:rPr lang="it-IT" dirty="0"/>
              <a:t>(M. Fiascaris, S. Redaelli et al.)</a:t>
            </a:r>
          </a:p>
          <a:p>
            <a:pPr lvl="1"/>
            <a:r>
              <a:rPr lang="en-US" dirty="0" err="1" smtClean="0"/>
              <a:t>Betatron</a:t>
            </a:r>
            <a:r>
              <a:rPr lang="en-US" dirty="0" smtClean="0"/>
              <a:t> collimation in IPJ </a:t>
            </a:r>
          </a:p>
          <a:p>
            <a:pPr lvl="1"/>
            <a:r>
              <a:rPr lang="en-US" dirty="0" smtClean="0"/>
              <a:t>Momentum collimation in IPF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x-none" dirty="0" smtClean="0"/>
              <a:t>R. Bruce, </a:t>
            </a:r>
            <a:r>
              <a:rPr lang="en-US" altLang="x-none" dirty="0" smtClean="0"/>
              <a:t>2017.10.09</a:t>
            </a:r>
            <a:endParaRPr lang="en-US" alt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F4D996D1-F0EF-4C15-8E19-59D891AD643E}" type="slidenum">
              <a:rPr lang="en-US" altLang="x-none" smtClean="0"/>
              <a:pPr>
                <a:defRPr/>
              </a:pPr>
              <a:t>4</a:t>
            </a:fld>
            <a:endParaRPr lang="en-US" altLang="x-none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178" y="889628"/>
            <a:ext cx="4698822" cy="48253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1111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Betatron</a:t>
            </a:r>
            <a:r>
              <a:rPr lang="en-US" dirty="0" smtClean="0"/>
              <a:t> collimation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" y="838200"/>
            <a:ext cx="2819400" cy="2743200"/>
          </a:xfrm>
        </p:spPr>
        <p:txBody>
          <a:bodyPr/>
          <a:lstStyle/>
          <a:p>
            <a:r>
              <a:rPr lang="en-US" sz="2000" dirty="0" smtClean="0"/>
              <a:t>Keep layout, design </a:t>
            </a:r>
            <a:r>
              <a:rPr lang="en-US" sz="2000" dirty="0"/>
              <a:t>and material of LHC collimators</a:t>
            </a:r>
          </a:p>
          <a:p>
            <a:r>
              <a:rPr lang="en-US" sz="2000" dirty="0" smtClean="0"/>
              <a:t>Scale </a:t>
            </a:r>
            <a:r>
              <a:rPr lang="el-GR" sz="2000" dirty="0" smtClean="0"/>
              <a:t>β</a:t>
            </a:r>
            <a:r>
              <a:rPr lang="en-US" sz="2000" dirty="0" smtClean="0"/>
              <a:t>-functions and insertion length by factor 5 from the LHC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x-none" dirty="0" smtClean="0"/>
              <a:t>R. Bruce, 2017.10.09</a:t>
            </a:r>
            <a:endParaRPr lang="en-US" alt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F4D996D1-F0EF-4C15-8E19-59D891AD643E}" type="slidenum">
              <a:rPr lang="en-US" altLang="x-none" smtClean="0"/>
              <a:pPr>
                <a:defRPr/>
              </a:pPr>
              <a:t>5</a:t>
            </a:fld>
            <a:endParaRPr lang="en-US" altLang="x-non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505200"/>
            <a:ext cx="9144000" cy="27201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4" r="8203"/>
          <a:stretch/>
        </p:blipFill>
        <p:spPr bwMode="auto">
          <a:xfrm>
            <a:off x="2889849" y="1018638"/>
            <a:ext cx="6254151" cy="2486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684378" y="6172200"/>
            <a:ext cx="2535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 smtClean="0">
                <a:solidFill>
                  <a:schemeClr val="tx1"/>
                </a:solidFill>
              </a:rPr>
              <a:t>M. </a:t>
            </a:r>
            <a:r>
              <a:rPr lang="en-US" sz="1800" i="1" dirty="0" err="1" smtClean="0">
                <a:solidFill>
                  <a:schemeClr val="tx1"/>
                </a:solidFill>
              </a:rPr>
              <a:t>Fiascaris</a:t>
            </a:r>
            <a:r>
              <a:rPr lang="en-US" sz="1800" i="1" dirty="0" smtClean="0">
                <a:solidFill>
                  <a:schemeClr val="tx1"/>
                </a:solidFill>
              </a:rPr>
              <a:t>, R. Tomas</a:t>
            </a:r>
            <a:endParaRPr lang="en-US" sz="18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5730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Baseline collimator settings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Present baseline </a:t>
            </a:r>
            <a:r>
              <a:rPr lang="en-US" dirty="0" smtClean="0"/>
              <a:t>for </a:t>
            </a:r>
            <a:r>
              <a:rPr lang="en-US" dirty="0" err="1" smtClean="0"/>
              <a:t>betatron</a:t>
            </a:r>
            <a:r>
              <a:rPr lang="en-US" dirty="0" smtClean="0"/>
              <a:t> collimation - scaled from </a:t>
            </a:r>
            <a:r>
              <a:rPr lang="en-US" dirty="0" smtClean="0"/>
              <a:t>HL-LHC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x-none" dirty="0" smtClean="0"/>
              <a:t>R. Bruce, </a:t>
            </a:r>
            <a:r>
              <a:rPr lang="en-US" altLang="x-none" dirty="0" smtClean="0"/>
              <a:t>2017.10.09</a:t>
            </a:r>
            <a:endParaRPr lang="en-US" alt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F4D996D1-F0EF-4C15-8E19-59D891AD643E}" type="slidenum">
              <a:rPr lang="en-US" altLang="x-none" smtClean="0"/>
              <a:pPr>
                <a:defRPr/>
              </a:pPr>
              <a:t>6</a:t>
            </a:fld>
            <a:endParaRPr lang="en-US" altLang="x-none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7209" y="1905000"/>
            <a:ext cx="5457825" cy="347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43341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Betatron</a:t>
            </a:r>
            <a:r>
              <a:rPr lang="en-US" dirty="0" smtClean="0"/>
              <a:t> cleaning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990600"/>
            <a:ext cx="8763000" cy="4967288"/>
          </a:xfrm>
        </p:spPr>
        <p:txBody>
          <a:bodyPr/>
          <a:lstStyle/>
          <a:p>
            <a:r>
              <a:rPr lang="en-US" dirty="0" smtClean="0"/>
              <a:t>Has been the priority so far</a:t>
            </a:r>
          </a:p>
          <a:p>
            <a:r>
              <a:rPr lang="en-US" dirty="0" smtClean="0"/>
              <a:t>Most </a:t>
            </a:r>
            <a:r>
              <a:rPr lang="en-US" dirty="0" smtClean="0"/>
              <a:t>critical case for quenches: </a:t>
            </a:r>
            <a:r>
              <a:rPr lang="en-US" dirty="0" smtClean="0">
                <a:solidFill>
                  <a:srgbClr val="FF0000"/>
                </a:solidFill>
              </a:rPr>
              <a:t>top energy</a:t>
            </a:r>
          </a:p>
          <a:p>
            <a:r>
              <a:rPr lang="en-US" dirty="0" smtClean="0"/>
              <a:t>Worst </a:t>
            </a:r>
            <a:r>
              <a:rPr lang="en-US" dirty="0"/>
              <a:t>case </a:t>
            </a:r>
            <a:r>
              <a:rPr lang="en-US" dirty="0" smtClean="0"/>
              <a:t>assumed: </a:t>
            </a:r>
            <a:r>
              <a:rPr lang="en-US" dirty="0" smtClean="0"/>
              <a:t>beam </a:t>
            </a:r>
            <a:r>
              <a:rPr lang="en-US" dirty="0" smtClean="0"/>
              <a:t>losses </a:t>
            </a:r>
            <a:r>
              <a:rPr lang="en-US" dirty="0" smtClean="0"/>
              <a:t>during a </a:t>
            </a:r>
            <a:r>
              <a:rPr lang="en-US" dirty="0" smtClean="0">
                <a:solidFill>
                  <a:srgbClr val="FF0000"/>
                </a:solidFill>
              </a:rPr>
              <a:t>lifetime drop to </a:t>
            </a:r>
            <a:r>
              <a:rPr lang="en-US" dirty="0" smtClean="0">
                <a:solidFill>
                  <a:srgbClr val="FF0000"/>
                </a:solidFill>
              </a:rPr>
              <a:t>12 </a:t>
            </a:r>
            <a:r>
              <a:rPr lang="en-US" dirty="0" smtClean="0">
                <a:solidFill>
                  <a:srgbClr val="FF0000"/>
                </a:solidFill>
              </a:rPr>
              <a:t>minutes</a:t>
            </a:r>
            <a:r>
              <a:rPr lang="en-US" dirty="0" smtClean="0"/>
              <a:t>, </a:t>
            </a:r>
            <a:r>
              <a:rPr lang="en-US" dirty="0" smtClean="0"/>
              <a:t>corresponding to a beam power of </a:t>
            </a:r>
            <a:r>
              <a:rPr lang="en-US" dirty="0" smtClean="0">
                <a:solidFill>
                  <a:srgbClr val="FF0000"/>
                </a:solidFill>
              </a:rPr>
              <a:t>11.8 MW </a:t>
            </a:r>
            <a:r>
              <a:rPr lang="en-US" dirty="0" smtClean="0"/>
              <a:t>at 50 </a:t>
            </a:r>
            <a:r>
              <a:rPr lang="en-US" dirty="0" err="1" smtClean="0"/>
              <a:t>TeV</a:t>
            </a:r>
            <a:endParaRPr lang="en-US" dirty="0" smtClean="0"/>
          </a:p>
          <a:p>
            <a:pPr lvl="1"/>
            <a:r>
              <a:rPr lang="en-US" dirty="0" smtClean="0"/>
              <a:t>Very challenging for the collimation system</a:t>
            </a:r>
          </a:p>
          <a:p>
            <a:r>
              <a:rPr lang="en-US" dirty="0" smtClean="0"/>
              <a:t>First step: tracking studies for loss maps</a:t>
            </a:r>
          </a:p>
          <a:p>
            <a:r>
              <a:rPr lang="en-US" dirty="0" smtClean="0"/>
              <a:t>Output: losses on aperture and collimators around the ring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x-none" dirty="0" smtClean="0"/>
              <a:t>R. Bruce, </a:t>
            </a:r>
            <a:r>
              <a:rPr lang="en-US" altLang="x-none" dirty="0" smtClean="0"/>
              <a:t>2017.10.09</a:t>
            </a:r>
            <a:endParaRPr lang="en-US" alt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F4D996D1-F0EF-4C15-8E19-59D891AD643E}" type="slidenum">
              <a:rPr lang="en-US" altLang="x-none" smtClean="0"/>
              <a:pPr>
                <a:defRPr/>
              </a:pPr>
              <a:t>7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320561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Tracking simulations for loss maps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838200"/>
            <a:ext cx="8763000" cy="4967288"/>
          </a:xfrm>
        </p:spPr>
        <p:txBody>
          <a:bodyPr/>
          <a:lstStyle/>
          <a:p>
            <a:r>
              <a:rPr lang="en-US" dirty="0" smtClean="0"/>
              <a:t>Comparison of different scattering models </a:t>
            </a:r>
            <a:r>
              <a:rPr lang="en-US" dirty="0" smtClean="0"/>
              <a:t>- see talk J</a:t>
            </a:r>
            <a:r>
              <a:rPr lang="en-US" dirty="0" smtClean="0"/>
              <a:t>. </a:t>
            </a:r>
            <a:r>
              <a:rPr lang="en-US" dirty="0" smtClean="0"/>
              <a:t>Molson</a:t>
            </a:r>
          </a:p>
          <a:p>
            <a:r>
              <a:rPr lang="en-US" dirty="0" smtClean="0"/>
              <a:t>Leakage of losses from </a:t>
            </a:r>
            <a:r>
              <a:rPr lang="en-US" dirty="0" err="1" smtClean="0"/>
              <a:t>betatron</a:t>
            </a:r>
            <a:r>
              <a:rPr lang="en-US" dirty="0" smtClean="0"/>
              <a:t> collimators in IPJ most critical in downstream dispersion suppressor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x-none" dirty="0" smtClean="0"/>
              <a:t>R. Bruce, </a:t>
            </a:r>
            <a:r>
              <a:rPr lang="en-US" altLang="x-none" dirty="0" smtClean="0"/>
              <a:t>2017.10.09</a:t>
            </a:r>
            <a:endParaRPr lang="en-US" alt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F4D996D1-F0EF-4C15-8E19-59D891AD643E}" type="slidenum">
              <a:rPr lang="en-US" altLang="x-none" smtClean="0"/>
              <a:pPr>
                <a:defRPr/>
              </a:pPr>
              <a:t>8</a:t>
            </a:fld>
            <a:endParaRPr lang="en-US" altLang="x-none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911" y="3218756"/>
            <a:ext cx="8820089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553200" y="2913956"/>
            <a:ext cx="6286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IPJ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10000" y="2913956"/>
            <a:ext cx="6623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IPF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19239" y="2913956"/>
            <a:ext cx="7136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IPG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563225" y="2913956"/>
            <a:ext cx="6569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IPA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419600" y="5123756"/>
            <a:ext cx="7393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S(m)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 rot="16200000">
            <a:off x="-1790322" y="4000123"/>
            <a:ext cx="38283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Local cleaning inefficiency (1/m)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315200" y="5199956"/>
            <a:ext cx="1736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 smtClean="0">
                <a:solidFill>
                  <a:schemeClr val="tx1"/>
                </a:solidFill>
              </a:rPr>
              <a:t>J. </a:t>
            </a:r>
            <a:r>
              <a:rPr lang="en-US" sz="1800" i="1" dirty="0" smtClean="0">
                <a:solidFill>
                  <a:schemeClr val="tx1"/>
                </a:solidFill>
              </a:rPr>
              <a:t>Molson et al.</a:t>
            </a:r>
            <a:endParaRPr lang="en-US" sz="1800" i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2000" y="5504756"/>
            <a:ext cx="789831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</a:rPr>
              <a:t>Example: </a:t>
            </a:r>
            <a:r>
              <a:rPr lang="en-US" sz="1600" dirty="0" err="1">
                <a:solidFill>
                  <a:schemeClr val="tx1"/>
                </a:solidFill>
              </a:rPr>
              <a:t>betatron</a:t>
            </a:r>
            <a:r>
              <a:rPr lang="en-US" sz="1600" dirty="0">
                <a:solidFill>
                  <a:schemeClr val="tx1"/>
                </a:solidFill>
              </a:rPr>
              <a:t> cleaning, on-momentum, horizontal plane, lattice as of May </a:t>
            </a:r>
            <a:r>
              <a:rPr lang="en-US" sz="1600" dirty="0" smtClean="0">
                <a:solidFill>
                  <a:schemeClr val="tx1"/>
                </a:solidFill>
              </a:rPr>
              <a:t>2017, </a:t>
            </a:r>
            <a:br>
              <a:rPr lang="en-US" sz="1600" dirty="0" smtClean="0">
                <a:solidFill>
                  <a:schemeClr val="tx1"/>
                </a:solidFill>
              </a:rPr>
            </a:br>
            <a:r>
              <a:rPr lang="en-US" sz="1600" dirty="0" smtClean="0">
                <a:solidFill>
                  <a:schemeClr val="tx1"/>
                </a:solidFill>
              </a:rPr>
              <a:t>FLUKA scattering</a:t>
            </a:r>
            <a:endParaRPr lang="en-US" sz="1600" dirty="0">
              <a:solidFill>
                <a:schemeClr val="tx1"/>
              </a:solidFill>
            </a:endParaRPr>
          </a:p>
          <a:p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4106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/>
      <p:bldP spid="9" grpId="0"/>
      <p:bldP spid="10" grpId="0"/>
      <p:bldP spid="11" grpId="0"/>
      <p:bldP spid="12" grpId="0"/>
      <p:bldP spid="13" grpId="0"/>
      <p:bldP spid="15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Protection of the </a:t>
            </a:r>
            <a:r>
              <a:rPr lang="en-US" dirty="0" smtClean="0"/>
              <a:t>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Most critical location for losses: DS of IPJ</a:t>
            </a:r>
          </a:p>
          <a:p>
            <a:r>
              <a:rPr lang="en-US" dirty="0" smtClean="0"/>
              <a:t>As for HL-LHC, introduce </a:t>
            </a:r>
            <a:r>
              <a:rPr lang="en-US" dirty="0" smtClean="0"/>
              <a:t>additional collimators (TCLDs) in </a:t>
            </a:r>
            <a:r>
              <a:rPr lang="en-US" dirty="0" smtClean="0"/>
              <a:t>the DS to catch these losses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x-none" dirty="0" smtClean="0"/>
              <a:t>R. Bruce, </a:t>
            </a:r>
            <a:r>
              <a:rPr lang="en-US" altLang="x-none" dirty="0" smtClean="0"/>
              <a:t>2017.10.09</a:t>
            </a:r>
            <a:endParaRPr lang="en-US" alt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F4D996D1-F0EF-4C15-8E19-59D891AD643E}" type="slidenum">
              <a:rPr lang="en-US" altLang="x-none" smtClean="0"/>
              <a:pPr>
                <a:defRPr/>
              </a:pPr>
              <a:t>9</a:t>
            </a:fld>
            <a:endParaRPr lang="en-US" altLang="x-none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956630"/>
            <a:ext cx="4289524" cy="2750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3808" y="3002638"/>
            <a:ext cx="4480000" cy="2864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410200" y="5791200"/>
            <a:ext cx="36583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solidFill>
                  <a:schemeClr val="tx1"/>
                </a:solidFill>
              </a:rPr>
              <a:t>M. </a:t>
            </a:r>
            <a:r>
              <a:rPr lang="en-US" sz="2000" i="1" dirty="0" err="1" smtClean="0">
                <a:solidFill>
                  <a:schemeClr val="tx1"/>
                </a:solidFill>
              </a:rPr>
              <a:t>Fiascaris</a:t>
            </a:r>
            <a:r>
              <a:rPr lang="en-US" sz="2000" i="1" dirty="0" smtClean="0">
                <a:solidFill>
                  <a:schemeClr val="tx1"/>
                </a:solidFill>
              </a:rPr>
              <a:t> et al., Rome 2016</a:t>
            </a:r>
            <a:endParaRPr lang="en-US" sz="2000" i="1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2400" y="5786735"/>
            <a:ext cx="45031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Example: horizontal </a:t>
            </a:r>
            <a:r>
              <a:rPr lang="en-US" sz="2000" dirty="0" err="1" smtClean="0">
                <a:solidFill>
                  <a:schemeClr val="tx1"/>
                </a:solidFill>
              </a:rPr>
              <a:t>betatron</a:t>
            </a:r>
            <a:r>
              <a:rPr lang="en-US" sz="2000" dirty="0" smtClean="0">
                <a:solidFill>
                  <a:schemeClr val="tx1"/>
                </a:solidFill>
              </a:rPr>
              <a:t> cleaning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19200" y="2514600"/>
            <a:ext cx="16168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No TCLDs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91200" y="2514600"/>
            <a:ext cx="18380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With TCLDs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976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7" grpId="0"/>
      <p:bldP spid="10" grpId="0"/>
      <p:bldP spid="11" grpId="0"/>
    </p:bld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E5"/>
      </a:hlink>
      <a:folHlink>
        <a:srgbClr val="B2B2B2"/>
      </a:folHlink>
    </a:clrScheme>
    <a:fontScheme name="Office Theme">
      <a:majorFont>
        <a:latin typeface="Arial"/>
        <a:ea typeface="MS PGothic"/>
        <a:cs typeface=""/>
      </a:majorFont>
      <a:minorFont>
        <a:latin typeface="Arial"/>
        <a:ea typeface="MS P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altLang="x-none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PGothic" pitchFamily="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altLang="x-none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PGothic" pitchFamily="2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198811</TotalTime>
  <Words>1367</Words>
  <Application>Microsoft Office PowerPoint</Application>
  <PresentationFormat>On-screen Show (4:3)</PresentationFormat>
  <Paragraphs>211</Paragraphs>
  <Slides>22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PowerPoint Presentation</vt:lpstr>
      <vt:lpstr>Collaboration</vt:lpstr>
      <vt:lpstr>Roles of collimation system</vt:lpstr>
      <vt:lpstr>FCC collimation insertions</vt:lpstr>
      <vt:lpstr>Betatron collimation design</vt:lpstr>
      <vt:lpstr>Baseline collimator settings</vt:lpstr>
      <vt:lpstr>Betatron cleaning</vt:lpstr>
      <vt:lpstr>Tracking simulations for loss maps</vt:lpstr>
      <vt:lpstr>Protection of the DS</vt:lpstr>
      <vt:lpstr>Energy deposition in the DS (cold magnets)</vt:lpstr>
      <vt:lpstr>FLUKA studies of warm insertion</vt:lpstr>
      <vt:lpstr>Energy deposition in collimation insertion</vt:lpstr>
      <vt:lpstr>Power on collimators</vt:lpstr>
      <vt:lpstr>Potentially critical elements under study</vt:lpstr>
      <vt:lpstr>Secondary collimator: try thicker jaws</vt:lpstr>
      <vt:lpstr>Design of thicker jaws for HL-LHC</vt:lpstr>
      <vt:lpstr>Power on collimators, thicker TCSG</vt:lpstr>
      <vt:lpstr>Betatron cleaning at injection</vt:lpstr>
      <vt:lpstr>Aperture at injection</vt:lpstr>
      <vt:lpstr>Momentum cleaning</vt:lpstr>
      <vt:lpstr>Failure cases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rbruce</dc:creator>
  <cp:lastModifiedBy>Rodeirk B</cp:lastModifiedBy>
  <cp:revision>2530</cp:revision>
  <cp:lastPrinted>1601-01-01T00:00:00Z</cp:lastPrinted>
  <dcterms:created xsi:type="dcterms:W3CDTF">2006-01-30T12:50:40Z</dcterms:created>
  <dcterms:modified xsi:type="dcterms:W3CDTF">2017-10-09T11:51:34Z</dcterms:modified>
</cp:coreProperties>
</file>