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2" r:id="rId1"/>
  </p:sldMasterIdLst>
  <p:notesMasterIdLst>
    <p:notesMasterId r:id="rId14"/>
  </p:notesMasterIdLst>
  <p:handoutMasterIdLst>
    <p:handoutMasterId r:id="rId15"/>
  </p:handoutMasterIdLst>
  <p:sldIdLst>
    <p:sldId id="294" r:id="rId2"/>
    <p:sldId id="308" r:id="rId3"/>
    <p:sldId id="298" r:id="rId4"/>
    <p:sldId id="299" r:id="rId5"/>
    <p:sldId id="300" r:id="rId6"/>
    <p:sldId id="301" r:id="rId7"/>
    <p:sldId id="302" r:id="rId8"/>
    <p:sldId id="303" r:id="rId9"/>
    <p:sldId id="304" r:id="rId10"/>
    <p:sldId id="305" r:id="rId11"/>
    <p:sldId id="306" r:id="rId12"/>
    <p:sldId id="307" r:id="rId13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1pPr>
    <a:lvl2pPr marL="4572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2pPr>
    <a:lvl3pPr marL="9144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3pPr>
    <a:lvl4pPr marL="13716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4pPr>
    <a:lvl5pPr marL="1828800" algn="l" defTabSz="457200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Calibri" charset="0"/>
        <a:ea typeface="Geneva" charset="0"/>
        <a:cs typeface="Geneva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4142">
          <p15:clr>
            <a:srgbClr val="A4A3A4"/>
          </p15:clr>
        </p15:guide>
        <p15:guide id="2" orient="horz" pos="4027">
          <p15:clr>
            <a:srgbClr val="A4A3A4"/>
          </p15:clr>
        </p15:guide>
        <p15:guide id="3" orient="horz" pos="1698">
          <p15:clr>
            <a:srgbClr val="A4A3A4"/>
          </p15:clr>
        </p15:guide>
        <p15:guide id="4" orient="horz" pos="152">
          <p15:clr>
            <a:srgbClr val="A4A3A4"/>
          </p15:clr>
        </p15:guide>
        <p15:guide id="5" orient="horz" pos="2790">
          <p15:clr>
            <a:srgbClr val="A4A3A4"/>
          </p15:clr>
        </p15:guide>
        <p15:guide id="6" orient="horz" pos="604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0000"/>
    <a:srgbClr val="50504E"/>
    <a:srgbClr val="4E4E4E"/>
    <a:srgbClr val="404040"/>
    <a:srgbClr val="004C97"/>
    <a:srgbClr val="63666A"/>
    <a:srgbClr val="99D6EA"/>
    <a:srgbClr val="505050"/>
    <a:srgbClr val="A7A8AA"/>
    <a:srgbClr val="00308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3" autoAdjust="0"/>
    <p:restoredTop sz="94660"/>
  </p:normalViewPr>
  <p:slideViewPr>
    <p:cSldViewPr snapToGrid="0" snapToObjects="1" showGuides="1">
      <p:cViewPr varScale="1">
        <p:scale>
          <a:sx n="79" d="100"/>
          <a:sy n="79" d="100"/>
        </p:scale>
        <p:origin x="226" y="62"/>
      </p:cViewPr>
      <p:guideLst>
        <p:guide orient="horz" pos="4142"/>
        <p:guide orient="horz" pos="4027"/>
        <p:guide orient="horz" pos="1698"/>
        <p:guide orient="horz" pos="152"/>
        <p:guide orient="horz" pos="2790"/>
        <p:guide orient="horz" pos="604"/>
        <p:guide pos="5616"/>
        <p:guide pos="136"/>
        <p:guide pos="589"/>
        <p:guide pos="4453"/>
        <p:guide pos="5163"/>
        <p:guide pos="4632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DBB872F3-6144-3148-BC13-C063BA20AE80}" type="datetimeFigureOut">
              <a:rPr lang="en-US"/>
              <a:pPr>
                <a:defRPr/>
              </a:pPr>
              <a:t>10/9/2017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0ACDB0ED-0BEE-9846-B9EA-5C7BFF0628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6456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31CFD29-8380-B24A-89EC-384D8B8A981B}" type="datetimeFigureOut">
              <a:rPr lang="en-US"/>
              <a:pPr>
                <a:defRPr/>
              </a:pPr>
              <a:t>10/9/2017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Helvetica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CAD08E57-B576-F641-BEA6-C3D752DF7F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064002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Geneva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Helvetica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23"/>
          <p:cNvSpPr>
            <a:spLocks noGrp="1"/>
          </p:cNvSpPr>
          <p:nvPr>
            <p:ph type="body" sz="quarter" idx="10"/>
          </p:nvPr>
        </p:nvSpPr>
        <p:spPr>
          <a:xfrm>
            <a:off x="341924" y="4963772"/>
            <a:ext cx="8499231" cy="1529241"/>
          </a:xfrm>
          <a:prstGeom prst="rect">
            <a:avLst/>
          </a:prstGeom>
        </p:spPr>
        <p:txBody>
          <a:bodyPr lIns="0" tIns="45720" rIns="0" bIns="45720">
            <a:noAutofit/>
          </a:bodyPr>
          <a:lstStyle>
            <a:lvl1pPr marL="0" indent="0">
              <a:buFontTx/>
              <a:buNone/>
              <a:defRPr sz="2000">
                <a:solidFill>
                  <a:srgbClr val="004C97"/>
                </a:solidFill>
                <a:latin typeface="Helvetica"/>
              </a:defRPr>
            </a:lvl1pPr>
            <a:lvl2pPr marL="4572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2pPr>
            <a:lvl3pPr marL="9144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3pPr>
            <a:lvl4pPr marL="13716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4pPr>
            <a:lvl5pPr marL="1828800" indent="0">
              <a:buFontTx/>
              <a:buNone/>
              <a:defRPr sz="1600">
                <a:solidFill>
                  <a:srgbClr val="2E5286"/>
                </a:solidFill>
                <a:latin typeface="Helvetica"/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-17762" y="-1"/>
            <a:ext cx="9189720" cy="896936"/>
          </a:xfrm>
          <a:prstGeom prst="rect">
            <a:avLst/>
          </a:prstGeom>
          <a:solidFill>
            <a:srgbClr val="004C97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24"/>
          <p:cNvSpPr>
            <a:spLocks noGrp="1"/>
          </p:cNvSpPr>
          <p:nvPr>
            <p:ph type="body" sz="quarter" idx="11"/>
          </p:nvPr>
        </p:nvSpPr>
        <p:spPr>
          <a:xfrm>
            <a:off x="341924" y="3951841"/>
            <a:ext cx="8499232" cy="1003049"/>
          </a:xfrm>
          <a:prstGeom prst="rect">
            <a:avLst/>
          </a:prstGeom>
        </p:spPr>
        <p:txBody>
          <a:bodyPr vert="horz" wrap="square" lIns="0" tIns="45720" anchor="ctr" anchorCtr="0">
            <a:normAutofit/>
          </a:bodyPr>
          <a:lstStyle>
            <a:lvl1pPr marL="0" indent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FontTx/>
              <a:buNone/>
              <a:defRPr sz="3200" b="1" i="0">
                <a:solidFill>
                  <a:srgbClr val="004C97"/>
                </a:solidFill>
              </a:defRPr>
            </a:lvl1pPr>
            <a:lvl2pPr marL="0" indent="0">
              <a:buFontTx/>
              <a:buNone/>
              <a:defRPr sz="2800" b="1" i="0">
                <a:solidFill>
                  <a:srgbClr val="004C97"/>
                </a:solidFill>
              </a:defRPr>
            </a:lvl2pPr>
            <a:lvl3pPr marL="0" indent="0">
              <a:buFontTx/>
              <a:buNone/>
              <a:defRPr sz="2800" b="1" i="0">
                <a:solidFill>
                  <a:srgbClr val="004C97"/>
                </a:solidFill>
              </a:defRPr>
            </a:lvl3pPr>
            <a:lvl4pPr marL="0" indent="0">
              <a:buFontTx/>
              <a:buNone/>
              <a:defRPr sz="2800" b="1" i="0">
                <a:solidFill>
                  <a:srgbClr val="004C97"/>
                </a:solidFill>
              </a:defRPr>
            </a:lvl4pPr>
            <a:lvl5pPr marL="0" indent="0">
              <a:buFontTx/>
              <a:buNone/>
              <a:defRPr sz="2800" b="1" i="0">
                <a:solidFill>
                  <a:srgbClr val="004C97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</p:txBody>
      </p:sp>
      <p:pic>
        <p:nvPicPr>
          <p:cNvPr id="13" name="Picture 12" descr="14-0218-16D.lr.jp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5816" b="25769"/>
          <a:stretch/>
        </p:blipFill>
        <p:spPr>
          <a:xfrm>
            <a:off x="-17762" y="817011"/>
            <a:ext cx="9189720" cy="2966102"/>
          </a:xfrm>
          <a:prstGeom prst="rect">
            <a:avLst/>
          </a:prstGeom>
        </p:spPr>
      </p:pic>
      <p:pic>
        <p:nvPicPr>
          <p:cNvPr id="14" name="Picture 13" descr="FermiLogoBar_DOE_KO_horiz.eps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61" y="249843"/>
            <a:ext cx="9010786" cy="3018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4414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Title &amp;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228600" y="971550"/>
            <a:ext cx="8672513" cy="5059363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57ADAB69-348E-2C41-AF41-E98D046040A4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9226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half" idx="13"/>
          </p:nvPr>
        </p:nvSpPr>
        <p:spPr>
          <a:xfrm>
            <a:off x="228601" y="971550"/>
            <a:ext cx="4206240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4692452" y="971550"/>
            <a:ext cx="4215383" cy="3633788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Text Placeholder 3"/>
          <p:cNvSpPr>
            <a:spLocks noGrp="1"/>
          </p:cNvSpPr>
          <p:nvPr>
            <p:ph type="body" sz="half" idx="16"/>
          </p:nvPr>
        </p:nvSpPr>
        <p:spPr>
          <a:xfrm>
            <a:off x="229365" y="4765101"/>
            <a:ext cx="4205476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9"/>
          </p:nvPr>
        </p:nvSpPr>
        <p:spPr>
          <a:xfrm>
            <a:off x="4692450" y="4765101"/>
            <a:ext cx="4206239" cy="1265812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B099EE7B-C01A-E94A-AA76-2F04CF97FC05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211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9580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Content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8600" y="958849"/>
            <a:ext cx="3027894" cy="5022676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half" idx="15"/>
          </p:nvPr>
        </p:nvSpPr>
        <p:spPr>
          <a:xfrm>
            <a:off x="3542712" y="958850"/>
            <a:ext cx="5347605" cy="5022675"/>
          </a:xfrm>
          <a:prstGeom prst="rect">
            <a:avLst/>
          </a:prstGeom>
        </p:spPr>
        <p:txBody>
          <a:bodyPr lIns="0" tIns="0" rIns="0" bIns="0"/>
          <a:lstStyle>
            <a:lvl1pPr>
              <a:defRPr sz="2400">
                <a:solidFill>
                  <a:srgbClr val="505050"/>
                </a:solidFill>
              </a:defRPr>
            </a:lvl1pPr>
            <a:lvl2pPr>
              <a:defRPr sz="2200">
                <a:solidFill>
                  <a:srgbClr val="505050"/>
                </a:solidFill>
              </a:defRPr>
            </a:lvl2pPr>
            <a:lvl3pPr>
              <a:defRPr sz="2000">
                <a:solidFill>
                  <a:srgbClr val="505050"/>
                </a:solidFill>
              </a:defRPr>
            </a:lvl3pPr>
            <a:lvl4pPr>
              <a:defRPr sz="1800">
                <a:solidFill>
                  <a:srgbClr val="505050"/>
                </a:solidFill>
              </a:defRPr>
            </a:lvl4pPr>
            <a:lvl5pPr marL="2057400" indent="-228600">
              <a:buFont typeface="Arial"/>
              <a:buChar char="•"/>
              <a:defRPr sz="1800">
                <a:solidFill>
                  <a:srgbClr val="505050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6"/>
          </p:nvPr>
        </p:nvSpPr>
        <p:spPr>
          <a:xfrm>
            <a:off x="736827" y="6504213"/>
            <a:ext cx="675368" cy="241300"/>
          </a:xfrm>
        </p:spPr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09EA2773-F02A-CC43-B1C5-479A1F34EDA7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7"/>
          </p:nvPr>
        </p:nvSpPr>
        <p:spPr>
          <a:xfrm>
            <a:off x="1530601" y="6504213"/>
            <a:ext cx="6262119" cy="250031"/>
          </a:xfrm>
        </p:spPr>
        <p:txBody>
          <a:bodyPr/>
          <a:lstStyle>
            <a:lvl1pPr>
              <a:defRPr sz="1200" dirty="0" smtClean="0"/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8"/>
          </p:nvPr>
        </p:nvSpPr>
        <p:spPr/>
        <p:txBody>
          <a:bodyPr/>
          <a:lstStyle>
            <a:lvl1pPr>
              <a:defRPr sz="1200" smtClean="0"/>
            </a:lvl1pPr>
          </a:lstStyle>
          <a:p>
            <a:pPr>
              <a:defRPr/>
            </a:pPr>
            <a:fld id="{979A04A2-726F-2143-A443-7788AF271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4026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1836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Picture &amp;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2"/>
          <p:cNvSpPr>
            <a:spLocks noGrp="1"/>
          </p:cNvSpPr>
          <p:nvPr>
            <p:ph type="pic" idx="13"/>
          </p:nvPr>
        </p:nvSpPr>
        <p:spPr>
          <a:xfrm>
            <a:off x="224073" y="971550"/>
            <a:ext cx="8686800" cy="3726717"/>
          </a:xfrm>
          <a:prstGeom prst="rect">
            <a:avLst/>
          </a:prstGeom>
        </p:spPr>
        <p:txBody>
          <a:bodyPr lIns="0" tIns="0" rIns="0" bIns="0" rtlCol="0">
            <a:normAutofit/>
          </a:bodyPr>
          <a:lstStyle>
            <a:lvl1pPr marL="0" indent="0">
              <a:buNone/>
              <a:defRPr sz="1600">
                <a:solidFill>
                  <a:srgbClr val="505050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224073" y="4943005"/>
            <a:ext cx="8686800" cy="1091259"/>
          </a:xfrm>
          <a:prstGeom prst="rect">
            <a:avLst/>
          </a:prstGeom>
        </p:spPr>
        <p:txBody>
          <a:bodyPr lIns="0" tIns="0" rIns="0" bIns="0"/>
          <a:lstStyle>
            <a:lvl1pPr marL="0" indent="0">
              <a:buNone/>
              <a:defRPr sz="1600" b="1" i="0">
                <a:solidFill>
                  <a:srgbClr val="004C97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8FEA58B7-095F-6844-8E3C-8A1DDD22BF8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3" y="6504213"/>
            <a:ext cx="6251958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1191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36827" y="6504213"/>
            <a:ext cx="675368" cy="241300"/>
          </a:xfrm>
        </p:spPr>
        <p:txBody>
          <a:bodyPr/>
          <a:lstStyle/>
          <a:p>
            <a:pPr>
              <a:defRPr/>
            </a:pPr>
            <a:fld id="{3C7E1B65-1920-CF40-87B8-818D6517E0EA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2" y="6504213"/>
            <a:ext cx="6260399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3"/>
          </p:nvPr>
        </p:nvSpPr>
        <p:spPr>
          <a:xfrm>
            <a:off x="222250" y="254000"/>
            <a:ext cx="8675688" cy="5802923"/>
          </a:xfrm>
          <a:prstGeom prst="rect">
            <a:avLst/>
          </a:prstGeom>
        </p:spPr>
        <p:txBody>
          <a:bodyPr vert="horz"/>
          <a:lstStyle>
            <a:lvl1pPr>
              <a:defRPr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</a:p>
        </p:txBody>
      </p:sp>
    </p:spTree>
    <p:extLst>
      <p:ext uri="{BB962C8B-B14F-4D97-AF65-F5344CB8AC3E}">
        <p14:creationId xmlns:p14="http://schemas.microsoft.com/office/powerpoint/2010/main" val="2882221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Bottom: Extra Log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38FDACF-6E1B-814B-BDB6-B66F2ED862D6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1530603" y="6504213"/>
            <a:ext cx="6272278" cy="242873"/>
          </a:xfrm>
        </p:spPr>
        <p:txBody>
          <a:bodyPr/>
          <a:lstStyle/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28600" y="251752"/>
            <a:ext cx="8686800" cy="427877"/>
          </a:xfrm>
          <a:prstGeom prst="rect">
            <a:avLst/>
          </a:prstGeom>
        </p:spPr>
        <p:txBody>
          <a:bodyPr lIns="0" tIns="0" rIns="0" bIns="0" anchor="b" anchorCtr="0"/>
          <a:lstStyle>
            <a:lvl1pPr>
              <a:defRPr sz="2800">
                <a:solidFill>
                  <a:srgbClr val="004C97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4" name="Picture Placeholder 14"/>
          <p:cNvSpPr>
            <a:spLocks noGrp="1"/>
          </p:cNvSpPr>
          <p:nvPr>
            <p:ph type="pic" sz="quarter" idx="19"/>
          </p:nvPr>
        </p:nvSpPr>
        <p:spPr>
          <a:xfrm>
            <a:off x="205694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5" name="Picture Placeholder 14"/>
          <p:cNvSpPr>
            <a:spLocks noGrp="1"/>
          </p:cNvSpPr>
          <p:nvPr>
            <p:ph type="pic" sz="quarter" idx="20"/>
          </p:nvPr>
        </p:nvSpPr>
        <p:spPr>
          <a:xfrm>
            <a:off x="197942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6" name="Picture Placeholder 14"/>
          <p:cNvSpPr>
            <a:spLocks noGrp="1"/>
          </p:cNvSpPr>
          <p:nvPr>
            <p:ph type="pic" sz="quarter" idx="21"/>
          </p:nvPr>
        </p:nvSpPr>
        <p:spPr>
          <a:xfrm>
            <a:off x="375320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Picture Placeholder 14"/>
          <p:cNvSpPr>
            <a:spLocks noGrp="1"/>
          </p:cNvSpPr>
          <p:nvPr>
            <p:ph type="pic" sz="quarter" idx="22"/>
          </p:nvPr>
        </p:nvSpPr>
        <p:spPr>
          <a:xfrm>
            <a:off x="5534456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8" name="Picture Placeholder 14"/>
          <p:cNvSpPr>
            <a:spLocks noGrp="1"/>
          </p:cNvSpPr>
          <p:nvPr>
            <p:ph type="pic" sz="quarter" idx="23"/>
          </p:nvPr>
        </p:nvSpPr>
        <p:spPr>
          <a:xfrm>
            <a:off x="7300765" y="271556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9" name="Picture Placeholder 14"/>
          <p:cNvSpPr>
            <a:spLocks noGrp="1"/>
          </p:cNvSpPr>
          <p:nvPr>
            <p:ph type="pic" sz="quarter" idx="14"/>
          </p:nvPr>
        </p:nvSpPr>
        <p:spPr>
          <a:xfrm>
            <a:off x="205694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0" name="Picture Placeholder 14"/>
          <p:cNvSpPr>
            <a:spLocks noGrp="1"/>
          </p:cNvSpPr>
          <p:nvPr>
            <p:ph type="pic" sz="quarter" idx="15"/>
          </p:nvPr>
        </p:nvSpPr>
        <p:spPr>
          <a:xfrm>
            <a:off x="197942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1" name="Picture Placeholder 14"/>
          <p:cNvSpPr>
            <a:spLocks noGrp="1"/>
          </p:cNvSpPr>
          <p:nvPr>
            <p:ph type="pic" sz="quarter" idx="16"/>
          </p:nvPr>
        </p:nvSpPr>
        <p:spPr>
          <a:xfrm>
            <a:off x="375320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2" name="Picture Placeholder 14"/>
          <p:cNvSpPr>
            <a:spLocks noGrp="1"/>
          </p:cNvSpPr>
          <p:nvPr>
            <p:ph type="pic" sz="quarter" idx="17"/>
          </p:nvPr>
        </p:nvSpPr>
        <p:spPr>
          <a:xfrm>
            <a:off x="5534456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3" name="Picture Placeholder 14"/>
          <p:cNvSpPr>
            <a:spLocks noGrp="1"/>
          </p:cNvSpPr>
          <p:nvPr>
            <p:ph type="pic" sz="quarter" idx="18"/>
          </p:nvPr>
        </p:nvSpPr>
        <p:spPr>
          <a:xfrm>
            <a:off x="7300765" y="972176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4" name="Picture Placeholder 14"/>
          <p:cNvSpPr>
            <a:spLocks noGrp="1"/>
          </p:cNvSpPr>
          <p:nvPr>
            <p:ph type="pic" sz="quarter" idx="24"/>
          </p:nvPr>
        </p:nvSpPr>
        <p:spPr>
          <a:xfrm>
            <a:off x="205694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5" name="Picture Placeholder 14"/>
          <p:cNvSpPr>
            <a:spLocks noGrp="1"/>
          </p:cNvSpPr>
          <p:nvPr>
            <p:ph type="pic" sz="quarter" idx="25"/>
          </p:nvPr>
        </p:nvSpPr>
        <p:spPr>
          <a:xfrm>
            <a:off x="197942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6" name="Picture Placeholder 14"/>
          <p:cNvSpPr>
            <a:spLocks noGrp="1"/>
          </p:cNvSpPr>
          <p:nvPr>
            <p:ph type="pic" sz="quarter" idx="26"/>
          </p:nvPr>
        </p:nvSpPr>
        <p:spPr>
          <a:xfrm>
            <a:off x="375320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7" name="Picture Placeholder 14"/>
          <p:cNvSpPr>
            <a:spLocks noGrp="1"/>
          </p:cNvSpPr>
          <p:nvPr>
            <p:ph type="pic" sz="quarter" idx="27"/>
          </p:nvPr>
        </p:nvSpPr>
        <p:spPr>
          <a:xfrm>
            <a:off x="5534456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38" name="Picture Placeholder 14"/>
          <p:cNvSpPr>
            <a:spLocks noGrp="1"/>
          </p:cNvSpPr>
          <p:nvPr>
            <p:ph type="pic" sz="quarter" idx="28"/>
          </p:nvPr>
        </p:nvSpPr>
        <p:spPr>
          <a:xfrm>
            <a:off x="7300765" y="4448801"/>
            <a:ext cx="1600200" cy="1600200"/>
          </a:xfrm>
          <a:prstGeom prst="rect">
            <a:avLst/>
          </a:prstGeom>
        </p:spPr>
        <p:txBody>
          <a:bodyPr vert="horz"/>
          <a:lstStyle>
            <a:lvl1pPr marL="0" indent="0">
              <a:buFontTx/>
              <a:buNone/>
              <a:defRPr sz="1400">
                <a:solidFill>
                  <a:srgbClr val="505050"/>
                </a:solidFill>
              </a:defRPr>
            </a:lvl1pPr>
          </a:lstStyle>
          <a:p>
            <a:r>
              <a:rPr lang="en-US"/>
              <a:t>Click icon to add picture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161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736827" y="6504213"/>
            <a:ext cx="675368" cy="241300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E2EF4938-6162-EE4E-9ED3-73016E21644A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30602" y="6504213"/>
            <a:ext cx="6260399" cy="242873"/>
          </a:xfrm>
          <a:prstGeom prst="rect">
            <a:avLst/>
          </a:prstGeom>
        </p:spPr>
        <p:txBody>
          <a:bodyPr lIns="0" tIns="0" rIns="0" bIns="0" anchor="t" anchorCtr="0"/>
          <a:lstStyle>
            <a:lvl1pPr marL="0" algn="l">
              <a:defRPr sz="1200">
                <a:solidFill>
                  <a:srgbClr val="004C97"/>
                </a:solidFill>
                <a:latin typeface="Helvetica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r>
              <a:rPr lang="en-US" dirty="0"/>
              <a:t>Presenter | Presentation Title or Meeting Title</a:t>
            </a:r>
            <a:endParaRPr lang="en-US" b="1" dirty="0"/>
          </a:p>
        </p:txBody>
      </p:sp>
      <p:sp>
        <p:nvSpPr>
          <p:cNvPr id="1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2250" y="6504213"/>
            <a:ext cx="414338" cy="237285"/>
          </a:xfrm>
          <a:prstGeom prst="rect">
            <a:avLst/>
          </a:prstGeom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4C97"/>
                </a:solidFill>
                <a:latin typeface="Helvetica" charset="0"/>
                <a:cs typeface="ＭＳ Ｐゴシック" charset="0"/>
              </a:defRPr>
            </a:lvl1pPr>
          </a:lstStyle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20" name="Date Placeholder 3"/>
          <p:cNvSpPr txBox="1">
            <a:spLocks/>
          </p:cNvSpPr>
          <p:nvPr/>
        </p:nvSpPr>
        <p:spPr>
          <a:xfrm>
            <a:off x="6450013" y="4477484"/>
            <a:ext cx="1076325" cy="241300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1pPr>
            <a:lvl2pPr marL="4572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2pPr>
            <a:lvl3pPr marL="9144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3pPr>
            <a:lvl4pPr marL="13716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4pPr>
            <a:lvl5pPr marL="1828800" algn="l" defTabSz="457200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5pPr>
            <a:lvl6pPr marL="22860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6pPr>
            <a:lvl7pPr marL="27432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7pPr>
            <a:lvl8pPr marL="32004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8pPr>
            <a:lvl9pPr marL="3657600" algn="l" defTabSz="457200" rtl="0" eaLnBrk="1" latinLnBrk="0" hangingPunct="1">
              <a:defRPr sz="2400" kern="1200">
                <a:solidFill>
                  <a:schemeClr val="tx1"/>
                </a:solidFill>
                <a:latin typeface="Calibri" charset="0"/>
                <a:ea typeface="Geneva" charset="0"/>
                <a:cs typeface="Geneva" charset="0"/>
              </a:defRPr>
            </a:lvl9pPr>
          </a:lstStyle>
          <a:p>
            <a:endParaRPr lang="en-US" dirty="0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215900" y="6258863"/>
            <a:ext cx="8699500" cy="197990"/>
            <a:chOff x="600217" y="6258863"/>
            <a:chExt cx="8297721" cy="188846"/>
          </a:xfrm>
        </p:grpSpPr>
        <p:cxnSp>
          <p:nvCxnSpPr>
            <p:cNvPr id="10" name="Straight Connector 9"/>
            <p:cNvCxnSpPr/>
            <p:nvPr userDrawn="1"/>
          </p:nvCxnSpPr>
          <p:spPr>
            <a:xfrm>
              <a:off x="600217" y="6357936"/>
              <a:ext cx="7190785" cy="0"/>
            </a:xfrm>
            <a:prstGeom prst="line">
              <a:avLst/>
            </a:prstGeom>
            <a:ln w="76200" cmpd="sng">
              <a:solidFill>
                <a:srgbClr val="99D6EA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pic>
          <p:nvPicPr>
            <p:cNvPr id="13" name="Picture 6" descr="FermiLogo_RGB_NALBlue.png"/>
            <p:cNvPicPr>
              <a:picLocks noChangeAspect="1"/>
            </p:cNvPicPr>
            <p:nvPr userDrawn="1"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53781" y="6258863"/>
              <a:ext cx="1044157" cy="1888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19" r:id="rId1"/>
    <p:sldLayoutId id="2147484104" r:id="rId2"/>
    <p:sldLayoutId id="2147484105" r:id="rId3"/>
    <p:sldLayoutId id="2147484120" r:id="rId4"/>
    <p:sldLayoutId id="2147484103" r:id="rId5"/>
    <p:sldLayoutId id="2147484122" r:id="rId6"/>
    <p:sldLayoutId id="2147484116" r:id="rId7"/>
  </p:sldLayoutIdLst>
  <p:hf hdr="0"/>
  <p:txStyles>
    <p:titleStyle>
      <a:lvl1pPr algn="l" defTabSz="457200" rtl="0" eaLnBrk="1" fontAlgn="base" hangingPunct="1">
        <a:spcBef>
          <a:spcPct val="0"/>
        </a:spcBef>
        <a:spcAft>
          <a:spcPct val="0"/>
        </a:spcAft>
        <a:defRPr sz="1700" b="1" kern="1200">
          <a:solidFill>
            <a:srgbClr val="2E5286"/>
          </a:solidFill>
          <a:latin typeface="Helvetica"/>
          <a:ea typeface="Geneva" charset="0"/>
          <a:cs typeface="ＭＳ Ｐゴシック" charset="0"/>
        </a:defRPr>
      </a:lvl1pPr>
      <a:lvl2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2pPr>
      <a:lvl3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3pPr>
      <a:lvl4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4pPr>
      <a:lvl5pPr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Geneva" charset="0"/>
          <a:cs typeface="ＭＳ Ｐゴシック" charset="0"/>
        </a:defRPr>
      </a:lvl5pPr>
      <a:lvl6pPr marL="4572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6pPr>
      <a:lvl7pPr marL="9144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7pPr>
      <a:lvl8pPr marL="13716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8pPr>
      <a:lvl9pPr marL="1828800" algn="l" defTabSz="457200" rtl="0" eaLnBrk="1" fontAlgn="base" hangingPunct="1">
        <a:spcBef>
          <a:spcPct val="0"/>
        </a:spcBef>
        <a:spcAft>
          <a:spcPct val="0"/>
        </a:spcAft>
        <a:defRPr sz="1700" b="1">
          <a:solidFill>
            <a:srgbClr val="2E5286"/>
          </a:solidFill>
          <a:latin typeface="Helvetica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kern="1200">
          <a:solidFill>
            <a:srgbClr val="7F7F7F"/>
          </a:solidFill>
          <a:latin typeface="Helvetica"/>
          <a:ea typeface="Geneva" charset="0"/>
          <a:cs typeface="ＭＳ Ｐゴシック" charset="0"/>
        </a:defRPr>
      </a:lvl1pPr>
      <a:lvl2pPr marL="742950" indent="-28575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6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2pPr>
      <a:lvl3pPr marL="11430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14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3pPr>
      <a:lvl4pPr marL="16002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4pPr>
      <a:lvl5pPr marL="2057400" indent="-228600" algn="l" defTabSz="457200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200" kern="1200">
          <a:solidFill>
            <a:srgbClr val="7F7F7F"/>
          </a:solidFill>
          <a:latin typeface="Helvetica"/>
          <a:ea typeface="ＭＳ Ｐゴシック" charset="0"/>
          <a:cs typeface="ＭＳ Ｐゴシック" charset="0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2.wmf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0"/>
          </p:nvPr>
        </p:nvSpPr>
        <p:spPr>
          <a:xfrm>
            <a:off x="341924" y="5045612"/>
            <a:ext cx="8499231" cy="1390219"/>
          </a:xfrm>
        </p:spPr>
        <p:txBody>
          <a:bodyPr/>
          <a:lstStyle/>
          <a:p>
            <a:r>
              <a:rPr lang="en-US" dirty="0" smtClean="0"/>
              <a:t>Yuri Alexahin (on behalf of FNAL – NIU team)</a:t>
            </a:r>
            <a:r>
              <a:rPr lang="en-US" dirty="0"/>
              <a:t>	</a:t>
            </a:r>
          </a:p>
          <a:p>
            <a:r>
              <a:rPr lang="en-US" dirty="0" err="1" smtClean="0"/>
              <a:t>EuroCirCol</a:t>
            </a:r>
            <a:r>
              <a:rPr lang="en-US" dirty="0" smtClean="0"/>
              <a:t> meeting</a:t>
            </a:r>
            <a:endParaRPr lang="en-US" dirty="0"/>
          </a:p>
          <a:p>
            <a:r>
              <a:rPr lang="en-US" dirty="0" smtClean="0"/>
              <a:t>9 October 2017</a:t>
            </a:r>
            <a:endParaRPr lang="en-US" dirty="0"/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1"/>
          </p:nvPr>
        </p:nvSpPr>
        <p:spPr/>
        <p:txBody>
          <a:bodyPr>
            <a:noAutofit/>
          </a:bodyPr>
          <a:lstStyle/>
          <a:p>
            <a:r>
              <a:rPr lang="en-US" dirty="0"/>
              <a:t>Energy collimation studies</a:t>
            </a:r>
          </a:p>
        </p:txBody>
      </p:sp>
    </p:spTree>
    <p:extLst>
      <p:ext uri="{BB962C8B-B14F-4D97-AF65-F5344CB8AC3E}">
        <p14:creationId xmlns:p14="http://schemas.microsoft.com/office/powerpoint/2010/main" val="1989597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10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52903" y="1263786"/>
            <a:ext cx="7429658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rgbClr val="C00000"/>
                </a:solidFill>
                <a:sym typeface="Symbol" panose="05050102010706020507" pitchFamily="18" charset="2"/>
              </a:rPr>
              <a:t>Limitations:</a:t>
            </a:r>
            <a:endParaRPr lang="en-US" sz="1600" dirty="0">
              <a:sym typeface="Symbol" panose="05050102010706020507" pitchFamily="18" charset="2"/>
            </a:endParaRPr>
          </a:p>
          <a:p>
            <a:r>
              <a:rPr lang="en-US" sz="1600" dirty="0">
                <a:sym typeface="Symbol" panose="05050102010706020507" pitchFamily="18" charset="2"/>
              </a:rPr>
              <a:t>Present shape and dimensions of collimators and magnets are too simplistic.</a:t>
            </a:r>
          </a:p>
          <a:p>
            <a:r>
              <a:rPr lang="en-US" sz="1600" dirty="0">
                <a:sym typeface="Symbol" panose="05050102010706020507" pitchFamily="18" charset="2"/>
              </a:rPr>
              <a:t>Magnets work as “black holes”: kill all particles entering iron.</a:t>
            </a:r>
          </a:p>
          <a:p>
            <a:r>
              <a:rPr lang="en-US" sz="1600" dirty="0">
                <a:sym typeface="Symbol" panose="05050102010706020507" pitchFamily="18" charset="2"/>
              </a:rPr>
              <a:t>No beamline enclosure, instead some disc absorbers put to kill off particles with large amplitudes.</a:t>
            </a:r>
          </a:p>
          <a:p>
            <a:r>
              <a:rPr lang="en-US" sz="1600" dirty="0" smtClean="0">
                <a:sym typeface="Symbol" panose="05050102010706020507" pitchFamily="18" charset="2"/>
              </a:rPr>
              <a:t>Only </a:t>
            </a:r>
            <a:r>
              <a:rPr lang="en-US" sz="1600" dirty="0">
                <a:sym typeface="Symbol" panose="05050102010706020507" pitchFamily="18" charset="2"/>
              </a:rPr>
              <a:t>50 </a:t>
            </a:r>
            <a:r>
              <a:rPr lang="en-US" sz="1600" dirty="0" err="1">
                <a:sym typeface="Symbol" panose="05050102010706020507" pitchFamily="18" charset="2"/>
              </a:rPr>
              <a:t>TeV</a:t>
            </a:r>
            <a:r>
              <a:rPr lang="en-US" sz="1600" dirty="0">
                <a:sym typeface="Symbol" panose="05050102010706020507" pitchFamily="18" charset="2"/>
              </a:rPr>
              <a:t> case considered</a:t>
            </a:r>
          </a:p>
          <a:p>
            <a:endParaRPr lang="en-US" sz="1600" dirty="0">
              <a:sym typeface="Symbol" panose="05050102010706020507" pitchFamily="18" charset="2"/>
            </a:endParaRPr>
          </a:p>
          <a:p>
            <a:r>
              <a:rPr lang="en-US" sz="1600" b="1" dirty="0">
                <a:solidFill>
                  <a:srgbClr val="C00000"/>
                </a:solidFill>
                <a:sym typeface="Symbol" panose="05050102010706020507" pitchFamily="18" charset="2"/>
              </a:rPr>
              <a:t>To-do </a:t>
            </a:r>
            <a:r>
              <a:rPr lang="en-US" sz="16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list with G4BL</a:t>
            </a:r>
            <a:endParaRPr lang="en-US" sz="1600" dirty="0">
              <a:sym typeface="Symbol" panose="05050102010706020507" pitchFamily="18" charset="2"/>
            </a:endParaRPr>
          </a:p>
          <a:p>
            <a:r>
              <a:rPr lang="en-US" sz="1600" dirty="0">
                <a:sym typeface="Symbol" panose="05050102010706020507" pitchFamily="18" charset="2"/>
              </a:rPr>
              <a:t>More realistic configuration of collimators (may be shorter C + metallic?)</a:t>
            </a:r>
          </a:p>
          <a:p>
            <a:r>
              <a:rPr lang="en-US" sz="1600" dirty="0">
                <a:sym typeface="Symbol" panose="05050102010706020507" pitchFamily="18" charset="2"/>
              </a:rPr>
              <a:t>More realistic sizes of the magnet iron yokes (w/o “kill” option)</a:t>
            </a:r>
          </a:p>
          <a:p>
            <a:r>
              <a:rPr lang="en-US" sz="1600" dirty="0">
                <a:sym typeface="Symbol" panose="05050102010706020507" pitchFamily="18" charset="2"/>
              </a:rPr>
              <a:t>Additional </a:t>
            </a:r>
            <a:r>
              <a:rPr lang="en-US" sz="1600" dirty="0" err="1">
                <a:sym typeface="Symbol" panose="05050102010706020507" pitchFamily="18" charset="2"/>
              </a:rPr>
              <a:t>absorbes</a:t>
            </a:r>
            <a:r>
              <a:rPr lang="en-US" sz="1600" dirty="0">
                <a:sym typeface="Symbol" panose="05050102010706020507" pitchFamily="18" charset="2"/>
              </a:rPr>
              <a:t> for </a:t>
            </a:r>
            <a:r>
              <a:rPr lang="en-US" sz="1600" dirty="0" err="1">
                <a:sym typeface="Symbol" panose="05050102010706020507" pitchFamily="18" charset="2"/>
              </a:rPr>
              <a:t>secondaries</a:t>
            </a:r>
            <a:r>
              <a:rPr lang="en-US" sz="1600" dirty="0">
                <a:sym typeface="Symbol" panose="05050102010706020507" pitchFamily="18" charset="2"/>
              </a:rPr>
              <a:t> and low energy protons</a:t>
            </a:r>
          </a:p>
          <a:p>
            <a:r>
              <a:rPr lang="en-US" sz="1600" dirty="0">
                <a:sym typeface="Symbol" panose="05050102010706020507" pitchFamily="18" charset="2"/>
              </a:rPr>
              <a:t>Energy deposition in collimators and </a:t>
            </a:r>
            <a:r>
              <a:rPr lang="en-US" sz="1600" dirty="0" smtClean="0">
                <a:sym typeface="Symbol" panose="05050102010706020507" pitchFamily="18" charset="2"/>
              </a:rPr>
              <a:t>magnets </a:t>
            </a:r>
            <a:r>
              <a:rPr lang="en-US" sz="1600" dirty="0">
                <a:sym typeface="Symbol" panose="05050102010706020507" pitchFamily="18" charset="2"/>
              </a:rPr>
              <a:t>(“</a:t>
            </a:r>
            <a:r>
              <a:rPr lang="en-US" sz="1600" dirty="0" err="1">
                <a:sym typeface="Symbol" panose="05050102010706020507" pitchFamily="18" charset="2"/>
              </a:rPr>
              <a:t>totalEnergy</a:t>
            </a:r>
            <a:r>
              <a:rPr lang="en-US" sz="1600" dirty="0">
                <a:sym typeface="Symbol" panose="05050102010706020507" pitchFamily="18" charset="2"/>
              </a:rPr>
              <a:t>” command)</a:t>
            </a:r>
          </a:p>
          <a:p>
            <a:r>
              <a:rPr lang="en-US" sz="1600" dirty="0">
                <a:sym typeface="Symbol" panose="05050102010706020507" pitchFamily="18" charset="2"/>
              </a:rPr>
              <a:t>Injection energy case</a:t>
            </a:r>
          </a:p>
          <a:p>
            <a:r>
              <a:rPr lang="en-US" sz="1600" dirty="0">
                <a:sym typeface="Symbol" panose="05050102010706020507" pitchFamily="18" charset="2"/>
              </a:rPr>
              <a:t>Draft of the </a:t>
            </a:r>
            <a:r>
              <a:rPr lang="en-US" sz="1600" dirty="0" smtClean="0">
                <a:sym typeface="Symbol" panose="05050102010706020507" pitchFamily="18" charset="2"/>
              </a:rPr>
              <a:t>report</a:t>
            </a:r>
          </a:p>
          <a:p>
            <a:endParaRPr lang="en-US" sz="1600" dirty="0">
              <a:sym typeface="Symbol" panose="05050102010706020507" pitchFamily="18" charset="2"/>
            </a:endParaRPr>
          </a:p>
          <a:p>
            <a:r>
              <a:rPr lang="en-US" sz="1600" b="1" dirty="0" smtClean="0">
                <a:solidFill>
                  <a:srgbClr val="C00000"/>
                </a:solidFill>
                <a:sym typeface="Symbol" panose="05050102010706020507" pitchFamily="18" charset="2"/>
              </a:rPr>
              <a:t>MARS model and simulations</a:t>
            </a:r>
            <a:endParaRPr lang="en-US" sz="1600" b="1" dirty="0">
              <a:solidFill>
                <a:srgbClr val="C00000"/>
              </a:solidFill>
              <a:sym typeface="Symbol" panose="05050102010706020507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2617683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11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 Unleashed!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13182" y="901522"/>
            <a:ext cx="8686800" cy="496111"/>
          </a:xfrm>
        </p:spPr>
        <p:txBody>
          <a:bodyPr/>
          <a:lstStyle/>
          <a:p>
            <a:r>
              <a:rPr lang="en-US" dirty="0" smtClean="0"/>
              <a:t>Lattice file for warm section was created and checked by tracking protons with original collimators (?)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128" y="1641921"/>
            <a:ext cx="3614286" cy="390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5006" y="1656207"/>
            <a:ext cx="3595238" cy="388571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13181" y="5646606"/>
            <a:ext cx="81206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rgbClr val="000000"/>
                </a:solidFill>
              </a:rPr>
              <a:t>Proton trajectories in horizontal (left) and vertical (right) plane. MARS notations differ from conventional x </a:t>
            </a:r>
            <a:r>
              <a:rPr lang="en-US" sz="1600" dirty="0" smtClean="0">
                <a:solidFill>
                  <a:srgbClr val="000000"/>
                </a:solidFill>
                <a:sym typeface="Symbol" panose="05050102010706020507" pitchFamily="18" charset="2"/>
              </a:rPr>
              <a:t> y</a:t>
            </a:r>
            <a:endParaRPr lang="en-US" sz="16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59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TSCV (the right half) used in G4BL simulations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228600" y="916891"/>
            <a:ext cx="8686800" cy="499226"/>
          </a:xfrm>
        </p:spPr>
        <p:txBody>
          <a:bodyPr/>
          <a:lstStyle/>
          <a:p>
            <a:r>
              <a:rPr lang="en-US" dirty="0" smtClean="0"/>
              <a:t>Since there is no elliptic apertures in G4beamline I had to invent something that would produce smaller impedance and collimate particles with large |</a:t>
            </a:r>
            <a:r>
              <a:rPr lang="en-US" dirty="0" err="1" smtClean="0"/>
              <a:t>dp</a:t>
            </a:r>
            <a:r>
              <a:rPr lang="en-US" dirty="0" smtClean="0"/>
              <a:t>/p| tighter:</a:t>
            </a:r>
            <a:endParaRPr lang="en-US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7506" y="1753864"/>
            <a:ext cx="4211320" cy="3344545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8600" y="5359940"/>
            <a:ext cx="8130921" cy="8827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Schematic view of the cross-section of the right half of the TSCV collimator acting on protons with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16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&lt; 0. The red star shows the beam center while the teal ellipse shows the 12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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envelope for 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sym typeface="Symbol" panose="05050102010706020507" pitchFamily="18" charset="2"/>
              </a:rPr>
              <a:t></a:t>
            </a:r>
            <a:r>
              <a:rPr lang="en-US" sz="1600" baseline="-250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 </a:t>
            </a:r>
            <a:r>
              <a:rPr lang="en-US" sz="16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= ‑0.0015</a:t>
            </a:r>
            <a:r>
              <a:rPr lang="en-US" sz="16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endParaRPr lang="en-US" sz="1600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0708" y="4155464"/>
            <a:ext cx="12095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beam center</a:t>
            </a:r>
            <a:endParaRPr lang="en-US" sz="1400" dirty="0">
              <a:solidFill>
                <a:srgbClr val="00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2723745" y="3638145"/>
            <a:ext cx="554476" cy="517319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stealt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3859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Team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301895" y="1643976"/>
            <a:ext cx="8005527" cy="2412458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en-US" sz="1800" dirty="0" smtClean="0"/>
              <a:t>N. </a:t>
            </a:r>
            <a:r>
              <a:rPr lang="en-US" sz="1800" dirty="0" err="1" smtClean="0"/>
              <a:t>Mokhov</a:t>
            </a:r>
            <a:r>
              <a:rPr lang="en-US" sz="1800" dirty="0" smtClean="0"/>
              <a:t> &amp; M. </a:t>
            </a:r>
            <a:r>
              <a:rPr lang="en-US" sz="1800" dirty="0" err="1" smtClean="0"/>
              <a:t>Syphers</a:t>
            </a:r>
            <a:r>
              <a:rPr lang="en-US" sz="1800" dirty="0" smtClean="0"/>
              <a:t> (NIU) – leaders,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E. </a:t>
            </a:r>
            <a:r>
              <a:rPr lang="en-US" sz="1800" dirty="0" err="1" smtClean="0"/>
              <a:t>Gianfelice</a:t>
            </a:r>
            <a:r>
              <a:rPr lang="en-US" sz="1800" dirty="0" smtClean="0"/>
              <a:t>-Wendt – optics design</a:t>
            </a:r>
          </a:p>
          <a:p>
            <a:pPr>
              <a:spcBef>
                <a:spcPts val="600"/>
              </a:spcBef>
            </a:pPr>
            <a:r>
              <a:rPr lang="en-US" sz="1800" dirty="0" smtClean="0"/>
              <a:t>Y. Alexahin </a:t>
            </a:r>
            <a:r>
              <a:rPr lang="en-US" sz="1800" dirty="0"/>
              <a:t>– optics </a:t>
            </a:r>
            <a:r>
              <a:rPr lang="en-US" sz="1800" dirty="0" smtClean="0"/>
              <a:t>&amp; collimation arrangement </a:t>
            </a:r>
            <a:r>
              <a:rPr lang="en-US" sz="1800" dirty="0"/>
              <a:t>design 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smtClean="0"/>
              <a:t>I. </a:t>
            </a:r>
            <a:r>
              <a:rPr lang="en-US" sz="1800" dirty="0" err="1" smtClean="0"/>
              <a:t>Tropin</a:t>
            </a:r>
            <a:r>
              <a:rPr lang="en-US" sz="1800" dirty="0" smtClean="0"/>
              <a:t> – MARS simulations </a:t>
            </a:r>
            <a:r>
              <a:rPr lang="en-US" sz="1800" dirty="0"/>
              <a:t>&amp; collimation arrangement design </a:t>
            </a:r>
            <a:endParaRPr lang="en-US" sz="1800" dirty="0" smtClean="0"/>
          </a:p>
          <a:p>
            <a:pPr>
              <a:spcBef>
                <a:spcPts val="600"/>
              </a:spcBef>
            </a:pPr>
            <a:r>
              <a:rPr lang="en-US" sz="1800" dirty="0" smtClean="0"/>
              <a:t>A. Narayanan (NIU PhD student) – G4beamline and </a:t>
            </a:r>
            <a:r>
              <a:rPr lang="en-US" sz="1800" dirty="0"/>
              <a:t>MARS simulations </a:t>
            </a:r>
          </a:p>
        </p:txBody>
      </p:sp>
    </p:spTree>
    <p:extLst>
      <p:ext uri="{BB962C8B-B14F-4D97-AF65-F5344CB8AC3E}">
        <p14:creationId xmlns:p14="http://schemas.microsoft.com/office/powerpoint/2010/main" val="2953074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>
          <a:xfrm>
            <a:off x="839627" y="5544766"/>
            <a:ext cx="8071246" cy="489498"/>
          </a:xfrm>
        </p:spPr>
        <p:txBody>
          <a:bodyPr/>
          <a:lstStyle/>
          <a:p>
            <a:r>
              <a:rPr lang="en-US" b="0" dirty="0" smtClean="0"/>
              <a:t>Left: The </a:t>
            </a:r>
            <a:r>
              <a:rPr lang="en-US" b="0" dirty="0"/>
              <a:t>starting optics is Collider dev/</a:t>
            </a:r>
            <a:r>
              <a:rPr lang="en-US" b="0" dirty="0" err="1"/>
              <a:t>fcc</a:t>
            </a:r>
            <a:r>
              <a:rPr lang="en-US" b="0" dirty="0"/>
              <a:t> </a:t>
            </a:r>
            <a:r>
              <a:rPr lang="en-US" b="0" dirty="0" err="1"/>
              <a:t>hh</a:t>
            </a:r>
            <a:r>
              <a:rPr lang="en-US" b="0" dirty="0"/>
              <a:t> </a:t>
            </a:r>
            <a:r>
              <a:rPr lang="en-US" b="0" dirty="0" err="1"/>
              <a:t>dev.seq</a:t>
            </a:r>
            <a:r>
              <a:rPr lang="en-US" b="0" dirty="0"/>
              <a:t> as found back in June </a:t>
            </a:r>
            <a:r>
              <a:rPr lang="en-US" b="0" dirty="0" smtClean="0"/>
              <a:t>2017</a:t>
            </a:r>
          </a:p>
          <a:p>
            <a:r>
              <a:rPr lang="en-US" b="0" dirty="0" smtClean="0"/>
              <a:t>Right: Eliana’s optics modification </a:t>
            </a:r>
            <a:r>
              <a:rPr lang="en-US" b="0" dirty="0" smtClean="0"/>
              <a:t>– the </a:t>
            </a:r>
            <a:r>
              <a:rPr lang="en-US" b="0" dirty="0" smtClean="0"/>
              <a:t>merit factor D</a:t>
            </a:r>
            <a:r>
              <a:rPr lang="en-US" b="0" baseline="-25000" dirty="0" smtClean="0"/>
              <a:t>x</a:t>
            </a:r>
            <a:r>
              <a:rPr lang="en-US" b="0" baseline="30000" dirty="0" smtClean="0"/>
              <a:t>2</a:t>
            </a:r>
            <a:r>
              <a:rPr lang="en-US" b="0" dirty="0" smtClean="0"/>
              <a:t>/</a:t>
            </a:r>
            <a:r>
              <a:rPr lang="en-US" b="0" dirty="0" smtClean="0">
                <a:sym typeface="Symbol" panose="05050102010706020507" pitchFamily="18" charset="2"/>
              </a:rPr>
              <a:t></a:t>
            </a:r>
            <a:r>
              <a:rPr lang="en-US" b="0" baseline="-25000" dirty="0"/>
              <a:t>x</a:t>
            </a:r>
            <a:r>
              <a:rPr lang="en-US" b="0" dirty="0" smtClean="0"/>
              <a:t>  </a:t>
            </a:r>
            <a:r>
              <a:rPr lang="en-US" b="0" dirty="0" smtClean="0"/>
              <a:t>increased by 7 times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Modifications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6588" y="812600"/>
            <a:ext cx="3832381" cy="2779321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9627" y="3236085"/>
            <a:ext cx="3426301" cy="230868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72008" y="888920"/>
            <a:ext cx="4060801" cy="270300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76567" y="3251755"/>
            <a:ext cx="3451681" cy="22959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982691" y="5266829"/>
            <a:ext cx="734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- 43km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2027" y="2974756"/>
            <a:ext cx="73429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IPF @ 44.6km</a:t>
            </a: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895600" y="5270717"/>
            <a:ext cx="734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rgbClr val="000000"/>
                </a:solidFill>
              </a:rPr>
              <a:t>- 43km</a:t>
            </a:r>
            <a:endParaRPr lang="en-US" sz="12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54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4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Quadrupole Strength Modification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22049" y="679629"/>
            <a:ext cx="6208969" cy="5578296"/>
          </a:xfrm>
          <a:prstGeom prst="rect">
            <a:avLst/>
          </a:prstGeom>
        </p:spPr>
      </p:pic>
      <p:cxnSp>
        <p:nvCxnSpPr>
          <p:cNvPr id="3" name="Straight Connector 2"/>
          <p:cNvCxnSpPr/>
          <p:nvPr/>
        </p:nvCxnSpPr>
        <p:spPr>
          <a:xfrm>
            <a:off x="4494612" y="5564222"/>
            <a:ext cx="28307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4494612" y="5972783"/>
            <a:ext cx="2830749" cy="0"/>
          </a:xfrm>
          <a:prstGeom prst="line">
            <a:avLst/>
          </a:prstGeom>
          <a:ln w="12700">
            <a:solidFill>
              <a:srgbClr val="FF000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2252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5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Optics Functions @ Collimators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9614" y="1824481"/>
            <a:ext cx="5159101" cy="360908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67862" y="1830824"/>
            <a:ext cx="3253029" cy="360274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412300" y="1455149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Eliana’s design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927088" y="1440299"/>
            <a:ext cx="166687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/>
              <a:t>Original design</a:t>
            </a:r>
          </a:p>
        </p:txBody>
      </p:sp>
      <p:sp>
        <p:nvSpPr>
          <p:cNvPr id="13" name="Rectangle 12"/>
          <p:cNvSpPr/>
          <p:nvPr/>
        </p:nvSpPr>
        <p:spPr>
          <a:xfrm>
            <a:off x="296289" y="3335774"/>
            <a:ext cx="8505824" cy="152400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5814" y="2449949"/>
            <a:ext cx="8505824" cy="152400"/>
          </a:xfrm>
          <a:prstGeom prst="rect">
            <a:avLst/>
          </a:prstGeom>
          <a:noFill/>
          <a:ln w="15875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951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Warm Section </a:t>
            </a:r>
            <a:r>
              <a:rPr lang="en-US" dirty="0"/>
              <a:t>Optics</a:t>
            </a:r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228600" y="5609821"/>
            <a:ext cx="8686800" cy="493071"/>
          </a:xfrm>
        </p:spPr>
        <p:txBody>
          <a:bodyPr/>
          <a:lstStyle/>
          <a:p>
            <a:r>
              <a:rPr lang="en-US" dirty="0" smtClean="0"/>
              <a:t>Optics functions in warm section </a:t>
            </a:r>
            <a:r>
              <a:rPr lang="en-US" dirty="0"/>
              <a:t>(from </a:t>
            </a:r>
            <a:r>
              <a:rPr lang="en-US" i="1" dirty="0"/>
              <a:t>bpm.6l3.b1</a:t>
            </a:r>
            <a:r>
              <a:rPr lang="en-US" dirty="0"/>
              <a:t> to </a:t>
            </a:r>
            <a:r>
              <a:rPr lang="en-US" i="1" dirty="0"/>
              <a:t>bpmwc.6r3.b1</a:t>
            </a:r>
            <a:r>
              <a:rPr lang="en-US" dirty="0"/>
              <a:t>) </a:t>
            </a:r>
            <a:r>
              <a:rPr lang="en-US" dirty="0" smtClean="0"/>
              <a:t>and </a:t>
            </a:r>
            <a:r>
              <a:rPr lang="en-US" dirty="0"/>
              <a:t>trajectories of </a:t>
            </a:r>
            <a:r>
              <a:rPr lang="en-US" dirty="0" smtClean="0"/>
              <a:t>particles </a:t>
            </a:r>
            <a:r>
              <a:rPr lang="en-US" dirty="0"/>
              <a:t>scattered in the primary collimator by </a:t>
            </a:r>
            <a:r>
              <a:rPr lang="en-US" dirty="0" smtClean="0"/>
              <a:t>10</a:t>
            </a:r>
            <a:r>
              <a:rPr lang="en-US" dirty="0">
                <a:sym typeface="Symbol" panose="05050102010706020507" pitchFamily="18" charset="2"/>
              </a:rPr>
              <a:t></a:t>
            </a:r>
            <a:r>
              <a:rPr lang="en-US" dirty="0"/>
              <a:t>rad </a:t>
            </a: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827" y="876616"/>
            <a:ext cx="7202078" cy="4552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11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Collimators for Preliminary Study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222250" y="4432265"/>
            <a:ext cx="8686800" cy="1309689"/>
          </a:xfrm>
        </p:spPr>
        <p:txBody>
          <a:bodyPr/>
          <a:lstStyle/>
          <a:p>
            <a:r>
              <a:rPr lang="en-US" dirty="0" smtClean="0"/>
              <a:t>Important Note:</a:t>
            </a:r>
          </a:p>
          <a:p>
            <a:pPr>
              <a:spcAft>
                <a:spcPts val="600"/>
              </a:spcAft>
            </a:pP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Generally the contribution to the transverse impedance goes as </a:t>
            </a:r>
            <a:r>
              <a:rPr lang="en-US" b="0" i="1" baseline="-25000" dirty="0" err="1">
                <a:solidFill>
                  <a:srgbClr val="000000"/>
                </a:solidFill>
                <a:sym typeface="Symbol" panose="05050102010706020507" pitchFamily="18" charset="2"/>
              </a:rPr>
              <a:t>x,y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/</a:t>
            </a:r>
            <a:r>
              <a:rPr lang="en-US" b="0" i="1" dirty="0">
                <a:solidFill>
                  <a:srgbClr val="000000"/>
                </a:solidFill>
                <a:sym typeface="Symbol" panose="05050102010706020507" pitchFamily="18" charset="2"/>
              </a:rPr>
              <a:t>gap</a:t>
            </a:r>
            <a:r>
              <a:rPr lang="en-US" b="0" baseline="30000" dirty="0">
                <a:solidFill>
                  <a:srgbClr val="000000"/>
                </a:solidFill>
                <a:sym typeface="Symbol" panose="05050102010706020507" pitchFamily="18" charset="2"/>
              </a:rPr>
              <a:t>3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, so for horizontal momentum collimator </a:t>
            </a:r>
            <a:r>
              <a:rPr lang="en-US" b="0" dirty="0" err="1">
                <a:solidFill>
                  <a:srgbClr val="000000"/>
                </a:solidFill>
                <a:sym typeface="Symbol" panose="05050102010706020507" pitchFamily="18" charset="2"/>
              </a:rPr>
              <a:t>Z</a:t>
            </a:r>
            <a:r>
              <a:rPr lang="en-US" b="0" i="1" baseline="-25000" dirty="0" err="1">
                <a:solidFill>
                  <a:srgbClr val="000000"/>
                </a:solidFill>
                <a:sym typeface="Symbol" panose="05050102010706020507" pitchFamily="18" charset="2"/>
              </a:rPr>
              <a:t>x</a:t>
            </a:r>
            <a:r>
              <a:rPr lang="en-US" b="0" i="1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~ </a:t>
            </a:r>
            <a:r>
              <a:rPr lang="en-US" b="0" i="1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x 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/D</a:t>
            </a:r>
            <a:r>
              <a:rPr lang="en-US" b="0" i="1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x</a:t>
            </a:r>
            <a:r>
              <a:rPr lang="en-US" b="0" baseline="30000" dirty="0">
                <a:solidFill>
                  <a:srgbClr val="000000"/>
                </a:solidFill>
                <a:sym typeface="Symbol" panose="05050102010706020507" pitchFamily="18" charset="2"/>
              </a:rPr>
              <a:t>3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, while for the vertical </a:t>
            </a:r>
            <a:r>
              <a:rPr lang="en-US" b="0" dirty="0" err="1">
                <a:solidFill>
                  <a:srgbClr val="000000"/>
                </a:solidFill>
                <a:sym typeface="Symbol" panose="05050102010706020507" pitchFamily="18" charset="2"/>
              </a:rPr>
              <a:t>Z</a:t>
            </a:r>
            <a:r>
              <a:rPr lang="en-US" b="0" i="1" baseline="-25000" dirty="0" err="1">
                <a:solidFill>
                  <a:srgbClr val="000000"/>
                </a:solidFill>
                <a:sym typeface="Symbol" panose="05050102010706020507" pitchFamily="18" charset="2"/>
              </a:rPr>
              <a:t>y</a:t>
            </a:r>
            <a:r>
              <a:rPr lang="en-US" b="0" i="1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 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~ 1/</a:t>
            </a:r>
            <a:r>
              <a:rPr lang="en-US" b="0" i="1" baseline="-25000" dirty="0">
                <a:solidFill>
                  <a:srgbClr val="000000"/>
                </a:solidFill>
                <a:sym typeface="Symbol" panose="05050102010706020507" pitchFamily="18" charset="2"/>
              </a:rPr>
              <a:t>y</a:t>
            </a:r>
            <a:r>
              <a:rPr lang="en-US" b="0" baseline="30000" dirty="0">
                <a:solidFill>
                  <a:srgbClr val="000000"/>
                </a:solidFill>
                <a:sym typeface="Symbol" panose="05050102010706020507" pitchFamily="18" charset="2"/>
              </a:rPr>
              <a:t>1/2</a:t>
            </a:r>
            <a:r>
              <a:rPr lang="en-US" b="0" dirty="0">
                <a:solidFill>
                  <a:srgbClr val="000000"/>
                </a:solidFill>
                <a:sym typeface="Symbol" panose="05050102010706020507" pitchFamily="18" charset="2"/>
              </a:rPr>
              <a:t>.</a:t>
            </a:r>
          </a:p>
          <a:p>
            <a:r>
              <a:rPr lang="en-US" dirty="0">
                <a:solidFill>
                  <a:srgbClr val="FF0000"/>
                </a:solidFill>
                <a:sym typeface="Symbol" panose="05050102010706020507" pitchFamily="18" charset="2"/>
              </a:rPr>
              <a:t>In Eliana’s design both contributions are smaller!</a:t>
            </a:r>
            <a:endParaRPr lang="en-US" dirty="0">
              <a:solidFill>
                <a:srgbClr val="FF0000"/>
              </a:solidFill>
            </a:endParaRPr>
          </a:p>
          <a:p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741261"/>
              </p:ext>
            </p:extLst>
          </p:nvPr>
        </p:nvGraphicFramePr>
        <p:xfrm>
          <a:off x="312419" y="1062866"/>
          <a:ext cx="8221980" cy="2756659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18072"/>
                <a:gridCol w="1218072"/>
                <a:gridCol w="1218072"/>
                <a:gridCol w="1522588"/>
                <a:gridCol w="1522588"/>
                <a:gridCol w="1522588"/>
              </a:tblGrid>
              <a:tr h="979104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name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 err="1">
                          <a:effectLst/>
                        </a:rPr>
                        <a:t>collim</a:t>
                      </a:r>
                      <a:r>
                        <a:rPr lang="en-US" sz="1600" dirty="0">
                          <a:effectLst/>
                        </a:rPr>
                        <a:t>. plane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length (m)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position from warm start (m)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jaw distance (mm) from centerline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jaw angle (</a:t>
                      </a:r>
                      <a:r>
                        <a:rPr lang="en-US" sz="1600" dirty="0">
                          <a:effectLst/>
                          <a:sym typeface="Symbol" panose="05050102010706020507" pitchFamily="18" charset="2"/>
                        </a:rPr>
                        <a:t></a:t>
                      </a:r>
                      <a:r>
                        <a:rPr lang="en-US" sz="1600" dirty="0">
                          <a:effectLst/>
                        </a:rPr>
                        <a:t>rad) w.r.t. centerline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TCP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43.75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-72.75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TSCH1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343.0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5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TSCV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545.47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3.6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TSCH2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h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732.82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9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0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355511"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TTV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v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1.5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888.65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effectLst/>
                        </a:rPr>
                        <a:t>2.5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effectLst/>
                        </a:rPr>
                        <a:t>0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22374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G4beamline* </a:t>
            </a:r>
            <a:r>
              <a:rPr lang="en-US" dirty="0"/>
              <a:t>Simulations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44430" y="813841"/>
            <a:ext cx="7352691" cy="263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The goal of the study was to see if it is possible to eliminate protons with relative momentum deviation </a:t>
            </a:r>
            <a:r>
              <a:rPr lang="en-US" sz="1600" dirty="0">
                <a:sym typeface="Symbol" panose="05050102010706020507" pitchFamily="18" charset="2"/>
              </a:rPr>
              <a:t></a:t>
            </a:r>
            <a:r>
              <a:rPr lang="en-US" sz="1600" baseline="-25000" dirty="0"/>
              <a:t>p</a:t>
            </a:r>
            <a:r>
              <a:rPr lang="en-US" sz="1600" dirty="0"/>
              <a:t> larger (by absolute value) than </a:t>
            </a:r>
            <a:r>
              <a:rPr lang="en-US" sz="1600" dirty="0">
                <a:sym typeface="Symbol" panose="05050102010706020507" pitchFamily="18" charset="2"/>
              </a:rPr>
              <a:t></a:t>
            </a:r>
            <a:r>
              <a:rPr lang="en-US" sz="1600" baseline="-25000" dirty="0"/>
              <a:t>max</a:t>
            </a:r>
            <a:r>
              <a:rPr lang="en-US" sz="1600" dirty="0"/>
              <a:t>=0.0015 not allowing scattered protons with transverse amplitudes larger than 12</a:t>
            </a:r>
            <a:r>
              <a:rPr lang="en-US" sz="1600" dirty="0">
                <a:sym typeface="Symbol" panose="05050102010706020507" pitchFamily="18" charset="2"/>
              </a:rPr>
              <a:t></a:t>
            </a:r>
            <a:r>
              <a:rPr lang="en-US" sz="1600" dirty="0"/>
              <a:t> at 50 </a:t>
            </a:r>
            <a:r>
              <a:rPr lang="en-US" sz="1600" dirty="0" err="1"/>
              <a:t>TeV</a:t>
            </a:r>
            <a:r>
              <a:rPr lang="en-US" sz="1600" dirty="0"/>
              <a:t> to escape</a:t>
            </a:r>
            <a:r>
              <a:rPr lang="en-US" sz="1600" dirty="0" smtClean="0"/>
              <a:t>.</a:t>
            </a:r>
            <a:endParaRPr lang="en-US" sz="1600" dirty="0" smtClean="0">
              <a:sym typeface="Symbol" panose="05050102010706020507" pitchFamily="18" charset="2"/>
            </a:endParaRPr>
          </a:p>
          <a:p>
            <a:endParaRPr lang="en-US" sz="1600" dirty="0">
              <a:sym typeface="Symbol" panose="05050102010706020507" pitchFamily="18" charset="2"/>
            </a:endParaRPr>
          </a:p>
          <a:p>
            <a:r>
              <a:rPr lang="en-US" sz="1600" dirty="0" smtClean="0">
                <a:sym typeface="Symbol" panose="05050102010706020507" pitchFamily="18" charset="2"/>
              </a:rPr>
              <a:t>A </a:t>
            </a:r>
            <a:r>
              <a:rPr lang="en-US" sz="1600" dirty="0">
                <a:sym typeface="Symbol" panose="05050102010706020507" pitchFamily="18" charset="2"/>
              </a:rPr>
              <a:t>G4BL input file was built that includes warm magnets and collimators as described on slides 2-3 which act on </a:t>
            </a:r>
            <a:r>
              <a:rPr lang="en-US" sz="1600" dirty="0" err="1">
                <a:sym typeface="Symbol" panose="05050102010706020507" pitchFamily="18" charset="2"/>
              </a:rPr>
              <a:t>dp</a:t>
            </a:r>
            <a:r>
              <a:rPr lang="en-US" sz="1600" dirty="0">
                <a:sym typeface="Symbol" panose="05050102010706020507" pitchFamily="18" charset="2"/>
              </a:rPr>
              <a:t>/p &lt; 0 part of the halo. The gaps were calculated for </a:t>
            </a:r>
            <a:r>
              <a:rPr lang="en-US" sz="1600" baseline="-25000" dirty="0">
                <a:sym typeface="Symbol" panose="05050102010706020507" pitchFamily="18" charset="2"/>
              </a:rPr>
              <a:t>max</a:t>
            </a:r>
            <a:r>
              <a:rPr lang="en-US" sz="1600" dirty="0">
                <a:sym typeface="Symbol" panose="05050102010706020507" pitchFamily="18" charset="2"/>
              </a:rPr>
              <a:t>=0.0015</a:t>
            </a:r>
          </a:p>
          <a:p>
            <a:pPr>
              <a:spcBef>
                <a:spcPts val="600"/>
              </a:spcBef>
            </a:pPr>
            <a:r>
              <a:rPr lang="en-US" sz="1600" dirty="0">
                <a:sym typeface="Symbol" panose="05050102010706020507" pitchFamily="18" charset="2"/>
              </a:rPr>
              <a:t>Three values of </a:t>
            </a:r>
            <a:r>
              <a:rPr lang="en-US" sz="1600" dirty="0" err="1">
                <a:sym typeface="Symbol" panose="05050102010706020507" pitchFamily="18" charset="2"/>
              </a:rPr>
              <a:t>dp</a:t>
            </a:r>
            <a:r>
              <a:rPr lang="en-US" sz="1600" dirty="0">
                <a:sym typeface="Symbol" panose="05050102010706020507" pitchFamily="18" charset="2"/>
              </a:rPr>
              <a:t>/p were chosen: -0.0016, -0.0015 and -0.0014</a:t>
            </a:r>
          </a:p>
          <a:p>
            <a:r>
              <a:rPr lang="en-US" sz="1600" dirty="0">
                <a:sym typeface="Symbol" panose="05050102010706020507" pitchFamily="18" charset="2"/>
              </a:rPr>
              <a:t>For each </a:t>
            </a:r>
            <a:r>
              <a:rPr lang="en-US" sz="1600" dirty="0" err="1">
                <a:sym typeface="Symbol" panose="05050102010706020507" pitchFamily="18" charset="2"/>
              </a:rPr>
              <a:t>dp</a:t>
            </a:r>
            <a:r>
              <a:rPr lang="en-US" sz="1600" dirty="0">
                <a:sym typeface="Symbol" panose="05050102010706020507" pitchFamily="18" charset="2"/>
              </a:rPr>
              <a:t>/p value an ensemble of 10</a:t>
            </a:r>
            <a:r>
              <a:rPr lang="en-US" sz="1600" baseline="30000" dirty="0">
                <a:sym typeface="Symbol" panose="05050102010706020507" pitchFamily="18" charset="2"/>
              </a:rPr>
              <a:t>4</a:t>
            </a:r>
            <a:r>
              <a:rPr lang="en-US" sz="1600" dirty="0">
                <a:sym typeface="Symbol" panose="05050102010706020507" pitchFamily="18" charset="2"/>
              </a:rPr>
              <a:t> particles was built based on MADX values of optics functions at the warm section entrance as</a:t>
            </a:r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1093165"/>
              </p:ext>
            </p:extLst>
          </p:nvPr>
        </p:nvGraphicFramePr>
        <p:xfrm>
          <a:off x="1074511" y="3720767"/>
          <a:ext cx="5227200" cy="6704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6" name="Equation" r:id="rId3" imgW="4356000" imgH="558720" progId="Equation.3">
                  <p:embed/>
                </p:oleObj>
              </mc:Choice>
              <mc:Fallback>
                <p:oleObj name="Equation" r:id="rId3" imgW="4356000" imgH="55872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74511" y="3720767"/>
                        <a:ext cx="5227200" cy="67046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144430" y="4644602"/>
            <a:ext cx="735269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ym typeface="Symbol" panose="05050102010706020507" pitchFamily="18" charset="2"/>
              </a:rPr>
              <a:t>where the initial phases </a:t>
            </a:r>
            <a:r>
              <a:rPr lang="en-US" sz="1600" i="1" baseline="-25000" dirty="0" err="1">
                <a:sym typeface="Symbol" panose="05050102010706020507" pitchFamily="18" charset="2"/>
              </a:rPr>
              <a:t>x,y</a:t>
            </a:r>
            <a:r>
              <a:rPr lang="en-US" sz="1600" dirty="0">
                <a:sym typeface="Symbol" panose="05050102010706020507" pitchFamily="18" charset="2"/>
              </a:rPr>
              <a:t> were randomly distributed in the interval (0, 2), while action variables </a:t>
            </a:r>
            <a:r>
              <a:rPr lang="en-US" sz="1600" i="1" dirty="0" err="1">
                <a:sym typeface="Symbol" panose="05050102010706020507" pitchFamily="18" charset="2"/>
              </a:rPr>
              <a:t>I</a:t>
            </a:r>
            <a:r>
              <a:rPr lang="en-US" sz="1600" i="1" baseline="-25000" dirty="0" err="1">
                <a:sym typeface="Symbol" panose="05050102010706020507" pitchFamily="18" charset="2"/>
              </a:rPr>
              <a:t>x,y</a:t>
            </a:r>
            <a:r>
              <a:rPr lang="en-US" sz="1600" dirty="0">
                <a:sym typeface="Symbol" panose="05050102010706020507" pitchFamily="18" charset="2"/>
              </a:rPr>
              <a:t> were distributed according to the exponential law with the average </a:t>
            </a:r>
            <a:r>
              <a:rPr lang="en-US" sz="1600" baseline="-25000" dirty="0">
                <a:sym typeface="Symbol" panose="05050102010706020507" pitchFamily="18" charset="2"/>
              </a:rPr>
              <a:t></a:t>
            </a:r>
            <a:r>
              <a:rPr lang="en-US" sz="1600" dirty="0">
                <a:sym typeface="Symbol" panose="05050102010706020507" pitchFamily="18" charset="2"/>
              </a:rPr>
              <a:t>=4.1*10</a:t>
            </a:r>
            <a:r>
              <a:rPr lang="en-US" sz="1600" baseline="30000" dirty="0">
                <a:sym typeface="Symbol" panose="05050102010706020507" pitchFamily="18" charset="2"/>
              </a:rPr>
              <a:t>-11</a:t>
            </a:r>
            <a:r>
              <a:rPr lang="en-US" sz="1600" dirty="0">
                <a:sym typeface="Symbol" panose="05050102010706020507" pitchFamily="18" charset="2"/>
              </a:rPr>
              <a:t>m and truncation at 5 amplitude (</a:t>
            </a:r>
            <a:r>
              <a:rPr lang="en-US" sz="1600" i="1" dirty="0" err="1">
                <a:sym typeface="Symbol" panose="05050102010706020507" pitchFamily="18" charset="2"/>
              </a:rPr>
              <a:t>I</a:t>
            </a:r>
            <a:r>
              <a:rPr lang="en-US" sz="1600" i="1" baseline="-25000" dirty="0" err="1">
                <a:sym typeface="Symbol" panose="05050102010706020507" pitchFamily="18" charset="2"/>
              </a:rPr>
              <a:t>x,y</a:t>
            </a:r>
            <a:r>
              <a:rPr lang="en-US" sz="1600" i="1" baseline="-25000" dirty="0">
                <a:sym typeface="Symbol" panose="05050102010706020507" pitchFamily="18" charset="2"/>
              </a:rPr>
              <a:t> </a:t>
            </a:r>
            <a:r>
              <a:rPr lang="en-US" sz="1600" dirty="0">
                <a:sym typeface="Symbol" panose="05050102010706020507" pitchFamily="18" charset="2"/>
              </a:rPr>
              <a:t>=12.5</a:t>
            </a:r>
            <a:r>
              <a:rPr lang="en-US" sz="1600" baseline="-25000" dirty="0">
                <a:sym typeface="Symbol" panose="05050102010706020507" pitchFamily="18" charset="2"/>
              </a:rPr>
              <a:t></a:t>
            </a:r>
            <a:r>
              <a:rPr lang="en-US" sz="1600" dirty="0">
                <a:sym typeface="Symbol" panose="05050102010706020507" pitchFamily="18" charset="2"/>
              </a:rPr>
              <a:t>).</a:t>
            </a:r>
          </a:p>
          <a:p>
            <a:r>
              <a:rPr lang="en-US" sz="1600" dirty="0">
                <a:sym typeface="Symbol" panose="05050102010706020507" pitchFamily="18" charset="2"/>
              </a:rPr>
              <a:t>Protons that reached the end of the warm section were </a:t>
            </a:r>
            <a:r>
              <a:rPr lang="en-US" sz="1600" dirty="0" err="1">
                <a:sym typeface="Symbol" panose="05050102010706020507" pitchFamily="18" charset="2"/>
              </a:rPr>
              <a:t>analysed</a:t>
            </a:r>
            <a:r>
              <a:rPr lang="en-US" sz="1600" dirty="0">
                <a:sym typeface="Symbol" panose="05050102010706020507" pitchFamily="18" charset="2"/>
              </a:rPr>
              <a:t>.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228600" y="5942240"/>
            <a:ext cx="57229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0000"/>
                </a:solidFill>
              </a:rPr>
              <a:t>*) T. Roberts, </a:t>
            </a:r>
            <a:r>
              <a:rPr lang="en-US" sz="1400" dirty="0">
                <a:solidFill>
                  <a:srgbClr val="000000"/>
                </a:solidFill>
              </a:rPr>
              <a:t>http://</a:t>
            </a:r>
            <a:r>
              <a:rPr lang="en-US" sz="1400" dirty="0" smtClean="0">
                <a:solidFill>
                  <a:srgbClr val="000000"/>
                </a:solidFill>
              </a:rPr>
              <a:t>g4beamline.muonsinc.com</a:t>
            </a:r>
            <a:endParaRPr lang="en-US" sz="14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252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pPr>
              <a:defRPr/>
            </a:pPr>
            <a:fld id="{C8C67EE9-579A-1249-A98B-870AEB2A1569}" type="datetime1">
              <a:rPr lang="en-US" smtClean="0"/>
              <a:t>10/9/2017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Y. Alexahin </a:t>
            </a:r>
            <a:r>
              <a:rPr lang="en-US" dirty="0"/>
              <a:t>| </a:t>
            </a:r>
            <a:r>
              <a:rPr lang="en-US" dirty="0" smtClean="0"/>
              <a:t>FCC Momentum Collimation</a:t>
            </a:r>
            <a:endParaRPr lang="en-US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>
              <a:defRPr/>
            </a:pPr>
            <a:fld id="{148C009B-CB69-E04A-B9B3-34B26D69E9CF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G4BL Tracking Results (30k protons total)</a:t>
            </a:r>
            <a:endParaRPr lang="en-US" dirty="0"/>
          </a:p>
        </p:txBody>
      </p:sp>
      <p:sp>
        <p:nvSpPr>
          <p:cNvPr id="2" name="Text Placeholder 1"/>
          <p:cNvSpPr>
            <a:spLocks noGrp="1"/>
          </p:cNvSpPr>
          <p:nvPr>
            <p:ph type="body" sz="half" idx="2"/>
          </p:nvPr>
        </p:nvSpPr>
        <p:spPr>
          <a:xfrm>
            <a:off x="865762" y="5620794"/>
            <a:ext cx="7480570" cy="614636"/>
          </a:xfrm>
        </p:spPr>
        <p:txBody>
          <a:bodyPr/>
          <a:lstStyle/>
          <a:p>
            <a:r>
              <a:rPr lang="en-US" b="0" dirty="0"/>
              <a:t>Distribution in the transverse amplitudes of surviving particles at the warm </a:t>
            </a:r>
            <a:r>
              <a:rPr lang="en-US" b="0" dirty="0" smtClean="0"/>
              <a:t>end, none survived of those with </a:t>
            </a:r>
            <a:r>
              <a:rPr lang="en-US" b="0" dirty="0" smtClean="0">
                <a:solidFill>
                  <a:srgbClr val="003087"/>
                </a:solidFill>
                <a:latin typeface="Calibri" charset="0"/>
                <a:sym typeface="Symbol" panose="05050102010706020507" pitchFamily="18" charset="2"/>
              </a:rPr>
              <a:t></a:t>
            </a:r>
            <a:r>
              <a:rPr lang="en-US" b="0" baseline="-25000" dirty="0">
                <a:solidFill>
                  <a:srgbClr val="003087"/>
                </a:solidFill>
                <a:latin typeface="Calibri" charset="0"/>
                <a:sym typeface="Symbol" panose="05050102010706020507" pitchFamily="18" charset="2"/>
              </a:rPr>
              <a:t> </a:t>
            </a:r>
            <a:r>
              <a:rPr lang="en-US" b="0" dirty="0" smtClean="0">
                <a:solidFill>
                  <a:srgbClr val="003087"/>
                </a:solidFill>
                <a:latin typeface="Calibri" charset="0"/>
              </a:rPr>
              <a:t>= -0.0016 </a:t>
            </a:r>
            <a:endParaRPr lang="en-US" b="0" dirty="0"/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195" y="924048"/>
            <a:ext cx="5943600" cy="4569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410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ermilab_PPT_0908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FNAL_PowerPoint_4x3_100716</Template>
  <TotalTime>234</TotalTime>
  <Words>814</Words>
  <Application>Microsoft Office PowerPoint</Application>
  <PresentationFormat>On-screen Show (4:3)</PresentationFormat>
  <Paragraphs>129</Paragraphs>
  <Slides>12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ＭＳ Ｐゴシック</vt:lpstr>
      <vt:lpstr>Arial</vt:lpstr>
      <vt:lpstr>Calibri</vt:lpstr>
      <vt:lpstr>Geneva</vt:lpstr>
      <vt:lpstr>Helvetica</vt:lpstr>
      <vt:lpstr>Symbol</vt:lpstr>
      <vt:lpstr>Times New Roman</vt:lpstr>
      <vt:lpstr>Fermilab_PPT_090815</vt:lpstr>
      <vt:lpstr>Equation</vt:lpstr>
      <vt:lpstr>PowerPoint Presentation</vt:lpstr>
      <vt:lpstr>The Team</vt:lpstr>
      <vt:lpstr>Optics Modifications</vt:lpstr>
      <vt:lpstr>Quadrupole Strength Modification</vt:lpstr>
      <vt:lpstr>Optics Functions @ Collimators</vt:lpstr>
      <vt:lpstr>Warm Section Optics</vt:lpstr>
      <vt:lpstr>Collimators for Preliminary Study</vt:lpstr>
      <vt:lpstr>G4beamline* Simulations</vt:lpstr>
      <vt:lpstr>G4BL Tracking Results (30k protons total)</vt:lpstr>
      <vt:lpstr>Next steps</vt:lpstr>
      <vt:lpstr>MARS Unleashed!</vt:lpstr>
      <vt:lpstr>TSCV (the right half) used in G4BL simulations</vt:lpstr>
    </vt:vector>
  </TitlesOfParts>
  <Company>Sandbox Studio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Yuri I. Alexahin x3471 13062N</dc:creator>
  <cp:lastModifiedBy>Yuri Alexahin</cp:lastModifiedBy>
  <cp:revision>24</cp:revision>
  <cp:lastPrinted>2014-01-20T19:40:21Z</cp:lastPrinted>
  <dcterms:created xsi:type="dcterms:W3CDTF">2017-03-17T15:34:36Z</dcterms:created>
  <dcterms:modified xsi:type="dcterms:W3CDTF">2017-10-09T09:22:07Z</dcterms:modified>
</cp:coreProperties>
</file>