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  <p:sldMasterId id="2147483703" r:id="rId3"/>
    <p:sldMasterId id="2147483723" r:id="rId4"/>
    <p:sldMasterId id="2147483724" r:id="rId5"/>
    <p:sldMasterId id="2147483725" r:id="rId6"/>
    <p:sldMasterId id="2147483726" r:id="rId7"/>
    <p:sldMasterId id="2147483727" r:id="rId8"/>
  </p:sldMasterIdLst>
  <p:notesMasterIdLst>
    <p:notesMasterId r:id="rId21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7" r:id="rId19"/>
    <p:sldId id="266" r:id="rId2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F0F6F-DC5A-4873-B9F0-27AE4EE9B700}" type="datetimeFigureOut">
              <a:rPr lang="en-GB" smtClean="0"/>
              <a:t>08/10/2017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E0F5D-D77E-48B2-9431-FD6E6ED629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94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661" y="4725144"/>
            <a:ext cx="5162616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055549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22626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52508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603135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792393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9939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8394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9407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9087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5404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3564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2871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154016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9152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1382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186530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6905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8009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29040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11924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318328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7142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6346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4369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1290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522391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669840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39162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3813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4392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57002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13478334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797147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7352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686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052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98744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142752"/>
              </a:clrFrom>
              <a:clrTo>
                <a:srgbClr val="14275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1" y="37708"/>
            <a:ext cx="5033277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848065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033714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2381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896251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874158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13203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76326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8359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43682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0504349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612033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316139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8818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60402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40432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03800513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82137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4280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49460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577586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50694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567834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2554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37243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488987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942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260534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49684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26551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0930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8875231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758295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3869270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508423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83192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257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8633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4762456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99706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51515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108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4098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204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6810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2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microsoft.com/office/2007/relationships/hdphoto" Target="../media/hdphoto1.wdp"/><Relationship Id="rId3" Type="http://schemas.openxmlformats.org/officeDocument/2006/relationships/slideLayout" Target="../slideLayouts/slideLayout44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image" Target="../media/image12.png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image" Target="../media/image4.jpeg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5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theme" Target="../theme/theme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8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391477" y="836712"/>
            <a:ext cx="10800523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Meeting – New Triplet and EIR Optics, 9</a:t>
            </a:r>
            <a:r>
              <a:rPr lang="en-GB" sz="900" baseline="30000" dirty="0" smtClean="0">
                <a:solidFill>
                  <a:srgbClr val="FFFFFF"/>
                </a:solidFill>
                <a:latin typeface="Arial" pitchFamily="34" charset="0"/>
              </a:rPr>
              <a:t>th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October 2017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4873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Designing the Inner Triplet of the FCC, JAI Fest, 2</a:t>
            </a:r>
            <a:r>
              <a:rPr lang="en-GB" sz="900" baseline="30000" dirty="0">
                <a:solidFill>
                  <a:srgbClr val="FFFFFF"/>
                </a:solidFill>
                <a:latin typeface="Arial" pitchFamily="34" charset="0"/>
              </a:rPr>
              <a:t>nd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December 2016                 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13"/>
          <p:cNvSpPr>
            <a:spLocks noChangeShapeType="1"/>
          </p:cNvSpPr>
          <p:nvPr/>
        </p:nvSpPr>
        <p:spPr bwMode="auto">
          <a:xfrm flipV="1">
            <a:off x="1295467" y="836712"/>
            <a:ext cx="10896533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4207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487488" y="836712"/>
            <a:ext cx="10704512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gutleber\cernbox\FCCLogos\EuroCircolLogo_2132x1024.png"/>
          <p:cNvPicPr>
            <a:picLocks noChangeAspect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996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295467" y="836712"/>
            <a:ext cx="10896533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6410852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474028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4776" y="836712"/>
            <a:ext cx="12187224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278462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gutleber\cernbox\FCCLogos\EuroCircolLogo_2132x1024.png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5" y="116632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001240"/>
      </p:ext>
    </p:extLst>
  </p:cSld>
  <p:clrMap bg1="dk2" tx1="lt1" bg2="dk1" tx2="lt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5943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3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1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1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New </a:t>
            </a:r>
            <a:r>
              <a:rPr lang="en-GB" dirty="0" smtClean="0"/>
              <a:t>Triplet </a:t>
            </a:r>
            <a:r>
              <a:rPr lang="en-GB" dirty="0"/>
              <a:t>and EIR </a:t>
            </a:r>
            <a:r>
              <a:rPr lang="en-GB" dirty="0" smtClean="0"/>
              <a:t>Optics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20440"/>
            <a:ext cx="8534400" cy="1752600"/>
          </a:xfrm>
        </p:spPr>
        <p:txBody>
          <a:bodyPr/>
          <a:lstStyle/>
          <a:p>
            <a:r>
              <a:rPr lang="en-GB" dirty="0" smtClean="0"/>
              <a:t>L</a:t>
            </a:r>
            <a:r>
              <a:rPr lang="en-GB" dirty="0" smtClean="0">
                <a:latin typeface="Calibri" panose="020F0502020204030204" pitchFamily="34" charset="0"/>
              </a:rPr>
              <a:t>éon van Riesen-Haupt</a:t>
            </a:r>
          </a:p>
          <a:p>
            <a:r>
              <a:rPr lang="en-GB" b="0" dirty="0">
                <a:latin typeface="Calibri" panose="020F0502020204030204" pitchFamily="34" charset="0"/>
              </a:rPr>
              <a:t>o</a:t>
            </a:r>
            <a:r>
              <a:rPr lang="en-GB" b="0" dirty="0" smtClean="0">
                <a:latin typeface="Calibri" panose="020F0502020204030204" pitchFamily="34" charset="0"/>
              </a:rPr>
              <a:t>n behalf of the JAI FCC team</a:t>
            </a:r>
          </a:p>
        </p:txBody>
      </p:sp>
    </p:spTree>
    <p:extLst>
      <p:ext uri="{BB962C8B-B14F-4D97-AF65-F5344CB8AC3E}">
        <p14:creationId xmlns:p14="http://schemas.microsoft.com/office/powerpoint/2010/main" val="225035113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2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6959" r="14641"/>
          <a:stretch/>
        </p:blipFill>
        <p:spPr>
          <a:xfrm>
            <a:off x="6196013" y="1129035"/>
            <a:ext cx="5080000" cy="5247630"/>
          </a:xfrm>
          <a:prstGeom prst="rect">
            <a:avLst/>
          </a:prstGeom>
        </p:spPr>
      </p:pic>
      <p:pic>
        <p:nvPicPr>
          <p:cNvPr id="11" name="Content Placeholder 2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24577" r="18805"/>
          <a:stretch/>
        </p:blipFill>
        <p:spPr>
          <a:xfrm>
            <a:off x="591364" y="908050"/>
            <a:ext cx="4559115" cy="5689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/>
                      </a:rPr>
                      <m:t>=</m:t>
                    </m:r>
                    <m:r>
                      <a:rPr lang="en-GB" b="1" i="1" smtClean="0">
                        <a:latin typeface="Cambria Math"/>
                      </a:rPr>
                      <m:t>𝟎</m:t>
                    </m:r>
                    <m:r>
                      <a:rPr lang="en-GB" b="1" i="1" smtClean="0">
                        <a:latin typeface="Cambria Math"/>
                      </a:rPr>
                      <m:t>.</m:t>
                    </m:r>
                    <m:r>
                      <a:rPr lang="en-GB" b="1" i="1" smtClean="0">
                        <a:latin typeface="Cambria Math"/>
                      </a:rPr>
                      <m:t>𝟏𝟓</m:t>
                    </m:r>
                    <m:r>
                      <a:rPr lang="en-GB" b="1" i="1" smtClean="0">
                        <a:latin typeface="Cambria Math"/>
                      </a:rPr>
                      <m:t>×</m:t>
                    </m:r>
                    <m:r>
                      <a:rPr lang="en-GB" b="1" i="1" smtClean="0">
                        <a:latin typeface="Cambria Math"/>
                      </a:rPr>
                      <m:t>𝟏</m:t>
                    </m:r>
                    <m:r>
                      <a:rPr lang="en-GB" b="1" i="1" smtClean="0">
                        <a:latin typeface="Cambria Math"/>
                      </a:rPr>
                      <m:t>.</m:t>
                    </m:r>
                    <m:r>
                      <a:rPr lang="en-GB" b="1" i="1" smtClean="0">
                        <a:latin typeface="Cambria Math"/>
                      </a:rPr>
                      <m:t>𝟐</m:t>
                    </m:r>
                    <m:r>
                      <a:rPr lang="en-GB" b="1" i="1" smtClean="0">
                        <a:latin typeface="Cambria Math"/>
                      </a:rPr>
                      <m:t> </m:t>
                    </m:r>
                    <m:r>
                      <a:rPr lang="en-GB" b="1" i="0" smtClean="0">
                        <a:latin typeface="Cambria Math"/>
                      </a:rPr>
                      <m:t>𝐦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816199" y="4509121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20.2</m:t>
                      </m:r>
                      <m:r>
                        <a:rPr lang="en-GB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6199" y="4509121"/>
                <a:ext cx="216024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 rot="16200000">
                <a:off x="195118" y="3695938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95118" y="3695938"/>
                <a:ext cx="632160" cy="276999"/>
              </a:xfrm>
              <a:prstGeom prst="rect">
                <a:avLst/>
              </a:prstGeom>
              <a:blipFill>
                <a:blip r:embed="rId6"/>
                <a:stretch>
                  <a:fillRect t="-8654" r="-34783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 rot="5400000">
                <a:off x="4723635" y="3804654"/>
                <a:ext cx="8495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723635" y="3804654"/>
                <a:ext cx="849592" cy="276999"/>
              </a:xfrm>
              <a:prstGeom prst="rect">
                <a:avLst/>
              </a:prstGeom>
              <a:blipFill>
                <a:blip r:embed="rId7"/>
                <a:stretch>
                  <a:fillRect l="-37778" t="-6429" r="-2222"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4162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9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7450" r="14641"/>
          <a:stretch/>
        </p:blipFill>
        <p:spPr>
          <a:xfrm>
            <a:off x="6196013" y="1110064"/>
            <a:ext cx="5080000" cy="5285571"/>
          </a:xfrm>
          <a:prstGeom prst="rect">
            <a:avLst/>
          </a:prstGeom>
        </p:spPr>
      </p:pic>
      <p:pic>
        <p:nvPicPr>
          <p:cNvPr id="12" name="Content Placeholder 2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18194" r="21915"/>
          <a:stretch/>
        </p:blipFill>
        <p:spPr>
          <a:xfrm>
            <a:off x="434649" y="908050"/>
            <a:ext cx="4822671" cy="56896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/>
                      </a:rPr>
                      <m:t>𝐦</m:t>
                    </m:r>
                  </m:oMath>
                </a14:m>
                <a:r>
                  <a:rPr lang="en-GB" dirty="0" smtClean="0"/>
                  <a:t> Injection Optics @ 3.3TeV </a:t>
                </a:r>
                <a:endParaRPr lang="en-GB" dirty="0"/>
              </a:p>
            </p:txBody>
          </p:sp>
        </mc:Choice>
        <mc:Fallback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t="-23944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816199" y="4509121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25.9</m:t>
                      </m:r>
                      <m:r>
                        <a:rPr lang="en-GB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6199" y="4509121"/>
                <a:ext cx="216024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 rot="16200000">
                <a:off x="-4387" y="3695938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387" y="3695938"/>
                <a:ext cx="632160" cy="276999"/>
              </a:xfrm>
              <a:prstGeom prst="rect">
                <a:avLst/>
              </a:prstGeom>
              <a:blipFill>
                <a:blip r:embed="rId6"/>
                <a:stretch>
                  <a:fillRect t="-8654" r="-34783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 rot="5400000">
                <a:off x="5106021" y="3804654"/>
                <a:ext cx="8495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5106021" y="3804654"/>
                <a:ext cx="849592" cy="276999"/>
              </a:xfrm>
              <a:prstGeom prst="rect">
                <a:avLst/>
              </a:prstGeom>
              <a:blipFill>
                <a:blip r:embed="rId7"/>
                <a:stretch>
                  <a:fillRect l="-37778" t="-6429"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6249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p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sz="2400" dirty="0" smtClean="0"/>
                  <a:t> triplet moved forward 5 m</a:t>
                </a:r>
              </a:p>
              <a:p>
                <a:r>
                  <a:rPr lang="en-GB" sz="2400" dirty="0" smtClean="0"/>
                  <a:t>Achieve similar optics as before</a:t>
                </a:r>
              </a:p>
              <a:p>
                <a:pPr lvl="1"/>
                <a:r>
                  <a:rPr lang="en-GB" sz="2000" dirty="0" smtClean="0"/>
                  <a:t>Can reach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1" i="0" smtClean="0">
                        <a:latin typeface="Cambria Math" panose="02040503050406030204" pitchFamily="18" charset="0"/>
                      </a:rPr>
                      <m:t>𝟐𝐦</m:t>
                    </m:r>
                  </m:oMath>
                </a14:m>
                <a:r>
                  <a:rPr lang="en-GB" sz="2000" dirty="0" smtClean="0"/>
                  <a:t> round optics comfortably</a:t>
                </a:r>
              </a:p>
              <a:p>
                <a:pPr lvl="1"/>
                <a:r>
                  <a:rPr lang="en-GB" sz="2000" dirty="0" smtClean="0"/>
                  <a:t>New flat optics</a:t>
                </a:r>
              </a:p>
              <a:p>
                <a:pPr lvl="1"/>
                <a:r>
                  <a:rPr lang="en-GB" sz="2000" dirty="0" smtClean="0"/>
                  <a:t>Injection optics</a:t>
                </a:r>
              </a:p>
              <a:p>
                <a:r>
                  <a:rPr lang="en-GB" sz="2400" dirty="0" smtClean="0"/>
                  <a:t>Still identical magnets and ‘short’ design</a:t>
                </a:r>
              </a:p>
              <a:p>
                <a:r>
                  <a:rPr lang="en-GB" sz="2400" dirty="0" smtClean="0"/>
                  <a:t>Enough debris protection (see J Abelleira)</a:t>
                </a:r>
              </a:p>
              <a:p>
                <a:r>
                  <a:rPr lang="en-GB" sz="2400" dirty="0" smtClean="0"/>
                  <a:t>New flat optics</a:t>
                </a:r>
              </a:p>
              <a:p>
                <a:r>
                  <a:rPr lang="en-GB" sz="2400" dirty="0" smtClean="0"/>
                  <a:t>Integrated into most recent IR of R Martin</a:t>
                </a:r>
              </a:p>
              <a:p>
                <a:r>
                  <a:rPr lang="en-GB" sz="2400" dirty="0" smtClean="0"/>
                  <a:t>Integration into ring ongoing (A Chance)</a:t>
                </a:r>
              </a:p>
              <a:p>
                <a:pPr lvl="1"/>
                <a:r>
                  <a:rPr lang="en-GB" sz="2000" dirty="0" smtClean="0"/>
                  <a:t>Can perform chromaticity studies</a:t>
                </a:r>
              </a:p>
              <a:p>
                <a:pPr lvl="1"/>
                <a:r>
                  <a:rPr lang="en-GB" sz="2000" dirty="0" smtClean="0"/>
                  <a:t>Also interesting for flat beam-beam</a:t>
                </a:r>
                <a:endParaRPr lang="en-GB" sz="2000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82" t="-7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Outlook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367174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40009"/>
          </a:xfrm>
        </p:spPr>
        <p:txBody>
          <a:bodyPr/>
          <a:lstStyle/>
          <a:p>
            <a:r>
              <a:rPr lang="en-GB" dirty="0" smtClean="0"/>
              <a:t>Before Berlin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Alternative Triplet before Berlin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09600" y="2174875"/>
                <a:ext cx="5583382" cy="395128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Designed using ‘triplet optimisation code’</a:t>
                </a:r>
              </a:p>
              <a:p>
                <a:r>
                  <a:rPr lang="en-GB" dirty="0" smtClean="0"/>
                  <a:t>2-3-2 configuration</a:t>
                </a:r>
              </a:p>
              <a:p>
                <a:pPr lvl="1"/>
                <a:r>
                  <a:rPr lang="en-GB" dirty="0" smtClean="0"/>
                  <a:t>Identical magnets</a:t>
                </a:r>
              </a:p>
              <a:p>
                <a:pPr lvl="1"/>
                <a:r>
                  <a:rPr lang="en-GB" dirty="0" smtClean="0"/>
                  <a:t>15 m long</a:t>
                </a:r>
              </a:p>
              <a:p>
                <a:pPr lvl="1"/>
                <a:r>
                  <a:rPr lang="en-GB" dirty="0" smtClean="0"/>
                  <a:t>Varied shielding</a:t>
                </a:r>
              </a:p>
              <a:p>
                <a:pPr lvl="1"/>
                <a:r>
                  <a:rPr lang="en-GB" dirty="0" smtClean="0"/>
                  <a:t>Protected from debris (see J Abelleira)</a:t>
                </a:r>
              </a:p>
              <a:p>
                <a:r>
                  <a:rPr lang="en-GB" dirty="0" smtClean="0"/>
                  <a:t>Integrated into lattice</a:t>
                </a:r>
              </a:p>
              <a:p>
                <a:pPr lvl="1"/>
                <a:r>
                  <a:rPr lang="en-GB" dirty="0" smtClean="0"/>
                  <a:t>Includes a flat optics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9600" y="2174875"/>
                <a:ext cx="5583382" cy="3951288"/>
              </a:xfrm>
              <a:blipFill>
                <a:blip r:embed="rId2"/>
                <a:stretch>
                  <a:fillRect l="-1638" t="-1080" r="-983" b="-3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3"/>
          <p:cNvPicPr>
            <a:picLocks noGrp="1" noChangeAspect="1"/>
          </p:cNvPicPr>
          <p:nvPr>
            <p:ph sz="quarter" idx="4"/>
          </p:nvPr>
        </p:nvPicPr>
        <p:blipFill rotWithShape="1">
          <a:blip r:embed="rId3"/>
          <a:srcRect l="16853" t="4530" r="15449" b="8391"/>
          <a:stretch/>
        </p:blipFill>
        <p:spPr bwMode="auto">
          <a:xfrm>
            <a:off x="6096000" y="1535113"/>
            <a:ext cx="5054137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 rot="16200000">
                <a:off x="6130399" y="3695939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130399" y="3695939"/>
                <a:ext cx="632160" cy="276999"/>
              </a:xfrm>
              <a:prstGeom prst="rect">
                <a:avLst/>
              </a:prstGeom>
              <a:blipFill>
                <a:blip r:embed="rId4"/>
                <a:stretch>
                  <a:fillRect t="-8654" r="-37778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 rot="5400000">
                <a:off x="10824824" y="3804655"/>
                <a:ext cx="8495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0824824" y="3804655"/>
                <a:ext cx="849592" cy="276999"/>
              </a:xfrm>
              <a:prstGeom prst="rect">
                <a:avLst/>
              </a:prstGeom>
              <a:blipFill>
                <a:blip r:embed="rId5"/>
                <a:stretch>
                  <a:fillRect l="-37778" t="-6429"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586539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9187" t="4812" r="20707" b="8526"/>
          <a:stretch/>
        </p:blipFill>
        <p:spPr>
          <a:xfrm>
            <a:off x="6196013" y="1165232"/>
            <a:ext cx="5080000" cy="517523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itle 6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40 m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7" name="Title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23944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First iteration triplet design with ‘optimisation code’</a:t>
            </a:r>
          </a:p>
          <a:p>
            <a:pPr lvl="1"/>
            <a:r>
              <a:rPr lang="en-GB" dirty="0" smtClean="0"/>
              <a:t>Split to maximum 15 m</a:t>
            </a:r>
          </a:p>
          <a:p>
            <a:pPr lvl="1"/>
            <a:r>
              <a:rPr lang="en-GB" dirty="0" smtClean="0"/>
              <a:t>2-4-2 configuration</a:t>
            </a:r>
          </a:p>
          <a:p>
            <a:pPr lvl="1"/>
            <a:r>
              <a:rPr lang="en-GB" dirty="0" smtClean="0"/>
              <a:t>Q2 magnets shorter than Q1 and Q3 magnets</a:t>
            </a:r>
          </a:p>
          <a:p>
            <a:pPr lvl="1"/>
            <a:r>
              <a:rPr lang="en-GB" dirty="0" smtClean="0"/>
              <a:t>Same shielding maintained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 rot="16200000">
                <a:off x="6130399" y="3695939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130399" y="3695939"/>
                <a:ext cx="632160" cy="276999"/>
              </a:xfrm>
              <a:prstGeom prst="rect">
                <a:avLst/>
              </a:prstGeom>
              <a:blipFill>
                <a:blip r:embed="rId4"/>
                <a:stretch>
                  <a:fillRect t="-8654" r="-37778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 rot="5400000">
                <a:off x="10824824" y="3804655"/>
                <a:ext cx="8495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10824824" y="3804655"/>
                <a:ext cx="849592" cy="276999"/>
              </a:xfrm>
              <a:prstGeom prst="rect">
                <a:avLst/>
              </a:prstGeom>
              <a:blipFill>
                <a:blip r:embed="rId5"/>
                <a:stretch>
                  <a:fillRect l="-37778" t="-6429"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093818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This design was not followed up because</a:t>
                </a:r>
              </a:p>
              <a:p>
                <a:pPr lvl="1"/>
                <a:r>
                  <a:rPr lang="en-GB" dirty="0" smtClean="0"/>
                  <a:t>Magnets are </a:t>
                </a:r>
                <a:r>
                  <a:rPr lang="en-GB" dirty="0"/>
                  <a:t>not </a:t>
                </a:r>
                <a:r>
                  <a:rPr lang="en-GB" dirty="0" smtClean="0"/>
                  <a:t>identical</a:t>
                </a:r>
              </a:p>
              <a:p>
                <a:pPr lvl="2"/>
                <a:r>
                  <a:rPr lang="en-GB" dirty="0" smtClean="0"/>
                  <a:t>This was a key benefit of the 45 m design</a:t>
                </a:r>
              </a:p>
              <a:p>
                <a:pPr lvl="1"/>
                <a:r>
                  <a:rPr lang="en-GB" dirty="0" smtClean="0"/>
                  <a:t>Optimisation </a:t>
                </a:r>
                <a:r>
                  <a:rPr lang="en-GB" dirty="0"/>
                  <a:t>code does not include splitting</a:t>
                </a:r>
              </a:p>
              <a:p>
                <a:pPr lvl="2"/>
                <a:r>
                  <a:rPr lang="en-GB" dirty="0" smtClean="0"/>
                  <a:t>This might not be optimal solution once </a:t>
                </a:r>
                <a:r>
                  <a:rPr lang="en-GB" dirty="0" err="1" smtClean="0"/>
                  <a:t>splitted</a:t>
                </a:r>
                <a:endParaRPr lang="en-GB" dirty="0"/>
              </a:p>
              <a:p>
                <a:pPr lvl="1"/>
                <a:r>
                  <a:rPr lang="en-GB" dirty="0"/>
                  <a:t>Very similar to </a:t>
                </a:r>
                <a:r>
                  <a:rPr lang="en-GB" dirty="0" smtClean="0"/>
                  <a:t>baseline</a:t>
                </a:r>
              </a:p>
              <a:p>
                <a:pPr lvl="2"/>
                <a:r>
                  <a:rPr lang="en-GB" dirty="0" smtClean="0"/>
                  <a:t>Similar design already explored by Roman</a:t>
                </a:r>
              </a:p>
              <a:p>
                <a:r>
                  <a:rPr lang="en-GB" dirty="0" smtClean="0"/>
                  <a:t>Instead take the 45 m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 triplet and move it forward 5 m</a:t>
                </a:r>
              </a:p>
              <a:p>
                <a:pPr lvl="1"/>
                <a:r>
                  <a:rPr lang="en-GB" dirty="0" smtClean="0"/>
                  <a:t>Slight re-matching needed to re-optimise x and y focal points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53" t="-1430" r="-2118" b="-13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Iteration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46965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Re-Matching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2099787"/>
                  </p:ext>
                </p:extLst>
              </p:nvPr>
            </p:nvGraphicFramePr>
            <p:xfrm>
              <a:off x="839587" y="2327564"/>
              <a:ext cx="10922922" cy="14613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1871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1559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66193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567132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36247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36247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247603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  <a:gridCol w="1262034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34439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Quadrupole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Sub</a:t>
                          </a:r>
                          <a:r>
                            <a:rPr lang="en-GB" sz="1400" baseline="0" dirty="0" smtClean="0"/>
                            <a:t> Quads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Length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Coil</a:t>
                          </a:r>
                          <a:r>
                            <a:rPr lang="en-GB" sz="1400" baseline="0" dirty="0" smtClean="0"/>
                            <a:t> Radius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Shielding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k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1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400" b="1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1" i="0" smtClean="0"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1400" b="1" i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Gradient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Aperture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Q1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98.3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44.2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0.000637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106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43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3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</a:t>
                          </a:r>
                          <a:r>
                            <a:rPr lang="en-GB" sz="1400" baseline="0" dirty="0" smtClean="0"/>
                            <a:t>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98.3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33.2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-0.000664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111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54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Q3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98.3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24.2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0.000581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97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63</a:t>
                          </a:r>
                          <a:r>
                            <a:rPr lang="en-GB" sz="1400" baseline="0" dirty="0" smtClean="0"/>
                            <a:t>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2099787"/>
                  </p:ext>
                </p:extLst>
              </p:nvPr>
            </p:nvGraphicFramePr>
            <p:xfrm>
              <a:off x="839587" y="2327564"/>
              <a:ext cx="10922922" cy="14613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1871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1559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66193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567132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36247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36247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247603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  <a:gridCol w="1262034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34439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Quadrupole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Sub</a:t>
                          </a:r>
                          <a:r>
                            <a:rPr lang="en-GB" sz="1400" baseline="0" dirty="0" smtClean="0"/>
                            <a:t> Quads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Length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Coil</a:t>
                          </a:r>
                          <a:r>
                            <a:rPr lang="en-GB" sz="1400" baseline="0" dirty="0" smtClean="0"/>
                            <a:t> Radius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Shielding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34290" marB="34290">
                        <a:blipFill>
                          <a:blip r:embed="rId2"/>
                          <a:stretch>
                            <a:fillRect l="-531050" t="-4167" r="-189954" b="-2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Gradient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Aperture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Q1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98.3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44.2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0.000637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106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43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3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</a:t>
                          </a:r>
                          <a:r>
                            <a:rPr lang="en-GB" sz="1400" baseline="0" dirty="0" smtClean="0"/>
                            <a:t>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98.3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33.2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-0.000664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111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54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Q3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98.3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24.2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0.000581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97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63</a:t>
                          </a:r>
                          <a:r>
                            <a:rPr lang="en-GB" sz="1400" baseline="0" dirty="0" smtClean="0"/>
                            <a:t>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2568993"/>
                  </p:ext>
                </p:extLst>
              </p:nvPr>
            </p:nvGraphicFramePr>
            <p:xfrm>
              <a:off x="845865" y="4478512"/>
              <a:ext cx="10922922" cy="14613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1871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1559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66193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567132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36247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36247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247603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  <a:gridCol w="1262034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34439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Quadrupole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Sub</a:t>
                          </a:r>
                          <a:r>
                            <a:rPr lang="en-GB" sz="1400" baseline="0" dirty="0" smtClean="0"/>
                            <a:t> Quads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Length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Coil</a:t>
                          </a:r>
                          <a:r>
                            <a:rPr lang="en-GB" sz="1400" baseline="0" dirty="0" smtClean="0"/>
                            <a:t> Radius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Shielding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k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1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400" b="1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1" i="0" smtClean="0"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1400" b="1" i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Gradient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Aperture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Q1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96.5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44.2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0.000647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108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41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3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</a:t>
                          </a:r>
                          <a:r>
                            <a:rPr lang="en-GB" sz="1400" baseline="0" dirty="0" smtClean="0"/>
                            <a:t>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96.5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33.2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-0.000674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112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52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Q3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96.5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24.2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0.000590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95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61</a:t>
                          </a:r>
                          <a:r>
                            <a:rPr lang="en-GB" sz="1400" baseline="0" dirty="0" smtClean="0"/>
                            <a:t>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2568993"/>
                  </p:ext>
                </p:extLst>
              </p:nvPr>
            </p:nvGraphicFramePr>
            <p:xfrm>
              <a:off x="845865" y="4478512"/>
              <a:ext cx="10922922" cy="14613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1871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1559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66193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567132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36247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36247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247603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  <a:gridCol w="1262034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34439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Quadrupole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Sub</a:t>
                          </a:r>
                          <a:r>
                            <a:rPr lang="en-GB" sz="1400" baseline="0" dirty="0" smtClean="0"/>
                            <a:t> Quads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Length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Coil</a:t>
                          </a:r>
                          <a:r>
                            <a:rPr lang="en-GB" sz="1400" baseline="0" dirty="0" smtClean="0"/>
                            <a:t> Radius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Shielding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34290" marB="34290">
                        <a:blipFill>
                          <a:blip r:embed="rId3"/>
                          <a:stretch>
                            <a:fillRect l="-531050" t="-4167" r="-189954" b="-2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Gradient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Aperture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Q1</a:t>
                          </a:r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96.5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44.2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0.000647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108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41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3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</a:t>
                          </a:r>
                          <a:r>
                            <a:rPr lang="en-GB" sz="1400" baseline="0" dirty="0" smtClean="0"/>
                            <a:t>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96.5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33.2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-0.000674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112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52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42316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Q3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15 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96.5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24.2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0.000590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95 T/m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61</a:t>
                          </a:r>
                          <a:r>
                            <a:rPr lang="en-GB" sz="1400" baseline="0" dirty="0" smtClean="0"/>
                            <a:t> mm</a:t>
                          </a:r>
                          <a:endParaRPr lang="en-GB" sz="1400" dirty="0"/>
                        </a:p>
                      </a:txBody>
                      <a:tcPr marT="34290" marB="34290"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Rounded Rectangle 6"/>
          <p:cNvSpPr/>
          <p:nvPr/>
        </p:nvSpPr>
        <p:spPr>
          <a:xfrm>
            <a:off x="5002202" y="4886323"/>
            <a:ext cx="1589621" cy="10491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524413" y="3985659"/>
                <a:ext cx="35532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=40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413" y="3985659"/>
                <a:ext cx="3553270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524413" y="1658899"/>
                <a:ext cx="35532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=45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413" y="1658899"/>
                <a:ext cx="355327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/>
          <p:cNvSpPr/>
          <p:nvPr/>
        </p:nvSpPr>
        <p:spPr>
          <a:xfrm>
            <a:off x="7928717" y="4890762"/>
            <a:ext cx="3833792" cy="10491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82692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Same benefits as previous triplet</a:t>
                </a:r>
              </a:p>
              <a:p>
                <a:pPr lvl="1"/>
                <a:r>
                  <a:rPr lang="en-GB" dirty="0" smtClean="0"/>
                  <a:t>7 Identical magnets</a:t>
                </a:r>
              </a:p>
              <a:p>
                <a:pPr lvl="1"/>
                <a:r>
                  <a:rPr lang="en-GB" dirty="0" smtClean="0"/>
                  <a:t>Same shielding as before</a:t>
                </a:r>
              </a:p>
              <a:p>
                <a:r>
                  <a:rPr lang="en-GB" dirty="0" smtClean="0"/>
                  <a:t>Slightly decreased aperture due to larger strength</a:t>
                </a:r>
              </a:p>
              <a:p>
                <a:r>
                  <a:rPr lang="en-GB" dirty="0" smtClean="0"/>
                  <a:t>Enough BSC for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dirty="0" smtClean="0"/>
                  <a:t> and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dirty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dirty="0" smtClean="0"/>
                  <a:t> round optics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reachable with compromises</a:t>
                </a:r>
              </a:p>
              <a:p>
                <a:r>
                  <a:rPr lang="en-GB" dirty="0"/>
                  <a:t>O</a:t>
                </a:r>
                <a:r>
                  <a:rPr lang="en-GB" dirty="0" smtClean="0"/>
                  <a:t>ptics for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dirty="0" smtClean="0"/>
                  <a:t>  flat(ter) optics</a:t>
                </a:r>
              </a:p>
              <a:p>
                <a:pPr lvl="1"/>
                <a:r>
                  <a:rPr lang="en-GB" dirty="0" smtClean="0"/>
                  <a:t>See J </a:t>
                </a:r>
                <a:r>
                  <a:rPr lang="en-GB" dirty="0" err="1" smtClean="0"/>
                  <a:t>Abelleira’s</a:t>
                </a:r>
                <a:r>
                  <a:rPr lang="en-GB" dirty="0" smtClean="0"/>
                  <a:t> talk for details</a:t>
                </a:r>
              </a:p>
              <a:p>
                <a:r>
                  <a:rPr lang="en-GB" dirty="0"/>
                  <a:t>C</a:t>
                </a:r>
                <a:r>
                  <a:rPr lang="en-GB" dirty="0" smtClean="0"/>
                  <a:t>reated injection optics for completeness 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53" t="-1430" b="-3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Moved Triplet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89854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5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6794" r="13987" b="7030"/>
          <a:stretch/>
        </p:blipFill>
        <p:spPr>
          <a:xfrm>
            <a:off x="6196013" y="1342352"/>
            <a:ext cx="5080000" cy="4820996"/>
          </a:xfrm>
          <a:prstGeom prst="rect">
            <a:avLst/>
          </a:prstGeom>
        </p:spPr>
      </p:pic>
      <p:pic>
        <p:nvPicPr>
          <p:cNvPr id="1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23268" r="24041"/>
          <a:stretch/>
        </p:blipFill>
        <p:spPr>
          <a:xfrm>
            <a:off x="782722" y="908050"/>
            <a:ext cx="4242898" cy="5689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/>
                      </a:rPr>
                      <m:t>=</m:t>
                    </m:r>
                    <m:r>
                      <a:rPr lang="en-GB" b="1" i="1" smtClean="0">
                        <a:latin typeface="Cambria Math"/>
                      </a:rPr>
                      <m:t>𝟎</m:t>
                    </m:r>
                    <m:r>
                      <a:rPr lang="en-GB" b="1" i="1" smtClean="0">
                        <a:latin typeface="Cambria Math"/>
                      </a:rPr>
                      <m:t>.</m:t>
                    </m:r>
                    <m:r>
                      <a:rPr lang="en-GB" b="1" i="1" smtClean="0">
                        <a:latin typeface="Cambria Math"/>
                      </a:rPr>
                      <m:t>𝟑</m:t>
                    </m:r>
                    <m:r>
                      <a:rPr lang="en-GB" b="1" i="1" smtClean="0">
                        <a:latin typeface="Cambria Math"/>
                      </a:rPr>
                      <m:t> </m:t>
                    </m:r>
                    <m:r>
                      <a:rPr lang="en-GB" b="1" i="0" smtClean="0">
                        <a:latin typeface="Cambria Math"/>
                      </a:rPr>
                      <m:t>𝐦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8009154" y="4525747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21.6</m:t>
                      </m:r>
                      <m:r>
                        <a:rPr lang="en-GB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9154" y="4525747"/>
                <a:ext cx="216024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 rot="16200000">
                <a:off x="353058" y="3695938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3058" y="3695938"/>
                <a:ext cx="632160" cy="276999"/>
              </a:xfrm>
              <a:prstGeom prst="rect">
                <a:avLst/>
              </a:prstGeom>
              <a:blipFill>
                <a:blip r:embed="rId6"/>
                <a:stretch>
                  <a:fillRect t="-8654" r="-37778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 rot="5400000">
                <a:off x="4723635" y="3804654"/>
                <a:ext cx="8495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723635" y="3804654"/>
                <a:ext cx="849592" cy="276999"/>
              </a:xfrm>
              <a:prstGeom prst="rect">
                <a:avLst/>
              </a:prstGeom>
              <a:blipFill>
                <a:blip r:embed="rId7"/>
                <a:stretch>
                  <a:fillRect l="-37778" t="-6429" r="-2222"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16960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3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6468" r="14641"/>
          <a:stretch/>
        </p:blipFill>
        <p:spPr>
          <a:xfrm>
            <a:off x="6196013" y="1147735"/>
            <a:ext cx="5080000" cy="5210229"/>
          </a:xfrm>
          <a:prstGeom prst="rect">
            <a:avLst/>
          </a:prstGeom>
        </p:spPr>
      </p:pic>
      <p:pic>
        <p:nvPicPr>
          <p:cNvPr id="13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26377" r="23059"/>
          <a:stretch/>
        </p:blipFill>
        <p:spPr>
          <a:xfrm>
            <a:off x="926550" y="908050"/>
            <a:ext cx="4071623" cy="5689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/>
                      </a:rPr>
                      <m:t>=</m:t>
                    </m:r>
                    <m:r>
                      <a:rPr lang="en-GB" b="1" i="1" smtClean="0">
                        <a:latin typeface="Cambria Math"/>
                      </a:rPr>
                      <m:t>𝟎</m:t>
                    </m:r>
                    <m:r>
                      <a:rPr lang="en-GB" b="1" i="1" smtClean="0">
                        <a:latin typeface="Cambria Math"/>
                      </a:rPr>
                      <m:t>.</m:t>
                    </m:r>
                    <m:r>
                      <a:rPr lang="en-GB" b="1" i="1" smtClean="0">
                        <a:latin typeface="Cambria Math"/>
                      </a:rPr>
                      <m:t>𝟐</m:t>
                    </m:r>
                    <m:r>
                      <a:rPr lang="en-GB" b="1" i="1" smtClean="0">
                        <a:latin typeface="Cambria Math"/>
                      </a:rPr>
                      <m:t> </m:t>
                    </m:r>
                    <m:r>
                      <a:rPr lang="en-GB" b="1" i="0" smtClean="0">
                        <a:latin typeface="Cambria Math"/>
                      </a:rPr>
                      <m:t>𝐦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8215211" y="4509121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16.4</m:t>
                      </m:r>
                      <m:r>
                        <a:rPr lang="en-GB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5211" y="4509121"/>
                <a:ext cx="216024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 rot="16200000">
                <a:off x="414557" y="3796340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4557" y="3796340"/>
                <a:ext cx="632160" cy="276999"/>
              </a:xfrm>
              <a:prstGeom prst="rect">
                <a:avLst/>
              </a:prstGeom>
              <a:blipFill>
                <a:blip r:embed="rId6"/>
                <a:stretch>
                  <a:fillRect t="-9709" r="-34783" b="-12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 rot="5400000">
                <a:off x="4723635" y="3796341"/>
                <a:ext cx="8495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723635" y="3796341"/>
                <a:ext cx="849592" cy="276999"/>
              </a:xfrm>
              <a:prstGeom prst="rect">
                <a:avLst/>
              </a:prstGeom>
              <a:blipFill>
                <a:blip r:embed="rId7"/>
                <a:stretch>
                  <a:fillRect l="-37778" t="-6475" r="-2222" b="-4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6821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2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5977" r="14478"/>
          <a:stretch/>
        </p:blipFill>
        <p:spPr>
          <a:xfrm>
            <a:off x="6196013" y="1172234"/>
            <a:ext cx="5080000" cy="5161232"/>
          </a:xfrm>
          <a:prstGeom prst="rect">
            <a:avLst/>
          </a:prstGeom>
        </p:spPr>
      </p:pic>
      <p:pic>
        <p:nvPicPr>
          <p:cNvPr id="12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19831" r="18805"/>
          <a:stretch/>
        </p:blipFill>
        <p:spPr>
          <a:xfrm>
            <a:off x="408593" y="916363"/>
            <a:ext cx="4941283" cy="5689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𝟎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.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𝟏𝟓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GB" b="1" i="0" smtClean="0">
                        <a:solidFill>
                          <a:srgbClr val="FF0000"/>
                        </a:solidFill>
                        <a:latin typeface="Cambria Math"/>
                      </a:rPr>
                      <m:t>𝐦</m:t>
                    </m:r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7957517" y="4509121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13.3</m:t>
                      </m:r>
                      <m:r>
                        <a:rPr lang="en-GB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7517" y="4509121"/>
                <a:ext cx="216024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 rot="16200000">
                <a:off x="452813" y="3695938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52813" y="3695938"/>
                <a:ext cx="632160" cy="276999"/>
              </a:xfrm>
              <a:prstGeom prst="rect">
                <a:avLst/>
              </a:prstGeom>
              <a:blipFill>
                <a:blip r:embed="rId6"/>
                <a:stretch>
                  <a:fillRect t="-8654" r="-34783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 rot="5400000">
                <a:off x="4889890" y="3812967"/>
                <a:ext cx="8495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889890" y="3812967"/>
                <a:ext cx="849592" cy="276999"/>
              </a:xfrm>
              <a:prstGeom prst="rect">
                <a:avLst/>
              </a:prstGeom>
              <a:blipFill>
                <a:blip r:embed="rId7"/>
                <a:stretch>
                  <a:fillRect l="-34783" t="-6475" b="-4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4089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AI" id="{0BACE742-3DAE-41AC-9CDB-95F6725D486C}" vid="{895222A3-4012-4880-9D97-3B91168287C5}"/>
    </a:ext>
  </a:extLst>
</a:theme>
</file>

<file path=ppt/theme/theme2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JAI</Template>
  <TotalTime>1651</TotalTime>
  <Words>274</Words>
  <Application>Microsoft Office PowerPoint</Application>
  <PresentationFormat>Widescreen</PresentationFormat>
  <Paragraphs>144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ＭＳ Ｐゴシック</vt:lpstr>
      <vt:lpstr>Arial</vt:lpstr>
      <vt:lpstr>Calibri</vt:lpstr>
      <vt:lpstr>Cambria Math</vt:lpstr>
      <vt:lpstr>Times New Roman</vt:lpstr>
      <vt:lpstr>Wingdings</vt:lpstr>
      <vt:lpstr>JAI</vt:lpstr>
      <vt:lpstr>7_JAI</vt:lpstr>
      <vt:lpstr>3_JAI</vt:lpstr>
      <vt:lpstr>10_JAI</vt:lpstr>
      <vt:lpstr>12_JAI</vt:lpstr>
      <vt:lpstr>14_JAI</vt:lpstr>
      <vt:lpstr>9_Orbit</vt:lpstr>
      <vt:lpstr>20_JAI</vt:lpstr>
      <vt:lpstr>New Triplet and EIR Optics</vt:lpstr>
      <vt:lpstr>Before Berlin</vt:lpstr>
      <vt:lpstr>40 m L^∗</vt:lpstr>
      <vt:lpstr>Next Iteration</vt:lpstr>
      <vt:lpstr>Re-Matching</vt:lpstr>
      <vt:lpstr>Moved Triplet</vt:lpstr>
      <vt:lpstr>β^∗=0.3 m </vt:lpstr>
      <vt:lpstr>β^∗=0.2 m </vt:lpstr>
      <vt:lpstr>β^∗=0.15 m </vt:lpstr>
      <vt:lpstr>β^∗=0.15×1.2 m </vt:lpstr>
      <vt:lpstr>β^∗=6 m Injection Optics @ 3.3TeV </vt:lpstr>
      <vt:lpstr>Summary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Triplet and EIR Optics</dc:title>
  <dc:creator>Leon Van Riesen-Haupt</dc:creator>
  <cp:lastModifiedBy>Leon Van Riesen-Haupt</cp:lastModifiedBy>
  <cp:revision>19</cp:revision>
  <dcterms:created xsi:type="dcterms:W3CDTF">2017-10-08T08:34:12Z</dcterms:created>
  <dcterms:modified xsi:type="dcterms:W3CDTF">2017-10-09T12:05:35Z</dcterms:modified>
</cp:coreProperties>
</file>