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52" r:id="rId1"/>
  </p:sldMasterIdLst>
  <p:notesMasterIdLst>
    <p:notesMasterId r:id="rId18"/>
  </p:notesMasterIdLst>
  <p:handoutMasterIdLst>
    <p:handoutMasterId r:id="rId19"/>
  </p:handoutMasterIdLst>
  <p:sldIdLst>
    <p:sldId id="1720" r:id="rId2"/>
    <p:sldId id="2722" r:id="rId3"/>
    <p:sldId id="2727" r:id="rId4"/>
    <p:sldId id="2729" r:id="rId5"/>
    <p:sldId id="2717" r:id="rId6"/>
    <p:sldId id="2737" r:id="rId7"/>
    <p:sldId id="2736" r:id="rId8"/>
    <p:sldId id="2738" r:id="rId9"/>
    <p:sldId id="2730" r:id="rId10"/>
    <p:sldId id="2720" r:id="rId11"/>
    <p:sldId id="2721" r:id="rId12"/>
    <p:sldId id="2732" r:id="rId13"/>
    <p:sldId id="2733" r:id="rId14"/>
    <p:sldId id="2731" r:id="rId15"/>
    <p:sldId id="2725" r:id="rId16"/>
    <p:sldId id="2713" r:id="rId1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53E"/>
    <a:srgbClr val="0000FF"/>
    <a:srgbClr val="B5FF30"/>
    <a:srgbClr val="00FF00"/>
    <a:srgbClr val="33CC33"/>
    <a:srgbClr val="990033"/>
    <a:srgbClr val="009900"/>
    <a:srgbClr val="D00000"/>
    <a:srgbClr val="E20000"/>
    <a:srgbClr val="8C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8479" autoAdjust="0"/>
  </p:normalViewPr>
  <p:slideViewPr>
    <p:cSldViewPr>
      <p:cViewPr>
        <p:scale>
          <a:sx n="100" d="100"/>
          <a:sy n="100" d="100"/>
        </p:scale>
        <p:origin x="-126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340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09/10/2017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69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04085"/>
            <a:ext cx="9143354" cy="276999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err="1" smtClean="0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meeting CERN 2017.  FLUKA studies on alternative designs.  9 October 2017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1200" baseline="0" dirty="0" smtClean="0">
                <a:solidFill>
                  <a:srgbClr val="FFFFFF"/>
                </a:solidFill>
                <a:latin typeface="Arial" pitchFamily="34" charset="0"/>
              </a:rPr>
              <a:t>                 </a:t>
            </a:r>
            <a:fld id="{8271069F-2A6D-4553-9E5B-4AD62DD3B5D5}" type="slidenum">
              <a:rPr lang="en-GB" sz="12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12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</p:sldLayoutIdLst>
  <p:transition/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GB" sz="3200" dirty="0"/>
              <a:t>Energy deposition studies for new triplet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208912" cy="1993776"/>
          </a:xfrm>
        </p:spPr>
        <p:txBody>
          <a:bodyPr/>
          <a:lstStyle/>
          <a:p>
            <a:r>
              <a:rPr lang="en-US" sz="2000" dirty="0"/>
              <a:t>Jose L. Abelleira </a:t>
            </a:r>
            <a:r>
              <a:rPr lang="en-US" sz="2000" dirty="0" smtClean="0"/>
              <a:t>on behalf of the JAI-FCC team</a:t>
            </a:r>
            <a:endParaRPr lang="en-US" sz="2000" dirty="0" smtClean="0"/>
          </a:p>
          <a:p>
            <a:r>
              <a:rPr lang="en-US" sz="2000" dirty="0" smtClean="0"/>
              <a:t>9 </a:t>
            </a:r>
            <a:r>
              <a:rPr lang="en-US" sz="2000" dirty="0" smtClean="0"/>
              <a:t>October 2017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 smtClean="0"/>
              <a:t>Thanks to CERN FLUKA team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Separation magnets.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68442"/>
            <a:ext cx="3193219" cy="272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23" y="1552926"/>
            <a:ext cx="3092462" cy="266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6467" y="147808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/>
                </a:solidFill>
              </a:rPr>
              <a:t>D1 </a:t>
            </a:r>
            <a:r>
              <a:rPr lang="en-GB" b="1" dirty="0" smtClean="0">
                <a:solidFill>
                  <a:schemeClr val="accent6"/>
                </a:solidFill>
              </a:rPr>
              <a:t>(×3)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1002" y="1671191"/>
            <a:ext cx="151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D2 </a:t>
            </a:r>
            <a:r>
              <a:rPr lang="en-GB" b="1" dirty="0">
                <a:solidFill>
                  <a:schemeClr val="accent6"/>
                </a:solidFill>
              </a:rPr>
              <a:t>(×3</a:t>
            </a:r>
            <a:r>
              <a:rPr lang="en-GB" b="1" dirty="0" smtClean="0">
                <a:solidFill>
                  <a:schemeClr val="accent6"/>
                </a:solidFill>
              </a:rPr>
              <a:t>)</a:t>
            </a:r>
            <a:endParaRPr lang="en-GB" b="1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043320" y="2605410"/>
            <a:ext cx="161744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2032852" y="2895327"/>
            <a:ext cx="141188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6623559" y="2761903"/>
            <a:ext cx="9356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6613091" y="2886785"/>
            <a:ext cx="9460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3372731" y="2605410"/>
            <a:ext cx="0" cy="2899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7559189" y="2761903"/>
            <a:ext cx="0" cy="1248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7556584" y="2619772"/>
            <a:ext cx="0" cy="1437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7559189" y="2886785"/>
            <a:ext cx="0" cy="1359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3510793" y="2506358"/>
            <a:ext cx="10550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17 cm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7686778" y="2561025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8 cm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619040" y="6135687"/>
            <a:ext cx="10969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12.5 m</a:t>
            </a:r>
            <a:endParaRPr lang="en-GB" dirty="0"/>
          </a:p>
        </p:txBody>
      </p:sp>
      <p:cxnSp>
        <p:nvCxnSpPr>
          <p:cNvPr id="66" name="Straight Arrow Connector 65"/>
          <p:cNvCxnSpPr/>
          <p:nvPr/>
        </p:nvCxnSpPr>
        <p:spPr bwMode="auto">
          <a:xfrm>
            <a:off x="2051720" y="6227805"/>
            <a:ext cx="4536504" cy="95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757" y="4664702"/>
            <a:ext cx="5017171" cy="153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1"/>
          <p:cNvSpPr>
            <a:spLocks noGrp="1"/>
          </p:cNvSpPr>
          <p:nvPr>
            <p:ph idx="1"/>
          </p:nvPr>
        </p:nvSpPr>
        <p:spPr>
          <a:xfrm>
            <a:off x="323528" y="968252"/>
            <a:ext cx="7772400" cy="500190"/>
          </a:xfrm>
        </p:spPr>
        <p:txBody>
          <a:bodyPr/>
          <a:lstStyle/>
          <a:p>
            <a:r>
              <a:rPr lang="en-GB" sz="2000" dirty="0" smtClean="0"/>
              <a:t>Model developed at JAI-Oxford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57121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Separation magnets.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80" y="2420888"/>
            <a:ext cx="8777884" cy="73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1772816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D1 </a:t>
            </a:r>
            <a:r>
              <a:rPr lang="en-GB" sz="2200" b="1" dirty="0"/>
              <a:t>(x3)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6256" y="1844824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D2 (x3)</a:t>
            </a:r>
            <a:endParaRPr lang="en-GB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21446" y="1569648"/>
            <a:ext cx="189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Alternative triplet</a:t>
            </a:r>
            <a:endParaRPr lang="en-GB" sz="22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489" y="3789040"/>
            <a:ext cx="3244987" cy="224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601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352928" cy="533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D1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052736"/>
            <a:ext cx="3700679" cy="2524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221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D2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87069"/>
            <a:ext cx="7560840" cy="492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79211"/>
            <a:ext cx="3619361" cy="255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010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D1, Peak dose in coil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400175"/>
            <a:ext cx="59626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966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D2, peak dose in coil</a:t>
            </a:r>
            <a:endParaRPr lang="en-GB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51798"/>
            <a:ext cx="3861420" cy="253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446" y="3951797"/>
            <a:ext cx="3343970" cy="2358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3573388" cy="2416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435" y="1268759"/>
            <a:ext cx="3657581" cy="256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47313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0074" y="1196752"/>
            <a:ext cx="80943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GB" sz="2000" dirty="0" smtClean="0"/>
              <a:t> new triplet ‘JAI November 2017’ has been designed, with L*=40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This triplet is more compact that the nominal 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After some iteration with optics, one version is proposed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energy deposition issues with L*40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model for D1 and D2 normal conducting model is presented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First energy deposition simulations done with triplet and separation magnet.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Work will continue on the magnet model and </a:t>
            </a:r>
            <a:r>
              <a:rPr lang="en-GB" sz="2000" smtClean="0"/>
              <a:t>energy deposition </a:t>
            </a:r>
            <a:r>
              <a:rPr lang="en-GB" sz="2000" dirty="0" smtClean="0"/>
              <a:t>simulations.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96083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052736"/>
            <a:ext cx="7772400" cy="1440160"/>
          </a:xfrm>
        </p:spPr>
        <p:txBody>
          <a:bodyPr/>
          <a:lstStyle/>
          <a:p>
            <a:r>
              <a:rPr lang="en-GB" sz="2000" dirty="0" smtClean="0"/>
              <a:t>Flat beam parameter choice</a:t>
            </a:r>
          </a:p>
          <a:p>
            <a:r>
              <a:rPr lang="en-GB" sz="2000" dirty="0" smtClean="0"/>
              <a:t>Energy deposition studies for the alternative FF triplet</a:t>
            </a:r>
          </a:p>
          <a:p>
            <a:r>
              <a:rPr lang="en-GB" sz="2000" dirty="0" smtClean="0"/>
              <a:t>Energy deposition in D1/D2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272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Flat beam parameter </a:t>
            </a:r>
            <a:r>
              <a:rPr lang="en-GB" dirty="0" smtClean="0"/>
              <a:t>choice</a:t>
            </a:r>
            <a:endParaRPr lang="en-GB" dirty="0"/>
          </a:p>
        </p:txBody>
      </p:sp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2" y="3991302"/>
            <a:ext cx="3157054" cy="250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" name="Group 50"/>
          <p:cNvGrpSpPr/>
          <p:nvPr/>
        </p:nvGrpSpPr>
        <p:grpSpPr>
          <a:xfrm>
            <a:off x="4788024" y="3933056"/>
            <a:ext cx="3395664" cy="2520279"/>
            <a:chOff x="7829353" y="23258606"/>
            <a:chExt cx="6268718" cy="4890875"/>
          </a:xfrm>
        </p:grpSpPr>
        <p:pic>
          <p:nvPicPr>
            <p:cNvPr id="52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353" y="23258606"/>
              <a:ext cx="6268718" cy="489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3" name="Straight Connector 52"/>
            <p:cNvCxnSpPr/>
            <p:nvPr/>
          </p:nvCxnSpPr>
          <p:spPr>
            <a:xfrm flipH="1" flipV="1">
              <a:off x="10948143" y="24140566"/>
              <a:ext cx="31138" cy="3456385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10243443" y="23420486"/>
              <a:ext cx="0" cy="4176466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4842126" y="1144902"/>
            <a:ext cx="3444227" cy="2453611"/>
            <a:chOff x="-805063" y="23988216"/>
            <a:chExt cx="6447731" cy="4966495"/>
          </a:xfrm>
        </p:grpSpPr>
        <p:pic>
          <p:nvPicPr>
            <p:cNvPr id="5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5063" y="23988216"/>
              <a:ext cx="6447731" cy="496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7" name="Straight Connector 56"/>
            <p:cNvCxnSpPr/>
            <p:nvPr/>
          </p:nvCxnSpPr>
          <p:spPr>
            <a:xfrm flipV="1">
              <a:off x="1842313" y="27020111"/>
              <a:ext cx="0" cy="1349647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2573780" y="27157924"/>
              <a:ext cx="0" cy="1211834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47" y="980724"/>
            <a:ext cx="2597764" cy="287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2482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comparison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92" y="2066627"/>
            <a:ext cx="7679912" cy="30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2222" y="213398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</a:rPr>
              <a:t>Nominal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82452" y="3336810"/>
            <a:ext cx="1592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JAI October 2017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2092" y="1475305"/>
            <a:ext cx="1294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L*=40 m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919087" y="5323274"/>
            <a:ext cx="7200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4 m shorter</a:t>
            </a:r>
            <a:endParaRPr lang="en-GB" sz="15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8027098" y="5251266"/>
            <a:ext cx="25202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075427" y="2713927"/>
            <a:ext cx="63421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543457" y="2730986"/>
            <a:ext cx="525035" cy="17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V="1">
            <a:off x="7023951" y="2735461"/>
            <a:ext cx="576064" cy="4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3094550" y="3955122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626325" y="3955122"/>
            <a:ext cx="62846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6782185" y="3955122"/>
            <a:ext cx="632844" cy="56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022542" y="2658978"/>
            <a:ext cx="7920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14.3 m</a:t>
            </a:r>
            <a:endParaRPr lang="en-GB" sz="1500" dirty="0"/>
          </a:p>
        </p:txBody>
      </p:sp>
      <p:sp>
        <p:nvSpPr>
          <p:cNvPr id="44" name="TextBox 43"/>
          <p:cNvSpPr txBox="1"/>
          <p:nvPr/>
        </p:nvSpPr>
        <p:spPr>
          <a:xfrm>
            <a:off x="6982982" y="2658978"/>
            <a:ext cx="7200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14.3 m</a:t>
            </a:r>
            <a:endParaRPr lang="en-GB" sz="1500" dirty="0"/>
          </a:p>
        </p:txBody>
      </p:sp>
      <p:sp>
        <p:nvSpPr>
          <p:cNvPr id="45" name="TextBox 44"/>
          <p:cNvSpPr txBox="1"/>
          <p:nvPr/>
        </p:nvSpPr>
        <p:spPr>
          <a:xfrm>
            <a:off x="4462702" y="2658978"/>
            <a:ext cx="7920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12.5 m</a:t>
            </a:r>
            <a:endParaRPr lang="en-GB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3094550" y="3883114"/>
            <a:ext cx="6480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  <p:sp>
        <p:nvSpPr>
          <p:cNvPr id="47" name="TextBox 46"/>
          <p:cNvSpPr txBox="1"/>
          <p:nvPr/>
        </p:nvSpPr>
        <p:spPr>
          <a:xfrm>
            <a:off x="4645685" y="3883114"/>
            <a:ext cx="681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6838966" y="3883114"/>
            <a:ext cx="776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065875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parameters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889938"/>
              </p:ext>
            </p:extLst>
          </p:nvPr>
        </p:nvGraphicFramePr>
        <p:xfrm>
          <a:off x="1278265" y="3933056"/>
          <a:ext cx="5597991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399"/>
                <a:gridCol w="853027"/>
                <a:gridCol w="1001660"/>
                <a:gridCol w="1389561"/>
                <a:gridCol w="1607344"/>
              </a:tblGrid>
              <a:tr h="447076"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coil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, r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free </a:t>
                      </a:r>
                      <a:r>
                        <a:rPr lang="en-GB" sz="1600" b="0" dirty="0" err="1" smtClean="0">
                          <a:solidFill>
                            <a:schemeClr val="tx1"/>
                          </a:solidFill>
                        </a:rPr>
                        <a:t>aper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, r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Abs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 thickness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19.33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9.02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8.84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112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19.33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11.22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6.64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98.5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19.33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13.02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4.84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49" y="978088"/>
            <a:ext cx="2940533" cy="230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85" y="978088"/>
            <a:ext cx="2728056" cy="229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721" y="978088"/>
            <a:ext cx="2659759" cy="228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35729" y="1020479"/>
            <a:ext cx="6286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24609" y="1020479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48945" y="1020479"/>
            <a:ext cx="5760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Q3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323731"/>
              </p:ext>
            </p:extLst>
          </p:nvPr>
        </p:nvGraphicFramePr>
        <p:xfrm>
          <a:off x="7452320" y="4176112"/>
          <a:ext cx="900417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417"/>
              </a:tblGrid>
              <a:tr h="299974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127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83206" y="3492297"/>
            <a:ext cx="1593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Comparison nominal triplet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3923928" y="5820040"/>
            <a:ext cx="5085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 Van Riesen-Haupt ‘New </a:t>
            </a:r>
            <a:r>
              <a:rPr lang="en-GB" sz="1800" dirty="0">
                <a:solidFill>
                  <a:schemeClr val="accent2"/>
                </a:solidFill>
              </a:rPr>
              <a:t>triplet and EIR </a:t>
            </a:r>
            <a:r>
              <a:rPr lang="en-GB" sz="1800" dirty="0" smtClean="0">
                <a:solidFill>
                  <a:schemeClr val="accent2"/>
                </a:solidFill>
              </a:rPr>
              <a:t>optics’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5140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for beta*=0.3 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23928" y="5820040"/>
            <a:ext cx="5085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 Van Riesen-Haupt ‘New </a:t>
            </a:r>
            <a:r>
              <a:rPr lang="en-GB" sz="1800" dirty="0">
                <a:solidFill>
                  <a:schemeClr val="accent2"/>
                </a:solidFill>
              </a:rPr>
              <a:t>triplet and EIR </a:t>
            </a:r>
            <a:r>
              <a:rPr lang="en-GB" sz="1800" dirty="0" smtClean="0">
                <a:solidFill>
                  <a:schemeClr val="accent2"/>
                </a:solidFill>
              </a:rPr>
              <a:t>optics’</a:t>
            </a:r>
            <a:endParaRPr lang="en-GB" sz="1800" dirty="0">
              <a:solidFill>
                <a:schemeClr val="accent2"/>
              </a:solidFill>
            </a:endParaRPr>
          </a:p>
        </p:txBody>
      </p:sp>
      <p:pic>
        <p:nvPicPr>
          <p:cNvPr id="6" name="Content Placeholder 1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16794" r="13987" b="7030"/>
          <a:stretch/>
        </p:blipFill>
        <p:spPr>
          <a:xfrm>
            <a:off x="4915351" y="1636143"/>
            <a:ext cx="3833113" cy="3637681"/>
          </a:xfrm>
          <a:prstGeom prst="rect">
            <a:avLst/>
          </a:prstGeom>
        </p:spPr>
      </p:pic>
      <p:pic>
        <p:nvPicPr>
          <p:cNvPr id="8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3268" r="24041"/>
          <a:stretch/>
        </p:blipFill>
        <p:spPr>
          <a:xfrm>
            <a:off x="467544" y="950346"/>
            <a:ext cx="3888432" cy="5214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60032" y="3255367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21.6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255367"/>
                <a:ext cx="216024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0241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</a:t>
            </a:r>
            <a:r>
              <a:rPr lang="en-GB" dirty="0" smtClean="0"/>
              <a:t>deposition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50" y="2468630"/>
            <a:ext cx="7155706" cy="101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81" y="1129283"/>
            <a:ext cx="2065280" cy="133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17470"/>
            <a:ext cx="2028984" cy="129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1" y="3615204"/>
            <a:ext cx="2212113" cy="142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14378"/>
            <a:ext cx="2284771" cy="142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09602"/>
            <a:ext cx="2322985" cy="140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157192"/>
            <a:ext cx="2028006" cy="125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33" y="5155954"/>
            <a:ext cx="1992552" cy="124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1835696" y="2204864"/>
            <a:ext cx="79208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3275856" y="2276872"/>
            <a:ext cx="366420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099205" y="2974051"/>
            <a:ext cx="1896731" cy="9961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3995937" y="2974051"/>
            <a:ext cx="576063" cy="10336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200587" y="2974051"/>
            <a:ext cx="955589" cy="7429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4716016" y="2974051"/>
            <a:ext cx="1224136" cy="232715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6588224" y="2967301"/>
            <a:ext cx="432048" cy="23339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490049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28" y="3645024"/>
            <a:ext cx="3774524" cy="27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</a:t>
            </a:r>
            <a:r>
              <a:rPr lang="en-GB" dirty="0" smtClean="0"/>
              <a:t>deposition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20" y="1052736"/>
            <a:ext cx="376663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124744"/>
            <a:ext cx="10843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738518"/>
            <a:ext cx="8640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1412776"/>
            <a:ext cx="31683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50% VERTICAL CROSSING</a:t>
            </a:r>
          </a:p>
          <a:p>
            <a:pPr algn="ctr"/>
            <a:r>
              <a:rPr lang="en-GB" sz="1600" dirty="0" smtClean="0"/>
              <a:t> 50 % HORIZONTAL CROSSING</a:t>
            </a:r>
            <a:endParaRPr lang="en-GB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95091"/>
            <a:ext cx="3918706" cy="28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7297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56" y="985868"/>
            <a:ext cx="3519401" cy="235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28" y="3624410"/>
            <a:ext cx="3427159" cy="237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3524959" cy="235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28939" y="354918"/>
            <a:ext cx="6659485" cy="432048"/>
          </a:xfrm>
        </p:spPr>
        <p:txBody>
          <a:bodyPr/>
          <a:lstStyle/>
          <a:p>
            <a:r>
              <a:rPr lang="en-GB" dirty="0" smtClean="0"/>
              <a:t>Energy deposition, L* 45m vs 40m</a:t>
            </a:r>
            <a:endParaRPr lang="en-GB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57" y="1023795"/>
            <a:ext cx="3376281" cy="228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253687" y="1800732"/>
            <a:ext cx="152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L*=45 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16455" y="4344602"/>
            <a:ext cx="188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L*=40 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14231" y="3717032"/>
            <a:ext cx="10255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120522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259095" y="1074222"/>
            <a:ext cx="10806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93910" y="3429000"/>
            <a:ext cx="8382546" cy="2952327"/>
          </a:xfrm>
          <a:prstGeom prst="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3738518"/>
            <a:ext cx="68407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808610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</Words>
  <Application>Microsoft Office PowerPoint</Application>
  <PresentationFormat>On-screen Show (4:3)</PresentationFormat>
  <Paragraphs>89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5_JAI</vt:lpstr>
      <vt:lpstr>Energy deposition studies for new triplet</vt:lpstr>
      <vt:lpstr>PowerPoint Presentation</vt:lpstr>
      <vt:lpstr>Flat beam parameter choice</vt:lpstr>
      <vt:lpstr>Triplet comparison</vt:lpstr>
      <vt:lpstr>Triplet parameters</vt:lpstr>
      <vt:lpstr>Optics for beta*=0.3 m</vt:lpstr>
      <vt:lpstr>Energy deposition</vt:lpstr>
      <vt:lpstr>Energy deposition</vt:lpstr>
      <vt:lpstr>Energy deposition, L* 45m vs 40m</vt:lpstr>
      <vt:lpstr>Separation magnets. </vt:lpstr>
      <vt:lpstr>Separation magnets. </vt:lpstr>
      <vt:lpstr>D1</vt:lpstr>
      <vt:lpstr>D2</vt:lpstr>
      <vt:lpstr>D1, Peak dose in coil</vt:lpstr>
      <vt:lpstr>D2, peak dose in coil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2017-10-09T13:59:36Z</dcterms:modified>
</cp:coreProperties>
</file>