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81" r:id="rId3"/>
    <p:sldId id="271" r:id="rId4"/>
    <p:sldId id="315" r:id="rId5"/>
    <p:sldId id="324" r:id="rId6"/>
    <p:sldId id="325" r:id="rId7"/>
    <p:sldId id="326" r:id="rId8"/>
    <p:sldId id="327" r:id="rId9"/>
    <p:sldId id="328" r:id="rId10"/>
    <p:sldId id="265" r:id="rId11"/>
    <p:sldId id="329" r:id="rId12"/>
    <p:sldId id="291" r:id="rId13"/>
    <p:sldId id="318" r:id="rId14"/>
    <p:sldId id="320" r:id="rId15"/>
    <p:sldId id="31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601" autoAdjust="0"/>
    <p:restoredTop sz="96586" autoAdjust="0"/>
  </p:normalViewPr>
  <p:slideViewPr>
    <p:cSldViewPr snapToGrid="0">
      <p:cViewPr varScale="1">
        <p:scale>
          <a:sx n="113" d="100"/>
          <a:sy n="113" d="100"/>
        </p:scale>
        <p:origin x="579" y="6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570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373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2B6892-9F2E-4D84-9909-DB1489F7D941}" type="datetimeFigureOut">
              <a:rPr lang="en-GB" smtClean="0"/>
              <a:t>09/10/2017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4A033A-0AB8-4B02-ADBB-F6F7133136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52121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94EB1B-7729-4B27-B6C7-BC633192C43A}" type="datetimeFigureOut">
              <a:rPr lang="en-GB" smtClean="0"/>
              <a:t>09/10/2017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5BECDB-3C6D-43D8-9112-6B203C2BDC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5800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5BECDB-3C6D-43D8-9112-6B203C2BDC2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3236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5BECDB-3C6D-43D8-9112-6B203C2BDC2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1520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10/10/2017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Haroon Rafique - EuroCirCol Oct 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30CDB-8E55-47E9-AD27-F803E34F08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224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10/10/2017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Haroon Rafique - EuroCirCol Oct 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30CDB-8E55-47E9-AD27-F803E34F08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8766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10/10/2017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Haroon Rafique - EuroCirCol Oct 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30CDB-8E55-47E9-AD27-F803E34F08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2399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148114" y="6356350"/>
            <a:ext cx="1013097" cy="365125"/>
          </a:xfrm>
        </p:spPr>
        <p:txBody>
          <a:bodyPr/>
          <a:lstStyle/>
          <a:p>
            <a:r>
              <a:rPr lang="en-US" smtClean="0"/>
              <a:t>10/10/2017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61211" y="6356350"/>
            <a:ext cx="5449389" cy="365125"/>
          </a:xfrm>
        </p:spPr>
        <p:txBody>
          <a:bodyPr/>
          <a:lstStyle/>
          <a:p>
            <a:r>
              <a:rPr lang="it-IT" smtClean="0"/>
              <a:t>Haroon Rafique - EuroCirCol Oct 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30CDB-8E55-47E9-AD27-F803E34F08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042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148114" y="6356350"/>
            <a:ext cx="926012" cy="365125"/>
          </a:xfrm>
        </p:spPr>
        <p:txBody>
          <a:bodyPr/>
          <a:lstStyle/>
          <a:p>
            <a:r>
              <a:rPr lang="en-US" smtClean="0"/>
              <a:t>10/10/2017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74126" y="6356350"/>
            <a:ext cx="5536474" cy="365125"/>
          </a:xfrm>
        </p:spPr>
        <p:txBody>
          <a:bodyPr/>
          <a:lstStyle/>
          <a:p>
            <a:r>
              <a:rPr lang="it-IT" smtClean="0"/>
              <a:t>Haroon Rafique - EuroCirCol Oct 17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30CDB-8E55-47E9-AD27-F803E34F08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9562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10/10/2017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Haroon Rafique - EuroCirCol Oct 17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30CDB-8E55-47E9-AD27-F803E34F08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425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10/10/2017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Haroon Rafique - EuroCirCol Oct 17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30CDB-8E55-47E9-AD27-F803E34F08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720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10/10/2017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Haroon Rafique - EuroCirCol Oct 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30CDB-8E55-47E9-AD27-F803E34F08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468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10/10/2017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Haroon Rafique - EuroCirCol Oct 17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30CDB-8E55-47E9-AD27-F803E34F08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653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10/10/2017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Haroon Rafique - EuroCirCol Oct 17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30CDB-8E55-47E9-AD27-F803E34F08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1063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10/10/2017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Haroon Rafique - EuroCirCol Oct 17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30CDB-8E55-47E9-AD27-F803E34F08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166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48114" y="6356350"/>
            <a:ext cx="14332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10/10/2017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Haroon Rafique - EuroCirCol Oct 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9978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30CDB-8E55-47E9-AD27-F803E34F08B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58057" y="43542"/>
            <a:ext cx="1614148" cy="77756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7371" y="6140569"/>
            <a:ext cx="1493190" cy="630854"/>
          </a:xfrm>
          <a:prstGeom prst="rect">
            <a:avLst/>
          </a:prstGeom>
        </p:spPr>
      </p:pic>
      <p:pic>
        <p:nvPicPr>
          <p:cNvPr id="1028" name="Picture 4" descr="Image result for cockcroft institute logo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15" y="5896025"/>
            <a:ext cx="1600199" cy="904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0952" y="11943"/>
            <a:ext cx="1911048" cy="846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293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4466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FCC-</a:t>
            </a:r>
            <a:r>
              <a:rPr lang="en-GB" dirty="0" err="1" smtClean="0"/>
              <a:t>hh</a:t>
            </a:r>
            <a:r>
              <a:rPr lang="en-GB" dirty="0" smtClean="0"/>
              <a:t> Detector Cross-Talk Update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256037"/>
            <a:ext cx="9144000" cy="3238547"/>
          </a:xfrm>
        </p:spPr>
        <p:txBody>
          <a:bodyPr>
            <a:normAutofit/>
          </a:bodyPr>
          <a:lstStyle/>
          <a:p>
            <a:r>
              <a:rPr lang="en-GB" b="1" dirty="0" smtClean="0"/>
              <a:t>Haroon </a:t>
            </a:r>
            <a:r>
              <a:rPr lang="en-GB" b="1" dirty="0" err="1" smtClean="0"/>
              <a:t>Rafique</a:t>
            </a:r>
            <a:r>
              <a:rPr lang="en-GB" b="1" dirty="0" smtClean="0"/>
              <a:t>, Rob Appleby</a:t>
            </a:r>
            <a:endParaRPr lang="en-GB" b="1" dirty="0" smtClean="0"/>
          </a:p>
          <a:p>
            <a:r>
              <a:rPr lang="en-GB" dirty="0" smtClean="0"/>
              <a:t>Cockcroft Institute / University of Manchester</a:t>
            </a:r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Many thanks to D. Schulte, A. </a:t>
            </a:r>
            <a:r>
              <a:rPr lang="en-GB" dirty="0" err="1" smtClean="0"/>
              <a:t>Langner</a:t>
            </a:r>
            <a:r>
              <a:rPr lang="en-GB" dirty="0" smtClean="0"/>
              <a:t>, M. I. Besana, F. </a:t>
            </a:r>
            <a:r>
              <a:rPr lang="en-GB" dirty="0" err="1" smtClean="0"/>
              <a:t>Cerutti</a:t>
            </a:r>
            <a:r>
              <a:rPr lang="en-GB" dirty="0" smtClean="0"/>
              <a:t>, J. A. Fernandez, A. M. </a:t>
            </a:r>
            <a:r>
              <a:rPr lang="en-GB" dirty="0" err="1" smtClean="0"/>
              <a:t>Krainer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20964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Cross-talk summary (including previous work)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11300"/>
            <a:ext cx="10515600" cy="4665663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50 </a:t>
            </a:r>
            <a:r>
              <a:rPr lang="en-GB" dirty="0" err="1" smtClean="0"/>
              <a:t>TeV</a:t>
            </a:r>
            <a:r>
              <a:rPr lang="en-GB" dirty="0" smtClean="0"/>
              <a:t> proton collisions modelled using DPMJET-III in FLUKA</a:t>
            </a:r>
          </a:p>
          <a:p>
            <a:r>
              <a:rPr lang="en-GB" dirty="0" smtClean="0"/>
              <a:t>Proton tracking performed with PTC and MERLIN</a:t>
            </a:r>
          </a:p>
          <a:p>
            <a:r>
              <a:rPr lang="en-GB" b="1" dirty="0" smtClean="0"/>
              <a:t>Elastic protons all reach the next IP with spot size ≈ beam</a:t>
            </a:r>
          </a:p>
          <a:p>
            <a:r>
              <a:rPr lang="en-GB" b="1" dirty="0" smtClean="0"/>
              <a:t>Inelastic proton cross-talk not of great concern</a:t>
            </a:r>
          </a:p>
          <a:p>
            <a:pPr lvl="1"/>
            <a:r>
              <a:rPr lang="en-GB" dirty="0" smtClean="0"/>
              <a:t>1 – 10 protons per IPA bunch crossing at IPB FCC-</a:t>
            </a:r>
            <a:r>
              <a:rPr lang="en-GB" dirty="0" err="1" smtClean="0"/>
              <a:t>hh</a:t>
            </a:r>
            <a:r>
              <a:rPr lang="en-GB" dirty="0" smtClean="0"/>
              <a:t> v7</a:t>
            </a:r>
          </a:p>
          <a:p>
            <a:pPr lvl="1"/>
            <a:r>
              <a:rPr lang="en-GB" dirty="0" smtClean="0"/>
              <a:t>Slightly reduced for FCC-</a:t>
            </a:r>
            <a:r>
              <a:rPr lang="en-GB" dirty="0" err="1" smtClean="0"/>
              <a:t>hh</a:t>
            </a:r>
            <a:r>
              <a:rPr lang="en-GB" dirty="0" smtClean="0"/>
              <a:t> v8</a:t>
            </a:r>
          </a:p>
          <a:p>
            <a:r>
              <a:rPr lang="en-GB" b="1" dirty="0" smtClean="0"/>
              <a:t>DS losses mitigated when using existing TCLD design &amp; settings </a:t>
            </a:r>
            <a:r>
              <a:rPr lang="en-GB" dirty="0" smtClean="0"/>
              <a:t>– IPAC TUPIK037</a:t>
            </a:r>
          </a:p>
          <a:p>
            <a:r>
              <a:rPr lang="en-GB" dirty="0" smtClean="0"/>
              <a:t>Muon tracking performed with FLUKA</a:t>
            </a:r>
          </a:p>
          <a:p>
            <a:r>
              <a:rPr lang="en-GB" b="1" dirty="0" smtClean="0"/>
              <a:t>Muons do not have the range to get to the next IP </a:t>
            </a:r>
            <a:r>
              <a:rPr lang="en-GB" dirty="0" smtClean="0"/>
              <a:t>– IPAC TUPVA036</a:t>
            </a:r>
          </a:p>
          <a:p>
            <a:r>
              <a:rPr lang="en-GB" dirty="0" smtClean="0"/>
              <a:t>No major incidents due to new lattice from cross-talk perspective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Haroon Rafique - EuroCirCol Oct 17</a:t>
            </a:r>
            <a:endParaRPr lang="en-GB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10/10/2017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30CDB-8E55-47E9-AD27-F803E34F08B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460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Machine Induced Background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59505"/>
            <a:ext cx="10515600" cy="4817458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Major contributors: beam-gas interaction, halo and collision debris losses.</a:t>
            </a:r>
          </a:p>
          <a:p>
            <a:r>
              <a:rPr lang="en-GB" dirty="0" smtClean="0"/>
              <a:t>Propose a study using FLUKA</a:t>
            </a:r>
          </a:p>
          <a:p>
            <a:pPr lvl="1"/>
            <a:r>
              <a:rPr lang="en-GB" sz="1400" i="1" dirty="0"/>
              <a:t>Sources of machine-induced background in the ATLAS and CMS detectors at the CERN Large Hadron </a:t>
            </a:r>
            <a:r>
              <a:rPr lang="en-GB" sz="1400" i="1" dirty="0" smtClean="0"/>
              <a:t>Collider – R. Bruce et al. (NIM 13’)</a:t>
            </a:r>
            <a:endParaRPr lang="en-GB" sz="1400" dirty="0" smtClean="0"/>
          </a:p>
          <a:p>
            <a:r>
              <a:rPr lang="en-GB" dirty="0" smtClean="0"/>
              <a:t>Gas density profile required from vacuum team</a:t>
            </a:r>
          </a:p>
          <a:p>
            <a:pPr lvl="1"/>
            <a:r>
              <a:rPr lang="en-GB" sz="1400" i="1" dirty="0"/>
              <a:t>Pressure Profile in the experimental area of FCC-</a:t>
            </a:r>
            <a:r>
              <a:rPr lang="en-GB" sz="1400" i="1" dirty="0" err="1"/>
              <a:t>hh</a:t>
            </a:r>
            <a:r>
              <a:rPr lang="en-GB" sz="1400" i="1" dirty="0"/>
              <a:t> and FCC-</a:t>
            </a:r>
            <a:r>
              <a:rPr lang="en-GB" sz="1400" i="1" dirty="0" err="1"/>
              <a:t>ee</a:t>
            </a:r>
            <a:r>
              <a:rPr lang="en-GB" sz="1400" i="1" dirty="0"/>
              <a:t> calculated by an analytical </a:t>
            </a:r>
            <a:r>
              <a:rPr lang="en-GB" sz="1400" i="1" dirty="0" smtClean="0"/>
              <a:t>code – I. </a:t>
            </a:r>
            <a:r>
              <a:rPr lang="en-GB" sz="1400" i="1" dirty="0" err="1" smtClean="0"/>
              <a:t>Aichinger</a:t>
            </a:r>
            <a:r>
              <a:rPr lang="en-GB" sz="1400" i="1" dirty="0" smtClean="0"/>
              <a:t> (FCC Week 17’)</a:t>
            </a:r>
          </a:p>
          <a:p>
            <a:pPr lvl="1"/>
            <a:endParaRPr lang="en-GB" sz="1400" i="1" dirty="0"/>
          </a:p>
          <a:p>
            <a:pPr lvl="1"/>
            <a:endParaRPr lang="en-GB" sz="1400" i="1" dirty="0" smtClean="0"/>
          </a:p>
          <a:p>
            <a:pPr lvl="1"/>
            <a:endParaRPr lang="en-GB" sz="1400" i="1" dirty="0" smtClean="0"/>
          </a:p>
          <a:p>
            <a:pPr lvl="1"/>
            <a:endParaRPr lang="en-GB" sz="1400" i="1" dirty="0"/>
          </a:p>
          <a:p>
            <a:pPr lvl="1"/>
            <a:endParaRPr lang="en-GB" sz="1400" i="1" dirty="0"/>
          </a:p>
          <a:p>
            <a:pPr lvl="1"/>
            <a:endParaRPr lang="en-GB" sz="1400" i="1" dirty="0" smtClean="0"/>
          </a:p>
          <a:p>
            <a:pPr lvl="1"/>
            <a:endParaRPr lang="en-GB" sz="1400" i="1" dirty="0" smtClean="0"/>
          </a:p>
          <a:p>
            <a:pPr lvl="1"/>
            <a:endParaRPr lang="en-GB" sz="1400" i="1" dirty="0" smtClean="0"/>
          </a:p>
          <a:p>
            <a:pPr lvl="1"/>
            <a:endParaRPr lang="en-GB" sz="1400" i="1" dirty="0" smtClean="0"/>
          </a:p>
          <a:p>
            <a:r>
              <a:rPr lang="en-GB" dirty="0" smtClean="0"/>
              <a:t>Interface required from detector team</a:t>
            </a:r>
          </a:p>
          <a:p>
            <a:r>
              <a:rPr lang="en-GB" dirty="0" smtClean="0"/>
              <a:t>Model development with the FLUKA team</a:t>
            </a:r>
          </a:p>
          <a:p>
            <a:r>
              <a:rPr lang="en-GB" dirty="0" smtClean="0"/>
              <a:t>Use of </a:t>
            </a:r>
            <a:r>
              <a:rPr lang="en-GB" dirty="0" err="1" smtClean="0"/>
              <a:t>linebuilder</a:t>
            </a:r>
            <a:r>
              <a:rPr lang="en-GB" dirty="0" smtClean="0"/>
              <a:t>?</a:t>
            </a:r>
          </a:p>
          <a:p>
            <a:pPr lvl="1"/>
            <a:r>
              <a:rPr lang="en-GB" sz="1400" i="1" dirty="0" smtClean="0"/>
              <a:t>The FLUKA </a:t>
            </a:r>
            <a:r>
              <a:rPr lang="en-GB" sz="1400" i="1" dirty="0" err="1" smtClean="0"/>
              <a:t>Linebuilder</a:t>
            </a:r>
            <a:r>
              <a:rPr lang="en-GB" sz="1400" i="1" dirty="0" smtClean="0"/>
              <a:t> and Element Database: Tools for Building Complex Models of Accelerator Beam Lines – A. </a:t>
            </a:r>
            <a:r>
              <a:rPr lang="en-GB" sz="1400" i="1" dirty="0" err="1" smtClean="0"/>
              <a:t>Mereghetti</a:t>
            </a:r>
            <a:r>
              <a:rPr lang="en-GB" sz="1400" i="1" dirty="0" smtClean="0"/>
              <a:t> (IPAC 12’) </a:t>
            </a:r>
          </a:p>
          <a:p>
            <a:r>
              <a:rPr lang="en-GB" dirty="0" smtClean="0"/>
              <a:t>Collimator hits from the collimation team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10/10/2017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Haroon Rafique - EuroCirCol Oct 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30CDB-8E55-47E9-AD27-F803E34F08BB}" type="slidenum">
              <a:rPr lang="en-GB" smtClean="0"/>
              <a:t>11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2705" y="2759908"/>
            <a:ext cx="7944152" cy="1667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0086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Haroon Rafique - EuroCirCol Oct 17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10/10/2017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30CDB-8E55-47E9-AD27-F803E34F08BB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394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8084312" y="2670586"/>
            <a:ext cx="4015762" cy="2684527"/>
            <a:chOff x="1695451" y="2766863"/>
            <a:chExt cx="4015762" cy="2684527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73"/>
            <a:stretch/>
          </p:blipFill>
          <p:spPr>
            <a:xfrm>
              <a:off x="1695451" y="2766863"/>
              <a:ext cx="4015762" cy="2668037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3278556" y="4534934"/>
              <a:ext cx="208376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006666"/>
                  </a:solidFill>
                </a:rPr>
                <a:t>50 cm Inermet180 Mask</a:t>
              </a:r>
              <a:endParaRPr lang="en-GB" dirty="0">
                <a:solidFill>
                  <a:srgbClr val="006666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201988" y="5082058"/>
              <a:ext cx="7502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006666"/>
                  </a:solidFill>
                </a:rPr>
                <a:t>TCLD</a:t>
              </a:r>
              <a:endParaRPr lang="en-GB" dirty="0">
                <a:solidFill>
                  <a:srgbClr val="006666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016538" y="875348"/>
            <a:ext cx="3544673" cy="2258573"/>
            <a:chOff x="989182" y="1441300"/>
            <a:chExt cx="3544673" cy="2258573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9182" y="1441300"/>
              <a:ext cx="3544673" cy="2258573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2528281" y="2817011"/>
              <a:ext cx="7502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006666"/>
                  </a:solidFill>
                </a:rPr>
                <a:t>MQ</a:t>
              </a:r>
              <a:endParaRPr lang="en-GB" dirty="0">
                <a:solidFill>
                  <a:srgbClr val="006666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434045" y="3330541"/>
              <a:ext cx="7502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006666"/>
                  </a:solidFill>
                </a:rPr>
                <a:t>TCLD</a:t>
              </a:r>
              <a:endParaRPr lang="en-GB" dirty="0">
                <a:solidFill>
                  <a:srgbClr val="006666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TCLD Design </a:t>
            </a:r>
            <a:r>
              <a:rPr lang="en-GB" sz="3600" dirty="0" smtClean="0"/>
              <a:t>(A. </a:t>
            </a:r>
            <a:r>
              <a:rPr lang="en-GB" sz="3600" dirty="0" err="1" smtClean="0"/>
              <a:t>Krainer</a:t>
            </a:r>
            <a:r>
              <a:rPr lang="en-GB" sz="3600" dirty="0" smtClean="0"/>
              <a:t>, CERN)</a:t>
            </a:r>
            <a:endParaRPr lang="en-GB" sz="36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Haroon Rafique - EuroCirCol Oct 17</a:t>
            </a:r>
            <a:endParaRPr lang="en-GB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10/10/2017</a:t>
            </a:r>
            <a:endParaRPr lang="en-GB"/>
          </a:p>
        </p:txBody>
      </p:sp>
      <p:grpSp>
        <p:nvGrpSpPr>
          <p:cNvPr id="25" name="Group 24"/>
          <p:cNvGrpSpPr/>
          <p:nvPr/>
        </p:nvGrpSpPr>
        <p:grpSpPr>
          <a:xfrm>
            <a:off x="121701" y="1315869"/>
            <a:ext cx="6176450" cy="3630619"/>
            <a:chOff x="5986586" y="1353446"/>
            <a:chExt cx="6176450" cy="363061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86586" y="1353446"/>
              <a:ext cx="6176450" cy="3302471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6184283" y="4614733"/>
              <a:ext cx="58227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7030A0"/>
                  </a:solidFill>
                </a:rPr>
                <a:t>Showers to first quadrupole after TCLD in cell 8, using FLUKA</a:t>
              </a:r>
              <a:endParaRPr lang="en-GB" dirty="0">
                <a:solidFill>
                  <a:srgbClr val="7030A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784141" y="2632345"/>
              <a:ext cx="38006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5-10 </a:t>
              </a:r>
              <a:r>
                <a:rPr lang="en-GB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mW</a:t>
              </a:r>
              <a:r>
                <a:rPr lang="en-GB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/ cm **3 limit (E. </a:t>
              </a:r>
              <a:r>
                <a:rPr lang="en-GB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Todesco</a:t>
              </a:r>
              <a:r>
                <a:rPr lang="en-GB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)</a:t>
              </a:r>
              <a:endParaRPr lang="en-GB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5775861" y="3694022"/>
            <a:ext cx="2035900" cy="2179743"/>
            <a:chOff x="4315137" y="4182704"/>
            <a:chExt cx="2035900" cy="2179743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483" t="19665" r="25147" b="11817"/>
            <a:stretch/>
          </p:blipFill>
          <p:spPr>
            <a:xfrm>
              <a:off x="4681416" y="4182704"/>
              <a:ext cx="1539632" cy="1867877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4315137" y="5993115"/>
              <a:ext cx="20359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006666"/>
                  </a:solidFill>
                </a:rPr>
                <a:t>Inermet180 TCLD</a:t>
              </a:r>
              <a:endParaRPr lang="en-GB" dirty="0">
                <a:solidFill>
                  <a:srgbClr val="006666"/>
                </a:solidFill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30CDB-8E55-47E9-AD27-F803E34F08BB}" type="slidenum">
              <a:rPr lang="en-GB" smtClean="0"/>
              <a:t>13</a:t>
            </a:fld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2086673" y="5896785"/>
            <a:ext cx="7598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Proton Cross-Talk and Losses in the Dispersion Suppressor Regions at the </a:t>
            </a:r>
            <a:r>
              <a:rPr lang="en-GB" sz="1400" b="1" dirty="0" smtClean="0"/>
              <a:t>FCC-</a:t>
            </a:r>
            <a:r>
              <a:rPr lang="en-GB" sz="1400" b="1" dirty="0" err="1" smtClean="0"/>
              <a:t>hh</a:t>
            </a:r>
            <a:r>
              <a:rPr lang="en-GB" sz="1400" b="1" dirty="0" smtClean="0"/>
              <a:t>, IPAC17’, TUPIK037</a:t>
            </a:r>
          </a:p>
          <a:p>
            <a:pPr algn="ctr"/>
            <a:r>
              <a:rPr lang="en-GB" sz="1400" dirty="0" smtClean="0"/>
              <a:t>H.</a:t>
            </a:r>
            <a:r>
              <a:rPr lang="en-GB" sz="1400" dirty="0"/>
              <a:t> </a:t>
            </a:r>
            <a:r>
              <a:rPr lang="en-GB" sz="1400" dirty="0" err="1"/>
              <a:t>Rafique</a:t>
            </a:r>
            <a:r>
              <a:rPr lang="en-GB" sz="1400" dirty="0"/>
              <a:t>, </a:t>
            </a:r>
            <a:r>
              <a:rPr lang="en-GB" sz="1400" dirty="0" smtClean="0"/>
              <a:t>R. Appleby, A. M. </a:t>
            </a:r>
            <a:r>
              <a:rPr lang="en-GB" sz="1400" dirty="0" err="1"/>
              <a:t>Krainer</a:t>
            </a:r>
            <a:r>
              <a:rPr lang="en-GB" sz="1400" dirty="0"/>
              <a:t>, </a:t>
            </a:r>
            <a:r>
              <a:rPr lang="en-GB" sz="1400" dirty="0" smtClean="0"/>
              <a:t>A. </a:t>
            </a:r>
            <a:r>
              <a:rPr lang="en-GB" sz="1400" dirty="0"/>
              <a:t>S. </a:t>
            </a:r>
            <a:r>
              <a:rPr lang="en-GB" sz="1400" dirty="0" err="1" smtClean="0"/>
              <a:t>Langner</a:t>
            </a:r>
            <a:r>
              <a:rPr lang="en-GB" sz="1400" dirty="0"/>
              <a:t>,</a:t>
            </a:r>
            <a:r>
              <a:rPr lang="en-GB" sz="1400" dirty="0" smtClean="0"/>
              <a:t> J. L. </a:t>
            </a:r>
            <a:r>
              <a:rPr lang="en-GB" sz="1400" dirty="0" err="1" smtClean="0"/>
              <a:t>Abelleira</a:t>
            </a:r>
            <a:endParaRPr lang="en-GB" sz="1400" b="1" dirty="0"/>
          </a:p>
        </p:txBody>
      </p:sp>
      <p:sp>
        <p:nvSpPr>
          <p:cNvPr id="5" name="Rectangle 4"/>
          <p:cNvSpPr/>
          <p:nvPr/>
        </p:nvSpPr>
        <p:spPr>
          <a:xfrm>
            <a:off x="9822621" y="1930850"/>
            <a:ext cx="177602" cy="258929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Connector 26"/>
          <p:cNvCxnSpPr/>
          <p:nvPr/>
        </p:nvCxnSpPr>
        <p:spPr>
          <a:xfrm flipH="1" flipV="1">
            <a:off x="7620251" y="537846"/>
            <a:ext cx="2202371" cy="139453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 flipV="1">
            <a:off x="7620251" y="1618984"/>
            <a:ext cx="2202370" cy="57828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 flipV="1">
            <a:off x="9058285" y="529330"/>
            <a:ext cx="941938" cy="139402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H="1" flipV="1">
            <a:off x="9058285" y="1627076"/>
            <a:ext cx="941938" cy="56079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7620251" y="529330"/>
            <a:ext cx="1438033" cy="1174618"/>
            <a:chOff x="677677" y="1448341"/>
            <a:chExt cx="1438033" cy="117461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7677" y="1448341"/>
              <a:ext cx="1438033" cy="1100376"/>
            </a:xfrm>
            <a:prstGeom prst="rect">
              <a:avLst/>
            </a:prstGeom>
            <a:ln>
              <a:solidFill>
                <a:schemeClr val="tx1"/>
              </a:solidFill>
              <a:prstDash val="dash"/>
            </a:ln>
          </p:spPr>
        </p:pic>
        <p:sp>
          <p:nvSpPr>
            <p:cNvPr id="23" name="TextBox 22"/>
            <p:cNvSpPr txBox="1"/>
            <p:nvPr/>
          </p:nvSpPr>
          <p:spPr>
            <a:xfrm>
              <a:off x="1213795" y="2253627"/>
              <a:ext cx="750275" cy="369332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006666"/>
                  </a:solidFill>
                </a:rPr>
                <a:t>MQ</a:t>
              </a:r>
              <a:endParaRPr lang="en-GB" dirty="0">
                <a:solidFill>
                  <a:srgbClr val="00666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261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643" y="1764958"/>
            <a:ext cx="5208262" cy="40685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10/10/2017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Haroon Rafique - EuroCirCol Oct 17</a:t>
            </a:r>
            <a:endParaRPr lang="en-GB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27969" y="1269107"/>
            <a:ext cx="8682754" cy="3383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800" dirty="0" smtClean="0">
                <a:solidFill>
                  <a:schemeClr val="bg1"/>
                </a:solidFill>
              </a:rPr>
              <a:t>Muons can travel far in dense materials. Theoretical calculations estimate a range of ~ 3km. </a:t>
            </a:r>
            <a:endParaRPr lang="en-GB" sz="1800" dirty="0">
              <a:solidFill>
                <a:schemeClr val="bg1"/>
              </a:solidFill>
            </a:endParaRPr>
          </a:p>
        </p:txBody>
      </p:sp>
      <p:pic>
        <p:nvPicPr>
          <p:cNvPr id="8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535" y="3704066"/>
            <a:ext cx="2843334" cy="2325696"/>
          </a:xfrm>
        </p:spPr>
      </p:pic>
      <p:sp>
        <p:nvSpPr>
          <p:cNvPr id="9" name="TextBox 8"/>
          <p:cNvSpPr txBox="1"/>
          <p:nvPr/>
        </p:nvSpPr>
        <p:spPr>
          <a:xfrm>
            <a:off x="5459929" y="5309265"/>
            <a:ext cx="14924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Muon E at a given </a:t>
            </a:r>
            <a:r>
              <a:rPr lang="en-GB" sz="1400" i="1" dirty="0" smtClean="0"/>
              <a:t>s</a:t>
            </a:r>
            <a:r>
              <a:rPr lang="en-GB" sz="1400" dirty="0" smtClean="0"/>
              <a:t> post IPA</a:t>
            </a:r>
            <a:endParaRPr lang="en-GB" sz="1400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3905" y="1626297"/>
            <a:ext cx="2817397" cy="2084416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8181302" y="2913157"/>
            <a:ext cx="3823060" cy="2571295"/>
            <a:chOff x="8181302" y="2913157"/>
            <a:chExt cx="3823060" cy="2571295"/>
          </a:xfrm>
        </p:grpSpPr>
        <p:grpSp>
          <p:nvGrpSpPr>
            <p:cNvPr id="10" name="Group 9"/>
            <p:cNvGrpSpPr/>
            <p:nvPr/>
          </p:nvGrpSpPr>
          <p:grpSpPr>
            <a:xfrm>
              <a:off x="8181302" y="2913157"/>
              <a:ext cx="3823060" cy="2325695"/>
              <a:chOff x="4241653" y="1376782"/>
              <a:chExt cx="3288503" cy="2000506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41653" y="1376782"/>
                <a:ext cx="3288503" cy="2000506"/>
              </a:xfrm>
              <a:prstGeom prst="rect">
                <a:avLst/>
              </a:prstGeom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4882470" y="1455670"/>
                <a:ext cx="2604707" cy="4500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Theoretical range of muons in standard rock scored at </a:t>
                </a:r>
                <a:r>
                  <a:rPr lang="en-GB" sz="1400" i="1" dirty="0" smtClean="0"/>
                  <a:t>s</a:t>
                </a:r>
                <a:r>
                  <a:rPr lang="en-GB" sz="1400" dirty="0" smtClean="0"/>
                  <a:t> = 10 m post IPA</a:t>
                </a:r>
                <a:endParaRPr lang="en-GB" sz="1400" dirty="0"/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9988250" y="5176675"/>
              <a:ext cx="6071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i="1" dirty="0" smtClean="0"/>
                <a:t>S</a:t>
              </a:r>
              <a:r>
                <a:rPr lang="en-GB" sz="1400" dirty="0" smtClean="0"/>
                <a:t> [m]</a:t>
              </a:r>
              <a:endParaRPr lang="en-GB" sz="1400" dirty="0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30CDB-8E55-47E9-AD27-F803E34F08BB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390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309" y="3790864"/>
            <a:ext cx="6384429" cy="108055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Muon tracking in FLUKA </a:t>
            </a:r>
            <a:r>
              <a:rPr lang="en-GB" sz="3600" dirty="0" smtClean="0"/>
              <a:t>J</a:t>
            </a:r>
            <a:r>
              <a:rPr lang="en-GB" sz="3600" dirty="0"/>
              <a:t>. L. </a:t>
            </a:r>
            <a:r>
              <a:rPr lang="en-GB" sz="3600" dirty="0" err="1"/>
              <a:t>Abelleira</a:t>
            </a:r>
            <a:r>
              <a:rPr lang="en-GB" sz="3600" dirty="0"/>
              <a:t> (JAI, Oxford</a:t>
            </a:r>
            <a:r>
              <a:rPr lang="en-GB" sz="3600" dirty="0" smtClean="0"/>
              <a:t>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10/10/2017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Haroon Rafique - EuroCirCol Oct 17</a:t>
            </a:r>
            <a:endParaRPr lang="en-GB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32773" y="1324798"/>
            <a:ext cx="10783550" cy="38802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800" dirty="0" smtClean="0">
                <a:solidFill>
                  <a:schemeClr val="bg1"/>
                </a:solidFill>
              </a:rPr>
              <a:t>Theoretical estimate of range has been confirmed using FLUKA simulations. Muons should not reach the next IP.</a:t>
            </a:r>
            <a:endParaRPr lang="en-GB" sz="1800" dirty="0">
              <a:solidFill>
                <a:schemeClr val="bg1"/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1736963" y="1844419"/>
            <a:ext cx="9142462" cy="1747622"/>
            <a:chOff x="2393452" y="4587212"/>
            <a:chExt cx="9142462" cy="1747622"/>
          </a:xfrm>
        </p:grpSpPr>
        <p:pic>
          <p:nvPicPr>
            <p:cNvPr id="16" name="Picture 1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3452" y="4587212"/>
              <a:ext cx="9142462" cy="17476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7" name="Straight Connector 16"/>
            <p:cNvCxnSpPr/>
            <p:nvPr/>
          </p:nvCxnSpPr>
          <p:spPr bwMode="auto">
            <a:xfrm>
              <a:off x="3637649" y="4740943"/>
              <a:ext cx="0" cy="395523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flipH="1">
              <a:off x="4265660" y="4740943"/>
              <a:ext cx="36004" cy="648072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 flipH="1">
              <a:off x="4913732" y="4812951"/>
              <a:ext cx="36004" cy="648072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 flipH="1">
              <a:off x="5561804" y="4811910"/>
              <a:ext cx="71193" cy="649113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3" name="Content Placeholder 2"/>
          <p:cNvSpPr>
            <a:spLocks noGrp="1"/>
          </p:cNvSpPr>
          <p:nvPr>
            <p:ph idx="1"/>
          </p:nvPr>
        </p:nvSpPr>
        <p:spPr>
          <a:xfrm>
            <a:off x="177935" y="4917773"/>
            <a:ext cx="6251668" cy="867426"/>
          </a:xfrm>
          <a:solidFill>
            <a:srgbClr val="000099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>
                <a:solidFill>
                  <a:schemeClr val="bg1"/>
                </a:solidFill>
              </a:rPr>
              <a:t>Muons generated using DPMJET-III inside FLUKA, with a full detector model, by M. I. Besana</a:t>
            </a:r>
            <a:endParaRPr lang="en-GB" sz="1600" dirty="0" smtClean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30CDB-8E55-47E9-AD27-F803E34F08BB}" type="slidenum">
              <a:rPr lang="en-GB" smtClean="0"/>
              <a:t>15</a:t>
            </a:fld>
            <a:endParaRPr lang="en-GB"/>
          </a:p>
        </p:txBody>
      </p:sp>
      <p:grpSp>
        <p:nvGrpSpPr>
          <p:cNvPr id="13" name="Group 12"/>
          <p:cNvGrpSpPr/>
          <p:nvPr/>
        </p:nvGrpSpPr>
        <p:grpSpPr>
          <a:xfrm>
            <a:off x="8075861" y="3572531"/>
            <a:ext cx="3590357" cy="2573755"/>
            <a:chOff x="7900856" y="1241071"/>
            <a:chExt cx="3881480" cy="2782447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04" t="1897"/>
            <a:stretch/>
          </p:blipFill>
          <p:spPr>
            <a:xfrm>
              <a:off x="7900856" y="1241071"/>
              <a:ext cx="3881480" cy="2782447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8462030" y="1337621"/>
              <a:ext cx="214674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10</a:t>
              </a:r>
              <a:r>
                <a:rPr lang="en-GB" sz="1400" baseline="30000" dirty="0" smtClean="0"/>
                <a:t>9</a:t>
              </a:r>
              <a:r>
                <a:rPr lang="en-GB" sz="1400" dirty="0" smtClean="0"/>
                <a:t> muon histories scored at given </a:t>
              </a:r>
              <a:r>
                <a:rPr lang="en-GB" sz="1400" i="1" dirty="0" smtClean="0"/>
                <a:t>s</a:t>
              </a:r>
              <a:r>
                <a:rPr lang="en-GB" sz="1400" dirty="0" smtClean="0"/>
                <a:t> in FLUKA</a:t>
              </a:r>
              <a:endParaRPr lang="en-GB" sz="1400" dirty="0"/>
            </a:p>
          </p:txBody>
        </p:sp>
      </p:grpSp>
      <p:cxnSp>
        <p:nvCxnSpPr>
          <p:cNvPr id="28" name="Straight Arrow Connector 27"/>
          <p:cNvCxnSpPr/>
          <p:nvPr/>
        </p:nvCxnSpPr>
        <p:spPr>
          <a:xfrm>
            <a:off x="2981160" y="2393673"/>
            <a:ext cx="5461316" cy="1659175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4257243" y="2718230"/>
            <a:ext cx="4185233" cy="2526265"/>
          </a:xfrm>
          <a:prstGeom prst="straightConnector1">
            <a:avLst/>
          </a:prstGeom>
          <a:ln w="28575">
            <a:solidFill>
              <a:srgbClr val="0000FF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225316" y="5923730"/>
            <a:ext cx="7598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Cross-Talk Studies between FCC-</a:t>
            </a:r>
            <a:r>
              <a:rPr lang="en-GB" sz="1400" b="1" dirty="0" err="1"/>
              <a:t>hh</a:t>
            </a:r>
            <a:r>
              <a:rPr lang="en-GB" sz="1400" b="1" dirty="0"/>
              <a:t> Experimental Interaction Regions</a:t>
            </a:r>
            <a:r>
              <a:rPr lang="en-GB" sz="1400" b="1" dirty="0" smtClean="0"/>
              <a:t>, IPAC17’, TUPVA036</a:t>
            </a:r>
          </a:p>
          <a:p>
            <a:pPr algn="ctr"/>
            <a:r>
              <a:rPr lang="en-GB" sz="1400" dirty="0" smtClean="0"/>
              <a:t>J. L. </a:t>
            </a:r>
            <a:r>
              <a:rPr lang="en-GB" sz="1400" dirty="0" err="1" smtClean="0"/>
              <a:t>Abelleira</a:t>
            </a:r>
            <a:r>
              <a:rPr lang="en-GB" sz="1400" dirty="0"/>
              <a:t>, </a:t>
            </a:r>
            <a:r>
              <a:rPr lang="en-GB" sz="1400" dirty="0" smtClean="0"/>
              <a:t>A. </a:t>
            </a:r>
            <a:r>
              <a:rPr lang="en-GB" sz="1400" dirty="0" err="1" smtClean="0"/>
              <a:t>Seryi</a:t>
            </a:r>
            <a:r>
              <a:rPr lang="en-GB" sz="1400" dirty="0" smtClean="0"/>
              <a:t>, M. I. Besana, R. Appleby</a:t>
            </a:r>
            <a:r>
              <a:rPr lang="en-GB" sz="1400" dirty="0"/>
              <a:t>, </a:t>
            </a:r>
            <a:r>
              <a:rPr lang="en-GB" sz="1400" dirty="0" smtClean="0"/>
              <a:t>H.</a:t>
            </a:r>
            <a:r>
              <a:rPr lang="en-GB" sz="1400" dirty="0"/>
              <a:t> </a:t>
            </a:r>
            <a:r>
              <a:rPr lang="en-GB" sz="1400" dirty="0" err="1" smtClean="0"/>
              <a:t>Rafique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144120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Cross-talk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86039"/>
            <a:ext cx="6251668" cy="4590924"/>
          </a:xfrm>
        </p:spPr>
        <p:txBody>
          <a:bodyPr>
            <a:normAutofit/>
          </a:bodyPr>
          <a:lstStyle/>
          <a:p>
            <a:r>
              <a:rPr lang="en-GB" sz="2400" dirty="0" smtClean="0"/>
              <a:t>The FCC-</a:t>
            </a:r>
            <a:r>
              <a:rPr lang="en-GB" sz="2400" dirty="0" err="1" smtClean="0"/>
              <a:t>hh</a:t>
            </a:r>
            <a:r>
              <a:rPr lang="en-GB" sz="2400" dirty="0" smtClean="0"/>
              <a:t> Experimental Interaction Region (EIR) is critical in defining FCC-</a:t>
            </a:r>
            <a:r>
              <a:rPr lang="en-GB" sz="2400" dirty="0" err="1" smtClean="0"/>
              <a:t>hh</a:t>
            </a:r>
            <a:r>
              <a:rPr lang="en-GB" sz="2400" dirty="0" smtClean="0"/>
              <a:t> performance</a:t>
            </a:r>
          </a:p>
          <a:p>
            <a:r>
              <a:rPr lang="en-GB" sz="2400" dirty="0" smtClean="0"/>
              <a:t>Experimental cross talk is a possible issue due to high luminosity and energy proton beams</a:t>
            </a:r>
          </a:p>
          <a:p>
            <a:r>
              <a:rPr lang="en-GB" sz="2400" dirty="0" smtClean="0"/>
              <a:t>We use IPA to IPB as a representative case</a:t>
            </a:r>
          </a:p>
          <a:p>
            <a:endParaRPr lang="en-GB" sz="2400" dirty="0"/>
          </a:p>
          <a:p>
            <a:pPr marL="0" indent="0">
              <a:buNone/>
            </a:pPr>
            <a:r>
              <a:rPr lang="en-GB" sz="2400" dirty="0" smtClean="0"/>
              <a:t>Questions:</a:t>
            </a:r>
          </a:p>
          <a:p>
            <a:pPr lvl="1"/>
            <a:r>
              <a:rPr lang="en-GB" sz="1600" dirty="0" smtClean="0"/>
              <a:t>Do protons from collisions reach the next detector?</a:t>
            </a:r>
          </a:p>
          <a:p>
            <a:pPr lvl="1"/>
            <a:r>
              <a:rPr lang="en-GB" sz="1600" dirty="0" smtClean="0"/>
              <a:t>What effect will this have on operation (background, emittance, losses, </a:t>
            </a:r>
            <a:r>
              <a:rPr lang="en-GB" sz="1600" dirty="0" err="1" smtClean="0"/>
              <a:t>etc</a:t>
            </a:r>
            <a:r>
              <a:rPr lang="en-GB" sz="1600" dirty="0" smtClean="0"/>
              <a:t>)?</a:t>
            </a:r>
          </a:p>
          <a:p>
            <a:pPr lvl="1"/>
            <a:r>
              <a:rPr lang="en-GB" sz="1600" dirty="0" smtClean="0"/>
              <a:t>Do other collision products reach the next detector?</a:t>
            </a:r>
          </a:p>
          <a:p>
            <a:pPr lvl="1"/>
            <a:r>
              <a:rPr lang="en-GB" sz="1600" dirty="0" smtClean="0"/>
              <a:t>Are there any areas of concern? – if so how do we address them.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21096" t="27929" r="17406" b="50682"/>
          <a:stretch/>
        </p:blipFill>
        <p:spPr>
          <a:xfrm>
            <a:off x="8088363" y="4876802"/>
            <a:ext cx="3040185" cy="1086338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Haroon Rafique - EuroCirCol Oct 17</a:t>
            </a:r>
            <a:endParaRPr lang="en-GB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10/10/2017</a:t>
            </a:r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2431" y="873037"/>
            <a:ext cx="3772051" cy="3937517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30CDB-8E55-47E9-AD27-F803E34F08B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552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177" y="1237636"/>
            <a:ext cx="3862601" cy="26230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Collision Products (3 [m] post IPA)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907073" y="3133510"/>
            <a:ext cx="969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Crossing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4389778" y="1487320"/>
            <a:ext cx="396030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Mean protons per primary 1.43</a:t>
            </a:r>
            <a:endParaRPr lang="en-GB" sz="1600" b="1" dirty="0"/>
          </a:p>
          <a:p>
            <a:r>
              <a:rPr lang="en-GB" sz="1600" dirty="0" smtClean="0"/>
              <a:t>Mean energy of protons 13418 GeV</a:t>
            </a:r>
            <a:endParaRPr lang="en-GB" sz="1600" dirty="0"/>
          </a:p>
          <a:p>
            <a:r>
              <a:rPr lang="en-GB" sz="1600" b="1" dirty="0" smtClean="0"/>
              <a:t>Mean mu- per primary 0.142 </a:t>
            </a:r>
            <a:endParaRPr lang="en-GB" sz="1600" dirty="0" smtClean="0"/>
          </a:p>
          <a:p>
            <a:r>
              <a:rPr lang="en-GB" sz="1600" dirty="0" smtClean="0"/>
              <a:t>Mean energy of mu- 10.7 GeV</a:t>
            </a:r>
            <a:endParaRPr lang="en-GB" sz="1600" dirty="0"/>
          </a:p>
          <a:p>
            <a:r>
              <a:rPr lang="en-GB" sz="1600" dirty="0" smtClean="0"/>
              <a:t>Mean charged hadron per primary 23.4</a:t>
            </a:r>
            <a:endParaRPr lang="en-GB" sz="1600" dirty="0"/>
          </a:p>
          <a:p>
            <a:r>
              <a:rPr lang="en-GB" sz="1600" dirty="0" smtClean="0"/>
              <a:t>Mean energy of CH 396 GeV</a:t>
            </a:r>
            <a:endParaRPr lang="en-GB" sz="1600" dirty="0"/>
          </a:p>
          <a:p>
            <a:r>
              <a:rPr lang="en-GB" sz="1600" dirty="0" smtClean="0"/>
              <a:t>Mean gammas per primary 19.3</a:t>
            </a:r>
            <a:endParaRPr lang="en-GB" sz="1600" dirty="0"/>
          </a:p>
          <a:p>
            <a:r>
              <a:rPr lang="en-GB" sz="1600" dirty="0" smtClean="0"/>
              <a:t>Mean energy of gammas 238.9 GeV</a:t>
            </a:r>
            <a:endParaRPr lang="en-GB" sz="1600" dirty="0" smtClean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16200000">
            <a:off x="683281" y="2824932"/>
            <a:ext cx="7507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Protons</a:t>
            </a:r>
            <a:endParaRPr lang="en-GB" sz="1400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849480" y="1809879"/>
            <a:ext cx="7856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Photons</a:t>
            </a:r>
            <a:endParaRPr lang="en-GB" sz="1400" dirty="0"/>
          </a:p>
        </p:txBody>
      </p:sp>
      <p:sp>
        <p:nvSpPr>
          <p:cNvPr id="21" name="TextBox 20"/>
          <p:cNvSpPr txBox="1"/>
          <p:nvPr/>
        </p:nvSpPr>
        <p:spPr>
          <a:xfrm rot="16200000">
            <a:off x="1270297" y="3002544"/>
            <a:ext cx="692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Muons</a:t>
            </a:r>
            <a:endParaRPr lang="en-GB" sz="1400" dirty="0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1495829" y="2034753"/>
            <a:ext cx="5790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/>
              <a:t>Pions</a:t>
            </a:r>
            <a:endParaRPr lang="en-GB" sz="1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Haroon Rafique - EuroCirCol Oct 17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10/10/2017</a:t>
            </a:r>
            <a:endParaRPr lang="en-GB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7658" y="3684958"/>
            <a:ext cx="3566142" cy="2421707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9621" y="1273653"/>
            <a:ext cx="3566144" cy="2421708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8234560" y="3931154"/>
            <a:ext cx="2322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Inelastic</a:t>
            </a:r>
            <a:r>
              <a:rPr lang="en-GB" dirty="0" smtClean="0"/>
              <a:t>: E &lt; 49.95 </a:t>
            </a:r>
            <a:r>
              <a:rPr lang="en-GB" dirty="0" err="1" smtClean="0"/>
              <a:t>TeV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8184554" y="1506022"/>
            <a:ext cx="2191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Elastic</a:t>
            </a:r>
            <a:r>
              <a:rPr lang="en-GB" dirty="0" smtClean="0"/>
              <a:t>: E &gt; 49.95 </a:t>
            </a:r>
            <a:r>
              <a:rPr lang="en-GB" dirty="0" err="1" smtClean="0"/>
              <a:t>TeV</a:t>
            </a:r>
            <a:endParaRPr lang="en-GB" dirty="0"/>
          </a:p>
        </p:txBody>
      </p:sp>
      <p:sp>
        <p:nvSpPr>
          <p:cNvPr id="27" name="Content Placeholder 2"/>
          <p:cNvSpPr>
            <a:spLocks noGrp="1"/>
          </p:cNvSpPr>
          <p:nvPr>
            <p:ph idx="1"/>
          </p:nvPr>
        </p:nvSpPr>
        <p:spPr>
          <a:xfrm>
            <a:off x="1507953" y="4955021"/>
            <a:ext cx="6251668" cy="867426"/>
          </a:xfrm>
          <a:solidFill>
            <a:srgbClr val="000099"/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400" dirty="0" smtClean="0">
                <a:solidFill>
                  <a:schemeClr val="bg1"/>
                </a:solidFill>
              </a:rPr>
              <a:t>Generated using DPMJET-III inside FLUKA</a:t>
            </a:r>
          </a:p>
          <a:p>
            <a:pPr marL="0" indent="0">
              <a:buNone/>
            </a:pPr>
            <a:r>
              <a:rPr lang="en-GB" sz="2400" dirty="0" smtClean="0">
                <a:solidFill>
                  <a:schemeClr val="bg1"/>
                </a:solidFill>
              </a:rPr>
              <a:t>Split protons into 2 cases: Elastic and inelastic</a:t>
            </a:r>
            <a:endParaRPr lang="en-GB" sz="1600" dirty="0" smtClean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30CDB-8E55-47E9-AD27-F803E34F08BB}" type="slidenum">
              <a:rPr lang="en-GB" smtClean="0"/>
              <a:t>3</a:t>
            </a:fld>
            <a:endParaRPr lang="en-GB"/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576215" y="3884755"/>
            <a:ext cx="5169991" cy="867426"/>
          </a:xfrm>
          <a:prstGeom prst="rect">
            <a:avLst/>
          </a:prstGeom>
          <a:solidFill>
            <a:srgbClr val="000099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400" dirty="0" smtClean="0">
                <a:solidFill>
                  <a:schemeClr val="bg1"/>
                </a:solidFill>
              </a:rPr>
              <a:t>Charged hadrons other than protons ignored (for cross-talk) due to rigidity.</a:t>
            </a:r>
            <a:endParaRPr lang="en-GB" sz="16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5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Elastic Protons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3910" y="1373667"/>
            <a:ext cx="8258908" cy="1087820"/>
          </a:xfrm>
          <a:solidFill>
            <a:srgbClr val="000099"/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000" dirty="0" smtClean="0">
                <a:solidFill>
                  <a:schemeClr val="bg1"/>
                </a:solidFill>
              </a:rPr>
              <a:t>Tracking performed with PTC and MERLIN</a:t>
            </a:r>
          </a:p>
          <a:p>
            <a:pPr marL="0" indent="0">
              <a:buNone/>
            </a:pPr>
            <a:r>
              <a:rPr lang="en-GB" sz="2000" dirty="0" smtClean="0">
                <a:solidFill>
                  <a:schemeClr val="bg1"/>
                </a:solidFill>
              </a:rPr>
              <a:t>Elastic protons all reach IPB with no losses. This will lead to emittance growth. </a:t>
            </a:r>
          </a:p>
          <a:p>
            <a:pPr marL="0" indent="0">
              <a:buNone/>
            </a:pPr>
            <a:r>
              <a:rPr lang="en-GB" sz="2000" dirty="0" smtClean="0">
                <a:solidFill>
                  <a:schemeClr val="bg1"/>
                </a:solidFill>
              </a:rPr>
              <a:t>Not a major concern, so we concentrate on inelastic protons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Haroon Rafique - EuroCirCol Oct 17</a:t>
            </a:r>
            <a:endParaRPr lang="en-GB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10/10/2017</a:t>
            </a:r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005" y="2750939"/>
            <a:ext cx="2987302" cy="20258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1015" y="3753370"/>
            <a:ext cx="3018279" cy="204687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6540" y="2620289"/>
            <a:ext cx="2987233" cy="202582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0" y="3877262"/>
            <a:ext cx="3014181" cy="204687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250187" y="2935605"/>
            <a:ext cx="969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Crossing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872715" y="2814755"/>
            <a:ext cx="1293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 Crossing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120129" y="3635936"/>
            <a:ext cx="477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99"/>
                </a:solidFill>
              </a:rPr>
              <a:t>IPA</a:t>
            </a:r>
            <a:endParaRPr lang="en-GB" dirty="0">
              <a:solidFill>
                <a:srgbClr val="000099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57139" y="4593735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99"/>
                </a:solidFill>
              </a:rPr>
              <a:t>IPB</a:t>
            </a:r>
            <a:endParaRPr lang="en-GB" dirty="0">
              <a:solidFill>
                <a:srgbClr val="000099"/>
              </a:solidFill>
            </a:endParaRPr>
          </a:p>
        </p:txBody>
      </p:sp>
      <p:cxnSp>
        <p:nvCxnSpPr>
          <p:cNvPr id="18" name="Straight Arrow Connector 17"/>
          <p:cNvCxnSpPr>
            <a:stCxn id="15" idx="3"/>
            <a:endCxn id="16" idx="1"/>
          </p:cNvCxnSpPr>
          <p:nvPr/>
        </p:nvCxnSpPr>
        <p:spPr>
          <a:xfrm>
            <a:off x="2597183" y="3820602"/>
            <a:ext cx="1559956" cy="957799"/>
          </a:xfrm>
          <a:prstGeom prst="straightConnector1">
            <a:avLst/>
          </a:prstGeom>
          <a:ln w="38100">
            <a:solidFill>
              <a:srgbClr val="0000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779913" y="3729549"/>
            <a:ext cx="477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99"/>
                </a:solidFill>
              </a:rPr>
              <a:t>IPA</a:t>
            </a:r>
            <a:endParaRPr lang="en-GB" dirty="0">
              <a:solidFill>
                <a:srgbClr val="000099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171854" y="4113721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99"/>
                </a:solidFill>
              </a:rPr>
              <a:t>IPB</a:t>
            </a:r>
            <a:endParaRPr lang="en-GB" dirty="0">
              <a:solidFill>
                <a:srgbClr val="000099"/>
              </a:solidFill>
            </a:endParaRPr>
          </a:p>
        </p:txBody>
      </p:sp>
      <p:cxnSp>
        <p:nvCxnSpPr>
          <p:cNvPr id="21" name="Straight Arrow Connector 20"/>
          <p:cNvCxnSpPr>
            <a:stCxn id="19" idx="3"/>
            <a:endCxn id="20" idx="1"/>
          </p:cNvCxnSpPr>
          <p:nvPr/>
        </p:nvCxnSpPr>
        <p:spPr>
          <a:xfrm>
            <a:off x="8256967" y="3914215"/>
            <a:ext cx="914887" cy="384172"/>
          </a:xfrm>
          <a:prstGeom prst="straightConnector1">
            <a:avLst/>
          </a:prstGeom>
          <a:ln w="38100">
            <a:solidFill>
              <a:srgbClr val="0000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30CDB-8E55-47E9-AD27-F803E34F08B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12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Previous 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Elastic protons all reach IPB – emittance growth</a:t>
            </a:r>
          </a:p>
          <a:p>
            <a:r>
              <a:rPr lang="en-GB" dirty="0" smtClean="0"/>
              <a:t>Muon range analytically calculated – too short</a:t>
            </a:r>
          </a:p>
          <a:p>
            <a:r>
              <a:rPr lang="en-GB" dirty="0" smtClean="0"/>
              <a:t>Muons tracked in FLUKA – don’t reach IPB (confirmed analytical)</a:t>
            </a:r>
          </a:p>
          <a:p>
            <a:endParaRPr lang="en-GB" dirty="0"/>
          </a:p>
          <a:p>
            <a:r>
              <a:rPr lang="en-GB" dirty="0" smtClean="0"/>
              <a:t>S = 0 corresponds to IPA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10/10/2017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Haroon Rafique - EuroCirCol Oct 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30CDB-8E55-47E9-AD27-F803E34F08B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8008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Layout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10/10/2017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Haroon Rafique - EuroCirCol Oct 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30CDB-8E55-47E9-AD27-F803E34F08BB}" type="slidenum">
              <a:rPr lang="en-GB" smtClean="0"/>
              <a:t>6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2" t="9905" r="7507" b="2133"/>
          <a:stretch/>
        </p:blipFill>
        <p:spPr>
          <a:xfrm>
            <a:off x="5974563" y="1301447"/>
            <a:ext cx="5975048" cy="4423087"/>
          </a:xfrm>
          <a:prstGeom prst="rect">
            <a:avLst/>
          </a:prstGeom>
        </p:spPr>
      </p:pic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8" t="9635" r="7388" b="2083"/>
          <a:stretch/>
        </p:blipFill>
        <p:spPr>
          <a:xfrm>
            <a:off x="197877" y="1301447"/>
            <a:ext cx="5926667" cy="4402034"/>
          </a:xfrm>
        </p:spPr>
      </p:pic>
      <p:sp>
        <p:nvSpPr>
          <p:cNvPr id="9" name="TextBox 8"/>
          <p:cNvSpPr txBox="1"/>
          <p:nvPr/>
        </p:nvSpPr>
        <p:spPr>
          <a:xfrm>
            <a:off x="1849195" y="1516549"/>
            <a:ext cx="1773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99"/>
                </a:solidFill>
              </a:rPr>
              <a:t>New = FCC-</a:t>
            </a:r>
            <a:r>
              <a:rPr lang="en-GB" dirty="0" err="1" smtClean="0">
                <a:solidFill>
                  <a:srgbClr val="000099"/>
                </a:solidFill>
              </a:rPr>
              <a:t>hh</a:t>
            </a:r>
            <a:r>
              <a:rPr lang="en-GB" dirty="0" smtClean="0">
                <a:solidFill>
                  <a:srgbClr val="000099"/>
                </a:solidFill>
              </a:rPr>
              <a:t> v8</a:t>
            </a:r>
            <a:endParaRPr lang="en-GB" dirty="0">
              <a:solidFill>
                <a:srgbClr val="000099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87023" y="1506022"/>
            <a:ext cx="1123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99"/>
                </a:solidFill>
              </a:rPr>
              <a:t>FCC-</a:t>
            </a:r>
            <a:r>
              <a:rPr lang="en-GB" dirty="0" err="1" smtClean="0">
                <a:solidFill>
                  <a:srgbClr val="000099"/>
                </a:solidFill>
              </a:rPr>
              <a:t>hh</a:t>
            </a:r>
            <a:r>
              <a:rPr lang="en-GB" dirty="0" smtClean="0">
                <a:solidFill>
                  <a:srgbClr val="000099"/>
                </a:solidFill>
              </a:rPr>
              <a:t> v8</a:t>
            </a:r>
            <a:endParaRPr lang="en-GB" dirty="0">
              <a:solidFill>
                <a:srgbClr val="000099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49195" y="3414822"/>
            <a:ext cx="1671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99"/>
                </a:solidFill>
              </a:rPr>
              <a:t>Old = FCC-</a:t>
            </a:r>
            <a:r>
              <a:rPr lang="en-GB" dirty="0" err="1" smtClean="0">
                <a:solidFill>
                  <a:srgbClr val="000099"/>
                </a:solidFill>
              </a:rPr>
              <a:t>hh</a:t>
            </a:r>
            <a:r>
              <a:rPr lang="en-GB" dirty="0" smtClean="0">
                <a:solidFill>
                  <a:srgbClr val="000099"/>
                </a:solidFill>
              </a:rPr>
              <a:t> v7</a:t>
            </a:r>
            <a:endParaRPr lang="en-GB" dirty="0">
              <a:solidFill>
                <a:srgbClr val="000099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33785" y="3374782"/>
            <a:ext cx="1123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99"/>
                </a:solidFill>
              </a:rPr>
              <a:t>FCC-</a:t>
            </a:r>
            <a:r>
              <a:rPr lang="en-GB" dirty="0" err="1" smtClean="0">
                <a:solidFill>
                  <a:srgbClr val="000099"/>
                </a:solidFill>
              </a:rPr>
              <a:t>hh</a:t>
            </a:r>
            <a:r>
              <a:rPr lang="en-GB" dirty="0" smtClean="0">
                <a:solidFill>
                  <a:srgbClr val="000099"/>
                </a:solidFill>
              </a:rPr>
              <a:t> v7</a:t>
            </a:r>
            <a:endParaRPr lang="en-GB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9933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Layout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80" b="1861"/>
          <a:stretch/>
        </p:blipFill>
        <p:spPr>
          <a:xfrm>
            <a:off x="2290383" y="1341022"/>
            <a:ext cx="7448702" cy="491947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10/10/2017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Haroon Rafique - EuroCirCol Oct 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30CDB-8E55-47E9-AD27-F803E34F08BB}" type="slidenum">
              <a:rPr lang="en-GB" smtClean="0"/>
              <a:t>7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71976" y="3879279"/>
            <a:ext cx="2769156" cy="646331"/>
          </a:xfrm>
          <a:prstGeom prst="rect">
            <a:avLst/>
          </a:prstGeom>
          <a:solidFill>
            <a:srgbClr val="000099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Difference in IP apertures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Shift in Collimator positions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0629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Losses with and without TCLDs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8" t="9981" r="8967" b="1939"/>
          <a:stretch/>
        </p:blipFill>
        <p:spPr>
          <a:xfrm>
            <a:off x="6071805" y="1448205"/>
            <a:ext cx="5781529" cy="435267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10/10/2017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Haroon Rafique - EuroCirCol Oct 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30CDB-8E55-47E9-AD27-F803E34F08BB}" type="slidenum">
              <a:rPr lang="en-GB" smtClean="0"/>
              <a:t>8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5" t="9551" r="9564" b="1903"/>
          <a:stretch/>
        </p:blipFill>
        <p:spPr>
          <a:xfrm>
            <a:off x="227385" y="1425890"/>
            <a:ext cx="5781529" cy="441369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13058" y="5891281"/>
            <a:ext cx="4009880" cy="369332"/>
          </a:xfrm>
          <a:prstGeom prst="rect">
            <a:avLst/>
          </a:prstGeom>
          <a:solidFill>
            <a:srgbClr val="000099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More losses in DS magnets in new lattice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40581" y="5799359"/>
            <a:ext cx="4313489" cy="369332"/>
          </a:xfrm>
          <a:prstGeom prst="rect">
            <a:avLst/>
          </a:prstGeom>
          <a:solidFill>
            <a:srgbClr val="000099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Mitigated with same TCLD settings (35.14 </a:t>
            </a:r>
            <a:r>
              <a:rPr lang="el-GR" dirty="0" smtClean="0">
                <a:solidFill>
                  <a:schemeClr val="bg1"/>
                </a:solidFill>
              </a:rPr>
              <a:t>σ</a:t>
            </a:r>
            <a:r>
              <a:rPr lang="en-GB" dirty="0" smtClean="0">
                <a:solidFill>
                  <a:schemeClr val="bg1"/>
                </a:solidFill>
              </a:rPr>
              <a:t>)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4824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Power deposited with and without TCLDs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10/10/2017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Haroon Rafique - EuroCirCol Oct 17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30CDB-8E55-47E9-AD27-F803E34F08BB}" type="slidenum">
              <a:rPr lang="en-GB" smtClean="0"/>
              <a:t>9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3" t="9985" r="7555" b="1588"/>
          <a:stretch/>
        </p:blipFill>
        <p:spPr>
          <a:xfrm>
            <a:off x="302739" y="1579976"/>
            <a:ext cx="5752496" cy="4286553"/>
          </a:xfrm>
          <a:prstGeom prst="rect">
            <a:avLst/>
          </a:prstGeom>
        </p:spPr>
      </p:pic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5" t="9772" r="7623" b="2076"/>
          <a:stretch/>
        </p:blipFill>
        <p:spPr>
          <a:xfrm>
            <a:off x="6120190" y="1587353"/>
            <a:ext cx="5769071" cy="4279176"/>
          </a:xfrm>
        </p:spPr>
      </p:pic>
      <p:sp>
        <p:nvSpPr>
          <p:cNvPr id="8" name="TextBox 7"/>
          <p:cNvSpPr txBox="1"/>
          <p:nvPr/>
        </p:nvSpPr>
        <p:spPr>
          <a:xfrm>
            <a:off x="1602931" y="5926773"/>
            <a:ext cx="2103461" cy="369332"/>
          </a:xfrm>
          <a:prstGeom prst="rect">
            <a:avLst/>
          </a:prstGeom>
          <a:solidFill>
            <a:srgbClr val="000099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~8 kW in 200 m drift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11" name="Straight Arrow Connector 10"/>
          <p:cNvCxnSpPr>
            <a:stCxn id="8" idx="0"/>
          </p:cNvCxnSpPr>
          <p:nvPr/>
        </p:nvCxnSpPr>
        <p:spPr>
          <a:xfrm flipH="1" flipV="1">
            <a:off x="2065867" y="3062514"/>
            <a:ext cx="588795" cy="286425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217814" y="5919854"/>
            <a:ext cx="1986441" cy="369332"/>
          </a:xfrm>
          <a:prstGeom prst="rect">
            <a:avLst/>
          </a:prstGeom>
          <a:solidFill>
            <a:srgbClr val="000099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~1 kW in 45 m drift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14" name="Straight Arrow Connector 13"/>
          <p:cNvCxnSpPr>
            <a:stCxn id="13" idx="0"/>
          </p:cNvCxnSpPr>
          <p:nvPr/>
        </p:nvCxnSpPr>
        <p:spPr>
          <a:xfrm flipH="1" flipV="1">
            <a:off x="3471758" y="3103640"/>
            <a:ext cx="1739277" cy="281621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947901" y="5919854"/>
            <a:ext cx="1662699" cy="369332"/>
          </a:xfrm>
          <a:prstGeom prst="rect">
            <a:avLst/>
          </a:prstGeom>
          <a:solidFill>
            <a:srgbClr val="000099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790 W in TCLD8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35577" y="5919854"/>
            <a:ext cx="1779718" cy="369332"/>
          </a:xfrm>
          <a:prstGeom prst="rect">
            <a:avLst/>
          </a:prstGeom>
          <a:solidFill>
            <a:srgbClr val="000099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224 W in TCLD10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18" name="Straight Arrow Connector 17"/>
          <p:cNvCxnSpPr>
            <a:stCxn id="17" idx="0"/>
          </p:cNvCxnSpPr>
          <p:nvPr/>
        </p:nvCxnSpPr>
        <p:spPr>
          <a:xfrm flipV="1">
            <a:off x="9625436" y="3493105"/>
            <a:ext cx="1728364" cy="242674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6" idx="0"/>
          </p:cNvCxnSpPr>
          <p:nvPr/>
        </p:nvCxnSpPr>
        <p:spPr>
          <a:xfrm flipV="1">
            <a:off x="7779251" y="3759200"/>
            <a:ext cx="2766021" cy="216065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47845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2904</TotalTime>
  <Words>930</Words>
  <Application>Microsoft Office PowerPoint</Application>
  <PresentationFormat>Widescreen</PresentationFormat>
  <Paragraphs>165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FCC-hh Detector Cross-Talk Update</vt:lpstr>
      <vt:lpstr>Cross-talk</vt:lpstr>
      <vt:lpstr>Collision Products (3 [m] post IPA)</vt:lpstr>
      <vt:lpstr>Elastic Protons</vt:lpstr>
      <vt:lpstr>Previous Results</vt:lpstr>
      <vt:lpstr>New Layout</vt:lpstr>
      <vt:lpstr>New Layout</vt:lpstr>
      <vt:lpstr>Losses with and without TCLDs</vt:lpstr>
      <vt:lpstr>Power deposited with and without TCLDs</vt:lpstr>
      <vt:lpstr>Cross-talk summary (including previous work)</vt:lpstr>
      <vt:lpstr>Machine Induced Background</vt:lpstr>
      <vt:lpstr>Thank You</vt:lpstr>
      <vt:lpstr>TCLD Design (A. Krainer, CERN)</vt:lpstr>
      <vt:lpstr>Muons</vt:lpstr>
      <vt:lpstr>Muon tracking in FLUKA J. L. Abelleira (JAI, Oxford)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Impact of Collision Debris on Arcs and other Experiments</dc:title>
  <dc:creator>HR</dc:creator>
  <cp:lastModifiedBy>HR</cp:lastModifiedBy>
  <cp:revision>267</cp:revision>
  <dcterms:created xsi:type="dcterms:W3CDTF">2016-11-01T15:14:11Z</dcterms:created>
  <dcterms:modified xsi:type="dcterms:W3CDTF">2017-10-09T20:17:19Z</dcterms:modified>
</cp:coreProperties>
</file>