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65" r:id="rId3"/>
    <p:sldId id="272" r:id="rId4"/>
    <p:sldId id="279" r:id="rId5"/>
    <p:sldId id="281" r:id="rId6"/>
    <p:sldId id="303" r:id="rId7"/>
    <p:sldId id="296" r:id="rId8"/>
    <p:sldId id="297" r:id="rId9"/>
    <p:sldId id="299" r:id="rId10"/>
    <p:sldId id="276" r:id="rId11"/>
    <p:sldId id="283" r:id="rId12"/>
    <p:sldId id="300" r:id="rId13"/>
    <p:sldId id="302" r:id="rId14"/>
    <p:sldId id="30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616361"/>
    <a:srgbClr val="3030A4"/>
    <a:srgbClr val="E8E8E8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2" autoAdjust="0"/>
    <p:restoredTop sz="86715" autoAdjust="0"/>
  </p:normalViewPr>
  <p:slideViewPr>
    <p:cSldViewPr snapToGrid="0">
      <p:cViewPr varScale="1">
        <p:scale>
          <a:sx n="87" d="100"/>
          <a:sy n="87" d="100"/>
        </p:scale>
        <p:origin x="332" y="56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10/9/2017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16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62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7" y="1909346"/>
            <a:ext cx="9604311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7" y="5432564"/>
            <a:ext cx="9604311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rgbClr val="0070C0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rgbClr val="0070C0"/>
            </a:gs>
            <a:gs pos="100000">
              <a:srgbClr val="00206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91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567" y="391319"/>
            <a:ext cx="9601200" cy="6318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70C0"/>
              </a:buClr>
              <a:defRPr/>
            </a:lvl1pPr>
            <a:lvl2pPr>
              <a:buClr>
                <a:srgbClr val="0070C0"/>
              </a:buClr>
              <a:defRPr/>
            </a:lvl2pPr>
            <a:lvl3pPr>
              <a:buClr>
                <a:srgbClr val="0070C0"/>
              </a:buClr>
              <a:defRPr/>
            </a:lvl3pPr>
            <a:lvl4pPr>
              <a:buClr>
                <a:srgbClr val="0070C0"/>
              </a:buClr>
              <a:defRPr/>
            </a:lvl4pPr>
            <a:lvl5pPr>
              <a:buClr>
                <a:srgbClr val="0070C0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1" y="6289679"/>
            <a:ext cx="1115988" cy="368296"/>
          </a:xfrm>
        </p:spPr>
        <p:txBody>
          <a:bodyPr/>
          <a:lstStyle>
            <a:lvl1pPr>
              <a:defRPr sz="1100"/>
            </a:lvl1pPr>
          </a:lstStyle>
          <a:p>
            <a:r>
              <a:rPr lang="de-DE"/>
              <a:t>Oct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95653" y="6289679"/>
            <a:ext cx="6128031" cy="368296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5312" y="6289679"/>
            <a:ext cx="918883" cy="368296"/>
          </a:xfrm>
        </p:spPr>
        <p:txBody>
          <a:bodyPr/>
          <a:lstStyle>
            <a:lvl1pPr>
              <a:defRPr sz="1100"/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72" y="6225173"/>
            <a:ext cx="2309773" cy="56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rgbClr val="0070C0"/>
            </a:gs>
            <a:gs pos="97000">
              <a:srgbClr val="00206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" y="1799469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65" y="4964810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189" indent="0">
              <a:buNone/>
              <a:defRPr sz="2000"/>
            </a:lvl2pPr>
            <a:lvl3pPr marL="914377" indent="0">
              <a:buNone/>
              <a:defRPr sz="18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225425" y="4765538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Section Header">
    <p:bg>
      <p:bgPr>
        <a:gradFill flip="none" rotWithShape="1">
          <a:gsLst>
            <a:gs pos="0">
              <a:srgbClr val="0070C0"/>
            </a:gs>
            <a:gs pos="97000">
              <a:srgbClr val="00206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2" y="-50006"/>
            <a:ext cx="12192003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811" y="2754190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1979" y="5905512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189" indent="0">
              <a:buNone/>
              <a:defRPr sz="2000"/>
            </a:lvl2pPr>
            <a:lvl3pPr marL="914377" indent="0">
              <a:buNone/>
              <a:defRPr sz="18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090612" y="5677579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1863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201"/>
            <a:ext cx="4572000" cy="3810001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defRPr sz="2000"/>
            </a:lvl1pPr>
            <a:lvl2pPr>
              <a:buClr>
                <a:srgbClr val="0070C0"/>
              </a:buClr>
              <a:defRPr sz="1800"/>
            </a:lvl2pPr>
            <a:lvl3pPr>
              <a:buClr>
                <a:srgbClr val="0070C0"/>
              </a:buClr>
              <a:defRPr sz="1600"/>
            </a:lvl3pPr>
            <a:lvl4pPr>
              <a:buClr>
                <a:srgbClr val="0070C0"/>
              </a:buClr>
              <a:defRPr sz="1400"/>
            </a:lvl4pPr>
            <a:lvl5pPr>
              <a:buClr>
                <a:srgbClr val="0070C0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201"/>
            <a:ext cx="4572000" cy="3810001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defRPr sz="2000"/>
            </a:lvl1pPr>
            <a:lvl2pPr>
              <a:buClr>
                <a:srgbClr val="0070C0"/>
              </a:buClr>
              <a:defRPr sz="1800"/>
            </a:lvl2pPr>
            <a:lvl3pPr>
              <a:buClr>
                <a:srgbClr val="0070C0"/>
              </a:buClr>
              <a:defRPr sz="1600"/>
            </a:lvl3pPr>
            <a:lvl4pPr>
              <a:buClr>
                <a:srgbClr val="0070C0"/>
              </a:buClr>
              <a:defRPr sz="1400"/>
            </a:lvl4pPr>
            <a:lvl5pPr>
              <a:buClr>
                <a:srgbClr val="0070C0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rgbClr val="0070C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5"/>
            <a:ext cx="4572000" cy="3287487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defRPr sz="2000"/>
            </a:lvl1pPr>
            <a:lvl2pPr>
              <a:buClr>
                <a:srgbClr val="0070C0"/>
              </a:buClr>
              <a:defRPr sz="1800"/>
            </a:lvl2pPr>
            <a:lvl3pPr>
              <a:buClr>
                <a:srgbClr val="0070C0"/>
              </a:buClr>
              <a:defRPr sz="1600"/>
            </a:lvl3pPr>
            <a:lvl4pPr>
              <a:buClr>
                <a:srgbClr val="0070C0"/>
              </a:buClr>
              <a:defRPr sz="1400"/>
            </a:lvl4pPr>
            <a:lvl5pPr>
              <a:buClr>
                <a:srgbClr val="0070C0"/>
              </a:buCl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rgbClr val="0070C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5"/>
            <a:ext cx="4572000" cy="3287487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defRPr sz="2000"/>
            </a:lvl1pPr>
            <a:lvl2pPr>
              <a:buClr>
                <a:srgbClr val="0070C0"/>
              </a:buClr>
              <a:defRPr sz="1800"/>
            </a:lvl2pPr>
            <a:lvl3pPr>
              <a:buClr>
                <a:srgbClr val="0070C0"/>
              </a:buClr>
              <a:defRPr sz="1600"/>
            </a:lvl3pPr>
            <a:lvl4pPr>
              <a:buClr>
                <a:srgbClr val="0070C0"/>
              </a:buClr>
              <a:defRPr sz="1400"/>
            </a:lvl4pPr>
            <a:lvl5pPr>
              <a:buClr>
                <a:srgbClr val="0070C0"/>
              </a:buCl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/>
          </a:p>
        </p:txBody>
      </p: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rgbClr val="0070C0"/>
            </a:gs>
            <a:gs pos="100000">
              <a:srgbClr val="00206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buClr>
                <a:srgbClr val="0070C0"/>
              </a:buClr>
              <a:defRPr sz="2000"/>
            </a:lvl1pPr>
            <a:lvl2pPr>
              <a:buClr>
                <a:srgbClr val="0070C0"/>
              </a:buClr>
              <a:defRPr sz="1800"/>
            </a:lvl2pPr>
            <a:lvl3pPr>
              <a:buClr>
                <a:srgbClr val="0070C0"/>
              </a:buClr>
              <a:defRPr sz="1600"/>
            </a:lvl3pPr>
            <a:lvl4pPr>
              <a:buClr>
                <a:srgbClr val="0070C0"/>
              </a:buClr>
              <a:defRPr sz="1400"/>
            </a:lvl4pPr>
            <a:lvl5pPr>
              <a:buClr>
                <a:srgbClr val="0070C0"/>
              </a:buCl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91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2" y="0"/>
            <a:ext cx="12192003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7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2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1" y="6289679"/>
            <a:ext cx="965947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Oct 9,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3" y="6289679"/>
            <a:ext cx="6128031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2" y="6289679"/>
            <a:ext cx="918883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69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800"/>
        </a:spcBef>
        <a:buClr>
          <a:srgbClr val="0070C0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indent="-182875" algn="l" defTabSz="914377" rtl="0" eaLnBrk="1" latinLnBrk="0" hangingPunct="1">
        <a:lnSpc>
          <a:spcPct val="90000"/>
        </a:lnSpc>
        <a:spcBef>
          <a:spcPts val="1200"/>
        </a:spcBef>
        <a:buClr>
          <a:srgbClr val="0070C0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indent="-179384" algn="l" defTabSz="914377" rtl="0" eaLnBrk="1" latinLnBrk="0" hangingPunct="1">
        <a:lnSpc>
          <a:spcPct val="90000"/>
        </a:lnSpc>
        <a:spcBef>
          <a:spcPts val="800"/>
        </a:spcBef>
        <a:buClr>
          <a:srgbClr val="0070C0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377" indent="-182875" algn="l" defTabSz="914377" rtl="0" eaLnBrk="1" latinLnBrk="0" hangingPunct="1">
        <a:lnSpc>
          <a:spcPct val="90000"/>
        </a:lnSpc>
        <a:spcBef>
          <a:spcPts val="800"/>
        </a:spcBef>
        <a:buClr>
          <a:srgbClr val="0070C0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2971" indent="-179384" algn="l" defTabSz="914377" rtl="0" eaLnBrk="1" latinLnBrk="0" hangingPunct="1">
        <a:lnSpc>
          <a:spcPct val="90000"/>
        </a:lnSpc>
        <a:spcBef>
          <a:spcPts val="600"/>
        </a:spcBef>
        <a:buClr>
          <a:srgbClr val="0070C0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566" indent="-182875" algn="l" defTabSz="914377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160" indent="-179384" algn="l" defTabSz="914377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754" indent="-182875" algn="l" defTabSz="914377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indent="-179384" algn="l" defTabSz="914377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tif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Low Luminosity Experimental Insertions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425" y="4942648"/>
            <a:ext cx="9601200" cy="604933"/>
          </a:xfrm>
        </p:spPr>
        <p:txBody>
          <a:bodyPr>
            <a:normAutofit/>
          </a:bodyPr>
          <a:lstStyle/>
          <a:p>
            <a:r>
              <a:rPr lang="en-US" dirty="0"/>
              <a:t>M. Hofer, M.I. Besana, F. Burkart, F. </a:t>
            </a:r>
            <a:r>
              <a:rPr lang="en-US" dirty="0" err="1"/>
              <a:t>Cerutti</a:t>
            </a:r>
            <a:r>
              <a:rPr lang="en-US" dirty="0"/>
              <a:t>, R. Martin, D. Schulte, R. Tomas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27" y="192983"/>
            <a:ext cx="2312443" cy="1111141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8394587" y="192983"/>
            <a:ext cx="3491940" cy="904043"/>
            <a:chOff x="8394586" y="192981"/>
            <a:chExt cx="3491940" cy="90404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31404" y="192982"/>
              <a:ext cx="2155122" cy="901300"/>
            </a:xfrm>
            <a:prstGeom prst="rect">
              <a:avLst/>
            </a:prstGeom>
          </p:spPr>
        </p:pic>
        <p:pic>
          <p:nvPicPr>
            <p:cNvPr id="12" name="Picture 11" descr="\\typhoon\MarketingII\NIWeek\NIWeek 2013\Day 2 2013\Guest Speaker Notes\MedAustron\Content from Johannes\CERN Images\LogoBadge-04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clrChange>
                <a:clrFrom>
                  <a:srgbClr val="0054A1"/>
                </a:clrFrom>
                <a:clrTo>
                  <a:srgbClr val="0054A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94586" y="192981"/>
              <a:ext cx="963727" cy="904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 xmlns:lc="http://schemas.openxmlformats.org/drawingml/2006/lockedCanvas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Connector 13"/>
            <p:cNvCxnSpPr>
              <a:cxnSpLocks/>
            </p:cNvCxnSpPr>
            <p:nvPr/>
          </p:nvCxnSpPr>
          <p:spPr>
            <a:xfrm>
              <a:off x="9515475" y="192981"/>
              <a:ext cx="0" cy="9013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0" name="Picture 19" descr="p0.tif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664" y="4942647"/>
            <a:ext cx="3149339" cy="191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29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75811" y="2938493"/>
            <a:ext cx="9601200" cy="2743200"/>
          </a:xfrm>
        </p:spPr>
        <p:txBody>
          <a:bodyPr>
            <a:normAutofit/>
          </a:bodyPr>
          <a:lstStyle/>
          <a:p>
            <a:r>
              <a:rPr lang="en-US" sz="4800" dirty="0"/>
              <a:t>Thank you for your attention!</a:t>
            </a:r>
            <a:endParaRPr lang="de-AT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0275147" y="6289675"/>
            <a:ext cx="1457272" cy="368300"/>
          </a:xfrm>
        </p:spPr>
        <p:txBody>
          <a:bodyPr/>
          <a:lstStyle/>
          <a:p>
            <a:r>
              <a:rPr lang="de-DE"/>
              <a:t>Oct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20640" y="6289675"/>
            <a:ext cx="7071363" cy="368300"/>
          </a:xfrm>
        </p:spPr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272837" y="6289675"/>
            <a:ext cx="919163" cy="368300"/>
          </a:xfrm>
        </p:spPr>
        <p:txBody>
          <a:bodyPr/>
          <a:lstStyle/>
          <a:p>
            <a:fld id="{E31375A4-56A4-47D6-9801-1991572033F7}" type="slidenum">
              <a:rPr lang="en-US" smtClean="0"/>
              <a:pPr/>
              <a:t>10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27" y="192983"/>
            <a:ext cx="2312443" cy="111114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394587" y="192983"/>
            <a:ext cx="3491940" cy="904043"/>
            <a:chOff x="8394586" y="192981"/>
            <a:chExt cx="3491940" cy="90404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31404" y="192982"/>
              <a:ext cx="2155122" cy="901300"/>
            </a:xfrm>
            <a:prstGeom prst="rect">
              <a:avLst/>
            </a:prstGeom>
          </p:spPr>
        </p:pic>
        <p:pic>
          <p:nvPicPr>
            <p:cNvPr id="12" name="Picture 11" descr="\\typhoon\MarketingII\NIWeek\NIWeek 2013\Day 2 2013\Guest Speaker Notes\MedAustron\Content from Johannes\CERN Images\LogoBadge-04.jp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clrChange>
                <a:clrFrom>
                  <a:srgbClr val="0054A1"/>
                </a:clrFrom>
                <a:clrTo>
                  <a:srgbClr val="0054A1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94586" y="192981"/>
              <a:ext cx="963727" cy="904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 xmlns:lc="http://schemas.openxmlformats.org/drawingml/2006/lockedCanvas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Straight Connector 12"/>
            <p:cNvCxnSpPr>
              <a:cxnSpLocks/>
            </p:cNvCxnSpPr>
            <p:nvPr/>
          </p:nvCxnSpPr>
          <p:spPr>
            <a:xfrm>
              <a:off x="9515475" y="192981"/>
              <a:ext cx="0" cy="90130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8408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Triplet Field Quality in HL-LHC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11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9" name="Image 5">
            <a:extLst>
              <a:ext uri="{FF2B5EF4-FFF2-40B4-BE49-F238E27FC236}">
                <a16:creationId xmlns:a16="http://schemas.microsoft.com/office/drawing/2014/main" id="{F3DDBD3D-3FE1-4612-8FEB-69CE50ECE4E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533" y="1413615"/>
            <a:ext cx="7881836" cy="442563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8A851FD-B726-42C8-9909-FC34F27D2D89}"/>
              </a:ext>
            </a:extLst>
          </p:cNvPr>
          <p:cNvSpPr txBox="1"/>
          <p:nvPr/>
        </p:nvSpPr>
        <p:spPr>
          <a:xfrm>
            <a:off x="9602459" y="864037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CERN-ACC-2014-103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5418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Triplet Field Quality in HL-LHC</a:t>
            </a:r>
            <a:endParaRPr lang="de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E002E-BED8-428C-818F-9F4DE6EEC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510" y="1751412"/>
            <a:ext cx="9601200" cy="3809999"/>
          </a:xfrm>
        </p:spPr>
        <p:txBody>
          <a:bodyPr/>
          <a:lstStyle/>
          <a:p>
            <a:r>
              <a:rPr lang="en-US" dirty="0"/>
              <a:t>For these error tables, the </a:t>
            </a:r>
            <a:br>
              <a:rPr lang="en-US" dirty="0"/>
            </a:br>
            <a:r>
              <a:rPr lang="en-US" dirty="0"/>
              <a:t>weighted average of straights </a:t>
            </a:r>
            <a:br>
              <a:rPr lang="en-US" dirty="0"/>
            </a:br>
            <a:r>
              <a:rPr lang="en-US" dirty="0"/>
              <a:t>and end parts</a:t>
            </a:r>
          </a:p>
          <a:p>
            <a:r>
              <a:rPr lang="en-US" dirty="0"/>
              <a:t>Magnetic lengths of the ends is</a:t>
            </a:r>
            <a:br>
              <a:rPr lang="en-US" dirty="0"/>
            </a:br>
            <a:r>
              <a:rPr lang="en-US" dirty="0"/>
              <a:t>assumed to be the same as </a:t>
            </a:r>
            <a:br>
              <a:rPr lang="en-US" dirty="0"/>
            </a:br>
            <a:r>
              <a:rPr lang="en-US" dirty="0"/>
              <a:t>in HL-LHC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12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8" name="Picture 7" descr="Screen Clipping">
            <a:extLst>
              <a:ext uri="{FF2B5EF4-FFF2-40B4-BE49-F238E27FC236}">
                <a16:creationId xmlns:a16="http://schemas.microsoft.com/office/drawing/2014/main" id="{329B235B-BFB2-4342-A529-04E0A7CAF0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541" y="1151672"/>
            <a:ext cx="3709807" cy="4652680"/>
          </a:xfrm>
          <a:prstGeom prst="rect">
            <a:avLst/>
          </a:prstGeom>
        </p:spPr>
      </p:pic>
      <p:pic>
        <p:nvPicPr>
          <p:cNvPr id="14" name="Picture 13" descr="Screen Clipping">
            <a:extLst>
              <a:ext uri="{FF2B5EF4-FFF2-40B4-BE49-F238E27FC236}">
                <a16:creationId xmlns:a16="http://schemas.microsoft.com/office/drawing/2014/main" id="{2E3E52D6-3BA2-45A0-9C48-092156B5F6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95" y="1151933"/>
            <a:ext cx="3781765" cy="465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17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Field Quality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13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7" name="Image 7">
            <a:extLst>
              <a:ext uri="{FF2B5EF4-FFF2-40B4-BE49-F238E27FC236}">
                <a16:creationId xmlns:a16="http://schemas.microsoft.com/office/drawing/2014/main" id="{94967E68-077F-425C-90DC-A3EC0ACAD1E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78" y="1023144"/>
            <a:ext cx="5050104" cy="5070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9">
            <a:extLst>
              <a:ext uri="{FF2B5EF4-FFF2-40B4-BE49-F238E27FC236}">
                <a16:creationId xmlns:a16="http://schemas.microsoft.com/office/drawing/2014/main" id="{F06C096E-16E8-45B8-9632-B22E8598820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837" y="1023144"/>
            <a:ext cx="5120640" cy="507041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4DAB14-8D00-4872-ADC3-EFF952FA2628}"/>
              </a:ext>
            </a:extLst>
          </p:cNvPr>
          <p:cNvSpPr txBox="1"/>
          <p:nvPr/>
        </p:nvSpPr>
        <p:spPr>
          <a:xfrm>
            <a:off x="9624945" y="567205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CERN-ACC-2014-103</a:t>
            </a:r>
            <a:endParaRPr lang="de-AT" b="1" dirty="0"/>
          </a:p>
        </p:txBody>
      </p:sp>
    </p:spTree>
    <p:extLst>
      <p:ext uri="{BB962C8B-B14F-4D97-AF65-F5344CB8AC3E}">
        <p14:creationId xmlns:p14="http://schemas.microsoft.com/office/powerpoint/2010/main" val="376230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757" y="520592"/>
            <a:ext cx="9601200" cy="595191"/>
          </a:xfrm>
        </p:spPr>
        <p:txBody>
          <a:bodyPr/>
          <a:lstStyle/>
          <a:p>
            <a:r>
              <a:rPr lang="en-US" dirty="0"/>
              <a:t>Status after FCC-Week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107" y="1552048"/>
            <a:ext cx="9601200" cy="3809999"/>
          </a:xfrm>
        </p:spPr>
        <p:txBody>
          <a:bodyPr>
            <a:normAutofit/>
          </a:bodyPr>
          <a:lstStyle/>
          <a:p>
            <a:r>
              <a:rPr lang="en-US" dirty="0"/>
              <a:t>In the current 97.75 km long baseline layout, </a:t>
            </a:r>
            <a:br>
              <a:rPr lang="en-US" dirty="0"/>
            </a:br>
            <a:r>
              <a:rPr lang="en-US" dirty="0"/>
              <a:t>injection and low luminosity experiments are combined,</a:t>
            </a:r>
            <a:br>
              <a:rPr lang="en-US" dirty="0"/>
            </a:br>
            <a:r>
              <a:rPr lang="en-US" dirty="0"/>
              <a:t>similar as in the LHC</a:t>
            </a:r>
          </a:p>
          <a:p>
            <a:r>
              <a:rPr lang="en-US" dirty="0"/>
              <a:t>Different to the LHC insertion, an asymmetric design </a:t>
            </a:r>
            <a:br>
              <a:rPr lang="en-US" dirty="0"/>
            </a:br>
            <a:r>
              <a:rPr lang="en-US" dirty="0"/>
              <a:t>was chosen, as it seems more favorable </a:t>
            </a:r>
            <a:br>
              <a:rPr lang="en-US" dirty="0"/>
            </a:br>
            <a:r>
              <a:rPr lang="en-US" dirty="0"/>
              <a:t>from a machine protection point of view</a:t>
            </a:r>
          </a:p>
          <a:p>
            <a:r>
              <a:rPr lang="en-US" dirty="0"/>
              <a:t>This way, the injection protection elements are further away </a:t>
            </a:r>
            <a:br>
              <a:rPr lang="en-US" dirty="0"/>
            </a:br>
            <a:r>
              <a:rPr lang="en-US" dirty="0"/>
              <a:t>from the experiments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EuroCirCol</a:t>
            </a:r>
            <a:r>
              <a:rPr lang="en-US" dirty="0"/>
              <a:t>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394" y="244929"/>
            <a:ext cx="4238228" cy="44150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65B54F0-08AC-4822-B965-D077F403AA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1008" y="4719426"/>
            <a:ext cx="11176320" cy="1541189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7D426CE-7D42-4A02-A853-383DD55ED184}"/>
              </a:ext>
            </a:extLst>
          </p:cNvPr>
          <p:cNvSpPr/>
          <p:nvPr/>
        </p:nvSpPr>
        <p:spPr>
          <a:xfrm>
            <a:off x="2831827" y="4745195"/>
            <a:ext cx="1695804" cy="1310730"/>
          </a:xfrm>
          <a:prstGeom prst="roundRect">
            <a:avLst/>
          </a:prstGeom>
          <a:solidFill>
            <a:srgbClr val="0000FF">
              <a:alpha val="50196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BC42A3E-65E3-4D05-9308-F2B52BF5922F}"/>
              </a:ext>
            </a:extLst>
          </p:cNvPr>
          <p:cNvSpPr/>
          <p:nvPr/>
        </p:nvSpPr>
        <p:spPr>
          <a:xfrm>
            <a:off x="4616661" y="4745195"/>
            <a:ext cx="3071527" cy="1310730"/>
          </a:xfrm>
          <a:prstGeom prst="roundRect">
            <a:avLst/>
          </a:prstGeom>
          <a:solidFill>
            <a:srgbClr val="008000">
              <a:alpha val="50196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7CCF91-74A2-4B61-973F-846FF162500A}"/>
              </a:ext>
            </a:extLst>
          </p:cNvPr>
          <p:cNvSpPr txBox="1"/>
          <p:nvPr/>
        </p:nvSpPr>
        <p:spPr>
          <a:xfrm>
            <a:off x="3220348" y="4717595"/>
            <a:ext cx="929244" cy="248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Injection</a:t>
            </a:r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9642C0-8268-4F59-BA22-F20F1DBE6D07}"/>
              </a:ext>
            </a:extLst>
          </p:cNvPr>
          <p:cNvSpPr txBox="1"/>
          <p:nvPr/>
        </p:nvSpPr>
        <p:spPr>
          <a:xfrm>
            <a:off x="5445544" y="4699387"/>
            <a:ext cx="1203222" cy="248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Experiment</a:t>
            </a:r>
            <a:endParaRPr lang="de-AT" dirty="0">
              <a:solidFill>
                <a:schemeClr val="bg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099F071-ADF7-4E64-8DCC-738612989D1D}"/>
              </a:ext>
            </a:extLst>
          </p:cNvPr>
          <p:cNvGrpSpPr/>
          <p:nvPr/>
        </p:nvGrpSpPr>
        <p:grpSpPr>
          <a:xfrm>
            <a:off x="4034745" y="4873092"/>
            <a:ext cx="184731" cy="977910"/>
            <a:chOff x="5590420" y="3880482"/>
            <a:chExt cx="552599" cy="1700859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DFBB07D-D613-42D9-A1C6-462F7CEDBE67}"/>
                </a:ext>
              </a:extLst>
            </p:cNvPr>
            <p:cNvGrpSpPr/>
            <p:nvPr/>
          </p:nvGrpSpPr>
          <p:grpSpPr>
            <a:xfrm>
              <a:off x="5699228" y="4346262"/>
              <a:ext cx="338948" cy="1235079"/>
              <a:chOff x="9084733" y="931333"/>
              <a:chExt cx="338948" cy="1235079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D4CEC3C-0C77-487C-A935-D9B963ECFA1F}"/>
                  </a:ext>
                </a:extLst>
              </p:cNvPr>
              <p:cNvSpPr/>
              <p:nvPr/>
            </p:nvSpPr>
            <p:spPr>
              <a:xfrm>
                <a:off x="9084733" y="931333"/>
                <a:ext cx="338948" cy="491067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4A98348-60A3-43BE-8DF8-FBEC1DAF217F}"/>
                  </a:ext>
                </a:extLst>
              </p:cNvPr>
              <p:cNvSpPr/>
              <p:nvPr/>
            </p:nvSpPr>
            <p:spPr>
              <a:xfrm>
                <a:off x="9084733" y="1675345"/>
                <a:ext cx="338948" cy="491067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BD422F8-103D-41BB-A8FA-F5F007063F46}"/>
                </a:ext>
              </a:extLst>
            </p:cNvPr>
            <p:cNvSpPr txBox="1"/>
            <p:nvPr/>
          </p:nvSpPr>
          <p:spPr>
            <a:xfrm>
              <a:off x="5590420" y="3880482"/>
              <a:ext cx="552599" cy="6423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AT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C8270FA-3086-4BEB-BD2D-0217B7329B65}"/>
              </a:ext>
            </a:extLst>
          </p:cNvPr>
          <p:cNvGrpSpPr/>
          <p:nvPr/>
        </p:nvGrpSpPr>
        <p:grpSpPr>
          <a:xfrm>
            <a:off x="3426291" y="5045796"/>
            <a:ext cx="360347" cy="601655"/>
            <a:chOff x="3785718" y="4237664"/>
            <a:chExt cx="931334" cy="996187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B7BDC9F-4910-4218-A5D9-08DB11A8EE63}"/>
                </a:ext>
              </a:extLst>
            </p:cNvPr>
            <p:cNvGrpSpPr/>
            <p:nvPr/>
          </p:nvGrpSpPr>
          <p:grpSpPr>
            <a:xfrm>
              <a:off x="3785718" y="4683515"/>
              <a:ext cx="931334" cy="550336"/>
              <a:chOff x="3598333" y="4199467"/>
              <a:chExt cx="931334" cy="550336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E33AC97-43DA-4976-A364-21AF6A520151}"/>
                  </a:ext>
                </a:extLst>
              </p:cNvPr>
              <p:cNvSpPr/>
              <p:nvPr/>
            </p:nvSpPr>
            <p:spPr>
              <a:xfrm>
                <a:off x="3598333" y="4199469"/>
                <a:ext cx="931334" cy="550334"/>
              </a:xfrm>
              <a:prstGeom prst="rect">
                <a:avLst/>
              </a:prstGeom>
              <a:solidFill>
                <a:schemeClr val="bg2">
                  <a:lumMod val="90000"/>
                  <a:alpha val="7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9DA2D9C4-3746-4754-A619-610C17EEB6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8333" y="4199467"/>
                <a:ext cx="931334" cy="0"/>
              </a:xfrm>
              <a:prstGeom prst="line">
                <a:avLst/>
              </a:prstGeom>
              <a:ln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C4E11A02-8652-4A0E-9656-3385AB6B2C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8333" y="4732867"/>
                <a:ext cx="931334" cy="0"/>
              </a:xfrm>
              <a:prstGeom prst="line">
                <a:avLst/>
              </a:prstGeom>
              <a:ln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C1C5C2F-455E-4E24-BD29-DFC9663B5F9D}"/>
                </a:ext>
              </a:extLst>
            </p:cNvPr>
            <p:cNvSpPr txBox="1"/>
            <p:nvPr/>
          </p:nvSpPr>
          <p:spPr>
            <a:xfrm>
              <a:off x="3953869" y="4237664"/>
              <a:ext cx="477446" cy="6115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AT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127A3F6-DDA8-4CD9-9A37-2FB462982A59}"/>
              </a:ext>
            </a:extLst>
          </p:cNvPr>
          <p:cNvGrpSpPr/>
          <p:nvPr/>
        </p:nvGrpSpPr>
        <p:grpSpPr>
          <a:xfrm>
            <a:off x="2551076" y="4632632"/>
            <a:ext cx="1740444" cy="854446"/>
            <a:chOff x="1737609" y="3627685"/>
            <a:chExt cx="3735662" cy="1330996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06A8E9A-41AE-4983-BBC3-373E49186569}"/>
                </a:ext>
              </a:extLst>
            </p:cNvPr>
            <p:cNvCxnSpPr>
              <a:cxnSpLocks/>
            </p:cNvCxnSpPr>
            <p:nvPr/>
          </p:nvCxnSpPr>
          <p:spPr>
            <a:xfrm>
              <a:off x="1737609" y="3627685"/>
              <a:ext cx="1703245" cy="112211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3DCBE25-FCB7-44BD-BC34-B29BEF0F596A}"/>
                </a:ext>
              </a:extLst>
            </p:cNvPr>
            <p:cNvCxnSpPr/>
            <p:nvPr/>
          </p:nvCxnSpPr>
          <p:spPr>
            <a:xfrm>
              <a:off x="4319535" y="4958681"/>
              <a:ext cx="115373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9C12B08-A36E-46B1-A5B6-0FF63B9BA3C1}"/>
                </a:ext>
              </a:extLst>
            </p:cNvPr>
            <p:cNvCxnSpPr>
              <a:cxnSpLocks/>
            </p:cNvCxnSpPr>
            <p:nvPr/>
          </p:nvCxnSpPr>
          <p:spPr>
            <a:xfrm>
              <a:off x="3440854" y="4753611"/>
              <a:ext cx="878681" cy="20507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FD2EFA1E-75FA-4104-8B76-3A863E0EB3A3}"/>
              </a:ext>
            </a:extLst>
          </p:cNvPr>
          <p:cNvSpPr/>
          <p:nvPr/>
        </p:nvSpPr>
        <p:spPr>
          <a:xfrm rot="2516420">
            <a:off x="2999376" y="4982650"/>
            <a:ext cx="299119" cy="10487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0490F18-9F1C-4590-857B-6DFF4CBFE6CE}"/>
              </a:ext>
            </a:extLst>
          </p:cNvPr>
          <p:cNvSpPr/>
          <p:nvPr/>
        </p:nvSpPr>
        <p:spPr>
          <a:xfrm rot="2516420">
            <a:off x="2902746" y="5149864"/>
            <a:ext cx="299119" cy="8214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949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</a:t>
            </a:r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59567" y="1323646"/>
                <a:ext cx="9601200" cy="380999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For collision energy, optics is matched to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, </a:t>
                </a:r>
                <a:br>
                  <a:rPr lang="en-US" dirty="0"/>
                </a:br>
                <a:r>
                  <a:rPr lang="en-US" dirty="0"/>
                  <a:t>Injection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27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taking into account constraints to </a:t>
                </a:r>
                <a:r>
                  <a:rPr lang="en-US"/>
                  <a:t>provide optimum </a:t>
                </a:r>
                <a:r>
                  <a:rPr lang="en-US" dirty="0"/>
                  <a:t>efficiency of the protection elements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Since FCC-Week 2017, only minor changes:</a:t>
                </a:r>
                <a:br>
                  <a:rPr lang="en-US" dirty="0"/>
                </a:br>
                <a:r>
                  <a:rPr lang="el-GR" dirty="0"/>
                  <a:t>β</a:t>
                </a:r>
                <a:r>
                  <a:rPr lang="en-US" dirty="0"/>
                  <a:t> in kickers was increased and intra-beam spacing decreased to 204 mm</a:t>
                </a:r>
              </a:p>
              <a:p>
                <a:r>
                  <a:rPr lang="en-US" dirty="0"/>
                  <a:t>Aperture model  now includes tolerances</a:t>
                </a:r>
                <a:br>
                  <a:rPr lang="en-US" dirty="0"/>
                </a:br>
                <a:r>
                  <a:rPr lang="en-US" dirty="0"/>
                  <a:t>(Courtesy A. </a:t>
                </a:r>
                <a:r>
                  <a:rPr lang="en-US" dirty="0" err="1"/>
                  <a:t>Langner</a:t>
                </a:r>
                <a:r>
                  <a:rPr lang="en-US" dirty="0"/>
                  <a:t>)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Crossing angle during collision</a:t>
                </a:r>
                <a:br>
                  <a:rPr lang="en-US" dirty="0"/>
                </a:br>
                <a:r>
                  <a:rPr lang="en-US" dirty="0"/>
                  <a:t>was kept at 39 </a:t>
                </a:r>
                <a:r>
                  <a:rPr lang="el-GR" dirty="0"/>
                  <a:t>μ</a:t>
                </a:r>
                <a:r>
                  <a:rPr lang="en-US" dirty="0"/>
                  <a:t>rad,</a:t>
                </a:r>
                <a:br>
                  <a:rPr lang="en-US" dirty="0"/>
                </a:br>
                <a:r>
                  <a:rPr lang="en-US" dirty="0"/>
                  <a:t>but with the current triplet aperture </a:t>
                </a:r>
                <a:br>
                  <a:rPr lang="en-US" dirty="0"/>
                </a:br>
                <a:r>
                  <a:rPr lang="en-US" dirty="0"/>
                  <a:t>it could be increased to 90 </a:t>
                </a:r>
                <a:r>
                  <a:rPr lang="el-GR" dirty="0"/>
                  <a:t>μ</a:t>
                </a:r>
                <a:r>
                  <a:rPr lang="en-US" dirty="0"/>
                  <a:t>rad while </a:t>
                </a:r>
                <a:br>
                  <a:rPr lang="en-US" dirty="0"/>
                </a:br>
                <a:r>
                  <a:rPr lang="en-US" dirty="0"/>
                  <a:t>keeping the current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9567" y="1323646"/>
                <a:ext cx="9601200" cy="3809999"/>
              </a:xfrm>
              <a:blipFill>
                <a:blip r:embed="rId2"/>
                <a:stretch>
                  <a:fillRect l="-508" t="-3040" r="-50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3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0EFE1E-3774-4F07-812D-06CA017C4E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040" y="2823666"/>
            <a:ext cx="6573926" cy="333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2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deposition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5814" y="968954"/>
                <a:ext cx="11872319" cy="4846630"/>
              </a:xfrm>
            </p:spPr>
            <p:txBody>
              <a:bodyPr>
                <a:normAutofit/>
              </a:bodyPr>
              <a:lstStyle/>
              <a:p>
                <a:endParaRPr lang="en-US" dirty="0"/>
              </a:p>
              <a:p>
                <a:r>
                  <a:rPr lang="en-US" dirty="0"/>
                  <a:t>All triplet quadrupoles have the same aperture and use a 10 mm thick tungsten shielding</a:t>
                </a:r>
              </a:p>
              <a:p>
                <a:r>
                  <a:rPr lang="en-US" dirty="0"/>
                  <a:t>Sufficient to bring the peak power density in the triplet below the design limit of Nb</a:t>
                </a:r>
                <a:r>
                  <a:rPr lang="en-US" baseline="-25000" dirty="0"/>
                  <a:t>3</a:t>
                </a:r>
                <a:r>
                  <a:rPr lang="en-US" dirty="0"/>
                  <a:t>Sn of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5 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𝑚𝑊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Concerning the integrated luminosity,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500 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de-AT" dirty="0"/>
                  <a:t> seem feasible </a:t>
                </a:r>
                <a:br>
                  <a:rPr lang="de-AT" dirty="0"/>
                </a:br>
                <a:r>
                  <a:rPr lang="en-US" dirty="0"/>
                  <a:t>with the current baseline radiation limits</a:t>
                </a:r>
                <a:endParaRPr lang="de-AT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5814" y="968954"/>
                <a:ext cx="11872319" cy="4846630"/>
              </a:xfrm>
              <a:blipFill>
                <a:blip r:embed="rId2"/>
                <a:stretch>
                  <a:fillRect l="-462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4</a:t>
            </a:fld>
            <a:r>
              <a:rPr lang="en-US"/>
              <a:t> 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4C49B69-FBDC-4ED7-9CD7-5DC971D459F0}"/>
              </a:ext>
            </a:extLst>
          </p:cNvPr>
          <p:cNvGrpSpPr/>
          <p:nvPr/>
        </p:nvGrpSpPr>
        <p:grpSpPr>
          <a:xfrm>
            <a:off x="7103060" y="2348179"/>
            <a:ext cx="4473970" cy="3855273"/>
            <a:chOff x="5411893" y="655694"/>
            <a:chExt cx="6488841" cy="5748837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3C3C7CC-4934-4E8C-B856-5E6A5EC66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1893" y="655694"/>
              <a:ext cx="6488841" cy="4857174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518DB2A8-0866-4CBC-AD5A-9AA14D409019}"/>
                    </a:ext>
                  </a:extLst>
                </p:cNvPr>
                <p:cNvSpPr txBox="1"/>
                <p:nvPr/>
              </p:nvSpPr>
              <p:spPr>
                <a:xfrm>
                  <a:off x="6386934" y="5512868"/>
                  <a:ext cx="5366173" cy="8916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600" dirty="0" smtClean="0"/>
                          <m:t>Peak</m:t>
                        </m:r>
                        <m:r>
                          <m:rPr>
                            <m:nor/>
                          </m:rPr>
                          <a:rPr lang="en-US" sz="160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1600" dirty="0" smtClean="0"/>
                          <m:t>dose</m:t>
                        </m:r>
                        <m:r>
                          <m:rPr>
                            <m:nor/>
                          </m:rPr>
                          <a:rPr lang="en-US" sz="160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1600" dirty="0" smtClean="0"/>
                          <m:t>for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500 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𝑓𝑏</m:t>
                            </m:r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  <a:p>
                  <a:pPr algn="r"/>
                  <a:r>
                    <a:rPr lang="en-US" sz="1600" dirty="0"/>
                    <a:t>Courtesy of M.I. Besana and </a:t>
                  </a:r>
                  <a:r>
                    <a:rPr lang="en-US" sz="1600" dirty="0" err="1"/>
                    <a:t>F.Cerutti</a:t>
                  </a:r>
                  <a:endParaRPr lang="de-AT" sz="1600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518DB2A8-0866-4CBC-AD5A-9AA14D40901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86934" y="5512868"/>
                  <a:ext cx="5366173" cy="891663"/>
                </a:xfrm>
                <a:prstGeom prst="rect">
                  <a:avLst/>
                </a:prstGeom>
                <a:blipFill>
                  <a:blip r:embed="rId4"/>
                  <a:stretch>
                    <a:fillRect r="-988" b="-10204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2B65BD79-1C30-4C4F-BAF0-E96435C78D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012042"/>
              </p:ext>
            </p:extLst>
          </p:nvPr>
        </p:nvGraphicFramePr>
        <p:xfrm>
          <a:off x="1426714" y="4050522"/>
          <a:ext cx="4831438" cy="114300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415719">
                  <a:extLst>
                    <a:ext uri="{9D8B030D-6E8A-4147-A177-3AD203B41FA5}">
                      <a16:colId xmlns:a16="http://schemas.microsoft.com/office/drawing/2014/main" val="1871981562"/>
                    </a:ext>
                  </a:extLst>
                </a:gridCol>
                <a:gridCol w="2415719">
                  <a:extLst>
                    <a:ext uri="{9D8B030D-6E8A-4147-A177-3AD203B41FA5}">
                      <a16:colId xmlns:a16="http://schemas.microsoft.com/office/drawing/2014/main" val="149075437"/>
                    </a:ext>
                  </a:extLst>
                </a:gridCol>
              </a:tblGrid>
              <a:tr h="375920">
                <a:tc gridSpan="2">
                  <a:txBody>
                    <a:bodyPr/>
                    <a:lstStyle/>
                    <a:p>
                      <a:r>
                        <a:rPr lang="en-US" sz="1900" dirty="0"/>
                        <a:t>Current FCC-</a:t>
                      </a:r>
                      <a:r>
                        <a:rPr lang="en-US" sz="1900" dirty="0" err="1"/>
                        <a:t>hh</a:t>
                      </a:r>
                      <a:r>
                        <a:rPr lang="en-US" sz="1900" dirty="0"/>
                        <a:t> target radiation limits</a:t>
                      </a:r>
                      <a:endParaRPr lang="de-AT" sz="1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167162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/>
                        <a:t>Baseline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30 </a:t>
                      </a:r>
                      <a:r>
                        <a:rPr lang="en-US" sz="1900" dirty="0" err="1"/>
                        <a:t>MGy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655245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r>
                        <a:rPr lang="en-US" sz="1900" dirty="0"/>
                        <a:t>Ultimate (R&amp;D Goal)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250 </a:t>
                      </a:r>
                      <a:r>
                        <a:rPr lang="en-US" sz="1900" dirty="0" err="1"/>
                        <a:t>MGy</a:t>
                      </a:r>
                      <a:endParaRPr lang="de-AT" sz="1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486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353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02467-8FEE-4A3F-802F-22BE94400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Studies </a:t>
            </a:r>
            <a:endParaRPr lang="de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64C57-BEDB-4B3B-BC71-8990044D4B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Initial Dynamic Aperture Studies with magnetic errors in the triplet and a previous lattice version (L*=45m) showed high dynamic aperture both with and without crossing angle</a:t>
            </a:r>
            <a:br>
              <a:rPr lang="en-US" dirty="0"/>
            </a:br>
            <a:endParaRPr lang="en-US" dirty="0"/>
          </a:p>
          <a:p>
            <a:r>
              <a:rPr lang="en-US" dirty="0"/>
              <a:t>With crossing angle the DA was only slightly reduced</a:t>
            </a:r>
          </a:p>
          <a:p>
            <a:endParaRPr lang="en-US" dirty="0"/>
          </a:p>
          <a:p>
            <a:r>
              <a:rPr lang="en-US" dirty="0"/>
              <a:t>Now checking the DA with the updated lattice, which includes the latest layout of the low luminosity insertions and the L*=40m EIR and magnetic errors in the separation and recombination dipoles</a:t>
            </a:r>
            <a:endParaRPr lang="de-A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CC945F-670F-4916-A9E1-BE1A17CAD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9DCBC-23FD-4D45-8635-AB2E98374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6C0BD-F59C-4FB4-910C-C56B9BE50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5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57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3870" y="1203040"/>
                <a:ext cx="9601200" cy="4429393"/>
              </a:xfrm>
            </p:spPr>
            <p:txBody>
              <a:bodyPr>
                <a:normAutofit/>
              </a:bodyPr>
              <a:lstStyle/>
              <a:p>
                <a:endParaRPr lang="en-US" dirty="0"/>
              </a:p>
              <a:p>
                <a:r>
                  <a:rPr lang="en-US" dirty="0"/>
                  <a:t>For Dynamic aperture studies at collision energy, the systematic errors from the HL-LHC triplet quadrupole error table were adapted for the LLIR triplet quadrupoles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Reference radius set to one third of the aperture </a:t>
                </a:r>
                <a:br>
                  <a:rPr lang="en-US" dirty="0"/>
                </a:br>
                <a:r>
                  <a:rPr lang="en-US" dirty="0"/>
                  <a:t>(same as in HL-LHC)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harmonics turned off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3870" y="1203040"/>
                <a:ext cx="9601200" cy="4429393"/>
              </a:xfrm>
              <a:blipFill>
                <a:blip r:embed="rId2"/>
                <a:stretch>
                  <a:fillRect l="-57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6</a:t>
            </a:fld>
            <a:r>
              <a:rPr lang="en-US"/>
              <a:t> 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A682944-C083-403A-AE07-4CF7A37524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23930"/>
              </p:ext>
            </p:extLst>
          </p:nvPr>
        </p:nvGraphicFramePr>
        <p:xfrm>
          <a:off x="6028526" y="2545529"/>
          <a:ext cx="5903765" cy="304536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180753">
                  <a:extLst>
                    <a:ext uri="{9D8B030D-6E8A-4147-A177-3AD203B41FA5}">
                      <a16:colId xmlns:a16="http://schemas.microsoft.com/office/drawing/2014/main" val="3438635355"/>
                    </a:ext>
                  </a:extLst>
                </a:gridCol>
                <a:gridCol w="1180753">
                  <a:extLst>
                    <a:ext uri="{9D8B030D-6E8A-4147-A177-3AD203B41FA5}">
                      <a16:colId xmlns:a16="http://schemas.microsoft.com/office/drawing/2014/main" val="3609223434"/>
                    </a:ext>
                  </a:extLst>
                </a:gridCol>
                <a:gridCol w="1180753">
                  <a:extLst>
                    <a:ext uri="{9D8B030D-6E8A-4147-A177-3AD203B41FA5}">
                      <a16:colId xmlns:a16="http://schemas.microsoft.com/office/drawing/2014/main" val="1383276122"/>
                    </a:ext>
                  </a:extLst>
                </a:gridCol>
                <a:gridCol w="1180753">
                  <a:extLst>
                    <a:ext uri="{9D8B030D-6E8A-4147-A177-3AD203B41FA5}">
                      <a16:colId xmlns:a16="http://schemas.microsoft.com/office/drawing/2014/main" val="962722699"/>
                    </a:ext>
                  </a:extLst>
                </a:gridCol>
                <a:gridCol w="1180753">
                  <a:extLst>
                    <a:ext uri="{9D8B030D-6E8A-4147-A177-3AD203B41FA5}">
                      <a16:colId xmlns:a16="http://schemas.microsoft.com/office/drawing/2014/main" val="1145645683"/>
                    </a:ext>
                  </a:extLst>
                </a:gridCol>
              </a:tblGrid>
              <a:tr h="481056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Normal</a:t>
                      </a:r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Skew</a:t>
                      </a:r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72624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Q1a/b</a:t>
                      </a:r>
                      <a:br>
                        <a:rPr lang="en-US" dirty="0"/>
                      </a:br>
                      <a:r>
                        <a:rPr lang="en-US" dirty="0"/>
                        <a:t>Q3a/b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Q2a/Q2b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Q1a/b</a:t>
                      </a:r>
                      <a:br>
                        <a:rPr lang="en-US" dirty="0"/>
                      </a:br>
                      <a:r>
                        <a:rPr lang="en-US" dirty="0"/>
                        <a:t>Q3a/b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Q2a/Q2b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023687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-1.254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-0.836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960193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-0.236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-0.370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0.088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0.059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208969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-0.137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-0.128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0.003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0.002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269535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-0.864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-0.866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-0.009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-0.006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88489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D48C48C-AB47-47EB-9523-81D86BEC7CDA}"/>
              </a:ext>
            </a:extLst>
          </p:cNvPr>
          <p:cNvSpPr txBox="1"/>
          <p:nvPr/>
        </p:nvSpPr>
        <p:spPr>
          <a:xfrm>
            <a:off x="4966945" y="5734846"/>
            <a:ext cx="7225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Systematic components at collision energy for the triplet quadrupoles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9279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Dipole Field Quality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597" y="1689391"/>
            <a:ext cx="9601200" cy="442939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To study the impact of magnetic errors on the DA</a:t>
            </a:r>
            <a:br>
              <a:rPr lang="en-US" dirty="0"/>
            </a:br>
            <a:r>
              <a:rPr lang="en-US" dirty="0"/>
              <a:t>in the superconducting separation- and </a:t>
            </a:r>
            <a:br>
              <a:rPr lang="en-US" dirty="0"/>
            </a:br>
            <a:r>
              <a:rPr lang="en-US" dirty="0"/>
              <a:t>recombination dipoles, the error tables from</a:t>
            </a:r>
            <a:br>
              <a:rPr lang="en-US" dirty="0"/>
            </a:br>
            <a:r>
              <a:rPr lang="en-US" dirty="0"/>
              <a:t>HL-LHC D1 and D2 were used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Reference radius again set to </a:t>
            </a:r>
            <a:br>
              <a:rPr lang="en-US" dirty="0"/>
            </a:br>
            <a:r>
              <a:rPr lang="en-US" dirty="0"/>
              <a:t>one third of the aperture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7</a:t>
            </a:fld>
            <a:r>
              <a:rPr lang="en-US"/>
              <a:t> 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7D687A3-D5A3-4FA8-95A2-6839DF58E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803461"/>
              </p:ext>
            </p:extLst>
          </p:nvPr>
        </p:nvGraphicFramePr>
        <p:xfrm>
          <a:off x="6332030" y="956256"/>
          <a:ext cx="5620130" cy="4329504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1124026">
                  <a:extLst>
                    <a:ext uri="{9D8B030D-6E8A-4147-A177-3AD203B41FA5}">
                      <a16:colId xmlns:a16="http://schemas.microsoft.com/office/drawing/2014/main" val="3438635355"/>
                    </a:ext>
                  </a:extLst>
                </a:gridCol>
                <a:gridCol w="1124026">
                  <a:extLst>
                    <a:ext uri="{9D8B030D-6E8A-4147-A177-3AD203B41FA5}">
                      <a16:colId xmlns:a16="http://schemas.microsoft.com/office/drawing/2014/main" val="3609223434"/>
                    </a:ext>
                  </a:extLst>
                </a:gridCol>
                <a:gridCol w="1124026">
                  <a:extLst>
                    <a:ext uri="{9D8B030D-6E8A-4147-A177-3AD203B41FA5}">
                      <a16:colId xmlns:a16="http://schemas.microsoft.com/office/drawing/2014/main" val="1383276122"/>
                    </a:ext>
                  </a:extLst>
                </a:gridCol>
                <a:gridCol w="1124026">
                  <a:extLst>
                    <a:ext uri="{9D8B030D-6E8A-4147-A177-3AD203B41FA5}">
                      <a16:colId xmlns:a16="http://schemas.microsoft.com/office/drawing/2014/main" val="962722699"/>
                    </a:ext>
                  </a:extLst>
                </a:gridCol>
                <a:gridCol w="1124026">
                  <a:extLst>
                    <a:ext uri="{9D8B030D-6E8A-4147-A177-3AD203B41FA5}">
                      <a16:colId xmlns:a16="http://schemas.microsoft.com/office/drawing/2014/main" val="1145645683"/>
                    </a:ext>
                  </a:extLst>
                </a:gridCol>
              </a:tblGrid>
              <a:tr h="481056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Normal</a:t>
                      </a:r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Skew</a:t>
                      </a:r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72624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D1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D2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D1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D2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023687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-0.900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960193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963301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-1.00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982286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0.400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-0.200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208969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-0.590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0.090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269535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0.470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0.030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1884899"/>
                  </a:ext>
                </a:extLst>
              </a:tr>
              <a:tr h="481056"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-0.040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53848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802BCFF-55F6-4BBF-AA0C-680B2C08A7E7}"/>
              </a:ext>
            </a:extLst>
          </p:cNvPr>
          <p:cNvSpPr txBox="1"/>
          <p:nvPr/>
        </p:nvSpPr>
        <p:spPr>
          <a:xfrm>
            <a:off x="6792194" y="5301559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Systematic components at collision energy for the</a:t>
            </a:r>
          </a:p>
          <a:p>
            <a:r>
              <a:rPr lang="en-US" dirty="0"/>
              <a:t>separation and recombination dipoles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6019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815" y="968954"/>
            <a:ext cx="9601200" cy="442939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 err="1"/>
              <a:t>Sixtrack</a:t>
            </a:r>
            <a:r>
              <a:rPr lang="en-US" dirty="0"/>
              <a:t> studies carried out at collision energy with 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60 seeds </a:t>
            </a:r>
          </a:p>
          <a:p>
            <a:pPr lvl="1"/>
            <a:r>
              <a:rPr lang="en-US" dirty="0"/>
              <a:t>5 angles</a:t>
            </a:r>
          </a:p>
          <a:p>
            <a:pPr lvl="1"/>
            <a:r>
              <a:rPr lang="en-US" dirty="0"/>
              <a:t>Amplitude step size 2 σ</a:t>
            </a:r>
          </a:p>
          <a:p>
            <a:pPr lvl="1"/>
            <a:r>
              <a:rPr lang="en-US" dirty="0"/>
              <a:t>With and without crossing angle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EuroCirCol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21AD02-FA1D-41B0-8733-95F8663D55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336" y="1826155"/>
            <a:ext cx="6471873" cy="429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41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788" y="595009"/>
            <a:ext cx="9601200" cy="1142385"/>
          </a:xfrm>
        </p:spPr>
        <p:txBody>
          <a:bodyPr/>
          <a:lstStyle/>
          <a:p>
            <a:r>
              <a:rPr lang="en-US" dirty="0"/>
              <a:t>Conclusions and Outlook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95400" y="1981204"/>
                <a:ext cx="9601200" cy="387095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Layout is unchanged since FCC-week and integrated in the FCC-</a:t>
                </a:r>
                <a:r>
                  <a:rPr lang="en-US" dirty="0" err="1"/>
                  <a:t>hh</a:t>
                </a:r>
                <a:r>
                  <a:rPr lang="en-US" dirty="0"/>
                  <a:t> lattice</a:t>
                </a:r>
              </a:p>
              <a:p>
                <a:r>
                  <a:rPr lang="en-US" dirty="0"/>
                  <a:t>With currently used triplet shielding, the integrated luminosity for these experiments will be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500 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Tracking studies with magnetic errors in the triplet quadrupoles and the superconducting separation- and recombination dipole show Dynamic Aperture above 23</a:t>
                </a:r>
                <a:r>
                  <a:rPr lang="el-GR" dirty="0"/>
                  <a:t>σ</a:t>
                </a:r>
                <a:endParaRPr lang="en-US" dirty="0"/>
              </a:p>
              <a:p>
                <a:r>
                  <a:rPr lang="en-US" dirty="0"/>
                  <a:t>Orbit correction and coupling correction for these insertion should be refined</a:t>
                </a:r>
              </a:p>
              <a:p>
                <a:r>
                  <a:rPr lang="en-US" dirty="0"/>
                  <a:t>Following up with Dynamic aperture studies including also magnetic errors in the main experiments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0" y="1981204"/>
                <a:ext cx="9601200" cy="3870959"/>
              </a:xfrm>
              <a:blipFill>
                <a:blip r:embed="rId3"/>
                <a:stretch>
                  <a:fillRect l="-571" t="-141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13" y="88364"/>
            <a:ext cx="2109113" cy="101329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Oct 9,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dirty="0" err="1"/>
              <a:t>EuroCirCol</a:t>
            </a:r>
            <a:r>
              <a:rPr lang="en-US" sz="1200" dirty="0"/>
              <a:t>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3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.pptx" id="{5A5E13AF-055D-4FFB-B154-0AFAA6CD1F9D}" vid="{B0F623A0-0041-47C6-89E0-7378CDFB17C1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087C0F-7449-45C4-B248-63D02665B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FCC</Template>
  <TotalTime>0</TotalTime>
  <Words>521</Words>
  <Application>Microsoft Office PowerPoint</Application>
  <PresentationFormat>Widescreen</PresentationFormat>
  <Paragraphs>174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Cambria Math</vt:lpstr>
      <vt:lpstr>Diamond Grid 16x9</vt:lpstr>
      <vt:lpstr>Low Luminosity Experimental Insertions</vt:lpstr>
      <vt:lpstr>Status after FCC-Week 2017</vt:lpstr>
      <vt:lpstr>Optics</vt:lpstr>
      <vt:lpstr>Energy deposition</vt:lpstr>
      <vt:lpstr>Dynamic Aperture Studies </vt:lpstr>
      <vt:lpstr>Dynamic Aperture</vt:lpstr>
      <vt:lpstr>Dipole Field Quality</vt:lpstr>
      <vt:lpstr>Dynamic Aperture</vt:lpstr>
      <vt:lpstr>Conclusions and Outlook</vt:lpstr>
      <vt:lpstr>Thank you for your attention!</vt:lpstr>
      <vt:lpstr>Triplet Field Quality in HL-LHC</vt:lpstr>
      <vt:lpstr>Triplet Field Quality in HL-LHC</vt:lpstr>
      <vt:lpstr>Dipole Field Quality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2017-05-05T06:29:47Z</dcterms:created>
  <dcterms:modified xsi:type="dcterms:W3CDTF">2017-10-09T13:33:52Z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TC030310159991</vt:lpwstr>
  </property>
</Properties>
</file>