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25"/>
  </p:notesMasterIdLst>
  <p:handoutMasterIdLst>
    <p:handoutMasterId r:id="rId26"/>
  </p:handoutMasterIdLst>
  <p:sldIdLst>
    <p:sldId id="1266" r:id="rId3"/>
    <p:sldId id="1341" r:id="rId4"/>
    <p:sldId id="1363" r:id="rId5"/>
    <p:sldId id="1359" r:id="rId6"/>
    <p:sldId id="1360" r:id="rId7"/>
    <p:sldId id="1344" r:id="rId8"/>
    <p:sldId id="1321" r:id="rId9"/>
    <p:sldId id="1322" r:id="rId10"/>
    <p:sldId id="1362" r:id="rId11"/>
    <p:sldId id="1364" r:id="rId12"/>
    <p:sldId id="1361" r:id="rId13"/>
    <p:sldId id="1365" r:id="rId14"/>
    <p:sldId id="1368" r:id="rId15"/>
    <p:sldId id="1369" r:id="rId16"/>
    <p:sldId id="1370" r:id="rId17"/>
    <p:sldId id="1373" r:id="rId18"/>
    <p:sldId id="1375" r:id="rId19"/>
    <p:sldId id="1353" r:id="rId20"/>
    <p:sldId id="1351" r:id="rId21"/>
    <p:sldId id="1356" r:id="rId22"/>
    <p:sldId id="1367" r:id="rId23"/>
    <p:sldId id="1342" r:id="rId24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3366FF"/>
    <a:srgbClr val="666699"/>
    <a:srgbClr val="D60093"/>
    <a:srgbClr val="FFFF99"/>
    <a:srgbClr val="FFFFCC"/>
    <a:srgbClr val="FF3399"/>
    <a:srgbClr val="BBE0E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 autoAdjust="0"/>
    <p:restoredTop sz="94141" autoAdjust="0"/>
  </p:normalViewPr>
  <p:slideViewPr>
    <p:cSldViewPr>
      <p:cViewPr varScale="1">
        <p:scale>
          <a:sx n="123" d="100"/>
          <a:sy n="123" d="100"/>
        </p:scale>
        <p:origin x="1344" y="184"/>
      </p:cViewPr>
      <p:guideLst>
        <p:guide orient="horz" pos="426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8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21B43-1760-7941-A32B-4F51CA91A3AF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B8C5A-EB0C-A14D-8F46-4232717F2F41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67919-A1DE-D34B-B8E7-252735AE13C6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C4341-3953-3746-9705-8B9D1E18F841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9131F-3E21-CD4C-A17D-7BC71A3A9D74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0CAF58-5B2B-8048-AD08-500C738CA41F}" type="datetime1">
              <a:rPr lang="en-US" smtClean="0"/>
              <a:t>10/10/17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4EE17-2BFB-C942-914F-DCB6A9780B17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85582-6B8F-084F-889F-999DE1C4D092}" type="datetime1">
              <a:rPr lang="en-US" smtClean="0"/>
              <a:t>10/10/17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10A39-A89D-9146-A4EA-21615205DFA7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EuroCircle - CERN - 10 October 2017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34A1AC70-D227-BB49-B11D-FA619DF3E37E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10/10/17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3AE39-0034-3B41-A995-25EE14746A1C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90FB1-F1E9-9140-9AEB-9C6E8A850135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9C458-FD48-D34A-9865-8BCB34C0B34F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7D83E-57E6-5840-A1E7-10D04483863D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72785-1FE1-9E4E-84DF-740D3E094CE5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CA4441-CBD5-AA44-8968-9EF2463B1C73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oleObject" Target="../embeddings/oleObject5.bin"/><Relationship Id="rId5" Type="http://schemas.openxmlformats.org/officeDocument/2006/relationships/image" Target="../media/image9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0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1.wmf"/><Relationship Id="rId9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028700" y="2542190"/>
            <a:ext cx="7315200" cy="1125919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ts val="180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FCC-</a:t>
            </a:r>
            <a:r>
              <a:rPr lang="en-US" dirty="0" err="1" smtClean="0">
                <a:solidFill>
                  <a:schemeClr val="tx1"/>
                </a:solidFill>
              </a:rPr>
              <a:t>hh</a:t>
            </a:r>
            <a:r>
              <a:rPr lang="en-US" dirty="0" smtClean="0">
                <a:solidFill>
                  <a:schemeClr val="tx1"/>
                </a:solidFill>
              </a:rPr>
              <a:t> Transverse Feedback Systems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pPr>
              <a:defRPr/>
            </a:pPr>
            <a:fld id="{401F0928-BFBC-FE42-A1F3-68644EB789C9}" type="datetime1">
              <a:rPr lang="en-US" smtClean="0">
                <a:solidFill>
                  <a:srgbClr val="0000FF"/>
                </a:solidFill>
              </a:rPr>
              <a:t>10/10/17</a:t>
            </a:fld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36137" y="4186960"/>
            <a:ext cx="4700326" cy="12413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Wolfgang </a:t>
            </a:r>
            <a:r>
              <a:rPr lang="en-GB" sz="2000" kern="0" dirty="0" err="1" smtClean="0">
                <a:latin typeface="+mn-lt"/>
              </a:rPr>
              <a:t>Hofle</a:t>
            </a:r>
            <a:endParaRPr lang="en-GB" sz="20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GB" sz="20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Acknowledgements: K. Li, J. </a:t>
            </a:r>
            <a:r>
              <a:rPr lang="en-GB" sz="2000" kern="0" dirty="0" err="1" smtClean="0">
                <a:latin typeface="+mn-lt"/>
              </a:rPr>
              <a:t>Komppula</a:t>
            </a:r>
            <a:r>
              <a:rPr lang="en-GB" sz="2000" kern="0" dirty="0" smtClean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866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33" y="1600270"/>
            <a:ext cx="6411428" cy="47885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injection damping (25 ns)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B9A11D-BA61-464D-AFCE-4A869C38B5ED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06961" y="6435068"/>
            <a:ext cx="914400" cy="320675"/>
          </a:xfrm>
        </p:spPr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812625" y="1907179"/>
            <a:ext cx="96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450 GeV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9124" y="5324484"/>
            <a:ext cx="72969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4 turns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44318" y="4838084"/>
            <a:ext cx="729695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>
                <a:solidFill>
                  <a:srgbClr val="0000FF"/>
                </a:solidFill>
                <a:latin typeface="+mn-lt"/>
              </a:rPr>
              <a:t>5</a:t>
            </a: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 turns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2683" y="4561026"/>
            <a:ext cx="818488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6.7 turns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53598" y="4043034"/>
            <a:ext cx="895298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10 turns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53180" y="1257053"/>
            <a:ext cx="222368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>
                <a:solidFill>
                  <a:srgbClr val="FF0000"/>
                </a:solidFill>
                <a:latin typeface="+mn-lt"/>
              </a:rPr>
              <a:t>b</a:t>
            </a:r>
            <a:r>
              <a:rPr lang="en-GB" kern="0" dirty="0" smtClean="0">
                <a:solidFill>
                  <a:srgbClr val="FF0000"/>
                </a:solidFill>
                <a:latin typeface="+mn-lt"/>
              </a:rPr>
              <a:t>low-up factor limits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57616" y="3145659"/>
            <a:ext cx="16694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solidFill>
                  <a:srgbClr val="FF0000"/>
                </a:solidFill>
                <a:latin typeface="+mn-lt"/>
              </a:rPr>
              <a:t>3.3 </a:t>
            </a:r>
            <a:r>
              <a:rPr lang="en-GB" sz="1400" kern="0" dirty="0" err="1" smtClean="0">
                <a:solidFill>
                  <a:srgbClr val="FF0000"/>
                </a:solidFill>
                <a:latin typeface="+mn-lt"/>
              </a:rPr>
              <a:t>TeV</a:t>
            </a:r>
            <a:r>
              <a:rPr lang="en-GB" sz="1400" kern="0" dirty="0" smtClean="0">
                <a:solidFill>
                  <a:srgbClr val="FF0000"/>
                </a:solidFill>
                <a:latin typeface="+mn-lt"/>
              </a:rPr>
              <a:t> (baseline)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20734" y="2633965"/>
            <a:ext cx="96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1.5 </a:t>
            </a:r>
            <a:r>
              <a:rPr lang="en-GB" sz="1400" kern="0" dirty="0" err="1" smtClean="0">
                <a:latin typeface="+mn-lt"/>
              </a:rPr>
              <a:t>TeV</a:t>
            </a:r>
            <a:endParaRPr lang="en-GB" sz="1400" kern="0" dirty="0" smtClean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7617" y="2831430"/>
            <a:ext cx="66286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2 </a:t>
            </a:r>
            <a:r>
              <a:rPr lang="en-GB" sz="1400" kern="0" dirty="0" err="1" smtClean="0">
                <a:latin typeface="+mn-lt"/>
              </a:rPr>
              <a:t>TeV</a:t>
            </a:r>
            <a:endParaRPr lang="en-GB" sz="1400" kern="0" dirty="0" smtClean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7616" y="3410865"/>
            <a:ext cx="12669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5, 5.5 </a:t>
            </a:r>
            <a:r>
              <a:rPr lang="en-GB" sz="1400" kern="0" dirty="0" err="1" smtClean="0">
                <a:latin typeface="+mn-lt"/>
              </a:rPr>
              <a:t>TeV</a:t>
            </a:r>
            <a:endParaRPr lang="en-GB" sz="1400" kern="0" dirty="0" smtClean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12625" y="2310884"/>
            <a:ext cx="96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900 GeV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4966828" y="3226550"/>
            <a:ext cx="103143" cy="115215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3109165" y="2633965"/>
            <a:ext cx="103143" cy="115215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343843" y="1979173"/>
            <a:ext cx="103143" cy="115215"/>
          </a:xfrm>
          <a:prstGeom prst="ellipse">
            <a:avLst/>
          </a:prstGeom>
          <a:solidFill>
            <a:srgbClr val="0099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19179" y="3717556"/>
            <a:ext cx="895298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13 turns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60282" y="2975900"/>
            <a:ext cx="89529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0000FF"/>
                </a:solidFill>
                <a:latin typeface="+mn-lt"/>
              </a:rPr>
              <a:t>20 turns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2459058" y="1559332"/>
            <a:ext cx="329761" cy="3430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754697" y="1159222"/>
            <a:ext cx="180850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450 GeV case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85528" y="4145527"/>
            <a:ext cx="1269899" cy="138499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5% emittance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blow-up and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sz="1400" kern="0" dirty="0">
                <a:latin typeface="+mn-lt"/>
              </a:rPr>
              <a:t>c</a:t>
            </a:r>
            <a:r>
              <a:rPr lang="en-GB" sz="1400" kern="0" dirty="0" err="1" smtClean="0">
                <a:latin typeface="+mn-lt"/>
              </a:rPr>
              <a:t>onstant</a:t>
            </a:r>
            <a:endParaRPr lang="en-GB" sz="1400" kern="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US" sz="1400" kern="0" dirty="0">
                <a:latin typeface="+mn-lt"/>
              </a:rPr>
              <a:t>i</a:t>
            </a:r>
            <a:r>
              <a:rPr lang="en-GB" sz="1400" kern="0" dirty="0" err="1" smtClean="0">
                <a:latin typeface="+mn-lt"/>
              </a:rPr>
              <a:t>njection</a:t>
            </a:r>
            <a:endParaRPr lang="en-GB" sz="1400" kern="0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error (in mm)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endParaRPr lang="en-GB" sz="1400" kern="0" dirty="0" smtClean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6243" y="2977703"/>
            <a:ext cx="971740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 smtClean="0">
                <a:latin typeface="+mn-lt"/>
              </a:rPr>
              <a:t>damping</a:t>
            </a: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250708"/>
              </p:ext>
            </p:extLst>
          </p:nvPr>
        </p:nvGraphicFramePr>
        <p:xfrm>
          <a:off x="424260" y="6084834"/>
          <a:ext cx="12890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" name="Equation" r:id="rId4" imgW="914400" imgH="431640" progId="Equation.3">
                  <p:embed/>
                </p:oleObj>
              </mc:Choice>
              <mc:Fallback>
                <p:oleObj name="Equation" r:id="rId4" imgW="9144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4260" y="6084834"/>
                        <a:ext cx="1289050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55766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for injection </a:t>
            </a:r>
            <a:r>
              <a:rPr lang="en-US" dirty="0"/>
              <a:t>d</a:t>
            </a:r>
            <a:r>
              <a:rPr lang="en-US" dirty="0" smtClean="0"/>
              <a:t>amping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0AAF7-503F-4D45-998B-2E9C955A229B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827529"/>
              </p:ext>
            </p:extLst>
          </p:nvPr>
        </p:nvGraphicFramePr>
        <p:xfrm>
          <a:off x="1192360" y="928678"/>
          <a:ext cx="6413635" cy="448152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66129"/>
                <a:gridCol w="1037101"/>
                <a:gridCol w="1232945"/>
                <a:gridCol w="1162980"/>
                <a:gridCol w="614480"/>
              </a:tblGrid>
              <a:tr h="25058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Parameter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FCC-</a:t>
                      </a:r>
                      <a:r>
                        <a:rPr lang="en-GB" sz="1400" dirty="0" err="1" smtClean="0"/>
                        <a:t>hh</a:t>
                      </a:r>
                      <a:r>
                        <a:rPr lang="en-GB" sz="1400" dirty="0" smtClean="0"/>
                        <a:t> </a:t>
                      </a:r>
                    </a:p>
                    <a:p>
                      <a:r>
                        <a:rPr lang="en-GB" sz="1400" dirty="0" smtClean="0"/>
                        <a:t>(25 ns)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hh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r>
                        <a:rPr lang="en-US" sz="1400" baseline="0" dirty="0" smtClean="0"/>
                        <a:t>(5 ns)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energy (inj.)</a:t>
                      </a:r>
                      <a:endParaRPr lang="en-GB" sz="1400" baseline="0" dirty="0" smtClean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0.45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3.3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3.3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TeV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emittance (norm)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 e </a:t>
                      </a:r>
                      <a:r>
                        <a:rPr lang="en-GB" sz="1400" baseline="0" dirty="0" smtClean="0">
                          <a:latin typeface="+mn-lt"/>
                        </a:rPr>
                        <a:t>injected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3.5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2.2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latin typeface="+mn-lt"/>
                        </a:rPr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25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25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n-lt"/>
                        </a:rPr>
                        <a:t>5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+mn-lt"/>
                        </a:rPr>
                        <a:t>ns</a:t>
                      </a:r>
                      <a:endParaRPr lang="en-GB" sz="1400" dirty="0">
                        <a:latin typeface="+mn-lt"/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batch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925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300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ns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max FB frequency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20 (100)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MHz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Power bandwidth FB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MHz</a:t>
                      </a:r>
                      <a:endParaRPr lang="en-GB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 smtClean="0"/>
                        <a:t>injection </a:t>
                      </a:r>
                      <a:r>
                        <a:rPr lang="en-GB" sz="1400" baseline="0" dirty="0" err="1" smtClean="0"/>
                        <a:t>errorr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err="1" smtClean="0"/>
                        <a:t>a</a:t>
                      </a:r>
                      <a:r>
                        <a:rPr lang="en-GB" sz="1400" baseline="-25000" dirty="0" err="1" smtClean="0"/>
                        <a:t>inj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4  (1)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1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increase of </a:t>
                      </a:r>
                      <a:r>
                        <a:rPr lang="en-GB" sz="1400" baseline="0" dirty="0" smtClean="0">
                          <a:latin typeface="Symbol" charset="2"/>
                        </a:rPr>
                        <a:t>e </a:t>
                      </a:r>
                      <a:r>
                        <a:rPr lang="en-GB" sz="1400" baseline="0" dirty="0" smtClean="0">
                          <a:latin typeface="+mn-lt"/>
                        </a:rPr>
                        <a:t>with FB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2.5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res. wall instability growth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310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80 (43)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80 (43)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turns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damping time FB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40 (13)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20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turns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deflection (total)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   2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0.5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tx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rad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voltage per kicker (1.5 m)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 7.5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2.5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kV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# kickers per plane/beam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 4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22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2665" y="5410200"/>
            <a:ext cx="8062304" cy="14260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0"/>
              </a:spcBef>
              <a:spcAft>
                <a:spcPts val="2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5 ns option requires additional (e.g. strip-line kickers) to cover 20 -100 MHz </a:t>
            </a:r>
          </a:p>
          <a:p>
            <a:pPr marL="227013" indent="-227013">
              <a:spcBef>
                <a:spcPts val="0"/>
              </a:spcBef>
              <a:spcAft>
                <a:spcPts val="2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LHC damping is as achieved in regular operation () limited by feedback stability</a:t>
            </a:r>
          </a:p>
          <a:p>
            <a:pPr marL="227013" indent="-227013">
              <a:spcBef>
                <a:spcPts val="0"/>
              </a:spcBef>
              <a:spcAft>
                <a:spcPts val="2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 ref. beta for kickers / injection errors: ~200 m</a:t>
            </a:r>
          </a:p>
          <a:p>
            <a:pPr marL="227013" indent="-227013">
              <a:spcBef>
                <a:spcPts val="0"/>
              </a:spcBef>
              <a:spcAft>
                <a:spcPts val="2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 100 m – 150 m needed (staggered installation) </a:t>
            </a:r>
          </a:p>
          <a:p>
            <a:pPr marL="227013" indent="-227013">
              <a:spcBef>
                <a:spcPts val="0"/>
              </a:spcBef>
              <a:spcAft>
                <a:spcPts val="2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for CDR optimization possible, propose consistent set of parameters for baseline</a:t>
            </a:r>
          </a:p>
        </p:txBody>
      </p:sp>
    </p:spTree>
    <p:extLst>
      <p:ext uri="{BB962C8B-B14F-4D97-AF65-F5344CB8AC3E}">
        <p14:creationId xmlns:p14="http://schemas.microsoft.com/office/powerpoint/2010/main" val="1249695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– damping-instability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0920D-6C3B-4943-AB4F-18887D04B396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7230" y="908309"/>
            <a:ext cx="7171064" cy="31188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s</a:t>
            </a:r>
            <a:r>
              <a:rPr lang="en-US" sz="2000" kern="0" dirty="0" smtClean="0">
                <a:latin typeface="+mn-lt"/>
              </a:rPr>
              <a:t>imulation environment developed to cover coupled bunch and intra-bunch feedback (macro-particle code)</a:t>
            </a:r>
          </a:p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integrated with CERN head tail code </a:t>
            </a:r>
          </a:p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o</a:t>
            </a:r>
            <a:r>
              <a:rPr lang="en-US" sz="2000" kern="0" dirty="0" smtClean="0">
                <a:latin typeface="+mn-lt"/>
              </a:rPr>
              <a:t>bjective: refined quantitative results for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CDR for coupled bunch and intra-bunch feedback using full impedance model, injection error, and de-coherence by non-</a:t>
            </a:r>
            <a:r>
              <a:rPr lang="en-US" sz="2000" kern="0" dirty="0" err="1" smtClean="0">
                <a:latin typeface="+mn-lt"/>
              </a:rPr>
              <a:t>linearities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i</a:t>
            </a:r>
            <a:r>
              <a:rPr lang="en-US" sz="2000" kern="0" dirty="0" smtClean="0">
                <a:latin typeface="+mn-lt"/>
              </a:rPr>
              <a:t>njection damping (determine blow-up)</a:t>
            </a:r>
          </a:p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i</a:t>
            </a:r>
            <a:r>
              <a:rPr lang="en-US" sz="2000" kern="0" dirty="0" smtClean="0">
                <a:latin typeface="+mn-lt"/>
              </a:rPr>
              <a:t>nstability mitigation by feedback</a:t>
            </a:r>
          </a:p>
          <a:p>
            <a:pPr marL="227013" indent="-227013"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8991" y="5804750"/>
            <a:ext cx="3046874" cy="7899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400" kern="0" dirty="0" smtClean="0">
                <a:latin typeface="+mn-lt"/>
              </a:rPr>
              <a:t>see poster J. </a:t>
            </a:r>
            <a:r>
              <a:rPr lang="en-US" sz="1400" kern="0" dirty="0" err="1" smtClean="0">
                <a:latin typeface="+mn-lt"/>
              </a:rPr>
              <a:t>Komppula</a:t>
            </a:r>
            <a:r>
              <a:rPr lang="en-US" sz="1400" kern="0" dirty="0" smtClean="0">
                <a:latin typeface="+mn-lt"/>
              </a:rPr>
              <a:t> et al. at FCC week in Berlin (2017)</a:t>
            </a:r>
          </a:p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400" kern="0" dirty="0" smtClean="0">
                <a:latin typeface="+mn-lt"/>
              </a:rPr>
              <a:t>also IPAC’17 TUPIK091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725" y="3283255"/>
            <a:ext cx="4235406" cy="17807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0618" y="5006577"/>
            <a:ext cx="4323620" cy="63607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>
                <a:latin typeface="+mn-lt"/>
              </a:rPr>
              <a:t>i</a:t>
            </a:r>
            <a:r>
              <a:rPr lang="en-US" sz="1600" kern="0" dirty="0" smtClean="0">
                <a:latin typeface="+mn-lt"/>
              </a:rPr>
              <a:t>njection damping</a:t>
            </a:r>
          </a:p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 smtClean="0">
                <a:latin typeface="+mn-lt"/>
              </a:rPr>
              <a:t>(different signal processing can be evaluated)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0" y="3666564"/>
            <a:ext cx="3657600" cy="2114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4690" y="5781114"/>
            <a:ext cx="3629520" cy="63607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 smtClean="0">
                <a:latin typeface="+mn-lt"/>
              </a:rPr>
              <a:t>study of influence of dipolar feedback </a:t>
            </a:r>
          </a:p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 smtClean="0">
                <a:latin typeface="+mn-lt"/>
              </a:rPr>
              <a:t>on TMCI (64 turns damping time)</a:t>
            </a:r>
          </a:p>
        </p:txBody>
      </p:sp>
    </p:spTree>
    <p:extLst>
      <p:ext uri="{BB962C8B-B14F-4D97-AF65-F5344CB8AC3E}">
        <p14:creationId xmlns:p14="http://schemas.microsoft.com/office/powerpoint/2010/main" val="1107343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with Head-tail for CBI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114080" y="1632453"/>
            <a:ext cx="4846346" cy="33615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031390" y="5826323"/>
            <a:ext cx="168092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400" kern="0" dirty="0" smtClean="0">
                <a:latin typeface="+mn-lt"/>
              </a:rPr>
              <a:t>J. </a:t>
            </a:r>
            <a:r>
              <a:rPr lang="en-US" sz="1400" kern="0" dirty="0" err="1" smtClean="0">
                <a:latin typeface="+mn-lt"/>
              </a:rPr>
              <a:t>Komppula</a:t>
            </a:r>
            <a:r>
              <a:rPr lang="en-US" sz="1400" kern="0" dirty="0">
                <a:latin typeface="+mn-lt"/>
              </a:rPr>
              <a:t> </a:t>
            </a:r>
            <a:r>
              <a:rPr lang="en-US" sz="1400" kern="0" dirty="0" smtClean="0">
                <a:latin typeface="+mn-lt"/>
              </a:rPr>
              <a:t>et al.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0100" y="5359528"/>
            <a:ext cx="3458319" cy="10320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Full number of bunches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Wakefield from impedance model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Bench marking ongoing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5720" y="4701582"/>
            <a:ext cx="1301959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 smtClean="0">
                <a:latin typeface="+mn-lt"/>
              </a:rPr>
              <a:t>25 ns bunch</a:t>
            </a:r>
          </a:p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600" kern="0" dirty="0" smtClean="0">
                <a:latin typeface="+mn-lt"/>
              </a:rPr>
              <a:t>spacing</a:t>
            </a:r>
          </a:p>
        </p:txBody>
      </p:sp>
    </p:spTree>
    <p:extLst>
      <p:ext uri="{BB962C8B-B14F-4D97-AF65-F5344CB8AC3E}">
        <p14:creationId xmlns:p14="http://schemas.microsoft.com/office/powerpoint/2010/main" val="1627506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– step response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37270" y="1508750"/>
            <a:ext cx="4877435" cy="351283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691625" y="5121863"/>
            <a:ext cx="6106395" cy="143629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Frequency up to which full kick strength must be available given by gap length between injected batches and acceptable tolerances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Modelling with low pass (e.g. </a:t>
            </a:r>
            <a:r>
              <a:rPr lang="en-US" sz="2000" kern="0" dirty="0" err="1" smtClean="0">
                <a:latin typeface="+mn-lt"/>
              </a:rPr>
              <a:t>gaussian</a:t>
            </a:r>
            <a:r>
              <a:rPr lang="en-US" sz="2000" kern="0" dirty="0" smtClean="0">
                <a:latin typeface="+mn-lt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61085" y="4713810"/>
            <a:ext cx="168092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400" kern="0" dirty="0" smtClean="0">
                <a:latin typeface="+mn-lt"/>
              </a:rPr>
              <a:t>J. </a:t>
            </a:r>
            <a:r>
              <a:rPr lang="en-US" sz="1400" kern="0" dirty="0" err="1" smtClean="0">
                <a:latin typeface="+mn-lt"/>
              </a:rPr>
              <a:t>Komppula</a:t>
            </a:r>
            <a:r>
              <a:rPr lang="en-US" sz="1400" kern="0" dirty="0">
                <a:latin typeface="+mn-lt"/>
              </a:rPr>
              <a:t> </a:t>
            </a:r>
            <a:r>
              <a:rPr lang="en-US" sz="1400" kern="0" dirty="0" smtClean="0">
                <a:latin typeface="+mn-lt"/>
              </a:rPr>
              <a:t>et al. </a:t>
            </a:r>
          </a:p>
        </p:txBody>
      </p:sp>
    </p:spTree>
    <p:extLst>
      <p:ext uri="{BB962C8B-B14F-4D97-AF65-F5344CB8AC3E}">
        <p14:creationId xmlns:p14="http://schemas.microsoft.com/office/powerpoint/2010/main" val="1296540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Inclusion of damper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190890" y="1585560"/>
            <a:ext cx="4846346" cy="336151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100562" y="3237908"/>
            <a:ext cx="909305" cy="323207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>
                <a:solidFill>
                  <a:srgbClr val="FF3333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Unstable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8649" y="3237908"/>
            <a:ext cx="688284" cy="323207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33">
                <a:solidFill>
                  <a:srgbClr val="009900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Stable</a:t>
            </a:r>
          </a:p>
        </p:txBody>
      </p:sp>
      <p:sp>
        <p:nvSpPr>
          <p:cNvPr id="10" name="Straight Connector 9"/>
          <p:cNvSpPr/>
          <p:nvPr/>
        </p:nvSpPr>
        <p:spPr>
          <a:xfrm>
            <a:off x="2972980" y="3252929"/>
            <a:ext cx="3283146" cy="0"/>
          </a:xfrm>
          <a:prstGeom prst="line">
            <a:avLst/>
          </a:prstGeom>
          <a:noFill/>
          <a:ln w="0">
            <a:solidFill>
              <a:srgbClr val="FF3300"/>
            </a:solidFill>
            <a:prstDash val="solid"/>
            <a:headEnd type="arrow"/>
            <a:tailEnd type="arrow"/>
          </a:ln>
        </p:spPr>
        <p:txBody>
          <a:bodyPr vert="horz" wrap="none" lIns="81638" tIns="40819" rIns="81638" bIns="40819" anchor="ctr" anchorCtr="0" compatLnSpc="0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633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6311639" y="3252929"/>
            <a:ext cx="476766" cy="0"/>
          </a:xfrm>
          <a:prstGeom prst="line">
            <a:avLst/>
          </a:prstGeom>
          <a:noFill/>
          <a:ln w="0">
            <a:solidFill>
              <a:srgbClr val="009900"/>
            </a:solidFill>
            <a:prstDash val="solid"/>
            <a:headEnd type="arrow"/>
            <a:tailEnd type="arrow"/>
          </a:ln>
        </p:spPr>
        <p:txBody>
          <a:bodyPr vert="horz" wrap="none" lIns="81638" tIns="40819" rIns="81638" bIns="40819" anchor="ctr" anchorCtr="0" compatLnSpc="0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633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30030" y="5324788"/>
            <a:ext cx="602472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Inclusion of damper with its </a:t>
            </a:r>
            <a:r>
              <a:rPr lang="en-US" sz="2000" kern="0" smtClean="0">
                <a:latin typeface="+mn-lt"/>
              </a:rPr>
              <a:t>frequency response </a:t>
            </a:r>
            <a:endParaRPr lang="en-US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4395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damper – numerical results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95525" y="2084825"/>
            <a:ext cx="3746522" cy="30519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07457" y="2084825"/>
            <a:ext cx="3746522" cy="30519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423482" y="2206629"/>
            <a:ext cx="1517100" cy="430095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58" dirty="0" smtClean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Fully </a:t>
            </a:r>
            <a:r>
              <a:rPr lang="en-US" sz="2358" dirty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filled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32150" y="2174300"/>
            <a:ext cx="1953694" cy="777754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58" dirty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Filling </a:t>
            </a:r>
            <a:r>
              <a:rPr lang="en-US" sz="2358" dirty="0" smtClean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scheme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358" dirty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w</a:t>
            </a:r>
            <a:r>
              <a:rPr lang="en-US" sz="2358" dirty="0" smtClean="0">
                <a:solidFill>
                  <a:srgbClr val="FFFFFF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ith gaps</a:t>
            </a:r>
            <a:endParaRPr lang="en-US" sz="2358" dirty="0">
              <a:solidFill>
                <a:srgbClr val="FFFFFF"/>
              </a:solidFill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90075" y="2636724"/>
            <a:ext cx="86914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chemeClr val="bg1"/>
                </a:solidFill>
                <a:latin typeface="+mn-lt"/>
              </a:rPr>
              <a:t>stable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72848" y="2636724"/>
            <a:ext cx="86914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chemeClr val="bg1"/>
                </a:solidFill>
                <a:latin typeface="+mn-lt"/>
              </a:rPr>
              <a:t>stable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6410" y="3920683"/>
            <a:ext cx="115448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chemeClr val="bg1"/>
                </a:solidFill>
                <a:latin typeface="+mn-lt"/>
              </a:rPr>
              <a:t>unstable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62555" y="3920405"/>
            <a:ext cx="115448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smtClean="0">
                <a:solidFill>
                  <a:schemeClr val="bg1"/>
                </a:solidFill>
                <a:latin typeface="+mn-lt"/>
              </a:rPr>
              <a:t>unstable</a:t>
            </a:r>
            <a:endParaRPr lang="en-US" sz="2000" kern="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66957" y="5410200"/>
            <a:ext cx="168092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1400" kern="0" dirty="0" smtClean="0">
                <a:latin typeface="+mn-lt"/>
              </a:rPr>
              <a:t>J. </a:t>
            </a:r>
            <a:r>
              <a:rPr lang="en-US" sz="1400" kern="0" dirty="0" err="1" smtClean="0">
                <a:latin typeface="+mn-lt"/>
              </a:rPr>
              <a:t>Komppula</a:t>
            </a:r>
            <a:r>
              <a:rPr lang="en-US" sz="1400" kern="0" dirty="0">
                <a:latin typeface="+mn-lt"/>
              </a:rPr>
              <a:t> </a:t>
            </a:r>
            <a:r>
              <a:rPr lang="en-US" sz="1400" kern="0" dirty="0" smtClean="0">
                <a:latin typeface="+mn-lt"/>
              </a:rPr>
              <a:t>et al. </a:t>
            </a:r>
          </a:p>
        </p:txBody>
      </p:sp>
    </p:spTree>
    <p:extLst>
      <p:ext uri="{BB962C8B-B14F-4D97-AF65-F5344CB8AC3E}">
        <p14:creationId xmlns:p14="http://schemas.microsoft.com/office/powerpoint/2010/main" val="1399210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damping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631AA6-08DB-484B-9226-574A3E40A2FE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375791" y="1028511"/>
            <a:ext cx="4749687" cy="27231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: Shape 4"/>
          <p:cNvSpPr/>
          <p:nvPr/>
        </p:nvSpPr>
        <p:spPr>
          <a:xfrm>
            <a:off x="5834195" y="1416454"/>
            <a:ext cx="165561" cy="295202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0800"/>
              <a:gd name="f13" fmla="val 162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8 f15 1"/>
              <a:gd name="f28" fmla="*/ f18 f16 1"/>
              <a:gd name="f29" fmla="*/ 0 f15 1"/>
              <a:gd name="f30" fmla="*/ 7800 f15 1"/>
              <a:gd name="f31" fmla="*/ 0 f16 1"/>
              <a:gd name="f32" fmla="*/ f19 1 f4"/>
              <a:gd name="f33" fmla="*/ 21600 f16 1"/>
              <a:gd name="f34" fmla="*/ 21600 f15 1"/>
              <a:gd name="f35" fmla="*/ 108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29" y="f31"/>
              </a:cxn>
              <a:cxn ang="f42">
                <a:pos x="f29" y="f33"/>
              </a:cxn>
              <a:cxn ang="f42">
                <a:pos x="f34" y="f35"/>
              </a:cxn>
            </a:cxnLst>
            <a:rect l="f29" t="f44" r="f30" b="f45"/>
            <a:pathLst>
              <a:path w="21600" h="21600">
                <a:moveTo>
                  <a:pt x="f7" y="f7"/>
                </a:moveTo>
                <a:cubicBezTo>
                  <a:pt x="f11" y="f7"/>
                  <a:pt x="f12" y="f20"/>
                  <a:pt x="f12" y="f21"/>
                </a:cubicBezTo>
                <a:lnTo>
                  <a:pt x="f12" y="f36"/>
                </a:lnTo>
                <a:cubicBezTo>
                  <a:pt x="f12" y="f37"/>
                  <a:pt x="f13" y="f22"/>
                  <a:pt x="f8" y="f22"/>
                </a:cubicBezTo>
                <a:cubicBezTo>
                  <a:pt x="f13" y="f22"/>
                  <a:pt x="f12" y="f38"/>
                  <a:pt x="f12" y="f39"/>
                </a:cubicBezTo>
                <a:lnTo>
                  <a:pt x="f12" y="f23"/>
                </a:lnTo>
                <a:cubicBezTo>
                  <a:pt x="f12" y="f40"/>
                  <a:pt x="f11" y="f8"/>
                  <a:pt x="f7" y="f8"/>
                </a:cubicBezTo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81638" tIns="40819" rIns="81638" bIns="40819" anchor="ctr" anchorCtr="0" compatLnSpc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633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2203" y="1299221"/>
            <a:ext cx="1926828" cy="510373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  <a:t>From the injected batch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  <a:t>(last injection)</a:t>
            </a:r>
          </a:p>
        </p:txBody>
      </p:sp>
      <p:sp>
        <p:nvSpPr>
          <p:cNvPr id="9" name="Freeform: Shape 6"/>
          <p:cNvSpPr/>
          <p:nvPr/>
        </p:nvSpPr>
        <p:spPr>
          <a:xfrm>
            <a:off x="5834195" y="1775660"/>
            <a:ext cx="165561" cy="295202"/>
          </a:xfrm>
          <a:custGeom>
            <a:avLst>
              <a:gd name="f0" fmla="val 1800"/>
              <a:gd name="f1" fmla="val 108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-2147483647"/>
              <a:gd name="f10" fmla="val 2147483647"/>
              <a:gd name="f11" fmla="val 5400"/>
              <a:gd name="f12" fmla="val 10800"/>
              <a:gd name="f13" fmla="val 16200"/>
              <a:gd name="f14" fmla="+- 0 0 0"/>
              <a:gd name="f15" fmla="*/ f5 1 21600"/>
              <a:gd name="f16" fmla="*/ f6 1 21600"/>
              <a:gd name="f17" fmla="pin 0 f0 5400"/>
              <a:gd name="f18" fmla="pin 0 f1 21600"/>
              <a:gd name="f19" fmla="*/ f14 f2 1"/>
              <a:gd name="f20" fmla="*/ f17 1 2"/>
              <a:gd name="f21" fmla="val f17"/>
              <a:gd name="f22" fmla="val f18"/>
              <a:gd name="f23" fmla="+- 21600 0 f17"/>
              <a:gd name="f24" fmla="*/ f17 10000 1"/>
              <a:gd name="f25" fmla="*/ 10800 f15 1"/>
              <a:gd name="f26" fmla="*/ f17 f16 1"/>
              <a:gd name="f27" fmla="*/ f8 f15 1"/>
              <a:gd name="f28" fmla="*/ f18 f16 1"/>
              <a:gd name="f29" fmla="*/ 0 f15 1"/>
              <a:gd name="f30" fmla="*/ 7800 f15 1"/>
              <a:gd name="f31" fmla="*/ 0 f16 1"/>
              <a:gd name="f32" fmla="*/ f19 1 f4"/>
              <a:gd name="f33" fmla="*/ 21600 f16 1"/>
              <a:gd name="f34" fmla="*/ 21600 f15 1"/>
              <a:gd name="f35" fmla="*/ 10800 f16 1"/>
              <a:gd name="f36" fmla="+- f22 0 f17"/>
              <a:gd name="f37" fmla="+- f22 0 f20"/>
              <a:gd name="f38" fmla="+- f22 f20 0"/>
              <a:gd name="f39" fmla="+- f22 f17 0"/>
              <a:gd name="f40" fmla="+- 21600 0 f20"/>
              <a:gd name="f41" fmla="*/ f24 1 31953"/>
              <a:gd name="f42" fmla="+- f32 0 f3"/>
              <a:gd name="f43" fmla="+- 21600 0 f41"/>
              <a:gd name="f44" fmla="*/ f41 f16 1"/>
              <a:gd name="f45" fmla="*/ f43 f16 1"/>
            </a:gdLst>
            <a:ahLst>
              <a:ahXY gdRefY="f0" minY="f7" maxY="f11">
                <a:pos x="f25" y="f26"/>
              </a:ahXY>
              <a:ahXY gdRefY="f1" minY="f7" maxY="f8">
                <a:pos x="f27" y="f2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2">
                <a:pos x="f29" y="f31"/>
              </a:cxn>
              <a:cxn ang="f42">
                <a:pos x="f29" y="f33"/>
              </a:cxn>
              <a:cxn ang="f42">
                <a:pos x="f34" y="f35"/>
              </a:cxn>
            </a:cxnLst>
            <a:rect l="f29" t="f44" r="f30" b="f45"/>
            <a:pathLst>
              <a:path w="21600" h="21600">
                <a:moveTo>
                  <a:pt x="f7" y="f7"/>
                </a:moveTo>
                <a:cubicBezTo>
                  <a:pt x="f11" y="f7"/>
                  <a:pt x="f12" y="f20"/>
                  <a:pt x="f12" y="f21"/>
                </a:cubicBezTo>
                <a:lnTo>
                  <a:pt x="f12" y="f36"/>
                </a:lnTo>
                <a:cubicBezTo>
                  <a:pt x="f12" y="f37"/>
                  <a:pt x="f13" y="f22"/>
                  <a:pt x="f8" y="f22"/>
                </a:cubicBezTo>
                <a:cubicBezTo>
                  <a:pt x="f13" y="f22"/>
                  <a:pt x="f12" y="f38"/>
                  <a:pt x="f12" y="f39"/>
                </a:cubicBezTo>
                <a:lnTo>
                  <a:pt x="f12" y="f23"/>
                </a:lnTo>
                <a:cubicBezTo>
                  <a:pt x="f12" y="f40"/>
                  <a:pt x="f11" y="f8"/>
                  <a:pt x="f7" y="f8"/>
                </a:cubicBezTo>
              </a:path>
            </a:pathLst>
          </a:custGeom>
          <a:noFill/>
          <a:ln w="0">
            <a:solidFill>
              <a:srgbClr val="3465A4"/>
            </a:solidFill>
            <a:prstDash val="solid"/>
          </a:ln>
        </p:spPr>
        <p:txBody>
          <a:bodyPr vert="horz" wrap="none" lIns="81638" tIns="40819" rIns="81638" bIns="40819" anchor="ctr" anchorCtr="0" compatLnSpc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 sz="1633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62202" y="1789048"/>
            <a:ext cx="1720489" cy="752234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  <a:t>From the previously </a:t>
            </a:r>
            <a:b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</a:br>
            <a: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  <a:t>injected batch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51">
                <a:latin typeface="Liberation Sans" pitchFamily="18"/>
                <a:ea typeface="WenQuanYi Zen Hei Sharp" pitchFamily="2"/>
                <a:cs typeface="Lohit Devanagari" pitchFamily="2"/>
              </a:rPr>
              <a:t>(first injection)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0360" y="3495356"/>
            <a:ext cx="1247781" cy="2562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81638" tIns="40819" rIns="81638" bIns="40819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179">
                <a:highlight>
                  <a:srgbClr val="FFFFFF"/>
                </a:highlight>
                <a:latin typeface="Liberation Sans" pitchFamily="18"/>
                <a:ea typeface="WenQuanYi Zen Hei Sharp" pitchFamily="2"/>
                <a:cs typeface="Lohit Devanagari" pitchFamily="2"/>
              </a:rPr>
              <a:t>    Turn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7536" y="3804904"/>
            <a:ext cx="8143564" cy="31700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lvl="1">
              <a:spcBef>
                <a:spcPts val="0"/>
              </a:spcBef>
              <a:buSzPct val="75000"/>
            </a:pP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Significantly longer damping times on the edge of the injected </a:t>
            </a: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batch (damper </a:t>
            </a: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model sensitive)</a:t>
            </a:r>
          </a:p>
          <a:p>
            <a:pPr marL="0" lvl="1">
              <a:spcBef>
                <a:spcPts val="0"/>
              </a:spcBef>
              <a:buSzPct val="75000"/>
            </a:pP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Wakes induce small oscillations to the previously injected </a:t>
            </a: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bunches</a:t>
            </a:r>
          </a:p>
          <a:p>
            <a:pPr marL="0" lvl="1">
              <a:spcBef>
                <a:spcPts val="0"/>
              </a:spcBef>
              <a:buSzPct val="75000"/>
            </a:pPr>
            <a:endParaRPr lang="en-US" sz="2000" dirty="0">
              <a:highlight>
                <a:scrgbClr r="0" g="0" b="0">
                  <a:alpha val="0"/>
                </a:scrgbClr>
              </a:highlight>
              <a:latin typeface="+mn-lt"/>
            </a:endParaRPr>
          </a:p>
          <a:p>
            <a:pPr lvl="0">
              <a:buSzPct val="45000"/>
            </a:pPr>
            <a:r>
              <a:rPr lang="en-US" sz="2000" dirty="0">
                <a:latin typeface="+mn-lt"/>
              </a:rPr>
              <a:t>Next </a:t>
            </a:r>
            <a:r>
              <a:rPr lang="en-US" sz="2000" dirty="0" smtClean="0">
                <a:latin typeface="+mn-lt"/>
              </a:rPr>
              <a:t>step:</a:t>
            </a:r>
          </a:p>
          <a:p>
            <a:pPr marL="342900" lvl="0" indent="-342900">
              <a:buSzPct val="45000"/>
              <a:buFont typeface="Wingdings" charset="2"/>
              <a:buChar char="q"/>
            </a:pP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Improve model for the damper</a:t>
            </a:r>
          </a:p>
          <a:p>
            <a:pPr marL="342900" lvl="0" indent="-342900">
              <a:buSzPct val="45000"/>
              <a:buFont typeface="Wingdings" charset="2"/>
              <a:buChar char="q"/>
            </a:pP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Numbers </a:t>
            </a: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for the emittance growth from </a:t>
            </a:r>
            <a:r>
              <a:rPr lang="en-US" sz="2000" dirty="0" err="1">
                <a:highlight>
                  <a:scrgbClr r="0" g="0" b="0">
                    <a:alpha val="0"/>
                  </a:scrgbClr>
                </a:highlight>
                <a:latin typeface="+mn-lt"/>
              </a:rPr>
              <a:t>multibunch</a:t>
            </a: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 </a:t>
            </a:r>
            <a:r>
              <a:rPr lang="en-US" sz="2000" dirty="0" err="1">
                <a:highlight>
                  <a:scrgbClr r="0" g="0" b="0">
                    <a:alpha val="0"/>
                  </a:scrgbClr>
                </a:highlight>
                <a:latin typeface="+mn-lt"/>
              </a:rPr>
              <a:t>PyHEADTAIL</a:t>
            </a: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 </a:t>
            </a: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simulations</a:t>
            </a:r>
          </a:p>
          <a:p>
            <a:pPr marL="342900" lvl="0" indent="-342900">
              <a:buSzPct val="45000"/>
              <a:buFont typeface="Wingdings" charset="2"/>
              <a:buChar char="q"/>
            </a:pP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Taking into account </a:t>
            </a:r>
            <a:r>
              <a:rPr lang="en-US" sz="2000" dirty="0" err="1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chromticity</a:t>
            </a: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,  </a:t>
            </a:r>
            <a:r>
              <a:rPr lang="en-US" sz="2000" dirty="0" err="1">
                <a:highlight>
                  <a:scrgbClr r="0" g="0" b="0">
                    <a:alpha val="0"/>
                  </a:scrgbClr>
                </a:highlight>
                <a:latin typeface="+mn-lt"/>
              </a:rPr>
              <a:t>octupoles</a:t>
            </a:r>
            <a:r>
              <a:rPr lang="en-US" sz="2000" dirty="0">
                <a:highlight>
                  <a:scrgbClr r="0" g="0" b="0">
                    <a:alpha val="0"/>
                  </a:scrgbClr>
                </a:highlight>
                <a:latin typeface="+mn-lt"/>
              </a:rPr>
              <a:t> </a:t>
            </a:r>
            <a:r>
              <a:rPr lang="en-US" sz="2000" dirty="0" smtClean="0">
                <a:highlight>
                  <a:scrgbClr r="0" g="0" b="0">
                    <a:alpha val="0"/>
                  </a:scrgbClr>
                </a:highlight>
                <a:latin typeface="+mn-lt"/>
              </a:rPr>
              <a:t>and injection kicker ripple </a:t>
            </a:r>
            <a:endParaRPr lang="en-US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35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905" y="3707"/>
            <a:ext cx="6520054" cy="800100"/>
          </a:xfrm>
        </p:spPr>
        <p:txBody>
          <a:bodyPr/>
          <a:lstStyle/>
          <a:p>
            <a:r>
              <a:rPr lang="en-US" dirty="0" smtClean="0"/>
              <a:t>Intra-bunch motion at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046ABB-E830-6F40-8CFA-CDB8463A1124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74830" y="6270970"/>
            <a:ext cx="914400" cy="320675"/>
          </a:xfrm>
        </p:spPr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95" y="779055"/>
            <a:ext cx="3600000" cy="270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30765" y="1009485"/>
            <a:ext cx="721359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M=1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835" y="779055"/>
            <a:ext cx="3566343" cy="26747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90" y="3582620"/>
            <a:ext cx="3566343" cy="2674757"/>
          </a:xfrm>
          <a:prstGeom prst="rect">
            <a:avLst/>
          </a:prstGeom>
        </p:spPr>
      </p:pic>
      <p:pic>
        <p:nvPicPr>
          <p:cNvPr id="12" name="Content Placeholder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240" y="3544215"/>
            <a:ext cx="3566343" cy="2674757"/>
          </a:xfrm>
          <a:prstGeom prst="rect">
            <a:avLst/>
          </a:prstGeom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1192360" y="3813050"/>
            <a:ext cx="721359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M=3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78505" y="3774645"/>
            <a:ext cx="721359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M=4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40100" y="1009485"/>
            <a:ext cx="721359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M=2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9905" y="6232565"/>
            <a:ext cx="428835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+mn-lt"/>
              </a:rPr>
              <a:t>o</a:t>
            </a:r>
            <a:r>
              <a:rPr lang="en-US" sz="2000" kern="0" dirty="0" smtClean="0">
                <a:latin typeface="+mn-lt"/>
              </a:rPr>
              <a:t>bserved intra-bunch motion in LHC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61085" y="6232565"/>
            <a:ext cx="131090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T. </a:t>
            </a:r>
            <a:r>
              <a:rPr lang="en-GB" sz="2000" kern="0" dirty="0" err="1" smtClean="0">
                <a:latin typeface="+mn-lt"/>
              </a:rPr>
              <a:t>Levens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7216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of intra-bunch motion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FDB72-11CC-924B-AD23-03823F68DC6A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55" y="1585560"/>
            <a:ext cx="3606377" cy="4320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33128" y="1048012"/>
            <a:ext cx="3863975" cy="4878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en-US" sz="1800" dirty="0"/>
              <a:t>u</a:t>
            </a:r>
            <a:r>
              <a:rPr lang="en-US" sz="1800" dirty="0" smtClean="0"/>
              <a:t>pgrade options for </a:t>
            </a:r>
          </a:p>
          <a:p>
            <a:pPr marL="457200" lvl="1" indent="0">
              <a:buNone/>
            </a:pPr>
            <a:r>
              <a:rPr lang="en-US" sz="1800" dirty="0" smtClean="0"/>
              <a:t>LHC Transverse Feedback</a:t>
            </a:r>
          </a:p>
          <a:p>
            <a:pPr marL="457200" lvl="1" indent="0">
              <a:buNone/>
            </a:pPr>
            <a:r>
              <a:rPr lang="en-US" sz="1800" dirty="0" smtClean="0"/>
              <a:t>(under study)</a:t>
            </a:r>
          </a:p>
          <a:p>
            <a:pPr marL="457200" lvl="1" indent="0">
              <a:buFontTx/>
              <a:buNone/>
            </a:pPr>
            <a:endParaRPr lang="en-US" sz="1800" dirty="0"/>
          </a:p>
          <a:p>
            <a:pPr marL="457200" lvl="1" indent="0">
              <a:buFontTx/>
              <a:buNone/>
            </a:pPr>
            <a:r>
              <a:rPr lang="en-US" sz="1800" dirty="0"/>
              <a:t>o</a:t>
            </a:r>
            <a:r>
              <a:rPr lang="en-US" sz="1800" dirty="0" smtClean="0"/>
              <a:t>ptions: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Extension of current system</a:t>
            </a:r>
            <a:r>
              <a:rPr lang="en-US" sz="1800" dirty="0" smtClean="0"/>
              <a:t>:</a:t>
            </a:r>
            <a:br>
              <a:rPr lang="en-US" sz="1800" dirty="0" smtClean="0"/>
            </a:br>
            <a:r>
              <a:rPr lang="en-US" sz="1800" dirty="0" smtClean="0"/>
              <a:t>long strip-line at 40 MHz for true bunch-by-bunch damping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Band-by-band approach</a:t>
            </a:r>
            <a:r>
              <a:rPr lang="en-US" sz="1800" dirty="0" smtClean="0"/>
              <a:t>:</a:t>
            </a:r>
            <a:br>
              <a:rPr lang="en-US" sz="1800" dirty="0" smtClean="0"/>
            </a:br>
            <a:r>
              <a:rPr lang="en-US" sz="1800" dirty="0" smtClean="0"/>
              <a:t>strip-line at 400 MHz in combination with slot-lines at 800, 1200, 1600, 2000, 2400,… MHz</a:t>
            </a:r>
            <a:endParaRPr lang="en-GB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11331900" y="1463872"/>
            <a:ext cx="86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0.5 GHz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59615" y="1931205"/>
            <a:ext cx="112542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0.5 GHz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59615" y="2891330"/>
            <a:ext cx="112542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1.0 GHz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36425" y="4926795"/>
            <a:ext cx="112542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2.0 GHz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59615" y="3889860"/>
            <a:ext cx="112542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+mn-lt"/>
              </a:rPr>
              <a:t>1</a:t>
            </a:r>
            <a:r>
              <a:rPr lang="en-US" sz="2000" kern="0" dirty="0" smtClean="0">
                <a:latin typeface="+mn-lt"/>
              </a:rPr>
              <a:t>.5 GHz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552" y="5905560"/>
            <a:ext cx="5168403" cy="63607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u</a:t>
            </a:r>
            <a:r>
              <a:rPr lang="en-US" sz="1600" kern="0" dirty="0" smtClean="0">
                <a:latin typeface="+mn-lt"/>
              </a:rPr>
              <a:t>nder study for FCC, based on LIU SPS developments</a:t>
            </a:r>
          </a:p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m</a:t>
            </a:r>
            <a:r>
              <a:rPr lang="en-US" sz="1600" kern="0" dirty="0" smtClean="0">
                <a:latin typeface="+mn-lt"/>
              </a:rPr>
              <a:t>itigation of e-cloud and TMC instability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50325" y="5950350"/>
            <a:ext cx="2603598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SPS LIU demonstrator results:</a:t>
            </a:r>
          </a:p>
          <a:p>
            <a:r>
              <a:rPr lang="en-US" sz="1400" dirty="0" err="1" smtClean="0">
                <a:latin typeface="+mj-lt"/>
              </a:rPr>
              <a:t>J.Fox</a:t>
            </a:r>
            <a:r>
              <a:rPr lang="en-US" sz="1400" dirty="0" smtClean="0">
                <a:latin typeface="+mj-lt"/>
              </a:rPr>
              <a:t>, K. Li, e. </a:t>
            </a:r>
            <a:r>
              <a:rPr lang="en-US" sz="1400" dirty="0" err="1" smtClean="0">
                <a:latin typeface="+mj-lt"/>
              </a:rPr>
              <a:t>Bjorsvik</a:t>
            </a:r>
            <a:r>
              <a:rPr lang="en-US" sz="1400" dirty="0" smtClean="0">
                <a:latin typeface="+mj-lt"/>
              </a:rPr>
              <a:t>, </a:t>
            </a:r>
          </a:p>
          <a:p>
            <a:r>
              <a:rPr lang="en-US" sz="1400" dirty="0" smtClean="0">
                <a:latin typeface="+mj-lt"/>
              </a:rPr>
              <a:t>IPAC’17, TUPIK119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5308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367C4A-C766-3244-A85F-3675049248C5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0100" y="2008015"/>
            <a:ext cx="7873025" cy="28664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44500" indent="-444500">
              <a:spcBef>
                <a:spcPct val="20000"/>
              </a:spcBef>
              <a:spcAft>
                <a:spcPts val="8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800" kern="0" dirty="0" smtClean="0">
                <a:latin typeface="+mn-lt"/>
              </a:rPr>
              <a:t>FCC-</a:t>
            </a:r>
            <a:r>
              <a:rPr lang="en-GB" sz="2800" kern="0" dirty="0" err="1" smtClean="0">
                <a:latin typeface="+mn-lt"/>
              </a:rPr>
              <a:t>hh</a:t>
            </a:r>
            <a:r>
              <a:rPr lang="en-GB" sz="2800" kern="0" dirty="0" smtClean="0">
                <a:latin typeface="+mn-lt"/>
              </a:rPr>
              <a:t> transverse </a:t>
            </a:r>
            <a:r>
              <a:rPr lang="en-GB" sz="2800" kern="0" dirty="0">
                <a:latin typeface="+mn-lt"/>
              </a:rPr>
              <a:t>feedback </a:t>
            </a:r>
            <a:r>
              <a:rPr lang="en-GB" sz="2800" kern="0" dirty="0" smtClean="0">
                <a:latin typeface="+mn-lt"/>
              </a:rPr>
              <a:t>system</a:t>
            </a:r>
          </a:p>
          <a:p>
            <a:pPr marL="901700" lvl="1" indent="-444500">
              <a:spcBef>
                <a:spcPct val="20000"/>
              </a:spcBef>
              <a:spcAft>
                <a:spcPts val="8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>
                <a:latin typeface="+mn-lt"/>
              </a:rPr>
              <a:t>r</a:t>
            </a:r>
            <a:r>
              <a:rPr lang="en-GB" sz="2000" kern="0" dirty="0" smtClean="0">
                <a:latin typeface="+mn-lt"/>
              </a:rPr>
              <a:t>ecap of LHC transverse feedback system (ADT)  </a:t>
            </a:r>
          </a:p>
          <a:p>
            <a:pPr marL="901700" lvl="1" indent="-444500">
              <a:spcBef>
                <a:spcPct val="20000"/>
              </a:spcBef>
              <a:spcAft>
                <a:spcPts val="8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>
                <a:latin typeface="+mn-lt"/>
              </a:rPr>
              <a:t>d</a:t>
            </a:r>
            <a:r>
              <a:rPr lang="en-GB" sz="2000" kern="0" dirty="0" smtClean="0">
                <a:latin typeface="+mn-lt"/>
              </a:rPr>
              <a:t>esign considerations for FCC-</a:t>
            </a:r>
            <a:r>
              <a:rPr lang="en-GB" sz="2000" kern="0" dirty="0" err="1" smtClean="0">
                <a:latin typeface="+mn-lt"/>
              </a:rPr>
              <a:t>hh</a:t>
            </a:r>
            <a:r>
              <a:rPr lang="en-GB" sz="2000" kern="0" dirty="0" smtClean="0">
                <a:latin typeface="+mn-lt"/>
              </a:rPr>
              <a:t> from injection </a:t>
            </a:r>
            <a:r>
              <a:rPr lang="en-GB" sz="2000" kern="0" dirty="0" smtClean="0">
                <a:latin typeface="+mn-lt"/>
              </a:rPr>
              <a:t>damping </a:t>
            </a:r>
            <a:r>
              <a:rPr lang="en-GB" sz="2000" kern="0" smtClean="0">
                <a:latin typeface="+mn-lt"/>
              </a:rPr>
              <a:t>and simulations</a:t>
            </a:r>
            <a:endParaRPr lang="en-GB" sz="2000" kern="0" dirty="0" smtClean="0">
              <a:latin typeface="+mn-lt"/>
            </a:endParaRPr>
          </a:p>
          <a:p>
            <a:pPr marL="901700" lvl="1" indent="-444500">
              <a:spcBef>
                <a:spcPct val="20000"/>
              </a:spcBef>
              <a:spcAft>
                <a:spcPts val="8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>
                <a:latin typeface="+mn-lt"/>
              </a:rPr>
              <a:t>i</a:t>
            </a:r>
            <a:r>
              <a:rPr lang="en-GB" sz="2000" kern="0" dirty="0" smtClean="0">
                <a:latin typeface="+mn-lt"/>
              </a:rPr>
              <a:t>ntra-bunch feedback and simulation environment</a:t>
            </a:r>
            <a:endParaRPr lang="en-GB" sz="2000" kern="0" dirty="0">
              <a:latin typeface="+mn-lt"/>
            </a:endParaRPr>
          </a:p>
          <a:p>
            <a:pPr marL="444500" indent="-444500">
              <a:spcBef>
                <a:spcPct val="20000"/>
              </a:spcBef>
              <a:spcAft>
                <a:spcPts val="8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800" kern="0" dirty="0" smtClean="0">
                <a:latin typeface="+mn-lt"/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1926636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R&amp;D: intra-bunch feedback (SPS)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B47884-4925-9543-9E0B-28996607BC1E}" type="datetime1">
              <a:rPr lang="en-US" smtClean="0"/>
              <a:t>10/10/17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72987" y="2715105"/>
            <a:ext cx="3305906" cy="8584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5875">
            <a:prstDash val="sysDash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8705" y="1540293"/>
            <a:ext cx="8628566" cy="0"/>
          </a:xfrm>
          <a:prstGeom prst="straightConnector1">
            <a:avLst/>
          </a:prstGeom>
          <a:ln w="12700"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325094" y="2816272"/>
            <a:ext cx="693617" cy="6471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endParaRPr lang="en-GB" sz="1200" dirty="0" smtClean="0"/>
          </a:p>
          <a:p>
            <a:pPr algn="ctr"/>
            <a:r>
              <a:rPr lang="en-GB" sz="1200" dirty="0" smtClean="0"/>
              <a:t>Front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986144" y="2816242"/>
            <a:ext cx="693617" cy="6471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Analog</a:t>
            </a:r>
            <a:r>
              <a:rPr lang="en-GB" sz="1200" dirty="0" smtClean="0"/>
              <a:t> Back</a:t>
            </a:r>
          </a:p>
          <a:p>
            <a:pPr algn="ctr"/>
            <a:r>
              <a:rPr lang="en-GB" sz="1200" dirty="0" smtClean="0"/>
              <a:t>End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3347521" y="2816272"/>
            <a:ext cx="1162361" cy="647165"/>
          </a:xfrm>
          <a:prstGeom prst="rect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Signal</a:t>
            </a:r>
          </a:p>
          <a:p>
            <a:pPr algn="ctr"/>
            <a:r>
              <a:rPr lang="en-GB" sz="1200" dirty="0" smtClean="0"/>
              <a:t>Processing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704474" y="1216713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BPM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7804670" y="1216710"/>
            <a:ext cx="693617" cy="647165"/>
          </a:xfrm>
          <a:prstGeom prst="rect">
            <a:avLst/>
          </a:prstGeom>
          <a:solidFill>
            <a:srgbClr val="92D05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Kicker</a:t>
            </a:r>
            <a:endParaRPr lang="en-GB" sz="1200" dirty="0"/>
          </a:p>
        </p:txBody>
      </p:sp>
      <p:cxnSp>
        <p:nvCxnSpPr>
          <p:cNvPr id="14" name="Elbow Connector 13"/>
          <p:cNvCxnSpPr>
            <a:stCxn id="12" idx="2"/>
            <a:endCxn id="9" idx="1"/>
          </p:cNvCxnSpPr>
          <p:nvPr/>
        </p:nvCxnSpPr>
        <p:spPr>
          <a:xfrm rot="16200000" flipH="1">
            <a:off x="550201" y="2364958"/>
            <a:ext cx="1275977" cy="273812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27256" y="3139856"/>
            <a:ext cx="347220" cy="1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9" idx="0"/>
            <a:endCxn id="13" idx="2"/>
          </p:cNvCxnSpPr>
          <p:nvPr/>
        </p:nvCxnSpPr>
        <p:spPr>
          <a:xfrm flipV="1">
            <a:off x="7724786" y="1863876"/>
            <a:ext cx="426693" cy="1275951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23" idx="3"/>
          </p:cNvCxnSpPr>
          <p:nvPr/>
        </p:nvCxnSpPr>
        <p:spPr>
          <a:xfrm>
            <a:off x="5491471" y="3135968"/>
            <a:ext cx="494673" cy="0"/>
          </a:xfrm>
          <a:prstGeom prst="line">
            <a:avLst/>
          </a:prstGeom>
          <a:ln w="12700" cap="rnd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19" idx="3"/>
          </p:cNvCxnSpPr>
          <p:nvPr/>
        </p:nvCxnSpPr>
        <p:spPr>
          <a:xfrm>
            <a:off x="6679762" y="3139825"/>
            <a:ext cx="3994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6977277" y="2817037"/>
            <a:ext cx="849440" cy="645576"/>
          </a:xfrm>
          <a:prstGeom prst="triangle">
            <a:avLst/>
          </a:prstGeom>
          <a:solidFill>
            <a:srgbClr val="FF0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vert270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en-GB" sz="12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7047735" y="2931973"/>
            <a:ext cx="655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Power Amp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1" name="Rounded Rectangle 173"/>
          <p:cNvSpPr/>
          <p:nvPr/>
        </p:nvSpPr>
        <p:spPr>
          <a:xfrm>
            <a:off x="1188188" y="1667979"/>
            <a:ext cx="6749944" cy="933259"/>
          </a:xfrm>
          <a:custGeom>
            <a:avLst/>
            <a:gdLst>
              <a:gd name="connsiteX0" fmla="*/ 0 w 6150937"/>
              <a:gd name="connsiteY0" fmla="*/ 358088 h 1657815"/>
              <a:gd name="connsiteX1" fmla="*/ 358088 w 6150937"/>
              <a:gd name="connsiteY1" fmla="*/ 0 h 1657815"/>
              <a:gd name="connsiteX2" fmla="*/ 5792849 w 6150937"/>
              <a:gd name="connsiteY2" fmla="*/ 0 h 1657815"/>
              <a:gd name="connsiteX3" fmla="*/ 6150937 w 6150937"/>
              <a:gd name="connsiteY3" fmla="*/ 358088 h 1657815"/>
              <a:gd name="connsiteX4" fmla="*/ 6150937 w 6150937"/>
              <a:gd name="connsiteY4" fmla="*/ 1299727 h 1657815"/>
              <a:gd name="connsiteX5" fmla="*/ 5792849 w 6150937"/>
              <a:gd name="connsiteY5" fmla="*/ 1657815 h 1657815"/>
              <a:gd name="connsiteX6" fmla="*/ 358088 w 6150937"/>
              <a:gd name="connsiteY6" fmla="*/ 1657815 h 1657815"/>
              <a:gd name="connsiteX7" fmla="*/ 0 w 6150937"/>
              <a:gd name="connsiteY7" fmla="*/ 1299727 h 1657815"/>
              <a:gd name="connsiteX8" fmla="*/ 0 w 6150937"/>
              <a:gd name="connsiteY8" fmla="*/ 358088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8" fmla="*/ 449528 w 6150937"/>
              <a:gd name="connsiteY8" fmla="*/ 91440 h 1657815"/>
              <a:gd name="connsiteX0" fmla="*/ 358088 w 6150937"/>
              <a:gd name="connsiteY0" fmla="*/ 0 h 1657815"/>
              <a:gd name="connsiteX1" fmla="*/ 5792849 w 6150937"/>
              <a:gd name="connsiteY1" fmla="*/ 0 h 1657815"/>
              <a:gd name="connsiteX2" fmla="*/ 6150937 w 6150937"/>
              <a:gd name="connsiteY2" fmla="*/ 358088 h 1657815"/>
              <a:gd name="connsiteX3" fmla="*/ 6150937 w 6150937"/>
              <a:gd name="connsiteY3" fmla="*/ 1299727 h 1657815"/>
              <a:gd name="connsiteX4" fmla="*/ 5792849 w 6150937"/>
              <a:gd name="connsiteY4" fmla="*/ 1657815 h 1657815"/>
              <a:gd name="connsiteX5" fmla="*/ 358088 w 6150937"/>
              <a:gd name="connsiteY5" fmla="*/ 1657815 h 1657815"/>
              <a:gd name="connsiteX6" fmla="*/ 0 w 6150937"/>
              <a:gd name="connsiteY6" fmla="*/ 1299727 h 1657815"/>
              <a:gd name="connsiteX7" fmla="*/ 0 w 6150937"/>
              <a:gd name="connsiteY7" fmla="*/ 358088 h 1657815"/>
              <a:gd name="connsiteX0" fmla="*/ 5792849 w 6150937"/>
              <a:gd name="connsiteY0" fmla="*/ 0 h 1657815"/>
              <a:gd name="connsiteX1" fmla="*/ 6150937 w 6150937"/>
              <a:gd name="connsiteY1" fmla="*/ 358088 h 1657815"/>
              <a:gd name="connsiteX2" fmla="*/ 6150937 w 6150937"/>
              <a:gd name="connsiteY2" fmla="*/ 1299727 h 1657815"/>
              <a:gd name="connsiteX3" fmla="*/ 5792849 w 6150937"/>
              <a:gd name="connsiteY3" fmla="*/ 1657815 h 1657815"/>
              <a:gd name="connsiteX4" fmla="*/ 358088 w 6150937"/>
              <a:gd name="connsiteY4" fmla="*/ 1657815 h 1657815"/>
              <a:gd name="connsiteX5" fmla="*/ 0 w 6150937"/>
              <a:gd name="connsiteY5" fmla="*/ 1299727 h 1657815"/>
              <a:gd name="connsiteX6" fmla="*/ 0 w 6150937"/>
              <a:gd name="connsiteY6" fmla="*/ 358088 h 1657815"/>
              <a:gd name="connsiteX0" fmla="*/ 6150937 w 6150937"/>
              <a:gd name="connsiteY0" fmla="*/ 0 h 1299727"/>
              <a:gd name="connsiteX1" fmla="*/ 6150937 w 6150937"/>
              <a:gd name="connsiteY1" fmla="*/ 941639 h 1299727"/>
              <a:gd name="connsiteX2" fmla="*/ 5792849 w 6150937"/>
              <a:gd name="connsiteY2" fmla="*/ 1299727 h 1299727"/>
              <a:gd name="connsiteX3" fmla="*/ 358088 w 6150937"/>
              <a:gd name="connsiteY3" fmla="*/ 1299727 h 1299727"/>
              <a:gd name="connsiteX4" fmla="*/ 0 w 6150937"/>
              <a:gd name="connsiteY4" fmla="*/ 941639 h 1299727"/>
              <a:gd name="connsiteX5" fmla="*/ 0 w 6150937"/>
              <a:gd name="connsiteY5" fmla="*/ 0 h 129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50937" h="1299727">
                <a:moveTo>
                  <a:pt x="6150937" y="0"/>
                </a:moveTo>
                <a:lnTo>
                  <a:pt x="6150937" y="941639"/>
                </a:lnTo>
                <a:cubicBezTo>
                  <a:pt x="6150937" y="1139406"/>
                  <a:pt x="5990616" y="1299727"/>
                  <a:pt x="5792849" y="1299727"/>
                </a:cubicBezTo>
                <a:lnTo>
                  <a:pt x="358088" y="1299727"/>
                </a:lnTo>
                <a:cubicBezTo>
                  <a:pt x="160321" y="1299727"/>
                  <a:pt x="0" y="1139406"/>
                  <a:pt x="0" y="941639"/>
                </a:cubicBezTo>
                <a:lnTo>
                  <a:pt x="0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2" name="Pentagon 21"/>
          <p:cNvSpPr/>
          <p:nvPr/>
        </p:nvSpPr>
        <p:spPr>
          <a:xfrm flipH="1">
            <a:off x="2365931" y="2920629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ADC</a:t>
            </a:r>
          </a:p>
        </p:txBody>
      </p:sp>
      <p:sp>
        <p:nvSpPr>
          <p:cNvPr id="23" name="Pentagon 22"/>
          <p:cNvSpPr/>
          <p:nvPr/>
        </p:nvSpPr>
        <p:spPr>
          <a:xfrm>
            <a:off x="4748102" y="2916745"/>
            <a:ext cx="743368" cy="438449"/>
          </a:xfrm>
          <a:prstGeom prst="homePlate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 smtClean="0"/>
              <a:t>DAC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3109300" y="3104635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5" name="Right Arrow 24"/>
          <p:cNvSpPr/>
          <p:nvPr/>
        </p:nvSpPr>
        <p:spPr>
          <a:xfrm>
            <a:off x="4509882" y="3097201"/>
            <a:ext cx="238221" cy="77532"/>
          </a:xfrm>
          <a:prstGeom prst="rightArrow">
            <a:avLst/>
          </a:prstGeom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6" name="Oval 25"/>
          <p:cNvSpPr/>
          <p:nvPr/>
        </p:nvSpPr>
        <p:spPr>
          <a:xfrm>
            <a:off x="2329262" y="1456378"/>
            <a:ext cx="506782" cy="159972"/>
          </a:xfrm>
          <a:prstGeom prst="ellipse">
            <a:avLst/>
          </a:prstGeom>
          <a:solidFill>
            <a:srgbClr val="FFC000"/>
          </a:solidFill>
          <a:ln w="25400"/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600" dirty="0" err="1" smtClean="0"/>
          </a:p>
        </p:txBody>
      </p:sp>
      <p:sp>
        <p:nvSpPr>
          <p:cNvPr id="27" name="TextBox 26"/>
          <p:cNvSpPr txBox="1"/>
          <p:nvPr/>
        </p:nvSpPr>
        <p:spPr>
          <a:xfrm>
            <a:off x="1953343" y="1529480"/>
            <a:ext cx="541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383403" y="1540293"/>
            <a:ext cx="2946527" cy="95410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Active closed loop </a:t>
            </a:r>
          </a:p>
          <a:p>
            <a:pPr algn="ctr"/>
            <a:r>
              <a:rPr lang="en-GB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Feedback</a:t>
            </a:r>
            <a:endParaRPr lang="en-GB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964157" y="4001410"/>
            <a:ext cx="503653" cy="459436"/>
            <a:chOff x="1109147" y="5927799"/>
            <a:chExt cx="503653" cy="45943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2470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1898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3041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3613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4184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4756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53279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589941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132007" y="5948064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10575" y="6150047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1109147" y="6128598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1" name="Oval 40"/>
            <p:cNvSpPr/>
            <p:nvPr/>
          </p:nvSpPr>
          <p:spPr>
            <a:xfrm>
              <a:off x="1167031" y="596427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2" name="Oval 41"/>
            <p:cNvSpPr/>
            <p:nvPr/>
          </p:nvSpPr>
          <p:spPr>
            <a:xfrm>
              <a:off x="1220587" y="592779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3" name="Oval 42"/>
            <p:cNvSpPr/>
            <p:nvPr/>
          </p:nvSpPr>
          <p:spPr>
            <a:xfrm>
              <a:off x="1281331" y="6000469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3384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5" name="Oval 44"/>
            <p:cNvSpPr/>
            <p:nvPr/>
          </p:nvSpPr>
          <p:spPr>
            <a:xfrm>
              <a:off x="1395631" y="626071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6" name="Oval 45"/>
            <p:cNvSpPr/>
            <p:nvPr/>
          </p:nvSpPr>
          <p:spPr>
            <a:xfrm>
              <a:off x="1452781" y="634151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7" name="Oval 46"/>
            <p:cNvSpPr/>
            <p:nvPr/>
          </p:nvSpPr>
          <p:spPr>
            <a:xfrm>
              <a:off x="1509931" y="630842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48" name="Oval 47"/>
            <p:cNvSpPr/>
            <p:nvPr/>
          </p:nvSpPr>
          <p:spPr>
            <a:xfrm>
              <a:off x="1567081" y="612974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49" name="Straight Connector 48"/>
            <p:cNvCxnSpPr>
              <a:endCxn id="41" idx="4"/>
            </p:cNvCxnSpPr>
            <p:nvPr/>
          </p:nvCxnSpPr>
          <p:spPr>
            <a:xfrm flipV="1">
              <a:off x="1189891" y="6009993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6" idx="0"/>
            </p:cNvCxnSpPr>
            <p:nvPr/>
          </p:nvCxnSpPr>
          <p:spPr>
            <a:xfrm flipV="1">
              <a:off x="1475641" y="6150048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endCxn id="43" idx="4"/>
            </p:cNvCxnSpPr>
            <p:nvPr/>
          </p:nvCxnSpPr>
          <p:spPr>
            <a:xfrm flipV="1">
              <a:off x="1304191" y="6046188"/>
              <a:ext cx="0" cy="10526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1418491" y="6150047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7" idx="0"/>
            </p:cNvCxnSpPr>
            <p:nvPr/>
          </p:nvCxnSpPr>
          <p:spPr>
            <a:xfrm flipV="1">
              <a:off x="1532791" y="6152603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endCxn id="42" idx="4"/>
            </p:cNvCxnSpPr>
            <p:nvPr/>
          </p:nvCxnSpPr>
          <p:spPr>
            <a:xfrm flipV="1">
              <a:off x="1242712" y="5973518"/>
              <a:ext cx="735" cy="176531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flipV="1">
            <a:off x="3218890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812086" y="4018058"/>
            <a:ext cx="501531" cy="416312"/>
            <a:chOff x="513575" y="5370650"/>
            <a:chExt cx="501531" cy="416312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Freeform 66"/>
            <p:cNvSpPr/>
            <p:nvPr/>
          </p:nvSpPr>
          <p:spPr>
            <a:xfrm>
              <a:off x="534094" y="5552438"/>
              <a:ext cx="457200" cy="5752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8" name="Straight Connector 67"/>
          <p:cNvCxnSpPr/>
          <p:nvPr/>
        </p:nvCxnSpPr>
        <p:spPr>
          <a:xfrm flipV="1">
            <a:off x="1066367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1890992" y="4018058"/>
            <a:ext cx="501531" cy="421100"/>
            <a:chOff x="513575" y="5370650"/>
            <a:chExt cx="501531" cy="421100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6500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928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071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643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214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8786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93579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92941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35007" y="5370650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13575" y="5572633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Freeform 79"/>
            <p:cNvSpPr/>
            <p:nvPr/>
          </p:nvSpPr>
          <p:spPr>
            <a:xfrm>
              <a:off x="534094" y="5370650"/>
              <a:ext cx="457200" cy="421100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428626">
                  <a:moveTo>
                    <a:pt x="0" y="208849"/>
                  </a:moveTo>
                  <a:cubicBezTo>
                    <a:pt x="30559" y="89786"/>
                    <a:pt x="61118" y="-29276"/>
                    <a:pt x="119062" y="6443"/>
                  </a:cubicBezTo>
                  <a:cubicBezTo>
                    <a:pt x="177006" y="42162"/>
                    <a:pt x="291306" y="389825"/>
                    <a:pt x="347662" y="423162"/>
                  </a:cubicBezTo>
                  <a:cubicBezTo>
                    <a:pt x="404018" y="456499"/>
                    <a:pt x="430609" y="331483"/>
                    <a:pt x="457200" y="206468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1" name="Straight Connector 80"/>
          <p:cNvCxnSpPr/>
          <p:nvPr/>
        </p:nvCxnSpPr>
        <p:spPr>
          <a:xfrm flipV="1">
            <a:off x="2145273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621371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4378802" y="3993790"/>
            <a:ext cx="502219" cy="459436"/>
            <a:chOff x="4136637" y="5645814"/>
            <a:chExt cx="502219" cy="459436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42166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1594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42737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43309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3880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44452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450239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4559547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4137325" y="58830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3" name="Oval 92"/>
            <p:cNvSpPr/>
            <p:nvPr/>
          </p:nvSpPr>
          <p:spPr>
            <a:xfrm flipV="1">
              <a:off x="4136637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4" name="Oval 93"/>
            <p:cNvSpPr/>
            <p:nvPr/>
          </p:nvSpPr>
          <p:spPr>
            <a:xfrm flipV="1">
              <a:off x="4190193" y="605953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5" name="Oval 94"/>
            <p:cNvSpPr/>
            <p:nvPr/>
          </p:nvSpPr>
          <p:spPr>
            <a:xfrm flipV="1">
              <a:off x="4250937" y="598686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6" name="Oval 95"/>
            <p:cNvSpPr/>
            <p:nvPr/>
          </p:nvSpPr>
          <p:spPr>
            <a:xfrm flipV="1">
              <a:off x="4308087" y="585758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7" name="Oval 96"/>
            <p:cNvSpPr/>
            <p:nvPr/>
          </p:nvSpPr>
          <p:spPr>
            <a:xfrm flipV="1">
              <a:off x="4365237" y="5726617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8" name="Oval 97"/>
            <p:cNvSpPr/>
            <p:nvPr/>
          </p:nvSpPr>
          <p:spPr>
            <a:xfrm flipV="1">
              <a:off x="4422387" y="5645814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99" name="Oval 98"/>
            <p:cNvSpPr/>
            <p:nvPr/>
          </p:nvSpPr>
          <p:spPr>
            <a:xfrm flipV="1">
              <a:off x="4479537" y="5678903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sp>
          <p:nvSpPr>
            <p:cNvPr id="100" name="Oval 99"/>
            <p:cNvSpPr/>
            <p:nvPr/>
          </p:nvSpPr>
          <p:spPr>
            <a:xfrm flipV="1">
              <a:off x="4539068" y="5829011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101" name="Straight Connector 100"/>
            <p:cNvCxnSpPr>
              <a:endCxn id="93" idx="4"/>
            </p:cNvCxnSpPr>
            <p:nvPr/>
          </p:nvCxnSpPr>
          <p:spPr>
            <a:xfrm>
              <a:off x="4159497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98" idx="0"/>
            </p:cNvCxnSpPr>
            <p:nvPr/>
          </p:nvCxnSpPr>
          <p:spPr>
            <a:xfrm>
              <a:off x="4445247" y="5691533"/>
              <a:ext cx="1648" cy="191468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100" idx="0"/>
            </p:cNvCxnSpPr>
            <p:nvPr/>
          </p:nvCxnSpPr>
          <p:spPr>
            <a:xfrm>
              <a:off x="4561928" y="5874730"/>
              <a:ext cx="0" cy="8270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388097" y="5772970"/>
              <a:ext cx="0" cy="110032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stCxn id="99" idx="0"/>
            </p:cNvCxnSpPr>
            <p:nvPr/>
          </p:nvCxnSpPr>
          <p:spPr>
            <a:xfrm>
              <a:off x="4502397" y="5724622"/>
              <a:ext cx="0" cy="155824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4213053" y="5886152"/>
              <a:ext cx="1213" cy="17337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4614503" y="56686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 flipV="1">
              <a:off x="4591643" y="6023056"/>
              <a:ext cx="45719" cy="45719"/>
            </a:xfrm>
            <a:prstGeom prst="ellipse">
              <a:avLst/>
            </a:prstGeom>
            <a:solidFill>
              <a:srgbClr val="FFC000"/>
            </a:solidFill>
            <a:ln w="9525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 dirty="0" err="1" smtClean="0"/>
            </a:p>
          </p:txBody>
        </p:sp>
        <p:cxnSp>
          <p:nvCxnSpPr>
            <p:cNvPr id="109" name="Straight Connector 108"/>
            <p:cNvCxnSpPr>
              <a:endCxn id="108" idx="4"/>
            </p:cNvCxnSpPr>
            <p:nvPr/>
          </p:nvCxnSpPr>
          <p:spPr>
            <a:xfrm>
              <a:off x="4614503" y="5883001"/>
              <a:ext cx="0" cy="140055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endCxn id="95" idx="4"/>
            </p:cNvCxnSpPr>
            <p:nvPr/>
          </p:nvCxnSpPr>
          <p:spPr>
            <a:xfrm>
              <a:off x="4273797" y="5886152"/>
              <a:ext cx="0" cy="100709"/>
            </a:xfrm>
            <a:prstGeom prst="line">
              <a:avLst/>
            </a:prstGeom>
            <a:ln w="1270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1" name="Straight Connector 110"/>
          <p:cNvCxnSpPr/>
          <p:nvPr/>
        </p:nvCxnSpPr>
        <p:spPr>
          <a:xfrm flipV="1">
            <a:off x="5739375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2" name="Group 111"/>
          <p:cNvGrpSpPr/>
          <p:nvPr/>
        </p:nvGrpSpPr>
        <p:grpSpPr>
          <a:xfrm>
            <a:off x="6601491" y="4011109"/>
            <a:ext cx="746503" cy="416312"/>
            <a:chOff x="5100986" y="5630573"/>
            <a:chExt cx="746503" cy="416312"/>
          </a:xfrm>
        </p:grpSpPr>
        <p:cxnSp>
          <p:nvCxnSpPr>
            <p:cNvPr id="113" name="Straight Connector 112"/>
            <p:cNvCxnSpPr/>
            <p:nvPr/>
          </p:nvCxnSpPr>
          <p:spPr>
            <a:xfrm flipV="1">
              <a:off x="52669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52097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53240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53812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54383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4955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555268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560983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518760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566478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3" name="Group 122"/>
            <p:cNvGrpSpPr/>
            <p:nvPr/>
          </p:nvGrpSpPr>
          <p:grpSpPr>
            <a:xfrm>
              <a:off x="5100986" y="5697528"/>
              <a:ext cx="746503" cy="275688"/>
              <a:chOff x="5100986" y="5615333"/>
              <a:chExt cx="746503" cy="440078"/>
            </a:xfrm>
          </p:grpSpPr>
          <p:sp>
            <p:nvSpPr>
              <p:cNvPr id="124" name="Freeform 123"/>
              <p:cNvSpPr/>
              <p:nvPr/>
            </p:nvSpPr>
            <p:spPr>
              <a:xfrm flipV="1">
                <a:off x="5100986" y="5615333"/>
                <a:ext cx="511225" cy="44007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1591" h="426317">
                    <a:moveTo>
                      <a:pt x="0" y="197313"/>
                    </a:moveTo>
                    <a:cubicBezTo>
                      <a:pt x="86632" y="193590"/>
                      <a:pt x="98111" y="-33123"/>
                      <a:pt x="163453" y="4134"/>
                    </a:cubicBezTo>
                    <a:cubicBezTo>
                      <a:pt x="228795" y="41391"/>
                      <a:pt x="335697" y="387516"/>
                      <a:pt x="392053" y="420853"/>
                    </a:cubicBezTo>
                    <a:cubicBezTo>
                      <a:pt x="448409" y="454190"/>
                      <a:pt x="475000" y="329174"/>
                      <a:pt x="501591" y="204159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Freeform 124"/>
              <p:cNvSpPr/>
              <p:nvPr/>
            </p:nvSpPr>
            <p:spPr>
              <a:xfrm flipV="1">
                <a:off x="5612213" y="5842203"/>
                <a:ext cx="235276" cy="197058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843" h="190896">
                    <a:moveTo>
                      <a:pt x="0" y="190896"/>
                    </a:moveTo>
                    <a:cubicBezTo>
                      <a:pt x="30559" y="71833"/>
                      <a:pt x="64234" y="2369"/>
                      <a:pt x="102708" y="25"/>
                    </a:cubicBezTo>
                    <a:cubicBezTo>
                      <a:pt x="141182" y="-2319"/>
                      <a:pt x="181498" y="164258"/>
                      <a:pt x="230843" y="176834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26" name="Straight Connector 125"/>
          <p:cNvCxnSpPr/>
          <p:nvPr/>
        </p:nvCxnSpPr>
        <p:spPr>
          <a:xfrm flipV="1">
            <a:off x="797453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791738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803168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V="1">
            <a:off x="808883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814598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820313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826028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8317437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7895216" y="4230978"/>
            <a:ext cx="50153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8372393" y="4016649"/>
            <a:ext cx="0" cy="4163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8145981" y="3232889"/>
            <a:ext cx="5497" cy="47956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95654" y="4465021"/>
            <a:ext cx="67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transverse 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717963" y="4488460"/>
            <a:ext cx="854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pre-processed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924442" y="4464555"/>
            <a:ext cx="5824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sampled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position</a:t>
            </a: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GB" sz="900" i="1" dirty="0" smtClean="0">
                <a:solidFill>
                  <a:schemeClr val="bg1">
                    <a:lumMod val="50000"/>
                  </a:schemeClr>
                </a:solidFill>
              </a:rPr>
              <a:t>slices</a:t>
            </a:r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188790" y="4464553"/>
            <a:ext cx="90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calculated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 data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444459" y="4464553"/>
            <a:ext cx="66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correction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signal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 flipV="1">
            <a:off x="6879485" y="3232888"/>
            <a:ext cx="0" cy="73579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3" name="Group 142"/>
          <p:cNvGrpSpPr/>
          <p:nvPr/>
        </p:nvGrpSpPr>
        <p:grpSpPr>
          <a:xfrm>
            <a:off x="5487717" y="4016649"/>
            <a:ext cx="622262" cy="416312"/>
            <a:chOff x="6280255" y="5630573"/>
            <a:chExt cx="622262" cy="416312"/>
          </a:xfrm>
        </p:grpSpPr>
        <p:cxnSp>
          <p:nvCxnSpPr>
            <p:cNvPr id="144" name="Straight Connector 143"/>
            <p:cNvCxnSpPr/>
            <p:nvPr/>
          </p:nvCxnSpPr>
          <p:spPr>
            <a:xfrm flipV="1">
              <a:off x="64070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V="1">
              <a:off x="63498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64641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V="1">
              <a:off x="65213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65784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66356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669279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6749941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6327719" y="5844902"/>
              <a:ext cx="501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V="1">
              <a:off x="6804897" y="5630573"/>
              <a:ext cx="0" cy="416312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ot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4" name="Group 153"/>
            <p:cNvGrpSpPr/>
            <p:nvPr/>
          </p:nvGrpSpPr>
          <p:grpSpPr>
            <a:xfrm>
              <a:off x="6280255" y="5728024"/>
              <a:ext cx="622262" cy="273180"/>
              <a:chOff x="6280255" y="5728024"/>
              <a:chExt cx="622262" cy="273180"/>
            </a:xfrm>
          </p:grpSpPr>
          <p:sp>
            <p:nvSpPr>
              <p:cNvPr id="155" name="Freeform 154"/>
              <p:cNvSpPr/>
              <p:nvPr/>
            </p:nvSpPr>
            <p:spPr>
              <a:xfrm rot="20539392" flipV="1">
                <a:off x="6280255" y="5728024"/>
                <a:ext cx="476418" cy="273180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510937"/>
                  <a:gd name="connsiteY0" fmla="*/ 208849 h 428626"/>
                  <a:gd name="connsiteX1" fmla="*/ 172799 w 510937"/>
                  <a:gd name="connsiteY1" fmla="*/ 6443 h 428626"/>
                  <a:gd name="connsiteX2" fmla="*/ 401399 w 510937"/>
                  <a:gd name="connsiteY2" fmla="*/ 423162 h 428626"/>
                  <a:gd name="connsiteX3" fmla="*/ 510937 w 510937"/>
                  <a:gd name="connsiteY3" fmla="*/ 206468 h 428626"/>
                  <a:gd name="connsiteX0" fmla="*/ 0 w 510937"/>
                  <a:gd name="connsiteY0" fmla="*/ 206077 h 425854"/>
                  <a:gd name="connsiteX1" fmla="*/ 172799 w 510937"/>
                  <a:gd name="connsiteY1" fmla="*/ 3671 h 425854"/>
                  <a:gd name="connsiteX2" fmla="*/ 401399 w 510937"/>
                  <a:gd name="connsiteY2" fmla="*/ 420390 h 425854"/>
                  <a:gd name="connsiteX3" fmla="*/ 510937 w 510937"/>
                  <a:gd name="connsiteY3" fmla="*/ 203696 h 425854"/>
                  <a:gd name="connsiteX0" fmla="*/ 0 w 501591"/>
                  <a:gd name="connsiteY0" fmla="*/ 197276 h 426280"/>
                  <a:gd name="connsiteX1" fmla="*/ 163453 w 501591"/>
                  <a:gd name="connsiteY1" fmla="*/ 4097 h 426280"/>
                  <a:gd name="connsiteX2" fmla="*/ 392053 w 501591"/>
                  <a:gd name="connsiteY2" fmla="*/ 420816 h 426280"/>
                  <a:gd name="connsiteX3" fmla="*/ 501591 w 501591"/>
                  <a:gd name="connsiteY3" fmla="*/ 204122 h 426280"/>
                  <a:gd name="connsiteX0" fmla="*/ 0 w 501591"/>
                  <a:gd name="connsiteY0" fmla="*/ 197313 h 426317"/>
                  <a:gd name="connsiteX1" fmla="*/ 163453 w 501591"/>
                  <a:gd name="connsiteY1" fmla="*/ 4134 h 426317"/>
                  <a:gd name="connsiteX2" fmla="*/ 392053 w 501591"/>
                  <a:gd name="connsiteY2" fmla="*/ 420853 h 426317"/>
                  <a:gd name="connsiteX3" fmla="*/ 501591 w 501591"/>
                  <a:gd name="connsiteY3" fmla="*/ 204159 h 426317"/>
                  <a:gd name="connsiteX0" fmla="*/ 0 w 467440"/>
                  <a:gd name="connsiteY0" fmla="*/ 350196 h 422439"/>
                  <a:gd name="connsiteX1" fmla="*/ 129302 w 467440"/>
                  <a:gd name="connsiteY1" fmla="*/ 256 h 422439"/>
                  <a:gd name="connsiteX2" fmla="*/ 357902 w 467440"/>
                  <a:gd name="connsiteY2" fmla="*/ 416975 h 422439"/>
                  <a:gd name="connsiteX3" fmla="*/ 467440 w 467440"/>
                  <a:gd name="connsiteY3" fmla="*/ 200281 h 422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440" h="422439">
                    <a:moveTo>
                      <a:pt x="0" y="350196"/>
                    </a:moveTo>
                    <a:cubicBezTo>
                      <a:pt x="86632" y="346473"/>
                      <a:pt x="69652" y="-10874"/>
                      <a:pt x="129302" y="256"/>
                    </a:cubicBezTo>
                    <a:cubicBezTo>
                      <a:pt x="188952" y="11386"/>
                      <a:pt x="301546" y="383638"/>
                      <a:pt x="357902" y="416975"/>
                    </a:cubicBezTo>
                    <a:cubicBezTo>
                      <a:pt x="414258" y="450312"/>
                      <a:pt x="440849" y="325296"/>
                      <a:pt x="467440" y="200281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56" name="Freeform 155"/>
              <p:cNvSpPr/>
              <p:nvPr/>
            </p:nvSpPr>
            <p:spPr>
              <a:xfrm rot="20539392" flipV="1">
                <a:off x="6758320" y="5773389"/>
                <a:ext cx="144197" cy="96264"/>
              </a:xfrm>
              <a:custGeom>
                <a:avLst/>
                <a:gdLst>
                  <a:gd name="connsiteX0" fmla="*/ 0 w 457200"/>
                  <a:gd name="connsiteY0" fmla="*/ 208849 h 428626"/>
                  <a:gd name="connsiteX1" fmla="*/ 119062 w 457200"/>
                  <a:gd name="connsiteY1" fmla="*/ 6443 h 428626"/>
                  <a:gd name="connsiteX2" fmla="*/ 347662 w 457200"/>
                  <a:gd name="connsiteY2" fmla="*/ 423162 h 428626"/>
                  <a:gd name="connsiteX3" fmla="*/ 457200 w 457200"/>
                  <a:gd name="connsiteY3" fmla="*/ 206468 h 428626"/>
                  <a:gd name="connsiteX0" fmla="*/ 0 w 347662"/>
                  <a:gd name="connsiteY0" fmla="*/ 208849 h 423162"/>
                  <a:gd name="connsiteX1" fmla="*/ 119062 w 347662"/>
                  <a:gd name="connsiteY1" fmla="*/ 6443 h 423162"/>
                  <a:gd name="connsiteX2" fmla="*/ 347662 w 347662"/>
                  <a:gd name="connsiteY2" fmla="*/ 423162 h 423162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35516"/>
                  <a:gd name="connsiteY0" fmla="*/ 202411 h 206806"/>
                  <a:gd name="connsiteX1" fmla="*/ 119062 w 235516"/>
                  <a:gd name="connsiteY1" fmla="*/ 5 h 206806"/>
                  <a:gd name="connsiteX2" fmla="*/ 235516 w 235516"/>
                  <a:gd name="connsiteY2" fmla="*/ 206806 h 206806"/>
                  <a:gd name="connsiteX0" fmla="*/ 0 w 263553"/>
                  <a:gd name="connsiteY0" fmla="*/ 202408 h 204496"/>
                  <a:gd name="connsiteX1" fmla="*/ 119062 w 263553"/>
                  <a:gd name="connsiteY1" fmla="*/ 2 h 204496"/>
                  <a:gd name="connsiteX2" fmla="*/ 263553 w 263553"/>
                  <a:gd name="connsiteY2" fmla="*/ 204495 h 204496"/>
                  <a:gd name="connsiteX0" fmla="*/ 0 w 263553"/>
                  <a:gd name="connsiteY0" fmla="*/ 202408 h 204495"/>
                  <a:gd name="connsiteX1" fmla="*/ 119062 w 263553"/>
                  <a:gd name="connsiteY1" fmla="*/ 2 h 204495"/>
                  <a:gd name="connsiteX2" fmla="*/ 263553 w 263553"/>
                  <a:gd name="connsiteY2" fmla="*/ 204495 h 204495"/>
                  <a:gd name="connsiteX0" fmla="*/ 0 w 263553"/>
                  <a:gd name="connsiteY0" fmla="*/ 190873 h 192960"/>
                  <a:gd name="connsiteX1" fmla="*/ 102708 w 263553"/>
                  <a:gd name="connsiteY1" fmla="*/ 2 h 192960"/>
                  <a:gd name="connsiteX2" fmla="*/ 263553 w 263553"/>
                  <a:gd name="connsiteY2" fmla="*/ 192960 h 192960"/>
                  <a:gd name="connsiteX0" fmla="*/ 0 w 263553"/>
                  <a:gd name="connsiteY0" fmla="*/ 190939 h 193026"/>
                  <a:gd name="connsiteX1" fmla="*/ 102708 w 263553"/>
                  <a:gd name="connsiteY1" fmla="*/ 68 h 193026"/>
                  <a:gd name="connsiteX2" fmla="*/ 263553 w 263553"/>
                  <a:gd name="connsiteY2" fmla="*/ 193026 h 193026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82 h 190882"/>
                  <a:gd name="connsiteX1" fmla="*/ 102708 w 263553"/>
                  <a:gd name="connsiteY1" fmla="*/ 11 h 190882"/>
                  <a:gd name="connsiteX2" fmla="*/ 263553 w 263553"/>
                  <a:gd name="connsiteY2" fmla="*/ 181434 h 190882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63553"/>
                  <a:gd name="connsiteY0" fmla="*/ 190877 h 190877"/>
                  <a:gd name="connsiteX1" fmla="*/ 102708 w 263553"/>
                  <a:gd name="connsiteY1" fmla="*/ 6 h 190877"/>
                  <a:gd name="connsiteX2" fmla="*/ 263553 w 263553"/>
                  <a:gd name="connsiteY2" fmla="*/ 181429 h 190877"/>
                  <a:gd name="connsiteX0" fmla="*/ 0 w 230843"/>
                  <a:gd name="connsiteY0" fmla="*/ 190899 h 190899"/>
                  <a:gd name="connsiteX1" fmla="*/ 102708 w 230843"/>
                  <a:gd name="connsiteY1" fmla="*/ 28 h 190899"/>
                  <a:gd name="connsiteX2" fmla="*/ 230843 w 230843"/>
                  <a:gd name="connsiteY2" fmla="*/ 176837 h 190899"/>
                  <a:gd name="connsiteX0" fmla="*/ 0 w 230843"/>
                  <a:gd name="connsiteY0" fmla="*/ 190897 h 190897"/>
                  <a:gd name="connsiteX1" fmla="*/ 102708 w 230843"/>
                  <a:gd name="connsiteY1" fmla="*/ 26 h 190897"/>
                  <a:gd name="connsiteX2" fmla="*/ 230843 w 230843"/>
                  <a:gd name="connsiteY2" fmla="*/ 176835 h 190897"/>
                  <a:gd name="connsiteX0" fmla="*/ 0 w 230843"/>
                  <a:gd name="connsiteY0" fmla="*/ 190896 h 190896"/>
                  <a:gd name="connsiteX1" fmla="*/ 102708 w 230843"/>
                  <a:gd name="connsiteY1" fmla="*/ 25 h 190896"/>
                  <a:gd name="connsiteX2" fmla="*/ 230843 w 230843"/>
                  <a:gd name="connsiteY2" fmla="*/ 176834 h 190896"/>
                  <a:gd name="connsiteX0" fmla="*/ 0 w 102708"/>
                  <a:gd name="connsiteY0" fmla="*/ 190871 h 190871"/>
                  <a:gd name="connsiteX1" fmla="*/ 102708 w 102708"/>
                  <a:gd name="connsiteY1" fmla="*/ 0 h 190871"/>
                  <a:gd name="connsiteX0" fmla="*/ 0 w 117899"/>
                  <a:gd name="connsiteY0" fmla="*/ 152125 h 152125"/>
                  <a:gd name="connsiteX1" fmla="*/ 117899 w 117899"/>
                  <a:gd name="connsiteY1" fmla="*/ 0 h 152125"/>
                  <a:gd name="connsiteX0" fmla="*/ 0 w 117899"/>
                  <a:gd name="connsiteY0" fmla="*/ 155996 h 155996"/>
                  <a:gd name="connsiteX1" fmla="*/ 117899 w 117899"/>
                  <a:gd name="connsiteY1" fmla="*/ 3871 h 155996"/>
                  <a:gd name="connsiteX0" fmla="*/ 0 w 141480"/>
                  <a:gd name="connsiteY0" fmla="*/ 148923 h 148923"/>
                  <a:gd name="connsiteX1" fmla="*/ 141480 w 141480"/>
                  <a:gd name="connsiteY1" fmla="*/ 4277 h 148923"/>
                  <a:gd name="connsiteX0" fmla="*/ 0 w 141480"/>
                  <a:gd name="connsiteY0" fmla="*/ 148861 h 148861"/>
                  <a:gd name="connsiteX1" fmla="*/ 141480 w 141480"/>
                  <a:gd name="connsiteY1" fmla="*/ 4215 h 148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1480" h="148861">
                    <a:moveTo>
                      <a:pt x="0" y="148861"/>
                    </a:moveTo>
                    <a:cubicBezTo>
                      <a:pt x="30559" y="29798"/>
                      <a:pt x="30034" y="-14760"/>
                      <a:pt x="141480" y="4215"/>
                    </a:cubicBezTo>
                  </a:path>
                </a:pathLst>
              </a:custGeom>
              <a:noFill/>
              <a:ln w="19050"/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57" name="TextBox 156"/>
          <p:cNvSpPr txBox="1"/>
          <p:nvPr/>
        </p:nvSpPr>
        <p:spPr>
          <a:xfrm>
            <a:off x="6554395" y="4487636"/>
            <a:ext cx="8361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pre-distortion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7964318" y="4487636"/>
            <a:ext cx="716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bg1">
                    <a:lumMod val="50000"/>
                  </a:schemeClr>
                </a:solidFill>
              </a:rPr>
              <a:t>drive signal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7804669" y="3864856"/>
            <a:ext cx="746503" cy="713184"/>
            <a:chOff x="7509165" y="5478780"/>
            <a:chExt cx="746503" cy="713184"/>
          </a:xfrm>
        </p:grpSpPr>
        <p:sp>
          <p:nvSpPr>
            <p:cNvPr id="160" name="Freeform 159"/>
            <p:cNvSpPr/>
            <p:nvPr/>
          </p:nvSpPr>
          <p:spPr>
            <a:xfrm flipV="1">
              <a:off x="7509165" y="5478780"/>
              <a:ext cx="511225" cy="713184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510937"/>
                <a:gd name="connsiteY0" fmla="*/ 208849 h 428626"/>
                <a:gd name="connsiteX1" fmla="*/ 172799 w 510937"/>
                <a:gd name="connsiteY1" fmla="*/ 6443 h 428626"/>
                <a:gd name="connsiteX2" fmla="*/ 401399 w 510937"/>
                <a:gd name="connsiteY2" fmla="*/ 423162 h 428626"/>
                <a:gd name="connsiteX3" fmla="*/ 510937 w 510937"/>
                <a:gd name="connsiteY3" fmla="*/ 206468 h 428626"/>
                <a:gd name="connsiteX0" fmla="*/ 0 w 510937"/>
                <a:gd name="connsiteY0" fmla="*/ 206077 h 425854"/>
                <a:gd name="connsiteX1" fmla="*/ 172799 w 510937"/>
                <a:gd name="connsiteY1" fmla="*/ 3671 h 425854"/>
                <a:gd name="connsiteX2" fmla="*/ 401399 w 510937"/>
                <a:gd name="connsiteY2" fmla="*/ 420390 h 425854"/>
                <a:gd name="connsiteX3" fmla="*/ 510937 w 510937"/>
                <a:gd name="connsiteY3" fmla="*/ 203696 h 425854"/>
                <a:gd name="connsiteX0" fmla="*/ 0 w 501591"/>
                <a:gd name="connsiteY0" fmla="*/ 197276 h 426280"/>
                <a:gd name="connsiteX1" fmla="*/ 163453 w 501591"/>
                <a:gd name="connsiteY1" fmla="*/ 4097 h 426280"/>
                <a:gd name="connsiteX2" fmla="*/ 392053 w 501591"/>
                <a:gd name="connsiteY2" fmla="*/ 420816 h 426280"/>
                <a:gd name="connsiteX3" fmla="*/ 501591 w 501591"/>
                <a:gd name="connsiteY3" fmla="*/ 204122 h 426280"/>
                <a:gd name="connsiteX0" fmla="*/ 0 w 501591"/>
                <a:gd name="connsiteY0" fmla="*/ 197313 h 426317"/>
                <a:gd name="connsiteX1" fmla="*/ 163453 w 501591"/>
                <a:gd name="connsiteY1" fmla="*/ 4134 h 426317"/>
                <a:gd name="connsiteX2" fmla="*/ 392053 w 501591"/>
                <a:gd name="connsiteY2" fmla="*/ 420853 h 426317"/>
                <a:gd name="connsiteX3" fmla="*/ 501591 w 501591"/>
                <a:gd name="connsiteY3" fmla="*/ 204159 h 426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91" h="426317">
                  <a:moveTo>
                    <a:pt x="0" y="197313"/>
                  </a:moveTo>
                  <a:cubicBezTo>
                    <a:pt x="86632" y="193590"/>
                    <a:pt x="98111" y="-33123"/>
                    <a:pt x="163453" y="4134"/>
                  </a:cubicBezTo>
                  <a:cubicBezTo>
                    <a:pt x="228795" y="41391"/>
                    <a:pt x="335697" y="387516"/>
                    <a:pt x="392053" y="420853"/>
                  </a:cubicBezTo>
                  <a:cubicBezTo>
                    <a:pt x="448409" y="454190"/>
                    <a:pt x="475000" y="329174"/>
                    <a:pt x="501591" y="204159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Freeform 160"/>
            <p:cNvSpPr/>
            <p:nvPr/>
          </p:nvSpPr>
          <p:spPr>
            <a:xfrm flipV="1">
              <a:off x="8020392" y="5846442"/>
              <a:ext cx="235276" cy="102319"/>
            </a:xfrm>
            <a:custGeom>
              <a:avLst/>
              <a:gdLst>
                <a:gd name="connsiteX0" fmla="*/ 0 w 457200"/>
                <a:gd name="connsiteY0" fmla="*/ 208849 h 428626"/>
                <a:gd name="connsiteX1" fmla="*/ 119062 w 457200"/>
                <a:gd name="connsiteY1" fmla="*/ 6443 h 428626"/>
                <a:gd name="connsiteX2" fmla="*/ 347662 w 457200"/>
                <a:gd name="connsiteY2" fmla="*/ 423162 h 428626"/>
                <a:gd name="connsiteX3" fmla="*/ 457200 w 457200"/>
                <a:gd name="connsiteY3" fmla="*/ 206468 h 428626"/>
                <a:gd name="connsiteX0" fmla="*/ 0 w 347662"/>
                <a:gd name="connsiteY0" fmla="*/ 208849 h 423162"/>
                <a:gd name="connsiteX1" fmla="*/ 119062 w 347662"/>
                <a:gd name="connsiteY1" fmla="*/ 6443 h 423162"/>
                <a:gd name="connsiteX2" fmla="*/ 347662 w 347662"/>
                <a:gd name="connsiteY2" fmla="*/ 423162 h 423162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35516"/>
                <a:gd name="connsiteY0" fmla="*/ 202411 h 206806"/>
                <a:gd name="connsiteX1" fmla="*/ 119062 w 235516"/>
                <a:gd name="connsiteY1" fmla="*/ 5 h 206806"/>
                <a:gd name="connsiteX2" fmla="*/ 235516 w 235516"/>
                <a:gd name="connsiteY2" fmla="*/ 206806 h 206806"/>
                <a:gd name="connsiteX0" fmla="*/ 0 w 263553"/>
                <a:gd name="connsiteY0" fmla="*/ 202408 h 204496"/>
                <a:gd name="connsiteX1" fmla="*/ 119062 w 263553"/>
                <a:gd name="connsiteY1" fmla="*/ 2 h 204496"/>
                <a:gd name="connsiteX2" fmla="*/ 263553 w 263553"/>
                <a:gd name="connsiteY2" fmla="*/ 204495 h 204496"/>
                <a:gd name="connsiteX0" fmla="*/ 0 w 263553"/>
                <a:gd name="connsiteY0" fmla="*/ 202408 h 204495"/>
                <a:gd name="connsiteX1" fmla="*/ 119062 w 263553"/>
                <a:gd name="connsiteY1" fmla="*/ 2 h 204495"/>
                <a:gd name="connsiteX2" fmla="*/ 263553 w 263553"/>
                <a:gd name="connsiteY2" fmla="*/ 204495 h 204495"/>
                <a:gd name="connsiteX0" fmla="*/ 0 w 263553"/>
                <a:gd name="connsiteY0" fmla="*/ 190873 h 192960"/>
                <a:gd name="connsiteX1" fmla="*/ 102708 w 263553"/>
                <a:gd name="connsiteY1" fmla="*/ 2 h 192960"/>
                <a:gd name="connsiteX2" fmla="*/ 263553 w 263553"/>
                <a:gd name="connsiteY2" fmla="*/ 192960 h 192960"/>
                <a:gd name="connsiteX0" fmla="*/ 0 w 263553"/>
                <a:gd name="connsiteY0" fmla="*/ 190939 h 193026"/>
                <a:gd name="connsiteX1" fmla="*/ 102708 w 263553"/>
                <a:gd name="connsiteY1" fmla="*/ 68 h 193026"/>
                <a:gd name="connsiteX2" fmla="*/ 263553 w 263553"/>
                <a:gd name="connsiteY2" fmla="*/ 193026 h 193026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82 h 190882"/>
                <a:gd name="connsiteX1" fmla="*/ 102708 w 263553"/>
                <a:gd name="connsiteY1" fmla="*/ 11 h 190882"/>
                <a:gd name="connsiteX2" fmla="*/ 263553 w 263553"/>
                <a:gd name="connsiteY2" fmla="*/ 181434 h 190882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63553"/>
                <a:gd name="connsiteY0" fmla="*/ 190877 h 190877"/>
                <a:gd name="connsiteX1" fmla="*/ 102708 w 263553"/>
                <a:gd name="connsiteY1" fmla="*/ 6 h 190877"/>
                <a:gd name="connsiteX2" fmla="*/ 263553 w 263553"/>
                <a:gd name="connsiteY2" fmla="*/ 181429 h 190877"/>
                <a:gd name="connsiteX0" fmla="*/ 0 w 230843"/>
                <a:gd name="connsiteY0" fmla="*/ 190899 h 190899"/>
                <a:gd name="connsiteX1" fmla="*/ 102708 w 230843"/>
                <a:gd name="connsiteY1" fmla="*/ 28 h 190899"/>
                <a:gd name="connsiteX2" fmla="*/ 230843 w 230843"/>
                <a:gd name="connsiteY2" fmla="*/ 176837 h 190899"/>
                <a:gd name="connsiteX0" fmla="*/ 0 w 230843"/>
                <a:gd name="connsiteY0" fmla="*/ 190897 h 190897"/>
                <a:gd name="connsiteX1" fmla="*/ 102708 w 230843"/>
                <a:gd name="connsiteY1" fmla="*/ 26 h 190897"/>
                <a:gd name="connsiteX2" fmla="*/ 230843 w 230843"/>
                <a:gd name="connsiteY2" fmla="*/ 176835 h 190897"/>
                <a:gd name="connsiteX0" fmla="*/ 0 w 230843"/>
                <a:gd name="connsiteY0" fmla="*/ 190896 h 190896"/>
                <a:gd name="connsiteX1" fmla="*/ 102708 w 230843"/>
                <a:gd name="connsiteY1" fmla="*/ 25 h 190896"/>
                <a:gd name="connsiteX2" fmla="*/ 230843 w 230843"/>
                <a:gd name="connsiteY2" fmla="*/ 176834 h 190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843" h="190896">
                  <a:moveTo>
                    <a:pt x="0" y="190896"/>
                  </a:moveTo>
                  <a:cubicBezTo>
                    <a:pt x="30559" y="71833"/>
                    <a:pt x="64234" y="2369"/>
                    <a:pt x="102708" y="25"/>
                  </a:cubicBezTo>
                  <a:cubicBezTo>
                    <a:pt x="141182" y="-2319"/>
                    <a:pt x="181498" y="164258"/>
                    <a:pt x="230843" y="176834"/>
                  </a:cubicBezTo>
                </a:path>
              </a:pathLst>
            </a:custGeom>
            <a:noFill/>
            <a:ln w="19050"/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2" name="Slide Number Placeholder 1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98091" y="5037526"/>
            <a:ext cx="7199407" cy="138499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 smtClean="0">
                <a:latin typeface="+mn-lt"/>
              </a:rPr>
              <a:t>capacity to damp intra-bunch instabilities, 4-8 GS/s digital feedback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 smtClean="0">
                <a:latin typeface="+mn-lt"/>
              </a:rPr>
              <a:t>started as e-cloud instability feedback in SPS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>
                <a:latin typeface="+mn-lt"/>
              </a:rPr>
              <a:t>a</a:t>
            </a:r>
            <a:r>
              <a:rPr lang="en-GB" sz="1400" kern="0" dirty="0" smtClean="0">
                <a:latin typeface="+mn-lt"/>
              </a:rPr>
              <a:t>lso shown to damp TMCI in simulation if synchrotron tune low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>
                <a:latin typeface="+mn-lt"/>
              </a:rPr>
              <a:t>c</a:t>
            </a:r>
            <a:r>
              <a:rPr lang="en-GB" sz="1400" kern="0" dirty="0" smtClean="0">
                <a:latin typeface="+mn-lt"/>
              </a:rPr>
              <a:t>losed loop experiments in SPS started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 smtClean="0">
                <a:latin typeface="+mn-lt"/>
              </a:rPr>
              <a:t>Feasibility at 450 GeV demonstrated on </a:t>
            </a:r>
            <a:r>
              <a:rPr lang="en-GB" sz="1400" kern="0" dirty="0" err="1" smtClean="0">
                <a:latin typeface="+mn-lt"/>
              </a:rPr>
              <a:t>slingle</a:t>
            </a:r>
            <a:r>
              <a:rPr lang="en-GB" sz="1400" kern="0" dirty="0" smtClean="0">
                <a:latin typeface="+mn-lt"/>
              </a:rPr>
              <a:t> bunch slow head-tail instability (2016)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GB" sz="1400" kern="0" dirty="0">
                <a:latin typeface="+mn-lt"/>
              </a:rPr>
              <a:t>t</a:t>
            </a:r>
            <a:r>
              <a:rPr lang="en-GB" sz="1400" kern="0" dirty="0" smtClean="0">
                <a:latin typeface="+mn-lt"/>
              </a:rPr>
              <a:t>argeted bandwidth in SPS  </a:t>
            </a:r>
            <a:r>
              <a:rPr lang="en-GB" sz="1400" kern="0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GB" sz="1400" kern="0" dirty="0" smtClean="0">
                <a:latin typeface="+mn-lt"/>
              </a:rPr>
              <a:t>1 GHz, needed BW scales with bunch length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-2104738" y="3258300"/>
            <a:ext cx="4610100" cy="342900"/>
          </a:xfrm>
        </p:spPr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5284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280" y="853767"/>
            <a:ext cx="4430120" cy="24618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Perspectives: Kicker Design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29F85-5CD7-2048-A9BE-1133051D9D0D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50" y="3644043"/>
            <a:ext cx="4124960" cy="20980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475" y="1248427"/>
            <a:ext cx="4889735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latin typeface="+mn-lt"/>
              </a:rPr>
              <a:t>R&amp;D for SPS intra-bunch feedback</a:t>
            </a:r>
          </a:p>
          <a:p>
            <a:r>
              <a:rPr lang="en-US" dirty="0" smtClean="0">
                <a:latin typeface="+mn-lt"/>
                <a:sym typeface="Wingdings"/>
              </a:rPr>
              <a:t> </a:t>
            </a:r>
            <a:r>
              <a:rPr lang="en-US" dirty="0" err="1" smtClean="0">
                <a:solidFill>
                  <a:srgbClr val="3333CC"/>
                </a:solidFill>
                <a:latin typeface="+mn-lt"/>
              </a:rPr>
              <a:t>Faltin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 type kicker being built</a:t>
            </a:r>
          </a:p>
          <a:p>
            <a:pPr indent="266700"/>
            <a:r>
              <a:rPr lang="en-US" dirty="0" smtClean="0">
                <a:latin typeface="+mn-lt"/>
              </a:rPr>
              <a:t> (strip-line with slotted shield to beam pipe)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US" dirty="0" smtClean="0">
                <a:latin typeface="+mn-lt"/>
              </a:rPr>
              <a:t>applicable to FCC intra-bunch feedback for up to 4 GHz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+mn-lt"/>
              </a:rPr>
              <a:t>o</a:t>
            </a:r>
            <a:r>
              <a:rPr lang="en-US" dirty="0" smtClean="0">
                <a:latin typeface="+mn-lt"/>
              </a:rPr>
              <a:t>ptimization of shunt impedance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+mn-lt"/>
              </a:rPr>
              <a:t>c</a:t>
            </a:r>
            <a:r>
              <a:rPr lang="en-US" dirty="0" smtClean="0">
                <a:latin typeface="+mn-lt"/>
              </a:rPr>
              <a:t>aution: </a:t>
            </a:r>
            <a:r>
              <a:rPr lang="en-US" dirty="0" err="1" smtClean="0">
                <a:latin typeface="+mn-lt"/>
              </a:rPr>
              <a:t>TeV</a:t>
            </a:r>
            <a:r>
              <a:rPr lang="en-US" dirty="0" smtClean="0">
                <a:latin typeface="+mn-lt"/>
              </a:rPr>
              <a:t> beam energy (</a:t>
            </a:r>
            <a:r>
              <a:rPr lang="en-US" dirty="0" smtClean="0">
                <a:latin typeface="+mn-lt"/>
                <a:sym typeface="Wingdings"/>
              </a:rPr>
              <a:t> </a:t>
            </a:r>
            <a:r>
              <a:rPr lang="en-US" dirty="0" err="1" smtClean="0">
                <a:latin typeface="+mn-lt"/>
                <a:sym typeface="Wingdings"/>
              </a:rPr>
              <a:t>kWs</a:t>
            </a:r>
            <a:r>
              <a:rPr lang="en-US" dirty="0" smtClean="0">
                <a:latin typeface="+mn-lt"/>
                <a:sym typeface="Wingdings"/>
              </a:rPr>
              <a:t> power !)</a:t>
            </a:r>
            <a:endParaRPr lang="en-US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" y="5947359"/>
            <a:ext cx="48894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SPS prototyping (installation foreseen in 2017/2018 YETS):</a:t>
            </a:r>
          </a:p>
          <a:p>
            <a:r>
              <a:rPr lang="en-US" sz="1400" dirty="0" smtClean="0">
                <a:latin typeface="+mn-lt"/>
              </a:rPr>
              <a:t>J. </a:t>
            </a:r>
            <a:r>
              <a:rPr lang="en-US" sz="1400" dirty="0" err="1" smtClean="0">
                <a:latin typeface="+mn-lt"/>
              </a:rPr>
              <a:t>Cesaratto</a:t>
            </a:r>
            <a:r>
              <a:rPr lang="en-US" sz="1400" dirty="0" smtClean="0">
                <a:latin typeface="+mn-lt"/>
              </a:rPr>
              <a:t> et al. (SLAC), IPAC’2013</a:t>
            </a:r>
          </a:p>
          <a:p>
            <a:r>
              <a:rPr lang="en-US" sz="1400" dirty="0" smtClean="0">
                <a:latin typeface="+mn-lt"/>
              </a:rPr>
              <a:t>M. Wendt (CERN), IPAC’2017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345" y="3520904"/>
            <a:ext cx="3643107" cy="29218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272806" y="2009987"/>
            <a:ext cx="96693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30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48462" y="2758188"/>
            <a:ext cx="71365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FCC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0616" y="5580800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+mn-lt"/>
              </a:rPr>
              <a:t>Guangyu</a:t>
            </a:r>
            <a:r>
              <a:rPr lang="en-US" sz="1600" dirty="0" smtClean="0">
                <a:latin typeface="+mn-lt"/>
              </a:rPr>
              <a:t> Zhu</a:t>
            </a:r>
          </a:p>
        </p:txBody>
      </p:sp>
    </p:spTree>
    <p:extLst>
      <p:ext uri="{BB962C8B-B14F-4D97-AF65-F5344CB8AC3E}">
        <p14:creationId xmlns:p14="http://schemas.microsoft.com/office/powerpoint/2010/main" val="578131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0"/>
            <a:ext cx="6921110" cy="800100"/>
          </a:xfrm>
        </p:spPr>
        <p:txBody>
          <a:bodyPr/>
          <a:lstStyle/>
          <a:p>
            <a:r>
              <a:rPr lang="en-GB" dirty="0" smtClean="0"/>
              <a:t>Conclusions and outlook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0D135E-9DDA-644A-BF9F-169691F130E8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812" y="1201510"/>
            <a:ext cx="8296503" cy="505779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>
                <a:latin typeface="+mn-lt"/>
                <a:sym typeface="Wingdings" panose="05000000000000000000" pitchFamily="2" charset="2"/>
              </a:rPr>
              <a:t>n</a:t>
            </a:r>
            <a:r>
              <a:rPr lang="en-US" kern="0" dirty="0" smtClean="0">
                <a:latin typeface="+mn-lt"/>
                <a:sym typeface="Wingdings" panose="05000000000000000000" pitchFamily="2" charset="2"/>
              </a:rPr>
              <a:t>eed a coupled bunch feedback with options for 5 ns and 25 ns bunch spacing (driven by resistive wall instability</a:t>
            </a:r>
            <a:r>
              <a:rPr lang="en-US" kern="0" dirty="0">
                <a:latin typeface="+mn-lt"/>
                <a:sym typeface="Wingdings" panose="05000000000000000000" pitchFamily="2" charset="2"/>
              </a:rPr>
              <a:t> </a:t>
            </a:r>
            <a:r>
              <a:rPr lang="en-US" kern="0" dirty="0" smtClean="0">
                <a:latin typeface="+mn-lt"/>
                <a:sym typeface="Wingdings" panose="05000000000000000000" pitchFamily="2" charset="2"/>
              </a:rPr>
              <a:t> fast instability rise times at low frequency)</a:t>
            </a:r>
          </a:p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  <a:sym typeface="Wingdings" panose="05000000000000000000" pitchFamily="2" charset="2"/>
              </a:rPr>
              <a:t>LHC type transverse feedback system proposed as baseline for 25 ns option, 22 kickers per plane and beam with adaptation of power bandwidth to FCC needs</a:t>
            </a:r>
          </a:p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  <a:sym typeface="Wingdings" panose="05000000000000000000" pitchFamily="2" charset="2"/>
              </a:rPr>
              <a:t>5 ns option requires additional kickers to cover higher frequencies (strip-lines) </a:t>
            </a:r>
          </a:p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  <a:sym typeface="Wingdings" panose="05000000000000000000" pitchFamily="2" charset="2"/>
              </a:rPr>
              <a:t>GHz feedback can be an option to mitigate slow intra-bunch instabilities, kicker designs being proposed based on SPS-LIU R&amp;D</a:t>
            </a:r>
          </a:p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>
                <a:latin typeface="+mn-lt"/>
                <a:sym typeface="Wingdings" panose="05000000000000000000" pitchFamily="2" charset="2"/>
              </a:rPr>
              <a:t>i</a:t>
            </a:r>
            <a:r>
              <a:rPr lang="en-US" kern="0" dirty="0" smtClean="0">
                <a:latin typeface="+mn-lt"/>
                <a:sym typeface="Wingdings" panose="05000000000000000000" pitchFamily="2" charset="2"/>
              </a:rPr>
              <a:t>mpact of feedback noise, suppression of emittance growth by ground motion and due to crab cavity noise needs consideration </a:t>
            </a:r>
          </a:p>
          <a:p>
            <a:pPr marL="352425" indent="-3524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kern="0" dirty="0" smtClean="0">
                <a:latin typeface="+mn-lt"/>
                <a:sym typeface="Wingdings" panose="05000000000000000000" pitchFamily="2" charset="2"/>
              </a:rPr>
              <a:t>simulation environment developed, integrated with head-tail code to refine in simulation the specifications and evaluate the performance for the CDR treating coupled bunch and intra-bunch instabilities as well as injection errors and </a:t>
            </a:r>
            <a:r>
              <a:rPr lang="en-US" kern="0" dirty="0" err="1" smtClean="0">
                <a:latin typeface="+mn-lt"/>
                <a:sym typeface="Wingdings" panose="05000000000000000000" pitchFamily="2" charset="2"/>
              </a:rPr>
              <a:t>filamentation</a:t>
            </a:r>
            <a:endParaRPr lang="en-US" kern="0" dirty="0" smtClean="0"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Transverse Feedback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3685F4-4753-824F-A2C4-9897A0ABAE8B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4302760" cy="410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148064" y="5877272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en-US" dirty="0" err="1" smtClean="0">
                <a:sym typeface="Wingdings"/>
              </a:rPr>
              <a:t>T</a:t>
            </a:r>
            <a:r>
              <a:rPr lang="en-US" baseline="-25000" dirty="0" err="1" smtClean="0">
                <a:sym typeface="Wingdings"/>
              </a:rPr>
              <a:t>signal</a:t>
            </a:r>
            <a:r>
              <a:rPr lang="en-US" baseline="-25000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= </a:t>
            </a:r>
            <a:r>
              <a:rPr lang="en-US" dirty="0" err="1" smtClean="0">
                <a:sym typeface="Wingdings"/>
              </a:rPr>
              <a:t>T</a:t>
            </a:r>
            <a:r>
              <a:rPr lang="en-US" baseline="-25000" dirty="0" err="1" smtClean="0">
                <a:sym typeface="Wingdings"/>
              </a:rPr>
              <a:t>beam</a:t>
            </a:r>
            <a:r>
              <a:rPr lang="en-US" dirty="0" smtClean="0">
                <a:sym typeface="Wingdings"/>
              </a:rPr>
              <a:t> + n </a:t>
            </a:r>
            <a:r>
              <a:rPr lang="en-US" dirty="0" err="1" smtClean="0">
                <a:sym typeface="Wingdings"/>
              </a:rPr>
              <a:t>T</a:t>
            </a:r>
            <a:r>
              <a:rPr lang="en-US" baseline="-25000" dirty="0" err="1" smtClean="0">
                <a:sym typeface="Wingdings"/>
              </a:rPr>
              <a:t>rev</a:t>
            </a:r>
            <a:endParaRPr lang="en-US" baseline="-25000" dirty="0"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073" y="1877345"/>
            <a:ext cx="4176540" cy="39292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t</a:t>
            </a:r>
            <a:r>
              <a:rPr lang="en-US" sz="2000" kern="0" dirty="0" smtClean="0">
                <a:latin typeface="+mn-lt"/>
              </a:rPr>
              <a:t>wo </a:t>
            </a:r>
            <a:r>
              <a:rPr lang="en-US" sz="2000" kern="0" dirty="0">
                <a:latin typeface="+mn-lt"/>
              </a:rPr>
              <a:t>p</a:t>
            </a:r>
            <a:r>
              <a:rPr lang="en-US" sz="2000" kern="0" dirty="0" smtClean="0">
                <a:latin typeface="+mn-lt"/>
              </a:rPr>
              <a:t>ick-ups per beam and plane used (H and V)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e</a:t>
            </a:r>
            <a:r>
              <a:rPr lang="en-US" sz="2000" kern="0" dirty="0" smtClean="0">
                <a:latin typeface="+mn-lt"/>
              </a:rPr>
              <a:t>xtension to four pick-ups under way for LHC Run 2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f</a:t>
            </a:r>
            <a:r>
              <a:rPr lang="en-US" sz="2000" kern="0" dirty="0" smtClean="0">
                <a:latin typeface="+mn-lt"/>
              </a:rPr>
              <a:t>eedback with FIR filters for phase adjustment – multiple turns of delay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gain limited by type of feedback filter used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v</a:t>
            </a:r>
            <a:r>
              <a:rPr lang="en-US" sz="2000" kern="0" dirty="0" smtClean="0">
                <a:latin typeface="+mn-lt"/>
              </a:rPr>
              <a:t>ector sum for more robust phase adjustment possible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8865" y="1086295"/>
            <a:ext cx="904415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marR="0" lvl="0" indent="-227013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en-US" sz="2800" kern="0" dirty="0" smtClean="0">
                <a:latin typeface="+mn-lt"/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201587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ADT Design Parameters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09E01B-D9E8-B14A-BAD8-F7F0CF466BE6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961930" y="1163105"/>
          <a:ext cx="12890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" name="Equation" r:id="rId3" imgW="914400" imgH="431640" progId="Equation.3">
                  <p:embed/>
                </p:oleObj>
              </mc:Choice>
              <mc:Fallback>
                <p:oleObj name="Equation" r:id="rId3" imgW="9144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1930" y="1163105"/>
                        <a:ext cx="1289050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961930" y="2814520"/>
          <a:ext cx="1951037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6" name="Equation" r:id="rId5" imgW="1384200" imgH="507960" progId="Equation.3">
                  <p:embed/>
                </p:oleObj>
              </mc:Choice>
              <mc:Fallback>
                <p:oleObj name="Equation" r:id="rId5" imgW="1384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1930" y="2814520"/>
                        <a:ext cx="1951037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3525" y="2046420"/>
            <a:ext cx="1776448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r</a:t>
            </a:r>
            <a:r>
              <a:rPr lang="en-GB" sz="1400" kern="0" dirty="0" smtClean="0">
                <a:latin typeface="+mn-lt"/>
              </a:rPr>
              <a:t>elative </a:t>
            </a:r>
            <a:r>
              <a:rPr lang="en-GB" sz="1400" kern="0" dirty="0" err="1" smtClean="0">
                <a:latin typeface="+mn-lt"/>
              </a:rPr>
              <a:t>emittance</a:t>
            </a:r>
            <a:endParaRPr lang="en-GB" sz="1400" kern="0" dirty="0" smtClean="0"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i</a:t>
            </a:r>
            <a:r>
              <a:rPr lang="en-GB" sz="1400" kern="0" dirty="0" smtClean="0">
                <a:latin typeface="+mn-lt"/>
              </a:rPr>
              <a:t>ncrease at injection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3525" y="3736240"/>
            <a:ext cx="130837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b</a:t>
            </a:r>
            <a:r>
              <a:rPr lang="en-GB" sz="1400" kern="0" dirty="0" smtClean="0">
                <a:latin typeface="+mn-lt"/>
              </a:rPr>
              <a:t>low-up factor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925891"/>
              </p:ext>
            </p:extLst>
          </p:nvPr>
        </p:nvGraphicFramePr>
        <p:xfrm>
          <a:off x="3531996" y="892337"/>
          <a:ext cx="4839029" cy="21340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1062"/>
                <a:gridCol w="1304434"/>
                <a:gridCol w="1893533"/>
              </a:tblGrid>
              <a:tr h="25058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injection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</a:t>
                      </a:r>
                      <a:endParaRPr lang="en-GB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450 </a:t>
                      </a:r>
                      <a:r>
                        <a:rPr lang="en-GB" sz="1400" dirty="0" err="1" smtClean="0"/>
                        <a:t>GeV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emittance</a:t>
                      </a:r>
                      <a:r>
                        <a:rPr lang="en-GB" sz="1400" baseline="0" dirty="0" smtClean="0"/>
                        <a:t> (norm)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e</a:t>
                      </a:r>
                      <a:endParaRPr lang="en-GB" sz="1400" baseline="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3.5 </a:t>
                      </a:r>
                      <a:r>
                        <a:rPr lang="en-GB" sz="1400" baseline="0" dirty="0" smtClean="0">
                          <a:latin typeface="Symbol" charset="2"/>
                        </a:rPr>
                        <a:t>m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injection error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</a:t>
                      </a:r>
                      <a:r>
                        <a:rPr lang="en-GB" sz="1400" baseline="-25000" dirty="0" err="1" smtClean="0"/>
                        <a:t>inj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mm @ </a:t>
                      </a:r>
                      <a:r>
                        <a:rPr lang="en-GB" sz="1400" baseline="0" dirty="0" smtClean="0">
                          <a:latin typeface="Symbol" charset="2"/>
                        </a:rPr>
                        <a:t>b</a:t>
                      </a:r>
                      <a:r>
                        <a:rPr lang="en-GB" sz="1400" dirty="0" smtClean="0"/>
                        <a:t>=185 m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increase w/o FB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r>
                        <a:rPr lang="en-GB" sz="1400" baseline="-25000" dirty="0" smtClean="0"/>
                        <a:t>inj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/(2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(5.92)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increase of </a:t>
                      </a:r>
                      <a:r>
                        <a:rPr lang="en-GB" sz="1400" baseline="0" dirty="0" smtClean="0">
                          <a:latin typeface="Symbol" charset="2"/>
                        </a:rPr>
                        <a:t>e</a:t>
                      </a:r>
                      <a:endParaRPr lang="en-GB" sz="1400" baseline="0" dirty="0">
                        <a:latin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(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De</a:t>
                      </a: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/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400" baseline="0" dirty="0" smtClean="0"/>
                        <a:t>)</a:t>
                      </a:r>
                      <a:r>
                        <a:rPr lang="en-GB" sz="1400" baseline="-25000" dirty="0" smtClean="0"/>
                        <a:t>max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0.025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Blow-up factor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</a:t>
                      </a:r>
                      <a:r>
                        <a:rPr lang="en-GB" sz="1400" baseline="-25000" dirty="0" smtClean="0">
                          <a:latin typeface="Symbol" panose="05050102010706020507" pitchFamily="18" charset="2"/>
                        </a:rPr>
                        <a:t>e</a:t>
                      </a:r>
                      <a:endParaRPr lang="en-GB" sz="1400" baseline="-250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 4.22 x10</a:t>
                      </a:r>
                      <a:r>
                        <a:rPr lang="en-GB" sz="1400" baseline="30000" dirty="0" smtClean="0"/>
                        <a:t>-3</a:t>
                      </a:r>
                      <a:endParaRPr lang="en-GB" sz="1400" baseline="30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1000335" y="4197100"/>
          <a:ext cx="105568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7" name="Equation" r:id="rId7" imgW="749160" imgH="228600" progId="Equation.3">
                  <p:embed/>
                </p:oleObj>
              </mc:Choice>
              <mc:Fallback>
                <p:oleObj name="Equation" r:id="rId7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335" y="4197100"/>
                        <a:ext cx="1055687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61930" y="4619555"/>
            <a:ext cx="2311851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d</a:t>
            </a:r>
            <a:r>
              <a:rPr lang="en-GB" sz="1400" kern="0" dirty="0" smtClean="0">
                <a:latin typeface="+mn-lt"/>
              </a:rPr>
              <a:t>e-coherence time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(in design report due to Q’)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Full tune spread 1.3x10</a:t>
            </a:r>
            <a:r>
              <a:rPr lang="en-GB" sz="1400" kern="0" baseline="30000" dirty="0" smtClean="0">
                <a:latin typeface="+mn-lt"/>
              </a:rPr>
              <a:t>-3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00335" y="5426060"/>
            <a:ext cx="2688557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EPAC’08, THPC121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200" kern="0" dirty="0" smtClean="0">
                <a:solidFill>
                  <a:srgbClr val="0000FF"/>
                </a:solidFill>
                <a:latin typeface="+mn-lt"/>
              </a:rPr>
              <a:t>LHC Design Report CERN-2004-003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919115" y="2968140"/>
            <a:ext cx="4274286" cy="3200000"/>
            <a:chOff x="3944630" y="3142412"/>
            <a:chExt cx="4274286" cy="320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4630" y="3142412"/>
              <a:ext cx="4274286" cy="32000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172120" y="3641677"/>
              <a:ext cx="1324972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kern="0" dirty="0" smtClean="0">
                  <a:latin typeface="+mn-lt"/>
                </a:rPr>
                <a:t>Damping time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02539" y="4787384"/>
              <a:ext cx="1119853" cy="43088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GB" sz="1100" kern="0" dirty="0">
                  <a:solidFill>
                    <a:srgbClr val="009900"/>
                  </a:solidFill>
                  <a:latin typeface="+mn-lt"/>
                </a:rPr>
                <a:t>u</a:t>
              </a:r>
              <a:r>
                <a:rPr lang="en-GB" sz="1100" kern="0" dirty="0" smtClean="0">
                  <a:solidFill>
                    <a:srgbClr val="009900"/>
                  </a:solidFill>
                  <a:latin typeface="+mn-lt"/>
                </a:rPr>
                <a:t>ltimate LHC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GB" sz="1100" kern="0" dirty="0" smtClean="0">
                  <a:solidFill>
                    <a:srgbClr val="009900"/>
                  </a:solidFill>
                  <a:latin typeface="+mn-lt"/>
                </a:rPr>
                <a:t>1.7e11 ppb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67538" y="4754248"/>
              <a:ext cx="1119853" cy="43088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GB" sz="1100" kern="0" dirty="0" smtClean="0">
                  <a:solidFill>
                    <a:srgbClr val="009900"/>
                  </a:solidFill>
                  <a:latin typeface="+mn-lt"/>
                </a:rPr>
                <a:t>nominal LHC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</a:pPr>
              <a:r>
                <a:rPr lang="en-GB" sz="1100" kern="0" dirty="0" smtClean="0">
                  <a:solidFill>
                    <a:srgbClr val="009900"/>
                  </a:solidFill>
                  <a:latin typeface="+mn-lt"/>
                </a:rPr>
                <a:t>1.0e11 ppb</a:t>
              </a: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5826474" y="4745555"/>
              <a:ext cx="76810" cy="7681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495111" y="4891995"/>
              <a:ext cx="76810" cy="7681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2665" y="6120853"/>
            <a:ext cx="8079456" cy="63607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 smtClean="0">
                <a:latin typeface="+mn-lt"/>
              </a:rPr>
              <a:t>LHC Run 1 (50 ns): in practice smaller emittances available from injectors (BCMS)</a:t>
            </a:r>
          </a:p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 smtClean="0">
                <a:latin typeface="+mn-lt"/>
              </a:rPr>
              <a:t>LHC Run 2 (25 ns): aimed for nominal, in practice BC(M)S type beams (3x48 and 8b4e)</a:t>
            </a:r>
          </a:p>
        </p:txBody>
      </p:sp>
    </p:spTree>
    <p:extLst>
      <p:ext uri="{BB962C8B-B14F-4D97-AF65-F5344CB8AC3E}">
        <p14:creationId xmlns:p14="http://schemas.microsoft.com/office/powerpoint/2010/main" val="18583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00" y="0"/>
            <a:ext cx="6588654" cy="800100"/>
          </a:xfrm>
        </p:spPr>
        <p:txBody>
          <a:bodyPr/>
          <a:lstStyle/>
          <a:p>
            <a:r>
              <a:rPr lang="en-GB" dirty="0" smtClean="0"/>
              <a:t>LHCADT Power and Kicker System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16C72-6457-A04F-BE6D-AA9AFE15841D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08720"/>
            <a:ext cx="4125144" cy="239505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7318" y="3084182"/>
            <a:ext cx="407797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SC005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3645024"/>
            <a:ext cx="3657600" cy="250046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39552" y="2132856"/>
            <a:ext cx="1026492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61035" y="1075197"/>
            <a:ext cx="37444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latin typeface="+mn-lt"/>
              </a:rPr>
              <a:t>k</a:t>
            </a:r>
            <a:r>
              <a:rPr lang="en-US" sz="1600" dirty="0" smtClean="0">
                <a:latin typeface="+mn-lt"/>
              </a:rPr>
              <a:t>icker length: each kicker 1.5 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+mn-lt"/>
              </a:rPr>
              <a:t>m</a:t>
            </a:r>
            <a:r>
              <a:rPr lang="en-US" sz="1600" dirty="0" smtClean="0">
                <a:latin typeface="+mn-lt"/>
              </a:rPr>
              <a:t>ax voltage:  10.5 kV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n-lt"/>
              </a:rPr>
              <a:t>2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>
                <a:latin typeface="+mn-lt"/>
              </a:rPr>
              <a:t>rad</a:t>
            </a:r>
            <a:r>
              <a:rPr lang="en-US" sz="1600" dirty="0" smtClean="0">
                <a:latin typeface="+mn-lt"/>
              </a:rPr>
              <a:t> kick to 450 </a:t>
            </a:r>
            <a:r>
              <a:rPr lang="en-US" sz="1600" dirty="0" err="1" smtClean="0">
                <a:latin typeface="+mn-lt"/>
              </a:rPr>
              <a:t>GeV</a:t>
            </a:r>
            <a:r>
              <a:rPr lang="en-US" sz="1600" dirty="0" smtClean="0">
                <a:latin typeface="+mn-lt"/>
              </a:rPr>
              <a:t> beam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n-lt"/>
              </a:rPr>
              <a:t>gain up to beyond 20 MHz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n-lt"/>
              </a:rPr>
              <a:t>16 kickers,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+mn-lt"/>
              </a:rPr>
              <a:t>32x30 kW </a:t>
            </a:r>
            <a:r>
              <a:rPr lang="en-US" sz="1600" dirty="0" err="1" smtClean="0">
                <a:latin typeface="+mn-lt"/>
              </a:rPr>
              <a:t>tetrode</a:t>
            </a:r>
            <a:r>
              <a:rPr lang="en-US" sz="1600" dirty="0" smtClean="0">
                <a:latin typeface="+mn-lt"/>
              </a:rPr>
              <a:t> amplifiers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+mn-lt"/>
              </a:rPr>
              <a:t>b</a:t>
            </a:r>
            <a:r>
              <a:rPr lang="en-US" sz="1600" dirty="0" smtClean="0">
                <a:latin typeface="+mn-lt"/>
              </a:rPr>
              <a:t>andwidth up to 20 MHz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FF"/>
                </a:solidFill>
                <a:latin typeface="+mn-lt"/>
              </a:rPr>
              <a:t>s</a:t>
            </a:r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caled from SPS system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0639" y="6117350"/>
            <a:ext cx="67592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LHC transverse Feedback (ADT) kickers and amplifiers</a:t>
            </a:r>
          </a:p>
          <a:p>
            <a:r>
              <a:rPr lang="en-US" sz="1400" dirty="0" smtClean="0">
                <a:latin typeface="+mn-lt"/>
              </a:rPr>
              <a:t> in tunnel  point 4 of LHC, RB44 and RB46</a:t>
            </a:r>
          </a:p>
          <a:p>
            <a:r>
              <a:rPr lang="en-US" sz="1400" dirty="0" smtClean="0">
                <a:latin typeface="+mn-lt"/>
              </a:rPr>
              <a:t> Kickers and Power Amplifiers </a:t>
            </a:r>
            <a:r>
              <a:rPr lang="en-US" sz="1400" dirty="0" smtClean="0">
                <a:latin typeface="+mn-lt"/>
                <a:sym typeface="Wingdings"/>
              </a:rPr>
              <a:t> JINR, </a:t>
            </a:r>
            <a:r>
              <a:rPr lang="en-US" sz="1400" dirty="0" err="1" smtClean="0">
                <a:latin typeface="+mn-lt"/>
                <a:sym typeface="Wingdings"/>
              </a:rPr>
              <a:t>Dubna</a:t>
            </a:r>
            <a:r>
              <a:rPr lang="en-US" sz="1400" dirty="0" smtClean="0">
                <a:latin typeface="+mn-lt"/>
                <a:sym typeface="Wingdings"/>
              </a:rPr>
              <a:t> Collaboration</a:t>
            </a:r>
            <a:endParaRPr lang="en-US" sz="14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49700" y="5767368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M</a:t>
            </a:r>
            <a:r>
              <a:rPr lang="en-US" sz="1400" dirty="0" smtClean="0">
                <a:latin typeface="+mn-lt"/>
              </a:rPr>
              <a:t>easured ADT frequency response. Green: bare power amplifier, blue: power amp + kicker</a:t>
            </a:r>
          </a:p>
          <a:p>
            <a:r>
              <a:rPr lang="en-US" sz="1400" dirty="0" smtClean="0">
                <a:latin typeface="+mn-lt"/>
              </a:rPr>
              <a:t>Batch spacing (injection: 925 ns - 975 ns)</a:t>
            </a:r>
          </a:p>
          <a:p>
            <a:r>
              <a:rPr lang="en-US" sz="1400" dirty="0">
                <a:latin typeface="+mn-lt"/>
              </a:rPr>
              <a:t>m</a:t>
            </a:r>
            <a:r>
              <a:rPr lang="en-US" sz="1400" dirty="0" smtClean="0">
                <a:latin typeface="+mn-lt"/>
              </a:rPr>
              <a:t>atched to 1 MHz “power bandwidth”</a:t>
            </a:r>
            <a:endParaRPr lang="en-US" sz="14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0722" y="3303778"/>
            <a:ext cx="3911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ADT kicker.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The beam is kicked by electric field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483768" y="836712"/>
            <a:ext cx="0" cy="567680"/>
          </a:xfrm>
          <a:prstGeom prst="straightConnector1">
            <a:avLst/>
          </a:prstGeom>
          <a:ln w="28575">
            <a:solidFill>
              <a:srgbClr val="3333CC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483768" y="2636912"/>
            <a:ext cx="0" cy="504056"/>
          </a:xfrm>
          <a:prstGeom prst="straightConnector1">
            <a:avLst/>
          </a:prstGeom>
          <a:ln w="28575">
            <a:solidFill>
              <a:srgbClr val="3333CC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91680" y="98072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35896" y="1052736"/>
            <a:ext cx="360040" cy="0"/>
          </a:xfrm>
          <a:prstGeom prst="straightConnector1">
            <a:avLst/>
          </a:prstGeom>
          <a:ln w="28575"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635896" y="3140968"/>
            <a:ext cx="360040" cy="0"/>
          </a:xfrm>
          <a:prstGeom prst="straightConnector1">
            <a:avLst/>
          </a:prstGeom>
          <a:ln w="28575">
            <a:solidFill>
              <a:srgbClr val="008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1560" y="134076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beam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1840" y="1124744"/>
            <a:ext cx="1150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observation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16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TFB – Use Cases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A63EDB-1F8E-994C-B4C8-3016C8EA8263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00100" y="1393535"/>
            <a:ext cx="7799693" cy="486902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0000FF"/>
                </a:solidFill>
              </a:rPr>
              <a:t>Initially </a:t>
            </a:r>
            <a:r>
              <a:rPr lang="en-GB" sz="2400" dirty="0" smtClean="0">
                <a:solidFill>
                  <a:srgbClr val="0000FF"/>
                </a:solidFill>
              </a:rPr>
              <a:t>designed for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i</a:t>
            </a:r>
            <a:r>
              <a:rPr lang="en-GB" sz="2000" dirty="0" err="1" smtClean="0"/>
              <a:t>njection</a:t>
            </a:r>
            <a:r>
              <a:rPr lang="en-GB" sz="2000" dirty="0" smtClean="0"/>
              <a:t> damping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f</a:t>
            </a:r>
            <a:r>
              <a:rPr lang="en-GB" sz="2000" dirty="0" err="1" smtClean="0"/>
              <a:t>eedback</a:t>
            </a:r>
            <a:r>
              <a:rPr lang="en-GB" sz="2000" dirty="0" smtClean="0"/>
              <a:t> during ramp (coupled bunch instabilities)</a:t>
            </a:r>
          </a:p>
          <a:p>
            <a:pPr lvl="1">
              <a:buFont typeface="Arial"/>
              <a:buChar char="•"/>
            </a:pPr>
            <a:endParaRPr lang="en-GB" sz="1800" dirty="0" smtClean="0"/>
          </a:p>
          <a:p>
            <a:pPr lvl="1">
              <a:buFont typeface="Courier New"/>
              <a:buChar char="o"/>
            </a:pPr>
            <a:r>
              <a:rPr lang="en-US" sz="2400" dirty="0" smtClean="0">
                <a:solidFill>
                  <a:srgbClr val="FF0000"/>
                </a:solidFill>
              </a:rPr>
              <a:t>LHC Physics Run 1 (2010-2013)</a:t>
            </a:r>
            <a:endParaRPr lang="en-GB" sz="2400" dirty="0" smtClean="0">
              <a:solidFill>
                <a:srgbClr val="FF0000"/>
              </a:solidFill>
            </a:endParaRPr>
          </a:p>
          <a:p>
            <a:pPr lvl="2">
              <a:buFont typeface="Arial"/>
              <a:buChar char="•"/>
            </a:pPr>
            <a:r>
              <a:rPr lang="en-US" sz="2000" dirty="0"/>
              <a:t>p</a:t>
            </a:r>
            <a:r>
              <a:rPr lang="en-GB" sz="2000" dirty="0" err="1" smtClean="0"/>
              <a:t>roviding</a:t>
            </a:r>
            <a:r>
              <a:rPr lang="en-GB" sz="2000" dirty="0" smtClean="0"/>
              <a:t> stability at all times in the cycle</a:t>
            </a:r>
          </a:p>
          <a:p>
            <a:pPr marL="1073150" lvl="2" indent="357188">
              <a:buFontTx/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(including with colliding beams !)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d</a:t>
            </a:r>
            <a:r>
              <a:rPr lang="en-GB" sz="2000" dirty="0" err="1" smtClean="0"/>
              <a:t>iagnostics</a:t>
            </a:r>
            <a:r>
              <a:rPr lang="en-GB" sz="2000" dirty="0" smtClean="0"/>
              <a:t> tool to record bunch-by-bunch oscillations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a</a:t>
            </a:r>
            <a:r>
              <a:rPr lang="en-GB" sz="2000" dirty="0" err="1" smtClean="0"/>
              <a:t>bort</a:t>
            </a:r>
            <a:r>
              <a:rPr lang="en-GB" sz="2000" dirty="0" smtClean="0"/>
              <a:t> gap and injection gap cleaning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low-up for loss maps and aperture studies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ool to produce losses for quench tests</a:t>
            </a:r>
          </a:p>
          <a:p>
            <a:pPr lvl="2">
              <a:buFont typeface="Arial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une measurement and online damping time measurement (from Run 2 onwards)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3879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Injection oscillations – batch 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5153AA-F751-AF4B-BCC5-F4396A1E9D93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pic>
        <p:nvPicPr>
          <p:cNvPr id="6" name="Picture 5" descr="WEPME043f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24744"/>
            <a:ext cx="3708992" cy="2405906"/>
          </a:xfrm>
          <a:prstGeom prst="rect">
            <a:avLst/>
          </a:prstGeom>
        </p:spPr>
      </p:pic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6553199" y="5996312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fld id="{E41DB357-E4E9-4009-AC9D-3793556B2D77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 descr="Inj50n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07" y="3001259"/>
            <a:ext cx="3785165" cy="2846989"/>
          </a:xfrm>
          <a:prstGeom prst="rect">
            <a:avLst/>
          </a:prstGeom>
        </p:spPr>
      </p:pic>
      <p:pic>
        <p:nvPicPr>
          <p:cNvPr id="9" name="Picture 8" descr="Inj25n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355" y="2995444"/>
            <a:ext cx="3785165" cy="2846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9162" y="2315762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+mj-lt"/>
              </a:rPr>
              <a:t>50 ns bunch spacing</a:t>
            </a:r>
          </a:p>
          <a:p>
            <a:r>
              <a:rPr lang="en-US" dirty="0" smtClean="0">
                <a:solidFill>
                  <a:srgbClr val="008000"/>
                </a:solidFill>
                <a:latin typeface="+mj-lt"/>
              </a:rPr>
              <a:t>standard + hold</a:t>
            </a:r>
          </a:p>
          <a:p>
            <a:r>
              <a:rPr lang="en-US" dirty="0" smtClean="0">
                <a:solidFill>
                  <a:srgbClr val="008000"/>
                </a:solidFill>
                <a:latin typeface="+mj-lt"/>
              </a:rPr>
              <a:t>144 bunches (4x36)</a:t>
            </a:r>
            <a:endParaRPr lang="en-US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8680" y="2209135"/>
            <a:ext cx="2351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  <a:latin typeface="+mj-lt"/>
              </a:rPr>
              <a:t>25 ns bunch spacing</a:t>
            </a:r>
          </a:p>
          <a:p>
            <a:r>
              <a:rPr lang="en-US" dirty="0">
                <a:solidFill>
                  <a:srgbClr val="3333CC"/>
                </a:solidFill>
                <a:latin typeface="+mj-lt"/>
              </a:rPr>
              <a:t>e</a:t>
            </a:r>
            <a:r>
              <a:rPr lang="en-US" dirty="0" smtClean="0">
                <a:solidFill>
                  <a:srgbClr val="3333CC"/>
                </a:solidFill>
                <a:latin typeface="+mj-lt"/>
              </a:rPr>
              <a:t>nhanced bandwidth</a:t>
            </a:r>
          </a:p>
          <a:p>
            <a:r>
              <a:rPr lang="en-US" dirty="0" smtClean="0">
                <a:solidFill>
                  <a:srgbClr val="3333CC"/>
                </a:solidFill>
                <a:latin typeface="+mj-lt"/>
              </a:rPr>
              <a:t>144 bunches (2x72)  </a:t>
            </a:r>
            <a:endParaRPr lang="en-US" dirty="0">
              <a:solidFill>
                <a:srgbClr val="3333CC"/>
              </a:solidFill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364087" y="2924944"/>
            <a:ext cx="1224137" cy="1224136"/>
          </a:xfrm>
          <a:prstGeom prst="straightConnector1">
            <a:avLst/>
          </a:prstGeom>
          <a:ln w="28575" cmpd="sng">
            <a:solidFill>
              <a:srgbClr val="3366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843808" y="2780928"/>
            <a:ext cx="1152128" cy="1296144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54018" y="3687415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Injection </a:t>
            </a:r>
          </a:p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oscillation</a:t>
            </a:r>
          </a:p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damping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02383" y="6369710"/>
            <a:ext cx="1807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IPAC’13, WEPME43</a:t>
            </a:r>
            <a:endParaRPr lang="en-US" sz="1400" dirty="0">
              <a:latin typeface="+mn-lt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9915" y="5918947"/>
            <a:ext cx="4859022" cy="927433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latin typeface="+mn-lt"/>
              </a:rPr>
              <a:t>d</a:t>
            </a:r>
            <a:r>
              <a:rPr lang="en-GB" sz="1400" kern="0" dirty="0" smtClean="0">
                <a:latin typeface="+mn-lt"/>
              </a:rPr>
              <a:t>amping at edges of batch slower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LHC rum 2: enhanced bandwidth during injection and ramp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GB" sz="1400" kern="0" dirty="0" smtClean="0">
                <a:solidFill>
                  <a:srgbClr val="FF0000"/>
                </a:solidFill>
                <a:latin typeface="+mn-lt"/>
              </a:rPr>
              <a:t>tandard bandwidth in stable beams (lower noise)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50280" y="847745"/>
            <a:ext cx="2044149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kern="0" dirty="0">
                <a:latin typeface="+mn-lt"/>
              </a:rPr>
              <a:t>t</a:t>
            </a:r>
            <a:r>
              <a:rPr lang="en-GB" sz="1200" kern="0" dirty="0" smtClean="0">
                <a:latin typeface="+mn-lt"/>
              </a:rPr>
              <a:t>ime domain ADT response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7066" y="1170987"/>
            <a:ext cx="1069524" cy="82073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LHC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V-plane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63542" y="1204106"/>
            <a:ext cx="2237558" cy="82073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Data from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LHC run 1 (2012)</a:t>
            </a:r>
          </a:p>
        </p:txBody>
      </p:sp>
    </p:spTree>
    <p:extLst>
      <p:ext uri="{BB962C8B-B14F-4D97-AF65-F5344CB8AC3E}">
        <p14:creationId xmlns:p14="http://schemas.microsoft.com/office/powerpoint/2010/main" val="33288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7360"/>
            <a:ext cx="6520054" cy="800100"/>
          </a:xfrm>
        </p:spPr>
        <p:txBody>
          <a:bodyPr/>
          <a:lstStyle/>
          <a:p>
            <a:r>
              <a:rPr lang="en-GB" dirty="0" smtClean="0"/>
              <a:t>LHC 2012 Run 1 achievements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E1774F-8949-C844-817F-AA99DA10F8B6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pic>
        <p:nvPicPr>
          <p:cNvPr id="16" name="Picture 15" descr="InjOsc-4-2012-Beam1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389559" cy="3292169"/>
          </a:xfrm>
          <a:prstGeom prst="rect">
            <a:avLst/>
          </a:prstGeom>
        </p:spPr>
      </p:pic>
      <p:pic>
        <p:nvPicPr>
          <p:cNvPr id="19" name="Picture 18" descr="InjOsc-4-2012-Beam2-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08920"/>
            <a:ext cx="4389559" cy="329216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619672" y="4797152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CC"/>
                </a:solidFill>
                <a:latin typeface="+mj-lt"/>
              </a:rPr>
              <a:t>Beam 1</a:t>
            </a:r>
          </a:p>
          <a:p>
            <a:r>
              <a:rPr lang="en-US" dirty="0" smtClean="0">
                <a:latin typeface="+mj-lt"/>
              </a:rPr>
              <a:t>H: 16 turns</a:t>
            </a:r>
          </a:p>
          <a:p>
            <a:r>
              <a:rPr lang="en-US" dirty="0" smtClean="0">
                <a:latin typeface="+mj-lt"/>
              </a:rPr>
              <a:t>V: 27 turns </a:t>
            </a:r>
            <a:endParaRPr lang="en-US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8104" y="170080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Beam 2</a:t>
            </a:r>
          </a:p>
          <a:p>
            <a:r>
              <a:rPr lang="en-US" dirty="0" smtClean="0">
                <a:latin typeface="+mn-lt"/>
              </a:rPr>
              <a:t>H:  13 turns</a:t>
            </a:r>
          </a:p>
          <a:p>
            <a:r>
              <a:rPr lang="en-US" dirty="0" smtClean="0">
                <a:latin typeface="+mn-lt"/>
              </a:rPr>
              <a:t>V:  26 turns</a:t>
            </a:r>
            <a:endParaRPr lang="en-US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87624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64088" y="44371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92280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71800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9731" y="6117350"/>
            <a:ext cx="2139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LHC, curtesy A. Macpherson</a:t>
            </a:r>
          </a:p>
          <a:p>
            <a:r>
              <a:rPr lang="en-US" sz="1200" dirty="0" smtClean="0">
                <a:latin typeface="+mj-lt"/>
              </a:rPr>
              <a:t>See also IPAC’13, FRXCA01</a:t>
            </a:r>
            <a:endParaRPr lang="en-US" sz="1200" dirty="0">
              <a:latin typeface="+mj-lt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16693" y="817460"/>
            <a:ext cx="603562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Damping times as measured on first bunch of batch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12610" y="6155755"/>
            <a:ext cx="509724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+mn-lt"/>
              </a:rPr>
              <a:t>i</a:t>
            </a:r>
            <a:r>
              <a:rPr lang="en-US" sz="2000" kern="0" dirty="0" smtClean="0">
                <a:latin typeface="+mn-lt"/>
              </a:rPr>
              <a:t>njection kicker ripple </a:t>
            </a:r>
            <a:r>
              <a:rPr lang="en-US" sz="2000" kern="0" dirty="0" smtClean="0">
                <a:latin typeface="+mn-lt"/>
                <a:sym typeface="Wingdings"/>
              </a:rPr>
              <a:t> slower V-damping</a:t>
            </a:r>
            <a:endParaRPr lang="en-US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029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TFB: 25 ns – 97.7 km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D35B57-E0DA-0E40-84C6-B80706842C29}" type="datetime1">
              <a:rPr lang="en-US" smtClean="0"/>
              <a:t>10/10/17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EuroCircle - CERN - 10 October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98307"/>
              </p:ext>
            </p:extLst>
          </p:nvPr>
        </p:nvGraphicFramePr>
        <p:xfrm>
          <a:off x="587644" y="1458896"/>
          <a:ext cx="4839029" cy="15242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1062"/>
                <a:gridCol w="1304434"/>
                <a:gridCol w="1893533"/>
              </a:tblGrid>
              <a:tr h="25058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injection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value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err="1" smtClean="0"/>
                        <a:t>emittance</a:t>
                      </a:r>
                      <a:r>
                        <a:rPr lang="en-GB" sz="1400" baseline="0" dirty="0" smtClean="0"/>
                        <a:t> (norm)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e</a:t>
                      </a:r>
                      <a:endParaRPr lang="en-GB" sz="1400" baseline="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2.2 </a:t>
                      </a: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injection error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</a:t>
                      </a:r>
                      <a:r>
                        <a:rPr lang="en-GB" sz="1400" baseline="-25000" dirty="0" err="1" smtClean="0"/>
                        <a:t>inj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 mm </a:t>
                      </a:r>
                      <a:r>
                        <a:rPr lang="en-GB" sz="1400" dirty="0" smtClean="0"/>
                        <a:t>@ </a:t>
                      </a:r>
                      <a:r>
                        <a:rPr lang="en-GB" sz="1400" baseline="0" dirty="0" smtClean="0">
                          <a:latin typeface="Symbol" charset="2"/>
                          <a:cs typeface="Symbol" charset="2"/>
                        </a:rPr>
                        <a:t>b </a:t>
                      </a:r>
                      <a:r>
                        <a:rPr lang="en-GB" sz="1400" dirty="0" smtClean="0"/>
                        <a:t>= 200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m 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increase w/o FB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</a:t>
                      </a:r>
                      <a:r>
                        <a:rPr lang="en-GB" sz="1400" baseline="-25000" dirty="0" smtClean="0"/>
                        <a:t>inj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/(2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depends</a:t>
                      </a:r>
                      <a:r>
                        <a:rPr lang="en-GB" sz="1400" baseline="0" dirty="0" smtClean="0"/>
                        <a:t> on energy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increase of </a:t>
                      </a:r>
                      <a:r>
                        <a:rPr lang="en-GB" sz="1400" baseline="0" dirty="0" smtClean="0">
                          <a:latin typeface="Symbol" charset="2"/>
                        </a:rPr>
                        <a:t>e</a:t>
                      </a:r>
                      <a:endParaRPr lang="en-GB" sz="1400" baseline="0" dirty="0">
                        <a:latin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(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De</a:t>
                      </a:r>
                      <a:r>
                        <a:rPr lang="en-GB" sz="1400" dirty="0" smtClean="0"/>
                        <a:t>/</a:t>
                      </a:r>
                      <a:r>
                        <a:rPr lang="en-GB" sz="1400" baseline="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400" baseline="0" dirty="0" smtClean="0"/>
                        <a:t>)</a:t>
                      </a:r>
                      <a:r>
                        <a:rPr lang="en-GB" sz="1400" baseline="-25000" dirty="0" smtClean="0"/>
                        <a:t>max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0.05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919528" y="3368678"/>
          <a:ext cx="1144587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" name="Equation" r:id="rId3" imgW="812520" imgH="228600" progId="Equation.3">
                  <p:embed/>
                </p:oleObj>
              </mc:Choice>
              <mc:Fallback>
                <p:oleObj name="Equation" r:id="rId3" imgW="812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9528" y="3368678"/>
                        <a:ext cx="1144587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776881" y="3732206"/>
            <a:ext cx="2180405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600" kern="0" dirty="0">
                <a:latin typeface="+mn-lt"/>
              </a:rPr>
              <a:t>d</a:t>
            </a:r>
            <a:r>
              <a:rPr lang="en-GB" sz="1600" kern="0" dirty="0" smtClean="0">
                <a:latin typeface="+mn-lt"/>
              </a:rPr>
              <a:t>e-coherence time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latin typeface="+mn-lt"/>
              </a:rPr>
              <a:t>(needs determination)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66496" y="1571795"/>
            <a:ext cx="3313728" cy="147732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FCC versus LHC assumption: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kern="0" dirty="0" smtClean="0">
                <a:latin typeface="+mn-lt"/>
              </a:rPr>
              <a:t>smaller design injection error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kern="0" dirty="0" smtClean="0">
                <a:latin typeface="+mn-lt"/>
              </a:rPr>
              <a:t>0.5 mm + 0.5 mm ripple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kern="0" dirty="0" smtClean="0">
                <a:latin typeface="+mn-lt"/>
              </a:rPr>
              <a:t>de-coherence different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faster instability</a:t>
            </a:r>
            <a:endParaRPr lang="en-GB" kern="0" dirty="0" smtClean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35281" y="3332096"/>
            <a:ext cx="184494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kern="0" dirty="0" smtClean="0">
                <a:latin typeface="+mn-lt"/>
              </a:rPr>
              <a:t>(~3x10</a:t>
            </a:r>
            <a:r>
              <a:rPr lang="en-GB" sz="1400" kern="0" baseline="30000" dirty="0" smtClean="0">
                <a:latin typeface="+mn-lt"/>
              </a:rPr>
              <a:t>-3</a:t>
            </a:r>
            <a:r>
              <a:rPr lang="en-GB" sz="1400" kern="0" dirty="0" smtClean="0">
                <a:latin typeface="+mn-lt"/>
              </a:rPr>
              <a:t> </a:t>
            </a:r>
            <a:r>
              <a:rPr lang="en-GB" sz="1400" kern="0" dirty="0" err="1" smtClean="0">
                <a:latin typeface="+mn-lt"/>
              </a:rPr>
              <a:t>t.b.c</a:t>
            </a:r>
            <a:r>
              <a:rPr lang="en-GB" sz="1400" kern="0" dirty="0" smtClean="0">
                <a:latin typeface="+mn-lt"/>
              </a:rPr>
              <a:t>.)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46748" y="3332096"/>
            <a:ext cx="347883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FCC injection energy options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1115550" y="3889860"/>
          <a:ext cx="3341235" cy="18595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87786"/>
                <a:gridCol w="2253449"/>
              </a:tblGrid>
              <a:tr h="51678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Injection energy</a:t>
                      </a:r>
                    </a:p>
                    <a:p>
                      <a:r>
                        <a:rPr lang="en-GB" sz="1400" dirty="0" smtClean="0"/>
                        <a:t>in GeV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Coupled</a:t>
                      </a:r>
                      <a:r>
                        <a:rPr lang="en-GB" sz="1400" baseline="0" dirty="0" smtClean="0"/>
                        <a:t> bunch </a:t>
                      </a:r>
                    </a:p>
                    <a:p>
                      <a:r>
                        <a:rPr lang="en-GB" sz="1400" baseline="0" dirty="0" smtClean="0"/>
                        <a:t>Instability rise times</a:t>
                      </a:r>
                    </a:p>
                    <a:p>
                      <a:r>
                        <a:rPr lang="en-GB" sz="1400" baseline="0" dirty="0" smtClean="0"/>
                        <a:t>in turns (O. </a:t>
                      </a:r>
                      <a:r>
                        <a:rPr lang="en-GB" sz="1400" baseline="0" dirty="0" err="1" smtClean="0"/>
                        <a:t>Boine-Frankenheim</a:t>
                      </a:r>
                      <a:r>
                        <a:rPr lang="en-GB" sz="1400" baseline="0" dirty="0" smtClean="0"/>
                        <a:t> et al.)</a:t>
                      </a:r>
                      <a:endParaRPr lang="en-GB" sz="14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  450 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>
                          <a:latin typeface="+mn-lt"/>
                        </a:rPr>
                        <a:t>  8 </a:t>
                      </a:r>
                      <a:r>
                        <a:rPr lang="is-IS" sz="1400" baseline="0" dirty="0" smtClean="0">
                          <a:latin typeface="+mn-lt"/>
                        </a:rPr>
                        <a:t>… 16</a:t>
                      </a:r>
                      <a:endParaRPr lang="en-GB" sz="1400" baseline="0" dirty="0">
                        <a:latin typeface="+mn-lt"/>
                      </a:endParaRPr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22 </a:t>
                      </a:r>
                      <a:r>
                        <a:rPr lang="is-IS" sz="1400" dirty="0" smtClean="0"/>
                        <a:t>… 47</a:t>
                      </a:r>
                      <a:endParaRPr lang="en-GB" sz="1400" dirty="0"/>
                    </a:p>
                  </a:txBody>
                  <a:tcPr/>
                </a:tc>
              </a:tr>
              <a:tr h="304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3300</a:t>
                      </a:r>
                      <a:endParaRPr lang="en-GB" sz="14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43 </a:t>
                      </a:r>
                      <a:r>
                        <a:rPr lang="is-IS" sz="1400" baseline="0" dirty="0" smtClean="0"/>
                        <a:t>… 91</a:t>
                      </a:r>
                      <a:endParaRPr lang="en-GB" sz="14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267738" y="928437"/>
            <a:ext cx="311816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FCC tentative parameters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55315" y="4696365"/>
            <a:ext cx="2854698" cy="156966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Full simulation at injection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In presence of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d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amping</a:t>
            </a:r>
            <a:endParaRPr lang="en-GB" sz="1600" kern="0" dirty="0">
              <a:solidFill>
                <a:srgbClr val="0000FF"/>
              </a:solidFill>
              <a:latin typeface="+mn-lt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t</a:t>
            </a: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une </a:t>
            </a:r>
            <a:r>
              <a:rPr lang="en-GB" sz="1600" kern="0" dirty="0">
                <a:solidFill>
                  <a:srgbClr val="0000FF"/>
                </a:solidFill>
                <a:latin typeface="+mn-lt"/>
              </a:rPr>
              <a:t>spread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FF"/>
                </a:solidFill>
                <a:latin typeface="+mn-lt"/>
              </a:rPr>
              <a:t>i</a:t>
            </a:r>
            <a:r>
              <a:rPr lang="en-GB" sz="1600" kern="0" dirty="0" err="1" smtClean="0">
                <a:solidFill>
                  <a:srgbClr val="0000FF"/>
                </a:solidFill>
                <a:latin typeface="+mn-lt"/>
              </a:rPr>
              <a:t>nstabilities</a:t>
            </a:r>
            <a:endParaRPr lang="en-GB" sz="1600" kern="0" dirty="0" smtClean="0">
              <a:solidFill>
                <a:srgbClr val="0000FF"/>
              </a:solidFill>
              <a:latin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</a:pPr>
            <a:r>
              <a:rPr lang="en-GB" sz="1600" kern="0" dirty="0" smtClean="0">
                <a:solidFill>
                  <a:srgbClr val="0000FF"/>
                </a:solidFill>
                <a:latin typeface="+mn-lt"/>
              </a:rPr>
              <a:t>desirable</a:t>
            </a:r>
            <a:endParaRPr lang="en-GB" sz="1400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2293" y="5816064"/>
            <a:ext cx="3158237" cy="63607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f</a:t>
            </a:r>
            <a:r>
              <a:rPr lang="en-US" sz="1600" kern="0" dirty="0" smtClean="0">
                <a:latin typeface="+mn-lt"/>
              </a:rPr>
              <a:t>ractional tunes: 0.72  or 0.32</a:t>
            </a:r>
          </a:p>
          <a:p>
            <a:pPr>
              <a:spcBef>
                <a:spcPts val="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>
                <a:latin typeface="+mn-lt"/>
              </a:rPr>
              <a:t>i</a:t>
            </a:r>
            <a:r>
              <a:rPr lang="en-US" sz="1600" kern="0" dirty="0" smtClean="0">
                <a:latin typeface="+mn-lt"/>
              </a:rPr>
              <a:t>mpedance model being updated</a:t>
            </a:r>
          </a:p>
        </p:txBody>
      </p:sp>
    </p:spTree>
    <p:extLst>
      <p:ext uri="{BB962C8B-B14F-4D97-AF65-F5344CB8AC3E}">
        <p14:creationId xmlns:p14="http://schemas.microsoft.com/office/powerpoint/2010/main" val="206990705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26583</TotalTime>
  <Words>1839</Words>
  <Application>Microsoft Macintosh PowerPoint</Application>
  <PresentationFormat>On-screen Show (4:3)</PresentationFormat>
  <Paragraphs>456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Calibri</vt:lpstr>
      <vt:lpstr>Cambria</vt:lpstr>
      <vt:lpstr>Comic Sans MS</vt:lpstr>
      <vt:lpstr>Constantia</vt:lpstr>
      <vt:lpstr>Courier New</vt:lpstr>
      <vt:lpstr>Helvetica</vt:lpstr>
      <vt:lpstr>Liberation Sans</vt:lpstr>
      <vt:lpstr>Lohit Devanagari</vt:lpstr>
      <vt:lpstr>ＭＳ Ｐゴシック</vt:lpstr>
      <vt:lpstr>Symbol</vt:lpstr>
      <vt:lpstr>WenQuanYi Zen Hei Sharp</vt:lpstr>
      <vt:lpstr>Wingdings</vt:lpstr>
      <vt:lpstr>Arial</vt:lpstr>
      <vt:lpstr>Theme1</vt:lpstr>
      <vt:lpstr>Default Design</vt:lpstr>
      <vt:lpstr>Equation</vt:lpstr>
      <vt:lpstr>FCC-hh Transverse Feedback Systems</vt:lpstr>
      <vt:lpstr>Outline</vt:lpstr>
      <vt:lpstr>Principle of Transverse Feedback</vt:lpstr>
      <vt:lpstr>LHC ADT Design Parameters</vt:lpstr>
      <vt:lpstr>LHCADT Power and Kicker System </vt:lpstr>
      <vt:lpstr>LHC TFB – Use Cases</vt:lpstr>
      <vt:lpstr>Injection oscillations – batch View</vt:lpstr>
      <vt:lpstr>LHC 2012 Run 1 achievements</vt:lpstr>
      <vt:lpstr>FCC-hh TFB: 25 ns – 97.7 km</vt:lpstr>
      <vt:lpstr>FCC injection damping (25 ns)</vt:lpstr>
      <vt:lpstr>Parameters for injection damping </vt:lpstr>
      <vt:lpstr>Simulation – damping-instability</vt:lpstr>
      <vt:lpstr>Results with Head-tail for CBI</vt:lpstr>
      <vt:lpstr>Bandwidth – step response</vt:lpstr>
      <vt:lpstr>Inclusion of damper</vt:lpstr>
      <vt:lpstr>damper – numerical results</vt:lpstr>
      <vt:lpstr>Injection damping</vt:lpstr>
      <vt:lpstr>Intra-bunch motion at LHC</vt:lpstr>
      <vt:lpstr>Mitigation of intra-bunch motion</vt:lpstr>
      <vt:lpstr>R&amp;D: intra-bunch feedback (SPS)</vt:lpstr>
      <vt:lpstr>Perspectives: Kicker Design</vt:lpstr>
      <vt:lpstr>Conclusions and outlook 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Microsoft Office User</cp:lastModifiedBy>
  <cp:revision>7253</cp:revision>
  <cp:lastPrinted>2013-09-23T09:57:18Z</cp:lastPrinted>
  <dcterms:created xsi:type="dcterms:W3CDTF">1601-01-01T00:00:00Z</dcterms:created>
  <dcterms:modified xsi:type="dcterms:W3CDTF">2017-10-10T06:53:54Z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