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4" r:id="rId3"/>
    <p:sldId id="293" r:id="rId4"/>
    <p:sldId id="297" r:id="rId5"/>
    <p:sldId id="294" r:id="rId6"/>
    <p:sldId id="298" r:id="rId7"/>
    <p:sldId id="295" r:id="rId8"/>
    <p:sldId id="299" r:id="rId9"/>
    <p:sldId id="300" r:id="rId10"/>
    <p:sldId id="280" r:id="rId1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00"/>
    <a:srgbClr val="0000FF"/>
    <a:srgbClr val="EFEBF7"/>
    <a:srgbClr val="FF0000"/>
    <a:srgbClr val="181CFF"/>
    <a:srgbClr val="F7F3F7"/>
    <a:srgbClr val="FFFFFF"/>
    <a:srgbClr val="E6AF00"/>
    <a:srgbClr val="63AADE"/>
    <a:srgbClr val="FF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8" autoAdjust="0"/>
    <p:restoredTop sz="97469" autoAdjust="0"/>
  </p:normalViewPr>
  <p:slideViewPr>
    <p:cSldViewPr snapToGrid="0">
      <p:cViewPr varScale="1">
        <p:scale>
          <a:sx n="166" d="100"/>
          <a:sy n="166" d="100"/>
        </p:scale>
        <p:origin x="208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72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58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88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69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06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018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24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98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35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42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49" y="6356351"/>
            <a:ext cx="2532721" cy="365125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collective effects 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06336" y="6356351"/>
            <a:ext cx="2808713" cy="365125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nl-NL" dirty="0" smtClean="0"/>
              <a:t>S. Arsenyev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629" y="339311"/>
            <a:ext cx="1566103" cy="156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68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4994"/>
            <a:ext cx="7886700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03094"/>
            <a:ext cx="7886700" cy="4573869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575460"/>
            <a:ext cx="7886700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457950" y="6457297"/>
            <a:ext cx="2057400" cy="365125"/>
          </a:xfrm>
        </p:spPr>
        <p:txBody>
          <a:bodyPr/>
          <a:lstStyle>
            <a:lvl1pPr algn="r">
              <a:defRPr sz="11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dirty="0" smtClean="0"/>
              <a:t>14.09.2017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628650" y="6457297"/>
            <a:ext cx="3086100" cy="365125"/>
          </a:xfrm>
        </p:spPr>
        <p:txBody>
          <a:bodyPr/>
          <a:lstStyle>
            <a:lvl1pPr algn="l">
              <a:defRPr sz="11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nl-NL" dirty="0" smtClean="0"/>
              <a:t>S. Arsenyev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57297"/>
            <a:ext cx="2057400" cy="365125"/>
          </a:xfrm>
        </p:spPr>
        <p:txBody>
          <a:bodyPr/>
          <a:lstStyle>
            <a:lvl1pPr algn="ctr">
              <a:defRPr sz="11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628650" y="970327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358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02.02.2017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M. Schenk et al.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5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1.png"/><Relationship Id="rId5" Type="http://schemas.openxmlformats.org/officeDocument/2006/relationships/image" Target="../media/image29.png"/><Relationship Id="rId10" Type="http://schemas.openxmlformats.org/officeDocument/2006/relationships/image" Target="../media/image26.png"/><Relationship Id="rId4" Type="http://schemas.openxmlformats.org/officeDocument/2006/relationships/image" Target="../media/image280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0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0.png"/><Relationship Id="rId5" Type="http://schemas.openxmlformats.org/officeDocument/2006/relationships/image" Target="../media/image420.png"/><Relationship Id="rId10" Type="http://schemas.openxmlformats.org/officeDocument/2006/relationships/image" Target="../media/image47.png"/><Relationship Id="rId4" Type="http://schemas.openxmlformats.org/officeDocument/2006/relationships/image" Target="../media/image38.pn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423030" cy="2387600"/>
          </a:xfrm>
        </p:spPr>
        <p:txBody>
          <a:bodyPr/>
          <a:lstStyle/>
          <a:p>
            <a:r>
              <a:rPr lang="en-US" dirty="0" smtClean="0"/>
              <a:t>Status of the FCC-</a:t>
            </a:r>
            <a:r>
              <a:rPr lang="en-US" dirty="0" err="1" smtClean="0"/>
              <a:t>hh</a:t>
            </a:r>
            <a:r>
              <a:rPr lang="en-US" dirty="0" smtClean="0"/>
              <a:t> impedance database*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05887" y="6308784"/>
            <a:ext cx="3426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EuroCirCol</a:t>
            </a:r>
            <a:r>
              <a:rPr lang="en-US" dirty="0" smtClean="0"/>
              <a:t> workshop, 10.10.2017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0679" y="6308784"/>
            <a:ext cx="1712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Sergey Arsenyev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74" y="316661"/>
            <a:ext cx="3086100" cy="1485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2962" y="5078766"/>
            <a:ext cx="7439348" cy="70788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*Database webpage:</a:t>
            </a:r>
          </a:p>
          <a:p>
            <a:r>
              <a:rPr lang="en-GB" sz="2000" dirty="0" smtClean="0"/>
              <a:t>https</a:t>
            </a:r>
            <a:r>
              <a:rPr lang="en-GB" sz="2000" dirty="0"/>
              <a:t>://impedance.web.cern.ch/impedance/fcchh/impedances.html</a:t>
            </a:r>
          </a:p>
        </p:txBody>
      </p:sp>
    </p:spTree>
    <p:extLst>
      <p:ext uri="{BB962C8B-B14F-4D97-AF65-F5344CB8AC3E}">
        <p14:creationId xmlns:p14="http://schemas.microsoft.com/office/powerpoint/2010/main" val="326393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10.10.2017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S. Arsenyev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2860" y="1580623"/>
            <a:ext cx="744747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An LHC-like impedance budget is created for head-tail mode 0.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Limits on mode 0 impedance are put based on feedback speed, TCMI threshold, and longitudinal stability.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For higher modes, </a:t>
            </a:r>
            <a:r>
              <a:rPr lang="en-US" sz="2000" dirty="0" err="1" smtClean="0"/>
              <a:t>tuneshift</a:t>
            </a:r>
            <a:r>
              <a:rPr lang="en-US" sz="2000" dirty="0" smtClean="0"/>
              <a:t> is computed over a chromaticity scan.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 smtClean="0"/>
              <a:t>Work to do: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Higher modes stability study with Landau damping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Better understand longitudinal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 Still many elements to be added to the database: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Pumping holes + stiffeners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Interconnects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BPMs, Y-chambers, bellows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Injection kicker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0 impedance </a:t>
            </a:r>
            <a:r>
              <a:rPr lang="en-US" dirty="0" smtClean="0"/>
              <a:t>budget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10.10.2017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S. Arsenyev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708" y="1461203"/>
            <a:ext cx="3862152" cy="23869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641757" y="3883344"/>
                <a:ext cx="3186886" cy="603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Mode power spectra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sz="1600" dirty="0" smtClean="0"/>
                  <a:t> for a parabolic bunch</a:t>
                </a:r>
                <a:endParaRPr lang="en-GB" sz="16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757" y="3883344"/>
                <a:ext cx="3186886" cy="603755"/>
              </a:xfrm>
              <a:prstGeom prst="rect">
                <a:avLst/>
              </a:prstGeom>
              <a:blipFill rotWithShape="0">
                <a:blip r:embed="rId4"/>
                <a:stretch>
                  <a:fillRect t="-2020" b="-121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57684" y="1284101"/>
            <a:ext cx="4651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Impedance budget consists of 3 effective impedances, each one for its own instability. For each element (e.g. </a:t>
            </a:r>
            <a:r>
              <a:rPr lang="en-US" sz="1600" dirty="0" err="1" smtClean="0"/>
              <a:t>beamscreen</a:t>
            </a:r>
            <a:r>
              <a:rPr lang="en-US" sz="1600" dirty="0" smtClean="0"/>
              <a:t>, collimators, </a:t>
            </a:r>
            <a:r>
              <a:rPr lang="en-US" sz="1600" dirty="0" err="1" smtClean="0"/>
              <a:t>etc</a:t>
            </a:r>
            <a:r>
              <a:rPr lang="en-US" sz="1600" dirty="0" smtClean="0"/>
              <a:t>) we compute quantities: 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279652" y="2316514"/>
                <a:ext cx="4881016" cy="7896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eff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TCBI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𝑒𝑙𝑒𝑚𝑒𝑛𝑡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𝑎𝑣𝑔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Re</m:t>
                          </m:r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𝑒𝑙𝑒𝑚𝑒𝑛𝑡</m:t>
                              </m:r>
                            </m:sup>
                          </m:sSub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0,0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52" y="2316514"/>
                <a:ext cx="4881016" cy="78964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368756" y="3655589"/>
                <a:ext cx="4476290" cy="5616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Im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TMCI</m:t>
                        </m:r>
                      </m:sup>
                    </m:sSub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𝑒𝑙𝑒𝑚𝑒𝑛𝑡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𝑎𝑣𝑔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=−∞</m:t>
                            </m:r>
                          </m:sub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=∞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Im</m:t>
                            </m:r>
                            <m:sSubSup>
                              <m:sSub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𝑒𝑙𝑒𝑚𝑒𝑛𝑡</m:t>
                                </m:r>
                              </m:sup>
                            </m:sSub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0,0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=−∞</m:t>
                            </m:r>
                          </m:sub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=∞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0,0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den>
                    </m:f>
                  </m:oMath>
                </a14:m>
                <a:r>
                  <a:rPr lang="en-US" sz="1400" dirty="0">
                    <a:ea typeface="Cambria Math" panose="02040503050406030204" pitchFamily="18" charset="0"/>
                  </a:rPr>
                  <a:t> </a:t>
                </a:r>
                <a:endParaRPr lang="en-GB" sz="14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756" y="3655589"/>
                <a:ext cx="4476290" cy="5616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68756" y="4837531"/>
                <a:ext cx="5259901" cy="7589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Im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||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eff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Loss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Landau</m:t>
                          </m:r>
                        </m:sup>
                      </m:sSubSup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=∞</m:t>
                              </m:r>
                            </m:sup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||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𝑒𝑙𝑒𝑚𝑒𝑛𝑡</m:t>
                                  </m:r>
                                </m:sup>
                              </m:sSub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=∞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756" y="4837531"/>
                <a:ext cx="5259901" cy="75892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368756" y="5517871"/>
                <a:ext cx="334456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600" b="0" i="0" dirty="0" smtClean="0"/>
                        <m:t>Sum</m:t>
                      </m:r>
                      <m:r>
                        <m:rPr>
                          <m:nor/>
                        </m:rPr>
                        <a:rPr lang="en-US" sz="1600" b="0" i="0" dirty="0" smtClean="0"/>
                        <m:t> </m:t>
                      </m:r>
                      <m:r>
                        <m:rPr>
                          <m:nor/>
                        </m:rPr>
                        <a:rPr lang="en-US" sz="1600" b="0" i="0" dirty="0" smtClean="0"/>
                        <m:t>over</m:t>
                      </m:r>
                      <m:r>
                        <m:rPr>
                          <m:nor/>
                        </m:rPr>
                        <a:rPr lang="en-US" sz="1600" b="0" i="0" dirty="0" smtClean="0"/>
                        <m:t> </m:t>
                      </m:r>
                      <m:r>
                        <m:rPr>
                          <m:nor/>
                        </m:rPr>
                        <a:rPr lang="en-US" sz="1600" b="0" i="0" dirty="0" smtClean="0"/>
                        <m:t>f</m:t>
                      </m:r>
                      <m:r>
                        <m:rPr>
                          <m:nor/>
                        </m:rPr>
                        <a:rPr lang="en-GB" sz="1600" dirty="0" smtClean="0"/>
                        <m:t>requency</m:t>
                      </m:r>
                      <m:r>
                        <m:rPr>
                          <m:nor/>
                        </m:rPr>
                        <a:rPr lang="en-GB" sz="1600" dirty="0" smtClean="0"/>
                        <m:t> </m:t>
                      </m:r>
                      <m:r>
                        <m:rPr>
                          <m:nor/>
                        </m:rPr>
                        <a:rPr lang="en-GB" sz="1600" dirty="0" smtClean="0"/>
                        <m:t>lines</m:t>
                      </m:r>
                      <m:r>
                        <m:rPr>
                          <m:nor/>
                        </m:rPr>
                        <a:rPr lang="en-GB" sz="1600" dirty="0" smtClean="0"/>
                        <m:t>: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756" y="5517871"/>
                <a:ext cx="3344569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371591" y="3049978"/>
                <a:ext cx="463447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 smtClean="0"/>
                  <a:t>Sum over frequency lines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frac</m:t>
                    </m:r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−1+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𝑘𝑀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91" y="3049978"/>
                <a:ext cx="4634474" cy="338554"/>
              </a:xfrm>
              <a:prstGeom prst="rect">
                <a:avLst/>
              </a:prstGeom>
              <a:blipFill rotWithShape="0">
                <a:blip r:embed="rId9"/>
                <a:stretch>
                  <a:fillRect l="-789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368756" y="4269059"/>
                <a:ext cx="390504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600" b="0" i="0" dirty="0" smtClean="0"/>
                        <m:t>Sum</m:t>
                      </m:r>
                      <m:r>
                        <m:rPr>
                          <m:nor/>
                        </m:rPr>
                        <a:rPr lang="en-US" sz="1600" b="0" i="0" dirty="0" smtClean="0"/>
                        <m:t> </m:t>
                      </m:r>
                      <m:r>
                        <m:rPr>
                          <m:nor/>
                        </m:rPr>
                        <a:rPr lang="en-US" sz="1600" b="0" i="0" dirty="0" smtClean="0"/>
                        <m:t>over</m:t>
                      </m:r>
                      <m:r>
                        <m:rPr>
                          <m:nor/>
                        </m:rPr>
                        <a:rPr lang="en-US" sz="1600" b="0" i="0" dirty="0" smtClean="0"/>
                        <m:t> </m:t>
                      </m:r>
                      <m:r>
                        <m:rPr>
                          <m:nor/>
                        </m:rPr>
                        <a:rPr lang="en-US" sz="1600" b="0" i="0" dirty="0" smtClean="0"/>
                        <m:t>f</m:t>
                      </m:r>
                      <m:r>
                        <m:rPr>
                          <m:nor/>
                        </m:rPr>
                        <a:rPr lang="en-GB" sz="1600" dirty="0" smtClean="0"/>
                        <m:t>requency</m:t>
                      </m:r>
                      <m:r>
                        <m:rPr>
                          <m:nor/>
                        </m:rPr>
                        <a:rPr lang="en-GB" sz="1600" dirty="0" smtClean="0"/>
                        <m:t> </m:t>
                      </m:r>
                      <m:r>
                        <m:rPr>
                          <m:nor/>
                        </m:rPr>
                        <a:rPr lang="en-GB" sz="1600" dirty="0" smtClean="0"/>
                        <m:t>lines</m:t>
                      </m:r>
                      <m:r>
                        <m:rPr>
                          <m:nor/>
                        </m:rPr>
                        <a:rPr lang="en-GB" sz="1600" dirty="0" smtClean="0"/>
                        <m:t>: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756" y="4269059"/>
                <a:ext cx="3905043" cy="338554"/>
              </a:xfrm>
              <a:prstGeom prst="rect">
                <a:avLst/>
              </a:prstGeom>
              <a:blipFill rotWithShape="0">
                <a:blip r:embed="rId10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ounded Rectangle 33"/>
          <p:cNvSpPr/>
          <p:nvPr/>
        </p:nvSpPr>
        <p:spPr>
          <a:xfrm>
            <a:off x="279652" y="2316514"/>
            <a:ext cx="4924952" cy="11628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257684" y="3587017"/>
            <a:ext cx="4924952" cy="11628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226351" y="4820124"/>
            <a:ext cx="5402305" cy="11628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880177" y="4827840"/>
            <a:ext cx="2867953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Mode 0 effective impedances are computed for chromaticity 0 (worst case).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2423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9" y="1218604"/>
            <a:ext cx="5296708" cy="52967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 0 impedance budget: TCBI at injection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10.10.2017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 smtClean="0"/>
              <a:t>S. Arsenyev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433497" y="4670770"/>
            <a:ext cx="6498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524184" y="4670770"/>
            <a:ext cx="66135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315511" y="2269096"/>
            <a:ext cx="767842" cy="28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1570008" y="2076444"/>
            <a:ext cx="747625" cy="1926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3293673" y="1803362"/>
            <a:ext cx="767842" cy="28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1547095" y="1776172"/>
            <a:ext cx="793449" cy="28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ight Brace 48"/>
          <p:cNvSpPr/>
          <p:nvPr/>
        </p:nvSpPr>
        <p:spPr>
          <a:xfrm>
            <a:off x="5374619" y="1610264"/>
            <a:ext cx="307491" cy="4347712"/>
          </a:xfrm>
          <a:prstGeom prst="rightBrace">
            <a:avLst>
              <a:gd name="adj1" fmla="val 51746"/>
              <a:gd name="adj2" fmla="val 1322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4962815" y="1840515"/>
                <a:ext cx="4204096" cy="6151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𝑙𝑒𝑚𝑒𝑛𝑡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Re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eff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TCBI</m:t>
                              </m:r>
                            </m:sup>
                          </m:sSubSup>
                        </m:e>
                      </m:nary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𝟏𝟑𝟓𝟎</m:t>
                      </m:r>
                      <m:f>
                        <m:fPr>
                          <m:ctrlPr>
                            <a:rPr lang="en-GB" sz="1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2815" y="1840515"/>
                <a:ext cx="4204096" cy="615168"/>
              </a:xfrm>
              <a:prstGeom prst="rect">
                <a:avLst/>
              </a:prstGeom>
              <a:blipFill rotWithShape="0">
                <a:blip r:embed="rId4"/>
                <a:stretch>
                  <a:fillRect t="-115842" b="-1663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5825729" y="2511756"/>
            <a:ext cx="3059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Assuming required feedback speed of 60 turns </a:t>
            </a:r>
            <a:endParaRPr lang="en-GB" sz="1600" dirty="0"/>
          </a:p>
        </p:txBody>
      </p:sp>
      <p:sp>
        <p:nvSpPr>
          <p:cNvPr id="56" name="Rounded Rectangle 55"/>
          <p:cNvSpPr/>
          <p:nvPr/>
        </p:nvSpPr>
        <p:spPr>
          <a:xfrm>
            <a:off x="6671093" y="2804143"/>
            <a:ext cx="730371" cy="232356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Arrow Connector 57"/>
          <p:cNvCxnSpPr>
            <a:stCxn id="56" idx="2"/>
          </p:cNvCxnSpPr>
          <p:nvPr/>
        </p:nvCxnSpPr>
        <p:spPr>
          <a:xfrm flipH="1">
            <a:off x="7033404" y="3036499"/>
            <a:ext cx="2875" cy="292387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825728" y="3281027"/>
            <a:ext cx="3059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 turns for a safety factor of 3</a:t>
            </a:r>
            <a:endParaRPr lang="en-GB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5677892" y="1533064"/>
            <a:ext cx="866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Limit: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5756716" y="4123821"/>
                <a:ext cx="3128513" cy="14811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-----------------------------------------------------</a:t>
                </a:r>
              </a:p>
              <a:p>
                <a:r>
                  <a:rPr lang="en-US" sz="1400" dirty="0" smtClean="0"/>
                  <a:t>Notes: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1400" dirty="0" smtClean="0"/>
                  <a:t> Numbers for the most critical plane shown (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400" dirty="0" smtClean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 smtClean="0"/>
                  <a:t> Varies between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−17</m:t>
                    </m:r>
                    <m:f>
                      <m:fPr>
                        <m:ctrlPr>
                          <a:rPr lang="en-GB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sz="14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1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28</m:t>
                    </m:r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m:rPr>
                            <m:sty m:val="p"/>
                          </m:rPr>
                          <a:rPr lang="el-G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sz="1400" dirty="0" smtClean="0"/>
                  <a:t> depending on collimator material</a:t>
                </a:r>
                <a:endParaRPr lang="en-GB" sz="1400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6716" y="4123821"/>
                <a:ext cx="3128513" cy="1481111"/>
              </a:xfrm>
              <a:prstGeom prst="rect">
                <a:avLst/>
              </a:prstGeom>
              <a:blipFill rotWithShape="0">
                <a:blip r:embed="rId5"/>
                <a:stretch>
                  <a:fillRect l="-584" t="-412" b="-37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3487757" y="1164903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7757" y="1164903"/>
                <a:ext cx="433132" cy="276999"/>
              </a:xfrm>
              <a:prstGeom prst="rect">
                <a:avLst/>
              </a:prstGeom>
              <a:blipFill rotWithShape="0">
                <a:blip r:embed="rId6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5152772" y="2958031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(2)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2772" y="2958031"/>
                <a:ext cx="433132" cy="276999"/>
              </a:xfrm>
              <a:prstGeom prst="rect">
                <a:avLst/>
              </a:prstGeom>
              <a:blipFill rotWithShape="0">
                <a:blip r:embed="rId7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Arrow Connector 68"/>
          <p:cNvCxnSpPr/>
          <p:nvPr/>
        </p:nvCxnSpPr>
        <p:spPr>
          <a:xfrm flipV="1">
            <a:off x="3315511" y="3279155"/>
            <a:ext cx="724167" cy="18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1524183" y="3279155"/>
            <a:ext cx="83945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rc 73"/>
          <p:cNvSpPr/>
          <p:nvPr/>
        </p:nvSpPr>
        <p:spPr>
          <a:xfrm>
            <a:off x="3204980" y="2804143"/>
            <a:ext cx="988903" cy="954076"/>
          </a:xfrm>
          <a:prstGeom prst="arc">
            <a:avLst>
              <a:gd name="adj1" fmla="val 16693894"/>
              <a:gd name="adj2" fmla="val 19216736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Arc 74"/>
          <p:cNvSpPr/>
          <p:nvPr/>
        </p:nvSpPr>
        <p:spPr>
          <a:xfrm rot="10800000">
            <a:off x="1426455" y="1832325"/>
            <a:ext cx="988903" cy="954076"/>
          </a:xfrm>
          <a:prstGeom prst="arc">
            <a:avLst>
              <a:gd name="adj1" fmla="val 16621828"/>
              <a:gd name="adj2" fmla="val 19369795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339463" y="3598815"/>
            <a:ext cx="489153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Safe, but not far from the limit</a:t>
            </a:r>
          </a:p>
          <a:p>
            <a:pPr algn="ctr"/>
            <a:r>
              <a:rPr lang="en-US" sz="2000" dirty="0" smtClean="0"/>
              <a:t>Impedance dominated by </a:t>
            </a:r>
            <a:r>
              <a:rPr lang="en-US" sz="2000" dirty="0" err="1" smtClean="0"/>
              <a:t>beamscreen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2448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4" grpId="0"/>
      <p:bldP spid="55" grpId="0"/>
      <p:bldP spid="56" grpId="0" animBg="1"/>
      <p:bldP spid="60" grpId="0"/>
      <p:bldP spid="61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4" y="1222131"/>
            <a:ext cx="5334336" cy="5334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0 impedance budget: TCBI at </a:t>
            </a:r>
            <a:r>
              <a:rPr lang="en-US" dirty="0" smtClean="0"/>
              <a:t>top energy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10.10.2017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S. Arsenyev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95029" y="4844009"/>
            <a:ext cx="6498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485716" y="4844009"/>
            <a:ext cx="66135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3094922" y="2754854"/>
            <a:ext cx="1002598" cy="954076"/>
          </a:xfrm>
          <a:prstGeom prst="arc">
            <a:avLst>
              <a:gd name="adj1" fmla="val 16894919"/>
              <a:gd name="adj2" fmla="val 1972894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/>
          <p:cNvSpPr/>
          <p:nvPr/>
        </p:nvSpPr>
        <p:spPr>
          <a:xfrm rot="10800000">
            <a:off x="1458342" y="848473"/>
            <a:ext cx="861770" cy="1810974"/>
          </a:xfrm>
          <a:prstGeom prst="arc">
            <a:avLst>
              <a:gd name="adj1" fmla="val 16422268"/>
              <a:gd name="adj2" fmla="val 19742093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/>
          <p:cNvSpPr/>
          <p:nvPr/>
        </p:nvSpPr>
        <p:spPr>
          <a:xfrm>
            <a:off x="2383317" y="2165453"/>
            <a:ext cx="1776912" cy="950781"/>
          </a:xfrm>
          <a:prstGeom prst="arc">
            <a:avLst>
              <a:gd name="adj1" fmla="val 16200000"/>
              <a:gd name="adj2" fmla="val 20464105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 rot="10800000">
            <a:off x="1399322" y="1108517"/>
            <a:ext cx="1782108" cy="1035103"/>
          </a:xfrm>
          <a:prstGeom prst="arc">
            <a:avLst>
              <a:gd name="adj1" fmla="val 16200000"/>
              <a:gd name="adj2" fmla="val 2067923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/>
          <p:cNvSpPr/>
          <p:nvPr/>
        </p:nvSpPr>
        <p:spPr>
          <a:xfrm>
            <a:off x="5374619" y="1610264"/>
            <a:ext cx="307491" cy="4347712"/>
          </a:xfrm>
          <a:prstGeom prst="rightBrace">
            <a:avLst>
              <a:gd name="adj1" fmla="val 51746"/>
              <a:gd name="adj2" fmla="val 18651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939904" y="1874503"/>
                <a:ext cx="4204096" cy="10633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𝑙𝑒𝑚𝑒𝑛𝑡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Re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eff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TCBI</m:t>
                              </m:r>
                            </m:sup>
                          </m:sSubSup>
                        </m:e>
                      </m:nary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𝟐𝟎𝟓𝟎</m:t>
                              </m:r>
                              <m:f>
                                <m:fPr>
                                  <m:ctrlPr>
                                    <a:rPr lang="en-GB" sz="14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num>
                                <m:den>
                                  <m:r>
                                    <a:rPr lang="en-US" sz="14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1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𝟒𝟏𝟎𝟎</m:t>
                              </m:r>
                              <m:f>
                                <m:fPr>
                                  <m:ctrlPr>
                                    <a:rPr lang="en-GB" sz="14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num>
                                <m:den>
                                  <m:r>
                                    <a:rPr lang="en-US" sz="14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9904" y="1874503"/>
                <a:ext cx="4204096" cy="106336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6470581" y="1215341"/>
            <a:ext cx="2529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Assuming required feedback speed of 600 turns </a:t>
            </a:r>
            <a:endParaRPr lang="en-GB" sz="1600" dirty="0"/>
          </a:p>
        </p:txBody>
      </p:sp>
      <p:sp>
        <p:nvSpPr>
          <p:cNvPr id="30" name="Rounded Rectangle 29"/>
          <p:cNvSpPr/>
          <p:nvPr/>
        </p:nvSpPr>
        <p:spPr>
          <a:xfrm>
            <a:off x="7311242" y="1506747"/>
            <a:ext cx="826168" cy="237065"/>
          </a:xfrm>
          <a:prstGeom prst="roundRect">
            <a:avLst/>
          </a:prstGeom>
          <a:noFill/>
          <a:ln w="19050">
            <a:solidFill>
              <a:srgbClr val="008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946127" y="848473"/>
            <a:ext cx="3059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200 turns for a safety factor of 3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682110" y="1705226"/>
            <a:ext cx="866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Limit:</a:t>
            </a:r>
            <a:endParaRPr lang="en-GB" sz="1600" dirty="0"/>
          </a:p>
        </p:txBody>
      </p:sp>
      <p:cxnSp>
        <p:nvCxnSpPr>
          <p:cNvPr id="34" name="Straight Arrow Connector 33"/>
          <p:cNvCxnSpPr>
            <a:stCxn id="29" idx="2"/>
          </p:cNvCxnSpPr>
          <p:nvPr/>
        </p:nvCxnSpPr>
        <p:spPr>
          <a:xfrm flipH="1">
            <a:off x="7735316" y="1800116"/>
            <a:ext cx="1" cy="24366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549398" y="3022825"/>
            <a:ext cx="2529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Assuming required feedback speed of 300 turns </a:t>
            </a:r>
            <a:endParaRPr lang="en-GB" sz="1600" dirty="0"/>
          </a:p>
        </p:txBody>
      </p:sp>
      <p:sp>
        <p:nvSpPr>
          <p:cNvPr id="41" name="Rounded Rectangle 40"/>
          <p:cNvSpPr/>
          <p:nvPr/>
        </p:nvSpPr>
        <p:spPr>
          <a:xfrm>
            <a:off x="7389962" y="3315213"/>
            <a:ext cx="826265" cy="221618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970477" y="3700278"/>
            <a:ext cx="3059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100 turns for a safety factor of 3</a:t>
            </a:r>
            <a:endParaRPr lang="en-GB" sz="1600" dirty="0"/>
          </a:p>
        </p:txBody>
      </p:sp>
      <p:cxnSp>
        <p:nvCxnSpPr>
          <p:cNvPr id="43" name="Straight Arrow Connector 42"/>
          <p:cNvCxnSpPr>
            <a:stCxn id="41" idx="2"/>
          </p:cNvCxnSpPr>
          <p:nvPr/>
        </p:nvCxnSpPr>
        <p:spPr>
          <a:xfrm>
            <a:off x="7803095" y="3536831"/>
            <a:ext cx="935" cy="26162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7735316" y="2754854"/>
            <a:ext cx="0" cy="34568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 rot="5400000">
            <a:off x="7695192" y="688173"/>
            <a:ext cx="926486" cy="846238"/>
          </a:xfrm>
          <a:prstGeom prst="arc">
            <a:avLst>
              <a:gd name="adj1" fmla="val 16043049"/>
              <a:gd name="adj2" fmla="val 0"/>
            </a:avLst>
          </a:prstGeom>
          <a:ln w="19050">
            <a:solidFill>
              <a:srgbClr val="0082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5756716" y="4123821"/>
                <a:ext cx="3243336" cy="20081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-----------------------------------------------------</a:t>
                </a:r>
              </a:p>
              <a:p>
                <a:r>
                  <a:rPr lang="en-US" sz="1400" dirty="0" smtClean="0"/>
                  <a:t>Notes: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1400" dirty="0" smtClean="0"/>
                  <a:t> Numbers for the most critical plane shown (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400" dirty="0" smtClean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 smtClean="0"/>
                  <a:t> Varies between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−113</m:t>
                    </m:r>
                    <m:f>
                      <m:fPr>
                        <m:ctrlPr>
                          <a:rPr lang="en-GB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sz="14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1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149</m:t>
                    </m:r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m:rPr>
                            <m:sty m:val="p"/>
                          </m:rPr>
                          <a:rPr lang="el-G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sz="1400" dirty="0" smtClean="0"/>
                  <a:t> depending on collimator material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 smtClean="0"/>
                  <a:t> For aperture in the drifts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endParaRPr lang="en-GB" sz="1400" dirty="0"/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6716" y="4123821"/>
                <a:ext cx="3243336" cy="2008114"/>
              </a:xfrm>
              <a:prstGeom prst="rect">
                <a:avLst/>
              </a:prstGeom>
              <a:blipFill rotWithShape="0">
                <a:blip r:embed="rId5"/>
                <a:stretch>
                  <a:fillRect l="-564" t="-303" b="-24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3554614" y="1137542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614" y="1137542"/>
                <a:ext cx="433132" cy="276999"/>
              </a:xfrm>
              <a:prstGeom prst="rect">
                <a:avLst/>
              </a:prstGeom>
              <a:blipFill rotWithShape="0">
                <a:blip r:embed="rId6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5172476" y="3645620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(2)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2476" y="3645620"/>
                <a:ext cx="433131" cy="276999"/>
              </a:xfrm>
              <a:prstGeom prst="rect">
                <a:avLst/>
              </a:prstGeom>
              <a:blipFill rotWithShape="0">
                <a:blip r:embed="rId7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5183304" y="3038213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(3)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3304" y="3038213"/>
                <a:ext cx="433131" cy="276999"/>
              </a:xfrm>
              <a:prstGeom prst="rect">
                <a:avLst/>
              </a:prstGeom>
              <a:blipFill rotWithShape="0">
                <a:blip r:embed="rId8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Arrow Connector 63"/>
          <p:cNvCxnSpPr/>
          <p:nvPr/>
        </p:nvCxnSpPr>
        <p:spPr>
          <a:xfrm>
            <a:off x="3048000" y="1800116"/>
            <a:ext cx="978867" cy="17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1495061" y="1698314"/>
            <a:ext cx="977845" cy="1018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Arc 74"/>
          <p:cNvSpPr/>
          <p:nvPr/>
        </p:nvSpPr>
        <p:spPr>
          <a:xfrm>
            <a:off x="2329132" y="3367554"/>
            <a:ext cx="1819539" cy="2060464"/>
          </a:xfrm>
          <a:prstGeom prst="arc">
            <a:avLst>
              <a:gd name="adj1" fmla="val 16355519"/>
              <a:gd name="adj2" fmla="val 1972894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Arc 75"/>
          <p:cNvSpPr/>
          <p:nvPr/>
        </p:nvSpPr>
        <p:spPr>
          <a:xfrm rot="10800000">
            <a:off x="1415397" y="2309673"/>
            <a:ext cx="1782108" cy="1035103"/>
          </a:xfrm>
          <a:prstGeom prst="arc">
            <a:avLst>
              <a:gd name="adj1" fmla="val 16200000"/>
              <a:gd name="adj2" fmla="val 2067923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339463" y="3598815"/>
            <a:ext cx="489153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Safe, but not far from the limit</a:t>
            </a:r>
          </a:p>
          <a:p>
            <a:pPr algn="ctr"/>
            <a:r>
              <a:rPr lang="en-US" sz="2000" dirty="0" smtClean="0"/>
              <a:t>Impedance dominated by </a:t>
            </a:r>
            <a:r>
              <a:rPr lang="en-US" sz="2000" dirty="0" err="1" smtClean="0"/>
              <a:t>beamscreen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8742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/>
      <p:bldP spid="29" grpId="0"/>
      <p:bldP spid="30" grpId="0" animBg="1"/>
      <p:bldP spid="32" grpId="0"/>
      <p:bldP spid="33" grpId="0"/>
      <p:bldP spid="40" grpId="0"/>
      <p:bldP spid="41" grpId="0" animBg="1"/>
      <p:bldP spid="42" grpId="0"/>
      <p:bldP spid="50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4" y="1227574"/>
            <a:ext cx="5336875" cy="5336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0 impedance budget: </a:t>
            </a:r>
            <a:r>
              <a:rPr lang="en-US" dirty="0" smtClean="0"/>
              <a:t>TMCI </a:t>
            </a:r>
            <a:r>
              <a:rPr lang="en-US" dirty="0"/>
              <a:t>at injection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10.10.2017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S. Arsenyev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82486" y="5695016"/>
            <a:ext cx="6498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567423" y="5741024"/>
            <a:ext cx="678610" cy="747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 rot="5400000">
            <a:off x="2792673" y="3769479"/>
            <a:ext cx="1379625" cy="1768505"/>
          </a:xfrm>
          <a:prstGeom prst="arc">
            <a:avLst>
              <a:gd name="adj1" fmla="val 18306999"/>
              <a:gd name="adj2" fmla="val 0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/>
          <p:cNvSpPr/>
          <p:nvPr/>
        </p:nvSpPr>
        <p:spPr>
          <a:xfrm rot="5400000">
            <a:off x="3017191" y="3501154"/>
            <a:ext cx="787120" cy="1891186"/>
          </a:xfrm>
          <a:prstGeom prst="arc">
            <a:avLst>
              <a:gd name="adj1" fmla="val 17398693"/>
              <a:gd name="adj2" fmla="val 0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/>
          <p:cNvSpPr/>
          <p:nvPr/>
        </p:nvSpPr>
        <p:spPr>
          <a:xfrm rot="16200000">
            <a:off x="1436486" y="4915158"/>
            <a:ext cx="1948812" cy="1796566"/>
          </a:xfrm>
          <a:prstGeom prst="arc">
            <a:avLst>
              <a:gd name="adj1" fmla="val 17797335"/>
              <a:gd name="adj2" fmla="val 0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/>
          <p:cNvSpPr/>
          <p:nvPr/>
        </p:nvSpPr>
        <p:spPr>
          <a:xfrm rot="5400000">
            <a:off x="1857986" y="2178429"/>
            <a:ext cx="2873494" cy="1811728"/>
          </a:xfrm>
          <a:prstGeom prst="arc">
            <a:avLst>
              <a:gd name="adj1" fmla="val 18233531"/>
              <a:gd name="adj2" fmla="val 20443537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/>
          <p:cNvSpPr/>
          <p:nvPr/>
        </p:nvSpPr>
        <p:spPr>
          <a:xfrm rot="16200000">
            <a:off x="997359" y="4805849"/>
            <a:ext cx="2296708" cy="1220491"/>
          </a:xfrm>
          <a:prstGeom prst="arc">
            <a:avLst>
              <a:gd name="adj1" fmla="val 18265223"/>
              <a:gd name="adj2" fmla="val 20954417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 rot="5400000">
            <a:off x="2251589" y="1691235"/>
            <a:ext cx="2541810" cy="1614494"/>
          </a:xfrm>
          <a:prstGeom prst="arc">
            <a:avLst>
              <a:gd name="adj1" fmla="val 19444425"/>
              <a:gd name="adj2" fmla="val 0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/>
          <p:cNvSpPr/>
          <p:nvPr/>
        </p:nvSpPr>
        <p:spPr>
          <a:xfrm rot="16200000">
            <a:off x="1426152" y="3745481"/>
            <a:ext cx="1631746" cy="1662380"/>
          </a:xfrm>
          <a:prstGeom prst="arc">
            <a:avLst>
              <a:gd name="adj1" fmla="val 18413247"/>
              <a:gd name="adj2" fmla="val 78082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467727" y="2467586"/>
            <a:ext cx="6498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1558414" y="2467586"/>
            <a:ext cx="66135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467727" y="2074798"/>
            <a:ext cx="6498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266536" y="1775749"/>
            <a:ext cx="8600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567423" y="1775749"/>
            <a:ext cx="89773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ight Brace 31"/>
          <p:cNvSpPr/>
          <p:nvPr/>
        </p:nvSpPr>
        <p:spPr>
          <a:xfrm>
            <a:off x="5374619" y="1610264"/>
            <a:ext cx="307491" cy="4347712"/>
          </a:xfrm>
          <a:prstGeom prst="rightBrace">
            <a:avLst>
              <a:gd name="adj1" fmla="val 51746"/>
              <a:gd name="adj2" fmla="val 1216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4862169" y="1852418"/>
                <a:ext cx="4204096" cy="6151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𝑙𝑒𝑚𝑒𝑛𝑡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Im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eff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MC</m:t>
                              </m:r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p>
                          </m:sSubSup>
                        </m:e>
                      </m:nary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</m:t>
                      </m:r>
                      <m:f>
                        <m:fPr>
                          <m:ctrlPr>
                            <a:rPr lang="en-GB" sz="1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169" y="1852418"/>
                <a:ext cx="4204096" cy="615168"/>
              </a:xfrm>
              <a:prstGeom prst="rect">
                <a:avLst/>
              </a:prstGeom>
              <a:blipFill rotWithShape="0">
                <a:blip r:embed="rId4"/>
                <a:stretch>
                  <a:fillRect t="-115842" b="-1663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664480" y="2476253"/>
                <a:ext cx="305950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Assuming required TMCI threshold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1600" dirty="0" smtClean="0"/>
                  <a:t> and RF voltage of 12 MV.</a:t>
                </a:r>
                <a:endParaRPr lang="en-GB" sz="16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4480" y="2476253"/>
                <a:ext cx="3059501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996" t="-2190" r="-1992" b="-80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5724704" y="1537452"/>
            <a:ext cx="866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Limit:</a:t>
            </a:r>
            <a:endParaRPr lang="en-GB" sz="1600" dirty="0"/>
          </a:p>
        </p:txBody>
      </p:sp>
      <p:sp>
        <p:nvSpPr>
          <p:cNvPr id="40" name="Arc 39"/>
          <p:cNvSpPr/>
          <p:nvPr/>
        </p:nvSpPr>
        <p:spPr>
          <a:xfrm rot="10800000">
            <a:off x="6345090" y="2591848"/>
            <a:ext cx="926486" cy="846238"/>
          </a:xfrm>
          <a:prstGeom prst="arc">
            <a:avLst>
              <a:gd name="adj1" fmla="val 16043049"/>
              <a:gd name="adj2" fmla="val 0"/>
            </a:avLst>
          </a:prstGeom>
          <a:ln w="19050">
            <a:solidFill>
              <a:srgbClr val="0082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ounded Rectangle 40"/>
          <p:cNvSpPr/>
          <p:nvPr/>
        </p:nvSpPr>
        <p:spPr>
          <a:xfrm>
            <a:off x="6174826" y="2740852"/>
            <a:ext cx="261371" cy="270295"/>
          </a:xfrm>
          <a:prstGeom prst="roundRect">
            <a:avLst/>
          </a:prstGeom>
          <a:noFill/>
          <a:ln w="19050">
            <a:solidFill>
              <a:srgbClr val="008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796558" y="3264921"/>
            <a:ext cx="15882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safety factor of 3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5701932" y="3551381"/>
                <a:ext cx="3235034" cy="3085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-----------------------------------------------------</a:t>
                </a:r>
              </a:p>
              <a:p>
                <a:r>
                  <a:rPr lang="en-US" sz="1400" dirty="0" smtClean="0"/>
                  <a:t>Notes: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1400" dirty="0" smtClean="0"/>
                  <a:t> Numbers for the most critical plane shown (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400" dirty="0" smtClean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 smtClean="0"/>
                  <a:t> Varies between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1.66</m:t>
                    </m:r>
                    <m:f>
                      <m:fPr>
                        <m:ctrlPr>
                          <a:rPr lang="en-GB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sz="14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4.62</m:t>
                    </m:r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m:rPr>
                            <m:sty m:val="p"/>
                          </m:rPr>
                          <a:rPr lang="el-G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sz="1400" dirty="0" smtClean="0"/>
                  <a:t> depending on collimator material. Includes contribution of tapers.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1400" dirty="0" smtClean="0"/>
                  <a:t>Number absent in LHC design report – scaled from FCC impedance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1400" dirty="0"/>
                  <a:t>Number absent in LHC design report – scaled </a:t>
                </a:r>
                <a:r>
                  <a:rPr lang="en-US" sz="1400" dirty="0" smtClean="0"/>
                  <a:t>from TCBI budget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1400" dirty="0" smtClean="0"/>
                  <a:t>Without ferrite shielding </a:t>
                </a:r>
                <a14:m>
                  <m:oMath xmlns:m="http://schemas.openxmlformats.org/officeDocument/2006/math">
                    <m:r>
                      <a:rPr lang="en-US" sz="140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1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f>
                      <m:fPr>
                        <m:ctrlPr>
                          <a:rPr lang="en-GB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GB" sz="1400" dirty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932" y="3551381"/>
                <a:ext cx="3235034" cy="3085332"/>
              </a:xfrm>
              <a:prstGeom prst="rect">
                <a:avLst/>
              </a:prstGeom>
              <a:blipFill rotWithShape="0">
                <a:blip r:embed="rId6"/>
                <a:stretch>
                  <a:fillRect l="-565" t="-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574838" y="1150321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4838" y="1150321"/>
                <a:ext cx="433132" cy="276999"/>
              </a:xfrm>
              <a:prstGeom prst="rect">
                <a:avLst/>
              </a:prstGeom>
              <a:blipFill rotWithShape="0">
                <a:blip r:embed="rId7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191593" y="4084144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(2)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593" y="4084144"/>
                <a:ext cx="433132" cy="276999"/>
              </a:xfrm>
              <a:prstGeom prst="rect">
                <a:avLst/>
              </a:prstGeom>
              <a:blipFill rotWithShape="0"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94454" y="5462751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(3)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54" y="5462751"/>
                <a:ext cx="433132" cy="276999"/>
              </a:xfrm>
              <a:prstGeom prst="rect">
                <a:avLst/>
              </a:prstGeom>
              <a:blipFill rotWithShape="0">
                <a:blip r:embed="rId9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50535" y="4787015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(4)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35" y="4787015"/>
                <a:ext cx="433131" cy="276999"/>
              </a:xfrm>
              <a:prstGeom prst="rect">
                <a:avLst/>
              </a:prstGeom>
              <a:blipFill rotWithShape="0">
                <a:blip r:embed="rId10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50"/>
          <p:cNvCxnSpPr/>
          <p:nvPr/>
        </p:nvCxnSpPr>
        <p:spPr>
          <a:xfrm flipH="1">
            <a:off x="1573173" y="3021356"/>
            <a:ext cx="95149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rc 54"/>
          <p:cNvSpPr/>
          <p:nvPr/>
        </p:nvSpPr>
        <p:spPr>
          <a:xfrm rot="5400000">
            <a:off x="2818218" y="1158436"/>
            <a:ext cx="761910" cy="2939199"/>
          </a:xfrm>
          <a:prstGeom prst="arc">
            <a:avLst>
              <a:gd name="adj1" fmla="val 17251117"/>
              <a:gd name="adj2" fmla="val 0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820425" y="1911130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(5)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0425" y="1911130"/>
                <a:ext cx="433131" cy="276999"/>
              </a:xfrm>
              <a:prstGeom prst="rect">
                <a:avLst/>
              </a:prstGeom>
              <a:blipFill rotWithShape="0">
                <a:blip r:embed="rId11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339463" y="3598815"/>
            <a:ext cx="489153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Safe, but many unknown elements</a:t>
            </a:r>
          </a:p>
          <a:p>
            <a:pPr algn="ctr"/>
            <a:r>
              <a:rPr lang="en-US" sz="2000" dirty="0" smtClean="0"/>
              <a:t>No single dominant contribution to impedance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4252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/>
      <p:bldP spid="35" grpId="0"/>
      <p:bldP spid="39" grpId="0"/>
      <p:bldP spid="40" grpId="0" animBg="1"/>
      <p:bldP spid="41" grpId="0" animBg="1"/>
      <p:bldP spid="14" grpId="0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" y="1190244"/>
            <a:ext cx="5312859" cy="53128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 0 impedance budget: </a:t>
            </a:r>
            <a:r>
              <a:rPr lang="en-US" dirty="0" smtClean="0"/>
              <a:t>TMCI </a:t>
            </a:r>
            <a:r>
              <a:rPr lang="en-US" dirty="0"/>
              <a:t>at </a:t>
            </a:r>
            <a:r>
              <a:rPr lang="en-US" dirty="0" smtClean="0"/>
              <a:t>top energy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10.10.2017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S. Arsenyev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64641" y="5799934"/>
            <a:ext cx="649856" cy="805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474872" y="5780611"/>
            <a:ext cx="66135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84185" y="5607835"/>
            <a:ext cx="648328" cy="69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82657" y="4485279"/>
            <a:ext cx="6498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473344" y="4485279"/>
            <a:ext cx="66135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272358" y="3174551"/>
            <a:ext cx="742139" cy="520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1473344" y="3122762"/>
            <a:ext cx="703388" cy="9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474872" y="2378927"/>
            <a:ext cx="1015286" cy="2513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011877" y="2665727"/>
            <a:ext cx="1002620" cy="1895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>
            <a:off x="2660422" y="2256690"/>
            <a:ext cx="1572440" cy="1000752"/>
          </a:xfrm>
          <a:prstGeom prst="arc">
            <a:avLst>
              <a:gd name="adj1" fmla="val 15544944"/>
              <a:gd name="adj2" fmla="val 19726783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c 25"/>
          <p:cNvSpPr/>
          <p:nvPr/>
        </p:nvSpPr>
        <p:spPr>
          <a:xfrm rot="10800000">
            <a:off x="1244893" y="1204621"/>
            <a:ext cx="1909313" cy="1037692"/>
          </a:xfrm>
          <a:prstGeom prst="arc">
            <a:avLst>
              <a:gd name="adj1" fmla="val 16612562"/>
              <a:gd name="adj2" fmla="val 20065545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c 26"/>
          <p:cNvSpPr/>
          <p:nvPr/>
        </p:nvSpPr>
        <p:spPr>
          <a:xfrm>
            <a:off x="2716206" y="1972414"/>
            <a:ext cx="1516656" cy="954076"/>
          </a:xfrm>
          <a:prstGeom prst="arc">
            <a:avLst>
              <a:gd name="adj1" fmla="val 15544944"/>
              <a:gd name="adj2" fmla="val 19607879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059502" y="1723468"/>
            <a:ext cx="954995" cy="7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1473344" y="1648558"/>
            <a:ext cx="959305" cy="749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Brace 30"/>
          <p:cNvSpPr/>
          <p:nvPr/>
        </p:nvSpPr>
        <p:spPr>
          <a:xfrm>
            <a:off x="5374619" y="1610264"/>
            <a:ext cx="307491" cy="4347712"/>
          </a:xfrm>
          <a:prstGeom prst="rightBrace">
            <a:avLst>
              <a:gd name="adj1" fmla="val 51746"/>
              <a:gd name="adj2" fmla="val 886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691789" y="2491995"/>
                <a:ext cx="305950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Assuming required TMCI threshold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1600" dirty="0" smtClean="0"/>
                  <a:t> and RF voltage of 32 MV.</a:t>
                </a:r>
                <a:endParaRPr lang="en-GB" sz="16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789" y="2491995"/>
                <a:ext cx="3059501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1195" t="-2206" r="-1793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5612281" y="1427039"/>
            <a:ext cx="866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Limit:</a:t>
            </a:r>
            <a:endParaRPr lang="en-GB" sz="1600" dirty="0"/>
          </a:p>
        </p:txBody>
      </p:sp>
      <p:sp>
        <p:nvSpPr>
          <p:cNvPr id="34" name="Arc 33"/>
          <p:cNvSpPr/>
          <p:nvPr/>
        </p:nvSpPr>
        <p:spPr>
          <a:xfrm rot="10800000">
            <a:off x="6372399" y="2607590"/>
            <a:ext cx="926486" cy="846238"/>
          </a:xfrm>
          <a:prstGeom prst="arc">
            <a:avLst>
              <a:gd name="adj1" fmla="val 16043049"/>
              <a:gd name="adj2" fmla="val 0"/>
            </a:avLst>
          </a:prstGeom>
          <a:ln w="19050">
            <a:solidFill>
              <a:srgbClr val="0082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6202135" y="2756594"/>
            <a:ext cx="261371" cy="270295"/>
          </a:xfrm>
          <a:prstGeom prst="roundRect">
            <a:avLst/>
          </a:prstGeom>
          <a:noFill/>
          <a:ln w="19050">
            <a:solidFill>
              <a:srgbClr val="008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823867" y="3280663"/>
            <a:ext cx="15882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safety factor of 3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4897204" y="1734490"/>
                <a:ext cx="4204096" cy="6151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𝑙𝑒𝑚𝑒𝑛𝑡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Im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eff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MC</m:t>
                              </m:r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p>
                          </m:sSubSup>
                        </m:e>
                      </m:nary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</m:t>
                      </m:r>
                      <m:f>
                        <m:fPr>
                          <m:ctrlPr>
                            <a:rPr lang="en-GB" sz="1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204" y="1734490"/>
                <a:ext cx="4204096" cy="615168"/>
              </a:xfrm>
              <a:prstGeom prst="rect">
                <a:avLst/>
              </a:prstGeom>
              <a:blipFill rotWithShape="0">
                <a:blip r:embed="rId5"/>
                <a:stretch>
                  <a:fillRect t="-117000" b="-169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701932" y="3551381"/>
                <a:ext cx="3246536" cy="2989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-----------------------------------------------------</a:t>
                </a:r>
              </a:p>
              <a:p>
                <a:r>
                  <a:rPr lang="en-US" sz="1400" dirty="0" smtClean="0"/>
                  <a:t>Notes: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1400" dirty="0" smtClean="0"/>
                  <a:t> Numbers for the most critical plane shown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400" dirty="0" smtClean="0"/>
                  <a:t> for LHC,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400" dirty="0" smtClean="0"/>
                  <a:t> for FCC)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 smtClean="0"/>
                  <a:t> Varies between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46.2</m:t>
                    </m:r>
                    <m:f>
                      <m:fPr>
                        <m:ctrlPr>
                          <a:rPr lang="en-GB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sz="14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123.2</m:t>
                    </m:r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m:rPr>
                            <m:sty m:val="p"/>
                          </m:rPr>
                          <a:rPr lang="el-G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sz="1400" dirty="0" smtClean="0"/>
                  <a:t> depending on collimator material. Includes contribution of tapers.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US" sz="1400" dirty="0"/>
                  <a:t> For aperture in the drifts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endParaRPr lang="en-GB" sz="1400" dirty="0"/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1400" dirty="0" smtClean="0"/>
                  <a:t>Number absent in LHC design report – scaled from FCC impedance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1400" dirty="0"/>
                  <a:t>Number absent in LHC design report – scaled </a:t>
                </a:r>
                <a:r>
                  <a:rPr lang="en-US" sz="1400" dirty="0" smtClean="0"/>
                  <a:t>from TCBI budget</a:t>
                </a:r>
                <a:endParaRPr lang="en-GB" sz="1400" dirty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932" y="3551381"/>
                <a:ext cx="3246536" cy="2989216"/>
              </a:xfrm>
              <a:prstGeom prst="rect">
                <a:avLst/>
              </a:prstGeom>
              <a:blipFill rotWithShape="0">
                <a:blip r:embed="rId6"/>
                <a:stretch>
                  <a:fillRect l="-563" t="-4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570267" y="1119785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0267" y="1119785"/>
                <a:ext cx="433132" cy="276999"/>
              </a:xfrm>
              <a:prstGeom prst="rect">
                <a:avLst/>
              </a:prstGeom>
              <a:blipFill rotWithShape="0">
                <a:blip r:embed="rId7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167476" y="4208280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(2)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7476" y="4208280"/>
                <a:ext cx="433132" cy="276999"/>
              </a:xfrm>
              <a:prstGeom prst="rect">
                <a:avLst/>
              </a:prstGeom>
              <a:blipFill rotWithShape="0">
                <a:blip r:embed="rId8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934722" y="3286465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(3)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4722" y="3286465"/>
                <a:ext cx="433132" cy="276999"/>
              </a:xfrm>
              <a:prstGeom prst="rect">
                <a:avLst/>
              </a:prstGeom>
              <a:blipFill rotWithShape="0">
                <a:blip r:embed="rId9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49295" y="5438734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(4)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5" y="5438734"/>
                <a:ext cx="433131" cy="276999"/>
              </a:xfrm>
              <a:prstGeom prst="rect">
                <a:avLst/>
              </a:prstGeom>
              <a:blipFill rotWithShape="0">
                <a:blip r:embed="rId10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9294" y="3044811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(5)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4" y="3044811"/>
                <a:ext cx="433131" cy="276999"/>
              </a:xfrm>
              <a:prstGeom prst="rect">
                <a:avLst/>
              </a:prstGeom>
              <a:blipFill rotWithShape="0">
                <a:blip r:embed="rId11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/>
          <p:cNvCxnSpPr/>
          <p:nvPr/>
        </p:nvCxnSpPr>
        <p:spPr>
          <a:xfrm flipH="1" flipV="1">
            <a:off x="1473344" y="3331349"/>
            <a:ext cx="372709" cy="1185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634435" y="3443879"/>
            <a:ext cx="380062" cy="119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39463" y="3598815"/>
            <a:ext cx="489153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Safe only for some scenarios</a:t>
            </a:r>
          </a:p>
          <a:p>
            <a:pPr algn="ctr"/>
            <a:r>
              <a:rPr lang="en-US" sz="2000" dirty="0" smtClean="0"/>
              <a:t>Impedance dominated by collimators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071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34" grpId="0" animBg="1"/>
      <p:bldP spid="35" grpId="0" animBg="1"/>
      <p:bldP spid="36" grpId="0"/>
      <p:bldP spid="37" grpId="0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40" y="1214110"/>
            <a:ext cx="5305226" cy="53052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0 impedance budget: </a:t>
            </a:r>
            <a:r>
              <a:rPr lang="en-US" dirty="0" smtClean="0"/>
              <a:t>Longitudinal stability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10.10.2017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S. Arsenyev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543300" y="5639782"/>
            <a:ext cx="6498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 rot="16200000">
            <a:off x="1691601" y="5453137"/>
            <a:ext cx="1279726" cy="1653018"/>
          </a:xfrm>
          <a:prstGeom prst="arc">
            <a:avLst>
              <a:gd name="adj1" fmla="val 18039382"/>
              <a:gd name="adj2" fmla="val 21246001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5400000">
            <a:off x="2385916" y="3283171"/>
            <a:ext cx="2544131" cy="1521705"/>
          </a:xfrm>
          <a:prstGeom prst="arc">
            <a:avLst>
              <a:gd name="adj1" fmla="val 19689929"/>
              <a:gd name="adj2" fmla="val 0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5400000">
            <a:off x="2125566" y="2919099"/>
            <a:ext cx="2653477" cy="1821233"/>
          </a:xfrm>
          <a:prstGeom prst="arc">
            <a:avLst>
              <a:gd name="adj1" fmla="val 18882073"/>
              <a:gd name="adj2" fmla="val 75051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/>
          <p:cNvSpPr/>
          <p:nvPr/>
        </p:nvSpPr>
        <p:spPr>
          <a:xfrm rot="16200000">
            <a:off x="1909115" y="4913998"/>
            <a:ext cx="1424195" cy="1909110"/>
          </a:xfrm>
          <a:prstGeom prst="arc">
            <a:avLst>
              <a:gd name="adj1" fmla="val 16530543"/>
              <a:gd name="adj2" fmla="val 20963503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 rot="5400000">
            <a:off x="1244513" y="1934888"/>
            <a:ext cx="4042848" cy="2305794"/>
          </a:xfrm>
          <a:prstGeom prst="arc">
            <a:avLst>
              <a:gd name="adj1" fmla="val 19288367"/>
              <a:gd name="adj2" fmla="val 20482935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/>
          <p:cNvSpPr/>
          <p:nvPr/>
        </p:nvSpPr>
        <p:spPr>
          <a:xfrm rot="16200000">
            <a:off x="1588154" y="4569091"/>
            <a:ext cx="2142958" cy="2147459"/>
          </a:xfrm>
          <a:prstGeom prst="arc">
            <a:avLst>
              <a:gd name="adj1" fmla="val 17543618"/>
              <a:gd name="adj2" fmla="val 20963503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Brace 17"/>
          <p:cNvSpPr/>
          <p:nvPr/>
        </p:nvSpPr>
        <p:spPr>
          <a:xfrm>
            <a:off x="5374619" y="1610264"/>
            <a:ext cx="307491" cy="4347712"/>
          </a:xfrm>
          <a:prstGeom prst="rightBrace">
            <a:avLst>
              <a:gd name="adj1" fmla="val 51746"/>
              <a:gd name="adj2" fmla="val 1084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814781" y="2479358"/>
            <a:ext cx="3059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Assuming 2 times the budget of LHC.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750417" y="1494584"/>
            <a:ext cx="866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Limit: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156110" y="1692380"/>
                <a:ext cx="4204096" cy="6760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𝑙𝑒𝑚𝑒𝑛𝑡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Im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4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||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eff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Loss</m:t>
                              </m:r>
                              <m: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of</m:t>
                              </m:r>
                              <m: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Landau</m:t>
                              </m:r>
                            </m:sup>
                          </m:sSubSup>
                        </m:e>
                      </m:nary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𝟐𝟎𝟎</m:t>
                      </m:r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sty m:val="p"/>
                        </m:rPr>
                        <a:rPr lang="el-GR" sz="1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110" y="1692380"/>
                <a:ext cx="4204096" cy="6760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684096" y="3238422"/>
                <a:ext cx="3246536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-----------------------------------------------------</a:t>
                </a:r>
              </a:p>
              <a:p>
                <a:r>
                  <a:rPr lang="en-US" sz="1400" dirty="0" smtClean="0"/>
                  <a:t>Notes: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1400" dirty="0" smtClean="0"/>
                  <a:t> Numbers vary a lot depending on definition of effective impedance.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 smtClean="0"/>
                  <a:t> Varies between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sty m:val="p"/>
                      </m:rPr>
                      <a:rPr lang="el-GR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1400" dirty="0" smtClean="0"/>
                  <a:t> and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8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sty m:val="p"/>
                      </m:rPr>
                      <a:rPr lang="el-GR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1400" dirty="0" smtClean="0"/>
                  <a:t> depending energy (magnetoresistance).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US" sz="1400" dirty="0"/>
                  <a:t> Varies between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sty m:val="p"/>
                      </m:rPr>
                      <a:rPr lang="el-GR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1400" dirty="0"/>
                  <a:t> and</a:t>
                </a:r>
                <a14:m>
                  <m:oMath xmlns:m="http://schemas.openxmlformats.org/officeDocument/2006/math">
                    <m:r>
                      <a:rPr lang="en-US" sz="1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2.5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sty m:val="p"/>
                      </m:rPr>
                      <a:rPr lang="el-GR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1400" dirty="0"/>
                  <a:t> depending energy </a:t>
                </a:r>
                <a:r>
                  <a:rPr lang="en-GB" sz="1400" dirty="0" smtClean="0"/>
                  <a:t>and collimator material.</a:t>
                </a:r>
                <a:endParaRPr lang="en-GB" sz="1400" dirty="0"/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/>
                  <a:t> For aperture in the drifts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4096" y="3238422"/>
                <a:ext cx="3246536" cy="2246769"/>
              </a:xfrm>
              <a:prstGeom prst="rect">
                <a:avLst/>
              </a:prstGeom>
              <a:blipFill rotWithShape="0">
                <a:blip r:embed="rId5"/>
                <a:stretch>
                  <a:fillRect l="-563" t="-542" b="-18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837350" y="1158198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7350" y="1158198"/>
                <a:ext cx="433132" cy="276999"/>
              </a:xfrm>
              <a:prstGeom prst="rect">
                <a:avLst/>
              </a:prstGeom>
              <a:blipFill rotWithShape="0">
                <a:blip r:embed="rId6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102587" y="5213642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(2)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587" y="5213642"/>
                <a:ext cx="433131" cy="276999"/>
              </a:xfrm>
              <a:prstGeom prst="rect">
                <a:avLst/>
              </a:prstGeom>
              <a:blipFill rotWithShape="0">
                <a:blip r:embed="rId7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120859" y="4287246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(3)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0859" y="4287246"/>
                <a:ext cx="433131" cy="276999"/>
              </a:xfrm>
              <a:prstGeom prst="rect">
                <a:avLst/>
              </a:prstGeom>
              <a:blipFill rotWithShape="0">
                <a:blip r:embed="rId8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201612" y="3866723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(4)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612" y="3866723"/>
                <a:ext cx="433131" cy="276999"/>
              </a:xfrm>
              <a:prstGeom prst="rect">
                <a:avLst/>
              </a:prstGeom>
              <a:blipFill rotWithShape="0">
                <a:blip r:embed="rId9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Arc 30"/>
          <p:cNvSpPr/>
          <p:nvPr/>
        </p:nvSpPr>
        <p:spPr>
          <a:xfrm rot="5400000">
            <a:off x="1848474" y="2132464"/>
            <a:ext cx="3112454" cy="1795918"/>
          </a:xfrm>
          <a:prstGeom prst="arc">
            <a:avLst>
              <a:gd name="adj1" fmla="val 18752545"/>
              <a:gd name="adj2" fmla="val 75051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c 31"/>
          <p:cNvSpPr/>
          <p:nvPr/>
        </p:nvSpPr>
        <p:spPr>
          <a:xfrm rot="5400000">
            <a:off x="1865250" y="1802954"/>
            <a:ext cx="3112454" cy="1795918"/>
          </a:xfrm>
          <a:prstGeom prst="arc">
            <a:avLst>
              <a:gd name="adj1" fmla="val 18752545"/>
              <a:gd name="adj2" fmla="val 75051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c 32"/>
          <p:cNvSpPr/>
          <p:nvPr/>
        </p:nvSpPr>
        <p:spPr>
          <a:xfrm rot="5400000">
            <a:off x="2120678" y="1567672"/>
            <a:ext cx="2743911" cy="1723494"/>
          </a:xfrm>
          <a:prstGeom prst="arc">
            <a:avLst>
              <a:gd name="adj1" fmla="val 19029814"/>
              <a:gd name="adj2" fmla="val 75051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c 33"/>
          <p:cNvSpPr/>
          <p:nvPr/>
        </p:nvSpPr>
        <p:spPr>
          <a:xfrm rot="16200000">
            <a:off x="1785121" y="3626189"/>
            <a:ext cx="1279726" cy="1653018"/>
          </a:xfrm>
          <a:prstGeom prst="arc">
            <a:avLst>
              <a:gd name="adj1" fmla="val 17456864"/>
              <a:gd name="adj2" fmla="val 21246001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c 34"/>
          <p:cNvSpPr/>
          <p:nvPr/>
        </p:nvSpPr>
        <p:spPr>
          <a:xfrm rot="5400000">
            <a:off x="2352483" y="1050598"/>
            <a:ext cx="2546275" cy="1689334"/>
          </a:xfrm>
          <a:prstGeom prst="arc">
            <a:avLst>
              <a:gd name="adj1" fmla="val 19689929"/>
              <a:gd name="adj2" fmla="val 77632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c 35"/>
          <p:cNvSpPr/>
          <p:nvPr/>
        </p:nvSpPr>
        <p:spPr>
          <a:xfrm rot="16200000">
            <a:off x="1781046" y="2972768"/>
            <a:ext cx="1279726" cy="1653018"/>
          </a:xfrm>
          <a:prstGeom prst="arc">
            <a:avLst>
              <a:gd name="adj1" fmla="val 17456864"/>
              <a:gd name="adj2" fmla="val 21246001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 rot="5400000">
            <a:off x="2479545" y="543464"/>
            <a:ext cx="2546275" cy="1689334"/>
          </a:xfrm>
          <a:prstGeom prst="arc">
            <a:avLst>
              <a:gd name="adj1" fmla="val 20202367"/>
              <a:gd name="adj2" fmla="val 77632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1666657" y="2656431"/>
            <a:ext cx="446383" cy="4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/>
        </p:nvSpPr>
        <p:spPr>
          <a:xfrm rot="5400000">
            <a:off x="2324907" y="-162058"/>
            <a:ext cx="2435469" cy="2535164"/>
          </a:xfrm>
          <a:prstGeom prst="arc">
            <a:avLst>
              <a:gd name="adj1" fmla="val 19635494"/>
              <a:gd name="adj2" fmla="val 77632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Arc 40"/>
          <p:cNvSpPr/>
          <p:nvPr/>
        </p:nvSpPr>
        <p:spPr>
          <a:xfrm rot="5400000">
            <a:off x="2180090" y="-1304357"/>
            <a:ext cx="2246212" cy="4217963"/>
          </a:xfrm>
          <a:prstGeom prst="arc">
            <a:avLst>
              <a:gd name="adj1" fmla="val 19123275"/>
              <a:gd name="adj2" fmla="val 77632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1676031" y="1922893"/>
            <a:ext cx="890402" cy="4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39463" y="3598815"/>
            <a:ext cx="489153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No conclusive answer</a:t>
            </a:r>
          </a:p>
          <a:p>
            <a:pPr algn="ctr"/>
            <a:r>
              <a:rPr lang="en-US" sz="2000" dirty="0" smtClean="0"/>
              <a:t>Many elements contribute to impedance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195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4" grpId="0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modes </a:t>
            </a:r>
            <a:r>
              <a:rPr lang="en-US" dirty="0"/>
              <a:t>impedance </a:t>
            </a:r>
            <a:r>
              <a:rPr lang="en-US" dirty="0" smtClean="0"/>
              <a:t>budget at injection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10.10.2017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S. Arsenyev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39" y="1132936"/>
            <a:ext cx="5324361" cy="532436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610928" y="4681268"/>
            <a:ext cx="989163" cy="1138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600091" y="4681268"/>
            <a:ext cx="48487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968" y="2963174"/>
            <a:ext cx="2733136" cy="2733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404090" y="1463280"/>
                <a:ext cx="3458114" cy="584775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For higher modes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1600" dirty="0" smtClean="0"/>
                  <a:t> is not the worst case – </a:t>
                </a:r>
                <a:r>
                  <a:rPr lang="en-GB" sz="1600" dirty="0" smtClean="0">
                    <a:solidFill>
                      <a:srgbClr val="C00000"/>
                    </a:solidFill>
                  </a:rPr>
                  <a:t>chromaticity scan needed</a:t>
                </a:r>
                <a:endParaRPr lang="en-GB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090" y="1463280"/>
                <a:ext cx="3458114" cy="584775"/>
              </a:xfrm>
              <a:prstGeom prst="rect">
                <a:avLst/>
              </a:prstGeom>
              <a:blipFill rotWithShape="0">
                <a:blip r:embed="rId5"/>
                <a:stretch>
                  <a:fillRect l="-702" t="-2041" b="-11224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133147" y="2925316"/>
                <a:ext cx="1685744" cy="2894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---------------------------</a:t>
                </a:r>
              </a:p>
              <a:p>
                <a:r>
                  <a:rPr lang="en-US" sz="1400" dirty="0" smtClean="0"/>
                  <a:t>Notes: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(1) </m:t>
                    </m:r>
                  </m:oMath>
                </a14:m>
                <a:r>
                  <a:rPr lang="en-US" sz="1400" dirty="0" smtClean="0"/>
                  <a:t>For each mode and each value of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sz="1400" dirty="0" smtClean="0"/>
                  <a:t>, only the most unstable coupled-bunch mode is plotted.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1400" dirty="0" smtClean="0"/>
                  <a:t>Assuming LHC parameters: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=3.75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𝑜𝑐𝑡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𝑜𝑐𝑡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=40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400" dirty="0" smtClean="0"/>
                  <a:t>,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=0.45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𝑇𝑒𝑉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400" dirty="0" smtClean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3147" y="2925316"/>
                <a:ext cx="1685744" cy="2894639"/>
              </a:xfrm>
              <a:prstGeom prst="rect">
                <a:avLst/>
              </a:prstGeom>
              <a:blipFill rotWithShape="0">
                <a:blip r:embed="rId6"/>
                <a:stretch>
                  <a:fillRect l="-1083" t="-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 rot="19193078">
                <a:off x="2560639" y="2001095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(2)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193078">
                <a:off x="2560639" y="2001095"/>
                <a:ext cx="433132" cy="27699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775760" y="3256160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760" y="3256160"/>
                <a:ext cx="433132" cy="276999"/>
              </a:xfrm>
              <a:prstGeom prst="rect">
                <a:avLst/>
              </a:prstGeom>
              <a:blipFill rotWithShape="0">
                <a:blip r:embed="rId8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843630" y="5066244"/>
                <a:ext cx="738214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=0.28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3630" y="5066244"/>
                <a:ext cx="738214" cy="261610"/>
              </a:xfrm>
              <a:prstGeom prst="rect">
                <a:avLst/>
              </a:prstGeom>
              <a:blipFill rotWithShape="0">
                <a:blip r:embed="rId9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V="1">
            <a:off x="5088113" y="4824815"/>
            <a:ext cx="343654" cy="3096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451536" y="5130316"/>
                <a:ext cx="738214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=0.38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536" y="5130316"/>
                <a:ext cx="738214" cy="261610"/>
              </a:xfrm>
              <a:prstGeom prst="rect">
                <a:avLst/>
              </a:prstGeom>
              <a:blipFill rotWithShape="0">
                <a:blip r:embed="rId10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 flipV="1">
            <a:off x="5660210" y="4824815"/>
            <a:ext cx="265288" cy="3722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124131" y="4246703"/>
                <a:ext cx="738214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=0.58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131" y="4246703"/>
                <a:ext cx="738214" cy="261610"/>
              </a:xfrm>
              <a:prstGeom prst="rect">
                <a:avLst/>
              </a:prstGeom>
              <a:blipFill rotWithShape="0">
                <a:blip r:embed="rId11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/>
          <p:nvPr/>
        </p:nvCxnSpPr>
        <p:spPr>
          <a:xfrm flipH="1">
            <a:off x="6151197" y="4508313"/>
            <a:ext cx="89344" cy="3053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55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modes </a:t>
            </a:r>
            <a:r>
              <a:rPr lang="en-US" dirty="0"/>
              <a:t>impedance </a:t>
            </a:r>
            <a:r>
              <a:rPr lang="en-US" dirty="0" smtClean="0"/>
              <a:t>budget at top energy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10.10.2017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smtClean="0"/>
              <a:t>S. Arsenyev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72" y="1081177"/>
            <a:ext cx="5335438" cy="53354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404090" y="1463280"/>
                <a:ext cx="3458114" cy="584775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For higher modes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1600" dirty="0" smtClean="0"/>
                  <a:t> is not the worst case – </a:t>
                </a:r>
                <a:r>
                  <a:rPr lang="en-GB" sz="1600" dirty="0" smtClean="0">
                    <a:solidFill>
                      <a:srgbClr val="C00000"/>
                    </a:solidFill>
                  </a:rPr>
                  <a:t>chromaticity scan needed</a:t>
                </a:r>
                <a:endParaRPr lang="en-GB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090" y="1463280"/>
                <a:ext cx="3458114" cy="584775"/>
              </a:xfrm>
              <a:prstGeom prst="rect">
                <a:avLst/>
              </a:prstGeom>
              <a:blipFill rotWithShape="0">
                <a:blip r:embed="rId4"/>
                <a:stretch>
                  <a:fillRect l="-702" t="-2041" b="-11224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446619" y="4022491"/>
                <a:ext cx="3246536" cy="1817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-----------------------------------------------------</a:t>
                </a:r>
              </a:p>
              <a:p>
                <a:r>
                  <a:rPr lang="en-US" sz="1400" dirty="0" smtClean="0"/>
                  <a:t>Notes: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(1) </m:t>
                    </m:r>
                  </m:oMath>
                </a14:m>
                <a:r>
                  <a:rPr lang="en-US" sz="1400" dirty="0"/>
                  <a:t>For each mode and each value of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sz="1400" dirty="0"/>
                  <a:t>, only the most unstable coupled-bunch mode is plotted</a:t>
                </a:r>
                <a:r>
                  <a:rPr lang="en-US" sz="1400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sz="1400" dirty="0" smtClean="0"/>
                  <a:t> Assuming LHC parameters: </a:t>
                </a:r>
                <a:endParaRPr lang="en-US" sz="140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=3.75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𝑜𝑐𝑡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𝑜𝑐𝑡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=500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400" dirty="0" smtClean="0"/>
                  <a:t>,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=7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𝑇𝑒𝑉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400" dirty="0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619" y="4022491"/>
                <a:ext cx="3246536" cy="1817421"/>
              </a:xfrm>
              <a:prstGeom prst="rect">
                <a:avLst/>
              </a:prstGeom>
              <a:blipFill rotWithShape="0">
                <a:blip r:embed="rId5"/>
                <a:stretch>
                  <a:fillRect l="-563" t="-6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 rot="18854471">
                <a:off x="2853940" y="1771056"/>
                <a:ext cx="4331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(2)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54471">
                <a:off x="2853940" y="1771056"/>
                <a:ext cx="433131" cy="2769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649118" y="1398273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118" y="1398273"/>
                <a:ext cx="433132" cy="276999"/>
              </a:xfrm>
              <a:prstGeom prst="rect">
                <a:avLst/>
              </a:prstGeom>
              <a:blipFill rotWithShape="0">
                <a:blip r:embed="rId7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060981" y="4175987"/>
                <a:ext cx="738214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=0.12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981" y="4175987"/>
                <a:ext cx="738214" cy="261610"/>
              </a:xfrm>
              <a:prstGeom prst="rect">
                <a:avLst/>
              </a:prstGeom>
              <a:blipFill rotWithShape="0">
                <a:blip r:embed="rId8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V="1">
            <a:off x="1305464" y="3934558"/>
            <a:ext cx="343654" cy="3096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733184" y="4175987"/>
                <a:ext cx="738214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=0.25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3184" y="4175987"/>
                <a:ext cx="738214" cy="261610"/>
              </a:xfrm>
              <a:prstGeom prst="rect">
                <a:avLst/>
              </a:prstGeom>
              <a:blipFill rotWithShape="0">
                <a:blip r:embed="rId9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V="1">
            <a:off x="2132498" y="3934558"/>
            <a:ext cx="343654" cy="3096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080667" y="4417416"/>
                <a:ext cx="738215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=0.43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0667" y="4417416"/>
                <a:ext cx="738215" cy="261610"/>
              </a:xfrm>
              <a:prstGeom prst="rect">
                <a:avLst/>
              </a:prstGeom>
              <a:blipFill rotWithShape="0">
                <a:blip r:embed="rId10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2280725" y="3934558"/>
            <a:ext cx="609439" cy="5243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88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12309</TotalTime>
  <Words>748</Words>
  <Application>Microsoft Office PowerPoint</Application>
  <PresentationFormat>On-screen Show (4:3)</PresentationFormat>
  <Paragraphs>173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Status of the FCC-hh impedance database*</vt:lpstr>
      <vt:lpstr>Mode 0 impedance budget</vt:lpstr>
      <vt:lpstr>Mode 0 impedance budget: TCBI at injection</vt:lpstr>
      <vt:lpstr>Mode 0 impedance budget: TCBI at top energy</vt:lpstr>
      <vt:lpstr>Mode 0 impedance budget: TMCI at injection</vt:lpstr>
      <vt:lpstr>Mode 0 impedance budget: TMCI at top energy</vt:lpstr>
      <vt:lpstr>Mode 0 impedance budget: Longitudinal stability</vt:lpstr>
      <vt:lpstr>Higher modes impedance budget at injection</vt:lpstr>
      <vt:lpstr>Higher modes impedance budget at top energy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Sergey Arsenyev</cp:lastModifiedBy>
  <cp:revision>3354</cp:revision>
  <cp:lastPrinted>2016-06-09T07:26:37Z</cp:lastPrinted>
  <dcterms:created xsi:type="dcterms:W3CDTF">2015-10-20T14:25:35Z</dcterms:created>
  <dcterms:modified xsi:type="dcterms:W3CDTF">2017-10-10T07:16:51Z</dcterms:modified>
</cp:coreProperties>
</file>