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4854" r:id="rId4"/>
    <p:sldMasterId id="2147484867" r:id="rId5"/>
  </p:sldMasterIdLst>
  <p:notesMasterIdLst>
    <p:notesMasterId r:id="rId34"/>
  </p:notesMasterIdLst>
  <p:handoutMasterIdLst>
    <p:handoutMasterId r:id="rId35"/>
  </p:handoutMasterIdLst>
  <p:sldIdLst>
    <p:sldId id="315" r:id="rId6"/>
    <p:sldId id="418" r:id="rId7"/>
    <p:sldId id="440" r:id="rId8"/>
    <p:sldId id="445" r:id="rId9"/>
    <p:sldId id="442" r:id="rId10"/>
    <p:sldId id="436" r:id="rId11"/>
    <p:sldId id="431" r:id="rId12"/>
    <p:sldId id="389" r:id="rId13"/>
    <p:sldId id="448" r:id="rId14"/>
    <p:sldId id="423" r:id="rId15"/>
    <p:sldId id="424" r:id="rId16"/>
    <p:sldId id="443" r:id="rId17"/>
    <p:sldId id="422" r:id="rId18"/>
    <p:sldId id="447" r:id="rId19"/>
    <p:sldId id="449" r:id="rId20"/>
    <p:sldId id="434" r:id="rId21"/>
    <p:sldId id="435" r:id="rId22"/>
    <p:sldId id="433" r:id="rId23"/>
    <p:sldId id="441" r:id="rId24"/>
    <p:sldId id="425" r:id="rId25"/>
    <p:sldId id="444" r:id="rId26"/>
    <p:sldId id="432" r:id="rId27"/>
    <p:sldId id="450" r:id="rId28"/>
    <p:sldId id="420" r:id="rId29"/>
    <p:sldId id="374" r:id="rId30"/>
    <p:sldId id="446" r:id="rId31"/>
    <p:sldId id="437" r:id="rId32"/>
    <p:sldId id="439" r:id="rId33"/>
  </p:sldIdLst>
  <p:sldSz cx="9906000" cy="6858000" type="A4"/>
  <p:notesSz cx="7104063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AA11A3-8E1C-BA46-B0FA-31FF2D5470FC}">
          <p14:sldIdLst>
            <p14:sldId id="315"/>
            <p14:sldId id="418"/>
            <p14:sldId id="440"/>
            <p14:sldId id="445"/>
            <p14:sldId id="442"/>
            <p14:sldId id="436"/>
            <p14:sldId id="431"/>
            <p14:sldId id="389"/>
            <p14:sldId id="448"/>
            <p14:sldId id="423"/>
            <p14:sldId id="424"/>
            <p14:sldId id="443"/>
            <p14:sldId id="422"/>
            <p14:sldId id="447"/>
            <p14:sldId id="449"/>
            <p14:sldId id="434"/>
            <p14:sldId id="435"/>
            <p14:sldId id="433"/>
            <p14:sldId id="441"/>
            <p14:sldId id="425"/>
            <p14:sldId id="444"/>
            <p14:sldId id="432"/>
            <p14:sldId id="450"/>
            <p14:sldId id="420"/>
            <p14:sldId id="374"/>
          </p14:sldIdLst>
        </p14:section>
        <p14:section name="Backup" id="{39D1B33A-F499-4A08-94EF-94655D9F47ED}">
          <p14:sldIdLst>
            <p14:sldId id="446"/>
            <p14:sldId id="437"/>
            <p14:sldId id="43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vogt" initials="m" lastIdx="4" clrIdx="0"/>
  <p:cmAuthor id="1" name="silab" initials="s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766CC"/>
    <a:srgbClr val="0066FF"/>
    <a:srgbClr val="FFFFFF"/>
    <a:srgbClr val="E6EBFB"/>
    <a:srgbClr val="C1E9C8"/>
    <a:srgbClr val="FF9900"/>
    <a:srgbClr val="3386CC"/>
    <a:srgbClr val="3366CC"/>
    <a:srgbClr val="DC3912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88" autoAdjust="0"/>
    <p:restoredTop sz="98805" autoAdjust="0"/>
  </p:normalViewPr>
  <p:slideViewPr>
    <p:cSldViewPr>
      <p:cViewPr>
        <p:scale>
          <a:sx n="75" d="100"/>
          <a:sy n="75" d="100"/>
        </p:scale>
        <p:origin x="-1158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928" y="-90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836" y="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836" y="972185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9A634F0C-0B52-0C40-879D-97E3704B0495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3318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425" y="1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8787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786" y="4860926"/>
            <a:ext cx="5210493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425" y="9723438"/>
            <a:ext cx="3078639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charset="0"/>
              </a:defRPr>
            </a:lvl1pPr>
          </a:lstStyle>
          <a:p>
            <a:fld id="{9B7E7108-E737-3E42-A3FC-06C1B2A9CD8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121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https://silab-redmine.physik.uni-bonn.de/images/silab/SilabLogoM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758825"/>
            <a:ext cx="22098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2276872"/>
            <a:ext cx="6192688" cy="1143000"/>
          </a:xfrm>
          <a:prstGeom prst="rect">
            <a:avLst/>
          </a:prstGeom>
        </p:spPr>
        <p:txBody>
          <a:bodyPr vert="horz"/>
          <a:lstStyle>
            <a:lvl1pPr>
              <a:defRPr sz="36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12912" y="3573463"/>
            <a:ext cx="3744143" cy="9144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0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502096" y="6453336"/>
            <a:ext cx="2290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4768" y="6453336"/>
            <a:ext cx="4176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pic>
        <p:nvPicPr>
          <p:cNvPr id="1026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654888"/>
            <a:ext cx="2376264" cy="91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358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56856" y="188640"/>
            <a:ext cx="5112569" cy="76821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0594" y="1268760"/>
            <a:ext cx="9285843" cy="4731893"/>
          </a:xfrm>
        </p:spPr>
        <p:txBody>
          <a:bodyPr/>
          <a:lstStyle>
            <a:lvl1pPr marL="216000" indent="-216000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/>
            </a:lvl1pPr>
            <a:lvl2pPr>
              <a:spcBef>
                <a:spcPts val="300"/>
              </a:spcBef>
              <a:defRPr sz="1600"/>
            </a:lvl2pPr>
            <a:lvl3pPr marL="648000" indent="-216000">
              <a:buFont typeface="Wingdings" pitchFamily="2" charset="2"/>
              <a:buChar char="§"/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4699" y="380854"/>
            <a:ext cx="574805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s://silab-redmine.physik.uni-bonn.de/images/silab/SilabLogoM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656" y="391016"/>
            <a:ext cx="146526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377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9562" y="1618335"/>
            <a:ext cx="2011932" cy="438231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6000" indent="0">
              <a:buFont typeface="Arial" panose="020B0604020202020204" pitchFamily="34" charset="0"/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631281" y="1618335"/>
            <a:ext cx="6965155" cy="438231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63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9564" y="1619319"/>
            <a:ext cx="9285843" cy="1143316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6000" indent="0"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10594" y="3142880"/>
            <a:ext cx="9285843" cy="2857771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59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09564" y="1619321"/>
            <a:ext cx="9285843" cy="2857073"/>
          </a:xfrm>
        </p:spPr>
        <p:txBody>
          <a:bodyPr/>
          <a:lstStyle>
            <a:lvl1pPr marL="0" indent="0">
              <a:buNone/>
              <a:defRPr sz="1400"/>
            </a:lvl1pPr>
            <a:lvl2pPr marL="216000" indent="0"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9564" y="4857824"/>
            <a:ext cx="9285843" cy="1142829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6000" indent="0">
              <a:buNone/>
              <a:defRPr sz="1400"/>
            </a:lvl2pPr>
            <a:lvl3pPr marL="432000" indent="0">
              <a:buNone/>
              <a:defRPr sz="1400"/>
            </a:lvl3pPr>
            <a:lvl4pPr marL="648000" indent="0">
              <a:buNone/>
              <a:defRPr sz="1400"/>
            </a:lvl4pPr>
            <a:lvl5pPr marL="864000" indent="0"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5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, zwei Inhalte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 hasCustomPrompt="1"/>
          </p:nvPr>
        </p:nvSpPr>
        <p:spPr>
          <a:xfrm>
            <a:off x="309562" y="1619637"/>
            <a:ext cx="4488157" cy="2857073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5108280" y="1619637"/>
            <a:ext cx="4488157" cy="2857073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>
          <a:xfrm>
            <a:off x="309562" y="4857824"/>
            <a:ext cx="9288368" cy="1142829"/>
          </a:xfrm>
        </p:spPr>
        <p:txBody>
          <a:bodyPr/>
          <a:lstStyle>
            <a:lvl1pPr marL="0" indent="0">
              <a:spcAft>
                <a:spcPts val="420"/>
              </a:spcAft>
              <a:buNone/>
              <a:defRPr sz="1400"/>
            </a:lvl1pPr>
            <a:lvl2pPr marL="216000" indent="0">
              <a:spcAft>
                <a:spcPts val="420"/>
              </a:spcAft>
              <a:buNone/>
              <a:defRPr sz="1400"/>
            </a:lvl2pPr>
            <a:lvl3pPr marL="432000" indent="0">
              <a:spcAft>
                <a:spcPts val="420"/>
              </a:spcAft>
              <a:buNone/>
              <a:defRPr sz="1400"/>
            </a:lvl3pPr>
            <a:lvl4pPr marL="648000" indent="0">
              <a:spcAft>
                <a:spcPts val="420"/>
              </a:spcAft>
              <a:buNone/>
              <a:defRPr sz="1400"/>
            </a:lvl4pPr>
            <a:lvl5pPr marL="864000" indent="0">
              <a:spcAft>
                <a:spcPts val="420"/>
              </a:spcAft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80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08818" y="1618960"/>
            <a:ext cx="4488923" cy="4382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5108261" y="1618961"/>
            <a:ext cx="4488924" cy="2001124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 hasCustomPrompt="1"/>
          </p:nvPr>
        </p:nvSpPr>
        <p:spPr>
          <a:xfrm>
            <a:off x="5108261" y="4000151"/>
            <a:ext cx="4488924" cy="2001124"/>
          </a:xfrm>
        </p:spPr>
        <p:txBody>
          <a:bodyPr/>
          <a:lstStyle>
            <a:lvl1pPr marL="0" indent="0">
              <a:buNone/>
              <a:defRPr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de-DE" dirty="0" smtClean="0"/>
              <a:t> 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16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08817" y="1618961"/>
            <a:ext cx="4488923" cy="2001124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5108261" y="1618961"/>
            <a:ext cx="4488924" cy="2001124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320921" y="4000151"/>
            <a:ext cx="4476820" cy="2001124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08261" y="4000151"/>
            <a:ext cx="4488924" cy="2001124"/>
          </a:xfrm>
        </p:spPr>
        <p:txBody>
          <a:bodyPr/>
          <a:lstStyle>
            <a:lvl1pPr marL="144000" indent="-144000">
              <a:spcBef>
                <a:spcPts val="0"/>
              </a:spcBef>
              <a:spcAft>
                <a:spcPts val="420"/>
              </a:spcAft>
              <a:defRPr sz="1400"/>
            </a:lvl1pPr>
            <a:lvl2pPr marL="288000" indent="-144000">
              <a:spcBef>
                <a:spcPts val="0"/>
              </a:spcBef>
              <a:spcAft>
                <a:spcPts val="420"/>
              </a:spcAft>
              <a:defRPr sz="1400"/>
            </a:lvl2pPr>
            <a:lvl3pPr marL="432000" indent="-144000">
              <a:spcBef>
                <a:spcPts val="0"/>
              </a:spcBef>
              <a:spcAft>
                <a:spcPts val="420"/>
              </a:spcAft>
              <a:defRPr sz="1400"/>
            </a:lvl3pPr>
            <a:lvl4pPr marL="576000" indent="-144000">
              <a:spcBef>
                <a:spcPts val="0"/>
              </a:spcBef>
              <a:spcAft>
                <a:spcPts val="420"/>
              </a:spcAft>
              <a:defRPr sz="1400"/>
            </a:lvl4pPr>
            <a:lvl5pPr marL="720000" indent="-144000">
              <a:spcAft>
                <a:spcPts val="420"/>
              </a:spcAft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361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2055" y="382167"/>
            <a:ext cx="6964382" cy="85651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0594" y="1618959"/>
            <a:ext cx="9285843" cy="3904666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8815" y="5524474"/>
            <a:ext cx="9285843" cy="476179"/>
          </a:xfrm>
        </p:spPr>
        <p:txBody>
          <a:bodyPr anchor="ctr" anchorCtr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7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2055" y="382166"/>
            <a:ext cx="6964382" cy="857122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0268" y="1618960"/>
            <a:ext cx="6345326" cy="4380845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65156" y="1618960"/>
            <a:ext cx="2632029" cy="43808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51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ilder mit 2-spaltige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2055" y="382166"/>
            <a:ext cx="6964382" cy="857122"/>
          </a:xfrm>
        </p:spPr>
        <p:txBody>
          <a:bodyPr anchor="b" anchorCtr="0"/>
          <a:lstStyle>
            <a:lvl1pPr algn="l">
              <a:defRPr lang="de-DE" dirty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0269" y="1618957"/>
            <a:ext cx="2011825" cy="2001126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31283" y="1618960"/>
            <a:ext cx="6965904" cy="4380845"/>
          </a:xfrm>
        </p:spPr>
        <p:txBody>
          <a:bodyPr numCol="2" spcCol="21600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08817" y="4000151"/>
            <a:ext cx="2013276" cy="2001124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42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 userDrawn="1"/>
        </p:nvSpPr>
        <p:spPr bwMode="auto">
          <a:xfrm>
            <a:off x="57150" y="3284984"/>
            <a:ext cx="68992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6000" b="1" dirty="0">
                <a:solidFill>
                  <a:srgbClr val="1F497D"/>
                </a:solidFill>
                <a:latin typeface="+mj-lt"/>
                <a:ea typeface="+mn-ea"/>
              </a:rPr>
              <a:t>Thank you</a:t>
            </a:r>
          </a:p>
        </p:txBody>
      </p:sp>
      <p:pic>
        <p:nvPicPr>
          <p:cNvPr id="6" name="Picture 10" descr="https://silab-redmine.physik.uni-bonn.de/images/silab/SilabLogoM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758825"/>
            <a:ext cx="22098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2" y="654888"/>
            <a:ext cx="2376264" cy="91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49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83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644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42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74718" y="1618959"/>
            <a:ext cx="2322466" cy="43823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08817" y="1618960"/>
            <a:ext cx="6654854" cy="438084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516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" y="1238893"/>
            <a:ext cx="9906000" cy="5619108"/>
          </a:xfrm>
          <a:prstGeom prst="rect">
            <a:avLst/>
          </a:prstGeom>
          <a:noFill/>
        </p:spPr>
        <p:txBody>
          <a:bodyPr lIns="1508189" tIns="837884" rIns="1675766"/>
          <a:lstStyle>
            <a:lvl1pPr marL="0" indent="0">
              <a:lnSpc>
                <a:spcPts val="3724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968250" algn="l"/>
              </a:tabLst>
              <a:defRPr sz="3300" baseline="0"/>
            </a:lvl1pPr>
          </a:lstStyle>
          <a:p>
            <a:pPr lvl="0"/>
            <a:r>
              <a:rPr lang="de-DE" dirty="0" smtClean="0"/>
              <a:t>Durch Klicken individuelle Dankesformel hinzufügen</a:t>
            </a:r>
          </a:p>
        </p:txBody>
      </p:sp>
      <p:sp>
        <p:nvSpPr>
          <p:cNvPr id="9" name="Textplatzhalter 8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393030" y="4382317"/>
            <a:ext cx="4488923" cy="1618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de-DE" dirty="0" smtClean="0"/>
              <a:t>Durch Klicken Autor/Adresse/Kontaktdaten hinzufügen</a:t>
            </a:r>
          </a:p>
        </p:txBody>
      </p:sp>
      <p:sp>
        <p:nvSpPr>
          <p:cNvPr id="71" name="Freeform 7"/>
          <p:cNvSpPr>
            <a:spLocks noChangeAspect="1"/>
          </p:cNvSpPr>
          <p:nvPr userDrawn="1"/>
        </p:nvSpPr>
        <p:spPr bwMode="auto">
          <a:xfrm>
            <a:off x="1393030" y="2"/>
            <a:ext cx="8512969" cy="6856975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106411" tIns="53205" rIns="106411" bIns="5320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Datumsplatzhalter 4" hidden="1"/>
          <p:cNvSpPr>
            <a:spLocks noGrp="1"/>
          </p:cNvSpPr>
          <p:nvPr>
            <p:ph type="dt" sz="half" idx="15"/>
          </p:nvPr>
        </p:nvSpPr>
        <p:spPr>
          <a:xfrm>
            <a:off x="309564" y="6953114"/>
            <a:ext cx="928585" cy="380943"/>
          </a:xfrm>
        </p:spPr>
        <p:txBody>
          <a:bodyPr/>
          <a:lstStyle/>
          <a:p>
            <a:r>
              <a:rPr lang="en-US" smtClean="0"/>
              <a:t>12/11/2018</a:t>
            </a:r>
            <a:endParaRPr lang="de-DE"/>
          </a:p>
        </p:txBody>
      </p:sp>
      <p:sp>
        <p:nvSpPr>
          <p:cNvPr id="6" name="Fußzeilenplatzhalter 5" hidden="1"/>
          <p:cNvSpPr>
            <a:spLocks noGrp="1"/>
          </p:cNvSpPr>
          <p:nvPr>
            <p:ph type="ftr" sz="quarter" idx="16"/>
          </p:nvPr>
        </p:nvSpPr>
        <p:spPr>
          <a:xfrm>
            <a:off x="2244331" y="6953156"/>
            <a:ext cx="5416741" cy="380943"/>
          </a:xfrm>
        </p:spPr>
        <p:txBody>
          <a:bodyPr/>
          <a:lstStyle/>
          <a:p>
            <a:r>
              <a:rPr lang="en-US" smtClean="0"/>
              <a:t>PIXEL 2018, Taipei - vogt@physik.uni-bonn.de</a:t>
            </a:r>
            <a:endParaRPr lang="de-DE" dirty="0"/>
          </a:p>
        </p:txBody>
      </p:sp>
      <p:sp>
        <p:nvSpPr>
          <p:cNvPr id="8" name="Foliennummernplatzhalter 7" hidden="1"/>
          <p:cNvSpPr>
            <a:spLocks noGrp="1"/>
          </p:cNvSpPr>
          <p:nvPr>
            <p:ph type="sldNum" sz="quarter" idx="17"/>
          </p:nvPr>
        </p:nvSpPr>
        <p:spPr>
          <a:xfrm>
            <a:off x="8977381" y="6953114"/>
            <a:ext cx="619056" cy="380943"/>
          </a:xfrm>
          <a:prstGeom prst="rect">
            <a:avLst/>
          </a:prstGeo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71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88640"/>
            <a:ext cx="7488832" cy="57606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980728"/>
            <a:ext cx="9066212" cy="532859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412750" y="836712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1" name="Straight Connector 8"/>
          <p:cNvCxnSpPr/>
          <p:nvPr userDrawn="1"/>
        </p:nvCxnSpPr>
        <p:spPr>
          <a:xfrm flipV="1">
            <a:off x="0" y="6457527"/>
            <a:ext cx="1878013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502096" y="6453336"/>
            <a:ext cx="22186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92760" y="6453336"/>
            <a:ext cx="46805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5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44" y="153652"/>
            <a:ext cx="1581160" cy="61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809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412750" y="836712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1" name="Straight Connector 8"/>
          <p:cNvCxnSpPr/>
          <p:nvPr userDrawn="1"/>
        </p:nvCxnSpPr>
        <p:spPr>
          <a:xfrm flipV="1">
            <a:off x="0" y="6457527"/>
            <a:ext cx="1878013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502096" y="6453336"/>
            <a:ext cx="2801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1346" y="6453336"/>
            <a:ext cx="473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6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44" y="153652"/>
            <a:ext cx="1581160" cy="61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745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88640"/>
            <a:ext cx="7488832" cy="57606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512" y="980728"/>
            <a:ext cx="4320480" cy="5400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5008" y="980728"/>
            <a:ext cx="4392488" cy="54006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412750" y="836712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2" name="Straight Connector 8"/>
          <p:cNvCxnSpPr/>
          <p:nvPr userDrawn="1"/>
        </p:nvCxnSpPr>
        <p:spPr>
          <a:xfrm flipV="1">
            <a:off x="0" y="6457527"/>
            <a:ext cx="1878013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502096" y="6453336"/>
            <a:ext cx="2801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1346" y="6453336"/>
            <a:ext cx="473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6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44" y="153652"/>
            <a:ext cx="1581160" cy="61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36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88640"/>
            <a:ext cx="7488832" cy="57606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908720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1556792"/>
            <a:ext cx="4385692" cy="47525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908720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1556792"/>
            <a:ext cx="4457129" cy="475252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2" name="Line 7"/>
          <p:cNvSpPr>
            <a:spLocks noChangeShapeType="1"/>
          </p:cNvSpPr>
          <p:nvPr userDrawn="1"/>
        </p:nvSpPr>
        <p:spPr bwMode="auto">
          <a:xfrm>
            <a:off x="412750" y="836712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4" name="Straight Connector 8"/>
          <p:cNvCxnSpPr/>
          <p:nvPr userDrawn="1"/>
        </p:nvCxnSpPr>
        <p:spPr>
          <a:xfrm flipV="1">
            <a:off x="0" y="6457527"/>
            <a:ext cx="1878013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02096" y="6453336"/>
            <a:ext cx="2801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91346" y="6453336"/>
            <a:ext cx="473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18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44" y="153652"/>
            <a:ext cx="1581160" cy="61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358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7"/>
          <p:cNvSpPr>
            <a:spLocks noChangeShapeType="1"/>
          </p:cNvSpPr>
          <p:nvPr userDrawn="1"/>
        </p:nvSpPr>
        <p:spPr bwMode="auto">
          <a:xfrm>
            <a:off x="412750" y="836712"/>
            <a:ext cx="9220770" cy="1488"/>
          </a:xfrm>
          <a:prstGeom prst="line">
            <a:avLst/>
          </a:prstGeom>
          <a:noFill/>
          <a:ln w="19050" cmpd="sng">
            <a:solidFill>
              <a:srgbClr val="0042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0" y="6457527"/>
            <a:ext cx="1878013" cy="1"/>
          </a:xfrm>
          <a:prstGeom prst="line">
            <a:avLst/>
          </a:prstGeom>
          <a:noFill/>
          <a:ln w="9525" cap="flat" cmpd="sng" algn="ctr">
            <a:solidFill>
              <a:srgbClr val="003366"/>
            </a:solidFill>
            <a:prstDash val="solid"/>
          </a:ln>
          <a:effectLst/>
        </p:spPr>
      </p:cxn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502096" y="6453336"/>
            <a:ext cx="2801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1346" y="6453336"/>
            <a:ext cx="473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88504" y="188640"/>
            <a:ext cx="7488832" cy="57606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pic>
        <p:nvPicPr>
          <p:cNvPr id="14" name="Picture 2" descr="Z:\home\michael\Downloads\UNI_Bonn_Logo_Standard_RZ_Offic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44" y="153652"/>
            <a:ext cx="1581160" cy="611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51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" y="1238893"/>
            <a:ext cx="9906000" cy="5619108"/>
          </a:xfrm>
          <a:prstGeom prst="rect">
            <a:avLst/>
          </a:prstGeom>
          <a:noFill/>
        </p:spPr>
        <p:txBody>
          <a:bodyPr lIns="1508189" tIns="837884" rIns="1675766"/>
          <a:lstStyle>
            <a:lvl1pPr marL="0" indent="0">
              <a:lnSpc>
                <a:spcPts val="3724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968250" algn="l"/>
              </a:tabLst>
              <a:defRPr sz="3300" baseline="0"/>
            </a:lvl1pPr>
          </a:lstStyle>
          <a:p>
            <a:pPr lvl="0"/>
            <a:r>
              <a:rPr lang="de-DE" dirty="0" smtClean="0"/>
              <a:t>Durch Klicken individuelle Dankesformel hinzufügen</a:t>
            </a:r>
          </a:p>
        </p:txBody>
      </p:sp>
      <p:sp>
        <p:nvSpPr>
          <p:cNvPr id="9" name="Textplatzhalter 8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393030" y="4382317"/>
            <a:ext cx="4488923" cy="16189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de-DE" dirty="0" smtClean="0"/>
              <a:t>Durch Klicken Autor/Adresse/Kontaktdaten hinzufügen</a:t>
            </a:r>
          </a:p>
        </p:txBody>
      </p:sp>
      <p:grpSp>
        <p:nvGrpSpPr>
          <p:cNvPr id="31" name="Gruppieren 30"/>
          <p:cNvGrpSpPr>
            <a:grpSpLocks noChangeAspect="1"/>
          </p:cNvGrpSpPr>
          <p:nvPr userDrawn="1"/>
        </p:nvGrpSpPr>
        <p:grpSpPr>
          <a:xfrm>
            <a:off x="309564" y="381212"/>
            <a:ext cx="1812586" cy="746751"/>
            <a:chOff x="7081838" y="144463"/>
            <a:chExt cx="1871662" cy="719137"/>
          </a:xfrm>
        </p:grpSpPr>
        <p:sp>
          <p:nvSpPr>
            <p:cNvPr id="5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0" name="Freeform 12"/>
            <p:cNvSpPr>
              <a:spLocks/>
            </p:cNvSpPr>
            <p:nvPr userDrawn="1"/>
          </p:nvSpPr>
          <p:spPr bwMode="auto">
            <a:xfrm>
              <a:off x="7081838" y="692150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1" name="Freeform 13"/>
            <p:cNvSpPr>
              <a:spLocks/>
            </p:cNvSpPr>
            <p:nvPr userDrawn="1"/>
          </p:nvSpPr>
          <p:spPr bwMode="auto">
            <a:xfrm>
              <a:off x="7207250" y="692150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2" name="Rectangle 14"/>
            <p:cNvSpPr>
              <a:spLocks noChangeArrowheads="1"/>
            </p:cNvSpPr>
            <p:nvPr userDrawn="1"/>
          </p:nvSpPr>
          <p:spPr bwMode="auto">
            <a:xfrm>
              <a:off x="7340600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15"/>
            <p:cNvSpPr>
              <a:spLocks/>
            </p:cNvSpPr>
            <p:nvPr userDrawn="1"/>
          </p:nvSpPr>
          <p:spPr bwMode="auto">
            <a:xfrm>
              <a:off x="7378700" y="692150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16"/>
            <p:cNvSpPr>
              <a:spLocks/>
            </p:cNvSpPr>
            <p:nvPr userDrawn="1"/>
          </p:nvSpPr>
          <p:spPr bwMode="auto">
            <a:xfrm>
              <a:off x="7505700" y="692150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17"/>
            <p:cNvSpPr>
              <a:spLocks noEditPoints="1"/>
            </p:cNvSpPr>
            <p:nvPr userDrawn="1"/>
          </p:nvSpPr>
          <p:spPr bwMode="auto">
            <a:xfrm>
              <a:off x="7612063" y="690563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8"/>
            <p:cNvSpPr>
              <a:spLocks/>
            </p:cNvSpPr>
            <p:nvPr userDrawn="1"/>
          </p:nvSpPr>
          <p:spPr bwMode="auto">
            <a:xfrm>
              <a:off x="7723188" y="688975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Rectangle 19"/>
            <p:cNvSpPr>
              <a:spLocks noChangeArrowheads="1"/>
            </p:cNvSpPr>
            <p:nvPr userDrawn="1"/>
          </p:nvSpPr>
          <p:spPr bwMode="auto">
            <a:xfrm>
              <a:off x="7834313" y="692150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8" name="Freeform 20"/>
            <p:cNvSpPr>
              <a:spLocks/>
            </p:cNvSpPr>
            <p:nvPr userDrawn="1"/>
          </p:nvSpPr>
          <p:spPr bwMode="auto">
            <a:xfrm>
              <a:off x="7872413" y="692150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9" name="Freeform 21"/>
            <p:cNvSpPr>
              <a:spLocks noEditPoints="1"/>
            </p:cNvSpPr>
            <p:nvPr userDrawn="1"/>
          </p:nvSpPr>
          <p:spPr bwMode="auto">
            <a:xfrm>
              <a:off x="7969250" y="657225"/>
              <a:ext cx="114300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eform 22"/>
            <p:cNvSpPr>
              <a:spLocks/>
            </p:cNvSpPr>
            <p:nvPr userDrawn="1"/>
          </p:nvSpPr>
          <p:spPr bwMode="auto">
            <a:xfrm>
              <a:off x="8078788" y="692150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71" name="Freeform 7"/>
          <p:cNvSpPr>
            <a:spLocks noChangeAspect="1"/>
          </p:cNvSpPr>
          <p:nvPr userDrawn="1"/>
        </p:nvSpPr>
        <p:spPr bwMode="auto">
          <a:xfrm>
            <a:off x="1393030" y="2"/>
            <a:ext cx="8512969" cy="6856975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106411" tIns="53205" rIns="106411" bIns="53205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Datumsplatzhalter 4" hidden="1"/>
          <p:cNvSpPr>
            <a:spLocks noGrp="1"/>
          </p:cNvSpPr>
          <p:nvPr>
            <p:ph type="dt" sz="half" idx="15"/>
          </p:nvPr>
        </p:nvSpPr>
        <p:spPr>
          <a:xfrm>
            <a:off x="309564" y="6953114"/>
            <a:ext cx="928585" cy="380943"/>
          </a:xfrm>
        </p:spPr>
        <p:txBody>
          <a:bodyPr/>
          <a:lstStyle/>
          <a:p>
            <a:r>
              <a:rPr lang="en-US" smtClean="0"/>
              <a:t>12/11/2018</a:t>
            </a:r>
            <a:endParaRPr lang="de-DE"/>
          </a:p>
        </p:txBody>
      </p:sp>
      <p:sp>
        <p:nvSpPr>
          <p:cNvPr id="6" name="Fußzeilenplatzhalter 5" hidden="1"/>
          <p:cNvSpPr>
            <a:spLocks noGrp="1"/>
          </p:cNvSpPr>
          <p:nvPr>
            <p:ph type="ftr" sz="quarter" idx="16"/>
          </p:nvPr>
        </p:nvSpPr>
        <p:spPr>
          <a:xfrm>
            <a:off x="2244331" y="6953156"/>
            <a:ext cx="5416741" cy="380943"/>
          </a:xfrm>
        </p:spPr>
        <p:txBody>
          <a:bodyPr/>
          <a:lstStyle/>
          <a:p>
            <a:r>
              <a:rPr lang="en-US" smtClean="0"/>
              <a:t>PIXEL 2018, Taipei - vogt@physik.uni-bonn.de</a:t>
            </a:r>
            <a:endParaRPr lang="de-DE" dirty="0"/>
          </a:p>
        </p:txBody>
      </p:sp>
      <p:sp>
        <p:nvSpPr>
          <p:cNvPr id="8" name="Foliennummernplatzhalter 7" hidden="1"/>
          <p:cNvSpPr>
            <a:spLocks noGrp="1"/>
          </p:cNvSpPr>
          <p:nvPr>
            <p:ph type="sldNum" sz="quarter" idx="17"/>
          </p:nvPr>
        </p:nvSpPr>
        <p:spPr>
          <a:xfrm>
            <a:off x="8977381" y="6953114"/>
            <a:ext cx="619056" cy="380943"/>
          </a:xfrm>
          <a:prstGeom prst="rect">
            <a:avLst/>
          </a:prstGeo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711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pieren 27"/>
          <p:cNvGrpSpPr>
            <a:grpSpLocks noChangeAspect="1"/>
          </p:cNvGrpSpPr>
          <p:nvPr/>
        </p:nvGrpSpPr>
        <p:grpSpPr>
          <a:xfrm>
            <a:off x="2099866" y="0"/>
            <a:ext cx="7806135" cy="6858000"/>
            <a:chOff x="3778209" y="0"/>
            <a:chExt cx="5444993" cy="5184775"/>
          </a:xfrm>
        </p:grpSpPr>
        <p:pic>
          <p:nvPicPr>
            <p:cNvPr id="29" name="Grafik 28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8209" y="0"/>
              <a:ext cx="5444993" cy="5184775"/>
            </a:xfrm>
            <a:prstGeom prst="rect">
              <a:avLst/>
            </a:prstGeom>
          </p:spPr>
        </p:pic>
        <p:pic>
          <p:nvPicPr>
            <p:cNvPr id="30" name="Grafik 29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0771" y="1620454"/>
              <a:ext cx="1975907" cy="2653200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93721" y="2095722"/>
            <a:ext cx="5416741" cy="476179"/>
          </a:xfrm>
        </p:spPr>
        <p:txBody>
          <a:bodyPr wrap="none" bIns="0" anchor="b" anchorCtr="0"/>
          <a:lstStyle>
            <a:lvl1pPr>
              <a:lnSpc>
                <a:spcPts val="2400"/>
              </a:lnSpc>
              <a:defRPr sz="2400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93721" y="2571782"/>
            <a:ext cx="5416741" cy="2476130"/>
          </a:xfrm>
        </p:spPr>
        <p:txBody>
          <a:bodyPr tIns="0" bIns="0"/>
          <a:lstStyle>
            <a:lvl1pPr marL="0" indent="0" algn="l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 sz="3200" cap="all" baseline="0">
                <a:solidFill>
                  <a:schemeClr val="accent2"/>
                </a:solidFill>
                <a:latin typeface="Exo 2 Semi Bold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  <p:grpSp>
        <p:nvGrpSpPr>
          <p:cNvPr id="7" name="Gruppieren 6"/>
          <p:cNvGrpSpPr>
            <a:grpSpLocks noChangeAspect="1"/>
          </p:cNvGrpSpPr>
          <p:nvPr userDrawn="1"/>
        </p:nvGrpSpPr>
        <p:grpSpPr>
          <a:xfrm>
            <a:off x="309565" y="381211"/>
            <a:ext cx="1737360" cy="648000"/>
            <a:chOff x="7081838" y="144463"/>
            <a:chExt cx="1871662" cy="719137"/>
          </a:xfrm>
          <a:solidFill>
            <a:schemeClr val="bg1"/>
          </a:solidFill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27" name="Gruppieren 26"/>
          <p:cNvGrpSpPr>
            <a:grpSpLocks noChangeAspect="1"/>
          </p:cNvGrpSpPr>
          <p:nvPr userDrawn="1"/>
        </p:nvGrpSpPr>
        <p:grpSpPr>
          <a:xfrm>
            <a:off x="461965" y="533611"/>
            <a:ext cx="1737360" cy="648000"/>
            <a:chOff x="7081838" y="144463"/>
            <a:chExt cx="1871662" cy="719137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8331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502096" y="6453336"/>
            <a:ext cx="2801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1346" y="6453336"/>
            <a:ext cx="4736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2164" y="6453336"/>
            <a:ext cx="1145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2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5" r:id="rId1"/>
    <p:sldLayoutId id="2147484864" r:id="rId2"/>
    <p:sldLayoutId id="2147484856" r:id="rId3"/>
    <p:sldLayoutId id="2147484857" r:id="rId4"/>
    <p:sldLayoutId id="2147484858" r:id="rId5"/>
    <p:sldLayoutId id="2147484859" r:id="rId6"/>
    <p:sldLayoutId id="2147484861" r:id="rId7"/>
    <p:sldLayoutId id="2147484866" r:id="rId8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32055" y="382167"/>
            <a:ext cx="6964382" cy="8561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09564" y="1484785"/>
            <a:ext cx="9285843" cy="45153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09564" y="6381637"/>
            <a:ext cx="928585" cy="380943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12/11/2018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244328" y="6381679"/>
            <a:ext cx="5416741" cy="380943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977381" y="6381637"/>
            <a:ext cx="619056" cy="380943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9528AB73-45B1-EF46-9695-5E2C4287C799}" type="slidenum">
              <a:rPr lang="en-US" smtClean="0"/>
              <a:pPr/>
              <a:t>‹Nr.›</a:t>
            </a:fld>
            <a:endParaRPr lang="en-US"/>
          </a:p>
        </p:txBody>
      </p:sp>
      <p:grpSp>
        <p:nvGrpSpPr>
          <p:cNvPr id="30" name="Gruppieren 29"/>
          <p:cNvGrpSpPr>
            <a:grpSpLocks noChangeAspect="1"/>
          </p:cNvGrpSpPr>
          <p:nvPr/>
        </p:nvGrpSpPr>
        <p:grpSpPr>
          <a:xfrm>
            <a:off x="309565" y="381211"/>
            <a:ext cx="1447800" cy="540000"/>
            <a:chOff x="7081838" y="144463"/>
            <a:chExt cx="1871662" cy="719137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cxnSp>
        <p:nvCxnSpPr>
          <p:cNvPr id="8" name="Gerade Verbindung 7"/>
          <p:cNvCxnSpPr/>
          <p:nvPr/>
        </p:nvCxnSpPr>
        <p:spPr>
          <a:xfrm>
            <a:off x="308816" y="6381636"/>
            <a:ext cx="9288368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280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68" r:id="rId1"/>
    <p:sldLayoutId id="2147484869" r:id="rId2"/>
    <p:sldLayoutId id="2147484873" r:id="rId3"/>
    <p:sldLayoutId id="2147484874" r:id="rId4"/>
    <p:sldLayoutId id="2147484875" r:id="rId5"/>
    <p:sldLayoutId id="2147484876" r:id="rId6"/>
    <p:sldLayoutId id="2147484877" r:id="rId7"/>
    <p:sldLayoutId id="2147484878" r:id="rId8"/>
    <p:sldLayoutId id="2147484879" r:id="rId9"/>
    <p:sldLayoutId id="2147484880" r:id="rId10"/>
    <p:sldLayoutId id="2147484881" r:id="rId11"/>
    <p:sldLayoutId id="2147484882" r:id="rId12"/>
    <p:sldLayoutId id="2147484883" r:id="rId13"/>
    <p:sldLayoutId id="2147484885" r:id="rId14"/>
    <p:sldLayoutId id="2147484886" r:id="rId15"/>
    <p:sldLayoutId id="2147484888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2600"/>
        </a:lnSpc>
        <a:spcBef>
          <a:spcPts val="600"/>
        </a:spcBef>
        <a:buNone/>
        <a:defRPr sz="2400" kern="1200" cap="all" baseline="0">
          <a:solidFill>
            <a:schemeClr val="accent3"/>
          </a:solidFill>
          <a:latin typeface="Exo 2 Semi Bold" pitchFamily="50" charset="0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spcBef>
          <a:spcPts val="600"/>
        </a:spcBef>
        <a:spcAft>
          <a:spcPts val="6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spcBef>
          <a:spcPts val="600"/>
        </a:spcBef>
        <a:spcAft>
          <a:spcPts val="3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spcBef>
          <a:spcPts val="300"/>
        </a:spcBef>
        <a:spcAft>
          <a:spcPts val="3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spcBef>
          <a:spcPts val="300"/>
        </a:spcBef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spcBef>
          <a:spcPts val="0"/>
        </a:spcBef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12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0.png"/><Relationship Id="rId11" Type="http://schemas.openxmlformats.org/officeDocument/2006/relationships/image" Target="../media/image40.png"/><Relationship Id="rId5" Type="http://schemas.openxmlformats.org/officeDocument/2006/relationships/image" Target="../media/image390.png"/><Relationship Id="rId10" Type="http://schemas.openxmlformats.org/officeDocument/2006/relationships/image" Target="../media/image45.png"/><Relationship Id="rId4" Type="http://schemas.openxmlformats.org/officeDocument/2006/relationships/image" Target="../media/image380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5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4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9.png"/><Relationship Id="rId11" Type="http://schemas.openxmlformats.org/officeDocument/2006/relationships/image" Target="../media/image63.png"/><Relationship Id="rId5" Type="http://schemas.openxmlformats.org/officeDocument/2006/relationships/image" Target="../media/image58.png"/><Relationship Id="rId10" Type="http://schemas.openxmlformats.org/officeDocument/2006/relationships/image" Target="../media/image62.png"/><Relationship Id="rId4" Type="http://schemas.openxmlformats.org/officeDocument/2006/relationships/image" Target="../media/image57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77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1.png"/><Relationship Id="rId11" Type="http://schemas.openxmlformats.org/officeDocument/2006/relationships/image" Target="../media/image75.png"/><Relationship Id="rId5" Type="http://schemas.openxmlformats.org/officeDocument/2006/relationships/image" Target="../media/image70.png"/><Relationship Id="rId10" Type="http://schemas.openxmlformats.org/officeDocument/2006/relationships/image" Target="../media/image74.png"/><Relationship Id="rId4" Type="http://schemas.openxmlformats.org/officeDocument/2006/relationships/image" Target="../media/image69.png"/><Relationship Id="rId9" Type="http://schemas.openxmlformats.org/officeDocument/2006/relationships/image" Target="../media/image73.png"/><Relationship Id="rId14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0395" y="3240853"/>
            <a:ext cx="5416741" cy="47617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accent2"/>
                </a:solidFill>
              </a:rPr>
              <a:t>Radiation-induced effects on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data integrity and -link stability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>of RD53A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solidFill>
                  <a:schemeClr val="accent2"/>
                </a:solidFill>
              </a:rPr>
              <a:t/>
            </a:r>
            <a:br>
              <a:rPr lang="en-US" sz="1800" dirty="0" smtClean="0">
                <a:solidFill>
                  <a:schemeClr val="accent2"/>
                </a:solidFill>
              </a:rPr>
            </a:br>
            <a:r>
              <a:rPr lang="en-US" sz="2000" dirty="0" smtClean="0">
                <a:solidFill>
                  <a:schemeClr val="accent2"/>
                </a:solidFill>
              </a:rPr>
              <a:t>Pixel 2018, Taipei</a:t>
            </a:r>
            <a:br>
              <a:rPr lang="en-US" sz="2000" dirty="0" smtClean="0">
                <a:solidFill>
                  <a:schemeClr val="accent2"/>
                </a:solidFill>
              </a:rPr>
            </a:b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760395" y="3861048"/>
            <a:ext cx="5416741" cy="223224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US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Vogt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on behalf of the rd53 collaboration</a:t>
            </a:r>
          </a:p>
          <a:p>
            <a:pPr>
              <a:lnSpc>
                <a:spcPct val="100000"/>
              </a:lnSpc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*Physikalisches Institut, Universität </a:t>
            </a:r>
            <a:r>
              <a:rPr lang="de-DE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Bonn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32613" y="6391275"/>
            <a:ext cx="1946275" cy="365125"/>
          </a:xfrm>
        </p:spPr>
        <p:txBody>
          <a:bodyPr/>
          <a:lstStyle/>
          <a:p>
            <a:r>
              <a:rPr lang="en-US" dirty="0" smtClean="0"/>
              <a:t>12/11/2018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0" y="6391275"/>
            <a:ext cx="9906000" cy="365125"/>
          </a:xfrm>
        </p:spPr>
        <p:txBody>
          <a:bodyPr/>
          <a:lstStyle/>
          <a:p>
            <a:r>
              <a:rPr lang="en-US" dirty="0" smtClean="0"/>
              <a:t>PIXEL 2018, Taipei - vogt@physik.uni-bonn.de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49" y="395994"/>
            <a:ext cx="767075" cy="76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i1.rgstatic.net/ii/lab.file/AS%3A664672659312642%401535481719899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86" y="476672"/>
            <a:ext cx="1882924" cy="68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5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marco\sciebo\jupyter\plots\plot_I_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573" y="2492896"/>
            <a:ext cx="4650956" cy="3488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arco\sciebo\jupyter\plots\plot_I_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2492896"/>
            <a:ext cx="4652584" cy="349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consumption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Starting from 200 Mrad</a:t>
            </a:r>
            <a:r>
              <a:rPr lang="en-US" b="1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, we enabled the clock to the complete pixel matrix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dirty="0" smtClean="0">
                <a:sym typeface="Wingdings" panose="05000000000000000000" pitchFamily="2" charset="2"/>
              </a:rPr>
              <a:t> Increased digital power, slope barely affected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 Slope for </a:t>
            </a:r>
            <a:r>
              <a:rPr lang="en-US" dirty="0">
                <a:sym typeface="Wingdings" panose="05000000000000000000" pitchFamily="2" charset="2"/>
              </a:rPr>
              <a:t>analog </a:t>
            </a:r>
            <a:r>
              <a:rPr lang="en-US" dirty="0" smtClean="0">
                <a:sym typeface="Wingdings" panose="05000000000000000000" pitchFamily="2" charset="2"/>
              </a:rPr>
              <a:t>power changed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sz="1400" dirty="0" smtClean="0"/>
          </a:p>
        </p:txBody>
      </p:sp>
      <p:cxnSp>
        <p:nvCxnSpPr>
          <p:cNvPr id="6" name="Gerade Verbindung 5"/>
          <p:cNvCxnSpPr/>
          <p:nvPr/>
        </p:nvCxnSpPr>
        <p:spPr>
          <a:xfrm flipH="1" flipV="1">
            <a:off x="1580801" y="2564904"/>
            <a:ext cx="683052" cy="413210"/>
          </a:xfrm>
          <a:prstGeom prst="line">
            <a:avLst/>
          </a:prstGeom>
          <a:ln w="19050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1364777" y="2348880"/>
            <a:ext cx="2744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*</a:t>
            </a:r>
            <a:endParaRPr lang="de-DE" dirty="0"/>
          </a:p>
        </p:txBody>
      </p:sp>
      <p:sp>
        <p:nvSpPr>
          <p:cNvPr id="23" name="Abgerundetes Rechteck 17"/>
          <p:cNvSpPr/>
          <p:nvPr/>
        </p:nvSpPr>
        <p:spPr>
          <a:xfrm>
            <a:off x="3326982" y="2493243"/>
            <a:ext cx="1069004" cy="250304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27" name="Gerade Verbindung 26"/>
          <p:cNvCxnSpPr/>
          <p:nvPr/>
        </p:nvCxnSpPr>
        <p:spPr>
          <a:xfrm>
            <a:off x="3928154" y="4861357"/>
            <a:ext cx="520790" cy="461980"/>
          </a:xfrm>
          <a:prstGeom prst="line">
            <a:avLst/>
          </a:prstGeom>
          <a:ln w="19050">
            <a:solidFill>
              <a:srgbClr val="FF0000"/>
            </a:solidFill>
            <a:headEnd type="stealth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4376936" y="5323337"/>
            <a:ext cx="837089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ym typeface="Wingdings" panose="05000000000000000000" pitchFamily="2" charset="2"/>
              </a:rPr>
              <a:t>Chip didn’t</a:t>
            </a:r>
            <a:br>
              <a:rPr lang="en-US" sz="1100" dirty="0" smtClean="0">
                <a:sym typeface="Wingdings" panose="05000000000000000000" pitchFamily="2" charset="2"/>
              </a:rPr>
            </a:br>
            <a:r>
              <a:rPr lang="en-US" sz="1100" dirty="0" smtClean="0">
                <a:sym typeface="Wingdings" panose="05000000000000000000" pitchFamily="2" charset="2"/>
              </a:rPr>
              <a:t>lock during</a:t>
            </a:r>
            <a:br>
              <a:rPr lang="en-US" sz="1100" dirty="0" smtClean="0">
                <a:sym typeface="Wingdings" panose="05000000000000000000" pitchFamily="2" charset="2"/>
              </a:rPr>
            </a:br>
            <a:r>
              <a:rPr lang="en-US" sz="1100" dirty="0" smtClean="0">
                <a:sym typeface="Wingdings" panose="05000000000000000000" pitchFamily="2" charset="2"/>
              </a:rPr>
              <a:t>a few scans</a:t>
            </a:r>
            <a:endParaRPr lang="de-DE" sz="1100" dirty="0"/>
          </a:p>
        </p:txBody>
      </p:sp>
      <p:sp>
        <p:nvSpPr>
          <p:cNvPr id="20" name="Abgerundetes Rechteck 17"/>
          <p:cNvSpPr/>
          <p:nvPr/>
        </p:nvSpPr>
        <p:spPr>
          <a:xfrm>
            <a:off x="8121352" y="2490006"/>
            <a:ext cx="1069004" cy="250304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35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080792" y="3393328"/>
            <a:ext cx="3983281" cy="2988000"/>
            <a:chOff x="3152800" y="3134206"/>
            <a:chExt cx="4264369" cy="3198855"/>
          </a:xfrm>
        </p:grpSpPr>
        <p:pic>
          <p:nvPicPr>
            <p:cNvPr id="3074" name="Picture 2" descr="C:\Users\marco\sciebo\jupyter\plots\plot_I_ref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800" y="3134206"/>
              <a:ext cx="4264369" cy="3198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Abgerundetes Rechteck 17"/>
            <p:cNvSpPr/>
            <p:nvPr/>
          </p:nvSpPr>
          <p:spPr>
            <a:xfrm>
              <a:off x="6082193" y="3717032"/>
              <a:ext cx="1182997" cy="250304"/>
            </a:xfrm>
            <a:prstGeom prst="round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420"/>
                </a:spcAft>
              </a:pPr>
              <a:r>
                <a:rPr lang="de-DE" sz="1400" dirty="0" smtClean="0">
                  <a:solidFill>
                    <a:srgbClr val="FF0000"/>
                  </a:solidFill>
                </a:rPr>
                <a:t>Preliminary</a:t>
              </a:r>
              <a:endParaRPr lang="de-DE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current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dirty="0" smtClean="0"/>
                  <a:t>RD53A uses a bandgap voltage reference and an </a:t>
                </a:r>
                <a:r>
                  <a:rPr lang="en-US" b="1" dirty="0" smtClean="0"/>
                  <a:t>internal voltage divider </a:t>
                </a:r>
                <a:r>
                  <a:rPr lang="en-US" dirty="0" smtClean="0"/>
                  <a:t>to generate its main reference current</a:t>
                </a:r>
              </a:p>
              <a:p>
                <a:pPr lvl="1"/>
                <a:r>
                  <a:rPr lang="en-US" dirty="0" smtClean="0"/>
                  <a:t>Nominal </a:t>
                </a:r>
                <a:r>
                  <a:rPr lang="en-US" dirty="0" smtClean="0"/>
                  <a:t>value of</a:t>
                </a:r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/>
                          </a:rPr>
                          <m:t>𝑰</m:t>
                        </m:r>
                      </m:e>
                      <m:sub>
                        <m:r>
                          <a:rPr lang="de-DE" b="1" i="1">
                            <a:latin typeface="Cambria Math"/>
                          </a:rPr>
                          <m:t>𝒓𝒆𝒇</m:t>
                        </m:r>
                      </m:sub>
                    </m:sSub>
                    <m:r>
                      <a:rPr lang="de-DE" b="1" i="1" smtClean="0">
                        <a:latin typeface="Cambria Math"/>
                      </a:rPr>
                      <m:t>=</m:t>
                    </m:r>
                    <m:r>
                      <a:rPr lang="de-DE" b="1" i="1" smtClean="0">
                        <a:latin typeface="Cambria Math"/>
                      </a:rPr>
                      <m:t>𝟒</m:t>
                    </m:r>
                    <m:r>
                      <a:rPr lang="de-DE" b="1" i="1" smtClean="0">
                        <a:latin typeface="Cambria Math"/>
                      </a:rPr>
                      <m:t> µ</m:t>
                    </m:r>
                    <m:r>
                      <a:rPr lang="de-DE" b="1" i="1" smtClean="0">
                        <a:latin typeface="Cambria Math"/>
                      </a:rPr>
                      <m:t>𝑨</m:t>
                    </m:r>
                  </m:oMath>
                </a14:m>
                <a:r>
                  <a:rPr lang="en-US" dirty="0" smtClean="0"/>
                  <a:t> was trimmed before the irradiation</a:t>
                </a:r>
              </a:p>
              <a:p>
                <a:pPr>
                  <a:spcAft>
                    <a:spcPts val="0"/>
                  </a:spcAft>
                </a:pPr>
                <a:r>
                  <a:rPr lang="en-US" dirty="0" smtClean="0"/>
                  <a:t>During the campaign,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𝑟𝑒𝑓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/>
                  <a:t>decreased by ~7.5%</a:t>
                </a:r>
                <a:endParaRPr lang="en-US" b="1" dirty="0"/>
              </a:p>
              <a:p>
                <a:pPr lvl="1"/>
                <a:r>
                  <a:rPr lang="en-GB" dirty="0" smtClean="0"/>
                  <a:t>Caused by the </a:t>
                </a:r>
                <a:r>
                  <a:rPr lang="en-GB" b="1" dirty="0" smtClean="0"/>
                  <a:t>temperature-stable, but radiation sensitive </a:t>
                </a:r>
                <a:r>
                  <a:rPr lang="en-GB" dirty="0"/>
                  <a:t>divider </a:t>
                </a:r>
                <a:r>
                  <a:rPr lang="en-GB" dirty="0" smtClean="0"/>
                  <a:t>(poly </a:t>
                </a:r>
                <a:r>
                  <a:rPr lang="en-GB" dirty="0"/>
                  <a:t>silicon + diffusion resistor)</a:t>
                </a:r>
                <a:endParaRPr lang="en-GB" b="1" dirty="0"/>
              </a:p>
              <a:p>
                <a:pPr lvl="1"/>
                <a:r>
                  <a:rPr lang="en-GB" dirty="0" smtClean="0"/>
                  <a:t>For </a:t>
                </a:r>
                <a:r>
                  <a:rPr lang="en-GB" dirty="0" smtClean="0"/>
                  <a:t>RD53B,  external resistors will be used instead</a:t>
                </a:r>
                <a:endParaRPr lang="en-US" dirty="0" smtClean="0"/>
              </a:p>
            </p:txBody>
          </p:sp>
        </mc:Choice>
        <mc:Fallback>
          <p:sp>
            <p:nvSpPr>
              <p:cNvPr id="8" name="Inhalts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45" t="-15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54375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68" y="2708920"/>
            <a:ext cx="76328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GB" sz="4800" dirty="0" smtClean="0">
                <a:solidFill>
                  <a:schemeClr val="accent2"/>
                </a:solidFill>
              </a:rPr>
              <a:t>Results: Digital</a:t>
            </a:r>
            <a:endParaRPr lang="en-US" sz="5400" dirty="0" err="1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9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Marco\sciebo\jupyter\shmoo_reset\200M_r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54" y="2417194"/>
            <a:ext cx="5322925" cy="38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scans – SHMOO plots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fontAlgn="auto"/>
                <a:r>
                  <a:rPr lang="en-US" dirty="0" smtClean="0"/>
                  <a:t>Question: How large are the </a:t>
                </a:r>
                <a:r>
                  <a:rPr lang="en-US" b="1" dirty="0" smtClean="0"/>
                  <a:t>margins</a:t>
                </a:r>
                <a:r>
                  <a:rPr lang="en-US" dirty="0" smtClean="0"/>
                  <a:t> in terms of digital supply voltage and reference frequency?</a:t>
                </a:r>
              </a:p>
              <a:p>
                <a:pPr fontAlgn="auto"/>
                <a:r>
                  <a:rPr lang="en-US" dirty="0" smtClean="0"/>
                  <a:t>Method: </a:t>
                </a:r>
                <a:r>
                  <a:rPr lang="en-US" b="1" dirty="0" smtClean="0"/>
                  <a:t>Digital scans within a parameter space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1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 dirty="0" smtClean="0">
                                <a:latin typeface="Cambria Math"/>
                              </a:rPr>
                              <m:t>𝑽</m:t>
                            </m:r>
                          </m:e>
                          <m:sub>
                            <m:r>
                              <a:rPr lang="de-DE" b="1" i="1" dirty="0" smtClean="0">
                                <a:latin typeface="Cambria Math"/>
                              </a:rPr>
                              <m:t>𝑫𝑫𝑫</m:t>
                            </m:r>
                          </m:sub>
                        </m:sSub>
                        <m:r>
                          <a:rPr lang="de-DE" b="0" i="1" dirty="0" smtClean="0">
                            <a:latin typeface="Cambria Math"/>
                          </a:rPr>
                          <m:t>:0.8−1.3 </m:t>
                        </m:r>
                        <m:r>
                          <a:rPr lang="de-DE" b="0" i="1" dirty="0" smtClean="0">
                            <a:latin typeface="Cambria Math"/>
                          </a:rPr>
                          <m:t>𝑉</m:t>
                        </m:r>
                        <m:r>
                          <a:rPr lang="de-DE" b="0" i="1" dirty="0" smtClean="0">
                            <a:latin typeface="Cambria Math"/>
                          </a:rPr>
                          <m:t>, </m:t>
                        </m:r>
                        <m:r>
                          <a:rPr lang="de-DE" b="1" i="1" dirty="0" smtClean="0">
                            <a:latin typeface="Cambria Math"/>
                          </a:rPr>
                          <m:t>𝒇</m:t>
                        </m:r>
                        <m:r>
                          <a:rPr lang="de-DE" b="0" i="1" dirty="0" smtClean="0">
                            <a:latin typeface="Cambria Math"/>
                          </a:rPr>
                          <m:t>:140−180 </m:t>
                        </m:r>
                        <m:r>
                          <a:rPr lang="de-DE" b="0" i="1" dirty="0" smtClean="0">
                            <a:latin typeface="Cambria Math"/>
                          </a:rPr>
                          <m:t>𝑀𝐻𝑧</m:t>
                        </m:r>
                      </m:e>
                    </m:d>
                  </m:oMath>
                </a14:m>
                <a:r>
                  <a:rPr lang="de-DE" dirty="0" smtClean="0"/>
                  <a:t/>
                </a:r>
                <a:br>
                  <a:rPr lang="de-DE" dirty="0" smtClean="0"/>
                </a:br>
                <a:r>
                  <a:rPr lang="en-US" dirty="0" smtClean="0"/>
                  <a:t>with 100 injections into every pixel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Expectation: 7.68e6 hits</a:t>
                </a:r>
              </a:p>
            </p:txBody>
          </p:sp>
        </mc:Choice>
        <mc:Fallback xmlns=""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45" t="-1546" r="-1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grpSp>
        <p:nvGrpSpPr>
          <p:cNvPr id="16" name="Gruppieren 15"/>
          <p:cNvGrpSpPr>
            <a:grpSpLocks noChangeAspect="1"/>
          </p:cNvGrpSpPr>
          <p:nvPr/>
        </p:nvGrpSpPr>
        <p:grpSpPr>
          <a:xfrm>
            <a:off x="894537" y="2417194"/>
            <a:ext cx="4355262" cy="3798902"/>
            <a:chOff x="309834" y="1439620"/>
            <a:chExt cx="2787367" cy="2431298"/>
          </a:xfrm>
        </p:grpSpPr>
        <p:cxnSp>
          <p:nvCxnSpPr>
            <p:cNvPr id="10" name="Gerade Verbindung mit Pfeil 9"/>
            <p:cNvCxnSpPr>
              <a:stCxn id="12" idx="0"/>
            </p:cNvCxnSpPr>
            <p:nvPr/>
          </p:nvCxnSpPr>
          <p:spPr>
            <a:xfrm flipV="1">
              <a:off x="534046" y="3440424"/>
              <a:ext cx="134486" cy="29261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309834" y="3733034"/>
              <a:ext cx="448424" cy="1378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sz="1400" dirty="0" err="1" smtClean="0"/>
                <a:t>No</a:t>
              </a:r>
              <a:r>
                <a:rPr lang="de-DE" sz="1400" dirty="0" smtClean="0"/>
                <a:t> link</a:t>
              </a: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859410" y="1439620"/>
              <a:ext cx="441183" cy="1378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sz="1400" dirty="0" err="1" smtClean="0"/>
                <a:t>No</a:t>
              </a:r>
              <a:r>
                <a:rPr lang="de-DE" sz="1400" dirty="0" smtClean="0"/>
                <a:t> </a:t>
              </a:r>
              <a:r>
                <a:rPr lang="de-DE" sz="1400" dirty="0" err="1" smtClean="0"/>
                <a:t>hits</a:t>
              </a:r>
              <a:endParaRPr lang="de-DE" sz="1400" dirty="0" smtClean="0"/>
            </a:p>
          </p:txBody>
        </p:sp>
        <p:cxnSp>
          <p:nvCxnSpPr>
            <p:cNvPr id="40" name="Gerade Verbindung mit Pfeil 39"/>
            <p:cNvCxnSpPr/>
            <p:nvPr/>
          </p:nvCxnSpPr>
          <p:spPr>
            <a:xfrm flipH="1">
              <a:off x="925590" y="1577505"/>
              <a:ext cx="154412" cy="2774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 Verbindung mit Pfeil 42"/>
            <p:cNvCxnSpPr>
              <a:stCxn id="47" idx="0"/>
            </p:cNvCxnSpPr>
            <p:nvPr/>
          </p:nvCxnSpPr>
          <p:spPr>
            <a:xfrm flipV="1">
              <a:off x="1358947" y="3424251"/>
              <a:ext cx="165748" cy="2236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859410" y="3647919"/>
              <a:ext cx="999075" cy="1378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sz="1400" dirty="0" smtClean="0"/>
                <a:t>Partial FE </a:t>
              </a:r>
              <a:r>
                <a:rPr lang="de-DE" sz="1400" dirty="0" err="1" smtClean="0"/>
                <a:t>response</a:t>
              </a:r>
              <a:endParaRPr lang="de-DE" sz="1400" dirty="0" smtClean="0"/>
            </a:p>
          </p:txBody>
        </p:sp>
        <p:sp>
          <p:nvSpPr>
            <p:cNvPr id="65" name="Abgerundetes Rechteck 17"/>
            <p:cNvSpPr/>
            <p:nvPr/>
          </p:nvSpPr>
          <p:spPr>
            <a:xfrm>
              <a:off x="2018291" y="1984817"/>
              <a:ext cx="1078910" cy="209626"/>
            </a:xfrm>
            <a:prstGeom prst="roundRect">
              <a:avLst/>
            </a:prstGeom>
            <a:solidFill>
              <a:srgbClr val="FFFFFF">
                <a:alpha val="50196"/>
              </a:srgbClr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420"/>
                </a:spcAft>
              </a:pPr>
              <a:r>
                <a:rPr lang="de-DE" sz="1400" dirty="0" smtClean="0">
                  <a:solidFill>
                    <a:srgbClr val="FF0000"/>
                  </a:solidFill>
                </a:rPr>
                <a:t>Preliminary</a:t>
              </a:r>
              <a:endParaRPr lang="de-DE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Rechteck 8"/>
          <p:cNvSpPr/>
          <p:nvPr/>
        </p:nvSpPr>
        <p:spPr>
          <a:xfrm>
            <a:off x="6105128" y="2849386"/>
            <a:ext cx="3158429" cy="1785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53D73"/>
                </a:solidFill>
                <a:latin typeface="Calibri"/>
                <a:ea typeface="+mn-ea"/>
              </a:rPr>
              <a:t>How to read the </a:t>
            </a:r>
            <a:r>
              <a:rPr lang="en-US" sz="1800" b="1" dirty="0" err="1" smtClean="0">
                <a:solidFill>
                  <a:srgbClr val="053D73"/>
                </a:solidFill>
                <a:latin typeface="Calibri"/>
                <a:ea typeface="+mn-ea"/>
              </a:rPr>
              <a:t>shmoo</a:t>
            </a:r>
            <a:r>
              <a:rPr lang="en-US" sz="1800" b="1" dirty="0" smtClean="0">
                <a:solidFill>
                  <a:srgbClr val="053D73"/>
                </a:solidFill>
                <a:latin typeface="Calibri"/>
                <a:ea typeface="+mn-ea"/>
              </a:rPr>
              <a:t> plots</a:t>
            </a:r>
            <a:r>
              <a:rPr lang="en-US" sz="1800" dirty="0" smtClean="0">
                <a:solidFill>
                  <a:srgbClr val="053D73"/>
                </a:solidFill>
                <a:latin typeface="Calibri"/>
                <a:ea typeface="+mn-ea"/>
              </a:rPr>
              <a:t>?</a:t>
            </a:r>
            <a:endParaRPr lang="en-US" sz="1600" b="1" dirty="0" smtClean="0">
              <a:solidFill>
                <a:srgbClr val="053D73"/>
              </a:solidFill>
              <a:latin typeface="Calibri"/>
              <a:ea typeface="+mn-ea"/>
            </a:endParaRP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053D73"/>
                </a:solidFill>
                <a:latin typeface="Calibri"/>
                <a:ea typeface="+mn-ea"/>
              </a:rPr>
              <a:t>Grey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</a:rPr>
              <a:t>: No link 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</a:rPr>
              <a:t> scan failed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053D73"/>
                </a:solidFill>
                <a:latin typeface="Calibri"/>
                <a:ea typeface="+mn-ea"/>
              </a:rPr>
              <a:t>Red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</a:rPr>
              <a:t>: No hits 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 Link established,</a:t>
            </a:r>
            <a:b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but no FE response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Yellow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: Only partial FE response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Green</a:t>
            </a:r>
            <a:r>
              <a:rPr lang="en-US" sz="16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: Expected FE response</a:t>
            </a:r>
            <a:endParaRPr lang="en-US" sz="1600" dirty="0" smtClean="0">
              <a:solidFill>
                <a:srgbClr val="053D73"/>
              </a:solidFill>
              <a:latin typeface="Calibri"/>
              <a:ea typeface="+mn-ea"/>
            </a:endParaRPr>
          </a:p>
          <a:p>
            <a:endParaRPr lang="de-DE" dirty="0">
              <a:latin typeface="Bahnschrift SemiLight" panose="020B0502040204020203" pitchFamily="34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4420018" y="4034755"/>
            <a:ext cx="402085" cy="501619"/>
          </a:xfrm>
          <a:prstGeom prst="rect">
            <a:avLst/>
          </a:prstGeom>
          <a:solidFill>
            <a:srgbClr val="0066FF">
              <a:alpha val="29804"/>
            </a:srgbClr>
          </a:solidFill>
          <a:ln w="34925">
            <a:solidFill>
              <a:srgbClr val="0766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rgbClr val="00B0F0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5517346" y="4895060"/>
            <a:ext cx="1561055" cy="2154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dirty="0" smtClean="0"/>
              <a:t>Nominal </a:t>
            </a:r>
            <a:r>
              <a:rPr lang="en-GB" sz="1400" dirty="0" smtClean="0"/>
              <a:t>operation</a:t>
            </a:r>
          </a:p>
        </p:txBody>
      </p:sp>
      <p:cxnSp>
        <p:nvCxnSpPr>
          <p:cNvPr id="71" name="Gerade Verbindung mit Pfeil 70"/>
          <p:cNvCxnSpPr>
            <a:stCxn id="70" idx="0"/>
            <a:endCxn id="24" idx="3"/>
          </p:cNvCxnSpPr>
          <p:nvPr/>
        </p:nvCxnSpPr>
        <p:spPr>
          <a:xfrm flipH="1" flipV="1">
            <a:off x="4822103" y="4285565"/>
            <a:ext cx="1475771" cy="6094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1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3" descr="C:\Users\Marco\sciebo\jupyter\shmoo_reset\200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60" y="1634525"/>
            <a:ext cx="320312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arco\sciebo\jupyter\shmoo_reset\1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4" y="1626580"/>
            <a:ext cx="3182475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Marco\sciebo\jupyter\shmoo_reset\600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21" y="1656926"/>
            <a:ext cx="3180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scans – SHMOO plots 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buNone/>
            </a:pPr>
            <a:r>
              <a:rPr lang="de-DE" sz="1600" dirty="0" smtClean="0"/>
              <a:t> </a:t>
            </a:r>
            <a:endParaRPr lang="de-DE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3" name="Textfeld 32"/>
          <p:cNvSpPr txBox="1"/>
          <p:nvPr/>
        </p:nvSpPr>
        <p:spPr>
          <a:xfrm>
            <a:off x="1352601" y="1674009"/>
            <a:ext cx="973279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1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Gerade Verbindung mit Pfeil 9"/>
          <p:cNvCxnSpPr>
            <a:stCxn id="12" idx="0"/>
          </p:cNvCxnSpPr>
          <p:nvPr/>
        </p:nvCxnSpPr>
        <p:spPr>
          <a:xfrm flipV="1">
            <a:off x="534806" y="3440826"/>
            <a:ext cx="268973" cy="213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10594" y="3654556"/>
            <a:ext cx="448424" cy="1692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link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911418" y="3743149"/>
            <a:ext cx="441183" cy="1692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</a:t>
            </a:r>
            <a:r>
              <a:rPr lang="de-DE" sz="1100" dirty="0" err="1" smtClean="0"/>
              <a:t>hits</a:t>
            </a:r>
            <a:endParaRPr lang="de-DE" sz="1100" dirty="0" smtClean="0"/>
          </a:p>
        </p:txBody>
      </p:sp>
      <p:cxnSp>
        <p:nvCxnSpPr>
          <p:cNvPr id="40" name="Gerade Verbindung mit Pfeil 39"/>
          <p:cNvCxnSpPr/>
          <p:nvPr/>
        </p:nvCxnSpPr>
        <p:spPr>
          <a:xfrm flipH="1" flipV="1">
            <a:off x="1119226" y="3137698"/>
            <a:ext cx="48728" cy="605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4421859" y="1681960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200 Mrad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510252" y="1693989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600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sp>
        <p:nvSpPr>
          <p:cNvPr id="64" name="Abgerundetes Rechteck 17"/>
          <p:cNvSpPr/>
          <p:nvPr/>
        </p:nvSpPr>
        <p:spPr>
          <a:xfrm>
            <a:off x="5097016" y="2131047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5" name="Abgerundetes Rechteck 17"/>
          <p:cNvSpPr/>
          <p:nvPr/>
        </p:nvSpPr>
        <p:spPr>
          <a:xfrm>
            <a:off x="1937472" y="2112098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6" name="Abgerundetes Rechteck 17"/>
          <p:cNvSpPr/>
          <p:nvPr/>
        </p:nvSpPr>
        <p:spPr>
          <a:xfrm>
            <a:off x="8092771" y="2131249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50" name="Gerade Verbindung mit Pfeil 49"/>
          <p:cNvCxnSpPr>
            <a:stCxn id="51" idx="2"/>
          </p:cNvCxnSpPr>
          <p:nvPr/>
        </p:nvCxnSpPr>
        <p:spPr>
          <a:xfrm>
            <a:off x="1002518" y="1626579"/>
            <a:ext cx="60738" cy="382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423938" y="1457302"/>
            <a:ext cx="1157160" cy="1692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smtClean="0"/>
              <a:t>Partial FE </a:t>
            </a:r>
            <a:r>
              <a:rPr lang="de-DE" sz="1100" dirty="0" err="1" smtClean="0"/>
              <a:t>response</a:t>
            </a:r>
            <a:endParaRPr lang="de-DE" sz="1100" dirty="0" smtClean="0"/>
          </a:p>
        </p:txBody>
      </p:sp>
      <p:cxnSp>
        <p:nvCxnSpPr>
          <p:cNvPr id="35" name="Gerade Verbindung mit Pfeil 34"/>
          <p:cNvCxnSpPr>
            <a:stCxn id="36" idx="0"/>
          </p:cNvCxnSpPr>
          <p:nvPr/>
        </p:nvCxnSpPr>
        <p:spPr>
          <a:xfrm flipH="1" flipV="1">
            <a:off x="2429266" y="2808926"/>
            <a:ext cx="870481" cy="906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906244" y="3715260"/>
            <a:ext cx="787006" cy="1732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en-GB" sz="1100" dirty="0" smtClean="0"/>
              <a:t>Outlier</a:t>
            </a:r>
          </a:p>
        </p:txBody>
      </p:sp>
      <p:sp>
        <p:nvSpPr>
          <p:cNvPr id="41" name="Inhaltsplatzhalter 29"/>
          <p:cNvSpPr txBox="1">
            <a:spLocks/>
          </p:cNvSpPr>
          <p:nvPr/>
        </p:nvSpPr>
        <p:spPr>
          <a:xfrm>
            <a:off x="462995" y="4365104"/>
            <a:ext cx="8882494" cy="16355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dirty="0" smtClean="0"/>
              <a:t>With increasing dose</a:t>
            </a:r>
          </a:p>
          <a:p>
            <a:pPr lvl="1" fontAlgn="auto"/>
            <a:r>
              <a:rPr lang="en-US" dirty="0"/>
              <a:t>f</a:t>
            </a:r>
            <a:r>
              <a:rPr lang="en-US" dirty="0" smtClean="0"/>
              <a:t>ewer </a:t>
            </a:r>
            <a:r>
              <a:rPr lang="en-US" dirty="0"/>
              <a:t>combinations  of operating condition are </a:t>
            </a:r>
            <a:r>
              <a:rPr lang="en-US" dirty="0" smtClean="0"/>
              <a:t>working</a:t>
            </a:r>
            <a:endParaRPr lang="en-US" dirty="0"/>
          </a:p>
          <a:p>
            <a:pPr lvl="1" fontAlgn="auto"/>
            <a:r>
              <a:rPr lang="en-US" dirty="0" smtClean="0"/>
              <a:t>the margin decreases</a:t>
            </a:r>
          </a:p>
        </p:txBody>
      </p:sp>
      <p:sp>
        <p:nvSpPr>
          <p:cNvPr id="37" name="Rechteck 36"/>
          <p:cNvSpPr/>
          <p:nvPr/>
        </p:nvSpPr>
        <p:spPr>
          <a:xfrm>
            <a:off x="2559991" y="2587807"/>
            <a:ext cx="268397" cy="294820"/>
          </a:xfrm>
          <a:prstGeom prst="rect">
            <a:avLst/>
          </a:prstGeom>
          <a:solidFill>
            <a:srgbClr val="0066FF">
              <a:alpha val="29804"/>
            </a:srgbClr>
          </a:solidFill>
          <a:ln w="34925">
            <a:solidFill>
              <a:srgbClr val="0766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rgbClr val="00B0F0"/>
              </a:solidFill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5692715" y="2598735"/>
            <a:ext cx="268397" cy="294820"/>
          </a:xfrm>
          <a:prstGeom prst="rect">
            <a:avLst/>
          </a:prstGeom>
          <a:solidFill>
            <a:srgbClr val="0066FF">
              <a:alpha val="29804"/>
            </a:srgbClr>
          </a:solidFill>
          <a:ln w="34925">
            <a:solidFill>
              <a:srgbClr val="0766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rgbClr val="00B0F0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8702685" y="2615601"/>
            <a:ext cx="268397" cy="294820"/>
          </a:xfrm>
          <a:prstGeom prst="rect">
            <a:avLst/>
          </a:prstGeom>
          <a:solidFill>
            <a:srgbClr val="0066FF">
              <a:alpha val="29804"/>
            </a:srgbClr>
          </a:solidFill>
          <a:ln w="34925">
            <a:solidFill>
              <a:srgbClr val="0766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914" y="3996551"/>
            <a:ext cx="3133062" cy="225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 descr="C:\Users\Marco\sciebo\jupyter\shmoo_reset\200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60" y="1634525"/>
            <a:ext cx="320312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814" y="4040689"/>
            <a:ext cx="3072000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2" y="4040689"/>
            <a:ext cx="3067608" cy="23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Marco\sciebo\jupyter\shmoo_reset\1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4" y="1626580"/>
            <a:ext cx="3182475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Marco\sciebo\jupyter\shmoo_reset\600M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21" y="1656926"/>
            <a:ext cx="3180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scans – SHMOO plots 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1600" dirty="0" smtClean="0"/>
              <a:t> </a:t>
            </a:r>
            <a:r>
              <a:rPr lang="en-GB" sz="1600" dirty="0"/>
              <a:t>The digital logic is supposed to work </a:t>
            </a:r>
            <a:r>
              <a:rPr lang="de-DE" sz="1600" dirty="0"/>
              <a:t>at 0.9 V </a:t>
            </a:r>
            <a:r>
              <a:rPr lang="en-GB" sz="1600" dirty="0" smtClean="0"/>
              <a:t>after 200 Mrad (according to </a:t>
            </a:r>
            <a:r>
              <a:rPr lang="en-GB" sz="1600" dirty="0" err="1" smtClean="0"/>
              <a:t>simlations</a:t>
            </a:r>
            <a:r>
              <a:rPr lang="en-GB" sz="1600" dirty="0" smtClean="0"/>
              <a:t>)</a:t>
            </a:r>
            <a:endParaRPr lang="en-GB" sz="1600" dirty="0"/>
          </a:p>
          <a:p>
            <a:pPr marL="0" indent="0" fontAlgn="auto">
              <a:buNone/>
            </a:pPr>
            <a:endParaRPr lang="de-DE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3" name="Textfeld 32"/>
          <p:cNvSpPr txBox="1"/>
          <p:nvPr/>
        </p:nvSpPr>
        <p:spPr>
          <a:xfrm>
            <a:off x="1352601" y="1674009"/>
            <a:ext cx="973279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1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Gerade Verbindung mit Pfeil 9"/>
          <p:cNvCxnSpPr>
            <a:stCxn id="12" idx="0"/>
          </p:cNvCxnSpPr>
          <p:nvPr/>
        </p:nvCxnSpPr>
        <p:spPr>
          <a:xfrm flipV="1">
            <a:off x="534806" y="3440826"/>
            <a:ext cx="268973" cy="213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10594" y="3654556"/>
            <a:ext cx="448424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link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911418" y="3743149"/>
            <a:ext cx="441183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</a:t>
            </a:r>
            <a:r>
              <a:rPr lang="de-DE" sz="1100" dirty="0" err="1" smtClean="0"/>
              <a:t>hits</a:t>
            </a:r>
            <a:endParaRPr lang="de-DE" sz="1100" dirty="0" smtClean="0"/>
          </a:p>
        </p:txBody>
      </p:sp>
      <p:cxnSp>
        <p:nvCxnSpPr>
          <p:cNvPr id="40" name="Gerade Verbindung mit Pfeil 39"/>
          <p:cNvCxnSpPr/>
          <p:nvPr/>
        </p:nvCxnSpPr>
        <p:spPr>
          <a:xfrm flipH="1" flipV="1">
            <a:off x="1119226" y="3137698"/>
            <a:ext cx="48728" cy="605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4421859" y="1681960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200 Mrad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7510252" y="1693989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600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5734142" y="3745369"/>
            <a:ext cx="1354308" cy="1692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en-GB" sz="1100" dirty="0" smtClean="0"/>
              <a:t>Probably a POR issue</a:t>
            </a:r>
          </a:p>
        </p:txBody>
      </p:sp>
      <p:cxnSp>
        <p:nvCxnSpPr>
          <p:cNvPr id="63" name="Gerade Verbindung mit Pfeil 62"/>
          <p:cNvCxnSpPr/>
          <p:nvPr/>
        </p:nvCxnSpPr>
        <p:spPr>
          <a:xfrm flipV="1">
            <a:off x="6681192" y="3139920"/>
            <a:ext cx="1157556" cy="601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Abgerundetes Rechteck 17"/>
          <p:cNvSpPr/>
          <p:nvPr/>
        </p:nvSpPr>
        <p:spPr>
          <a:xfrm>
            <a:off x="1937472" y="2112098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7" name="Abgerundetes Rechteck 17"/>
          <p:cNvSpPr/>
          <p:nvPr/>
        </p:nvSpPr>
        <p:spPr>
          <a:xfrm>
            <a:off x="1889811" y="4488601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8" name="Abgerundetes Rechteck 17"/>
          <p:cNvSpPr/>
          <p:nvPr/>
        </p:nvSpPr>
        <p:spPr>
          <a:xfrm>
            <a:off x="4966835" y="4488601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9" name="Abgerundetes Rechteck 17"/>
          <p:cNvSpPr/>
          <p:nvPr/>
        </p:nvSpPr>
        <p:spPr>
          <a:xfrm>
            <a:off x="8045176" y="4488601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636471" y="6029885"/>
            <a:ext cx="1826759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en-GB" sz="1100" dirty="0" smtClean="0"/>
              <a:t>Lower digital  current indicates incomplete POR/configuration</a:t>
            </a:r>
          </a:p>
        </p:txBody>
      </p:sp>
      <p:cxnSp>
        <p:nvCxnSpPr>
          <p:cNvPr id="37" name="Gerade Verbindung mit Pfeil 36"/>
          <p:cNvCxnSpPr>
            <a:stCxn id="36" idx="0"/>
          </p:cNvCxnSpPr>
          <p:nvPr/>
        </p:nvCxnSpPr>
        <p:spPr>
          <a:xfrm flipH="1" flipV="1">
            <a:off x="5007229" y="5192689"/>
            <a:ext cx="1542622" cy="837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Abgerundetes Rechteck 45"/>
          <p:cNvSpPr/>
          <p:nvPr/>
        </p:nvSpPr>
        <p:spPr>
          <a:xfrm>
            <a:off x="4827210" y="1912795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rgbClr val="FFFF00"/>
            </a:solidFill>
          </a:ln>
          <a:effectLst>
            <a:glow rad="63500">
              <a:schemeClr val="tx1">
                <a:alpha val="49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cxnSp>
        <p:nvCxnSpPr>
          <p:cNvPr id="62" name="Gerade Verbindung mit Pfeil 61"/>
          <p:cNvCxnSpPr/>
          <p:nvPr/>
        </p:nvCxnSpPr>
        <p:spPr>
          <a:xfrm flipH="1" flipV="1">
            <a:off x="5187249" y="2852936"/>
            <a:ext cx="978795" cy="888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Abgerundetes Rechteck 48"/>
          <p:cNvSpPr/>
          <p:nvPr/>
        </p:nvSpPr>
        <p:spPr>
          <a:xfrm>
            <a:off x="7838748" y="1943899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rgbClr val="FFFF00"/>
            </a:solidFill>
          </a:ln>
          <a:effectLst>
            <a:glow rad="63500">
              <a:schemeClr val="tx1">
                <a:alpha val="49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195441" y="1742400"/>
            <a:ext cx="1157160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smtClean="0"/>
              <a:t>Partial FE </a:t>
            </a:r>
            <a:r>
              <a:rPr lang="de-DE" sz="1100" dirty="0" err="1" smtClean="0"/>
              <a:t>response</a:t>
            </a:r>
            <a:endParaRPr lang="de-DE" sz="1100" dirty="0" smtClean="0"/>
          </a:p>
        </p:txBody>
      </p:sp>
      <p:cxnSp>
        <p:nvCxnSpPr>
          <p:cNvPr id="50" name="Gerade Verbindung mit Pfeil 49"/>
          <p:cNvCxnSpPr/>
          <p:nvPr/>
        </p:nvCxnSpPr>
        <p:spPr>
          <a:xfrm>
            <a:off x="911418" y="1923336"/>
            <a:ext cx="166638" cy="130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Abgerundetes Rechteck 17"/>
          <p:cNvSpPr/>
          <p:nvPr/>
        </p:nvSpPr>
        <p:spPr>
          <a:xfrm>
            <a:off x="5097016" y="2131047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6" name="Abgerundetes Rechteck 17"/>
          <p:cNvSpPr/>
          <p:nvPr/>
        </p:nvSpPr>
        <p:spPr>
          <a:xfrm>
            <a:off x="8092771" y="2131249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8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C:\Users\Marco\sciebo\jupyter\shmoo_reset\200M_r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60" y="4005064"/>
            <a:ext cx="3168997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" descr="C:\Users\Marco\sciebo\jupyter\shmoo_reset\200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160" y="1634525"/>
            <a:ext cx="3203122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rco\sciebo\jupyter\shmoo_reset\600M_rese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964" y="4010249"/>
            <a:ext cx="3199108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scans – SHMOO plots 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cxnSp>
        <p:nvCxnSpPr>
          <p:cNvPr id="45" name="Gerade Verbindung mit Pfeil 44"/>
          <p:cNvCxnSpPr/>
          <p:nvPr/>
        </p:nvCxnSpPr>
        <p:spPr>
          <a:xfrm>
            <a:off x="2646318" y="5152827"/>
            <a:ext cx="6389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053868" y="4070143"/>
            <a:ext cx="1835236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200 Mrad POR@1.2V</a:t>
            </a:r>
          </a:p>
        </p:txBody>
      </p:sp>
      <p:sp>
        <p:nvSpPr>
          <p:cNvPr id="61" name="Textfeld 60"/>
          <p:cNvSpPr txBox="1"/>
          <p:nvPr/>
        </p:nvSpPr>
        <p:spPr>
          <a:xfrm>
            <a:off x="7088450" y="4057218"/>
            <a:ext cx="1835236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600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r>
              <a:rPr lang="de-DE" sz="1400" b="1" dirty="0" smtClean="0">
                <a:solidFill>
                  <a:srgbClr val="FF0000"/>
                </a:solidFill>
              </a:rPr>
              <a:t> POR@1.2V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4814509" y="4300860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rgbClr val="FFFF00"/>
            </a:solidFill>
          </a:ln>
          <a:effectLst>
            <a:glow rad="63500">
              <a:schemeClr val="tx1">
                <a:alpha val="49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53" name="Abgerundetes Rechteck 17"/>
          <p:cNvSpPr/>
          <p:nvPr/>
        </p:nvSpPr>
        <p:spPr>
          <a:xfrm>
            <a:off x="5077609" y="4480545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pic>
        <p:nvPicPr>
          <p:cNvPr id="42" name="Picture 4" descr="C:\Users\Marco\sciebo\jupyter\shmoo_reset\1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4" y="1626580"/>
            <a:ext cx="3182475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C:\Users\Marco\sciebo\jupyter\shmoo_reset\600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21" y="1656926"/>
            <a:ext cx="3180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feld 50"/>
          <p:cNvSpPr txBox="1"/>
          <p:nvPr/>
        </p:nvSpPr>
        <p:spPr>
          <a:xfrm>
            <a:off x="1352601" y="1674009"/>
            <a:ext cx="973279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1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cxnSp>
        <p:nvCxnSpPr>
          <p:cNvPr id="56" name="Gerade Verbindung mit Pfeil 55"/>
          <p:cNvCxnSpPr>
            <a:stCxn id="57" idx="0"/>
          </p:cNvCxnSpPr>
          <p:nvPr/>
        </p:nvCxnSpPr>
        <p:spPr>
          <a:xfrm flipV="1">
            <a:off x="534806" y="3440826"/>
            <a:ext cx="268973" cy="2137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feld 56"/>
          <p:cNvSpPr txBox="1"/>
          <p:nvPr/>
        </p:nvSpPr>
        <p:spPr>
          <a:xfrm>
            <a:off x="310594" y="3654556"/>
            <a:ext cx="448424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link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911418" y="3743149"/>
            <a:ext cx="441183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err="1" smtClean="0"/>
              <a:t>No</a:t>
            </a:r>
            <a:r>
              <a:rPr lang="de-DE" sz="1100" dirty="0" smtClean="0"/>
              <a:t> </a:t>
            </a:r>
            <a:r>
              <a:rPr lang="de-DE" sz="1100" dirty="0" err="1" smtClean="0"/>
              <a:t>hits</a:t>
            </a:r>
            <a:endParaRPr lang="de-DE" sz="1100" dirty="0" smtClean="0"/>
          </a:p>
        </p:txBody>
      </p:sp>
      <p:cxnSp>
        <p:nvCxnSpPr>
          <p:cNvPr id="59" name="Gerade Verbindung mit Pfeil 58"/>
          <p:cNvCxnSpPr/>
          <p:nvPr/>
        </p:nvCxnSpPr>
        <p:spPr>
          <a:xfrm flipH="1" flipV="1">
            <a:off x="1119226" y="3137698"/>
            <a:ext cx="48728" cy="6054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911418" y="1923336"/>
            <a:ext cx="166638" cy="1301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195441" y="1742400"/>
            <a:ext cx="1157160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100" dirty="0" smtClean="0"/>
              <a:t>Partial FE </a:t>
            </a:r>
            <a:r>
              <a:rPr lang="de-DE" sz="1100" dirty="0" err="1" smtClean="0"/>
              <a:t>response</a:t>
            </a:r>
            <a:endParaRPr lang="de-DE" sz="1100" dirty="0" smtClean="0"/>
          </a:p>
        </p:txBody>
      </p:sp>
      <p:sp>
        <p:nvSpPr>
          <p:cNvPr id="68" name="Textfeld 67"/>
          <p:cNvSpPr txBox="1"/>
          <p:nvPr/>
        </p:nvSpPr>
        <p:spPr>
          <a:xfrm>
            <a:off x="4421859" y="1681960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200 Mrad</a:t>
            </a:r>
          </a:p>
        </p:txBody>
      </p:sp>
      <p:sp>
        <p:nvSpPr>
          <p:cNvPr id="69" name="Abgerundetes Rechteck 68"/>
          <p:cNvSpPr/>
          <p:nvPr/>
        </p:nvSpPr>
        <p:spPr>
          <a:xfrm>
            <a:off x="4827210" y="1922990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7510252" y="1693989"/>
            <a:ext cx="1043148" cy="21544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400" b="1" dirty="0" smtClean="0">
                <a:solidFill>
                  <a:srgbClr val="FF0000"/>
                </a:solidFill>
              </a:rPr>
              <a:t>600 </a:t>
            </a:r>
            <a:r>
              <a:rPr lang="de-DE" sz="1400" b="1" dirty="0" err="1" smtClean="0">
                <a:solidFill>
                  <a:srgbClr val="FF0000"/>
                </a:solidFill>
              </a:rPr>
              <a:t>Mrad</a:t>
            </a:r>
            <a:endParaRPr lang="de-DE" sz="1400" b="1" dirty="0" smtClean="0">
              <a:solidFill>
                <a:srgbClr val="FF0000"/>
              </a:solidFill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7840707" y="1923336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5734142" y="3745369"/>
            <a:ext cx="1354308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en-GB" sz="1100" dirty="0" smtClean="0"/>
              <a:t>Probably a POR issue</a:t>
            </a:r>
          </a:p>
        </p:txBody>
      </p:sp>
      <p:cxnSp>
        <p:nvCxnSpPr>
          <p:cNvPr id="73" name="Gerade Verbindung mit Pfeil 72"/>
          <p:cNvCxnSpPr/>
          <p:nvPr/>
        </p:nvCxnSpPr>
        <p:spPr>
          <a:xfrm flipH="1" flipV="1">
            <a:off x="5187249" y="2852936"/>
            <a:ext cx="978795" cy="8884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V="1">
            <a:off x="6681192" y="3139920"/>
            <a:ext cx="1157556" cy="601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Abgerundetes Rechteck 17"/>
          <p:cNvSpPr/>
          <p:nvPr/>
        </p:nvSpPr>
        <p:spPr>
          <a:xfrm>
            <a:off x="5097016" y="2131047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78" name="Abgerundetes Rechteck 17"/>
          <p:cNvSpPr/>
          <p:nvPr/>
        </p:nvSpPr>
        <p:spPr>
          <a:xfrm>
            <a:off x="1937472" y="2112098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79" name="Abgerundetes Rechteck 17"/>
          <p:cNvSpPr/>
          <p:nvPr/>
        </p:nvSpPr>
        <p:spPr>
          <a:xfrm>
            <a:off x="8092771" y="2131249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Inhaltsplatzhalter 5"/>
              <p:cNvSpPr txBox="1">
                <a:spLocks/>
              </p:cNvSpPr>
              <p:nvPr/>
            </p:nvSpPr>
            <p:spPr>
              <a:xfrm>
                <a:off x="267637" y="4581211"/>
                <a:ext cx="3149151" cy="173661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216000" indent="-216000" algn="l" defTabSz="914400" rtl="0" eaLnBrk="1" latinLnBrk="0" hangingPunct="1">
                  <a:spcBef>
                    <a:spcPts val="900"/>
                  </a:spcBef>
                  <a:spcAft>
                    <a:spcPts val="300"/>
                  </a:spcAft>
                  <a:buFont typeface="Arial" pitchFamily="34" charset="0"/>
                  <a:buChar char="•"/>
                  <a:defRPr sz="18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32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Calibri" panose="020F0502020204030204" pitchFamily="34" charset="0"/>
                  <a:buChar char="−"/>
                  <a:defRPr sz="16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216000" algn="l" defTabSz="914400" rtl="0" eaLnBrk="1" latinLnBrk="0" hangingPunct="1">
                  <a:spcBef>
                    <a:spcPts val="300"/>
                  </a:spcBef>
                  <a:spcAft>
                    <a:spcPts val="300"/>
                  </a:spcAft>
                  <a:buFont typeface="Wingdings" pitchFamily="2" charset="2"/>
                  <a:buChar char="§"/>
                  <a:defRPr sz="16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3pPr>
                <a:lvl4pPr marL="864000" indent="-216000" algn="l" defTabSz="914400" rtl="0" eaLnBrk="1" latinLnBrk="0" hangingPunct="1">
                  <a:spcBef>
                    <a:spcPts val="300"/>
                  </a:spcBef>
                  <a:buFont typeface="Calibri" panose="020F0502020204030204" pitchFamily="34" charset="0"/>
                  <a:buChar char="−"/>
                  <a:defRPr sz="16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4pPr>
                <a:lvl5pPr marL="1080000" indent="-216000" algn="l" defTabSz="914400" rtl="0" eaLnBrk="1" latinLnBrk="0" hangingPunct="1">
                  <a:spcBef>
                    <a:spcPts val="0"/>
                  </a:spcBef>
                  <a:buFont typeface="Calibri" panose="020F0502020204030204" pitchFamily="34" charset="0"/>
                  <a:buChar char="−"/>
                  <a:defRPr sz="1600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/>
                <a:r>
                  <a:rPr lang="de-DE" sz="1600" dirty="0" smtClean="0"/>
                  <a:t>Additional </a:t>
                </a:r>
                <a:r>
                  <a:rPr lang="en-GB" sz="1600" dirty="0" smtClean="0"/>
                  <a:t>scan</a:t>
                </a:r>
                <a:r>
                  <a:rPr lang="de-DE" sz="1600" dirty="0" smtClean="0"/>
                  <a:t> </a:t>
                </a:r>
                <a:r>
                  <a:rPr lang="en-GB" sz="1600" dirty="0" smtClean="0"/>
                  <a:t>introduced</a:t>
                </a:r>
                <a:r>
                  <a:rPr lang="de-DE" sz="1600" dirty="0" smtClean="0"/>
                  <a:t/>
                </a:r>
                <a:br>
                  <a:rPr lang="de-DE" sz="1600" dirty="0" smtClean="0"/>
                </a:br>
                <a:r>
                  <a:rPr lang="en-GB" sz="1600" dirty="0" smtClean="0"/>
                  <a:t>with different reset conditions</a:t>
                </a:r>
              </a:p>
              <a:p>
                <a:pPr fontAlgn="auto"/>
                <a:r>
                  <a:rPr lang="en-US" sz="1600" dirty="0" smtClean="0"/>
                  <a:t>POR </a:t>
                </a:r>
                <a:r>
                  <a:rPr lang="en-US" sz="1600" dirty="0" smtClean="0"/>
                  <a:t>is more reliable, </a:t>
                </a:r>
                <a:r>
                  <a:rPr lang="en-US" sz="1600" dirty="0"/>
                  <a:t>when the chip is first </a:t>
                </a:r>
                <a:r>
                  <a:rPr lang="en-US" sz="1600" dirty="0" smtClean="0"/>
                  <a:t>powered (and reset) </a:t>
                </a:r>
                <a:r>
                  <a:rPr lang="en-US" sz="1600" dirty="0"/>
                  <a:t>at 1.2 V, before lowering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sz="1600" i="1" dirty="0">
                            <a:latin typeface="Cambria Math"/>
                          </a:rPr>
                          <m:t>𝐷𝐷𝐷</m:t>
                        </m:r>
                      </m:sub>
                    </m:sSub>
                  </m:oMath>
                </a14:m>
                <a:r>
                  <a:rPr lang="en-US" sz="1600" dirty="0"/>
                  <a:t/>
                </a:r>
                <a:br>
                  <a:rPr lang="en-US" sz="1600" dirty="0"/>
                </a:br>
                <a:endParaRPr lang="de-DE" sz="1400" dirty="0"/>
              </a:p>
            </p:txBody>
          </p:sp>
        </mc:Choice>
        <mc:Fallback>
          <p:sp>
            <p:nvSpPr>
              <p:cNvPr id="62" name="Inhaltsplatzhalt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637" y="4581211"/>
                <a:ext cx="3149151" cy="1736617"/>
              </a:xfrm>
              <a:prstGeom prst="rect">
                <a:avLst/>
              </a:prstGeom>
              <a:blipFill rotWithShape="1">
                <a:blip r:embed="rId7"/>
                <a:stretch>
                  <a:fillRect l="-3682" t="-3873" r="-17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Abgerundetes Rechteck 64"/>
          <p:cNvSpPr/>
          <p:nvPr/>
        </p:nvSpPr>
        <p:spPr>
          <a:xfrm>
            <a:off x="7826048" y="4302816"/>
            <a:ext cx="360039" cy="1663157"/>
          </a:xfrm>
          <a:prstGeom prst="roundRect">
            <a:avLst>
              <a:gd name="adj" fmla="val 12604"/>
            </a:avLst>
          </a:prstGeom>
          <a:noFill/>
          <a:ln>
            <a:solidFill>
              <a:srgbClr val="FFFF00"/>
            </a:solidFill>
          </a:ln>
          <a:effectLst>
            <a:glow rad="63500">
              <a:schemeClr val="tx1">
                <a:alpha val="49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55" name="Abgerundetes Rechteck 17"/>
          <p:cNvSpPr/>
          <p:nvPr/>
        </p:nvSpPr>
        <p:spPr>
          <a:xfrm>
            <a:off x="8081404" y="4490070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65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Power-on reset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Inhaltsplatzhalt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fontAlgn="auto"/>
                <a:r>
                  <a:rPr lang="en-US" sz="1600" dirty="0" smtClean="0"/>
                  <a:t>The POR circuit </a:t>
                </a:r>
                <a:r>
                  <a:rPr lang="en-US" sz="1600" dirty="0" smtClean="0"/>
                  <a:t>was </a:t>
                </a:r>
                <a:r>
                  <a:rPr lang="en-US" sz="1600" b="1" dirty="0" smtClean="0"/>
                  <a:t>designed using </a:t>
                </a:r>
                <a:r>
                  <a:rPr lang="en-US" sz="1600" b="1" dirty="0"/>
                  <a:t>the analog </a:t>
                </a:r>
                <a:r>
                  <a:rPr lang="en-US" sz="1600" b="1" dirty="0" smtClean="0"/>
                  <a:t>corner </a:t>
                </a: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sz="1600" i="1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de-DE" sz="1600" i="1">
                        <a:latin typeface="Cambria Math"/>
                      </a:rPr>
                      <m:t>=1.08 </m:t>
                    </m:r>
                    <m:r>
                      <a:rPr lang="de-DE" sz="1600" i="1">
                        <a:latin typeface="Cambria Math"/>
                      </a:rPr>
                      <m:t>𝑉</m:t>
                    </m:r>
                  </m:oMath>
                </a14:m>
                <a:r>
                  <a:rPr lang="en-US" sz="1600" dirty="0"/>
                  <a:t>)</a:t>
                </a:r>
              </a:p>
              <a:p>
                <a:pPr fontAlgn="auto"/>
                <a:r>
                  <a:rPr lang="en-US" sz="16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sz="1600" i="1" dirty="0">
                            <a:latin typeface="Cambria Math"/>
                          </a:rPr>
                          <m:t>𝐷𝐷𝐷</m:t>
                        </m:r>
                      </m:sub>
                    </m:sSub>
                    <m:r>
                      <a:rPr lang="en-US" sz="1600" i="1" dirty="0">
                        <a:latin typeface="Cambria Math"/>
                      </a:rPr>
                      <m:t> </m:t>
                    </m:r>
                    <m:r>
                      <a:rPr lang="en-US" sz="1600" i="1" dirty="0" smtClean="0"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sz="1600" i="1" dirty="0">
                        <a:latin typeface="Cambria Math"/>
                      </a:rPr>
                      <m:t>1</m:t>
                    </m:r>
                    <m:r>
                      <a:rPr lang="de-DE" sz="1600" b="0" i="1" dirty="0" smtClean="0">
                        <a:latin typeface="Cambria Math"/>
                      </a:rPr>
                      <m:t> </m:t>
                    </m:r>
                    <m:r>
                      <a:rPr lang="en-US" sz="1600" i="1" dirty="0">
                        <a:latin typeface="Cambria Math"/>
                      </a:rPr>
                      <m:t>𝑉</m:t>
                    </m:r>
                  </m:oMath>
                </a14:m>
                <a:r>
                  <a:rPr lang="en-US" sz="1600" dirty="0"/>
                  <a:t>, the reset signal is only a short pulse, which is </a:t>
                </a:r>
                <a:r>
                  <a:rPr lang="en-US" sz="1600" b="1" dirty="0" smtClean="0"/>
                  <a:t>insufficient </a:t>
                </a:r>
                <a:r>
                  <a:rPr lang="en-US" sz="1600" b="1" dirty="0"/>
                  <a:t>to reset the </a:t>
                </a:r>
                <a:r>
                  <a:rPr lang="en-US" sz="1600" b="1" dirty="0" smtClean="0"/>
                  <a:t>logic reliably</a:t>
                </a:r>
                <a:endParaRPr lang="en-US" sz="1600" b="1" dirty="0"/>
              </a:p>
              <a:p>
                <a:pPr marL="0" indent="0">
                  <a:buNone/>
                </a:pPr>
                <a:endParaRPr lang="de-DE" sz="1400" dirty="0"/>
              </a:p>
            </p:txBody>
          </p:sp>
        </mc:Choice>
        <mc:Fallback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48" t="-12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sp>
        <p:nvSpPr>
          <p:cNvPr id="8" name="Rechteck 7"/>
          <p:cNvSpPr/>
          <p:nvPr/>
        </p:nvSpPr>
        <p:spPr>
          <a:xfrm>
            <a:off x="2936776" y="6093296"/>
            <a:ext cx="47805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POR simulation</a:t>
            </a:r>
            <a:endParaRPr lang="de-DE" dirty="0"/>
          </a:p>
        </p:txBody>
      </p:sp>
      <p:grpSp>
        <p:nvGrpSpPr>
          <p:cNvPr id="7" name="Group 6"/>
          <p:cNvGrpSpPr/>
          <p:nvPr/>
        </p:nvGrpSpPr>
        <p:grpSpPr>
          <a:xfrm>
            <a:off x="1712640" y="2141482"/>
            <a:ext cx="6187587" cy="3951814"/>
            <a:chOff x="1859721" y="2010539"/>
            <a:chExt cx="6187587" cy="4082757"/>
          </a:xfrm>
        </p:grpSpPr>
        <p:pic>
          <p:nvPicPr>
            <p:cNvPr id="3074" name="Picture 2" descr="C:\Users\Marco\sciebo\jupyter\POR_Vddscan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721" y="2010539"/>
              <a:ext cx="6187587" cy="4082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Ellipse 10"/>
            <p:cNvSpPr/>
            <p:nvPr/>
          </p:nvSpPr>
          <p:spPr>
            <a:xfrm>
              <a:off x="5066476" y="2141482"/>
              <a:ext cx="627240" cy="1728192"/>
            </a:xfrm>
            <a:prstGeom prst="ellipse">
              <a:avLst/>
            </a:prstGeom>
            <a:noFill/>
            <a:ln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 dirty="0" err="1" smtClean="0">
                <a:solidFill>
                  <a:schemeClr val="accent2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tangle 1"/>
                <p:cNvSpPr/>
                <p:nvPr/>
              </p:nvSpPr>
              <p:spPr>
                <a:xfrm>
                  <a:off x="2067502" y="2420888"/>
                  <a:ext cx="55662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0.9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" name="Rectangle 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502" y="2420888"/>
                  <a:ext cx="556627" cy="27699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2068113" y="3429000"/>
                  <a:ext cx="43960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1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113" y="3429000"/>
                  <a:ext cx="439608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068113" y="2889847"/>
                  <a:ext cx="64158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0.95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113" y="2889847"/>
                  <a:ext cx="641586" cy="276999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2067501" y="3924450"/>
                  <a:ext cx="64158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1.05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501" y="3924450"/>
                  <a:ext cx="641586" cy="276999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2067500" y="4509120"/>
                  <a:ext cx="55662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1.1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500" y="4509120"/>
                  <a:ext cx="556627" cy="276999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068113" y="5013176"/>
                  <a:ext cx="64158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1.15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8113" y="5013176"/>
                  <a:ext cx="641586" cy="27699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2067499" y="5517232"/>
                  <a:ext cx="556627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/>
                          </a:rPr>
                          <m:t>1.2</m:t>
                        </m:r>
                        <m:r>
                          <a:rPr lang="de-DE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67499" y="5517232"/>
                  <a:ext cx="556627" cy="276999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" name="Straight Arrow Connector 9"/>
          <p:cNvCxnSpPr/>
          <p:nvPr/>
        </p:nvCxnSpPr>
        <p:spPr>
          <a:xfrm>
            <a:off x="4592960" y="1945915"/>
            <a:ext cx="432048" cy="2966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430240" y="5309109"/>
            <a:ext cx="6480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1.2 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598496" y="4793408"/>
            <a:ext cx="6480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1.2 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859232" y="4296245"/>
            <a:ext cx="6480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1.2 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4246568" y="3782565"/>
            <a:ext cx="64807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1.1 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4448944" y="3309224"/>
            <a:ext cx="7405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0.75 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456629" y="2812605"/>
            <a:ext cx="7405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</a:rPr>
              <a:t>60 mV </a:t>
            </a: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329540" y="2315585"/>
            <a:ext cx="7405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4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 2.5 mV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1"/>
              <p:cNvSpPr/>
              <p:nvPr/>
            </p:nvSpPr>
            <p:spPr>
              <a:xfrm>
                <a:off x="1920098" y="6053275"/>
                <a:ext cx="55694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1" i="1" dirty="0" smtClean="0">
                              <a:latin typeface="Cambria Math"/>
                            </a:rPr>
                            <m:t>𝑫𝑫𝑫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0098" y="6053275"/>
                <a:ext cx="556947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9"/>
          <p:cNvCxnSpPr>
            <a:endCxn id="19" idx="2"/>
          </p:cNvCxnSpPr>
          <p:nvPr/>
        </p:nvCxnSpPr>
        <p:spPr>
          <a:xfrm flipH="1" flipV="1">
            <a:off x="2198732" y="5803823"/>
            <a:ext cx="2" cy="2850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1"/>
              <p:cNvSpPr/>
              <p:nvPr/>
            </p:nvSpPr>
            <p:spPr>
              <a:xfrm>
                <a:off x="3430240" y="6088901"/>
                <a:ext cx="66274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b="1" i="1" dirty="0" smtClean="0">
                              <a:latin typeface="Cambria Math"/>
                            </a:rPr>
                            <m:t>𝑹𝑬𝑺𝑬𝑻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0240" y="6088901"/>
                <a:ext cx="662746" cy="276999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9"/>
          <p:cNvCxnSpPr/>
          <p:nvPr/>
        </p:nvCxnSpPr>
        <p:spPr>
          <a:xfrm flipH="1" flipV="1">
            <a:off x="3754276" y="5535708"/>
            <a:ext cx="7339" cy="607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12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rco\sciebo\jupyter\plots\plot_CMD_phase0x07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2" y="3032976"/>
            <a:ext cx="4175203" cy="313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arco\sciebo\jupyter\plots\plot_CMD_phase0x0C5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277" y="3032976"/>
            <a:ext cx="4175202" cy="313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Command/data </a:t>
            </a:r>
            <a:r>
              <a:rPr lang="en-US" dirty="0" smtClean="0"/>
              <a:t>phase shift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fontAlgn="auto"/>
                <a:r>
                  <a:rPr lang="en-GB" sz="1600" b="1" dirty="0" smtClean="0"/>
                  <a:t>In CDR bypass mode</a:t>
                </a:r>
                <a:r>
                  <a:rPr lang="en-GB" sz="1600" dirty="0" smtClean="0"/>
                  <a:t>, the </a:t>
                </a:r>
                <a:r>
                  <a:rPr lang="en-GB" sz="1600" b="1" dirty="0" smtClean="0"/>
                  <a:t>phase </a:t>
                </a:r>
                <a:r>
                  <a:rPr lang="en-GB" sz="1600" dirty="0" smtClean="0"/>
                  <a:t>between command clock and data is critical</a:t>
                </a:r>
              </a:p>
              <a:p>
                <a:pPr fontAlgn="auto"/>
                <a:r>
                  <a:rPr lang="en-GB" sz="1600" dirty="0" smtClean="0"/>
                  <a:t>Measurement with a controllable external two channel clock generator after the campaign:</a:t>
                </a:r>
                <a:br>
                  <a:rPr lang="en-GB" sz="1600" dirty="0" smtClean="0"/>
                </a:br>
                <a:r>
                  <a:rPr lang="en-GB" sz="1600" dirty="0" smtClean="0"/>
                  <a:t>Ch1: FPGA (CMD data), Ch2: CMD clock to the chip. Phase between channels was varied</a:t>
                </a:r>
              </a:p>
              <a:p>
                <a:pPr fontAlgn="auto"/>
                <a:r>
                  <a:rPr lang="en-GB" sz="1600" dirty="0" smtClean="0"/>
                  <a:t>The </a:t>
                </a:r>
                <a:r>
                  <a:rPr lang="en-GB" sz="1600" b="1" dirty="0" smtClean="0"/>
                  <a:t>setup- and hold timing </a:t>
                </a:r>
                <a:r>
                  <a:rPr lang="en-GB" sz="1600" dirty="0" smtClean="0"/>
                  <a:t>changes with temperature and dose</a:t>
                </a:r>
              </a:p>
              <a:p>
                <a:pPr lvl="1"/>
                <a:r>
                  <a:rPr lang="en-GB" sz="1400" b="1" dirty="0" smtClean="0"/>
                  <a:t>Hold time </a:t>
                </a:r>
                <a:r>
                  <a:rPr lang="en-GB" sz="1400" dirty="0" smtClean="0"/>
                  <a:t>(distance between data transition and clock edge) </a:t>
                </a:r>
                <a:r>
                  <a:rPr lang="en-GB" sz="1400" b="1" dirty="0" smtClean="0"/>
                  <a:t>increases</a:t>
                </a:r>
                <a:r>
                  <a:rPr lang="en-GB" sz="1400" dirty="0" smtClean="0"/>
                  <a:t> by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/>
                      </a:rPr>
                      <m:t>~0.5°/°</m:t>
                    </m:r>
                    <m:r>
                      <a:rPr lang="en-GB" sz="1400" i="1" dirty="0" smtClean="0">
                        <a:latin typeface="Cambria Math"/>
                      </a:rPr>
                      <m:t>𝐶</m:t>
                    </m:r>
                    <m:r>
                      <a:rPr lang="en-GB" sz="1400" i="1" dirty="0" smtClean="0">
                        <a:latin typeface="Cambria Math"/>
                      </a:rPr>
                      <m:t> = 8.7 </m:t>
                    </m:r>
                    <m:r>
                      <a:rPr lang="en-GB" sz="1400" i="1" dirty="0" err="1" smtClean="0">
                        <a:latin typeface="Cambria Math"/>
                      </a:rPr>
                      <m:t>𝑝𝑠</m:t>
                    </m:r>
                    <m:r>
                      <a:rPr lang="en-GB" sz="1400" i="1" dirty="0" smtClean="0">
                        <a:latin typeface="Cambria Math"/>
                      </a:rPr>
                      <m:t>/°</m:t>
                    </m:r>
                    <m:r>
                      <a:rPr lang="en-GB" sz="1400" i="1" dirty="0" smtClean="0">
                        <a:latin typeface="Cambria Math"/>
                      </a:rPr>
                      <m:t>𝐶</m:t>
                    </m:r>
                  </m:oMath>
                </a14:m>
                <a:endParaRPr lang="en-GB" sz="1400" dirty="0" smtClean="0"/>
              </a:p>
              <a:p>
                <a:pPr lvl="1"/>
                <a:r>
                  <a:rPr lang="en-GB" sz="1400" dirty="0" smtClean="0"/>
                  <a:t>The critical </a:t>
                </a:r>
                <a:r>
                  <a:rPr lang="en-GB" sz="1400" b="1" dirty="0" smtClean="0"/>
                  <a:t>phase region increases </a:t>
                </a:r>
                <a:r>
                  <a:rPr lang="en-GB" sz="1400" dirty="0" smtClean="0"/>
                  <a:t>from ~20° at 10 Mrad to ~45° at 600 Mrad</a:t>
                </a:r>
              </a:p>
            </p:txBody>
          </p:sp>
        </mc:Choice>
        <mc:Fallback xmlns=""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248" t="-12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3150909" y="5373216"/>
            <a:ext cx="129614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4304928" y="4726884"/>
            <a:ext cx="108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Only in these small  regions, the link failed</a:t>
            </a:r>
            <a:endParaRPr lang="de-DE" dirty="0"/>
          </a:p>
        </p:txBody>
      </p:sp>
      <p:cxnSp>
        <p:nvCxnSpPr>
          <p:cNvPr id="12" name="Gerade Verbindung mit Pfeil 11"/>
          <p:cNvCxnSpPr>
            <a:stCxn id="14" idx="1"/>
          </p:cNvCxnSpPr>
          <p:nvPr/>
        </p:nvCxnSpPr>
        <p:spPr>
          <a:xfrm flipH="1" flipV="1">
            <a:off x="3858152" y="6005410"/>
            <a:ext cx="446776" cy="1774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4304928" y="5952068"/>
            <a:ext cx="1979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Absolute phase value depends on cables etc.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4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noyce\mvogt\ownCloud\jupyter\plots\plot_VCO_gain_0x0C5B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2"/>
          <a:stretch/>
        </p:blipFill>
        <p:spPr bwMode="auto">
          <a:xfrm>
            <a:off x="2492895" y="2938114"/>
            <a:ext cx="4673941" cy="341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PLL: VCO tuning range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fontAlgn="auto"/>
                <a:r>
                  <a:rPr lang="en-GB" dirty="0" smtClean="0"/>
                  <a:t>In the default operation mode of the chip, a </a:t>
                </a:r>
                <a:r>
                  <a:rPr lang="en-GB" b="1" dirty="0" smtClean="0"/>
                  <a:t>CDR/PLL</a:t>
                </a:r>
                <a:r>
                  <a:rPr lang="en-GB" b="1" dirty="0"/>
                  <a:t> </a:t>
                </a:r>
                <a:r>
                  <a:rPr lang="en-GB" b="1" dirty="0" smtClean="0"/>
                  <a:t>block </a:t>
                </a:r>
                <a:r>
                  <a:rPr lang="en-GB" dirty="0" smtClean="0"/>
                  <a:t>locks to the CMD clock and provides several clocks, derived from the internal VCO</a:t>
                </a:r>
              </a:p>
              <a:p>
                <a:pPr fontAlgn="auto"/>
                <a:r>
                  <a:rPr lang="en-GB" dirty="0" smtClean="0"/>
                  <a:t>Measurement of the </a:t>
                </a:r>
                <a:r>
                  <a:rPr lang="en-GB" b="1" dirty="0" smtClean="0"/>
                  <a:t>VCO gain curve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b="0" i="1" dirty="0" smtClean="0">
                            <a:latin typeface="Cambria Math"/>
                          </a:rPr>
                          <m:t>𝑐𝑡𝑟𝑙</m:t>
                        </m:r>
                      </m:sub>
                    </m:sSub>
                  </m:oMath>
                </a14:m>
                <a:r>
                  <a:rPr lang="en-GB" dirty="0" smtClean="0"/>
                  <a:t> is scanned from 25 mV to 1.2 V, while the frequency is measured</a:t>
                </a:r>
              </a:p>
              <a:p>
                <a:pPr lvl="1"/>
                <a:r>
                  <a:rPr lang="en-GB" dirty="0" smtClean="0"/>
                  <a:t>Compared to a non-irradiated chip, the </a:t>
                </a:r>
                <a:r>
                  <a:rPr lang="en-GB" b="1" dirty="0" smtClean="0"/>
                  <a:t>VCO gain decreased </a:t>
                </a:r>
                <a:r>
                  <a:rPr lang="en-GB" dirty="0" smtClean="0"/>
                  <a:t>and the </a:t>
                </a:r>
                <a:r>
                  <a:rPr lang="en-GB" b="1" dirty="0" smtClean="0"/>
                  <a:t>frequency range shifted </a:t>
                </a:r>
                <a:r>
                  <a:rPr lang="en-GB" dirty="0" smtClean="0"/>
                  <a:t>slightly</a:t>
                </a:r>
              </a:p>
            </p:txBody>
          </p:sp>
        </mc:Choice>
        <mc:Fallback xmlns=""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45" t="-1546" r="-19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buNone/>
            </a:pPr>
            <a:endParaRPr lang="en-US" sz="1400" dirty="0" smtClean="0"/>
          </a:p>
        </p:txBody>
      </p:sp>
      <p:sp>
        <p:nvSpPr>
          <p:cNvPr id="20" name="Abgerundetes Rechteck 17"/>
          <p:cNvSpPr/>
          <p:nvPr/>
        </p:nvSpPr>
        <p:spPr>
          <a:xfrm>
            <a:off x="5706988" y="5650718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80792" y="4160955"/>
            <a:ext cx="3960440" cy="0"/>
          </a:xfrm>
          <a:prstGeom prst="line">
            <a:avLst/>
          </a:prstGeom>
          <a:ln w="19050">
            <a:solidFill>
              <a:srgbClr val="FF0000"/>
            </a:solidFill>
            <a:tailEnd type="none" w="lg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072680" y="3896673"/>
            <a:ext cx="896151" cy="2121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38015" y="3537882"/>
            <a:ext cx="14521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Nominal VCO</a:t>
            </a:r>
            <a:br>
              <a:rPr lang="en-GB" dirty="0" smtClean="0"/>
            </a:br>
            <a:r>
              <a:rPr lang="en-GB" dirty="0" smtClean="0"/>
              <a:t>operating</a:t>
            </a:r>
            <a:br>
              <a:rPr lang="en-GB" dirty="0" smtClean="0"/>
            </a:br>
            <a:r>
              <a:rPr lang="en-GB" dirty="0" smtClean="0"/>
              <a:t>frequency: 1.28 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RD53A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b="1" dirty="0" smtClean="0"/>
              <a:t>RD53 collaboration </a:t>
            </a:r>
            <a:r>
              <a:rPr lang="en-GB" dirty="0" smtClean="0"/>
              <a:t>is a common effort, shared between ATLAS and CMS</a:t>
            </a:r>
          </a:p>
          <a:p>
            <a:r>
              <a:rPr lang="en-GB" dirty="0" smtClean="0"/>
              <a:t>Goal: Development of designs and methods for a hybrid pixel </a:t>
            </a:r>
            <a:r>
              <a:rPr lang="en-GB" dirty="0"/>
              <a:t>detector readout chip in a 65 nm technology</a:t>
            </a:r>
          </a:p>
          <a:p>
            <a:r>
              <a:rPr lang="en-GB" b="1" dirty="0" smtClean="0"/>
              <a:t>RD53A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the first large (=half) </a:t>
            </a:r>
            <a:r>
              <a:rPr lang="en-GB" dirty="0"/>
              <a:t>scale </a:t>
            </a:r>
            <a:r>
              <a:rPr lang="en-GB" dirty="0" smtClean="0"/>
              <a:t>demonstrator,</a:t>
            </a:r>
            <a:br>
              <a:rPr lang="en-GB" dirty="0" smtClean="0"/>
            </a:br>
            <a:r>
              <a:rPr lang="en-GB" dirty="0" smtClean="0"/>
              <a:t>produced </a:t>
            </a:r>
            <a:r>
              <a:rPr lang="en-GB" dirty="0"/>
              <a:t>in 2017, </a:t>
            </a:r>
            <a:r>
              <a:rPr lang="en-GB" dirty="0" smtClean="0"/>
              <a:t>available for testing since 12.2017</a:t>
            </a:r>
          </a:p>
          <a:p>
            <a:r>
              <a:rPr lang="en-GB" dirty="0" smtClean="0"/>
              <a:t>Features of RD53A</a:t>
            </a:r>
            <a:endParaRPr lang="en-GB" dirty="0"/>
          </a:p>
          <a:p>
            <a:pPr lvl="1">
              <a:spcBef>
                <a:spcPts val="400"/>
              </a:spcBef>
            </a:pPr>
            <a:r>
              <a:rPr lang="en-US" dirty="0" smtClean="0"/>
              <a:t>Three different analog frontend designs and</a:t>
            </a:r>
            <a:br>
              <a:rPr lang="en-US" dirty="0" smtClean="0"/>
            </a:br>
            <a:r>
              <a:rPr lang="en-US" dirty="0" smtClean="0"/>
              <a:t>two memory architectures for comparison</a:t>
            </a:r>
            <a:endParaRPr lang="en-US" dirty="0"/>
          </a:p>
          <a:p>
            <a:pPr lvl="1">
              <a:spcBef>
                <a:spcPts val="400"/>
              </a:spcBef>
            </a:pPr>
            <a:r>
              <a:rPr lang="en-GB" dirty="0" smtClean="0"/>
              <a:t>Fast </a:t>
            </a:r>
            <a:r>
              <a:rPr lang="en-GB" dirty="0"/>
              <a:t>data link to the readout system</a:t>
            </a:r>
          </a:p>
          <a:p>
            <a:pPr lvl="2">
              <a:spcBef>
                <a:spcPts val="400"/>
              </a:spcBef>
            </a:pPr>
            <a:r>
              <a:rPr lang="en-GB" dirty="0"/>
              <a:t>Aurora </a:t>
            </a:r>
            <a:r>
              <a:rPr lang="en-GB" dirty="0" smtClean="0"/>
              <a:t>protocol</a:t>
            </a:r>
            <a:endParaRPr lang="en-GB" sz="2400" dirty="0"/>
          </a:p>
          <a:p>
            <a:pPr lvl="2">
              <a:spcBef>
                <a:spcPts val="400"/>
              </a:spcBef>
            </a:pPr>
            <a:r>
              <a:rPr lang="en-GB" dirty="0" smtClean="0"/>
              <a:t>Several configurable </a:t>
            </a:r>
            <a:r>
              <a:rPr lang="en-GB" dirty="0"/>
              <a:t>data rate options:</a:t>
            </a:r>
            <a:br>
              <a:rPr lang="en-GB" dirty="0"/>
            </a:br>
            <a:r>
              <a:rPr lang="en-GB" dirty="0" smtClean="0"/>
              <a:t>1x 640 Mb/s … 4x </a:t>
            </a:r>
            <a:r>
              <a:rPr lang="en-GB" dirty="0"/>
              <a:t>1.28 </a:t>
            </a:r>
            <a:r>
              <a:rPr lang="en-GB" dirty="0" smtClean="0"/>
              <a:t>Gb/s</a:t>
            </a:r>
          </a:p>
          <a:p>
            <a:pPr lvl="1">
              <a:spcBef>
                <a:spcPts val="400"/>
              </a:spcBef>
            </a:pPr>
            <a:r>
              <a:rPr lang="en-GB" dirty="0" smtClean="0"/>
              <a:t>Designed to withstand </a:t>
            </a:r>
            <a:r>
              <a:rPr lang="en-GB" b="1" dirty="0" smtClean="0"/>
              <a:t>at least 500 Mrad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973" y="4301651"/>
            <a:ext cx="3528678" cy="204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19" r="15130" b="6416"/>
          <a:stretch/>
        </p:blipFill>
        <p:spPr bwMode="auto">
          <a:xfrm>
            <a:off x="6009973" y="2137534"/>
            <a:ext cx="3497303" cy="2083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Marco\sciebo\jupyter\plots\plot_DSO_TIE_EH_B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550" y="3675789"/>
            <a:ext cx="359934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Marco\sciebo\jupyter\plots\plot_DSO_TIE_TI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983" y="1033252"/>
            <a:ext cx="3599349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 diagrams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Inhaltsplatzhalter 7"/>
              <p:cNvSpPr>
                <a:spLocks noGrp="1"/>
              </p:cNvSpPr>
              <p:nvPr>
                <p:ph idx="1"/>
              </p:nvPr>
            </p:nvSpPr>
            <p:spPr>
              <a:xfrm>
                <a:off x="310594" y="1340768"/>
                <a:ext cx="9285843" cy="4731893"/>
              </a:xfrm>
            </p:spPr>
            <p:txBody>
              <a:bodyPr/>
              <a:lstStyle/>
              <a:p>
                <a:r>
                  <a:rPr lang="en-US" sz="1600" dirty="0" smtClean="0"/>
                  <a:t>Most interesting values from the eye diagrams</a:t>
                </a:r>
              </a:p>
              <a:p>
                <a:pPr lvl="1"/>
                <a:r>
                  <a:rPr lang="en-US" sz="1400" dirty="0" smtClean="0"/>
                  <a:t>Time Interval Error: RMS of the total jitter </a:t>
                </a:r>
                <a:r>
                  <a:rPr lang="de-DE" sz="1400" dirty="0" smtClean="0"/>
                  <a:t>(1)</a:t>
                </a:r>
                <a:endParaRPr lang="en-US" sz="1400" dirty="0" smtClean="0"/>
              </a:p>
              <a:p>
                <a:pPr lvl="1"/>
                <a:r>
                  <a:rPr lang="en-US" sz="1400" dirty="0" smtClean="0"/>
                  <a:t>Eye width(2), </a:t>
                </a:r>
                <a:r>
                  <a:rPr lang="en-US" sz="1400" dirty="0"/>
                  <a:t>height </a:t>
                </a:r>
                <a:r>
                  <a:rPr lang="en-US" sz="1400" dirty="0" smtClean="0"/>
                  <a:t>(3</a:t>
                </a:r>
                <a:r>
                  <a:rPr lang="en-US" sz="1400" dirty="0" smtClean="0"/>
                  <a:t>): </a:t>
                </a:r>
                <a:r>
                  <a:rPr lang="en-US" sz="1400" dirty="0" smtClean="0"/>
                  <a:t>Define the eye </a:t>
                </a:r>
                <a:r>
                  <a:rPr lang="en-US" sz="1400" dirty="0"/>
                  <a:t>opening, bit amplitude(4)</a:t>
                </a:r>
                <a:endParaRPr lang="en-US" sz="1400" dirty="0" smtClean="0"/>
              </a:p>
              <a:p>
                <a:r>
                  <a:rPr lang="en-US" sz="1600" b="1" dirty="0" smtClean="0"/>
                  <a:t>Cross-coupling</a:t>
                </a:r>
                <a:r>
                  <a:rPr lang="en-US" sz="1600" dirty="0" smtClean="0"/>
                  <a:t> </a:t>
                </a:r>
                <a:r>
                  <a:rPr lang="en-US" sz="1600" dirty="0" smtClean="0"/>
                  <a:t>of SER_CLK can be seen on </a:t>
                </a:r>
                <a:r>
                  <a:rPr lang="en-US" sz="1600" dirty="0" smtClean="0"/>
                  <a:t>the data </a:t>
                </a:r>
                <a:r>
                  <a:rPr lang="en-US" sz="1600" dirty="0" smtClean="0"/>
                  <a:t>line:</a:t>
                </a: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~50 </m:t>
                    </m:r>
                    <m:r>
                      <a:rPr lang="en-US" sz="1600" i="1" dirty="0" err="1" smtClean="0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lang="de-DE" sz="16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 dirty="0" err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sz="1600" b="0" i="1" dirty="0" smtClean="0">
                            <a:latin typeface="Cambria Math"/>
                          </a:rPr>
                          <m:t>𝑝𝑝</m:t>
                        </m:r>
                      </m:sub>
                    </m:sSub>
                  </m:oMath>
                </a14:m>
                <a:r>
                  <a:rPr lang="en-US" sz="1600" dirty="0" smtClean="0"/>
                  <a:t>(4) </a:t>
                </a:r>
                <a:r>
                  <a:rPr lang="en-US" sz="1600" u="sng" dirty="0" smtClean="0"/>
                  <a:t>in bypass mode </a:t>
                </a:r>
                <a:r>
                  <a:rPr lang="en-US" sz="1600" dirty="0" smtClean="0"/>
                  <a:t>– no issue for the data link</a:t>
                </a:r>
                <a:endParaRPr lang="de-DE" dirty="0"/>
              </a:p>
            </p:txBody>
          </p:sp>
        </mc:Choice>
        <mc:Fallback>
          <p:sp>
            <p:nvSpPr>
              <p:cNvPr id="8" name="Inhalts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0594" y="1340768"/>
                <a:ext cx="9285843" cy="4731893"/>
              </a:xfrm>
              <a:blipFill rotWithShape="1">
                <a:blip r:embed="rId4"/>
                <a:stretch>
                  <a:fillRect l="-1248" t="-14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340768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sz="1400" dirty="0" smtClean="0"/>
          </a:p>
        </p:txBody>
      </p:sp>
      <p:grpSp>
        <p:nvGrpSpPr>
          <p:cNvPr id="5" name="Gruppieren 4"/>
          <p:cNvGrpSpPr/>
          <p:nvPr/>
        </p:nvGrpSpPr>
        <p:grpSpPr>
          <a:xfrm>
            <a:off x="598111" y="2813731"/>
            <a:ext cx="4642921" cy="1932580"/>
            <a:chOff x="5230744" y="980728"/>
            <a:chExt cx="4642921" cy="1932580"/>
          </a:xfrm>
        </p:grpSpPr>
        <p:pic>
          <p:nvPicPr>
            <p:cNvPr id="4098" name="Picture 2" descr="C:\Users\Marco\sciebo\jupyter\600M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3" t="9815" r="49995" b="64480"/>
            <a:stretch/>
          </p:blipFill>
          <p:spPr bwMode="auto">
            <a:xfrm>
              <a:off x="5230744" y="1032991"/>
              <a:ext cx="4642921" cy="18803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0" name="Gruppieren 49"/>
            <p:cNvGrpSpPr/>
            <p:nvPr/>
          </p:nvGrpSpPr>
          <p:grpSpPr>
            <a:xfrm>
              <a:off x="6897216" y="980728"/>
              <a:ext cx="1826059" cy="1535478"/>
              <a:chOff x="7049379" y="836712"/>
              <a:chExt cx="1826059" cy="1535478"/>
            </a:xfrm>
          </p:grpSpPr>
          <p:grpSp>
            <p:nvGrpSpPr>
              <p:cNvPr id="35" name="Gruppieren 34"/>
              <p:cNvGrpSpPr/>
              <p:nvPr/>
            </p:nvGrpSpPr>
            <p:grpSpPr>
              <a:xfrm>
                <a:off x="7049379" y="1464220"/>
                <a:ext cx="1823182" cy="622386"/>
                <a:chOff x="8206068" y="1109392"/>
                <a:chExt cx="1823182" cy="622386"/>
              </a:xfrm>
            </p:grpSpPr>
            <p:cxnSp>
              <p:nvCxnSpPr>
                <p:cNvPr id="6" name="Gerade Verbindung mit Pfeil 5"/>
                <p:cNvCxnSpPr/>
                <p:nvPr/>
              </p:nvCxnSpPr>
              <p:spPr>
                <a:xfrm flipH="1">
                  <a:off x="9319557" y="1109392"/>
                  <a:ext cx="2" cy="622386"/>
                </a:xfrm>
                <a:prstGeom prst="straightConnector1">
                  <a:avLst/>
                </a:prstGeom>
                <a:ln>
                  <a:headEnd type="stealth" w="lg" len="lg"/>
                  <a:tailEnd type="stealth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Gerade Verbindung mit Pfeil 22"/>
                <p:cNvCxnSpPr/>
                <p:nvPr/>
              </p:nvCxnSpPr>
              <p:spPr>
                <a:xfrm flipH="1">
                  <a:off x="8206068" y="1423240"/>
                  <a:ext cx="1440161" cy="0"/>
                </a:xfrm>
                <a:prstGeom prst="straightConnector1">
                  <a:avLst/>
                </a:prstGeom>
                <a:ln>
                  <a:headEnd type="stealth" w="lg" len="lg"/>
                  <a:tailEnd type="stealth" w="lg" len="lg"/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hteck 28"/>
                <p:cNvSpPr/>
                <p:nvPr/>
              </p:nvSpPr>
              <p:spPr>
                <a:xfrm>
                  <a:off x="8955732" y="1132458"/>
                  <a:ext cx="35618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dirty="0" smtClean="0">
                      <a:solidFill>
                        <a:schemeClr val="accent3"/>
                      </a:solidFill>
                    </a:rPr>
                    <a:t>(2)</a:t>
                  </a:r>
                  <a:endParaRPr lang="de-DE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30" name="Rechteck 29"/>
                <p:cNvSpPr/>
                <p:nvPr/>
              </p:nvSpPr>
              <p:spPr>
                <a:xfrm>
                  <a:off x="9673062" y="1383547"/>
                  <a:ext cx="356188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de-DE" dirty="0" smtClean="0">
                      <a:solidFill>
                        <a:schemeClr val="accent3"/>
                      </a:solidFill>
                    </a:rPr>
                    <a:t>(2)</a:t>
                  </a:r>
                  <a:endParaRPr lang="de-DE" dirty="0">
                    <a:solidFill>
                      <a:schemeClr val="accent3"/>
                    </a:solidFill>
                  </a:endParaRPr>
                </a:p>
              </p:txBody>
            </p:sp>
          </p:grpSp>
          <p:cxnSp>
            <p:nvCxnSpPr>
              <p:cNvPr id="43" name="Gerade Verbindung 42"/>
              <p:cNvCxnSpPr/>
              <p:nvPr/>
            </p:nvCxnSpPr>
            <p:spPr>
              <a:xfrm rot="5400000">
                <a:off x="8207419" y="1795147"/>
                <a:ext cx="1142713" cy="0"/>
              </a:xfrm>
              <a:prstGeom prst="line">
                <a:avLst/>
              </a:prstGeom>
              <a:ln>
                <a:tailEnd type="none" w="lg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43"/>
              <p:cNvCxnSpPr/>
              <p:nvPr/>
            </p:nvCxnSpPr>
            <p:spPr>
              <a:xfrm rot="5400000">
                <a:off x="8030728" y="1800834"/>
                <a:ext cx="1142713" cy="0"/>
              </a:xfrm>
              <a:prstGeom prst="line">
                <a:avLst/>
              </a:prstGeom>
              <a:ln>
                <a:tailEnd type="none" w="lg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mit Pfeil 44"/>
              <p:cNvCxnSpPr/>
              <p:nvPr/>
            </p:nvCxnSpPr>
            <p:spPr>
              <a:xfrm rot="5400000">
                <a:off x="8685714" y="980186"/>
                <a:ext cx="0" cy="289116"/>
              </a:xfrm>
              <a:prstGeom prst="straightConnector1">
                <a:avLst/>
              </a:prstGeom>
              <a:ln>
                <a:headEnd type="stealth" w="lg" len="lg"/>
                <a:tailEnd type="stealth" w="lg" len="lg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7" name="Rechteck 46"/>
              <p:cNvSpPr/>
              <p:nvPr/>
            </p:nvSpPr>
            <p:spPr>
              <a:xfrm>
                <a:off x="8519250" y="836712"/>
                <a:ext cx="35618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dirty="0" smtClean="0">
                    <a:solidFill>
                      <a:srgbClr val="FFC000"/>
                    </a:solidFill>
                  </a:rPr>
                  <a:t>(1)</a:t>
                </a:r>
                <a:endParaRPr lang="de-DE" dirty="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38" name="Rechteck 37"/>
            <p:cNvSpPr/>
            <p:nvPr/>
          </p:nvSpPr>
          <p:spPr>
            <a:xfrm>
              <a:off x="7313214" y="1892945"/>
              <a:ext cx="3561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 smtClean="0">
                  <a:solidFill>
                    <a:srgbClr val="FFC000"/>
                  </a:solidFill>
                </a:rPr>
                <a:t>(3)</a:t>
              </a:r>
              <a:endParaRPr lang="de-DE" dirty="0">
                <a:solidFill>
                  <a:srgbClr val="FFC000"/>
                </a:solidFill>
              </a:endParaRPr>
            </a:p>
          </p:txBody>
        </p:sp>
      </p:grpSp>
      <p:pic>
        <p:nvPicPr>
          <p:cNvPr id="4099" name="Picture 3" descr="C:\Users\Marco\sciebo\jupyter\500M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" t="9991" r="49995" b="65009"/>
          <a:stretch/>
        </p:blipFill>
        <p:spPr bwMode="auto">
          <a:xfrm>
            <a:off x="1395694" y="4820476"/>
            <a:ext cx="3845338" cy="151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Gerade Verbindung mit Pfeil 38"/>
          <p:cNvCxnSpPr/>
          <p:nvPr/>
        </p:nvCxnSpPr>
        <p:spPr>
          <a:xfrm>
            <a:off x="1153794" y="5083774"/>
            <a:ext cx="0" cy="311193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V="1">
            <a:off x="1203664" y="5072412"/>
            <a:ext cx="612006" cy="3"/>
          </a:xfrm>
          <a:prstGeom prst="line">
            <a:avLst/>
          </a:prstGeom>
          <a:ln>
            <a:tailEnd type="none" w="lg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flipV="1">
            <a:off x="1203664" y="5399340"/>
            <a:ext cx="612006" cy="3"/>
          </a:xfrm>
          <a:prstGeom prst="line">
            <a:avLst/>
          </a:prstGeom>
          <a:ln>
            <a:tailEnd type="none" w="lg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385029" y="4918401"/>
            <a:ext cx="7946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Cross talk</a:t>
            </a:r>
            <a:br>
              <a:rPr lang="en-US" dirty="0" smtClean="0"/>
            </a:br>
            <a:r>
              <a:rPr lang="en-US" dirty="0" smtClean="0"/>
              <a:t>in bypass </a:t>
            </a:r>
            <a:br>
              <a:rPr lang="en-US" dirty="0" smtClean="0"/>
            </a:br>
            <a:r>
              <a:rPr lang="en-US" dirty="0" smtClean="0"/>
              <a:t>mode (4</a:t>
            </a:r>
            <a:r>
              <a:rPr lang="en-US" dirty="0"/>
              <a:t>)</a:t>
            </a:r>
            <a:endParaRPr 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1065948" y="3543483"/>
            <a:ext cx="720080" cy="4232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chemeClr val="accent2"/>
                </a:solidFill>
              </a:rPr>
              <a:t>PLL </a:t>
            </a:r>
            <a:r>
              <a:rPr lang="de-DE" sz="1400" dirty="0" err="1" smtClean="0">
                <a:solidFill>
                  <a:schemeClr val="accent2"/>
                </a:solidFill>
              </a:rPr>
              <a:t>mode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51" name="Abgerundetes Rechteck 50"/>
          <p:cNvSpPr/>
          <p:nvPr/>
        </p:nvSpPr>
        <p:spPr>
          <a:xfrm>
            <a:off x="1768202" y="5398621"/>
            <a:ext cx="720080" cy="42320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 smtClean="0">
                <a:solidFill>
                  <a:schemeClr val="accent2"/>
                </a:solidFill>
              </a:rPr>
              <a:t>Bypassmode</a:t>
            </a:r>
            <a:endParaRPr lang="de-DE" sz="1400" dirty="0" smtClean="0">
              <a:solidFill>
                <a:schemeClr val="accent2"/>
              </a:solidFill>
            </a:endParaRPr>
          </a:p>
        </p:txBody>
      </p:sp>
      <p:sp>
        <p:nvSpPr>
          <p:cNvPr id="36" name="Abgerundetes Rechteck 17"/>
          <p:cNvSpPr/>
          <p:nvPr/>
        </p:nvSpPr>
        <p:spPr>
          <a:xfrm>
            <a:off x="6357184" y="3055509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37" name="Abgerundetes Rechteck 17"/>
          <p:cNvSpPr/>
          <p:nvPr/>
        </p:nvSpPr>
        <p:spPr>
          <a:xfrm>
            <a:off x="6357184" y="5813287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cxnSp>
        <p:nvCxnSpPr>
          <p:cNvPr id="32" name="Gerade Verbindung mit Pfeil 31"/>
          <p:cNvCxnSpPr/>
          <p:nvPr/>
        </p:nvCxnSpPr>
        <p:spPr>
          <a:xfrm>
            <a:off x="4592962" y="3180661"/>
            <a:ext cx="0" cy="1162862"/>
          </a:xfrm>
          <a:prstGeom prst="straightConnector1">
            <a:avLst/>
          </a:prstGeom>
          <a:ln>
            <a:headEnd type="stealth" w="lg" len="lg"/>
            <a:tailEnd type="stealth" w="lg" len="lg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4596812" y="3596299"/>
            <a:ext cx="3561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chemeClr val="accent3"/>
                </a:solidFill>
              </a:rPr>
              <a:t>(4)</a:t>
            </a:r>
            <a:endParaRPr lang="de-DE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68" y="2708920"/>
            <a:ext cx="76328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GB" sz="4800" dirty="0" smtClean="0">
                <a:solidFill>
                  <a:schemeClr val="accent2"/>
                </a:solidFill>
              </a:rPr>
              <a:t>Results: </a:t>
            </a:r>
            <a:r>
              <a:rPr lang="en-GB" sz="4400" dirty="0" err="1" smtClean="0">
                <a:solidFill>
                  <a:schemeClr val="accent2"/>
                </a:solidFill>
              </a:rPr>
              <a:t>Analog</a:t>
            </a:r>
            <a:r>
              <a:rPr lang="en-GB" sz="4400" dirty="0" smtClean="0">
                <a:solidFill>
                  <a:schemeClr val="accent2"/>
                </a:solidFill>
              </a:rPr>
              <a:t> Front Ends</a:t>
            </a:r>
            <a:endParaRPr lang="en-US" sz="5400" dirty="0" err="1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3863491"/>
            <a:ext cx="3259401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375" y="3863491"/>
            <a:ext cx="326028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613" y="3844441"/>
            <a:ext cx="3232727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6" y="1289417"/>
            <a:ext cx="326535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182" y="1278285"/>
            <a:ext cx="322500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643" y="1284404"/>
            <a:ext cx="323064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8" name="Abgerundetes Rechteck 17"/>
          <p:cNvSpPr/>
          <p:nvPr/>
        </p:nvSpPr>
        <p:spPr>
          <a:xfrm>
            <a:off x="1279644" y="1255881"/>
            <a:ext cx="1088977" cy="222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SYNC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29" name="Abgerundetes Rechteck 17"/>
          <p:cNvSpPr/>
          <p:nvPr/>
        </p:nvSpPr>
        <p:spPr>
          <a:xfrm>
            <a:off x="4492081" y="1255881"/>
            <a:ext cx="1088977" cy="222576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LIN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0" name="Abgerundetes Rechteck 17"/>
          <p:cNvSpPr/>
          <p:nvPr/>
        </p:nvSpPr>
        <p:spPr>
          <a:xfrm>
            <a:off x="7672113" y="1255881"/>
            <a:ext cx="1088977" cy="2225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DIFF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1" name="Abgerundetes Rechteck 17"/>
          <p:cNvSpPr/>
          <p:nvPr/>
        </p:nvSpPr>
        <p:spPr>
          <a:xfrm>
            <a:off x="1208584" y="3807778"/>
            <a:ext cx="1160037" cy="222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SYNC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2" name="Abgerundetes Rechteck 17"/>
          <p:cNvSpPr/>
          <p:nvPr/>
        </p:nvSpPr>
        <p:spPr>
          <a:xfrm>
            <a:off x="4492081" y="3807778"/>
            <a:ext cx="1088977" cy="222576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LIN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3" name="Abgerundetes Rechteck 17"/>
          <p:cNvSpPr/>
          <p:nvPr/>
        </p:nvSpPr>
        <p:spPr>
          <a:xfrm>
            <a:off x="7672112" y="3807778"/>
            <a:ext cx="1088977" cy="2225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DIFF</a:t>
            </a:r>
            <a:endParaRPr lang="de-DE" sz="1100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168" y="126149"/>
            <a:ext cx="185994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Abgerundetes Rechteck 17"/>
          <p:cNvSpPr/>
          <p:nvPr/>
        </p:nvSpPr>
        <p:spPr>
          <a:xfrm>
            <a:off x="6523604" y="476672"/>
            <a:ext cx="472480" cy="2528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SYNC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6" name="Abgerundetes Rechteck 17"/>
          <p:cNvSpPr/>
          <p:nvPr/>
        </p:nvSpPr>
        <p:spPr>
          <a:xfrm>
            <a:off x="7134195" y="476672"/>
            <a:ext cx="472480" cy="252850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LIN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7" name="Abgerundetes Rechteck 17"/>
          <p:cNvSpPr/>
          <p:nvPr/>
        </p:nvSpPr>
        <p:spPr>
          <a:xfrm>
            <a:off x="7759594" y="476672"/>
            <a:ext cx="472480" cy="2528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DIFF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8" name="Abgerundetes Rechteck 17"/>
          <p:cNvSpPr/>
          <p:nvPr/>
        </p:nvSpPr>
        <p:spPr>
          <a:xfrm>
            <a:off x="1989182" y="192318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39" name="Abgerundetes Rechteck 17"/>
          <p:cNvSpPr/>
          <p:nvPr/>
        </p:nvSpPr>
        <p:spPr>
          <a:xfrm>
            <a:off x="5195634" y="191683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0" name="Abgerundetes Rechteck 17"/>
          <p:cNvSpPr/>
          <p:nvPr/>
        </p:nvSpPr>
        <p:spPr>
          <a:xfrm>
            <a:off x="8391544" y="192318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1" name="Abgerundetes Rechteck 17"/>
          <p:cNvSpPr/>
          <p:nvPr/>
        </p:nvSpPr>
        <p:spPr>
          <a:xfrm>
            <a:off x="1982832" y="446251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2" name="Abgerundetes Rechteck 17"/>
          <p:cNvSpPr/>
          <p:nvPr/>
        </p:nvSpPr>
        <p:spPr>
          <a:xfrm>
            <a:off x="5194424" y="4462326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en-GB" sz="1400" dirty="0" smtClean="0">
                <a:solidFill>
                  <a:srgbClr val="FF0000"/>
                </a:solidFill>
              </a:rPr>
              <a:t>Preliminary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3" name="Abgerundetes Rechteck 17"/>
          <p:cNvSpPr/>
          <p:nvPr/>
        </p:nvSpPr>
        <p:spPr>
          <a:xfrm>
            <a:off x="8397894" y="444981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Abgerundetes Rechteck 5"/>
              <p:cNvSpPr/>
              <p:nvPr/>
            </p:nvSpPr>
            <p:spPr>
              <a:xfrm>
                <a:off x="2197646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1165</m:t>
                      </m:r>
                      <m:r>
                        <m:rPr>
                          <m:nor/>
                        </m:rPr>
                        <a:rPr lang="de-DE" sz="1100" dirty="0">
                          <a:solidFill>
                            <a:schemeClr val="accent2"/>
                          </a:solidFill>
                        </a:rPr>
                        <m:t>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=75</m:t>
                    </m:r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6" name="Abgerundetes 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646" y="2264071"/>
                <a:ext cx="864096" cy="432048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Abgerundetes Rechteck 43"/>
              <p:cNvSpPr/>
              <p:nvPr/>
            </p:nvSpPr>
            <p:spPr>
              <a:xfrm>
                <a:off x="5411068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3321 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=467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4" name="Abgerundetes Rechteck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068" y="2264071"/>
                <a:ext cx="864096" cy="432048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Abgerundetes Rechteck 44"/>
              <p:cNvSpPr/>
              <p:nvPr/>
            </p:nvSpPr>
            <p:spPr>
              <a:xfrm>
                <a:off x="8606358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2187 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=375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5" name="Abgerundetes Rechtec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358" y="2264071"/>
                <a:ext cx="864096" cy="432048"/>
              </a:xfrm>
              <a:prstGeom prst="round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Abgerundetes Rechteck 45"/>
              <p:cNvSpPr/>
              <p:nvPr/>
            </p:nvSpPr>
            <p:spPr>
              <a:xfrm>
                <a:off x="8606358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2160 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=487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6" name="Abgerundetes Rechtec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358" y="4797152"/>
                <a:ext cx="864096" cy="432048"/>
              </a:xfrm>
              <a:prstGeom prst="round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Abgerundetes Rechteck 46"/>
              <p:cNvSpPr/>
              <p:nvPr/>
            </p:nvSpPr>
            <p:spPr>
              <a:xfrm>
                <a:off x="5409238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3179 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=582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7" name="Abgerundetes Rechteck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238" y="4797152"/>
                <a:ext cx="864096" cy="432048"/>
              </a:xfrm>
              <a:prstGeom prst="round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Abgerundetes Rechteck 47"/>
              <p:cNvSpPr/>
              <p:nvPr/>
            </p:nvSpPr>
            <p:spPr>
              <a:xfrm>
                <a:off x="2197646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951 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=67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48" name="Abgerundetes Rechtec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7646" y="4797152"/>
                <a:ext cx="864096" cy="432048"/>
              </a:xfrm>
              <a:prstGeom prst="round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274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58998"/>
            <a:ext cx="3292258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227" y="3858998"/>
            <a:ext cx="3264777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909" y="3849473"/>
            <a:ext cx="324584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1" y="1313133"/>
            <a:ext cx="3265352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77" y="1313133"/>
            <a:ext cx="3293415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902" y="1313133"/>
            <a:ext cx="3249474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8" name="Abgerundetes Rechteck 17"/>
          <p:cNvSpPr/>
          <p:nvPr/>
        </p:nvSpPr>
        <p:spPr>
          <a:xfrm>
            <a:off x="1279644" y="1255881"/>
            <a:ext cx="1088977" cy="222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SYNC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29" name="Abgerundetes Rechteck 17"/>
          <p:cNvSpPr/>
          <p:nvPr/>
        </p:nvSpPr>
        <p:spPr>
          <a:xfrm>
            <a:off x="4492081" y="1255881"/>
            <a:ext cx="1088977" cy="222576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LIN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0" name="Abgerundetes Rechteck 17"/>
          <p:cNvSpPr/>
          <p:nvPr/>
        </p:nvSpPr>
        <p:spPr>
          <a:xfrm>
            <a:off x="7672113" y="1255881"/>
            <a:ext cx="1088977" cy="2225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DIFF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1" name="Abgerundetes Rechteck 17"/>
          <p:cNvSpPr/>
          <p:nvPr/>
        </p:nvSpPr>
        <p:spPr>
          <a:xfrm>
            <a:off x="1208584" y="3807778"/>
            <a:ext cx="1160037" cy="22257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SYNC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2" name="Abgerundetes Rechteck 17"/>
          <p:cNvSpPr/>
          <p:nvPr/>
        </p:nvSpPr>
        <p:spPr>
          <a:xfrm>
            <a:off x="4492081" y="3807778"/>
            <a:ext cx="1088977" cy="222576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LIN</a:t>
            </a:r>
            <a:endParaRPr lang="de-DE" sz="1100" dirty="0">
              <a:solidFill>
                <a:srgbClr val="FF0000"/>
              </a:solidFill>
            </a:endParaRPr>
          </a:p>
        </p:txBody>
      </p:sp>
      <p:sp>
        <p:nvSpPr>
          <p:cNvPr id="33" name="Abgerundetes Rechteck 17"/>
          <p:cNvSpPr/>
          <p:nvPr/>
        </p:nvSpPr>
        <p:spPr>
          <a:xfrm>
            <a:off x="7672112" y="3807778"/>
            <a:ext cx="1088977" cy="22257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100" dirty="0" smtClean="0">
                <a:solidFill>
                  <a:srgbClr val="FF0000"/>
                </a:solidFill>
              </a:rPr>
              <a:t>600 </a:t>
            </a:r>
            <a:r>
              <a:rPr lang="de-DE" sz="1100" dirty="0" err="1" smtClean="0">
                <a:solidFill>
                  <a:srgbClr val="FF0000"/>
                </a:solidFill>
              </a:rPr>
              <a:t>Mrad</a:t>
            </a:r>
            <a:r>
              <a:rPr lang="de-DE" sz="1100" dirty="0" smtClean="0">
                <a:solidFill>
                  <a:srgbClr val="FF0000"/>
                </a:solidFill>
              </a:rPr>
              <a:t> DIFF</a:t>
            </a:r>
            <a:endParaRPr lang="de-DE" sz="1100" dirty="0">
              <a:solidFill>
                <a:srgbClr val="FF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168" y="126149"/>
            <a:ext cx="185994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Abgerundetes Rechteck 17"/>
          <p:cNvSpPr/>
          <p:nvPr/>
        </p:nvSpPr>
        <p:spPr>
          <a:xfrm>
            <a:off x="6523604" y="476672"/>
            <a:ext cx="472480" cy="25285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SYNC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6" name="Abgerundetes Rechteck 17"/>
          <p:cNvSpPr/>
          <p:nvPr/>
        </p:nvSpPr>
        <p:spPr>
          <a:xfrm>
            <a:off x="7134195" y="476672"/>
            <a:ext cx="472480" cy="252850"/>
          </a:xfrm>
          <a:prstGeom prst="roundRect">
            <a:avLst/>
          </a:prstGeom>
          <a:solidFill>
            <a:srgbClr val="C1E9C8"/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LIN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7" name="Abgerundetes Rechteck 17"/>
          <p:cNvSpPr/>
          <p:nvPr/>
        </p:nvSpPr>
        <p:spPr>
          <a:xfrm>
            <a:off x="7759594" y="476672"/>
            <a:ext cx="472480" cy="2528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420"/>
              </a:spcAft>
            </a:pPr>
            <a:r>
              <a:rPr lang="de-DE" dirty="0" smtClean="0">
                <a:solidFill>
                  <a:srgbClr val="FF0000"/>
                </a:solidFill>
              </a:rPr>
              <a:t>DIFF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8" name="Abgerundetes Rechteck 17"/>
          <p:cNvSpPr/>
          <p:nvPr/>
        </p:nvSpPr>
        <p:spPr>
          <a:xfrm>
            <a:off x="2036113" y="192318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39" name="Abgerundetes Rechteck 17"/>
          <p:cNvSpPr/>
          <p:nvPr/>
        </p:nvSpPr>
        <p:spPr>
          <a:xfrm>
            <a:off x="5242565" y="191683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0" name="Abgerundetes Rechteck 17"/>
          <p:cNvSpPr/>
          <p:nvPr/>
        </p:nvSpPr>
        <p:spPr>
          <a:xfrm>
            <a:off x="8438475" y="192318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1" name="Abgerundetes Rechteck 17"/>
          <p:cNvSpPr/>
          <p:nvPr/>
        </p:nvSpPr>
        <p:spPr>
          <a:xfrm>
            <a:off x="2001882" y="446251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2" name="Abgerundetes Rechteck 17"/>
          <p:cNvSpPr/>
          <p:nvPr/>
        </p:nvSpPr>
        <p:spPr>
          <a:xfrm>
            <a:off x="5194424" y="4462326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en-GB" sz="1400" dirty="0" smtClean="0">
                <a:solidFill>
                  <a:srgbClr val="FF0000"/>
                </a:solidFill>
              </a:rPr>
              <a:t>Preliminary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3" name="Abgerundetes Rechteck 17"/>
          <p:cNvSpPr/>
          <p:nvPr/>
        </p:nvSpPr>
        <p:spPr>
          <a:xfrm>
            <a:off x="8397894" y="4449812"/>
            <a:ext cx="1078910" cy="250304"/>
          </a:xfrm>
          <a:prstGeom prst="roundRect">
            <a:avLst/>
          </a:prstGeom>
          <a:solidFill>
            <a:srgbClr val="FFFFFF">
              <a:alpha val="50196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20"/>
              </a:spcAft>
            </a:pPr>
            <a:r>
              <a:rPr lang="de-DE" sz="1400" dirty="0" smtClean="0">
                <a:solidFill>
                  <a:srgbClr val="FF0000"/>
                </a:solidFill>
              </a:rPr>
              <a:t>Preliminary</a:t>
            </a:r>
            <a:endParaRPr lang="de-DE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Abgerundetes Rechteck 5"/>
              <p:cNvSpPr/>
              <p:nvPr/>
            </p:nvSpPr>
            <p:spPr>
              <a:xfrm>
                <a:off x="2244577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72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7 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6" name="Abgerundetes 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577" y="2264071"/>
                <a:ext cx="864096" cy="432048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Abgerundetes Rechteck 43"/>
              <p:cNvSpPr/>
              <p:nvPr/>
            </p:nvSpPr>
            <p:spPr>
              <a:xfrm>
                <a:off x="5457999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61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7 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4" name="Abgerundetes Rechteck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999" y="2264071"/>
                <a:ext cx="864096" cy="432048"/>
              </a:xfrm>
              <a:prstGeom prst="round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Abgerundetes Rechteck 44"/>
              <p:cNvSpPr/>
              <p:nvPr/>
            </p:nvSpPr>
            <p:spPr>
              <a:xfrm>
                <a:off x="8653289" y="2264071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52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9 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5" name="Abgerundetes Rechtec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3289" y="2264071"/>
                <a:ext cx="864096" cy="432048"/>
              </a:xfrm>
              <a:prstGeom prst="round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Abgerundetes Rechteck 45"/>
              <p:cNvSpPr/>
              <p:nvPr/>
            </p:nvSpPr>
            <p:spPr>
              <a:xfrm>
                <a:off x="8606358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52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10 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6" name="Abgerundetes Rechteck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6358" y="4797152"/>
                <a:ext cx="864096" cy="432048"/>
              </a:xfrm>
              <a:prstGeom prst="roundRect">
                <a:avLst/>
              </a:prstGeom>
              <a:blipFill rotWithShape="1">
                <a:blip r:embed="rId1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Abgerundetes Rechteck 46"/>
              <p:cNvSpPr/>
              <p:nvPr/>
            </p:nvSpPr>
            <p:spPr>
              <a:xfrm>
                <a:off x="5409238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b="0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59 </m:t>
                          </m:r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9 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7" name="Abgerundetes Rechteck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238" y="4797152"/>
                <a:ext cx="864096" cy="432048"/>
              </a:xfrm>
              <a:prstGeom prst="roundRect">
                <a:avLst/>
              </a:prstGeom>
              <a:blipFill rotWithShape="1">
                <a:blip r:embed="rId1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Abgerundetes Rechteck 47"/>
              <p:cNvSpPr/>
              <p:nvPr/>
            </p:nvSpPr>
            <p:spPr>
              <a:xfrm>
                <a:off x="2216696" y="4797152"/>
                <a:ext cx="864096" cy="432048"/>
              </a:xfrm>
              <a:prstGeom prst="roundRect">
                <a:avLst/>
              </a:prstGeom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lIns="0" tIns="36000" rIns="0" bIns="3600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100" i="1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de-DE" sz="1100" i="1" dirty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de-DE" sz="1100" b="0" i="0" dirty="0" smtClean="0">
                          <a:solidFill>
                            <a:schemeClr val="accent2"/>
                          </a:solidFill>
                          <a:latin typeface="Cambria Math"/>
                          <a:ea typeface="Cambria Math"/>
                        </a:rPr>
                        <m:t>75 </m:t>
                      </m:r>
                      <m:sSup>
                        <m:sSupPr>
                          <m:ctrlP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de-DE" sz="1100" i="1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sz="1100" baseline="30000" dirty="0">
                  <a:solidFill>
                    <a:schemeClr val="accent2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de-DE" sz="110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𝜎</m:t>
                    </m:r>
                    <m:r>
                      <a:rPr lang="de-DE" sz="1100" b="0" i="1" dirty="0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de-DE" sz="11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7 </m:t>
                        </m:r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de-DE" sz="1100" i="1">
                            <a:solidFill>
                              <a:schemeClr val="accent2"/>
                            </a:solidFill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sz="1100" dirty="0">
                    <a:solidFill>
                      <a:schemeClr val="accent2"/>
                    </a:solidFill>
                  </a:rPr>
                  <a:t> </a:t>
                </a:r>
                <a:endParaRPr lang="de-DE" sz="1100" baseline="300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48" name="Abgerundetes Rechteck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696" y="4797152"/>
                <a:ext cx="864096" cy="432048"/>
              </a:xfrm>
              <a:prstGeom prst="roundRect">
                <a:avLst/>
              </a:prstGeom>
              <a:blipFill rotWithShape="1">
                <a:blip r:embed="rId1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770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1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RD53A 0x0C5B has been irradiated to 600 Mrad </a:t>
                </a:r>
              </a:p>
              <a:p>
                <a:r>
                  <a:rPr lang="en-US" dirty="0" smtClean="0"/>
                  <a:t>Observations</a:t>
                </a:r>
                <a:r>
                  <a:rPr lang="en-US" sz="1600" dirty="0" smtClean="0"/>
                  <a:t>:</a:t>
                </a:r>
              </a:p>
              <a:p>
                <a:pPr lvl="1"/>
                <a:r>
                  <a:rPr lang="en-GB" dirty="0" smtClean="0"/>
                  <a:t>No significant degradation of the </a:t>
                </a:r>
                <a:r>
                  <a:rPr lang="en-GB" b="1" dirty="0" smtClean="0"/>
                  <a:t>cable driver </a:t>
                </a:r>
                <a:r>
                  <a:rPr lang="en-GB" dirty="0" smtClean="0"/>
                  <a:t>and the </a:t>
                </a:r>
                <a:r>
                  <a:rPr lang="en-GB" b="1" dirty="0" smtClean="0"/>
                  <a:t>VCO tuning range</a:t>
                </a:r>
              </a:p>
              <a:p>
                <a:pPr lvl="1"/>
                <a:r>
                  <a:rPr lang="en-US" b="1" dirty="0" smtClean="0"/>
                  <a:t>POR</a:t>
                </a:r>
                <a:r>
                  <a:rPr lang="en-US" dirty="0" smtClean="0"/>
                  <a:t> is not reliable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i="1" dirty="0">
                            <a:latin typeface="Cambria Math"/>
                          </a:rPr>
                          <m:t>𝐷𝐷𝐷</m:t>
                        </m:r>
                      </m:sub>
                    </m:sSub>
                    <m:r>
                      <a:rPr lang="de-DE" i="1" dirty="0">
                        <a:latin typeface="Cambria Math"/>
                      </a:rPr>
                      <m:t>&lt;1 </m:t>
                    </m:r>
                    <m:r>
                      <a:rPr lang="de-DE" i="1" dirty="0">
                        <a:latin typeface="Cambria Math"/>
                      </a:rPr>
                      <m:t>𝑉</m:t>
                    </m:r>
                    <m:r>
                      <a:rPr lang="de-DE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after 200 Mrad. Confirmed by simulation,</a:t>
                </a:r>
                <a:br>
                  <a:rPr lang="en-US" dirty="0" smtClean="0"/>
                </a:br>
                <a:r>
                  <a:rPr lang="en-US" dirty="0" smtClean="0"/>
                  <a:t>to be improved in the next version.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1" i="1" dirty="0" smtClean="0">
                            <a:latin typeface="Cambria Math"/>
                          </a:rPr>
                          <m:t>𝑰</m:t>
                        </m:r>
                      </m:e>
                      <m:sub>
                        <m:r>
                          <a:rPr lang="en-GB" b="1" i="1" dirty="0" smtClean="0">
                            <a:latin typeface="Cambria Math"/>
                          </a:rPr>
                          <m:t>𝒓𝒆𝒇</m:t>
                        </m:r>
                      </m:sub>
                    </m:sSub>
                  </m:oMath>
                </a14:m>
                <a:r>
                  <a:rPr lang="en-US" b="1" dirty="0" smtClean="0"/>
                  <a:t> decreases </a:t>
                </a:r>
                <a:r>
                  <a:rPr lang="en-US" dirty="0" smtClean="0"/>
                  <a:t>by ~7,5%  </a:t>
                </a:r>
                <a:r>
                  <a:rPr lang="en-US" dirty="0" smtClean="0">
                    <a:sym typeface="Wingdings" panose="05000000000000000000" pitchFamily="2" charset="2"/>
                  </a:rPr>
                  <a:t> Mitigation by usage of external precision resistors for RD53B</a:t>
                </a:r>
                <a:endParaRPr lang="en-US" dirty="0" smtClean="0"/>
              </a:p>
              <a:p>
                <a:pPr lvl="1"/>
                <a:r>
                  <a:rPr lang="en-US" b="1" dirty="0" smtClean="0"/>
                  <a:t>Operational temperature critical </a:t>
                </a:r>
                <a:r>
                  <a:rPr lang="en-US" dirty="0" smtClean="0"/>
                  <a:t>after irradiation (need to stay </a:t>
                </a:r>
                <a:r>
                  <a:rPr lang="en-US" dirty="0"/>
                  <a:t>below </a:t>
                </a:r>
                <a:r>
                  <a:rPr lang="en-US" dirty="0" smtClean="0"/>
                  <a:t>~-10 </a:t>
                </a:r>
                <a:r>
                  <a:rPr lang="en-US" dirty="0"/>
                  <a:t>°C </a:t>
                </a:r>
                <a:r>
                  <a:rPr lang="en-US" dirty="0" smtClean="0"/>
                  <a:t>for stable operation)</a:t>
                </a:r>
              </a:p>
              <a:p>
                <a:r>
                  <a:rPr lang="en-US" dirty="0" smtClean="0"/>
                  <a:t> Future plans</a:t>
                </a:r>
              </a:p>
              <a:p>
                <a:pPr lvl="1"/>
                <a:r>
                  <a:rPr lang="en-US" dirty="0" smtClean="0"/>
                  <a:t>Irradiation of a few samples to different TID</a:t>
                </a:r>
              </a:p>
              <a:p>
                <a:pPr lvl="1"/>
                <a:r>
                  <a:rPr lang="en-GB" dirty="0" smtClean="0"/>
                  <a:t>Non-uniform irradiation</a:t>
                </a:r>
              </a:p>
              <a:p>
                <a:pPr lvl="1"/>
                <a:r>
                  <a:rPr lang="en-GB" dirty="0" smtClean="0"/>
                  <a:t>SEU/SET studies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14" name="Inhaltsplatzhalter 1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45" t="-15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3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4400" dirty="0" smtClean="0"/>
          </a:p>
          <a:p>
            <a:r>
              <a:rPr lang="de-DE" sz="4400" dirty="0" smtClean="0"/>
              <a:t>THANK YOU</a:t>
            </a:r>
            <a:endParaRPr lang="de-DE" sz="44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91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68" y="2708920"/>
            <a:ext cx="76328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GB" sz="4800" dirty="0" smtClean="0">
                <a:solidFill>
                  <a:schemeClr val="accent2"/>
                </a:solidFill>
              </a:rPr>
              <a:t>Backup</a:t>
            </a:r>
            <a:endParaRPr lang="en-US" sz="5400" dirty="0" err="1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06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- readout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/>
              <a:t>Two readout systems for testing have been developed within the RD53 collaboration</a:t>
            </a:r>
          </a:p>
          <a:p>
            <a:pPr lvl="1"/>
            <a:r>
              <a:rPr lang="en-US" sz="1400" b="1" dirty="0" smtClean="0"/>
              <a:t>YARR</a:t>
            </a:r>
            <a:r>
              <a:rPr lang="en-US" sz="1400" dirty="0" smtClean="0"/>
              <a:t>: Comprehensive </a:t>
            </a:r>
            <a:r>
              <a:rPr lang="en-US" sz="1400" dirty="0" err="1" smtClean="0"/>
              <a:t>PCIe</a:t>
            </a:r>
            <a:r>
              <a:rPr lang="en-US" sz="1400" dirty="0" smtClean="0"/>
              <a:t>-based readout system with software framework written in C</a:t>
            </a:r>
          </a:p>
          <a:p>
            <a:pPr lvl="1"/>
            <a:r>
              <a:rPr lang="en-US" sz="1400" b="1" dirty="0" smtClean="0"/>
              <a:t>BDAQ53</a:t>
            </a:r>
            <a:r>
              <a:rPr lang="en-US" sz="1400" dirty="0" smtClean="0"/>
              <a:t>: </a:t>
            </a:r>
            <a:r>
              <a:rPr lang="en-GB" sz="1400" dirty="0" smtClean="0"/>
              <a:t>Easy </a:t>
            </a:r>
            <a:r>
              <a:rPr lang="en-GB" sz="1400" dirty="0"/>
              <a:t>to </a:t>
            </a:r>
            <a:r>
              <a:rPr lang="en-GB" sz="1400" dirty="0" smtClean="0"/>
              <a:t>use characterization and </a:t>
            </a:r>
            <a:r>
              <a:rPr lang="en-US" sz="1400" dirty="0" smtClean="0"/>
              <a:t>verification environment based on Python</a:t>
            </a:r>
            <a:endParaRPr lang="en-US" sz="1400" dirty="0"/>
          </a:p>
          <a:p>
            <a:pPr lvl="0"/>
            <a:r>
              <a:rPr lang="en-US" sz="1600" dirty="0"/>
              <a:t>Main purpose: </a:t>
            </a:r>
            <a:r>
              <a:rPr lang="en-US" sz="1600" b="1" dirty="0"/>
              <a:t>Evaluation of </a:t>
            </a:r>
            <a:r>
              <a:rPr lang="en-US" sz="1600" dirty="0"/>
              <a:t>the</a:t>
            </a:r>
            <a:r>
              <a:rPr lang="en-US" sz="1600" b="1" dirty="0"/>
              <a:t> RD53A </a:t>
            </a:r>
            <a:r>
              <a:rPr lang="en-US" sz="1600" dirty="0"/>
              <a:t>prototype chips:</a:t>
            </a:r>
          </a:p>
          <a:p>
            <a:pPr lvl="1"/>
            <a:r>
              <a:rPr lang="en-US" sz="1400" dirty="0"/>
              <a:t>Electrical characterization (single chip</a:t>
            </a:r>
            <a:r>
              <a:rPr lang="en-US" sz="1400" dirty="0" smtClean="0"/>
              <a:t>)</a:t>
            </a:r>
            <a:endParaRPr lang="en-US" sz="1400" dirty="0"/>
          </a:p>
          <a:p>
            <a:pPr lvl="1"/>
            <a:r>
              <a:rPr lang="en-US" sz="1400" dirty="0"/>
              <a:t>test beam performance </a:t>
            </a:r>
            <a:r>
              <a:rPr lang="en-US" sz="1400" dirty="0" smtClean="0"/>
              <a:t>measurements</a:t>
            </a:r>
            <a:endParaRPr lang="en-US" sz="1400" dirty="0"/>
          </a:p>
          <a:p>
            <a:pPr lvl="1"/>
            <a:r>
              <a:rPr lang="en-US" sz="1400" dirty="0"/>
              <a:t>multi-chip (module) </a:t>
            </a:r>
            <a:r>
              <a:rPr lang="en-US" sz="1400" dirty="0" smtClean="0"/>
              <a:t>tests</a:t>
            </a:r>
            <a:endParaRPr lang="en-US" sz="1400" dirty="0"/>
          </a:p>
          <a:p>
            <a:pPr lvl="1"/>
            <a:r>
              <a:rPr lang="en-US" sz="1400" dirty="0"/>
              <a:t>wafer-level tests with a probe </a:t>
            </a:r>
            <a:r>
              <a:rPr lang="en-US" sz="1400" dirty="0" smtClean="0"/>
              <a:t>station</a:t>
            </a:r>
            <a:endParaRPr lang="en-US" sz="1400" dirty="0"/>
          </a:p>
          <a:p>
            <a:r>
              <a:rPr lang="en-GB" sz="1600" dirty="0" smtClean="0"/>
              <a:t>BDAQ53 was used for this campaign: Ease of use</a:t>
            </a:r>
          </a:p>
          <a:p>
            <a:pPr lvl="1"/>
            <a:r>
              <a:rPr lang="en-GB" sz="1400" dirty="0" smtClean="0"/>
              <a:t>Single board, no additional adapters</a:t>
            </a:r>
          </a:p>
          <a:p>
            <a:pPr lvl="1"/>
            <a:r>
              <a:rPr lang="en-GB" sz="1400" dirty="0" smtClean="0"/>
              <a:t>Ethernet interface</a:t>
            </a:r>
          </a:p>
          <a:p>
            <a:pPr lvl="1"/>
            <a:r>
              <a:rPr lang="en-GB" sz="1400" dirty="0" smtClean="0"/>
              <a:t>No specific PC needed, even works with a Laptop</a:t>
            </a:r>
          </a:p>
          <a:p>
            <a:pPr lvl="1"/>
            <a:r>
              <a:rPr lang="en-GB" sz="1400" dirty="0" smtClean="0"/>
              <a:t>Python based software:  Fast debugging</a:t>
            </a:r>
          </a:p>
          <a:p>
            <a:pPr lvl="1"/>
            <a:r>
              <a:rPr lang="en-GB" sz="1400" dirty="0" smtClean="0"/>
              <a:t>Alternative HW platforms supported: Xilinx KC705, USBPix3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/>
          <a:stretch/>
        </p:blipFill>
        <p:spPr bwMode="auto">
          <a:xfrm>
            <a:off x="6249144" y="2401144"/>
            <a:ext cx="322987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>
          <a:xfrm>
            <a:off x="6181570" y="5641503"/>
            <a:ext cx="33650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/>
              <a:t>BDAQ53 setup with RD53A Single Chip Card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5812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 - Bdaq53 Firmware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600"/>
              </a:spcBef>
            </a:pPr>
            <a:r>
              <a:rPr lang="en-US" sz="1600" dirty="0" smtClean="0"/>
              <a:t>Several firmware </a:t>
            </a:r>
            <a:r>
              <a:rPr lang="en-US" sz="1600" dirty="0"/>
              <a:t>modules </a:t>
            </a:r>
            <a:r>
              <a:rPr lang="en-US" sz="1600" dirty="0" smtClean="0"/>
              <a:t>are instantiated from </a:t>
            </a:r>
            <a:r>
              <a:rPr lang="en-US" sz="1600" dirty="0"/>
              <a:t>the Basil </a:t>
            </a:r>
            <a:r>
              <a:rPr lang="en-US" sz="1600" dirty="0" smtClean="0"/>
              <a:t>firmware library </a:t>
            </a:r>
            <a:r>
              <a:rPr lang="en-US" sz="1600" dirty="0"/>
              <a:t>(FIFO, GPIO, I²C etc.) </a:t>
            </a:r>
            <a:endParaRPr lang="en-US" sz="16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“Basil Bus”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Simple </a:t>
            </a:r>
            <a:r>
              <a:rPr lang="en-US" sz="1400" dirty="0"/>
              <a:t>32-bit wide </a:t>
            </a:r>
            <a:r>
              <a:rPr lang="en-US" sz="1400" dirty="0" smtClean="0"/>
              <a:t>bus for internal control signals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Firmware modules are addressed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Bus master: Interface to the </a:t>
            </a:r>
            <a:r>
              <a:rPr lang="en-US" sz="1400" dirty="0" err="1" smtClean="0"/>
              <a:t>SiTCP</a:t>
            </a:r>
            <a:r>
              <a:rPr lang="en-US" sz="1400" dirty="0" smtClean="0"/>
              <a:t> Ethernet IP core (1Gbit/s)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600" dirty="0" smtClean="0"/>
              <a:t>AXI4-Stream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Aurora IP core from Xilinx (GTX transceivers)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Wrapper translates to the generic</a:t>
            </a:r>
            <a:br>
              <a:rPr lang="en-US" sz="1400" dirty="0" smtClean="0"/>
            </a:br>
            <a:r>
              <a:rPr lang="en-US" sz="1400" dirty="0" smtClean="0"/>
              <a:t>FIFO-style</a:t>
            </a:r>
            <a:r>
              <a:rPr lang="en-US" sz="1400" dirty="0"/>
              <a:t> </a:t>
            </a:r>
            <a:r>
              <a:rPr lang="en-US" sz="1400" dirty="0" smtClean="0"/>
              <a:t>interface of </a:t>
            </a:r>
            <a:r>
              <a:rPr lang="en-US" sz="1400" dirty="0" err="1" smtClean="0"/>
              <a:t>SiTCP</a:t>
            </a:r>
            <a:endParaRPr lang="en-US" sz="14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Command encoder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Programmable sequencer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Arbitration of triggers and</a:t>
            </a:r>
            <a:br>
              <a:rPr lang="en-US" sz="1400" dirty="0" smtClean="0"/>
            </a:br>
            <a:r>
              <a:rPr lang="en-US" sz="1400" dirty="0" smtClean="0"/>
              <a:t>idle/sync patterns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Future plans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10 </a:t>
            </a:r>
            <a:r>
              <a:rPr lang="en-US" sz="1400" dirty="0" err="1" smtClean="0"/>
              <a:t>Gbit</a:t>
            </a:r>
            <a:r>
              <a:rPr lang="en-US" sz="1400" dirty="0" smtClean="0"/>
              <a:t>/s Ethernet for SFP+</a:t>
            </a:r>
          </a:p>
          <a:p>
            <a:pPr lvl="1">
              <a:spcBef>
                <a:spcPts val="0"/>
              </a:spcBef>
            </a:pPr>
            <a:r>
              <a:rPr lang="en-US" sz="1400" dirty="0" smtClean="0"/>
              <a:t>DDR3 memory FIFO</a:t>
            </a:r>
            <a:endParaRPr lang="en-US" sz="1400" dirty="0"/>
          </a:p>
          <a:p>
            <a:pPr lvl="0">
              <a:spcBef>
                <a:spcPts val="600"/>
              </a:spcBef>
            </a:pPr>
            <a:endParaRPr lang="en-US" sz="1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186" name="Gruppieren 185"/>
          <p:cNvGrpSpPr/>
          <p:nvPr/>
        </p:nvGrpSpPr>
        <p:grpSpPr>
          <a:xfrm>
            <a:off x="3080792" y="2636912"/>
            <a:ext cx="6350680" cy="3312368"/>
            <a:chOff x="3282989" y="2348880"/>
            <a:chExt cx="6350680" cy="3312368"/>
          </a:xfrm>
        </p:grpSpPr>
        <p:grpSp>
          <p:nvGrpSpPr>
            <p:cNvPr id="58" name="Gruppieren 57"/>
            <p:cNvGrpSpPr>
              <a:grpSpLocks noChangeAspect="1"/>
            </p:cNvGrpSpPr>
            <p:nvPr/>
          </p:nvGrpSpPr>
          <p:grpSpPr>
            <a:xfrm>
              <a:off x="3282989" y="2348880"/>
              <a:ext cx="6350680" cy="3312368"/>
              <a:chOff x="-133859" y="2651253"/>
              <a:chExt cx="6824437" cy="3559469"/>
            </a:xfrm>
          </p:grpSpPr>
          <p:sp>
            <p:nvSpPr>
              <p:cNvPr id="59" name="Abgerundetes Rechteck 58"/>
              <p:cNvSpPr/>
              <p:nvPr/>
            </p:nvSpPr>
            <p:spPr>
              <a:xfrm>
                <a:off x="2374731" y="3363561"/>
                <a:ext cx="3125136" cy="2537642"/>
              </a:xfrm>
              <a:prstGeom prst="roundRect">
                <a:avLst>
                  <a:gd name="adj" fmla="val 6486"/>
                </a:avLst>
              </a:prstGeom>
              <a:solidFill>
                <a:srgbClr val="DDE9F7"/>
              </a:solidFill>
              <a:ln w="127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60" name="Gruppieren 59"/>
              <p:cNvGrpSpPr/>
              <p:nvPr/>
            </p:nvGrpSpPr>
            <p:grpSpPr>
              <a:xfrm>
                <a:off x="-133859" y="2651253"/>
                <a:ext cx="6824437" cy="3081850"/>
                <a:chOff x="-34575" y="2651253"/>
                <a:chExt cx="6824437" cy="3081850"/>
              </a:xfrm>
            </p:grpSpPr>
            <p:grpSp>
              <p:nvGrpSpPr>
                <p:cNvPr id="72" name="Gruppieren 71"/>
                <p:cNvGrpSpPr/>
                <p:nvPr/>
              </p:nvGrpSpPr>
              <p:grpSpPr>
                <a:xfrm>
                  <a:off x="-34575" y="2651253"/>
                  <a:ext cx="6824437" cy="3081850"/>
                  <a:chOff x="-34575" y="2507237"/>
                  <a:chExt cx="6824437" cy="3081850"/>
                </a:xfrm>
              </p:grpSpPr>
              <p:grpSp>
                <p:nvGrpSpPr>
                  <p:cNvPr id="76" name="Gruppieren 75"/>
                  <p:cNvGrpSpPr/>
                  <p:nvPr/>
                </p:nvGrpSpPr>
                <p:grpSpPr>
                  <a:xfrm>
                    <a:off x="-34575" y="2908582"/>
                    <a:ext cx="6824437" cy="2680505"/>
                    <a:chOff x="-1588268" y="1558898"/>
                    <a:chExt cx="8803457" cy="3457823"/>
                  </a:xfrm>
                </p:grpSpPr>
                <p:sp>
                  <p:nvSpPr>
                    <p:cNvPr id="78" name="Rechteck 77"/>
                    <p:cNvSpPr/>
                    <p:nvPr/>
                  </p:nvSpPr>
                  <p:spPr>
                    <a:xfrm>
                      <a:off x="-1588268" y="4498144"/>
                      <a:ext cx="1132133" cy="518576"/>
                    </a:xfrm>
                    <a:prstGeom prst="rect">
                      <a:avLst/>
                    </a:prstGeom>
                    <a:solidFill>
                      <a:srgbClr val="9BBB59"/>
                    </a:solidFill>
                    <a:ln w="25400" cap="flat" cmpd="sng" algn="ctr">
                      <a:solidFill>
                        <a:srgbClr val="9BBB59">
                          <a:shade val="50000"/>
                        </a:srgb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Computer</a:t>
                      </a:r>
                    </a:p>
                  </p:txBody>
                </p:sp>
                <p:cxnSp>
                  <p:nvCxnSpPr>
                    <p:cNvPr id="79" name="Gerade Verbindung mit Pfeil 78"/>
                    <p:cNvCxnSpPr>
                      <a:stCxn id="78" idx="3"/>
                      <a:endCxn id="86" idx="1"/>
                    </p:cNvCxnSpPr>
                    <p:nvPr/>
                  </p:nvCxnSpPr>
                  <p:spPr>
                    <a:xfrm>
                      <a:off x="-456134" y="4757432"/>
                      <a:ext cx="675007" cy="60"/>
                    </a:xfrm>
                    <a:prstGeom prst="straightConnector1">
                      <a:avLst/>
                    </a:prstGeom>
                    <a:ln>
                      <a:solidFill>
                        <a:srgbClr val="C00000"/>
                      </a:solidFill>
                      <a:headEnd type="triangle" w="med" len="lg"/>
                      <a:tailEnd type="triangle" w="med" len="lg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80" name="Gruppieren 79"/>
                    <p:cNvGrpSpPr/>
                    <p:nvPr/>
                  </p:nvGrpSpPr>
                  <p:grpSpPr>
                    <a:xfrm>
                      <a:off x="58613" y="1558898"/>
                      <a:ext cx="7156576" cy="3457823"/>
                      <a:chOff x="58613" y="1558898"/>
                      <a:chExt cx="7156576" cy="3457823"/>
                    </a:xfrm>
                  </p:grpSpPr>
                  <p:grpSp>
                    <p:nvGrpSpPr>
                      <p:cNvPr id="83" name="Gruppieren 82"/>
                      <p:cNvGrpSpPr/>
                      <p:nvPr/>
                    </p:nvGrpSpPr>
                    <p:grpSpPr>
                      <a:xfrm>
                        <a:off x="58613" y="2031307"/>
                        <a:ext cx="7156576" cy="2985414"/>
                        <a:chOff x="58613" y="1988102"/>
                        <a:chExt cx="7156576" cy="2985414"/>
                      </a:xfrm>
                    </p:grpSpPr>
                    <p:grpSp>
                      <p:nvGrpSpPr>
                        <p:cNvPr id="85" name="Gruppieren 84"/>
                        <p:cNvGrpSpPr>
                          <a:grpSpLocks noChangeAspect="1"/>
                        </p:cNvGrpSpPr>
                        <p:nvPr/>
                      </p:nvGrpSpPr>
                      <p:grpSpPr>
                        <a:xfrm>
                          <a:off x="58613" y="1988102"/>
                          <a:ext cx="7156576" cy="2726185"/>
                          <a:chOff x="-629045" y="1563973"/>
                          <a:chExt cx="7951749" cy="3029095"/>
                        </a:xfrm>
                      </p:grpSpPr>
                      <p:grpSp>
                        <p:nvGrpSpPr>
                          <p:cNvPr id="87" name="Gruppieren 86"/>
                          <p:cNvGrpSpPr/>
                          <p:nvPr/>
                        </p:nvGrpSpPr>
                        <p:grpSpPr>
                          <a:xfrm>
                            <a:off x="2845490" y="1746962"/>
                            <a:ext cx="4477214" cy="2846106"/>
                            <a:chOff x="3277538" y="1530938"/>
                            <a:chExt cx="4477214" cy="2846106"/>
                          </a:xfrm>
                        </p:grpSpPr>
                        <p:sp>
                          <p:nvSpPr>
                            <p:cNvPr id="92" name="Zylinder 91"/>
                            <p:cNvSpPr/>
                            <p:nvPr/>
                          </p:nvSpPr>
                          <p:spPr>
                            <a:xfrm>
                              <a:off x="3367235" y="1628801"/>
                              <a:ext cx="201475" cy="2748243"/>
                            </a:xfrm>
                            <a:prstGeom prst="can">
                              <a:avLst/>
                            </a:prstGeom>
                            <a:solidFill>
                              <a:srgbClr val="4F81BD">
                                <a:lumMod val="40000"/>
                                <a:lumOff val="60000"/>
                              </a:srgbClr>
                            </a:solidFill>
                            <a:ln w="3175" cap="flat" cmpd="sng" algn="ctr">
                              <a:solidFill>
                                <a:srgbClr val="4F81BD">
                                  <a:shade val="50000"/>
                                </a:srgbClr>
                              </a:solidFill>
                              <a:prstDash val="solid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de-DE" sz="18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endParaRPr>
                            </a:p>
                          </p:txBody>
                        </p:sp>
                        <p:sp>
                          <p:nvSpPr>
                            <p:cNvPr id="95" name="Textfeld 94"/>
                            <p:cNvSpPr txBox="1"/>
                            <p:nvPr/>
                          </p:nvSpPr>
                          <p:spPr>
                            <a:xfrm rot="16200000">
                              <a:off x="2079880" y="2776374"/>
                              <a:ext cx="2798260" cy="402944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de-DE" sz="1100" b="1" i="0" u="none" strike="noStrike" kern="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libri"/>
                                  <a:ea typeface="+mn-ea"/>
                                </a:rPr>
                                <a:t>Basil </a:t>
                              </a:r>
                              <a:r>
                                <a:rPr kumimoji="0" lang="de-DE" sz="1100" b="1" i="0" u="none" strike="noStrike" kern="0" cap="none" spc="0" normalizeH="0" baseline="0" noProof="0" dirty="0" err="1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libri"/>
                                  <a:ea typeface="+mn-ea"/>
                                </a:rPr>
                                <a:t>bus</a:t>
                              </a:r>
                              <a:endParaRPr kumimoji="0" lang="de-DE" sz="1100" b="1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</a:endParaRPr>
                            </a:p>
                          </p:txBody>
                        </p:sp>
                        <p:cxnSp>
                          <p:nvCxnSpPr>
                            <p:cNvPr id="102" name="Gerade Verbindung mit Pfeil 101"/>
                            <p:cNvCxnSpPr>
                              <a:stCxn id="62" idx="1"/>
                            </p:cNvCxnSpPr>
                            <p:nvPr/>
                          </p:nvCxnSpPr>
                          <p:spPr>
                            <a:xfrm flipH="1">
                              <a:off x="3568479" y="1772814"/>
                              <a:ext cx="374816" cy="0"/>
                            </a:xfrm>
                            <a:prstGeom prst="straightConnector1">
                              <a:avLst/>
                            </a:prstGeom>
                            <a:noFill/>
                            <a:ln w="15875" cap="flat" cmpd="sng" algn="ctr">
                              <a:solidFill>
                                <a:srgbClr val="4F81BD">
                                  <a:shade val="95000"/>
                                  <a:satMod val="105000"/>
                                </a:srgbClr>
                              </a:solidFill>
                              <a:prstDash val="solid"/>
                              <a:headEnd type="triangle"/>
                              <a:tailEnd type="triangle"/>
                            </a:ln>
                            <a:effectLst/>
                          </p:spPr>
                        </p:cxnSp>
                        <p:cxnSp>
                          <p:nvCxnSpPr>
                            <p:cNvPr id="103" name="Gerade Verbindung mit Pfeil 102"/>
                            <p:cNvCxnSpPr/>
                            <p:nvPr/>
                          </p:nvCxnSpPr>
                          <p:spPr>
                            <a:xfrm flipH="1">
                              <a:off x="3568710" y="2601081"/>
                              <a:ext cx="378506" cy="0"/>
                            </a:xfrm>
                            <a:prstGeom prst="straightConnector1">
                              <a:avLst/>
                            </a:prstGeom>
                            <a:noFill/>
                            <a:ln w="15875" cap="flat" cmpd="sng" algn="ctr">
                              <a:solidFill>
                                <a:srgbClr val="4F81BD">
                                  <a:shade val="95000"/>
                                  <a:satMod val="105000"/>
                                </a:srgbClr>
                              </a:solidFill>
                              <a:prstDash val="solid"/>
                              <a:headEnd type="triangle"/>
                              <a:tailEnd type="triangle"/>
                            </a:ln>
                            <a:effectLst/>
                          </p:spPr>
                        </p:cxnSp>
                        <p:cxnSp>
                          <p:nvCxnSpPr>
                            <p:cNvPr id="105" name="Gewinkelte Verbindung 104"/>
                            <p:cNvCxnSpPr>
                              <a:stCxn id="69" idx="2"/>
                              <a:endCxn id="67" idx="0"/>
                            </p:cNvCxnSpPr>
                            <p:nvPr/>
                          </p:nvCxnSpPr>
                          <p:spPr>
                            <a:xfrm rot="5400000">
                              <a:off x="4383342" y="3848005"/>
                              <a:ext cx="267528" cy="4524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  <a:noFill/>
                            <a:ln w="38100" cap="flat" cmpd="sng" algn="ctr">
                              <a:solidFill>
                                <a:srgbClr val="C0504D"/>
                              </a:solidFill>
                              <a:prstDash val="solid"/>
                              <a:tailEnd type="triangle" w="med" len="med"/>
                            </a:ln>
                            <a:effectLst>
                              <a:outerShdw blurRad="40000" dist="23000" dir="5400000" rotWithShape="0">
                                <a:srgbClr val="000000">
                                  <a:alpha val="35000"/>
                                </a:srgbClr>
                              </a:outerShdw>
                            </a:effectLst>
                          </p:spPr>
                        </p:cxnSp>
                        <p:cxnSp>
                          <p:nvCxnSpPr>
                            <p:cNvPr id="106" name="Gerade Verbindung mit Pfeil 105"/>
                            <p:cNvCxnSpPr/>
                            <p:nvPr/>
                          </p:nvCxnSpPr>
                          <p:spPr>
                            <a:xfrm flipH="1">
                              <a:off x="3568480" y="3428472"/>
                              <a:ext cx="378736" cy="598"/>
                            </a:xfrm>
                            <a:prstGeom prst="straightConnector1">
                              <a:avLst/>
                            </a:prstGeom>
                            <a:noFill/>
                            <a:ln w="15875" cap="flat" cmpd="sng" algn="ctr">
                              <a:solidFill>
                                <a:srgbClr val="4F81BD">
                                  <a:shade val="95000"/>
                                  <a:satMod val="105000"/>
                                </a:srgbClr>
                              </a:solidFill>
                              <a:prstDash val="solid"/>
                              <a:headEnd type="triangle"/>
                              <a:tailEnd type="triangle"/>
                            </a:ln>
                            <a:effectLst/>
                          </p:spPr>
                        </p:cxnSp>
                        <p:cxnSp>
                          <p:nvCxnSpPr>
                            <p:cNvPr id="107" name="Gerade Verbindung mit Pfeil 106"/>
                            <p:cNvCxnSpPr/>
                            <p:nvPr/>
                          </p:nvCxnSpPr>
                          <p:spPr>
                            <a:xfrm>
                              <a:off x="4519364" y="2789312"/>
                              <a:ext cx="0" cy="351656"/>
                            </a:xfrm>
                            <a:prstGeom prst="straightConnector1">
                              <a:avLst/>
                            </a:prstGeom>
                            <a:noFill/>
                            <a:ln w="38100" cap="flat" cmpd="sng" algn="ctr">
                              <a:solidFill>
                                <a:srgbClr val="C0504D"/>
                              </a:solidFill>
                              <a:prstDash val="solid"/>
                              <a:tailEnd type="triangle"/>
                            </a:ln>
                            <a:effectLst>
                              <a:outerShdw blurRad="40000" dist="23000" dir="5400000" rotWithShape="0">
                                <a:srgbClr val="000000">
                                  <a:alpha val="35000"/>
                                </a:srgbClr>
                              </a:outerShdw>
                            </a:effectLst>
                          </p:spPr>
                        </p:cxnSp>
                        <p:sp>
                          <p:nvSpPr>
                            <p:cNvPr id="97" name="Rechteck 96"/>
                            <p:cNvSpPr/>
                            <p:nvPr/>
                          </p:nvSpPr>
                          <p:spPr>
                            <a:xfrm>
                              <a:off x="6602626" y="1530938"/>
                              <a:ext cx="1152126" cy="1304527"/>
                            </a:xfrm>
                            <a:prstGeom prst="rect">
                              <a:avLst/>
                            </a:prstGeom>
                            <a:solidFill>
                              <a:srgbClr val="9BBB59"/>
                            </a:solidFill>
                            <a:ln w="25400" cap="flat" cmpd="sng" algn="ctr">
                              <a:solidFill>
                                <a:srgbClr val="9BBB59">
                                  <a:shade val="50000"/>
                                </a:srgbClr>
                              </a:solidFill>
                              <a:prstDash val="solid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9144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r>
                                <a:rPr kumimoji="0" lang="de-DE" sz="1400" b="0" i="0" u="none" strike="noStrike" kern="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libri"/>
                                  <a:ea typeface="+mn-ea"/>
                                  <a:cs typeface="+mn-cs"/>
                                </a:rPr>
                                <a:t>RD53A</a:t>
                              </a:r>
                            </a:p>
                          </p:txBody>
                        </p:sp>
                        <p:cxnSp>
                          <p:nvCxnSpPr>
                            <p:cNvPr id="99" name="Gerade Verbindung mit Pfeil 98"/>
                            <p:cNvCxnSpPr>
                              <a:endCxn id="53" idx="3"/>
                            </p:cNvCxnSpPr>
                            <p:nvPr/>
                          </p:nvCxnSpPr>
                          <p:spPr>
                            <a:xfrm flipH="1">
                              <a:off x="5756367" y="2582087"/>
                              <a:ext cx="846263" cy="923"/>
                            </a:xfrm>
                            <a:prstGeom prst="straightConnector1">
                              <a:avLst/>
                            </a:prstGeom>
                            <a:noFill/>
                            <a:ln w="38100" cap="flat" cmpd="sng" algn="ctr">
                              <a:solidFill>
                                <a:srgbClr val="C0504D"/>
                              </a:solidFill>
                              <a:prstDash val="solid"/>
                              <a:tailEnd type="triangle" w="med" len="med"/>
                            </a:ln>
                            <a:effectLst>
                              <a:outerShdw blurRad="40000" dist="23000" dir="5400000" rotWithShape="0">
                                <a:srgbClr val="000000">
                                  <a:alpha val="35000"/>
                                </a:srgbClr>
                              </a:outerShdw>
                            </a:effectLst>
                          </p:spPr>
                        </p:cxnSp>
                      </p:grpSp>
                      <p:cxnSp>
                        <p:nvCxnSpPr>
                          <p:cNvPr id="88" name="Gerade Verbindung mit Pfeil 87"/>
                          <p:cNvCxnSpPr/>
                          <p:nvPr/>
                        </p:nvCxnSpPr>
                        <p:spPr>
                          <a:xfrm flipH="1">
                            <a:off x="2575147" y="1996278"/>
                            <a:ext cx="366010" cy="0"/>
                          </a:xfrm>
                          <a:prstGeom prst="straightConnector1">
                            <a:avLst/>
                          </a:prstGeom>
                          <a:noFill/>
                          <a:ln w="15875" cap="flat" cmpd="sng" algn="ctr">
                            <a:solidFill>
                              <a:srgbClr val="4F81BD">
                                <a:shade val="95000"/>
                                <a:satMod val="105000"/>
                              </a:srgbClr>
                            </a:solidFill>
                            <a:prstDash val="solid"/>
                            <a:headEnd type="triangle"/>
                            <a:tailEnd type="triangle"/>
                          </a:ln>
                          <a:effectLst/>
                        </p:spPr>
                      </p:cxnSp>
                      <p:sp>
                        <p:nvSpPr>
                          <p:cNvPr id="89" name="Rechteck 88"/>
                          <p:cNvSpPr/>
                          <p:nvPr/>
                        </p:nvSpPr>
                        <p:spPr>
                          <a:xfrm>
                            <a:off x="-629045" y="1563973"/>
                            <a:ext cx="1508261" cy="865232"/>
                          </a:xfrm>
                          <a:prstGeom prst="rect">
                            <a:avLst/>
                          </a:prstGeom>
                          <a:gradFill rotWithShape="1">
                            <a:gsLst>
                              <a:gs pos="0">
                                <a:srgbClr val="4F81BD">
                                  <a:tint val="50000"/>
                                  <a:satMod val="300000"/>
                                </a:srgbClr>
                              </a:gs>
                              <a:gs pos="35000">
                                <a:srgbClr val="4F81BD">
                                  <a:tint val="37000"/>
                                  <a:satMod val="300000"/>
                                </a:srgbClr>
                              </a:gs>
                              <a:gs pos="100000">
                                <a:srgbClr val="4F81BD">
                                  <a:tint val="15000"/>
                                  <a:satMod val="350000"/>
                                </a:srgbClr>
                              </a:gs>
                            </a:gsLst>
                            <a:lin ang="16200000" scaled="1"/>
                          </a:gradFill>
                          <a:ln w="9525" cap="flat" cmpd="sng" algn="ctr">
                            <a:solidFill>
                              <a:srgbClr val="4F81BD">
                                <a:shade val="95000"/>
                                <a:satMod val="105000"/>
                              </a:srgbClr>
                            </a:solidFill>
                            <a:prstDash val="solid"/>
                          </a:ln>
                          <a:effectLst>
                            <a:outerShdw blurRad="40000" dist="20000" dir="5400000" rotWithShape="0">
                              <a:srgbClr val="000000">
                                <a:alpha val="38000"/>
                              </a:srgbClr>
                            </a:outerShdw>
                          </a:effectLst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GB" sz="10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  <a:t>Programmable</a:t>
                            </a:r>
                            <a:r>
                              <a:rPr kumimoji="0" lang="de-DE" sz="10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  <a:t> </a:t>
                            </a:r>
                            <a:r>
                              <a:rPr kumimoji="0" lang="de-DE" sz="1000" b="0" i="0" u="none" strike="noStrike" kern="0" cap="none" spc="0" normalizeH="0" baseline="0" noProof="0" dirty="0" err="1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  <a:t>reference</a:t>
                            </a:r>
                            <a:r>
                              <a:rPr kumimoji="0" lang="de-DE" sz="10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  <a:t/>
                            </a:r>
                            <a:br>
                              <a:rPr kumimoji="0" lang="de-DE" sz="10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</a:br>
                            <a:r>
                              <a:rPr kumimoji="0" lang="en-GB" sz="1000" b="0" i="0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/>
                                <a:ea typeface="+mn-ea"/>
                                <a:cs typeface="+mn-cs"/>
                              </a:rPr>
                              <a:t>clock</a:t>
                            </a:r>
                          </a:p>
                        </p:txBody>
                      </p:sp>
                      <p:cxnSp>
                        <p:nvCxnSpPr>
                          <p:cNvPr id="90" name="Gewinkelte Verbindung 89"/>
                          <p:cNvCxnSpPr>
                            <a:stCxn id="89" idx="2"/>
                            <a:endCxn id="64" idx="1"/>
                          </p:cNvCxnSpPr>
                          <p:nvPr/>
                        </p:nvCxnSpPr>
                        <p:spPr>
                          <a:xfrm rot="16200000" flipH="1">
                            <a:off x="573766" y="1980525"/>
                            <a:ext cx="400576" cy="1297935"/>
                          </a:xfrm>
                          <a:prstGeom prst="bentConnector2">
                            <a:avLst/>
                          </a:prstGeom>
                          <a:ln w="12700">
                            <a:tailEnd type="triangle"/>
                          </a:ln>
                        </p:spPr>
                        <p:style>
                          <a:lnRef idx="1">
                            <a:schemeClr val="dk1"/>
                          </a:lnRef>
                          <a:fillRef idx="0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91" name="Gerade Verbindung mit Pfeil 90"/>
                          <p:cNvCxnSpPr>
                            <a:stCxn id="65" idx="1"/>
                            <a:endCxn id="89" idx="3"/>
                          </p:cNvCxnSpPr>
                          <p:nvPr/>
                        </p:nvCxnSpPr>
                        <p:spPr>
                          <a:xfrm flipH="1">
                            <a:off x="879216" y="1996281"/>
                            <a:ext cx="543804" cy="308"/>
                          </a:xfrm>
                          <a:prstGeom prst="straightConnector1">
                            <a:avLst/>
                          </a:prstGeom>
                          <a:noFill/>
                          <a:ln w="15875" cap="flat" cmpd="sng" algn="ctr">
                            <a:solidFill>
                              <a:srgbClr val="4F81BD">
                                <a:shade val="95000"/>
                                <a:satMod val="105000"/>
                              </a:srgbClr>
                            </a:solidFill>
                            <a:prstDash val="solid"/>
                            <a:headEnd type="triangle"/>
                            <a:tailEnd type="triangle"/>
                          </a:ln>
                          <a:effectLst/>
                        </p:spPr>
                      </p:cxnSp>
                    </p:grpSp>
                    <p:sp>
                      <p:nvSpPr>
                        <p:cNvPr id="86" name="Rechteck 85"/>
                        <p:cNvSpPr/>
                        <p:nvPr/>
                      </p:nvSpPr>
                      <p:spPr>
                        <a:xfrm>
                          <a:off x="218873" y="4455058"/>
                          <a:ext cx="1036915" cy="518458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4F81BD">
                                <a:tint val="50000"/>
                                <a:satMod val="300000"/>
                              </a:srgbClr>
                            </a:gs>
                            <a:gs pos="35000">
                              <a:srgbClr val="4F81BD">
                                <a:tint val="37000"/>
                                <a:satMod val="300000"/>
                              </a:srgbClr>
                            </a:gs>
                            <a:gs pos="100000">
                              <a:srgbClr val="4F81BD">
                                <a:tint val="15000"/>
                                <a:satMod val="350000"/>
                              </a:srgbClr>
                            </a:gs>
                          </a:gsLst>
                          <a:lin ang="16200000" scaled="1"/>
                        </a:gradFill>
                        <a:ln w="9525" cap="flat" cmpd="sng" algn="ctr">
                          <a:solidFill>
                            <a:srgbClr val="4F81BD">
                              <a:shade val="95000"/>
                              <a:satMod val="105000"/>
                            </a:srgbClr>
                          </a:solidFill>
                          <a:prstDash val="solid"/>
                        </a:ln>
                        <a:effectLst>
                          <a:outerShdw blurRad="40000" dist="20000" dir="5400000" rotWithShape="0">
                            <a:srgbClr val="000000">
                              <a:alpha val="38000"/>
                            </a:srgbClr>
                          </a:outerShdw>
                        </a:effectLst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de-DE" sz="11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Ethernet</a:t>
                          </a:r>
                          <a:br>
                            <a:rPr kumimoji="0" lang="de-DE" sz="11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</a:br>
                          <a:r>
                            <a:rPr kumimoji="0" lang="de-DE" sz="11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PHY</a:t>
                          </a:r>
                        </a:p>
                      </p:txBody>
                    </p:sp>
                  </p:grpSp>
                  <p:sp>
                    <p:nvSpPr>
                      <p:cNvPr id="84" name="Textfeld 83"/>
                      <p:cNvSpPr txBox="1"/>
                      <p:nvPr/>
                    </p:nvSpPr>
                    <p:spPr>
                      <a:xfrm>
                        <a:off x="1660759" y="1558898"/>
                        <a:ext cx="3619145" cy="42664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de-DE" sz="1400" b="1" i="0" u="none" strike="noStrike" kern="0" cap="none" spc="0" normalizeH="0" baseline="0" noProof="0" dirty="0" err="1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</a:rPr>
                          <a:t>Xilinx</a:t>
                        </a:r>
                        <a:r>
                          <a:rPr kumimoji="0" lang="de-DE" sz="14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</a:rPr>
                          <a:t> </a:t>
                        </a:r>
                        <a:r>
                          <a:rPr kumimoji="0" lang="de-DE" sz="1400" b="1" i="0" u="none" strike="noStrike" kern="0" cap="none" spc="0" normalizeH="0" baseline="0" noProof="0" dirty="0" err="1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</a:rPr>
                          <a:t>Kintex</a:t>
                        </a:r>
                        <a:r>
                          <a:rPr kumimoji="0" lang="de-DE" sz="1400" b="1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</a:rPr>
                          <a:t> 7 FPGA</a:t>
                        </a:r>
                      </a:p>
                    </p:txBody>
                  </p:sp>
                </p:grpSp>
                <p:cxnSp>
                  <p:nvCxnSpPr>
                    <p:cNvPr id="81" name="Gerade Verbindung mit Pfeil 80"/>
                    <p:cNvCxnSpPr/>
                    <p:nvPr/>
                  </p:nvCxnSpPr>
                  <p:spPr>
                    <a:xfrm flipH="1">
                      <a:off x="2934254" y="3904253"/>
                      <a:ext cx="332170" cy="0"/>
                    </a:xfrm>
                    <a:prstGeom prst="straightConnector1">
                      <a:avLst/>
                    </a:prstGeom>
                    <a:noFill/>
                    <a:ln w="1587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headEnd type="triangle"/>
                      <a:tailEnd type="triangle"/>
                    </a:ln>
                    <a:effectLst/>
                  </p:spPr>
                </p:cxnSp>
                <p:cxnSp>
                  <p:nvCxnSpPr>
                    <p:cNvPr id="82" name="Gerade Verbindung mit Pfeil 81"/>
                    <p:cNvCxnSpPr>
                      <a:endCxn id="66" idx="3"/>
                    </p:cNvCxnSpPr>
                    <p:nvPr/>
                  </p:nvCxnSpPr>
                  <p:spPr>
                    <a:xfrm flipH="1">
                      <a:off x="2942390" y="4663007"/>
                      <a:ext cx="324032" cy="0"/>
                    </a:xfrm>
                    <a:prstGeom prst="straightConnector1">
                      <a:avLst/>
                    </a:prstGeom>
                    <a:noFill/>
                    <a:ln w="15875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  <a:headEnd type="triangle"/>
                      <a:tailEnd type="triangle"/>
                    </a:ln>
                    <a:effectLst/>
                  </p:spPr>
                </p:cxnSp>
              </p:grpSp>
              <p:sp>
                <p:nvSpPr>
                  <p:cNvPr id="77" name="Textfeld 76"/>
                  <p:cNvSpPr txBox="1"/>
                  <p:nvPr/>
                </p:nvSpPr>
                <p:spPr>
                  <a:xfrm>
                    <a:off x="1132523" y="2507237"/>
                    <a:ext cx="4466628" cy="3307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de-DE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</a:rPr>
                      <a:t>DAQ </a:t>
                    </a:r>
                    <a:r>
                      <a:rPr kumimoji="0" lang="en-GB" sz="14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</a:rPr>
                      <a:t>system board</a:t>
                    </a:r>
                  </a:p>
                </p:txBody>
              </p:sp>
            </p:grpSp>
            <p:cxnSp>
              <p:nvCxnSpPr>
                <p:cNvPr id="74" name="Gewinkelte Verbindung 73"/>
                <p:cNvCxnSpPr>
                  <a:stCxn id="64" idx="3"/>
                </p:cNvCxnSpPr>
                <p:nvPr/>
              </p:nvCxnSpPr>
              <p:spPr>
                <a:xfrm flipV="1">
                  <a:off x="3477589" y="4142116"/>
                  <a:ext cx="649947" cy="159823"/>
                </a:xfrm>
                <a:prstGeom prst="bentConnector3">
                  <a:avLst>
                    <a:gd name="adj1" fmla="val 19763"/>
                  </a:avLst>
                </a:prstGeom>
                <a:ln w="127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Abgerundetes Rechteck 60"/>
              <p:cNvSpPr/>
              <p:nvPr/>
            </p:nvSpPr>
            <p:spPr>
              <a:xfrm>
                <a:off x="1033238" y="2981990"/>
                <a:ext cx="4636385" cy="3228732"/>
              </a:xfrm>
              <a:prstGeom prst="roundRect">
                <a:avLst>
                  <a:gd name="adj" fmla="val 6486"/>
                </a:avLst>
              </a:prstGeom>
              <a:noFill/>
              <a:ln w="127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Abgerundetes Rechteck 61"/>
              <p:cNvSpPr/>
              <p:nvPr/>
            </p:nvSpPr>
            <p:spPr>
              <a:xfrm>
                <a:off x="4031401" y="3514276"/>
                <a:ext cx="803817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CMD </a:t>
                </a: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encoder</a:t>
                </a:r>
                <a:endParaRPr kumimoji="0" lang="de-DE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3" name="Abgerundetes Rechteck 62"/>
              <p:cNvSpPr/>
              <p:nvPr/>
            </p:nvSpPr>
            <p:spPr>
              <a:xfrm>
                <a:off x="4028252" y="4078890"/>
                <a:ext cx="803816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Aurora</a:t>
                </a:r>
                <a:b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receiver</a:t>
                </a:r>
                <a:endParaRPr kumimoji="0" lang="de-DE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Abgerundetes Rechteck 63"/>
              <p:cNvSpPr/>
              <p:nvPr/>
            </p:nvSpPr>
            <p:spPr>
              <a:xfrm>
                <a:off x="2574488" y="4100985"/>
                <a:ext cx="803816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PLL</a:t>
                </a:r>
                <a:endPara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Abgerundetes Rechteck 64"/>
              <p:cNvSpPr/>
              <p:nvPr/>
            </p:nvSpPr>
            <p:spPr>
              <a:xfrm>
                <a:off x="2574487" y="3519469"/>
                <a:ext cx="803817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I²C</a:t>
                </a:r>
              </a:p>
            </p:txBody>
          </p:sp>
          <p:sp>
            <p:nvSpPr>
              <p:cNvPr id="66" name="Abgerundetes Rechteck 65"/>
              <p:cNvSpPr/>
              <p:nvPr/>
            </p:nvSpPr>
            <p:spPr>
              <a:xfrm>
                <a:off x="2574489" y="5257951"/>
                <a:ext cx="803816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Basil </a:t>
                </a: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bus</a:t>
                </a: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master</a:t>
                </a:r>
                <a:endParaRPr kumimoji="0" lang="de-DE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7" name="Abgerundetes Rechteck 66"/>
              <p:cNvSpPr/>
              <p:nvPr/>
            </p:nvSpPr>
            <p:spPr>
              <a:xfrm>
                <a:off x="4028250" y="5257951"/>
                <a:ext cx="803816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SiTCP</a:t>
                </a: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/>
                </a:r>
                <a:b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IP </a:t>
                </a:r>
                <a:r>
                  <a:rPr kumimoji="0" lang="de-DE" sz="11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core</a:t>
                </a:r>
                <a:endParaRPr kumimoji="0" lang="de-DE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Abgerundetes Rechteck 68"/>
              <p:cNvSpPr/>
              <p:nvPr/>
            </p:nvSpPr>
            <p:spPr>
              <a:xfrm>
                <a:off x="4031406" y="4669395"/>
                <a:ext cx="803817" cy="401907"/>
              </a:xfrm>
              <a:prstGeom prst="round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BRAM</a:t>
                </a:r>
                <a:b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de-DE" sz="1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FIFO</a:t>
                </a:r>
              </a:p>
            </p:txBody>
          </p:sp>
        </p:grpSp>
        <p:sp>
          <p:nvSpPr>
            <p:cNvPr id="134" name="Abgerundetes Rechteck 133"/>
            <p:cNvSpPr/>
            <p:nvPr/>
          </p:nvSpPr>
          <p:spPr>
            <a:xfrm>
              <a:off x="5797304" y="4227266"/>
              <a:ext cx="748015" cy="374006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TLU </a:t>
              </a:r>
              <a:r>
                <a:rPr kumimoji="0" lang="de-DE" sz="10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</a:t>
              </a:r>
              <a:endPara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Rechteck 134"/>
            <p:cNvSpPr/>
            <p:nvPr/>
          </p:nvSpPr>
          <p:spPr>
            <a:xfrm>
              <a:off x="3282989" y="4227266"/>
              <a:ext cx="816704" cy="374093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TLU</a:t>
              </a:r>
            </a:p>
          </p:txBody>
        </p:sp>
        <p:cxnSp>
          <p:nvCxnSpPr>
            <p:cNvPr id="136" name="Gerade Verbindung mit Pfeil 135"/>
            <p:cNvCxnSpPr>
              <a:stCxn id="135" idx="3"/>
              <a:endCxn id="134" idx="1"/>
            </p:cNvCxnSpPr>
            <p:nvPr/>
          </p:nvCxnSpPr>
          <p:spPr>
            <a:xfrm flipV="1">
              <a:off x="4099693" y="4414269"/>
              <a:ext cx="1697611" cy="44"/>
            </a:xfrm>
            <a:prstGeom prst="straightConnector1">
              <a:avLst/>
            </a:prstGeom>
            <a:noFill/>
            <a:ln w="158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148" name="Gewinkelte Verbindung 147"/>
            <p:cNvCxnSpPr>
              <a:stCxn id="67" idx="2"/>
              <a:endCxn id="86" idx="2"/>
            </p:cNvCxnSpPr>
            <p:nvPr/>
          </p:nvCxnSpPr>
          <p:spPr>
            <a:xfrm rot="5400000">
              <a:off x="6211326" y="3897941"/>
              <a:ext cx="68161" cy="2569529"/>
            </a:xfrm>
            <a:prstGeom prst="bentConnector3">
              <a:avLst>
                <a:gd name="adj1" fmla="val 528706"/>
              </a:avLst>
            </a:prstGeom>
            <a:noFill/>
            <a:ln w="38100" cap="flat" cmpd="sng" algn="ctr">
              <a:solidFill>
                <a:srgbClr val="C0504D"/>
              </a:solidFill>
              <a:prstDash val="solid"/>
              <a:tailEnd type="triangl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56" name="Gerade Verbindung mit Pfeil 155"/>
            <p:cNvCxnSpPr>
              <a:stCxn id="68" idx="3"/>
            </p:cNvCxnSpPr>
            <p:nvPr/>
          </p:nvCxnSpPr>
          <p:spPr>
            <a:xfrm>
              <a:off x="8336225" y="3338994"/>
              <a:ext cx="549430" cy="1"/>
            </a:xfrm>
            <a:prstGeom prst="straightConnector1">
              <a:avLst/>
            </a:prstGeom>
            <a:noFill/>
            <a:ln w="38100" cap="flat" cmpd="sng" algn="ctr">
              <a:solidFill>
                <a:srgbClr val="C0504D"/>
              </a:solidFill>
              <a:prstDash val="solid"/>
              <a:tailEnd type="triangle" w="med" len="me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cxnSp>
        <p:nvCxnSpPr>
          <p:cNvPr id="190" name="Gewinkelte Verbindung 189"/>
          <p:cNvCxnSpPr/>
          <p:nvPr/>
        </p:nvCxnSpPr>
        <p:spPr>
          <a:xfrm rot="5400000" flipH="1" flipV="1">
            <a:off x="6710572" y="3792727"/>
            <a:ext cx="307246" cy="155857"/>
          </a:xfrm>
          <a:prstGeom prst="bentConnector3">
            <a:avLst>
              <a:gd name="adj1" fmla="val 100538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Gewinkelte Verbindung 200"/>
          <p:cNvCxnSpPr>
            <a:stCxn id="66" idx="2"/>
            <a:endCxn id="67" idx="1"/>
          </p:cNvCxnSpPr>
          <p:nvPr/>
        </p:nvCxnSpPr>
        <p:spPr>
          <a:xfrm rot="5400000" flipH="1" flipV="1">
            <a:off x="6371047" y="4853740"/>
            <a:ext cx="187003" cy="978832"/>
          </a:xfrm>
          <a:prstGeom prst="bentConnector4">
            <a:avLst>
              <a:gd name="adj1" fmla="val -80727"/>
              <a:gd name="adj2" fmla="val 85850"/>
            </a:avLst>
          </a:prstGeom>
          <a:ln w="15875">
            <a:solidFill>
              <a:srgbClr val="4A7EB2"/>
            </a:solidFill>
            <a:headEnd type="triangle"/>
            <a:tailEnd type="triangle" w="med" len="med"/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Abgerundetes Rechteck 62"/>
          <p:cNvSpPr/>
          <p:nvPr/>
        </p:nvSpPr>
        <p:spPr>
          <a:xfrm>
            <a:off x="7701980" y="3966040"/>
            <a:ext cx="432048" cy="374006"/>
          </a:xfrm>
          <a:prstGeom prst="round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GTX</a:t>
            </a:r>
          </a:p>
        </p:txBody>
      </p:sp>
      <p:sp>
        <p:nvSpPr>
          <p:cNvPr id="68" name="Abgerundetes Rechteck 62"/>
          <p:cNvSpPr/>
          <p:nvPr/>
        </p:nvSpPr>
        <p:spPr>
          <a:xfrm>
            <a:off x="7704916" y="3440023"/>
            <a:ext cx="429112" cy="374006"/>
          </a:xfrm>
          <a:prstGeom prst="roundRect">
            <a:avLst/>
          </a:prstGeom>
          <a:noFill/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SelectIO</a:t>
            </a:r>
          </a:p>
        </p:txBody>
      </p:sp>
    </p:spTree>
    <p:extLst>
      <p:ext uri="{BB962C8B-B14F-4D97-AF65-F5344CB8AC3E}">
        <p14:creationId xmlns:p14="http://schemas.microsoft.com/office/powerpoint/2010/main" val="222918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Inhaltsplatzhalter 29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Motivation</a:t>
                </a:r>
              </a:p>
              <a:p>
                <a:pPr lvl="1"/>
                <a:r>
                  <a:rPr lang="en-US" dirty="0" smtClean="0"/>
                  <a:t>Radiation effects in 65 nm CMOS have been modeled and studied for prototypes</a:t>
                </a:r>
              </a:p>
              <a:p>
                <a:pPr lvl="2"/>
                <a:r>
                  <a:rPr lang="en-US" dirty="0" smtClean="0"/>
                  <a:t>Transistor level simulation model, using </a:t>
                </a:r>
                <a:r>
                  <a:rPr lang="en-US" b="1" dirty="0" smtClean="0"/>
                  <a:t>worst case bias conditions</a:t>
                </a:r>
              </a:p>
              <a:p>
                <a:pPr lvl="2"/>
                <a:r>
                  <a:rPr lang="en-US" b="1" dirty="0" smtClean="0"/>
                  <a:t>DRAD test chip </a:t>
                </a:r>
                <a:r>
                  <a:rPr lang="en-US" dirty="0" smtClean="0"/>
                  <a:t>to study radiation effects on digital standard cells in 65 nm, agrees with models</a:t>
                </a:r>
              </a:p>
              <a:p>
                <a:pPr lvl="1"/>
                <a:r>
                  <a:rPr lang="en-US" dirty="0" smtClean="0"/>
                  <a:t>In RD53, most of the previous irradiation campaigns focused on the analog front end performance</a:t>
                </a:r>
                <a:br>
                  <a:rPr lang="en-US" dirty="0" smtClean="0"/>
                </a:br>
                <a:r>
                  <a:rPr lang="en-US" dirty="0" smtClean="0">
                    <a:sym typeface="Wingdings" pitchFamily="2" charset="2"/>
                  </a:rPr>
                  <a:t> The digital performance of the prototype chip RD53A has to be studied, as RD53B is being designed</a:t>
                </a:r>
                <a:endParaRPr lang="en-US" dirty="0" smtClean="0"/>
              </a:p>
              <a:p>
                <a:r>
                  <a:rPr lang="en-US" dirty="0" smtClean="0"/>
                  <a:t>Main focus of this campaign</a:t>
                </a:r>
              </a:p>
              <a:p>
                <a:pPr lvl="1"/>
                <a:r>
                  <a:rPr lang="en-US" b="1" dirty="0" smtClean="0"/>
                  <a:t>Data link stability and signal integrity</a:t>
                </a:r>
                <a:r>
                  <a:rPr lang="en-US" dirty="0" smtClean="0"/>
                  <a:t>,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b="0" i="1" dirty="0" smtClean="0">
                            <a:latin typeface="Cambria Math"/>
                          </a:rPr>
                          <m:t>𝐷𝐷𝐷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de-DE" b="0" i="1" dirty="0" smtClean="0">
                            <a:latin typeface="Cambria Math"/>
                          </a:rPr>
                          <m:t>𝑟𝑒𝑓</m:t>
                        </m:r>
                      </m:sub>
                    </m:sSub>
                  </m:oMath>
                </a14:m>
                <a:r>
                  <a:rPr lang="en-US" dirty="0" smtClean="0"/>
                  <a:t> and TID</a:t>
                </a:r>
              </a:p>
              <a:p>
                <a:r>
                  <a:rPr lang="en-US" b="1" dirty="0" smtClean="0"/>
                  <a:t>600 Mrad </a:t>
                </a:r>
                <a:r>
                  <a:rPr lang="en-US" dirty="0"/>
                  <a:t>in </a:t>
                </a:r>
                <a:r>
                  <a:rPr lang="en-US" dirty="0" smtClean="0"/>
                  <a:t>multiple steps</a:t>
                </a:r>
              </a:p>
              <a:p>
                <a:pPr lvl="1"/>
                <a:r>
                  <a:rPr lang="en-US" dirty="0" smtClean="0"/>
                  <a:t>Dose rate: 4.5 Mrad/h for the first 20 Mrad, then </a:t>
                </a:r>
                <a:r>
                  <a:rPr lang="en-US" b="1" dirty="0" smtClean="0"/>
                  <a:t>6 Mrad/h</a:t>
                </a:r>
              </a:p>
              <a:p>
                <a:pPr lvl="1"/>
                <a:r>
                  <a:rPr lang="en-US" dirty="0" smtClean="0"/>
                  <a:t>During </a:t>
                </a:r>
                <a:r>
                  <a:rPr lang="en-US" dirty="0"/>
                  <a:t>irradiation: </a:t>
                </a:r>
                <a:r>
                  <a:rPr lang="en-US" dirty="0" smtClean="0"/>
                  <a:t>The chip is cooled and operated with a monitor script (digital </a:t>
                </a:r>
                <a:r>
                  <a:rPr lang="en-US" dirty="0"/>
                  <a:t>scan, threshold </a:t>
                </a:r>
                <a:r>
                  <a:rPr lang="en-US" dirty="0" smtClean="0"/>
                  <a:t>scan, </a:t>
                </a:r>
                <a:r>
                  <a:rPr lang="en-US" dirty="0"/>
                  <a:t>temperature, power consumption)</a:t>
                </a:r>
              </a:p>
              <a:p>
                <a:pPr lvl="1"/>
                <a:r>
                  <a:rPr lang="en-US" dirty="0" smtClean="0"/>
                  <a:t>At each TID step: </a:t>
                </a:r>
                <a:r>
                  <a:rPr lang="en-US" dirty="0"/>
                  <a:t>Time consuming and detailed measurements like full </a:t>
                </a:r>
                <a:r>
                  <a:rPr lang="en-US" dirty="0" err="1"/>
                  <a:t>shmoo</a:t>
                </a:r>
                <a:r>
                  <a:rPr lang="en-US" dirty="0"/>
                  <a:t> </a:t>
                </a:r>
                <a:r>
                  <a:rPr lang="en-US" dirty="0" smtClean="0"/>
                  <a:t>scan </a:t>
                </a:r>
                <a:r>
                  <a:rPr lang="en-US" dirty="0"/>
                  <a:t>and eye </a:t>
                </a:r>
                <a:r>
                  <a:rPr lang="en-US" dirty="0" smtClean="0"/>
                  <a:t>diagrams</a:t>
                </a:r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0" name="Inhaltsplatzhalter 2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45" t="-15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2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CDR bypass mode</a:t>
            </a:r>
            <a:endParaRPr lang="en-US" dirty="0"/>
          </a:p>
        </p:txBody>
      </p:sp>
      <p:sp>
        <p:nvSpPr>
          <p:cNvPr id="30" name="Inhaltsplatzhalter 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operation mode: CDR/PLL block </a:t>
            </a:r>
            <a:r>
              <a:rPr lang="en-US" dirty="0" smtClean="0"/>
              <a:t>generates</a:t>
            </a:r>
            <a:endParaRPr lang="en-US" b="1" dirty="0" smtClean="0"/>
          </a:p>
          <a:p>
            <a:pPr lvl="1"/>
            <a:r>
              <a:rPr lang="en-US" b="1" dirty="0" smtClean="0"/>
              <a:t>Command clock: </a:t>
            </a:r>
            <a:r>
              <a:rPr lang="en-US" dirty="0" smtClean="0"/>
              <a:t>Recovered </a:t>
            </a:r>
            <a:r>
              <a:rPr lang="en-US" dirty="0" smtClean="0"/>
              <a:t>from the command data stream</a:t>
            </a:r>
          </a:p>
          <a:p>
            <a:pPr lvl="1"/>
            <a:r>
              <a:rPr lang="en-US" b="1" dirty="0" err="1" smtClean="0"/>
              <a:t>Serializer</a:t>
            </a:r>
            <a:r>
              <a:rPr lang="en-US" b="1" dirty="0" smtClean="0"/>
              <a:t>: </a:t>
            </a:r>
            <a:r>
              <a:rPr lang="en-US" dirty="0"/>
              <a:t>Multiplied </a:t>
            </a:r>
            <a:r>
              <a:rPr lang="en-US" dirty="0" smtClean="0"/>
              <a:t>(1,2,4,8</a:t>
            </a:r>
            <a:r>
              <a:rPr lang="en-US" dirty="0"/>
              <a:t>) command clock</a:t>
            </a:r>
            <a:endParaRPr lang="en-US" b="1" dirty="0" smtClean="0"/>
          </a:p>
          <a:p>
            <a:r>
              <a:rPr lang="en-US" dirty="0" smtClean="0"/>
              <a:t>In order to observe only the digital logic behavior, the chip was operated in </a:t>
            </a:r>
            <a:r>
              <a:rPr lang="en-US" b="1" dirty="0" smtClean="0"/>
              <a:t>CDR-bypass</a:t>
            </a:r>
            <a:r>
              <a:rPr lang="en-US" dirty="0" smtClean="0"/>
              <a:t> mode</a:t>
            </a:r>
          </a:p>
          <a:p>
            <a:pPr lvl="1"/>
            <a:r>
              <a:rPr lang="en-US" dirty="0" smtClean="0"/>
              <a:t>Clocks </a:t>
            </a:r>
            <a:r>
              <a:rPr lang="en-US" dirty="0" smtClean="0"/>
              <a:t>have to be</a:t>
            </a:r>
            <a:r>
              <a:rPr lang="en-US" b="1" dirty="0" smtClean="0"/>
              <a:t> provided externally</a:t>
            </a:r>
            <a:endParaRPr lang="en-US" dirty="0" smtClean="0"/>
          </a:p>
          <a:p>
            <a:pPr lvl="1"/>
            <a:r>
              <a:rPr lang="en-US" b="1" dirty="0" smtClean="0"/>
              <a:t>Generated by the FPGA PLL </a:t>
            </a:r>
            <a:r>
              <a:rPr lang="en-US" dirty="0" smtClean="0"/>
              <a:t>of the readout system</a:t>
            </a:r>
          </a:p>
          <a:p>
            <a:pPr lvl="2"/>
            <a:r>
              <a:rPr lang="en-US" dirty="0" smtClean="0"/>
              <a:t>CMD_CLK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/>
              <a:t>160</a:t>
            </a:r>
            <a:r>
              <a:rPr lang="en-US" dirty="0" smtClean="0"/>
              <a:t> ± 20 MHz</a:t>
            </a:r>
            <a:endParaRPr lang="en-US" dirty="0" smtClean="0"/>
          </a:p>
          <a:p>
            <a:pPr lvl="2"/>
            <a:r>
              <a:rPr lang="en-US" dirty="0" smtClean="0"/>
              <a:t>SER_CLK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640*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/>
              <a:t>± </a:t>
            </a:r>
            <a:r>
              <a:rPr lang="en-US" dirty="0" smtClean="0"/>
              <a:t>80 </a:t>
            </a:r>
            <a:r>
              <a:rPr lang="en-US" dirty="0" smtClean="0">
                <a:sym typeface="Wingdings" panose="05000000000000000000" pitchFamily="2" charset="2"/>
              </a:rPr>
              <a:t>MHz</a:t>
            </a: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sz="1400" dirty="0" smtClean="0">
                <a:sym typeface="Wingdings" panose="05000000000000000000" pitchFamily="2" charset="2"/>
              </a:rPr>
              <a:t>*(the chip was operated in 640 Mbit/s mode) </a:t>
            </a:r>
          </a:p>
          <a:p>
            <a:pPr lvl="2"/>
            <a:endParaRPr lang="en-US" sz="14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PIXEL 2018, Taipei - vogt@physik.uni-bonn.de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10" name="Gruppieren 9"/>
          <p:cNvGrpSpPr/>
          <p:nvPr/>
        </p:nvGrpSpPr>
        <p:grpSpPr>
          <a:xfrm>
            <a:off x="4847349" y="3501008"/>
            <a:ext cx="4786171" cy="2592718"/>
            <a:chOff x="4254323" y="3442371"/>
            <a:chExt cx="4786171" cy="2592718"/>
          </a:xfrm>
        </p:grpSpPr>
        <p:grpSp>
          <p:nvGrpSpPr>
            <p:cNvPr id="67" name="Gruppieren 66"/>
            <p:cNvGrpSpPr/>
            <p:nvPr/>
          </p:nvGrpSpPr>
          <p:grpSpPr>
            <a:xfrm>
              <a:off x="4254323" y="3442371"/>
              <a:ext cx="4757943" cy="2592718"/>
              <a:chOff x="4880992" y="3140539"/>
              <a:chExt cx="4757943" cy="2592718"/>
            </a:xfrm>
          </p:grpSpPr>
          <p:sp>
            <p:nvSpPr>
              <p:cNvPr id="40" name="Rechteck 39"/>
              <p:cNvSpPr/>
              <p:nvPr/>
            </p:nvSpPr>
            <p:spPr>
              <a:xfrm>
                <a:off x="5462660" y="3356993"/>
                <a:ext cx="2074790" cy="2376264"/>
              </a:xfrm>
              <a:prstGeom prst="rect">
                <a:avLst/>
              </a:prstGeom>
              <a:solidFill>
                <a:srgbClr val="E6EBFB"/>
              </a:solidFill>
              <a:ln w="6350">
                <a:solidFill>
                  <a:schemeClr val="accent2">
                    <a:shade val="95000"/>
                    <a:satMod val="105000"/>
                  </a:schemeClr>
                </a:solidFill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de-DE" dirty="0" smtClean="0">
                    <a:solidFill>
                      <a:schemeClr val="accent2"/>
                    </a:solidFill>
                  </a:rPr>
                  <a:t>Analog </a:t>
                </a:r>
                <a:r>
                  <a:rPr lang="de-DE" dirty="0" err="1" smtClean="0">
                    <a:solidFill>
                      <a:schemeClr val="accent2"/>
                    </a:solidFill>
                  </a:rPr>
                  <a:t>chip</a:t>
                </a:r>
                <a:r>
                  <a:rPr lang="de-DE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de-DE" dirty="0" err="1" smtClean="0">
                    <a:solidFill>
                      <a:schemeClr val="accent2"/>
                    </a:solidFill>
                  </a:rPr>
                  <a:t>bottom</a:t>
                </a:r>
                <a:endParaRPr lang="de-DE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9" name="Rechteck 38"/>
              <p:cNvSpPr/>
              <p:nvPr/>
            </p:nvSpPr>
            <p:spPr>
              <a:xfrm>
                <a:off x="7679548" y="3356991"/>
                <a:ext cx="1069983" cy="2376265"/>
              </a:xfrm>
              <a:prstGeom prst="rect">
                <a:avLst/>
              </a:prstGeom>
              <a:solidFill>
                <a:srgbClr val="E6EBFB"/>
              </a:solidFill>
              <a:ln w="6350">
                <a:solidFill>
                  <a:schemeClr val="accent2">
                    <a:shade val="95000"/>
                    <a:satMod val="105000"/>
                  </a:schemeClr>
                </a:solidFill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>
                  <a:solidFill>
                    <a:schemeClr val="accent2"/>
                  </a:solidFill>
                </a:endParaRPr>
              </a:p>
              <a:p>
                <a:pPr algn="ctr"/>
                <a:endParaRPr lang="de-DE" dirty="0" smtClean="0">
                  <a:solidFill>
                    <a:schemeClr val="accent2"/>
                  </a:solidFill>
                </a:endParaRPr>
              </a:p>
              <a:p>
                <a:pPr algn="ctr"/>
                <a:r>
                  <a:rPr lang="de-DE" dirty="0" smtClean="0">
                    <a:solidFill>
                      <a:schemeClr val="accent2"/>
                    </a:solidFill>
                  </a:rPr>
                  <a:t>Digital </a:t>
                </a:r>
                <a:r>
                  <a:rPr lang="de-DE" dirty="0" err="1" smtClean="0">
                    <a:solidFill>
                      <a:schemeClr val="accent2"/>
                    </a:solidFill>
                  </a:rPr>
                  <a:t>chip</a:t>
                </a:r>
                <a:r>
                  <a:rPr lang="de-DE" dirty="0">
                    <a:solidFill>
                      <a:schemeClr val="accent2"/>
                    </a:solidFill>
                  </a:rPr>
                  <a:t> </a:t>
                </a:r>
                <a:r>
                  <a:rPr lang="de-DE" dirty="0" err="1" smtClean="0">
                    <a:solidFill>
                      <a:schemeClr val="accent2"/>
                    </a:solidFill>
                  </a:rPr>
                  <a:t>bottom</a:t>
                </a:r>
                <a:endParaRPr lang="de-DE" dirty="0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" name="Rechteck 7"/>
              <p:cNvSpPr/>
              <p:nvPr/>
            </p:nvSpPr>
            <p:spPr>
              <a:xfrm>
                <a:off x="5639949" y="3670895"/>
                <a:ext cx="576064" cy="792087"/>
              </a:xfrm>
              <a:prstGeom prst="rect">
                <a:avLst/>
              </a:prstGeom>
              <a:ln w="19050"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CDR/</a:t>
                </a:r>
                <a:br>
                  <a:rPr lang="de-DE" dirty="0" smtClean="0">
                    <a:solidFill>
                      <a:schemeClr val="tx1"/>
                    </a:solidFill>
                  </a:rPr>
                </a:br>
                <a:r>
                  <a:rPr lang="de-DE" dirty="0" smtClean="0">
                    <a:solidFill>
                      <a:schemeClr val="tx1"/>
                    </a:solidFill>
                  </a:rPr>
                  <a:t>PLL</a:t>
                </a:r>
              </a:p>
            </p:txBody>
          </p:sp>
          <p:sp>
            <p:nvSpPr>
              <p:cNvPr id="23" name="Rechteck 22"/>
              <p:cNvSpPr/>
              <p:nvPr/>
            </p:nvSpPr>
            <p:spPr>
              <a:xfrm>
                <a:off x="5639949" y="4884902"/>
                <a:ext cx="576064" cy="432047"/>
              </a:xfrm>
              <a:prstGeom prst="rect">
                <a:avLst/>
              </a:prstGeom>
              <a:ln w="19050"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Cable </a:t>
                </a:r>
                <a:r>
                  <a:rPr lang="de-DE" dirty="0" err="1" smtClean="0">
                    <a:solidFill>
                      <a:schemeClr val="tx1"/>
                    </a:solidFill>
                  </a:rPr>
                  <a:t>driver</a:t>
                </a:r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hteck 23"/>
              <p:cNvSpPr/>
              <p:nvPr/>
            </p:nvSpPr>
            <p:spPr>
              <a:xfrm>
                <a:off x="6541960" y="4884902"/>
                <a:ext cx="792088" cy="432048"/>
              </a:xfrm>
              <a:prstGeom prst="rect">
                <a:avLst/>
              </a:prstGeom>
              <a:ln w="19050"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err="1" smtClean="0">
                    <a:solidFill>
                      <a:schemeClr val="tx1"/>
                    </a:solidFill>
                  </a:rPr>
                  <a:t>Serializer</a:t>
                </a:r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hteck 24"/>
              <p:cNvSpPr/>
              <p:nvPr/>
            </p:nvSpPr>
            <p:spPr>
              <a:xfrm>
                <a:off x="7776022" y="4884900"/>
                <a:ext cx="792088" cy="432048"/>
              </a:xfrm>
              <a:prstGeom prst="rect">
                <a:avLst/>
              </a:prstGeom>
              <a:ln w="19050"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Aurora</a:t>
                </a:r>
                <a:br>
                  <a:rPr lang="de-DE" dirty="0" smtClean="0">
                    <a:solidFill>
                      <a:schemeClr val="tx1"/>
                    </a:solidFill>
                  </a:rPr>
                </a:br>
                <a:r>
                  <a:rPr lang="de-DE" dirty="0" err="1" smtClean="0">
                    <a:solidFill>
                      <a:schemeClr val="tx1"/>
                    </a:solidFill>
                  </a:rPr>
                  <a:t>encoder</a:t>
                </a:r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hteck 25"/>
              <p:cNvSpPr/>
              <p:nvPr/>
            </p:nvSpPr>
            <p:spPr>
              <a:xfrm>
                <a:off x="7776022" y="3740643"/>
                <a:ext cx="792088" cy="432048"/>
              </a:xfrm>
              <a:prstGeom prst="rect">
                <a:avLst/>
              </a:prstGeom>
              <a:ln w="19050"/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tx1"/>
                    </a:solidFill>
                  </a:rPr>
                  <a:t>CMD</a:t>
                </a:r>
                <a:br>
                  <a:rPr lang="de-DE" dirty="0" smtClean="0">
                    <a:solidFill>
                      <a:schemeClr val="tx1"/>
                    </a:solidFill>
                  </a:rPr>
                </a:br>
                <a:r>
                  <a:rPr lang="de-DE" dirty="0" err="1" smtClean="0">
                    <a:solidFill>
                      <a:schemeClr val="tx1"/>
                    </a:solidFill>
                  </a:rPr>
                  <a:t>decoder</a:t>
                </a:r>
                <a:endParaRPr lang="de-DE" dirty="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" name="Gerade Verbindung mit Pfeil 5"/>
              <p:cNvCxnSpPr>
                <a:stCxn id="24" idx="1"/>
                <a:endCxn id="23" idx="3"/>
              </p:cNvCxnSpPr>
              <p:nvPr/>
            </p:nvCxnSpPr>
            <p:spPr>
              <a:xfrm flipH="1">
                <a:off x="6216013" y="5100926"/>
                <a:ext cx="325947" cy="0"/>
              </a:xfrm>
              <a:prstGeom prst="straightConnector1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/>
              <p:cNvCxnSpPr>
                <a:stCxn id="23" idx="1"/>
              </p:cNvCxnSpPr>
              <p:nvPr/>
            </p:nvCxnSpPr>
            <p:spPr>
              <a:xfrm flipH="1">
                <a:off x="5285371" y="5100926"/>
                <a:ext cx="354578" cy="0"/>
              </a:xfrm>
              <a:prstGeom prst="straightConnector1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9" name="Pfeil nach rechts 8"/>
              <p:cNvSpPr/>
              <p:nvPr/>
            </p:nvSpPr>
            <p:spPr>
              <a:xfrm rot="10800000">
                <a:off x="7353600" y="4977171"/>
                <a:ext cx="422422" cy="231765"/>
              </a:xfrm>
              <a:prstGeom prst="rightArrow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 err="1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7" name="Abgerundetes Rechteck 26"/>
              <p:cNvSpPr/>
              <p:nvPr/>
            </p:nvSpPr>
            <p:spPr>
              <a:xfrm>
                <a:off x="4880992" y="3958891"/>
                <a:ext cx="400249" cy="216024"/>
              </a:xfrm>
              <a:prstGeom prst="round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accent2"/>
                    </a:solidFill>
                  </a:rPr>
                  <a:t>CMD</a:t>
                </a:r>
              </a:p>
            </p:txBody>
          </p:sp>
          <p:cxnSp>
            <p:nvCxnSpPr>
              <p:cNvPr id="28" name="Gerade Verbindung mit Pfeil 27"/>
              <p:cNvCxnSpPr>
                <a:stCxn id="27" idx="3"/>
                <a:endCxn id="8" idx="1"/>
              </p:cNvCxnSpPr>
              <p:nvPr/>
            </p:nvCxnSpPr>
            <p:spPr>
              <a:xfrm>
                <a:off x="5281241" y="4066903"/>
                <a:ext cx="358708" cy="36"/>
              </a:xfrm>
              <a:prstGeom prst="straightConnector1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9" name="Rechteck 18"/>
              <p:cNvSpPr/>
              <p:nvPr/>
            </p:nvSpPr>
            <p:spPr>
              <a:xfrm>
                <a:off x="8918855" y="3356992"/>
                <a:ext cx="720080" cy="2376264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0">
                    <a:schemeClr val="accent2">
                      <a:tint val="37000"/>
                      <a:satMod val="300000"/>
                    </a:schemeClr>
                  </a:gs>
                  <a:gs pos="0">
                    <a:schemeClr val="accent2">
                      <a:tint val="15000"/>
                      <a:satMod val="35000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 smtClean="0">
                    <a:solidFill>
                      <a:schemeClr val="accent2"/>
                    </a:solidFill>
                  </a:rPr>
                  <a:t>Pixel </a:t>
                </a:r>
                <a:r>
                  <a:rPr lang="de-DE" dirty="0" err="1" smtClean="0">
                    <a:solidFill>
                      <a:schemeClr val="accent2"/>
                    </a:solidFill>
                  </a:rPr>
                  <a:t>matrix</a:t>
                </a:r>
                <a:endParaRPr lang="de-DE" dirty="0" smtClean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21" name="Gewinkelte Verbindung 20"/>
              <p:cNvCxnSpPr>
                <a:stCxn id="19" idx="0"/>
                <a:endCxn id="19" idx="1"/>
              </p:cNvCxnSpPr>
              <p:nvPr/>
            </p:nvCxnSpPr>
            <p:spPr>
              <a:xfrm rot="16200000" flipH="1" flipV="1">
                <a:off x="8504809" y="3771038"/>
                <a:ext cx="1188132" cy="360040"/>
              </a:xfrm>
              <a:prstGeom prst="bentConnector4">
                <a:avLst>
                  <a:gd name="adj1" fmla="val -534"/>
                  <a:gd name="adj2" fmla="val 101764"/>
                </a:avLst>
              </a:prstGeom>
              <a:ln w="6350">
                <a:solidFill>
                  <a:schemeClr val="accent2"/>
                </a:solidFill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winkelte Verbindung 32"/>
              <p:cNvCxnSpPr>
                <a:stCxn id="19" idx="1"/>
                <a:endCxn id="19" idx="2"/>
              </p:cNvCxnSpPr>
              <p:nvPr/>
            </p:nvCxnSpPr>
            <p:spPr>
              <a:xfrm rot="10800000" flipH="1" flipV="1">
                <a:off x="8918855" y="4545124"/>
                <a:ext cx="360040" cy="1188132"/>
              </a:xfrm>
              <a:prstGeom prst="bentConnector4">
                <a:avLst>
                  <a:gd name="adj1" fmla="val -1764"/>
                  <a:gd name="adj2" fmla="val 100534"/>
                </a:avLst>
              </a:prstGeom>
              <a:ln w="6350">
                <a:solidFill>
                  <a:schemeClr val="accent2"/>
                </a:solidFill>
                <a:tailEnd type="non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Pfeil nach rechts 37"/>
              <p:cNvSpPr/>
              <p:nvPr/>
            </p:nvSpPr>
            <p:spPr>
              <a:xfrm rot="10800000">
                <a:off x="8578937" y="4985041"/>
                <a:ext cx="325948" cy="231765"/>
              </a:xfrm>
              <a:prstGeom prst="rightArrow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 err="1" smtClean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55" name="Gerade Verbindung mit Pfeil 54"/>
              <p:cNvCxnSpPr/>
              <p:nvPr/>
            </p:nvCxnSpPr>
            <p:spPr>
              <a:xfrm flipV="1">
                <a:off x="6216013" y="3835174"/>
                <a:ext cx="1560009" cy="1"/>
              </a:xfrm>
              <a:prstGeom prst="straightConnector1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58" name="Pfeil nach rechts 57"/>
              <p:cNvSpPr/>
              <p:nvPr/>
            </p:nvSpPr>
            <p:spPr>
              <a:xfrm>
                <a:off x="8578937" y="3835174"/>
                <a:ext cx="325948" cy="231765"/>
              </a:xfrm>
              <a:prstGeom prst="rightArrow">
                <a:avLst/>
              </a:prstGeom>
              <a:ln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 err="1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59" name="Abgerundetes Rechteck 58"/>
              <p:cNvSpPr/>
              <p:nvPr/>
            </p:nvSpPr>
            <p:spPr>
              <a:xfrm>
                <a:off x="4880992" y="4992913"/>
                <a:ext cx="400249" cy="216024"/>
              </a:xfrm>
              <a:prstGeom prst="round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1000" dirty="0" smtClean="0">
                    <a:solidFill>
                      <a:schemeClr val="accent2"/>
                    </a:solidFill>
                  </a:rPr>
                  <a:t>DATA</a:t>
                </a:r>
              </a:p>
            </p:txBody>
          </p:sp>
          <p:cxnSp>
            <p:nvCxnSpPr>
              <p:cNvPr id="60" name="Gerade Verbindung mit Pfeil 59"/>
              <p:cNvCxnSpPr/>
              <p:nvPr/>
            </p:nvCxnSpPr>
            <p:spPr>
              <a:xfrm flipV="1">
                <a:off x="6216013" y="4066939"/>
                <a:ext cx="1560009" cy="1"/>
              </a:xfrm>
              <a:prstGeom prst="straightConnector1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29" name="Rechteck 1028"/>
              <p:cNvSpPr/>
              <p:nvPr/>
            </p:nvSpPr>
            <p:spPr>
              <a:xfrm>
                <a:off x="6465168" y="3589924"/>
                <a:ext cx="753732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100" dirty="0" smtClean="0"/>
                  <a:t>CMD </a:t>
                </a:r>
                <a:r>
                  <a:rPr lang="de-DE" sz="1100" dirty="0" err="1" smtClean="0"/>
                  <a:t>data</a:t>
                </a:r>
                <a:endParaRPr lang="de-DE" sz="1100" dirty="0"/>
              </a:p>
            </p:txBody>
          </p:sp>
          <p:sp>
            <p:nvSpPr>
              <p:cNvPr id="71" name="Rechteck 70"/>
              <p:cNvSpPr/>
              <p:nvPr/>
            </p:nvSpPr>
            <p:spPr>
              <a:xfrm>
                <a:off x="6465168" y="3821927"/>
                <a:ext cx="787395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100" dirty="0" smtClean="0"/>
                  <a:t>CMD </a:t>
                </a:r>
                <a:r>
                  <a:rPr lang="de-DE" sz="1100" dirty="0" err="1" smtClean="0"/>
                  <a:t>clock</a:t>
                </a:r>
                <a:endParaRPr lang="de-DE" sz="1100" dirty="0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6466160" y="4050460"/>
                <a:ext cx="715260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sz="1100" dirty="0" smtClean="0"/>
                  <a:t>SER </a:t>
                </a:r>
                <a:r>
                  <a:rPr lang="de-DE" sz="1100" dirty="0" err="1" smtClean="0"/>
                  <a:t>clock</a:t>
                </a:r>
                <a:endParaRPr lang="de-DE" sz="1100" dirty="0"/>
              </a:p>
            </p:txBody>
          </p:sp>
          <p:cxnSp>
            <p:nvCxnSpPr>
              <p:cNvPr id="1050" name="Gewinkelte Verbindung 1049"/>
              <p:cNvCxnSpPr>
                <a:endCxn id="24" idx="0"/>
              </p:cNvCxnSpPr>
              <p:nvPr/>
            </p:nvCxnSpPr>
            <p:spPr>
              <a:xfrm>
                <a:off x="6216013" y="4312070"/>
                <a:ext cx="721991" cy="572832"/>
              </a:xfrm>
              <a:prstGeom prst="bentConnector2">
                <a:avLst/>
              </a:prstGeom>
              <a:ln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96" name="Abgerundetes Rechteck 95"/>
              <p:cNvSpPr/>
              <p:nvPr/>
            </p:nvSpPr>
            <p:spPr>
              <a:xfrm>
                <a:off x="4880992" y="3481912"/>
                <a:ext cx="400249" cy="216024"/>
              </a:xfrm>
              <a:prstGeom prst="round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800" dirty="0" smtClean="0">
                    <a:solidFill>
                      <a:schemeClr val="accent2"/>
                    </a:solidFill>
                  </a:rPr>
                  <a:t>CMD CLK</a:t>
                </a:r>
              </a:p>
            </p:txBody>
          </p:sp>
          <p:sp>
            <p:nvSpPr>
              <p:cNvPr id="97" name="Abgerundetes Rechteck 96"/>
              <p:cNvSpPr/>
              <p:nvPr/>
            </p:nvSpPr>
            <p:spPr>
              <a:xfrm>
                <a:off x="4880992" y="3140539"/>
                <a:ext cx="404379" cy="216024"/>
              </a:xfrm>
              <a:prstGeom prst="round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sz="800" dirty="0" smtClean="0">
                    <a:solidFill>
                      <a:schemeClr val="accent2"/>
                    </a:solidFill>
                  </a:rPr>
                  <a:t>SER CLK</a:t>
                </a:r>
              </a:p>
            </p:txBody>
          </p:sp>
          <p:cxnSp>
            <p:nvCxnSpPr>
              <p:cNvPr id="99" name="Gewinkelte Verbindung 98"/>
              <p:cNvCxnSpPr>
                <a:stCxn id="97" idx="3"/>
              </p:cNvCxnSpPr>
              <p:nvPr/>
            </p:nvCxnSpPr>
            <p:spPr>
              <a:xfrm>
                <a:off x="5285371" y="3248551"/>
                <a:ext cx="1179797" cy="1063519"/>
              </a:xfrm>
              <a:prstGeom prst="bentConnector3">
                <a:avLst>
                  <a:gd name="adj1" fmla="val 99732"/>
                </a:avLst>
              </a:prstGeom>
              <a:ln>
                <a:solidFill>
                  <a:srgbClr val="C00000"/>
                </a:solidFill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03" name="Gewinkelte Verbindung 102"/>
              <p:cNvCxnSpPr>
                <a:stCxn id="96" idx="3"/>
              </p:cNvCxnSpPr>
              <p:nvPr/>
            </p:nvCxnSpPr>
            <p:spPr>
              <a:xfrm>
                <a:off x="5281241" y="3589924"/>
                <a:ext cx="1097745" cy="477016"/>
              </a:xfrm>
              <a:prstGeom prst="bentConnector3">
                <a:avLst>
                  <a:gd name="adj1" fmla="val 99979"/>
                </a:avLst>
              </a:prstGeom>
              <a:ln>
                <a:solidFill>
                  <a:srgbClr val="C00000"/>
                </a:solidFill>
                <a:tailEnd type="triangle" w="med" len="lg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6" name="Multiplizieren 65"/>
              <p:cNvSpPr/>
              <p:nvPr/>
            </p:nvSpPr>
            <p:spPr>
              <a:xfrm>
                <a:off x="6108001" y="3951057"/>
                <a:ext cx="216024" cy="213800"/>
              </a:xfrm>
              <a:prstGeom prst="mathMultiply">
                <a:avLst>
                  <a:gd name="adj1" fmla="val 7927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 err="1" smtClean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8" name="Multiplizieren 107"/>
              <p:cNvSpPr/>
              <p:nvPr/>
            </p:nvSpPr>
            <p:spPr>
              <a:xfrm>
                <a:off x="6108001" y="4210664"/>
                <a:ext cx="216024" cy="213800"/>
              </a:xfrm>
              <a:prstGeom prst="mathMultiply">
                <a:avLst>
                  <a:gd name="adj1" fmla="val 7927"/>
                </a:avLst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400" dirty="0" err="1" smtClean="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5" name="Rechteck 4"/>
            <p:cNvSpPr/>
            <p:nvPr/>
          </p:nvSpPr>
          <p:spPr>
            <a:xfrm>
              <a:off x="8292186" y="4005024"/>
              <a:ext cx="7483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dirty="0" err="1" smtClean="0"/>
                <a:t>config</a:t>
              </a:r>
              <a:r>
                <a:rPr lang="de-DE" dirty="0" smtClean="0"/>
                <a:t/>
              </a:r>
              <a:br>
                <a:rPr lang="de-DE" dirty="0" smtClean="0"/>
              </a:br>
              <a:r>
                <a:rPr lang="de-DE" dirty="0" err="1" smtClean="0"/>
                <a:t>registers</a:t>
              </a:r>
              <a:endParaRPr lang="de-DE" dirty="0"/>
            </a:p>
          </p:txBody>
        </p:sp>
        <p:sp>
          <p:nvSpPr>
            <p:cNvPr id="41" name="Rechteck 40"/>
            <p:cNvSpPr/>
            <p:nvPr/>
          </p:nvSpPr>
          <p:spPr>
            <a:xfrm>
              <a:off x="8284406" y="5256386"/>
              <a:ext cx="74830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de-DE" dirty="0" smtClean="0"/>
                <a:t>Hit </a:t>
              </a:r>
              <a:r>
                <a:rPr lang="de-DE" dirty="0" err="1" smtClean="0"/>
                <a:t>data</a:t>
              </a:r>
              <a:endParaRPr lang="de-DE" dirty="0" smtClean="0"/>
            </a:p>
          </p:txBody>
        </p:sp>
      </p:grpSp>
      <p:sp>
        <p:nvSpPr>
          <p:cNvPr id="14" name="Gebogener Pfeil 13"/>
          <p:cNvSpPr/>
          <p:nvPr/>
        </p:nvSpPr>
        <p:spPr>
          <a:xfrm rot="5400000">
            <a:off x="3154145" y="3243058"/>
            <a:ext cx="474352" cy="690376"/>
          </a:xfrm>
          <a:prstGeom prst="circular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accent2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736509" y="3363757"/>
            <a:ext cx="928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Fixed factor</a:t>
            </a:r>
            <a:br>
              <a:rPr lang="en-US" dirty="0" smtClean="0"/>
            </a:br>
            <a:r>
              <a:rPr lang="en-US" dirty="0" smtClean="0"/>
              <a:t>(1, 2, </a:t>
            </a:r>
            <a:r>
              <a:rPr lang="en-US" b="1" dirty="0" smtClean="0"/>
              <a:t>4*</a:t>
            </a:r>
            <a:r>
              <a:rPr lang="en-US" dirty="0" smtClean="0"/>
              <a:t>, 8)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65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4568" y="2708920"/>
            <a:ext cx="763284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GB" sz="4800" dirty="0" smtClean="0">
                <a:solidFill>
                  <a:schemeClr val="accent2"/>
                </a:solidFill>
              </a:rPr>
              <a:t>Setup</a:t>
            </a:r>
            <a:endParaRPr lang="en-US" sz="5400" dirty="0" err="1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16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Marco\sciebo\jupyter\CalibrationCurve_Bonn_11c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0" y="3484949"/>
            <a:ext cx="3197260" cy="256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setup</a:t>
            </a:r>
            <a:endParaRPr lang="en-US" dirty="0"/>
          </a:p>
        </p:txBody>
      </p:sp>
      <p:sp>
        <p:nvSpPr>
          <p:cNvPr id="30" name="Inhaltsplatzhalter 29"/>
          <p:cNvSpPr>
            <a:spLocks noGrp="1"/>
          </p:cNvSpPr>
          <p:nvPr>
            <p:ph idx="1"/>
          </p:nvPr>
        </p:nvSpPr>
        <p:spPr>
          <a:xfrm>
            <a:off x="294417" y="1327901"/>
            <a:ext cx="9285843" cy="4731893"/>
          </a:xfrm>
        </p:spPr>
        <p:txBody>
          <a:bodyPr/>
          <a:lstStyle/>
          <a:p>
            <a:r>
              <a:rPr lang="en-US" dirty="0" smtClean="0"/>
              <a:t>X-ray cabinet</a:t>
            </a:r>
          </a:p>
          <a:p>
            <a:pPr lvl="1"/>
            <a:r>
              <a:rPr lang="en-US" dirty="0" smtClean="0"/>
              <a:t>Tungsten target X-ray tube: 60 kV, 58 mA max</a:t>
            </a:r>
          </a:p>
          <a:p>
            <a:pPr lvl="1"/>
            <a:r>
              <a:rPr lang="en-US" b="1" dirty="0" smtClean="0"/>
              <a:t>Up </a:t>
            </a:r>
            <a:r>
              <a:rPr lang="en-US" b="1" dirty="0" smtClean="0"/>
              <a:t>to ~6 Mrad/h </a:t>
            </a:r>
            <a:r>
              <a:rPr lang="en-US" dirty="0" smtClean="0"/>
              <a:t>at a beam spot diameter,</a:t>
            </a:r>
            <a:br>
              <a:rPr lang="en-US" dirty="0" smtClean="0"/>
            </a:br>
            <a:r>
              <a:rPr lang="en-US" dirty="0" smtClean="0"/>
              <a:t>suitable for RD53A (</a:t>
            </a:r>
            <a:r>
              <a:rPr lang="en-GB" dirty="0" smtClean="0"/>
              <a:t>3 cm)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398" y="3199198"/>
            <a:ext cx="3785010" cy="285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4840398" y="6050957"/>
            <a:ext cx="37850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X-ray cabinet</a:t>
            </a:r>
            <a:endParaRPr lang="de-DE" dirty="0"/>
          </a:p>
        </p:txBody>
      </p:sp>
      <p:pic>
        <p:nvPicPr>
          <p:cNvPr id="16" name="Google Shape;690;p64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 l="16311"/>
          <a:stretch/>
        </p:blipFill>
        <p:spPr>
          <a:xfrm>
            <a:off x="4376936" y="3474912"/>
            <a:ext cx="1575245" cy="1269701"/>
          </a:xfrm>
          <a:prstGeom prst="rect">
            <a:avLst/>
          </a:prstGeom>
          <a:noFill/>
          <a:ln w="25400" cap="flat" cmpd="sng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4" name="Picture 2" descr="C:\Users\marco\sciebo\presentations\TWEPP\2018\slides\fotos\IMG_20180916_212227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80" y="764704"/>
            <a:ext cx="2952328" cy="22142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55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setup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Inhaltsplatzhalter 29"/>
              <p:cNvSpPr>
                <a:spLocks noGrp="1"/>
              </p:cNvSpPr>
              <p:nvPr>
                <p:ph idx="1"/>
              </p:nvPr>
            </p:nvSpPr>
            <p:spPr>
              <a:xfrm>
                <a:off x="294417" y="4797152"/>
                <a:ext cx="9285843" cy="1262642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dirty="0" smtClean="0"/>
                  <a:t>The chip was </a:t>
                </a:r>
                <a:r>
                  <a:rPr lang="en-US" dirty="0" smtClean="0"/>
                  <a:t>operated in </a:t>
                </a:r>
                <a:r>
                  <a:rPr lang="en-US" b="1" dirty="0" smtClean="0"/>
                  <a:t>direct powering mode: </a:t>
                </a:r>
                <a:r>
                  <a:rPr lang="en-US" dirty="0" smtClean="0"/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b="0" i="1" dirty="0" smtClean="0">
                            <a:latin typeface="Cambria Math"/>
                          </a:rPr>
                          <m:t>𝐷𝐷𝐴</m:t>
                        </m:r>
                      </m:sub>
                    </m:sSub>
                  </m:oMath>
                </a14:m>
                <a:r>
                  <a:rPr lang="en-US" dirty="0" smtClean="0"/>
                  <a:t>,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de-DE" i="1" dirty="0">
                            <a:latin typeface="Cambria Math"/>
                          </a:rPr>
                          <m:t>𝐷𝐷</m:t>
                        </m:r>
                        <m:r>
                          <a:rPr lang="de-DE" b="0" i="1" dirty="0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>
                  <a:spcAft>
                    <a:spcPts val="0"/>
                  </a:spcAft>
                </a:pPr>
                <a:r>
                  <a:rPr lang="en-US" dirty="0"/>
                  <a:t>Data lane 0: DAQ, monitoring of the </a:t>
                </a:r>
                <a:r>
                  <a:rPr lang="en-US" b="1" dirty="0"/>
                  <a:t>serial data link status </a:t>
                </a:r>
                <a:r>
                  <a:rPr lang="en-US" dirty="0"/>
                  <a:t>(errors, sync losses)</a:t>
                </a:r>
                <a:endParaRPr lang="en-US" dirty="0" smtClean="0"/>
              </a:p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dirty="0" smtClean="0"/>
                  <a:t>Data lane 1: Various </a:t>
                </a:r>
                <a:r>
                  <a:rPr lang="en-US" dirty="0"/>
                  <a:t>data link parameters (</a:t>
                </a:r>
                <a:r>
                  <a:rPr lang="en-US" b="1" dirty="0"/>
                  <a:t>amplitude, eye opening, jitter</a:t>
                </a:r>
                <a:r>
                  <a:rPr lang="en-US" dirty="0" smtClean="0"/>
                  <a:t>) were </a:t>
                </a:r>
                <a:r>
                  <a:rPr lang="en-US" dirty="0" smtClean="0"/>
                  <a:t>measured</a:t>
                </a:r>
                <a:endParaRPr lang="en-US" dirty="0"/>
              </a:p>
              <a:p>
                <a:pPr marL="0" indent="0">
                  <a:buNone/>
                </a:pPr>
                <a:endParaRPr lang="en-US" sz="1400" dirty="0" smtClean="0"/>
              </a:p>
            </p:txBody>
          </p:sp>
        </mc:Choice>
        <mc:Fallback>
          <p:sp>
            <p:nvSpPr>
              <p:cNvPr id="30" name="Inhaltsplatzhalter 2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4417" y="4797152"/>
                <a:ext cx="9285843" cy="1262642"/>
              </a:xfrm>
              <a:blipFill rotWithShape="1">
                <a:blip r:embed="rId2"/>
                <a:stretch>
                  <a:fillRect l="-1378" t="-628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uppieren 4"/>
          <p:cNvGrpSpPr/>
          <p:nvPr/>
        </p:nvGrpSpPr>
        <p:grpSpPr>
          <a:xfrm>
            <a:off x="193658" y="1196752"/>
            <a:ext cx="9324975" cy="3460180"/>
            <a:chOff x="193658" y="2849140"/>
            <a:chExt cx="9324975" cy="3460180"/>
          </a:xfrm>
        </p:grpSpPr>
        <p:pic>
          <p:nvPicPr>
            <p:cNvPr id="1026" name="Picture 2" descr="Bildergebnis für Julabo chill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2911" y="2874898"/>
              <a:ext cx="908405" cy="1209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MSO5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5739" y="3060645"/>
              <a:ext cx="1401330" cy="10250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dp-sma-pc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725" y="4840471"/>
              <a:ext cx="857588" cy="832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hteck 7"/>
            <p:cNvSpPr/>
            <p:nvPr/>
          </p:nvSpPr>
          <p:spPr>
            <a:xfrm>
              <a:off x="1238809" y="4343161"/>
              <a:ext cx="2592289" cy="1727541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chemeClr val="tx1"/>
                  </a:solidFill>
                </a:rPr>
                <a:t>X-Ray </a:t>
              </a:r>
              <a:r>
                <a:rPr lang="de-DE" dirty="0" err="1" smtClean="0">
                  <a:solidFill>
                    <a:schemeClr val="tx1"/>
                  </a:solidFill>
                </a:rPr>
                <a:t>cabinet</a:t>
              </a:r>
              <a:endParaRPr lang="de-DE" dirty="0" smtClean="0">
                <a:solidFill>
                  <a:schemeClr val="tx1"/>
                </a:solidFill>
              </a:endParaRPr>
            </a:p>
            <a:p>
              <a:pPr algn="ctr"/>
              <a:endParaRPr lang="de-DE" sz="1400" dirty="0">
                <a:solidFill>
                  <a:schemeClr val="accent2"/>
                </a:solidFill>
              </a:endParaRPr>
            </a:p>
            <a:p>
              <a:pPr algn="ctr"/>
              <a:endParaRPr lang="de-DE" sz="1400" dirty="0" smtClean="0">
                <a:solidFill>
                  <a:schemeClr val="accent2"/>
                </a:solidFill>
              </a:endParaRPr>
            </a:p>
            <a:p>
              <a:pPr algn="ctr"/>
              <a:endParaRPr lang="de-DE" sz="1400" dirty="0" smtClean="0">
                <a:solidFill>
                  <a:schemeClr val="accent2"/>
                </a:solidFill>
              </a:endParaRPr>
            </a:p>
            <a:p>
              <a:pPr algn="ctr"/>
              <a:endParaRPr lang="de-DE" sz="1400" dirty="0">
                <a:solidFill>
                  <a:schemeClr val="accent2"/>
                </a:solidFill>
              </a:endParaRPr>
            </a:p>
            <a:p>
              <a:pPr algn="ctr"/>
              <a:endParaRPr lang="de-DE" sz="1400" dirty="0" smtClean="0">
                <a:solidFill>
                  <a:schemeClr val="accent2"/>
                </a:solidFill>
              </a:endParaRPr>
            </a:p>
            <a:p>
              <a:pPr algn="ctr"/>
              <a:endParaRPr lang="de-DE" sz="1400" dirty="0">
                <a:solidFill>
                  <a:schemeClr val="accent2"/>
                </a:solidFill>
              </a:endParaRPr>
            </a:p>
            <a:p>
              <a:pPr algn="ctr"/>
              <a:endParaRPr lang="de-DE" sz="1400" dirty="0" smtClean="0">
                <a:solidFill>
                  <a:schemeClr val="accent2"/>
                </a:solidFill>
              </a:endParaRPr>
            </a:p>
            <a:p>
              <a:pPr algn="ctr"/>
              <a:endParaRPr lang="de-DE" sz="1400" dirty="0">
                <a:solidFill>
                  <a:schemeClr val="accent2"/>
                </a:solidFill>
              </a:endParaRPr>
            </a:p>
            <a:p>
              <a:pPr algn="ctr"/>
              <a:endParaRPr lang="de-DE" sz="1400" dirty="0" smtClean="0">
                <a:solidFill>
                  <a:schemeClr val="accent2"/>
                </a:solidFill>
              </a:endParaRPr>
            </a:p>
            <a:p>
              <a:pPr algn="ctr"/>
              <a:endParaRPr lang="de-DE" sz="1400" dirty="0" err="1" smtClean="0">
                <a:solidFill>
                  <a:schemeClr val="accent2"/>
                </a:solidFill>
              </a:endParaRPr>
            </a:p>
          </p:txBody>
        </p:sp>
        <p:pic>
          <p:nvPicPr>
            <p:cNvPr id="19" name="Picture 6" descr="dp-sma-pc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092605" y="4840471"/>
              <a:ext cx="857588" cy="832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70" y="4566095"/>
              <a:ext cx="2319201" cy="1381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Gewinkelte Verbindung 12"/>
            <p:cNvCxnSpPr/>
            <p:nvPr/>
          </p:nvCxnSpPr>
          <p:spPr>
            <a:xfrm rot="5400000" flipH="1" flipV="1">
              <a:off x="3659026" y="3986011"/>
              <a:ext cx="1057392" cy="993703"/>
            </a:xfrm>
            <a:prstGeom prst="bentConnector3">
              <a:avLst>
                <a:gd name="adj1" fmla="val 881"/>
              </a:avLst>
            </a:prstGeom>
            <a:ln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pic>
          <p:nvPicPr>
            <p:cNvPr id="2053" name="Picture 5" descr="KC705-FMC-system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9310" b="17680"/>
            <a:stretch/>
          </p:blipFill>
          <p:spPr bwMode="auto">
            <a:xfrm>
              <a:off x="7442872" y="3290575"/>
              <a:ext cx="2075761" cy="1795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Gerade Verbindung 16"/>
            <p:cNvCxnSpPr>
              <a:stCxn id="2051" idx="3"/>
              <a:endCxn id="1030" idx="1"/>
            </p:cNvCxnSpPr>
            <p:nvPr/>
          </p:nvCxnSpPr>
          <p:spPr>
            <a:xfrm>
              <a:off x="3690871" y="5256879"/>
              <a:ext cx="1226854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2055" name="Picture 7" descr="Bildergebnis für tti ql355tp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016" y="3140968"/>
              <a:ext cx="1152129" cy="786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1" name="Gerade Verbindung 30"/>
            <p:cNvCxnSpPr/>
            <p:nvPr/>
          </p:nvCxnSpPr>
          <p:spPr>
            <a:xfrm>
              <a:off x="5667872" y="5489744"/>
              <a:ext cx="539489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>
              <a:off x="5667871" y="5400858"/>
              <a:ext cx="539490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>
              <a:off x="5667870" y="5299590"/>
              <a:ext cx="539491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>
              <a:off x="5667869" y="5206779"/>
              <a:ext cx="539492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winkelte Verbindung 37"/>
            <p:cNvCxnSpPr/>
            <p:nvPr/>
          </p:nvCxnSpPr>
          <p:spPr>
            <a:xfrm rot="5400000" flipH="1" flipV="1">
              <a:off x="5201680" y="4325619"/>
              <a:ext cx="1152128" cy="219750"/>
            </a:xfrm>
            <a:prstGeom prst="bentConnector3">
              <a:avLst>
                <a:gd name="adj1" fmla="val -159"/>
              </a:avLst>
            </a:prstGeom>
            <a:ln>
              <a:tailEnd type="none" w="lg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8" name="Gewinkelte Verbindung 47"/>
            <p:cNvCxnSpPr/>
            <p:nvPr/>
          </p:nvCxnSpPr>
          <p:spPr>
            <a:xfrm rot="5400000" flipH="1" flipV="1">
              <a:off x="5209425" y="4317874"/>
              <a:ext cx="1246864" cy="329976"/>
            </a:xfrm>
            <a:prstGeom prst="bentConnector3">
              <a:avLst>
                <a:gd name="adj1" fmla="val -455"/>
              </a:avLst>
            </a:prstGeom>
            <a:ln>
              <a:tailEnd type="none" w="lg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Gewinkelte Verbindung 61"/>
            <p:cNvCxnSpPr/>
            <p:nvPr/>
          </p:nvCxnSpPr>
          <p:spPr>
            <a:xfrm flipV="1">
              <a:off x="5832857" y="5668806"/>
              <a:ext cx="557019" cy="249491"/>
            </a:xfrm>
            <a:prstGeom prst="bentConnector3">
              <a:avLst>
                <a:gd name="adj1" fmla="val 99904"/>
              </a:avLst>
            </a:prstGeom>
            <a:ln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Gewinkelte Verbindung 67"/>
            <p:cNvCxnSpPr/>
            <p:nvPr/>
          </p:nvCxnSpPr>
          <p:spPr>
            <a:xfrm flipV="1">
              <a:off x="5928851" y="5661491"/>
              <a:ext cx="556120" cy="373792"/>
            </a:xfrm>
            <a:prstGeom prst="bentConnector3">
              <a:avLst>
                <a:gd name="adj1" fmla="val 98670"/>
              </a:avLst>
            </a:prstGeom>
            <a:ln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Gewinkelte Verbindung 70"/>
            <p:cNvCxnSpPr/>
            <p:nvPr/>
          </p:nvCxnSpPr>
          <p:spPr>
            <a:xfrm>
              <a:off x="5387691" y="5661491"/>
              <a:ext cx="549925" cy="373792"/>
            </a:xfrm>
            <a:prstGeom prst="bentConnector3">
              <a:avLst>
                <a:gd name="adj1" fmla="val -548"/>
              </a:avLst>
            </a:prstGeom>
            <a:ln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5" name="Gewinkelte Verbindung 74"/>
            <p:cNvCxnSpPr/>
            <p:nvPr/>
          </p:nvCxnSpPr>
          <p:spPr>
            <a:xfrm>
              <a:off x="5475473" y="5676121"/>
              <a:ext cx="357384" cy="242176"/>
            </a:xfrm>
            <a:prstGeom prst="bentConnector3">
              <a:avLst>
                <a:gd name="adj1" fmla="val 875"/>
              </a:avLst>
            </a:prstGeom>
            <a:ln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>
              <a:off x="5757277" y="6055964"/>
              <a:ext cx="307777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Aft>
                  <a:spcPts val="420"/>
                </a:spcAft>
              </a:pPr>
              <a:r>
                <a:rPr lang="de-DE" dirty="0" smtClean="0">
                  <a:solidFill>
                    <a:schemeClr val="accent2"/>
                  </a:solidFill>
                </a:rPr>
                <a:t>CMD</a:t>
              </a:r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5638438" y="5479055"/>
              <a:ext cx="61074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dirty="0" smtClean="0"/>
                <a:t>CLK_CMD</a:t>
              </a:r>
              <a:br>
                <a:rPr lang="de-DE" dirty="0" smtClean="0"/>
              </a:br>
              <a:r>
                <a:rPr lang="de-DE" dirty="0" smtClean="0"/>
                <a:t>CLK_SER</a:t>
              </a:r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6341774" y="4250828"/>
              <a:ext cx="70525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Aft>
                  <a:spcPts val="420"/>
                </a:spcAft>
              </a:pPr>
              <a:r>
                <a:rPr lang="de-DE" dirty="0" smtClean="0">
                  <a:solidFill>
                    <a:schemeClr val="accent2"/>
                  </a:solidFill>
                </a:rPr>
                <a:t>Data </a:t>
              </a:r>
              <a:r>
                <a:rPr lang="de-DE" dirty="0" err="1" smtClean="0">
                  <a:solidFill>
                    <a:schemeClr val="accent2"/>
                  </a:solidFill>
                </a:rPr>
                <a:t>lane</a:t>
              </a:r>
              <a:r>
                <a:rPr lang="de-DE" dirty="0" smtClean="0">
                  <a:solidFill>
                    <a:schemeClr val="accent2"/>
                  </a:solidFill>
                </a:rPr>
                <a:t> 0</a:t>
              </a: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5097086" y="4077983"/>
              <a:ext cx="70525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spcAft>
                  <a:spcPts val="420"/>
                </a:spcAft>
              </a:pPr>
              <a:r>
                <a:rPr lang="de-DE" dirty="0" smtClean="0">
                  <a:solidFill>
                    <a:schemeClr val="accent3"/>
                  </a:solidFill>
                </a:rPr>
                <a:t>Data </a:t>
              </a:r>
              <a:r>
                <a:rPr lang="de-DE" dirty="0" err="1" smtClean="0">
                  <a:solidFill>
                    <a:schemeClr val="accent3"/>
                  </a:solidFill>
                </a:rPr>
                <a:t>lane</a:t>
              </a:r>
              <a:r>
                <a:rPr lang="de-DE" dirty="0" smtClean="0">
                  <a:solidFill>
                    <a:schemeClr val="accent3"/>
                  </a:solidFill>
                </a:rPr>
                <a:t> 1</a:t>
              </a:r>
            </a:p>
          </p:txBody>
        </p:sp>
        <p:grpSp>
          <p:nvGrpSpPr>
            <p:cNvPr id="40" name="Gruppieren 39"/>
            <p:cNvGrpSpPr/>
            <p:nvPr/>
          </p:nvGrpSpPr>
          <p:grpSpPr>
            <a:xfrm rot="10800000">
              <a:off x="5387691" y="4483249"/>
              <a:ext cx="1097280" cy="373792"/>
              <a:chOff x="5221834" y="5887517"/>
              <a:chExt cx="1097280" cy="373792"/>
            </a:xfrm>
          </p:grpSpPr>
          <p:cxnSp>
            <p:nvCxnSpPr>
              <p:cNvPr id="83" name="Gewinkelte Verbindung 82"/>
              <p:cNvCxnSpPr/>
              <p:nvPr/>
            </p:nvCxnSpPr>
            <p:spPr>
              <a:xfrm flipV="1">
                <a:off x="5667000" y="5894832"/>
                <a:ext cx="557019" cy="249491"/>
              </a:xfrm>
              <a:prstGeom prst="bentConnector3">
                <a:avLst>
                  <a:gd name="adj1" fmla="val 99904"/>
                </a:avLst>
              </a:prstGeom>
              <a:ln>
                <a:tailEnd type="none" w="lg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4" name="Gewinkelte Verbindung 83"/>
              <p:cNvCxnSpPr/>
              <p:nvPr/>
            </p:nvCxnSpPr>
            <p:spPr>
              <a:xfrm flipV="1">
                <a:off x="5762994" y="5887517"/>
                <a:ext cx="556120" cy="373792"/>
              </a:xfrm>
              <a:prstGeom prst="bentConnector3">
                <a:avLst>
                  <a:gd name="adj1" fmla="val 98670"/>
                </a:avLst>
              </a:prstGeom>
              <a:ln>
                <a:tailEnd type="none" w="lg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5" name="Gewinkelte Verbindung 84"/>
              <p:cNvCxnSpPr/>
              <p:nvPr/>
            </p:nvCxnSpPr>
            <p:spPr>
              <a:xfrm>
                <a:off x="5221834" y="5887517"/>
                <a:ext cx="549925" cy="373792"/>
              </a:xfrm>
              <a:prstGeom prst="bentConnector3">
                <a:avLst>
                  <a:gd name="adj1" fmla="val -548"/>
                </a:avLst>
              </a:prstGeom>
              <a:ln>
                <a:tailEnd type="none" w="lg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6" name="Gewinkelte Verbindung 85"/>
              <p:cNvCxnSpPr/>
              <p:nvPr/>
            </p:nvCxnSpPr>
            <p:spPr>
              <a:xfrm>
                <a:off x="5309616" y="5902147"/>
                <a:ext cx="357384" cy="242176"/>
              </a:xfrm>
              <a:prstGeom prst="bentConnector3">
                <a:avLst>
                  <a:gd name="adj1" fmla="val 875"/>
                </a:avLst>
              </a:prstGeom>
              <a:ln>
                <a:tailEnd type="none" w="lg" len="med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94" name="Gewinkelte Verbindung 93"/>
            <p:cNvCxnSpPr>
              <a:endCxn id="19" idx="1"/>
            </p:cNvCxnSpPr>
            <p:nvPr/>
          </p:nvCxnSpPr>
          <p:spPr>
            <a:xfrm rot="10800000" flipV="1">
              <a:off x="6950193" y="5077215"/>
              <a:ext cx="1428326" cy="179664"/>
            </a:xfrm>
            <a:prstGeom prst="bentConnector3">
              <a:avLst>
                <a:gd name="adj1" fmla="val -128"/>
              </a:avLst>
            </a:prstGeom>
            <a:ln>
              <a:tailEnd type="none" w="lg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Gewinkelte Verbindung 104"/>
            <p:cNvCxnSpPr/>
            <p:nvPr/>
          </p:nvCxnSpPr>
          <p:spPr>
            <a:xfrm rot="5400000" flipH="1" flipV="1">
              <a:off x="3062278" y="4416015"/>
              <a:ext cx="1613436" cy="356250"/>
            </a:xfrm>
            <a:prstGeom prst="bentConnector3">
              <a:avLst>
                <a:gd name="adj1" fmla="val 127"/>
              </a:avLst>
            </a:prstGeom>
            <a:ln>
              <a:solidFill>
                <a:srgbClr val="C00000"/>
              </a:solidFill>
              <a:tailEnd type="none" w="lg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pic>
          <p:nvPicPr>
            <p:cNvPr id="66" name="Picture 9" descr="Bildergebnis für nitrogen bottle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84" r="34976"/>
            <a:stretch/>
          </p:blipFill>
          <p:spPr bwMode="auto">
            <a:xfrm>
              <a:off x="366433" y="4600235"/>
              <a:ext cx="510921" cy="1458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2" name="Gerade Verbindung 71"/>
            <p:cNvCxnSpPr/>
            <p:nvPr/>
          </p:nvCxnSpPr>
          <p:spPr>
            <a:xfrm flipH="1">
              <a:off x="688242" y="4795534"/>
              <a:ext cx="683429" cy="0"/>
            </a:xfrm>
            <a:prstGeom prst="line">
              <a:avLst/>
            </a:prstGeom>
            <a:ln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feld 72"/>
            <p:cNvSpPr txBox="1"/>
            <p:nvPr/>
          </p:nvSpPr>
          <p:spPr>
            <a:xfrm>
              <a:off x="193658" y="5939988"/>
              <a:ext cx="86205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en-GB" dirty="0" smtClean="0">
                  <a:solidFill>
                    <a:schemeClr val="accent1"/>
                  </a:solidFill>
                </a:rPr>
                <a:t>Nitrogen</a:t>
              </a:r>
              <a:br>
                <a:rPr lang="en-GB" dirty="0" smtClean="0">
                  <a:solidFill>
                    <a:schemeClr val="accent1"/>
                  </a:solidFill>
                </a:rPr>
              </a:br>
              <a:r>
                <a:rPr lang="en-GB" dirty="0" smtClean="0">
                  <a:solidFill>
                    <a:schemeClr val="accent1"/>
                  </a:solidFill>
                </a:rPr>
                <a:t>or dry air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5025008" y="2874898"/>
              <a:ext cx="39754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dirty="0" err="1" smtClean="0"/>
                <a:t>Chiller</a:t>
              </a:r>
              <a:endParaRPr lang="de-DE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2169057" y="3203854"/>
              <a:ext cx="872034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dirty="0" smtClean="0"/>
                <a:t>Power </a:t>
              </a:r>
              <a:r>
                <a:rPr lang="de-DE" dirty="0" err="1" smtClean="0"/>
                <a:t>supply</a:t>
              </a:r>
              <a:r>
                <a:rPr lang="de-DE" dirty="0" smtClean="0"/>
                <a:t/>
              </a:r>
              <a:br>
                <a:rPr lang="de-DE" dirty="0" smtClean="0"/>
              </a:br>
              <a:r>
                <a:rPr lang="de-DE" dirty="0" smtClean="0"/>
                <a:t>(with sensing)</a:t>
              </a:r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7442871" y="3065164"/>
              <a:ext cx="2075761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dirty="0" smtClean="0"/>
                <a:t>BDAQ with FMC adapter card</a:t>
              </a:r>
            </a:p>
          </p:txBody>
        </p:sp>
        <p:sp>
          <p:nvSpPr>
            <p:cNvPr id="47" name="Textfeld 46"/>
            <p:cNvSpPr txBox="1"/>
            <p:nvPr/>
          </p:nvSpPr>
          <p:spPr>
            <a:xfrm>
              <a:off x="5682968" y="2849140"/>
              <a:ext cx="143372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Aft>
                  <a:spcPts val="420"/>
                </a:spcAft>
              </a:pPr>
              <a:r>
                <a:rPr lang="de-DE" dirty="0" err="1" smtClean="0"/>
                <a:t>Oscilloscope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8469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Marco\sciebo\jupyter\plots\plot_tempera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0" y="2204864"/>
            <a:ext cx="5491485" cy="411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control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Temperature of the cooling plate set to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−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de-DE" b="1" i="1" dirty="0" smtClean="0">
                        <a:latin typeface="Cambria Math"/>
                      </a:rPr>
                      <m:t> </m:t>
                    </m:r>
                    <m:r>
                      <a:rPr lang="en-US" b="1" i="1" dirty="0" smtClean="0">
                        <a:latin typeface="Cambria Math"/>
                      </a:rPr>
                      <m:t>°</m:t>
                    </m:r>
                    <m:r>
                      <a:rPr lang="en-US" b="1" i="1" dirty="0" smtClean="0">
                        <a:latin typeface="Cambria Math"/>
                      </a:rPr>
                      <m:t>𝑪</m:t>
                    </m:r>
                  </m:oMath>
                </a14:m>
                <a:endParaRPr lang="en-US" b="1" dirty="0" smtClean="0"/>
              </a:p>
              <a:p>
                <a:r>
                  <a:rPr lang="en-US" dirty="0" smtClean="0"/>
                  <a:t>Monitored</a:t>
                </a:r>
                <a:r>
                  <a:rPr lang="de-DE" dirty="0" smtClean="0"/>
                  <a:t> </a:t>
                </a:r>
                <a:r>
                  <a:rPr lang="en-US" dirty="0" smtClean="0"/>
                  <a:t>close to the chip: F</a:t>
                </a:r>
                <a:r>
                  <a:rPr lang="en-US" dirty="0" smtClean="0">
                    <a:sym typeface="Wingdings" panose="05000000000000000000" pitchFamily="2" charset="2"/>
                  </a:rPr>
                  <a:t>luctuation of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de-DE" b="0" i="1" dirty="0" smtClean="0">
                        <a:latin typeface="Cambria Math"/>
                        <a:ea typeface="Cambria Math"/>
                      </a:rPr>
                      <m:t>0.8</m:t>
                    </m:r>
                    <m:r>
                      <a:rPr lang="de-DE" b="0" i="1" dirty="0">
                        <a:latin typeface="Cambria Math"/>
                      </a:rPr>
                      <m:t> </m:t>
                    </m:r>
                    <m:r>
                      <a:rPr lang="en-US" b="0" i="1" dirty="0">
                        <a:latin typeface="Cambria Math"/>
                      </a:rPr>
                      <m:t>°</m:t>
                    </m:r>
                    <m:r>
                      <a:rPr lang="en-US" b="0" i="1" dirty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during the campaign</a:t>
                </a:r>
                <a:endParaRPr lang="de-DE" dirty="0" smtClean="0"/>
              </a:p>
            </p:txBody>
          </p:sp>
        </mc:Choice>
        <mc:Fallback xmlns="">
          <p:sp>
            <p:nvSpPr>
              <p:cNvPr id="8" name="Inhaltsplatzhalt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45" t="-154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12/11/2018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PIXEL 2018, Taipei - vogt@physik.uni-bonn.de</a:t>
            </a:r>
            <a:endParaRPr lang="en-GB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1" name="Inhaltsplatzhalter 29"/>
          <p:cNvSpPr txBox="1">
            <a:spLocks/>
          </p:cNvSpPr>
          <p:nvPr/>
        </p:nvSpPr>
        <p:spPr>
          <a:xfrm>
            <a:off x="310594" y="1268760"/>
            <a:ext cx="9285843" cy="47318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16000" indent="-216000" algn="l" defTabSz="914400" rtl="0" eaLnBrk="1" latinLnBrk="0" hangingPunct="1">
              <a:spcBef>
                <a:spcPts val="900"/>
              </a:spcBef>
              <a:spcAft>
                <a:spcPts val="300"/>
              </a:spcAft>
              <a:buFont typeface="Arial" pitchFamily="34" charset="0"/>
              <a:buChar char="•"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§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Char char="−"/>
              <a:defRPr sz="1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sz="1400" dirty="0" smtClean="0"/>
          </a:p>
        </p:txBody>
      </p:sp>
      <p:cxnSp>
        <p:nvCxnSpPr>
          <p:cNvPr id="6" name="Gerade Verbindung mit Pfeil 5"/>
          <p:cNvCxnSpPr/>
          <p:nvPr/>
        </p:nvCxnSpPr>
        <p:spPr>
          <a:xfrm flipH="1">
            <a:off x="6177136" y="3424808"/>
            <a:ext cx="768097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6551825" y="2849602"/>
            <a:ext cx="184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993745" y="2989575"/>
            <a:ext cx="21221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Measurements were</a:t>
            </a:r>
            <a:br>
              <a:rPr lang="en-US" sz="18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</a:br>
            <a:r>
              <a:rPr lang="en-US" sz="18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performed at these</a:t>
            </a:r>
          </a:p>
          <a:p>
            <a:r>
              <a:rPr lang="en-US" sz="1800" dirty="0" smtClean="0">
                <a:solidFill>
                  <a:srgbClr val="053D73"/>
                </a:solidFill>
                <a:latin typeface="Calibri"/>
                <a:ea typeface="+mn-ea"/>
                <a:sym typeface="Wingdings" panose="05000000000000000000" pitchFamily="2" charset="2"/>
              </a:rPr>
              <a:t>temperatures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44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PIXEL 2018, Taipei - vogt@physik.uni-bonn.de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AB73-45B1-EF46-9695-5E2C4287C799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64568" y="2708920"/>
                <a:ext cx="7632848" cy="7978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GB" sz="4800" dirty="0" smtClean="0">
                    <a:solidFill>
                      <a:schemeClr val="accent2"/>
                    </a:solidFill>
                  </a:rPr>
                  <a:t>Results: Power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48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de-DE" sz="48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de-DE" sz="4800" b="0" i="1" smtClean="0">
                            <a:solidFill>
                              <a:schemeClr val="accent2"/>
                            </a:solidFill>
                            <a:latin typeface="Cambria Math"/>
                          </a:rPr>
                          <m:t>𝑟𝑒𝑓</m:t>
                        </m:r>
                      </m:sub>
                    </m:sSub>
                  </m:oMath>
                </a14:m>
                <a:endParaRPr lang="en-US" sz="5400" dirty="0" err="1" smtClean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568" y="2708920"/>
                <a:ext cx="7632848" cy="797847"/>
              </a:xfrm>
              <a:prstGeom prst="rect">
                <a:avLst/>
              </a:prstGeom>
              <a:blipFill rotWithShape="1">
                <a:blip r:embed="rId2"/>
                <a:stretch>
                  <a:fillRect l="-4872" t="-21374" b="-3969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77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ab_uni_bonn_24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Uni_Bonn_2017">
  <a:themeElements>
    <a:clrScheme name="Benutzerdefiniert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53D73"/>
      </a:accent2>
      <a:accent3>
        <a:srgbClr val="EAB90C"/>
      </a:accent3>
      <a:accent4>
        <a:srgbClr val="D8D8C8"/>
      </a:accent4>
      <a:accent5>
        <a:srgbClr val="053D73"/>
      </a:accent5>
      <a:accent6>
        <a:srgbClr val="F8DE83"/>
      </a:accent6>
      <a:hlink>
        <a:srgbClr val="79BAF8"/>
      </a:hlink>
      <a:folHlink>
        <a:srgbClr val="6C6C62"/>
      </a:folHlink>
    </a:clrScheme>
    <a:fontScheme name="Uni-Bonn">
      <a:majorFont>
        <a:latin typeface="Exo 2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1400"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216000" indent="-216000">
          <a:spcAft>
            <a:spcPts val="420"/>
          </a:spcAft>
          <a:buFont typeface="Calibri" panose="020F0502020204030204" pitchFamily="34" charset="0"/>
          <a:buChar char="−"/>
          <a:defRPr sz="1400" dirty="0" err="1" smtClean="0">
            <a:solidFill>
              <a:schemeClr val="accent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0961DEFAC1444899C5E864B6FAC23E" ma:contentTypeVersion="0" ma:contentTypeDescription="Create a new document." ma:contentTypeScope="" ma:versionID="18532778eb205940098c0af17f50879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86ce76b9d9c945e548b5b448a3b37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6AFAB0-408C-4FFE-BD9F-B6B3BE6B576A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7A52F60-FD77-4CB3-B63A-CBE897DD8A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5E2348-3CDC-4622-9EA8-6BA27EBA08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SiLab_uni_bonn_24pt</Template>
  <TotalTime>0</TotalTime>
  <Words>1701</Words>
  <Application>Microsoft Office PowerPoint</Application>
  <PresentationFormat>A4-Papier (210x297 mm)</PresentationFormat>
  <Paragraphs>440</Paragraphs>
  <Slides>28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28</vt:i4>
      </vt:variant>
    </vt:vector>
  </HeadingPairs>
  <TitlesOfParts>
    <vt:vector size="30" baseType="lpstr">
      <vt:lpstr>SiLab_uni_bonn_24pt</vt:lpstr>
      <vt:lpstr>Uni_Bonn_2017</vt:lpstr>
      <vt:lpstr>Radiation-induced effects on data integrity and -link stability of RD53A  Pixel 2018, Taipei </vt:lpstr>
      <vt:lpstr>Introduction - RD53A</vt:lpstr>
      <vt:lpstr>introduction</vt:lpstr>
      <vt:lpstr>Introduction - CDR bypass mode</vt:lpstr>
      <vt:lpstr>PowerPoint-Präsentation</vt:lpstr>
      <vt:lpstr>X-Ray setup</vt:lpstr>
      <vt:lpstr>X-Ray setup</vt:lpstr>
      <vt:lpstr>Temperature control</vt:lpstr>
      <vt:lpstr>PowerPoint-Präsentation</vt:lpstr>
      <vt:lpstr>Current consumption</vt:lpstr>
      <vt:lpstr>Reference current</vt:lpstr>
      <vt:lpstr>PowerPoint-Präsentation</vt:lpstr>
      <vt:lpstr>Digital scans – SHMOO plots </vt:lpstr>
      <vt:lpstr>Digital scans – SHMOO plots </vt:lpstr>
      <vt:lpstr>Digital scans – SHMOO plots </vt:lpstr>
      <vt:lpstr>Digital scans – SHMOO plots </vt:lpstr>
      <vt:lpstr>Power-on reset</vt:lpstr>
      <vt:lpstr>Command/data phase shift</vt:lpstr>
      <vt:lpstr>PLL: VCO tuning range</vt:lpstr>
      <vt:lpstr>EYE diagrams</vt:lpstr>
      <vt:lpstr>PowerPoint-Präsentation</vt:lpstr>
      <vt:lpstr>Threshold</vt:lpstr>
      <vt:lpstr>noise</vt:lpstr>
      <vt:lpstr>conclusion</vt:lpstr>
      <vt:lpstr>PowerPoint-Präsentation</vt:lpstr>
      <vt:lpstr>PowerPoint-Präsentation</vt:lpstr>
      <vt:lpstr>BACKUP - readout system</vt:lpstr>
      <vt:lpstr>BACKUP - Bdaq53 Firmware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RD53A characterization in Bonn</dc:title>
  <dc:creator>Marco Vogt</dc:creator>
  <cp:lastModifiedBy>Windows-Benutzer</cp:lastModifiedBy>
  <cp:revision>966</cp:revision>
  <cp:lastPrinted>2018-04-16T08:46:28Z</cp:lastPrinted>
  <dcterms:created xsi:type="dcterms:W3CDTF">2017-09-13T08:00:55Z</dcterms:created>
  <dcterms:modified xsi:type="dcterms:W3CDTF">2018-12-10T23:48:23Z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0x0101001F0961DEFAC1444899C5E864B6FAC23E</vt:lpwstr>
  </property>
  <property fmtid="{D5CDD505-2E9C-101B-9397-08002B2CF9AE}" pid="3" name="IsMyDocuments">
    <vt:bool>true</vt:bool>
  </property>
</Properties>
</file>