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256" r:id="rId2"/>
    <p:sldId id="257" r:id="rId3"/>
    <p:sldId id="259" r:id="rId4"/>
    <p:sldId id="258" r:id="rId5"/>
    <p:sldId id="275" r:id="rId6"/>
    <p:sldId id="260" r:id="rId7"/>
    <p:sldId id="261" r:id="rId8"/>
    <p:sldId id="262" r:id="rId9"/>
    <p:sldId id="278" r:id="rId10"/>
    <p:sldId id="263" r:id="rId11"/>
    <p:sldId id="264" r:id="rId12"/>
    <p:sldId id="265" r:id="rId13"/>
    <p:sldId id="276" r:id="rId14"/>
    <p:sldId id="277" r:id="rId15"/>
    <p:sldId id="267" r:id="rId16"/>
    <p:sldId id="268" r:id="rId17"/>
    <p:sldId id="269" r:id="rId18"/>
    <p:sldId id="270" r:id="rId19"/>
    <p:sldId id="271" r:id="rId20"/>
    <p:sldId id="281" r:id="rId21"/>
    <p:sldId id="274" r:id="rId22"/>
    <p:sldId id="272" r:id="rId23"/>
    <p:sldId id="273" r:id="rId24"/>
    <p:sldId id="279" r:id="rId25"/>
    <p:sldId id="280" r:id="rId2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59" autoAdjust="0"/>
    <p:restoredTop sz="63291" autoAdjust="0"/>
  </p:normalViewPr>
  <p:slideViewPr>
    <p:cSldViewPr snapToGrid="0">
      <p:cViewPr varScale="1">
        <p:scale>
          <a:sx n="73" d="100"/>
          <a:sy n="73" d="100"/>
        </p:scale>
        <p:origin x="1806" y="78"/>
      </p:cViewPr>
      <p:guideLst/>
    </p:cSldViewPr>
  </p:slideViewPr>
  <p:outlineViewPr>
    <p:cViewPr>
      <p:scale>
        <a:sx n="33" d="100"/>
        <a:sy n="33" d="100"/>
      </p:scale>
      <p:origin x="0" y="-2598"/>
    </p:cViewPr>
  </p:outlineViewPr>
  <p:notesTextViewPr>
    <p:cViewPr>
      <p:scale>
        <a:sx n="1" d="1"/>
        <a:sy n="1" d="1"/>
      </p:scale>
      <p:origin x="0" y="0"/>
    </p:cViewPr>
  </p:notesTextViewPr>
  <p:notesViewPr>
    <p:cSldViewPr snapToGrid="0">
      <p:cViewPr varScale="1">
        <p:scale>
          <a:sx n="87" d="100"/>
          <a:sy n="87" d="100"/>
        </p:scale>
        <p:origin x="3804"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4B67EF2D-44CF-4EE9-A864-77BC1810F7FA}" type="datetimeFigureOut">
              <a:rPr lang="en-US" smtClean="0"/>
              <a:t>12/14/2018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120A725-4BCB-4E44-8D76-C1E8D8C3FB96}" type="slidenum">
              <a:rPr lang="en-US" smtClean="0"/>
              <a:t>‹#›</a:t>
            </a:fld>
            <a:endParaRPr lang="en-US"/>
          </a:p>
        </p:txBody>
      </p:sp>
    </p:spTree>
    <p:extLst>
      <p:ext uri="{BB962C8B-B14F-4D97-AF65-F5344CB8AC3E}">
        <p14:creationId xmlns:p14="http://schemas.microsoft.com/office/powerpoint/2010/main" val="1102876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817A9008-3BE6-4B8F-A47E-EA245EA89729}" type="datetimeFigureOut">
              <a:rPr lang="en-US" smtClean="0"/>
              <a:t>12/14/2018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3F20132-63A5-4C93-8E1B-CBA8E87D5FB0}" type="slidenum">
              <a:rPr lang="en-US" smtClean="0"/>
              <a:t>‹#›</a:t>
            </a:fld>
            <a:endParaRPr lang="en-US"/>
          </a:p>
        </p:txBody>
      </p:sp>
    </p:spTree>
    <p:extLst>
      <p:ext uri="{BB962C8B-B14F-4D97-AF65-F5344CB8AC3E}">
        <p14:creationId xmlns:p14="http://schemas.microsoft.com/office/powerpoint/2010/main" val="72185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Picture nothing to do with presentation.</a:t>
            </a:r>
          </a:p>
          <a:p>
            <a:pPr marL="228600" indent="-228600">
              <a:buAutoNum type="arabicParenR"/>
            </a:pPr>
            <a:r>
              <a:rPr lang="en-US" dirty="0" smtClean="0"/>
              <a:t>Water falls on Cornell Campus.</a:t>
            </a:r>
          </a:p>
          <a:p>
            <a:pPr marL="228600" indent="-228600">
              <a:buAutoNum type="arabicParenR"/>
            </a:pPr>
            <a:r>
              <a:rPr lang="en-US" dirty="0" smtClean="0"/>
              <a:t>If you’re ever in that corner of world drop by.</a:t>
            </a:r>
          </a:p>
          <a:p>
            <a:pPr marL="228600" indent="-228600">
              <a:buAutoNum type="arabicParenR"/>
            </a:pPr>
            <a:r>
              <a:rPr lang="en-US" dirty="0" smtClean="0"/>
              <a:t>Talk a little bit about our mixed-mode pixel array detector &amp; coupling it to </a:t>
            </a:r>
            <a:r>
              <a:rPr lang="en-US" dirty="0" err="1" smtClean="0"/>
              <a:t>CdTe</a:t>
            </a:r>
            <a:r>
              <a:rPr lang="en-US" dirty="0" smtClean="0"/>
              <a:t>.</a:t>
            </a:r>
          </a:p>
          <a:p>
            <a:pPr marL="228600" indent="-228600">
              <a:buAutoNum type="arabicParenR"/>
            </a:pPr>
            <a:r>
              <a:rPr lang="en-US" dirty="0" smtClean="0"/>
              <a:t>Show results.</a:t>
            </a:r>
            <a:endParaRPr lang="en-US" dirty="0"/>
          </a:p>
        </p:txBody>
      </p:sp>
      <p:sp>
        <p:nvSpPr>
          <p:cNvPr id="4" name="Slide Number Placeholder 3"/>
          <p:cNvSpPr>
            <a:spLocks noGrp="1"/>
          </p:cNvSpPr>
          <p:nvPr>
            <p:ph type="sldNum" sz="quarter" idx="10"/>
          </p:nvPr>
        </p:nvSpPr>
        <p:spPr/>
        <p:txBody>
          <a:bodyPr/>
          <a:lstStyle/>
          <a:p>
            <a:fld id="{53F20132-63A5-4C93-8E1B-CBA8E87D5FB0}" type="slidenum">
              <a:rPr lang="en-US" smtClean="0"/>
              <a:t>1</a:t>
            </a:fld>
            <a:endParaRPr lang="en-US"/>
          </a:p>
        </p:txBody>
      </p:sp>
    </p:spTree>
    <p:extLst>
      <p:ext uri="{BB962C8B-B14F-4D97-AF65-F5344CB8AC3E}">
        <p14:creationId xmlns:p14="http://schemas.microsoft.com/office/powerpoint/2010/main" val="1385817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Simple radiograph of Julian’s watch reveals some immediate benefits over Si.</a:t>
            </a:r>
          </a:p>
          <a:p>
            <a:pPr marL="228600" indent="-228600">
              <a:buAutoNum type="arabicParenR"/>
            </a:pPr>
            <a:r>
              <a:rPr lang="en-US" dirty="0" smtClean="0"/>
              <a:t>Source: Silver 47 </a:t>
            </a:r>
            <a:r>
              <a:rPr lang="en-US" dirty="0" err="1" smtClean="0"/>
              <a:t>keV</a:t>
            </a:r>
            <a:r>
              <a:rPr lang="en-US" dirty="0" smtClean="0"/>
              <a:t>.</a:t>
            </a:r>
          </a:p>
          <a:p>
            <a:pPr marL="228600" indent="-228600">
              <a:buAutoNum type="arabicParenR"/>
            </a:pPr>
            <a:r>
              <a:rPr lang="en-US" dirty="0" smtClean="0"/>
              <a:t>Average images.</a:t>
            </a:r>
          </a:p>
          <a:p>
            <a:pPr marL="228600" indent="-228600">
              <a:buAutoNum type="arabicParenR"/>
            </a:pPr>
            <a:r>
              <a:rPr lang="en-US" dirty="0" smtClean="0"/>
              <a:t>Top </a:t>
            </a:r>
            <a:r>
              <a:rPr lang="en-US" dirty="0" err="1" smtClean="0"/>
              <a:t>CdTe</a:t>
            </a:r>
            <a:r>
              <a:rPr lang="en-US" dirty="0" smtClean="0"/>
              <a:t>: total integration time is 1s.</a:t>
            </a:r>
          </a:p>
          <a:p>
            <a:pPr marL="228600" indent="-228600">
              <a:buAutoNum type="arabicParenR"/>
            </a:pPr>
            <a:r>
              <a:rPr lang="en-US" dirty="0" smtClean="0"/>
              <a:t>Bottom Si: total integration time 8.5 minutes.</a:t>
            </a:r>
          </a:p>
          <a:p>
            <a:pPr marL="228600" indent="-228600">
              <a:buAutoNum type="arabicParenR"/>
            </a:pPr>
            <a:r>
              <a:rPr lang="en-US" dirty="0" smtClean="0"/>
              <a:t>Never going to recover the contrast.</a:t>
            </a:r>
            <a:endParaRPr lang="en-US" dirty="0"/>
          </a:p>
        </p:txBody>
      </p:sp>
      <p:sp>
        <p:nvSpPr>
          <p:cNvPr id="4" name="Slide Number Placeholder 3"/>
          <p:cNvSpPr>
            <a:spLocks noGrp="1"/>
          </p:cNvSpPr>
          <p:nvPr>
            <p:ph type="sldNum" sz="quarter" idx="10"/>
          </p:nvPr>
        </p:nvSpPr>
        <p:spPr/>
        <p:txBody>
          <a:bodyPr/>
          <a:lstStyle/>
          <a:p>
            <a:fld id="{53F20132-63A5-4C93-8E1B-CBA8E87D5FB0}" type="slidenum">
              <a:rPr lang="en-US" smtClean="0"/>
              <a:t>10</a:t>
            </a:fld>
            <a:endParaRPr lang="en-US"/>
          </a:p>
        </p:txBody>
      </p:sp>
    </p:spTree>
    <p:extLst>
      <p:ext uri="{BB962C8B-B14F-4D97-AF65-F5344CB8AC3E}">
        <p14:creationId xmlns:p14="http://schemas.microsoft.com/office/powerpoint/2010/main" val="19609447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Comparing Specifications:</a:t>
            </a:r>
          </a:p>
          <a:p>
            <a:pPr marL="228600" indent="-228600">
              <a:buAutoNum type="arabicParenR"/>
            </a:pPr>
            <a:r>
              <a:rPr lang="en-US" dirty="0" smtClean="0"/>
              <a:t>Same pixel size (150 um), same format 3x2 tiling of 128x128 pixels.</a:t>
            </a:r>
          </a:p>
          <a:p>
            <a:pPr marL="228600" indent="-228600">
              <a:buAutoNum type="arabicParenR"/>
            </a:pPr>
            <a:r>
              <a:rPr lang="en-US" dirty="0" smtClean="0"/>
              <a:t>The read noise, the full well, and sustained “count rate” if you cast them in terms of equivalent </a:t>
            </a:r>
            <a:r>
              <a:rPr lang="en-US" dirty="0" err="1" smtClean="0"/>
              <a:t>keV</a:t>
            </a:r>
            <a:r>
              <a:rPr lang="en-US" dirty="0" smtClean="0"/>
              <a:t> all scale with the difference in the conversion factor.</a:t>
            </a:r>
          </a:p>
          <a:p>
            <a:pPr marL="685800" lvl="1" indent="-228600">
              <a:buAutoNum type="arabicParenR"/>
            </a:pPr>
            <a:r>
              <a:rPr lang="en-US" dirty="0" smtClean="0"/>
              <a:t>So 3.6 eV /e-h pair silicon, 4.4 eV/ e-h pair for </a:t>
            </a:r>
            <a:r>
              <a:rPr lang="en-US" dirty="0" err="1" smtClean="0"/>
              <a:t>CdTe</a:t>
            </a:r>
            <a:r>
              <a:rPr lang="en-US" dirty="0" smtClean="0"/>
              <a:t>.</a:t>
            </a:r>
          </a:p>
          <a:p>
            <a:pPr marL="228600" indent="-228600">
              <a:buAutoNum type="arabicParenR"/>
            </a:pPr>
            <a:r>
              <a:rPr lang="en-US" dirty="0" smtClean="0"/>
              <a:t>But the biggie is energy range. – and these are approximate.</a:t>
            </a:r>
          </a:p>
          <a:p>
            <a:pPr marL="228600" indent="-228600">
              <a:buAutoNum type="arabicParenR"/>
            </a:pPr>
            <a:r>
              <a:rPr lang="en-US" dirty="0" smtClean="0"/>
              <a:t>General rule: if you’re in a range where silicon will suffice – use it.</a:t>
            </a:r>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53F20132-63A5-4C93-8E1B-CBA8E87D5FB0}" type="slidenum">
              <a:rPr lang="en-US" smtClean="0"/>
              <a:t>11</a:t>
            </a:fld>
            <a:endParaRPr lang="en-US"/>
          </a:p>
        </p:txBody>
      </p:sp>
    </p:spTree>
    <p:extLst>
      <p:ext uri="{BB962C8B-B14F-4D97-AF65-F5344CB8AC3E}">
        <p14:creationId xmlns:p14="http://schemas.microsoft.com/office/powerpoint/2010/main" val="3364442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Problems with </a:t>
            </a:r>
            <a:r>
              <a:rPr lang="en-US" dirty="0" err="1" smtClean="0"/>
              <a:t>CdTe</a:t>
            </a:r>
            <a:r>
              <a:rPr lang="en-US" dirty="0" smtClean="0"/>
              <a:t> and they come in different flavors.</a:t>
            </a:r>
          </a:p>
          <a:p>
            <a:pPr marL="228600" indent="-228600">
              <a:buAutoNum type="arabicParenR"/>
            </a:pPr>
            <a:r>
              <a:rPr lang="en-US" dirty="0" smtClean="0"/>
              <a:t>Florescence : both Cd &amp; </a:t>
            </a:r>
            <a:r>
              <a:rPr lang="en-US" dirty="0" err="1" smtClean="0"/>
              <a:t>Te</a:t>
            </a:r>
            <a:r>
              <a:rPr lang="en-US" dirty="0" smtClean="0"/>
              <a:t> florescence</a:t>
            </a:r>
            <a:r>
              <a:rPr lang="en-US" baseline="0" dirty="0" smtClean="0"/>
              <a:t>.</a:t>
            </a:r>
            <a:endParaRPr lang="en-US" dirty="0" smtClean="0"/>
          </a:p>
          <a:p>
            <a:pPr marL="228600" indent="-228600">
              <a:buAutoNum type="arabicParenR"/>
            </a:pPr>
            <a:endParaRPr lang="en-US" dirty="0"/>
          </a:p>
          <a:p>
            <a:pPr marL="228600" indent="-228600">
              <a:buAutoNum type="arabicParenR"/>
            </a:pPr>
            <a:r>
              <a:rPr lang="en-US" dirty="0" smtClean="0"/>
              <a:t>Take sparse 80 </a:t>
            </a:r>
            <a:r>
              <a:rPr lang="en-US" dirty="0" err="1" smtClean="0"/>
              <a:t>keV</a:t>
            </a:r>
            <a:r>
              <a:rPr lang="en-US" dirty="0" smtClean="0"/>
              <a:t> x-ray data from 40,000 frames and histogram pixel outputs.</a:t>
            </a:r>
          </a:p>
          <a:p>
            <a:pPr marL="228600" indent="-228600">
              <a:buAutoNum type="arabicParenR"/>
            </a:pPr>
            <a:r>
              <a:rPr lang="en-US" dirty="0" smtClean="0"/>
              <a:t>You can see the peaks associated with 0,1,2 photons.</a:t>
            </a:r>
          </a:p>
          <a:p>
            <a:pPr marL="228600" indent="-228600">
              <a:buAutoNum type="arabicParenR"/>
            </a:pPr>
            <a:r>
              <a:rPr lang="en-US" dirty="0" smtClean="0"/>
              <a:t>You can see peaks from the florescence.</a:t>
            </a:r>
          </a:p>
          <a:p>
            <a:pPr marL="685800" lvl="1" indent="-228600">
              <a:buAutoNum type="arabicParenR"/>
            </a:pPr>
            <a:r>
              <a:rPr lang="en-US" dirty="0" smtClean="0"/>
              <a:t>from pixels that weren’t illuminated but absorbed secondary fluorescence.</a:t>
            </a:r>
          </a:p>
          <a:p>
            <a:pPr marL="228600" indent="-228600">
              <a:buAutoNum type="arabicParenR"/>
            </a:pPr>
            <a:r>
              <a:rPr lang="en-US" dirty="0" smtClean="0"/>
              <a:t>You can see the 80 </a:t>
            </a:r>
            <a:r>
              <a:rPr lang="en-US" dirty="0" err="1" smtClean="0"/>
              <a:t>keV</a:t>
            </a:r>
            <a:r>
              <a:rPr lang="en-US" dirty="0" smtClean="0"/>
              <a:t> – the florescence peak.</a:t>
            </a:r>
          </a:p>
          <a:p>
            <a:pPr marL="685800" lvl="1" indent="-228600">
              <a:buAutoNum type="arabicParenR"/>
            </a:pPr>
            <a:r>
              <a:rPr lang="en-US" dirty="0" smtClean="0"/>
              <a:t>From pixel that absorbed 80 </a:t>
            </a:r>
            <a:r>
              <a:rPr lang="en-US" dirty="0" err="1" smtClean="0"/>
              <a:t>keV</a:t>
            </a:r>
            <a:r>
              <a:rPr lang="en-US" dirty="0" smtClean="0"/>
              <a:t> but then lost the florescence.</a:t>
            </a:r>
          </a:p>
          <a:p>
            <a:pPr marL="228600" indent="-228600">
              <a:buAutoNum type="arabicParenR"/>
            </a:pPr>
            <a:r>
              <a:rPr lang="en-US" dirty="0" smtClean="0"/>
              <a:t>Non-ideal – degrades your data – need to keep it in mind.</a:t>
            </a:r>
          </a:p>
          <a:p>
            <a:pPr marL="228600" indent="-228600">
              <a:buAutoNum type="arabicParenR"/>
            </a:pPr>
            <a:r>
              <a:rPr lang="en-US" dirty="0" smtClean="0"/>
              <a:t>With smaller pixels it will be even more of nuisance .</a:t>
            </a:r>
          </a:p>
          <a:p>
            <a:pPr marL="228600" indent="-228600">
              <a:buAutoNum type="arabicParenR"/>
            </a:pPr>
            <a:endParaRPr lang="en-US" dirty="0"/>
          </a:p>
          <a:p>
            <a:pPr marL="228600" indent="-228600">
              <a:buAutoNum type="arabicParenR"/>
            </a:pPr>
            <a:r>
              <a:rPr lang="en-US" dirty="0" smtClean="0"/>
              <a:t>You can see higher order echoes of this between 1 and 2 photons, 2 and 3 photons.</a:t>
            </a:r>
            <a:endParaRPr lang="en-US" dirty="0"/>
          </a:p>
        </p:txBody>
      </p:sp>
      <p:sp>
        <p:nvSpPr>
          <p:cNvPr id="4" name="Slide Number Placeholder 3"/>
          <p:cNvSpPr>
            <a:spLocks noGrp="1"/>
          </p:cNvSpPr>
          <p:nvPr>
            <p:ph type="sldNum" sz="quarter" idx="10"/>
          </p:nvPr>
        </p:nvSpPr>
        <p:spPr/>
        <p:txBody>
          <a:bodyPr/>
          <a:lstStyle/>
          <a:p>
            <a:fld id="{53F20132-63A5-4C93-8E1B-CBA8E87D5FB0}" type="slidenum">
              <a:rPr lang="en-US" smtClean="0"/>
              <a:t>12</a:t>
            </a:fld>
            <a:endParaRPr lang="en-US"/>
          </a:p>
        </p:txBody>
      </p:sp>
    </p:spTree>
    <p:extLst>
      <p:ext uri="{BB962C8B-B14F-4D97-AF65-F5344CB8AC3E}">
        <p14:creationId xmlns:p14="http://schemas.microsoft.com/office/powerpoint/2010/main" val="18293662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The other major problem with </a:t>
            </a:r>
            <a:r>
              <a:rPr lang="en-US" dirty="0" err="1" smtClean="0"/>
              <a:t>CdTe</a:t>
            </a:r>
            <a:r>
              <a:rPr lang="en-US" dirty="0" smtClean="0"/>
              <a:t> is Polarization.</a:t>
            </a:r>
          </a:p>
          <a:p>
            <a:r>
              <a:rPr lang="en-US" dirty="0" smtClean="0"/>
              <a:t>2) Trapping of charge, building of space charge.</a:t>
            </a:r>
          </a:p>
          <a:p>
            <a:r>
              <a:rPr lang="en-US" dirty="0" smtClean="0"/>
              <a:t>3) Non-uniformities that look like networks.</a:t>
            </a:r>
          </a:p>
          <a:p>
            <a:endParaRPr lang="en-US" dirty="0"/>
          </a:p>
          <a:p>
            <a:r>
              <a:rPr lang="en-US" dirty="0" smtClean="0"/>
              <a:t>Showing:</a:t>
            </a:r>
          </a:p>
          <a:p>
            <a:pPr marL="228600" indent="-228600">
              <a:buAutoNum type="arabicParenR"/>
            </a:pPr>
            <a:r>
              <a:rPr lang="en-US" dirty="0" smtClean="0"/>
              <a:t>Sitting around for 15 hours.</a:t>
            </a:r>
          </a:p>
          <a:p>
            <a:pPr marL="228600" indent="-228600">
              <a:buAutoNum type="arabicParenR"/>
            </a:pPr>
            <a:r>
              <a:rPr lang="en-US" dirty="0" smtClean="0"/>
              <a:t>Results of polarization after illumination with a knife edge.</a:t>
            </a:r>
          </a:p>
          <a:p>
            <a:pPr marL="228600" indent="-228600">
              <a:buAutoNum type="arabicParenR"/>
            </a:pPr>
            <a:r>
              <a:rPr lang="en-US" dirty="0" smtClean="0"/>
              <a:t>Top region was shielded with knife edge. Bottom region was dosed. (47 </a:t>
            </a:r>
            <a:r>
              <a:rPr lang="en-US" dirty="0" err="1" smtClean="0"/>
              <a:t>keV</a:t>
            </a:r>
            <a:r>
              <a:rPr lang="en-US" dirty="0" smtClean="0"/>
              <a:t> Ag tube for </a:t>
            </a:r>
            <a:r>
              <a:rPr lang="da-DK" dirty="0" smtClean="0"/>
              <a:t>5×10^10</a:t>
            </a:r>
            <a:r>
              <a:rPr lang="da-DK" dirty="0"/>
              <a:t> </a:t>
            </a:r>
            <a:r>
              <a:rPr lang="da-DK" dirty="0" smtClean="0"/>
              <a:t>ph/mm2</a:t>
            </a:r>
            <a:r>
              <a:rPr lang="da-DK" dirty="0"/>
              <a:t> </a:t>
            </a:r>
            <a:r>
              <a:rPr lang="da-DK" dirty="0" smtClean="0"/>
              <a:t>at </a:t>
            </a:r>
            <a:r>
              <a:rPr lang="da-DK" dirty="0"/>
              <a:t>600 V bias</a:t>
            </a:r>
            <a:r>
              <a:rPr lang="da-DK" dirty="0" smtClean="0"/>
              <a:t>.</a:t>
            </a:r>
          </a:p>
          <a:p>
            <a:endParaRPr lang="en-US" dirty="0"/>
          </a:p>
          <a:p>
            <a:r>
              <a:rPr lang="en-US" dirty="0" smtClean="0"/>
              <a:t>Effects:</a:t>
            </a:r>
          </a:p>
          <a:p>
            <a:pPr marL="228600" indent="-228600">
              <a:buAutoNum type="arabicParenR"/>
            </a:pPr>
            <a:r>
              <a:rPr lang="en-US" dirty="0" smtClean="0"/>
              <a:t>A: Just sitting around gets this non-uniformity/network – but average signal the same.</a:t>
            </a:r>
          </a:p>
          <a:p>
            <a:pPr marL="228600" indent="-228600">
              <a:buAutoNum type="arabicParenR"/>
            </a:pPr>
            <a:r>
              <a:rPr lang="en-US" dirty="0" smtClean="0"/>
              <a:t>C: Dosed less variance than A but reduced signal.</a:t>
            </a:r>
          </a:p>
          <a:p>
            <a:pPr marL="228600" indent="-228600">
              <a:buAutoNum type="arabicParenR"/>
            </a:pPr>
            <a:r>
              <a:rPr lang="en-US" dirty="0" smtClean="0"/>
              <a:t>B: Difference in space charge causes distortion of fields lines in the detector -&gt; displacement and ghosting of edges in subsequent frames.</a:t>
            </a:r>
          </a:p>
          <a:p>
            <a:pPr marL="228600" indent="-228600">
              <a:buAutoNum type="arabicParenR"/>
            </a:pPr>
            <a:r>
              <a:rPr lang="en-US" dirty="0" smtClean="0"/>
              <a:t>Some effects more apparent on integrating PAD?</a:t>
            </a:r>
          </a:p>
          <a:p>
            <a:pPr marL="228600" indent="-228600">
              <a:buAutoNum type="arabicParenR"/>
            </a:pPr>
            <a:endParaRPr lang="en-US" dirty="0" smtClean="0"/>
          </a:p>
          <a:p>
            <a:endParaRPr lang="en-US" dirty="0" smtClean="0"/>
          </a:p>
          <a:p>
            <a:pPr marL="228600" indent="-228600">
              <a:buAutoNum type="arabicParenR"/>
            </a:pPr>
            <a:endParaRPr lang="en-US" dirty="0"/>
          </a:p>
          <a:p>
            <a:pPr marL="228600" indent="-228600">
              <a:buAutoNum type="arabicParenR"/>
            </a:pPr>
            <a:endParaRPr lang="en-US" dirty="0" smtClean="0"/>
          </a:p>
        </p:txBody>
      </p:sp>
      <p:sp>
        <p:nvSpPr>
          <p:cNvPr id="4" name="Slide Number Placeholder 3"/>
          <p:cNvSpPr>
            <a:spLocks noGrp="1"/>
          </p:cNvSpPr>
          <p:nvPr>
            <p:ph type="sldNum" sz="quarter" idx="10"/>
          </p:nvPr>
        </p:nvSpPr>
        <p:spPr/>
        <p:txBody>
          <a:bodyPr/>
          <a:lstStyle/>
          <a:p>
            <a:pPr>
              <a:defRPr/>
            </a:pPr>
            <a:fld id="{F0C9F3D8-2FCF-4126-831D-E5B48B7B3AB5}" type="slidenum">
              <a:rPr lang="en-US" smtClean="0"/>
              <a:pPr>
                <a:defRPr/>
              </a:pPr>
              <a:t>13</a:t>
            </a:fld>
            <a:endParaRPr lang="en-US"/>
          </a:p>
        </p:txBody>
      </p:sp>
    </p:spTree>
    <p:extLst>
      <p:ext uri="{BB962C8B-B14F-4D97-AF65-F5344CB8AC3E}">
        <p14:creationId xmlns:p14="http://schemas.microsoft.com/office/powerpoint/2010/main" val="1967784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however, reset the material.</a:t>
            </a:r>
          </a:p>
          <a:p>
            <a:endParaRPr lang="en-US" dirty="0"/>
          </a:p>
          <a:p>
            <a:r>
              <a:rPr lang="en-US" dirty="0" smtClean="0"/>
              <a:t>After some experimentation, here is what we do:</a:t>
            </a:r>
          </a:p>
          <a:p>
            <a:pPr marL="228600" indent="-228600">
              <a:buAutoNum type="arabicParenR"/>
            </a:pPr>
            <a:r>
              <a:rPr lang="en-US" dirty="0" smtClean="0"/>
              <a:t>Apply a slight forward bias (~5V) for a couple minutes.</a:t>
            </a:r>
          </a:p>
          <a:p>
            <a:pPr marL="228600" indent="-228600">
              <a:buAutoNum type="arabicParenR"/>
            </a:pPr>
            <a:r>
              <a:rPr lang="en-US" dirty="0" smtClean="0"/>
              <a:t>Reapply high voltage.</a:t>
            </a:r>
          </a:p>
          <a:p>
            <a:pPr marL="228600" indent="-228600">
              <a:buAutoNum type="arabicParenR"/>
            </a:pPr>
            <a:r>
              <a:rPr lang="en-US" dirty="0" smtClean="0"/>
              <a:t>Wait a few minutes.</a:t>
            </a:r>
          </a:p>
          <a:p>
            <a:pPr marL="228600" indent="-228600">
              <a:buAutoNum type="arabicParenR"/>
            </a:pPr>
            <a:r>
              <a:rPr lang="en-US" dirty="0" smtClean="0"/>
              <a:t>Take new backgrounds/dark images.</a:t>
            </a:r>
          </a:p>
          <a:p>
            <a:pPr marL="228600" indent="-228600">
              <a:buAutoNum type="arabicParenR"/>
            </a:pPr>
            <a:r>
              <a:rPr lang="en-US" dirty="0" smtClean="0"/>
              <a:t>Returns signal to original value within 0.5%</a:t>
            </a:r>
          </a:p>
          <a:p>
            <a:pPr marL="228600" indent="-228600">
              <a:buAutoNum type="arabicParenR"/>
            </a:pPr>
            <a:endParaRPr lang="en-US" dirty="0"/>
          </a:p>
          <a:p>
            <a:r>
              <a:rPr lang="en-US" dirty="0" smtClean="0"/>
              <a:t>Comments:</a:t>
            </a:r>
          </a:p>
          <a:p>
            <a:r>
              <a:rPr lang="en-US" dirty="0" err="1" smtClean="0"/>
              <a:t>Acrorad</a:t>
            </a:r>
            <a:r>
              <a:rPr lang="en-US" dirty="0" smtClean="0"/>
              <a:t> warned against forward biasing.</a:t>
            </a:r>
            <a:endParaRPr lang="en-US" dirty="0"/>
          </a:p>
        </p:txBody>
      </p:sp>
      <p:sp>
        <p:nvSpPr>
          <p:cNvPr id="4" name="Slide Number Placeholder 3"/>
          <p:cNvSpPr>
            <a:spLocks noGrp="1"/>
          </p:cNvSpPr>
          <p:nvPr>
            <p:ph type="sldNum" sz="quarter" idx="10"/>
          </p:nvPr>
        </p:nvSpPr>
        <p:spPr/>
        <p:txBody>
          <a:bodyPr/>
          <a:lstStyle/>
          <a:p>
            <a:pPr>
              <a:defRPr/>
            </a:pPr>
            <a:fld id="{F0C9F3D8-2FCF-4126-831D-E5B48B7B3AB5}" type="slidenum">
              <a:rPr lang="en-US" smtClean="0"/>
              <a:pPr>
                <a:defRPr/>
              </a:pPr>
              <a:t>14</a:t>
            </a:fld>
            <a:endParaRPr lang="en-US"/>
          </a:p>
        </p:txBody>
      </p:sp>
    </p:spTree>
    <p:extLst>
      <p:ext uri="{BB962C8B-B14F-4D97-AF65-F5344CB8AC3E}">
        <p14:creationId xmlns:p14="http://schemas.microsoft.com/office/powerpoint/2010/main" val="2981165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is flying today? </a:t>
            </a:r>
          </a:p>
          <a:p>
            <a:endParaRPr lang="en-US" dirty="0" smtClean="0"/>
          </a:p>
          <a:p>
            <a:endParaRPr lang="en-US" dirty="0" smtClean="0"/>
          </a:p>
          <a:p>
            <a:pPr marL="228600" indent="-228600">
              <a:buAutoNum type="arabicParenR"/>
            </a:pPr>
            <a:r>
              <a:rPr lang="en-US" dirty="0" smtClean="0"/>
              <a:t>Material scientists like to look at metals and how they fail (crack propagation, deformation of metal grains, twinning).</a:t>
            </a:r>
          </a:p>
          <a:p>
            <a:pPr marL="228600" indent="-228600">
              <a:buAutoNum type="arabicParenR"/>
            </a:pPr>
            <a:r>
              <a:rPr lang="en-US" dirty="0" smtClean="0"/>
              <a:t>USAF + aerospace + structural materials </a:t>
            </a:r>
            <a:r>
              <a:rPr lang="en-US" dirty="0"/>
              <a:t>shifting toward integrated computational materials engineering (ICME</a:t>
            </a:r>
            <a:r>
              <a:rPr lang="en-US" dirty="0" smtClean="0"/>
              <a:t>) that </a:t>
            </a:r>
            <a:r>
              <a:rPr lang="en-US" dirty="0"/>
              <a:t>“requires validated predictive models of material </a:t>
            </a:r>
            <a:r>
              <a:rPr lang="en-US" dirty="0" smtClean="0"/>
              <a:t>performance”</a:t>
            </a:r>
          </a:p>
          <a:p>
            <a:pPr marL="228600" indent="-228600">
              <a:buAutoNum type="arabicParenR"/>
            </a:pPr>
            <a:r>
              <a:rPr lang="en-US" dirty="0" smtClean="0"/>
              <a:t>Look at applying and releasing tensions on metals (her </a:t>
            </a:r>
            <a:r>
              <a:rPr lang="en-US" dirty="0" err="1" smtClean="0"/>
              <a:t>Ti</a:t>
            </a:r>
            <a:r>
              <a:rPr lang="en-US" dirty="0" smtClean="0"/>
              <a:t> alloys).</a:t>
            </a:r>
          </a:p>
          <a:p>
            <a:pPr marL="228600" indent="-228600">
              <a:buAutoNum type="arabicParenR"/>
            </a:pPr>
            <a:r>
              <a:rPr lang="en-US" dirty="0" smtClean="0"/>
              <a:t>Animation – is just keeping angle fixed as we’re doing it.</a:t>
            </a:r>
          </a:p>
          <a:p>
            <a:pPr marL="228600" indent="-228600">
              <a:buAutoNum type="arabicParenR"/>
            </a:pPr>
            <a:r>
              <a:rPr lang="en-US" dirty="0" smtClean="0"/>
              <a:t>Grains disappear – rotating and going out of diffraction condition/</a:t>
            </a:r>
            <a:r>
              <a:rPr lang="en-US" dirty="0" err="1" smtClean="0"/>
              <a:t>ewald</a:t>
            </a:r>
            <a:r>
              <a:rPr lang="en-US" dirty="0" smtClean="0"/>
              <a:t> sphere.</a:t>
            </a:r>
          </a:p>
          <a:p>
            <a:pPr marL="228600" indent="-228600">
              <a:buAutoNum type="arabicParenR"/>
            </a:pPr>
            <a:r>
              <a:rPr lang="en-US" dirty="0" smtClean="0"/>
              <a:t>Sweep through section of recip. Space by continuous back and forth rotation.</a:t>
            </a:r>
          </a:p>
          <a:p>
            <a:pPr marL="228600" indent="-228600">
              <a:buAutoNum type="arabicParenR"/>
            </a:pPr>
            <a:endParaRPr lang="en-US" dirty="0"/>
          </a:p>
          <a:p>
            <a:pPr marL="228600" indent="-228600">
              <a:buAutoNum type="arabicParenR"/>
            </a:pPr>
            <a:r>
              <a:rPr lang="en-US" dirty="0" smtClean="0"/>
              <a:t>Of </a:t>
            </a:r>
            <a:r>
              <a:rPr lang="en-US" dirty="0" err="1" smtClean="0"/>
              <a:t>cource</a:t>
            </a:r>
            <a:r>
              <a:rPr lang="en-US" dirty="0" smtClean="0"/>
              <a:t> – 80 </a:t>
            </a:r>
            <a:r>
              <a:rPr lang="en-US" dirty="0" err="1" smtClean="0"/>
              <a:t>keV</a:t>
            </a:r>
            <a:r>
              <a:rPr lang="en-US" dirty="0" smtClean="0"/>
              <a:t> (metals) and MMPAD.</a:t>
            </a:r>
          </a:p>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53F20132-63A5-4C93-8E1B-CBA8E87D5FB0}" type="slidenum">
              <a:rPr lang="en-US" smtClean="0"/>
              <a:t>15</a:t>
            </a:fld>
            <a:endParaRPr lang="en-US"/>
          </a:p>
        </p:txBody>
      </p:sp>
    </p:spTree>
    <p:extLst>
      <p:ext uri="{BB962C8B-B14F-4D97-AF65-F5344CB8AC3E}">
        <p14:creationId xmlns:p14="http://schemas.microsoft.com/office/powerpoint/2010/main" val="1878507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4 dimensional data set: </a:t>
            </a:r>
          </a:p>
          <a:p>
            <a:pPr marL="685800" lvl="1" indent="-228600">
              <a:buAutoNum type="arabicParenR"/>
            </a:pPr>
            <a:r>
              <a:rPr lang="en-US" dirty="0" smtClean="0"/>
              <a:t>Radial (r)</a:t>
            </a:r>
          </a:p>
          <a:p>
            <a:pPr marL="685800" lvl="1" indent="-228600">
              <a:buAutoNum type="arabicParenR"/>
            </a:pPr>
            <a:r>
              <a:rPr lang="en-US" dirty="0" smtClean="0"/>
              <a:t>Azimuthal angle.</a:t>
            </a:r>
          </a:p>
          <a:p>
            <a:pPr marL="685800" lvl="1" indent="-228600">
              <a:buAutoNum type="arabicParenR"/>
            </a:pPr>
            <a:r>
              <a:rPr lang="en-US" dirty="0" smtClean="0"/>
              <a:t>Omega (sample rotation).</a:t>
            </a:r>
          </a:p>
          <a:p>
            <a:pPr marL="685800" lvl="1" indent="-228600">
              <a:buAutoNum type="arabicParenR"/>
            </a:pPr>
            <a:r>
              <a:rPr lang="en-US" dirty="0" smtClean="0"/>
              <a:t>Time.</a:t>
            </a:r>
          </a:p>
          <a:p>
            <a:r>
              <a:rPr lang="en-US" dirty="0" smtClean="0"/>
              <a:t>Can:</a:t>
            </a:r>
          </a:p>
          <a:p>
            <a:pPr marL="228600" indent="-228600">
              <a:buAutoNum type="arabicParenR"/>
            </a:pPr>
            <a:r>
              <a:rPr lang="en-US" dirty="0" smtClean="0"/>
              <a:t>Select r range to track diffraction spots.</a:t>
            </a:r>
          </a:p>
          <a:p>
            <a:pPr marL="228600" indent="-228600">
              <a:buAutoNum type="arabicParenR"/>
            </a:pPr>
            <a:r>
              <a:rPr lang="en-US" dirty="0" smtClean="0"/>
              <a:t>Sum over r.</a:t>
            </a:r>
          </a:p>
          <a:p>
            <a:pPr marL="228600" indent="-228600">
              <a:buAutoNum type="arabicParenR"/>
            </a:pPr>
            <a:r>
              <a:rPr lang="en-US" dirty="0" smtClean="0"/>
              <a:t>Plot pictures of omega vs </a:t>
            </a:r>
            <a:r>
              <a:rPr lang="en-US" dirty="0" err="1" smtClean="0"/>
              <a:t>azi</a:t>
            </a:r>
            <a:r>
              <a:rPr lang="en-US" dirty="0"/>
              <a:t> </a:t>
            </a:r>
            <a:r>
              <a:rPr lang="en-US" dirty="0" smtClean="0"/>
              <a:t>and make a movie.</a:t>
            </a:r>
          </a:p>
          <a:p>
            <a:pPr marL="228600" indent="-228600">
              <a:buAutoNum type="arabicParenR"/>
            </a:pPr>
            <a:endParaRPr lang="en-US" dirty="0"/>
          </a:p>
          <a:p>
            <a:r>
              <a:rPr lang="en-US" dirty="0" smtClean="0"/>
              <a:t>Shows:</a:t>
            </a:r>
          </a:p>
          <a:p>
            <a:pPr marL="228600" indent="-228600">
              <a:buAutoNum type="arabicParenR"/>
            </a:pPr>
            <a:r>
              <a:rPr lang="en-US" dirty="0" smtClean="0"/>
              <a:t>Really rich behavior.</a:t>
            </a:r>
          </a:p>
          <a:p>
            <a:pPr marL="228600" indent="-228600">
              <a:buAutoNum type="arabicParenR"/>
            </a:pPr>
            <a:r>
              <a:rPr lang="en-US" dirty="0" smtClean="0"/>
              <a:t>See things drift out of omega range can now be tracked.</a:t>
            </a:r>
          </a:p>
          <a:p>
            <a:pPr marL="228600" indent="-228600">
              <a:buAutoNum type="arabicParenR"/>
            </a:pPr>
            <a:endParaRPr lang="en-US" dirty="0"/>
          </a:p>
          <a:p>
            <a:r>
              <a:rPr lang="en-US" dirty="0" smtClean="0"/>
              <a:t>Looking for things like :</a:t>
            </a:r>
          </a:p>
          <a:p>
            <a:pPr marL="228600" indent="-228600">
              <a:buAutoNum type="arabicParenR"/>
            </a:pPr>
            <a:r>
              <a:rPr lang="en-US" dirty="0" err="1" smtClean="0"/>
              <a:t>Intermittancy</a:t>
            </a:r>
            <a:r>
              <a:rPr lang="en-US" dirty="0" smtClean="0"/>
              <a:t> of  material response. i.e. Continuous tension that are punctuated – like, if you will, like little tiny earthquakes</a:t>
            </a:r>
            <a:r>
              <a:rPr lang="en-US" dirty="0"/>
              <a:t> </a:t>
            </a:r>
            <a:r>
              <a:rPr lang="en-US" dirty="0" smtClean="0"/>
              <a:t>on the grain level.</a:t>
            </a:r>
          </a:p>
          <a:p>
            <a:pPr marL="228600" indent="-228600">
              <a:buAutoNum type="arabicParenR"/>
            </a:pPr>
            <a:endParaRPr lang="en-US" dirty="0" smtClean="0"/>
          </a:p>
          <a:p>
            <a:pPr marL="228600" indent="-228600">
              <a:buAutoNum type="arabicParenR"/>
            </a:pPr>
            <a:endParaRPr lang="en-US" dirty="0" smtClean="0"/>
          </a:p>
        </p:txBody>
      </p:sp>
      <p:sp>
        <p:nvSpPr>
          <p:cNvPr id="4" name="Slide Number Placeholder 3"/>
          <p:cNvSpPr>
            <a:spLocks noGrp="1"/>
          </p:cNvSpPr>
          <p:nvPr>
            <p:ph type="sldNum" sz="quarter" idx="10"/>
          </p:nvPr>
        </p:nvSpPr>
        <p:spPr/>
        <p:txBody>
          <a:bodyPr/>
          <a:lstStyle/>
          <a:p>
            <a:fld id="{53F20132-63A5-4C93-8E1B-CBA8E87D5FB0}" type="slidenum">
              <a:rPr lang="en-US" smtClean="0"/>
              <a:t>16</a:t>
            </a:fld>
            <a:endParaRPr lang="en-US"/>
          </a:p>
        </p:txBody>
      </p:sp>
    </p:spTree>
    <p:extLst>
      <p:ext uri="{BB962C8B-B14F-4D97-AF65-F5344CB8AC3E}">
        <p14:creationId xmlns:p14="http://schemas.microsoft.com/office/powerpoint/2010/main" val="22843555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F20132-63A5-4C93-8E1B-CBA8E87D5FB0}" type="slidenum">
              <a:rPr lang="en-US" smtClean="0"/>
              <a:t>17</a:t>
            </a:fld>
            <a:endParaRPr lang="en-US"/>
          </a:p>
        </p:txBody>
      </p:sp>
    </p:spTree>
    <p:extLst>
      <p:ext uri="{BB962C8B-B14F-4D97-AF65-F5344CB8AC3E}">
        <p14:creationId xmlns:p14="http://schemas.microsoft.com/office/powerpoint/2010/main" val="28855248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F20132-63A5-4C93-8E1B-CBA8E87D5FB0}" type="slidenum">
              <a:rPr lang="en-US" smtClean="0"/>
              <a:t>18</a:t>
            </a:fld>
            <a:endParaRPr lang="en-US"/>
          </a:p>
        </p:txBody>
      </p:sp>
    </p:spTree>
    <p:extLst>
      <p:ext uri="{BB962C8B-B14F-4D97-AF65-F5344CB8AC3E}">
        <p14:creationId xmlns:p14="http://schemas.microsoft.com/office/powerpoint/2010/main" val="2978394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F20132-63A5-4C93-8E1B-CBA8E87D5FB0}" type="slidenum">
              <a:rPr lang="en-US" smtClean="0"/>
              <a:t>19</a:t>
            </a:fld>
            <a:endParaRPr lang="en-US"/>
          </a:p>
        </p:txBody>
      </p:sp>
    </p:spTree>
    <p:extLst>
      <p:ext uri="{BB962C8B-B14F-4D97-AF65-F5344CB8AC3E}">
        <p14:creationId xmlns:p14="http://schemas.microsoft.com/office/powerpoint/2010/main" val="1130534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To give a context for detector development in photon science.</a:t>
            </a:r>
          </a:p>
          <a:p>
            <a:pPr marL="228600" indent="-228600">
              <a:buAutoNum type="arabicParenR"/>
            </a:pPr>
            <a:r>
              <a:rPr lang="en-US" dirty="0" smtClean="0"/>
              <a:t>Source capabilities really increasing.</a:t>
            </a:r>
          </a:p>
          <a:p>
            <a:pPr marL="228600" indent="-228600">
              <a:buAutoNum type="arabicParenR"/>
            </a:pPr>
            <a:r>
              <a:rPr lang="en-US" dirty="0" smtClean="0"/>
              <a:t>Different metrics – showing average brilliance for XFELs, synchrotron sources.</a:t>
            </a:r>
          </a:p>
          <a:p>
            <a:pPr marL="228600" indent="-228600">
              <a:buAutoNum type="arabicParenR"/>
            </a:pPr>
            <a:r>
              <a:rPr lang="en-US" dirty="0" smtClean="0"/>
              <a:t>Logarithmic scale.</a:t>
            </a:r>
          </a:p>
          <a:p>
            <a:pPr marL="228600" indent="-228600">
              <a:buAutoNum type="arabicParenR"/>
            </a:pPr>
            <a:r>
              <a:rPr lang="en-US" dirty="0" smtClean="0"/>
              <a:t>XFELs impressive – but also advances at new low emittance storage ring sources</a:t>
            </a:r>
          </a:p>
          <a:p>
            <a:pPr marL="685800" lvl="1" indent="-228600">
              <a:buAutoNum type="arabicParenR"/>
            </a:pPr>
            <a:r>
              <a:rPr lang="en-US" dirty="0" smtClean="0"/>
              <a:t>Key: </a:t>
            </a:r>
            <a:r>
              <a:rPr lang="en-US" dirty="0" err="1" smtClean="0"/>
              <a:t>multibend</a:t>
            </a:r>
            <a:r>
              <a:rPr lang="en-US" dirty="0" smtClean="0"/>
              <a:t> </a:t>
            </a:r>
            <a:r>
              <a:rPr lang="en-US" dirty="0" err="1" smtClean="0"/>
              <a:t>achromat</a:t>
            </a:r>
            <a:r>
              <a:rPr lang="en-US" dirty="0"/>
              <a:t> </a:t>
            </a:r>
            <a:r>
              <a:rPr lang="en-US" dirty="0" smtClean="0"/>
              <a:t>(MBA)</a:t>
            </a:r>
          </a:p>
          <a:p>
            <a:pPr marL="685800" lvl="1" indent="-228600">
              <a:buAutoNum type="arabicParenR"/>
            </a:pPr>
            <a:r>
              <a:rPr lang="en-US" dirty="0" smtClean="0"/>
              <a:t>diffraction limited sources.</a:t>
            </a:r>
          </a:p>
          <a:p>
            <a:pPr marL="228600" indent="-228600">
              <a:buAutoNum type="arabicParenR"/>
            </a:pPr>
            <a:r>
              <a:rPr lang="en-US" dirty="0" smtClean="0"/>
              <a:t>Important thing to Detector Development: Brilliance -&gt; more photons probing smaller samples -&gt; more information collected by detectors.</a:t>
            </a:r>
          </a:p>
          <a:p>
            <a:pPr marL="228600" indent="-228600">
              <a:buAutoNum type="arabicParenR"/>
            </a:pPr>
            <a:r>
              <a:rPr lang="en-US" dirty="0" smtClean="0"/>
              <a:t>At the same time: a push to harder x-rays (e.g. LCLS, APS, </a:t>
            </a:r>
            <a:r>
              <a:rPr lang="en-US" dirty="0" err="1" smtClean="0"/>
              <a:t>MaRIE</a:t>
            </a:r>
            <a:r>
              <a:rPr lang="en-US" dirty="0" smtClean="0"/>
              <a:t>)</a:t>
            </a:r>
          </a:p>
          <a:p>
            <a:pPr marL="685800" lvl="1" indent="-228600">
              <a:buAutoNum type="arabicParenR"/>
            </a:pPr>
            <a:r>
              <a:rPr lang="en-US" dirty="0" smtClean="0"/>
              <a:t>LCLS</a:t>
            </a:r>
          </a:p>
          <a:p>
            <a:pPr marL="685800" lvl="1" indent="-228600">
              <a:buAutoNum type="arabicParenR"/>
            </a:pPr>
            <a:r>
              <a:rPr lang="en-US" dirty="0" smtClean="0"/>
              <a:t>Advanced Photon Source</a:t>
            </a:r>
          </a:p>
          <a:p>
            <a:pPr marL="685800" lvl="1" indent="-228600">
              <a:buAutoNum type="arabicParenR"/>
            </a:pPr>
            <a:r>
              <a:rPr lang="en-US" dirty="0" smtClean="0"/>
              <a:t>Los Alamos proposed </a:t>
            </a:r>
            <a:r>
              <a:rPr lang="en-US" dirty="0" err="1" smtClean="0"/>
              <a:t>MaRIE</a:t>
            </a:r>
            <a:r>
              <a:rPr lang="en-US" dirty="0" smtClean="0"/>
              <a:t> XFEL</a:t>
            </a:r>
          </a:p>
          <a:p>
            <a:pPr lvl="1"/>
            <a:r>
              <a:rPr lang="en-US" dirty="0" smtClean="0"/>
              <a:t>Thus the need for higher Z sensor materials</a:t>
            </a:r>
          </a:p>
        </p:txBody>
      </p:sp>
      <p:sp>
        <p:nvSpPr>
          <p:cNvPr id="4" name="Slide Number Placeholder 3"/>
          <p:cNvSpPr>
            <a:spLocks noGrp="1"/>
          </p:cNvSpPr>
          <p:nvPr>
            <p:ph type="sldNum" sz="quarter" idx="10"/>
          </p:nvPr>
        </p:nvSpPr>
        <p:spPr/>
        <p:txBody>
          <a:bodyPr/>
          <a:lstStyle/>
          <a:p>
            <a:fld id="{53F20132-63A5-4C93-8E1B-CBA8E87D5FB0}" type="slidenum">
              <a:rPr lang="en-US" smtClean="0"/>
              <a:t>2</a:t>
            </a:fld>
            <a:endParaRPr lang="en-US"/>
          </a:p>
        </p:txBody>
      </p:sp>
    </p:spTree>
    <p:extLst>
      <p:ext uri="{BB962C8B-B14F-4D97-AF65-F5344CB8AC3E}">
        <p14:creationId xmlns:p14="http://schemas.microsoft.com/office/powerpoint/2010/main" val="19546701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4" name="PlaceHolder 1"/>
          <p:cNvSpPr>
            <a:spLocks noGrp="1"/>
          </p:cNvSpPr>
          <p:nvPr>
            <p:ph type="body"/>
          </p:nvPr>
        </p:nvSpPr>
        <p:spPr>
          <a:xfrm>
            <a:off x="935640" y="4414658"/>
            <a:ext cx="5138776" cy="4183554"/>
          </a:xfrm>
          <a:prstGeom prst="rect">
            <a:avLst/>
          </a:prstGeom>
        </p:spPr>
        <p:txBody>
          <a:bodyPr lIns="92647" tIns="46497" rIns="92647" bIns="46497"/>
          <a:lstStyle/>
          <a:p>
            <a:endParaRPr dirty="0"/>
          </a:p>
        </p:txBody>
      </p:sp>
      <p:sp>
        <p:nvSpPr>
          <p:cNvPr id="985" name="TextShape 2"/>
          <p:cNvSpPr txBox="1"/>
          <p:nvPr/>
        </p:nvSpPr>
        <p:spPr>
          <a:xfrm>
            <a:off x="3973710" y="8828966"/>
            <a:ext cx="3036346" cy="467086"/>
          </a:xfrm>
          <a:prstGeom prst="rect">
            <a:avLst/>
          </a:prstGeom>
        </p:spPr>
        <p:txBody>
          <a:bodyPr lIns="92647" tIns="46497" rIns="92647" bIns="46497" anchor="b"/>
          <a:lstStyle/>
          <a:p>
            <a:pPr algn="r">
              <a:lnSpc>
                <a:spcPct val="100000"/>
              </a:lnSpc>
            </a:pPr>
            <a:fld id="{037B06B9-4ABC-4E1B-86F4-4C57FC427B15}" type="slidenum">
              <a:rPr lang="en-US" sz="1200">
                <a:solidFill>
                  <a:srgbClr val="000000"/>
                </a:solidFill>
                <a:latin typeface="Times New Roman"/>
              </a:rPr>
              <a:t>20</a:t>
            </a:fld>
            <a:endParaRPr/>
          </a:p>
        </p:txBody>
      </p:sp>
    </p:spTree>
    <p:extLst>
      <p:ext uri="{BB962C8B-B14F-4D97-AF65-F5344CB8AC3E}">
        <p14:creationId xmlns:p14="http://schemas.microsoft.com/office/powerpoint/2010/main" val="7364989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6563" y="709613"/>
            <a:ext cx="6297612" cy="3541712"/>
          </a:xfrm>
        </p:spPr>
      </p:sp>
      <p:sp>
        <p:nvSpPr>
          <p:cNvPr id="3" name="Notes Placeholder 2"/>
          <p:cNvSpPr>
            <a:spLocks noGrp="1"/>
          </p:cNvSpPr>
          <p:nvPr>
            <p:ph type="body" idx="1"/>
          </p:nvPr>
        </p:nvSpPr>
        <p:spPr/>
        <p:txBody>
          <a:bodyPr/>
          <a:lstStyle/>
          <a:p>
            <a:r>
              <a:rPr lang="en-US" dirty="0"/>
              <a:t>This slide summarizes one of the early</a:t>
            </a:r>
            <a:r>
              <a:rPr lang="en-US" baseline="0" dirty="0"/>
              <a:t> experiments done with the EM-PAD.</a:t>
            </a:r>
          </a:p>
          <a:p>
            <a:r>
              <a:rPr lang="en-US" baseline="0" dirty="0"/>
              <a:t>This is </a:t>
            </a:r>
            <a:r>
              <a:rPr lang="en-US" dirty="0"/>
              <a:t>Lorentz microscopy,</a:t>
            </a:r>
            <a:r>
              <a:rPr lang="en-US" baseline="0" dirty="0"/>
              <a:t> </a:t>
            </a:r>
            <a:r>
              <a:rPr lang="en-US" dirty="0"/>
              <a:t>a method for imaging magnetic domain structure in a material.</a:t>
            </a:r>
          </a:p>
          <a:p>
            <a:r>
              <a:rPr lang="en-US" dirty="0"/>
              <a:t>What you see here a vector map of bismuth iron oxide calculated from shifts in momentum of the electron beam from the diffraction pattern, as the</a:t>
            </a:r>
            <a:r>
              <a:rPr lang="en-US" baseline="0" dirty="0"/>
              <a:t> sample is scanned through the beam.</a:t>
            </a:r>
            <a:endParaRPr lang="en-US" dirty="0"/>
          </a:p>
          <a:p>
            <a:r>
              <a:rPr lang="en-US" dirty="0"/>
              <a:t>The detector’s wide dynamic range allows one to accurately measure the high-angle scattering with single electron sensitivity,</a:t>
            </a:r>
            <a:r>
              <a:rPr lang="en-US" baseline="0" dirty="0"/>
              <a:t> as shown at right, at the same time as we u measure the </a:t>
            </a:r>
            <a:r>
              <a:rPr lang="en-US" dirty="0"/>
              <a:t>high-intensity central region. This allows to extract the magnetic and electric fields at atomic resolution. </a:t>
            </a:r>
          </a:p>
          <a:p>
            <a:endParaRPr lang="en-US" dirty="0"/>
          </a:p>
          <a:p>
            <a:r>
              <a:rPr lang="en-US" i="1" dirty="0"/>
              <a:t>This data was taken with 1 </a:t>
            </a:r>
            <a:r>
              <a:rPr lang="en-US" i="1" dirty="0" err="1"/>
              <a:t>ms</a:t>
            </a:r>
            <a:r>
              <a:rPr lang="en-US" i="1" dirty="0"/>
              <a:t> readout and 200 keV </a:t>
            </a:r>
            <a:r>
              <a:rPr lang="en-US" i="1" dirty="0" err="1"/>
              <a:t>Tecnai</a:t>
            </a:r>
            <a:r>
              <a:rPr lang="en-US" i="1" dirty="0"/>
              <a:t> F20 electron microscope</a:t>
            </a:r>
          </a:p>
        </p:txBody>
      </p:sp>
      <p:sp>
        <p:nvSpPr>
          <p:cNvPr id="4" name="Slide Number Placeholder 3"/>
          <p:cNvSpPr>
            <a:spLocks noGrp="1"/>
          </p:cNvSpPr>
          <p:nvPr>
            <p:ph type="sldNum" sz="quarter" idx="10"/>
          </p:nvPr>
        </p:nvSpPr>
        <p:spPr/>
        <p:txBody>
          <a:bodyPr/>
          <a:lstStyle/>
          <a:p>
            <a:fld id="{DBB16BE3-B88B-864B-A69A-26CB155EAEDF}" type="slidenum">
              <a:rPr lang="en-US" smtClean="0"/>
              <a:t>21</a:t>
            </a:fld>
            <a:endParaRPr lang="en-US"/>
          </a:p>
        </p:txBody>
      </p:sp>
    </p:spTree>
    <p:extLst>
      <p:ext uri="{BB962C8B-B14F-4D97-AF65-F5344CB8AC3E}">
        <p14:creationId xmlns:p14="http://schemas.microsoft.com/office/powerpoint/2010/main" val="679984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Additionally,</a:t>
            </a:r>
            <a:r>
              <a:rPr lang="en-US" baseline="0" dirty="0"/>
              <a:t> as I mentioned earlier,  a single-chip silicon MMPAD module has proven very well suited for use in scanning transmission electron microscopy. This iteration of the detector was developed in collaboration with the Mueller group at Cornell. A block diagram of the system is shown here, with photographs of the detector housing and single-chip module at right.</a:t>
            </a:r>
            <a:endParaRPr lang="en-US" dirty="0"/>
          </a:p>
        </p:txBody>
      </p:sp>
      <p:sp>
        <p:nvSpPr>
          <p:cNvPr id="4" name="Slide Number Placeholder 3"/>
          <p:cNvSpPr>
            <a:spLocks noGrp="1"/>
          </p:cNvSpPr>
          <p:nvPr>
            <p:ph type="sldNum" sz="quarter" idx="10"/>
          </p:nvPr>
        </p:nvSpPr>
        <p:spPr/>
        <p:txBody>
          <a:bodyPr/>
          <a:lstStyle/>
          <a:p>
            <a:pPr>
              <a:defRPr/>
            </a:pPr>
            <a:fld id="{F0C9F3D8-2FCF-4126-831D-E5B48B7B3AB5}" type="slidenum">
              <a:rPr lang="en-US" smtClean="0"/>
              <a:pPr>
                <a:defRPr/>
              </a:pPr>
              <a:t>22</a:t>
            </a:fld>
            <a:endParaRPr lang="en-US"/>
          </a:p>
        </p:txBody>
      </p:sp>
    </p:spTree>
    <p:extLst>
      <p:ext uri="{BB962C8B-B14F-4D97-AF65-F5344CB8AC3E}">
        <p14:creationId xmlns:p14="http://schemas.microsoft.com/office/powerpoint/2010/main" val="3607568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has lead to a proliferation of experimental results and papers,</a:t>
            </a:r>
            <a:r>
              <a:rPr lang="en-US" baseline="0" dirty="0"/>
              <a:t> of which this is only a partial list. This iteration of the detector, which we refer to as the EM-PAD, is being commercialized by FEI.</a:t>
            </a:r>
            <a:endParaRPr lang="en-US" dirty="0"/>
          </a:p>
        </p:txBody>
      </p:sp>
      <p:sp>
        <p:nvSpPr>
          <p:cNvPr id="4" name="Slide Number Placeholder 3"/>
          <p:cNvSpPr>
            <a:spLocks noGrp="1"/>
          </p:cNvSpPr>
          <p:nvPr>
            <p:ph type="sldNum" sz="quarter" idx="10"/>
          </p:nvPr>
        </p:nvSpPr>
        <p:spPr/>
        <p:txBody>
          <a:bodyPr/>
          <a:lstStyle/>
          <a:p>
            <a:pPr>
              <a:defRPr/>
            </a:pPr>
            <a:fld id="{F0C9F3D8-2FCF-4126-831D-E5B48B7B3AB5}" type="slidenum">
              <a:rPr lang="en-US" smtClean="0"/>
              <a:pPr>
                <a:defRPr/>
              </a:pPr>
              <a:t>23</a:t>
            </a:fld>
            <a:endParaRPr lang="en-US"/>
          </a:p>
        </p:txBody>
      </p:sp>
    </p:spTree>
    <p:extLst>
      <p:ext uri="{BB962C8B-B14F-4D97-AF65-F5344CB8AC3E}">
        <p14:creationId xmlns:p14="http://schemas.microsoft.com/office/powerpoint/2010/main" val="12228384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F20132-63A5-4C93-8E1B-CBA8E87D5FB0}" type="slidenum">
              <a:rPr lang="en-US" smtClean="0"/>
              <a:t>24</a:t>
            </a:fld>
            <a:endParaRPr lang="en-US"/>
          </a:p>
        </p:txBody>
      </p:sp>
    </p:spTree>
    <p:extLst>
      <p:ext uri="{BB962C8B-B14F-4D97-AF65-F5344CB8AC3E}">
        <p14:creationId xmlns:p14="http://schemas.microsoft.com/office/powerpoint/2010/main" val="30821598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0" name="PlaceHolder 1"/>
          <p:cNvSpPr>
            <a:spLocks noGrp="1"/>
          </p:cNvSpPr>
          <p:nvPr>
            <p:ph type="body"/>
          </p:nvPr>
        </p:nvSpPr>
        <p:spPr>
          <a:xfrm>
            <a:off x="935640" y="4414658"/>
            <a:ext cx="5138776" cy="4183554"/>
          </a:xfrm>
          <a:prstGeom prst="rect">
            <a:avLst/>
          </a:prstGeom>
        </p:spPr>
        <p:txBody>
          <a:bodyPr lIns="92647" tIns="46497" rIns="92647" bIns="46497"/>
          <a:lstStyle/>
          <a:p>
            <a:pPr>
              <a:lnSpc>
                <a:spcPct val="100000"/>
              </a:lnSpc>
            </a:pPr>
            <a:r>
              <a:rPr lang="en-US" sz="1100">
                <a:latin typeface="Arial"/>
              </a:rPr>
              <a:t>Similar to MM-PAD, comp monitors output voltage,</a:t>
            </a:r>
            <a:endParaRPr/>
          </a:p>
          <a:p>
            <a:pPr>
              <a:lnSpc>
                <a:spcPct val="100000"/>
              </a:lnSpc>
            </a:pPr>
            <a:r>
              <a:rPr lang="en-US" sz="1100">
                <a:latin typeface="Arial"/>
              </a:rPr>
              <a:t>But some key differences</a:t>
            </a:r>
            <a:endParaRPr/>
          </a:p>
        </p:txBody>
      </p:sp>
      <p:sp>
        <p:nvSpPr>
          <p:cNvPr id="981" name="TextShape 2"/>
          <p:cNvSpPr txBox="1"/>
          <p:nvPr/>
        </p:nvSpPr>
        <p:spPr>
          <a:xfrm>
            <a:off x="3973710" y="8828966"/>
            <a:ext cx="3036346" cy="467086"/>
          </a:xfrm>
          <a:prstGeom prst="rect">
            <a:avLst/>
          </a:prstGeom>
        </p:spPr>
        <p:txBody>
          <a:bodyPr lIns="92647" tIns="46497" rIns="92647" bIns="46497" anchor="b"/>
          <a:lstStyle/>
          <a:p>
            <a:pPr algn="r">
              <a:lnSpc>
                <a:spcPct val="100000"/>
              </a:lnSpc>
            </a:pPr>
            <a:fld id="{6B79B734-C9FA-403E-A61E-F39C2CE60B6B}" type="slidenum">
              <a:rPr lang="en-US" sz="1200">
                <a:solidFill>
                  <a:srgbClr val="000000"/>
                </a:solidFill>
                <a:latin typeface="Times New Roman"/>
              </a:rPr>
              <a:t>25</a:t>
            </a:fld>
            <a:endParaRPr/>
          </a:p>
        </p:txBody>
      </p:sp>
    </p:spTree>
    <p:extLst>
      <p:ext uri="{BB962C8B-B14F-4D97-AF65-F5344CB8AC3E}">
        <p14:creationId xmlns:p14="http://schemas.microsoft.com/office/powerpoint/2010/main" val="255677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posterchild</a:t>
            </a:r>
            <a:r>
              <a:rPr lang="en-US" baseline="0" dirty="0" smtClean="0"/>
              <a:t> for high brightness sources: </a:t>
            </a:r>
            <a:r>
              <a:rPr lang="en-US" baseline="0" dirty="0" err="1" smtClean="0"/>
              <a:t>Ptychography</a:t>
            </a:r>
            <a:r>
              <a:rPr lang="en-US" baseline="0" dirty="0" smtClean="0"/>
              <a:t> : scanning coherent diffraction</a:t>
            </a:r>
            <a:r>
              <a:rPr lang="en-US" dirty="0" smtClean="0"/>
              <a:t> microscopy.</a:t>
            </a:r>
          </a:p>
          <a:p>
            <a:r>
              <a:rPr lang="en-US" dirty="0" smtClean="0"/>
              <a:t>Measurement</a:t>
            </a:r>
            <a:r>
              <a:rPr lang="en-US" baseline="0" dirty="0" smtClean="0"/>
              <a:t> of overlapping diffraction measurements to reconstruct magnitude and phase of sample.</a:t>
            </a:r>
          </a:p>
          <a:p>
            <a:r>
              <a:rPr lang="en-US" baseline="0" dirty="0" smtClean="0"/>
              <a:t>General technique: x-rays (review of methods – Pfeiffer) and also electron microscopes.</a:t>
            </a:r>
          </a:p>
          <a:p>
            <a:endParaRPr lang="en-US" dirty="0"/>
          </a:p>
          <a:p>
            <a:pPr marL="228600" indent="-228600">
              <a:buAutoNum type="arabicParenR"/>
            </a:pPr>
            <a:r>
              <a:rPr lang="en-US" dirty="0" smtClean="0"/>
              <a:t>Example application</a:t>
            </a:r>
          </a:p>
          <a:p>
            <a:pPr marL="228600" indent="-228600">
              <a:buAutoNum type="arabicParenR"/>
            </a:pPr>
            <a:r>
              <a:rPr lang="en-US" dirty="0" smtClean="0"/>
              <a:t>STXM (scanning x-ray transmission microscopy) meets coherent diffraction imaging.</a:t>
            </a:r>
          </a:p>
          <a:p>
            <a:pPr marL="228600" indent="-228600">
              <a:buAutoNum type="arabicParenR"/>
            </a:pPr>
            <a:r>
              <a:rPr lang="en-US" dirty="0" smtClean="0"/>
              <a:t>Key: Scans with overlapping illuminated areas provide sufficient constraints to allow recovery of high resolution amplitude and phase.</a:t>
            </a:r>
          </a:p>
          <a:p>
            <a:pPr marL="228600" indent="-228600">
              <a:buAutoNum type="arabicParenR"/>
            </a:pPr>
            <a:r>
              <a:rPr lang="en-US" dirty="0" smtClean="0"/>
              <a:t>The reconstructed object is both </a:t>
            </a:r>
          </a:p>
          <a:p>
            <a:pPr marL="685800" lvl="1" indent="-228600">
              <a:buAutoNum type="arabicParenR"/>
            </a:pPr>
            <a:r>
              <a:rPr lang="en-US" dirty="0" smtClean="0"/>
              <a:t>absorption profile</a:t>
            </a:r>
          </a:p>
          <a:p>
            <a:pPr marL="685800" lvl="1" indent="-228600">
              <a:buAutoNum type="arabicParenR"/>
            </a:pPr>
            <a:r>
              <a:rPr lang="en-US" dirty="0"/>
              <a:t>p</a:t>
            </a:r>
            <a:r>
              <a:rPr lang="en-US" dirty="0" smtClean="0"/>
              <a:t>hase shift</a:t>
            </a:r>
          </a:p>
          <a:p>
            <a:pPr marL="228600" indent="-228600">
              <a:buAutoNum type="arabicParenR"/>
            </a:pPr>
            <a:endParaRPr lang="en-US" dirty="0" smtClean="0"/>
          </a:p>
          <a:p>
            <a:pPr marL="228600" indent="-228600">
              <a:buAutoNum type="arabicParenR"/>
            </a:pPr>
            <a:r>
              <a:rPr lang="en-US" dirty="0" smtClean="0"/>
              <a:t>Nature of the Data: High dynamic range: </a:t>
            </a:r>
          </a:p>
          <a:p>
            <a:pPr marL="685800" lvl="1" indent="-228600">
              <a:buAutoNum type="arabicParenR"/>
            </a:pPr>
            <a:r>
              <a:rPr lang="en-US" dirty="0" smtClean="0"/>
              <a:t>Central peak can be quite intense. </a:t>
            </a:r>
          </a:p>
          <a:p>
            <a:pPr marL="685800" lvl="1" indent="-228600">
              <a:buAutoNum type="arabicParenR"/>
            </a:pPr>
            <a:r>
              <a:rPr lang="en-US" dirty="0" smtClean="0"/>
              <a:t>Low-</a:t>
            </a:r>
            <a:r>
              <a:rPr lang="en-US" dirty="0" err="1" smtClean="0"/>
              <a:t>fluence</a:t>
            </a:r>
            <a:r>
              <a:rPr lang="en-US" dirty="0" smtClean="0"/>
              <a:t> information at higher angles. (important for high resolution) </a:t>
            </a:r>
            <a:endParaRPr lang="en-US" dirty="0"/>
          </a:p>
        </p:txBody>
      </p:sp>
      <p:sp>
        <p:nvSpPr>
          <p:cNvPr id="4" name="Slide Number Placeholder 3"/>
          <p:cNvSpPr>
            <a:spLocks noGrp="1"/>
          </p:cNvSpPr>
          <p:nvPr>
            <p:ph type="sldNum" sz="quarter" idx="10"/>
          </p:nvPr>
        </p:nvSpPr>
        <p:spPr/>
        <p:txBody>
          <a:bodyPr/>
          <a:lstStyle/>
          <a:p>
            <a:fld id="{53F20132-63A5-4C93-8E1B-CBA8E87D5FB0}" type="slidenum">
              <a:rPr lang="en-US" smtClean="0"/>
              <a:t>3</a:t>
            </a:fld>
            <a:endParaRPr lang="en-US"/>
          </a:p>
        </p:txBody>
      </p:sp>
    </p:spTree>
    <p:extLst>
      <p:ext uri="{BB962C8B-B14F-4D97-AF65-F5344CB8AC3E}">
        <p14:creationId xmlns:p14="http://schemas.microsoft.com/office/powerpoint/2010/main" val="2791495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used the high dynamic range pixel array detector ( Si MM-PAD) for this.</a:t>
            </a:r>
          </a:p>
          <a:p>
            <a:endParaRPr lang="en-US" dirty="0" smtClean="0"/>
          </a:p>
          <a:p>
            <a:r>
              <a:rPr lang="en-US" dirty="0" smtClean="0"/>
              <a:t>8 </a:t>
            </a:r>
            <a:r>
              <a:rPr lang="en-US" dirty="0" err="1" smtClean="0"/>
              <a:t>keV</a:t>
            </a:r>
            <a:endParaRPr lang="en-US" dirty="0" smtClean="0"/>
          </a:p>
          <a:p>
            <a:r>
              <a:rPr lang="en-US" dirty="0" smtClean="0"/>
              <a:t>Direct</a:t>
            </a:r>
            <a:r>
              <a:rPr lang="en-US" baseline="0" dirty="0" smtClean="0"/>
              <a:t> beam.</a:t>
            </a:r>
          </a:p>
          <a:p>
            <a:r>
              <a:rPr lang="en-US" baseline="0" dirty="0" smtClean="0"/>
              <a:t>Single photons on periphery and no </a:t>
            </a:r>
            <a:r>
              <a:rPr lang="en-US" baseline="0" dirty="0" err="1" smtClean="0"/>
              <a:t>beamstop</a:t>
            </a:r>
            <a:r>
              <a:rPr lang="en-US" baseline="0" dirty="0" smtClean="0"/>
              <a:t>  in center.</a:t>
            </a:r>
          </a:p>
          <a:p>
            <a:endParaRPr lang="en-US" dirty="0" smtClean="0"/>
          </a:p>
          <a:p>
            <a:pPr marL="228600" indent="-228600">
              <a:buAutoNum type="arabicParenR"/>
            </a:pPr>
            <a:r>
              <a:rPr lang="en-US" dirty="0" smtClean="0"/>
              <a:t>7.9 </a:t>
            </a:r>
            <a:r>
              <a:rPr lang="en-US" dirty="0" err="1" smtClean="0"/>
              <a:t>keV</a:t>
            </a:r>
            <a:r>
              <a:rPr lang="en-US" dirty="0" smtClean="0"/>
              <a:t>.</a:t>
            </a:r>
          </a:p>
          <a:p>
            <a:pPr marL="228600" indent="-228600">
              <a:buAutoNum type="arabicParenR"/>
            </a:pPr>
            <a:r>
              <a:rPr lang="en-US" baseline="0" dirty="0" smtClean="0"/>
              <a:t>100</a:t>
            </a:r>
            <a:r>
              <a:rPr lang="en-US" dirty="0" smtClean="0"/>
              <a:t> </a:t>
            </a:r>
            <a:r>
              <a:rPr lang="en-US" dirty="0" err="1" smtClean="0"/>
              <a:t>ms</a:t>
            </a:r>
            <a:r>
              <a:rPr lang="en-US" dirty="0" smtClean="0"/>
              <a:t> frame</a:t>
            </a:r>
          </a:p>
          <a:p>
            <a:pPr marL="228600" indent="-228600">
              <a:buAutoNum type="arabicParenR"/>
            </a:pPr>
            <a:r>
              <a:rPr lang="en-US" baseline="0" dirty="0" smtClean="0"/>
              <a:t>No </a:t>
            </a:r>
            <a:r>
              <a:rPr lang="en-US" baseline="0" dirty="0" err="1" smtClean="0"/>
              <a:t>beamstop</a:t>
            </a:r>
            <a:r>
              <a:rPr lang="en-US" baseline="0" dirty="0" smtClean="0"/>
              <a:t>.</a:t>
            </a:r>
          </a:p>
          <a:p>
            <a:pPr marL="228600" indent="-228600">
              <a:buAutoNum type="arabicParenR"/>
            </a:pPr>
            <a:r>
              <a:rPr lang="en-US" dirty="0" smtClean="0"/>
              <a:t>On right a sample frame.</a:t>
            </a:r>
          </a:p>
          <a:p>
            <a:pPr marL="228600" indent="-228600">
              <a:buAutoNum type="arabicParenR"/>
            </a:pPr>
            <a:r>
              <a:rPr lang="en-US" dirty="0" smtClean="0"/>
              <a:t>The phase of a reconstructed object.</a:t>
            </a:r>
            <a:endParaRPr lang="en-US" baseline="0" dirty="0" smtClean="0"/>
          </a:p>
          <a:p>
            <a:endParaRPr lang="en-US" dirty="0" smtClean="0"/>
          </a:p>
          <a:p>
            <a:r>
              <a:rPr lang="en-US" dirty="0" smtClean="0"/>
              <a:t>Petra-III</a:t>
            </a:r>
            <a:endParaRPr lang="en-US" dirty="0"/>
          </a:p>
        </p:txBody>
      </p:sp>
      <p:sp>
        <p:nvSpPr>
          <p:cNvPr id="4" name="Slide Number Placeholder 3"/>
          <p:cNvSpPr>
            <a:spLocks noGrp="1"/>
          </p:cNvSpPr>
          <p:nvPr>
            <p:ph type="sldNum" sz="quarter" idx="10"/>
          </p:nvPr>
        </p:nvSpPr>
        <p:spPr/>
        <p:txBody>
          <a:bodyPr/>
          <a:lstStyle/>
          <a:p>
            <a:fld id="{53F20132-63A5-4C93-8E1B-CBA8E87D5FB0}" type="slidenum">
              <a:rPr lang="en-US" smtClean="0"/>
              <a:t>4</a:t>
            </a:fld>
            <a:endParaRPr lang="en-US"/>
          </a:p>
        </p:txBody>
      </p:sp>
    </p:spTree>
    <p:extLst>
      <p:ext uri="{BB962C8B-B14F-4D97-AF65-F5344CB8AC3E}">
        <p14:creationId xmlns:p14="http://schemas.microsoft.com/office/powerpoint/2010/main" val="1304577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also use same chip for </a:t>
            </a:r>
            <a:r>
              <a:rPr lang="en-US" dirty="0" err="1" smtClean="0"/>
              <a:t>ptychography</a:t>
            </a:r>
            <a:r>
              <a:rPr lang="en-US" dirty="0" smtClean="0"/>
              <a:t> with electrons.</a:t>
            </a:r>
          </a:p>
          <a:p>
            <a:pPr marL="228600" indent="-228600">
              <a:buAutoNum type="arabicParenR"/>
            </a:pPr>
            <a:endParaRPr lang="en-US" dirty="0" smtClean="0"/>
          </a:p>
          <a:p>
            <a:pPr marL="228600" indent="-228600">
              <a:buAutoNum type="arabicParenR"/>
            </a:pPr>
            <a:r>
              <a:rPr lang="en-US" dirty="0" smtClean="0"/>
              <a:t>Extend techniques to electron microscopy – using the EM-PAD.</a:t>
            </a:r>
          </a:p>
          <a:p>
            <a:pPr marL="228600" indent="-228600">
              <a:buAutoNum type="arabicParenR"/>
            </a:pPr>
            <a:r>
              <a:rPr lang="en-US" dirty="0" smtClean="0"/>
              <a:t>Using a divergent beam at 80 </a:t>
            </a:r>
            <a:r>
              <a:rPr lang="en-US" dirty="0" err="1" smtClean="0"/>
              <a:t>keV</a:t>
            </a:r>
            <a:r>
              <a:rPr lang="en-US" dirty="0"/>
              <a:t> </a:t>
            </a:r>
            <a:r>
              <a:rPr lang="en-US" dirty="0" smtClean="0"/>
              <a:t>(electrons!)</a:t>
            </a:r>
          </a:p>
          <a:p>
            <a:pPr marL="228600" indent="-228600">
              <a:buAutoNum type="arabicParenR"/>
            </a:pPr>
            <a:r>
              <a:rPr lang="en-US" dirty="0" smtClean="0"/>
              <a:t>Looking at molybdenum disulfide (MoS2) a 2D material typically having two layers of sulfur atoms.</a:t>
            </a:r>
          </a:p>
          <a:p>
            <a:pPr marL="228600" indent="-228600">
              <a:buAutoNum type="arabicParenR"/>
            </a:pPr>
            <a:r>
              <a:rPr lang="en-US" dirty="0" smtClean="0"/>
              <a:t>Left – a cartoon of the setup.</a:t>
            </a:r>
          </a:p>
          <a:p>
            <a:pPr marL="228600" indent="-228600">
              <a:buAutoNum type="arabicParenR"/>
            </a:pPr>
            <a:r>
              <a:rPr lang="en-US" dirty="0" smtClean="0"/>
              <a:t>In the middle some example electron diffraction patterns.</a:t>
            </a:r>
          </a:p>
          <a:p>
            <a:pPr marL="685800" lvl="1" indent="-228600">
              <a:buAutoNum type="arabicParenR"/>
            </a:pPr>
            <a:r>
              <a:rPr lang="en-US" dirty="0" smtClean="0"/>
              <a:t>Note again: high dynamic range needed.</a:t>
            </a:r>
          </a:p>
          <a:p>
            <a:pPr marL="228600" indent="-228600">
              <a:buAutoNum type="arabicParenR"/>
            </a:pPr>
            <a:r>
              <a:rPr lang="en-US" dirty="0" smtClean="0"/>
              <a:t>Comparison of data analysis techniques with </a:t>
            </a:r>
            <a:r>
              <a:rPr lang="en-US" dirty="0" err="1" smtClean="0"/>
              <a:t>ptychography</a:t>
            </a:r>
            <a:r>
              <a:rPr lang="en-US" dirty="0" smtClean="0"/>
              <a:t> at the bottom.</a:t>
            </a:r>
          </a:p>
          <a:p>
            <a:pPr marL="228600" indent="-228600">
              <a:buAutoNum type="arabicParenR"/>
            </a:pPr>
            <a:r>
              <a:rPr lang="en-US" dirty="0" smtClean="0"/>
              <a:t>If you look at where the red arrow is – it’s dimmer because there’s a missing sulfur atom.</a:t>
            </a:r>
          </a:p>
          <a:p>
            <a:pPr marL="228600" indent="-228600">
              <a:buAutoNum type="arabicParenR"/>
            </a:pPr>
            <a:r>
              <a:rPr lang="en-US" dirty="0" smtClean="0"/>
              <a:t>It’s not the first examination of </a:t>
            </a:r>
            <a:r>
              <a:rPr lang="en-US" dirty="0"/>
              <a:t>m</a:t>
            </a:r>
            <a:r>
              <a:rPr lang="en-US" dirty="0" smtClean="0"/>
              <a:t>oly disulfide defects – but it is world record breaking microscopy resolution of 0.39 Angstrom.  </a:t>
            </a:r>
          </a:p>
          <a:p>
            <a:pPr marL="228600" indent="-228600">
              <a:buAutoNum type="arabicParenR"/>
            </a:pPr>
            <a:endParaRPr lang="en-US" dirty="0" smtClean="0"/>
          </a:p>
          <a:p>
            <a:r>
              <a:rPr lang="en-US" dirty="0" smtClean="0"/>
              <a:t>Kate Notes:</a:t>
            </a:r>
            <a:endParaRPr lang="en-US" dirty="0"/>
          </a:p>
          <a:p>
            <a:r>
              <a:rPr lang="en-US" dirty="0"/>
              <a:t>In STEM the most common technique for achieving atomic </a:t>
            </a:r>
            <a:r>
              <a:rPr lang="en-US" dirty="0" err="1"/>
              <a:t>reolustion</a:t>
            </a:r>
            <a:r>
              <a:rPr lang="en-US" dirty="0"/>
              <a:t> is high-angle annular dark field (ADF) imaging: electrons scattered through large angles form an incoherent image – this is an incoherent imaging technique. To get high resolution, it is generally necessary to go to small wavelength and large aperture. The former increases radiation damage in 2D materials, the latter introduces geometric and chromatic aberrations. But there is phase information encoded throughout a diffraction pattern formed from a localized electron beam – in the form of interference patterns between overlapping scattered beams. So we turn to a scanning technique called ptychography to extract this phase information. In principle the resolution is limited by the largest scattering angle at which meaningful information can be recorded – but as in x-ray imaging, the signal falls rapidly with scattering angle. So wide dynamic range is required.</a:t>
            </a:r>
          </a:p>
          <a:p>
            <a:endParaRPr lang="en-US" dirty="0"/>
          </a:p>
        </p:txBody>
      </p:sp>
      <p:sp>
        <p:nvSpPr>
          <p:cNvPr id="4" name="Slide Number Placeholder 3"/>
          <p:cNvSpPr>
            <a:spLocks noGrp="1"/>
          </p:cNvSpPr>
          <p:nvPr>
            <p:ph type="sldNum" sz="quarter" idx="10"/>
          </p:nvPr>
        </p:nvSpPr>
        <p:spPr/>
        <p:txBody>
          <a:bodyPr/>
          <a:lstStyle/>
          <a:p>
            <a:pPr>
              <a:defRPr/>
            </a:pPr>
            <a:fld id="{F0C9F3D8-2FCF-4126-831D-E5B48B7B3AB5}" type="slidenum">
              <a:rPr lang="en-US" smtClean="0"/>
              <a:pPr>
                <a:defRPr/>
              </a:pPr>
              <a:t>5</a:t>
            </a:fld>
            <a:endParaRPr lang="en-US"/>
          </a:p>
        </p:txBody>
      </p:sp>
    </p:spTree>
    <p:extLst>
      <p:ext uri="{BB962C8B-B14F-4D97-AF65-F5344CB8AC3E}">
        <p14:creationId xmlns:p14="http://schemas.microsoft.com/office/powerpoint/2010/main" val="1747215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Pixel we’ve been using to do this – we originally developed for protein crystallography with NIH funding.</a:t>
            </a:r>
          </a:p>
          <a:p>
            <a:pPr marL="228600" indent="-228600">
              <a:buAutoNum type="arabicParenR"/>
            </a:pPr>
            <a:r>
              <a:rPr lang="en-US" dirty="0" smtClean="0"/>
              <a:t>Charge integrating front-end (folded cascade), collecting holes, 50 </a:t>
            </a:r>
            <a:r>
              <a:rPr lang="en-US" dirty="0" err="1" smtClean="0"/>
              <a:t>fF</a:t>
            </a:r>
            <a:r>
              <a:rPr lang="en-US" dirty="0" smtClean="0"/>
              <a:t> feedback capacitor.</a:t>
            </a:r>
          </a:p>
          <a:p>
            <a:pPr marL="228600" indent="-228600">
              <a:buAutoNum type="arabicParenR"/>
            </a:pPr>
            <a:r>
              <a:rPr lang="en-US" dirty="0" smtClean="0"/>
              <a:t>Output of the integrator is tracked.</a:t>
            </a:r>
          </a:p>
          <a:p>
            <a:pPr marL="228600" indent="-228600">
              <a:buAutoNum type="arabicParenR"/>
            </a:pPr>
            <a:r>
              <a:rPr lang="en-US" dirty="0" smtClean="0"/>
              <a:t>When Vth passed, a charge dump is triggered. (switched capacitor).</a:t>
            </a:r>
          </a:p>
          <a:p>
            <a:pPr marL="228600" indent="-228600">
              <a:buAutoNum type="arabicParenR"/>
            </a:pPr>
            <a:r>
              <a:rPr lang="en-US" dirty="0" smtClean="0"/>
              <a:t>~200 * 8-keV photon equivalent for single charge dump</a:t>
            </a:r>
          </a:p>
          <a:p>
            <a:pPr marL="228600" indent="-228600">
              <a:buAutoNum type="arabicParenR"/>
            </a:pPr>
            <a:r>
              <a:rPr lang="en-US" dirty="0" smtClean="0"/>
              <a:t>Approximate max dump rate – 2 </a:t>
            </a:r>
            <a:r>
              <a:rPr lang="en-US" dirty="0" err="1" smtClean="0"/>
              <a:t>MHz.</a:t>
            </a:r>
            <a:endParaRPr lang="en-US" dirty="0" smtClean="0"/>
          </a:p>
          <a:p>
            <a:pPr marL="228600" indent="-228600">
              <a:buAutoNum type="arabicParenR"/>
            </a:pPr>
            <a:r>
              <a:rPr lang="en-US" dirty="0" smtClean="0"/>
              <a:t>Charge dumps are tracked with an in-pixel counter.</a:t>
            </a:r>
          </a:p>
          <a:p>
            <a:pPr marL="228600" indent="-228600">
              <a:buAutoNum type="arabicParenR"/>
            </a:pPr>
            <a:r>
              <a:rPr lang="en-US" dirty="0" smtClean="0"/>
              <a:t>Pixel output = digital (18-bits from pseudorandom counter), 12 or 14 bits ADC analog signal. &gt;=30 bits.</a:t>
            </a:r>
          </a:p>
          <a:p>
            <a:pPr marL="228600" indent="-228600">
              <a:buAutoNum type="arabicParenR"/>
            </a:pPr>
            <a:r>
              <a:rPr lang="en-US" dirty="0" smtClean="0"/>
              <a:t> Frame rate: 1 KHz.</a:t>
            </a:r>
          </a:p>
        </p:txBody>
      </p:sp>
      <p:sp>
        <p:nvSpPr>
          <p:cNvPr id="4" name="Slide Number Placeholder 3"/>
          <p:cNvSpPr>
            <a:spLocks noGrp="1"/>
          </p:cNvSpPr>
          <p:nvPr>
            <p:ph type="sldNum" sz="quarter" idx="10"/>
          </p:nvPr>
        </p:nvSpPr>
        <p:spPr/>
        <p:txBody>
          <a:bodyPr/>
          <a:lstStyle/>
          <a:p>
            <a:fld id="{53F20132-63A5-4C93-8E1B-CBA8E87D5FB0}" type="slidenum">
              <a:rPr lang="en-US" smtClean="0"/>
              <a:t>6</a:t>
            </a:fld>
            <a:endParaRPr lang="en-US"/>
          </a:p>
        </p:txBody>
      </p:sp>
    </p:spTree>
    <p:extLst>
      <p:ext uri="{BB962C8B-B14F-4D97-AF65-F5344CB8AC3E}">
        <p14:creationId xmlns:p14="http://schemas.microsoft.com/office/powerpoint/2010/main" val="4079236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New experiments demanding high efficiency at higher energies.</a:t>
            </a:r>
          </a:p>
          <a:p>
            <a:pPr marL="228600" indent="-228600">
              <a:buAutoNum type="arabicParenR"/>
            </a:pPr>
            <a:r>
              <a:rPr lang="en-US" dirty="0" smtClean="0"/>
              <a:t>Mating sensors to our ASICs.</a:t>
            </a:r>
          </a:p>
          <a:p>
            <a:pPr marL="228600" indent="-228600">
              <a:buAutoNum type="arabicParenR"/>
            </a:pPr>
            <a:r>
              <a:rPr lang="en-US" dirty="0" smtClean="0"/>
              <a:t>Options for high-Z sensors.</a:t>
            </a:r>
            <a:r>
              <a:rPr lang="en-US" dirty="0"/>
              <a:t> </a:t>
            </a:r>
            <a:r>
              <a:rPr lang="en-US" dirty="0" err="1" smtClean="0"/>
              <a:t>GaAs,Ge</a:t>
            </a:r>
            <a:r>
              <a:rPr lang="en-US" dirty="0" smtClean="0"/>
              <a:t>, </a:t>
            </a:r>
            <a:r>
              <a:rPr lang="en-US" dirty="0" err="1" smtClean="0"/>
              <a:t>CdTe</a:t>
            </a:r>
            <a:r>
              <a:rPr lang="en-US" dirty="0" smtClean="0"/>
              <a:t>.</a:t>
            </a:r>
          </a:p>
          <a:p>
            <a:pPr marL="228600" indent="-228600">
              <a:buAutoNum type="arabicParenR"/>
            </a:pPr>
            <a:r>
              <a:rPr lang="en-US" dirty="0" smtClean="0"/>
              <a:t>If you want good efficiency </a:t>
            </a:r>
            <a:r>
              <a:rPr lang="en-US" dirty="0" err="1" smtClean="0"/>
              <a:t>CdTe</a:t>
            </a:r>
            <a:r>
              <a:rPr lang="en-US" dirty="0" smtClean="0"/>
              <a:t> (possibly CZT) is the best option.</a:t>
            </a:r>
          </a:p>
          <a:p>
            <a:pPr marL="228600" indent="-228600">
              <a:buAutoNum type="arabicParenR"/>
            </a:pPr>
            <a:r>
              <a:rPr lang="en-US" dirty="0" smtClean="0"/>
              <a:t>Applications – we have a lot interest from materials scientists. (Show very relevant example later)</a:t>
            </a:r>
          </a:p>
          <a:p>
            <a:pPr marL="228600" indent="-228600">
              <a:buAutoNum type="arabicParenR"/>
            </a:pPr>
            <a:endParaRPr lang="en-US" dirty="0" smtClean="0"/>
          </a:p>
        </p:txBody>
      </p:sp>
      <p:sp>
        <p:nvSpPr>
          <p:cNvPr id="4" name="Slide Number Placeholder 3"/>
          <p:cNvSpPr>
            <a:spLocks noGrp="1"/>
          </p:cNvSpPr>
          <p:nvPr>
            <p:ph type="sldNum" sz="quarter" idx="10"/>
          </p:nvPr>
        </p:nvSpPr>
        <p:spPr/>
        <p:txBody>
          <a:bodyPr/>
          <a:lstStyle/>
          <a:p>
            <a:fld id="{53F20132-63A5-4C93-8E1B-CBA8E87D5FB0}" type="slidenum">
              <a:rPr lang="en-US" smtClean="0"/>
              <a:t>7</a:t>
            </a:fld>
            <a:endParaRPr lang="en-US"/>
          </a:p>
        </p:txBody>
      </p:sp>
    </p:spTree>
    <p:extLst>
      <p:ext uri="{BB962C8B-B14F-4D97-AF65-F5344CB8AC3E}">
        <p14:creationId xmlns:p14="http://schemas.microsoft.com/office/powerpoint/2010/main" val="2934514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1"/>
            <a:ext cx="5608320" cy="4097231"/>
          </a:xfrm>
        </p:spPr>
        <p:txBody>
          <a:bodyPr/>
          <a:lstStyle/>
          <a:p>
            <a:pPr marL="228600" indent="-228600">
              <a:buAutoNum type="arabicParenR"/>
            </a:pPr>
            <a:r>
              <a:rPr lang="en-US" dirty="0" smtClean="0"/>
              <a:t>Looking at some rough numbers for high-Z materials.</a:t>
            </a:r>
          </a:p>
          <a:p>
            <a:pPr marL="228600" indent="-228600">
              <a:buAutoNum type="arabicParenR"/>
            </a:pPr>
            <a:r>
              <a:rPr lang="en-US" dirty="0" smtClean="0"/>
              <a:t>Germanium looks very attractive for moderately hard x-rays.</a:t>
            </a:r>
          </a:p>
          <a:p>
            <a:pPr marL="685800" lvl="1" indent="-228600">
              <a:buAutoNum type="arabicParenR"/>
            </a:pPr>
            <a:r>
              <a:rPr lang="en-US" dirty="0" smtClean="0"/>
              <a:t>High mobility of both electrons and holes.</a:t>
            </a:r>
          </a:p>
          <a:p>
            <a:pPr marL="685800" lvl="1" indent="-228600">
              <a:buAutoNum type="arabicParenR"/>
            </a:pPr>
            <a:r>
              <a:rPr lang="en-US" dirty="0" smtClean="0"/>
              <a:t>Relatively long carrier lifetimes.</a:t>
            </a:r>
          </a:p>
          <a:p>
            <a:pPr marL="685800" lvl="1" indent="-228600">
              <a:buAutoNum type="arabicParenR"/>
            </a:pPr>
            <a:r>
              <a:rPr lang="en-US" dirty="0" smtClean="0"/>
              <a:t>Bad: small bandgap – typically needs </a:t>
            </a:r>
            <a:r>
              <a:rPr lang="en-US" dirty="0" err="1" smtClean="0"/>
              <a:t>cryocooling</a:t>
            </a:r>
            <a:r>
              <a:rPr lang="en-US" dirty="0" smtClean="0"/>
              <a:t>.</a:t>
            </a:r>
          </a:p>
          <a:p>
            <a:pPr marL="228600" indent="-228600">
              <a:buAutoNum type="arabicParenR"/>
            </a:pPr>
            <a:r>
              <a:rPr lang="en-US" dirty="0" smtClean="0"/>
              <a:t>Gallium arsenide:</a:t>
            </a:r>
          </a:p>
          <a:p>
            <a:pPr marL="685800" lvl="1" indent="-228600">
              <a:buAutoNum type="arabicParenR"/>
            </a:pPr>
            <a:r>
              <a:rPr lang="en-US" dirty="0" smtClean="0"/>
              <a:t>Short lifetimes.</a:t>
            </a:r>
          </a:p>
          <a:p>
            <a:pPr marL="685800" lvl="1" indent="-228600">
              <a:buAutoNum type="arabicParenR"/>
            </a:pPr>
            <a:r>
              <a:rPr lang="en-US" dirty="0" smtClean="0"/>
              <a:t>Not uniformly high mobility.</a:t>
            </a:r>
          </a:p>
          <a:p>
            <a:pPr marL="685800" lvl="1" indent="-228600">
              <a:buAutoNum type="arabicParenR"/>
            </a:pPr>
            <a:r>
              <a:rPr lang="en-US" dirty="0" smtClean="0"/>
              <a:t>There are material reliability/quality issues.</a:t>
            </a:r>
          </a:p>
          <a:p>
            <a:pPr marL="685800" lvl="1" indent="-228600">
              <a:buAutoNum type="arabicParenR"/>
            </a:pPr>
            <a:r>
              <a:rPr lang="en-US" dirty="0"/>
              <a:t>M</a:t>
            </a:r>
            <a:r>
              <a:rPr lang="en-US" dirty="0" smtClean="0"/>
              <a:t>aterial polarization – hole trapping.</a:t>
            </a:r>
          </a:p>
          <a:p>
            <a:pPr marL="685800" lvl="1" indent="-228600">
              <a:buAutoNum type="arabicParenR"/>
            </a:pPr>
            <a:r>
              <a:rPr lang="en-US" dirty="0" err="1" smtClean="0"/>
              <a:t>Flatfield</a:t>
            </a:r>
            <a:r>
              <a:rPr lang="en-US" dirty="0" smtClean="0"/>
              <a:t> strong function of energy.</a:t>
            </a:r>
          </a:p>
          <a:p>
            <a:pPr marL="685800" lvl="1" indent="-228600">
              <a:buAutoNum type="arabicParenR"/>
            </a:pPr>
            <a:r>
              <a:rPr lang="en-US" dirty="0" smtClean="0"/>
              <a:t>Magnitude of materials effects strong function of temperature and bias.</a:t>
            </a:r>
          </a:p>
          <a:p>
            <a:pPr marL="228600" indent="-228600">
              <a:buAutoNum type="arabicParenR"/>
            </a:pPr>
            <a:r>
              <a:rPr lang="en-US" dirty="0" err="1" smtClean="0"/>
              <a:t>CdTe</a:t>
            </a:r>
            <a:r>
              <a:rPr lang="en-US" dirty="0" smtClean="0"/>
              <a:t>:</a:t>
            </a:r>
          </a:p>
          <a:p>
            <a:pPr marL="685800" lvl="1" indent="-228600">
              <a:buAutoNum type="arabicParenR"/>
            </a:pPr>
            <a:r>
              <a:rPr lang="en-US" dirty="0" smtClean="0"/>
              <a:t>+Highest Z.</a:t>
            </a:r>
          </a:p>
          <a:p>
            <a:pPr marL="685800" lvl="1" indent="-228600">
              <a:buAutoNum type="arabicParenR"/>
            </a:pPr>
            <a:r>
              <a:rPr lang="en-US" dirty="0"/>
              <a:t>-</a:t>
            </a:r>
            <a:r>
              <a:rPr lang="en-US" dirty="0" smtClean="0"/>
              <a:t>Polarization.</a:t>
            </a:r>
          </a:p>
          <a:p>
            <a:pPr marL="685800" lvl="1" indent="-228600">
              <a:buAutoNum type="arabicParenR"/>
            </a:pPr>
            <a:r>
              <a:rPr lang="en-US" dirty="0" smtClean="0"/>
              <a:t>-Slow (not relevant for MM-PAD).</a:t>
            </a:r>
          </a:p>
          <a:p>
            <a:pPr marL="685800" lvl="1" indent="-228600">
              <a:buAutoNum type="arabicParenR"/>
            </a:pPr>
            <a:r>
              <a:rPr lang="en-US" dirty="0" smtClean="0"/>
              <a:t>Complex.</a:t>
            </a:r>
          </a:p>
          <a:p>
            <a:pPr marL="685800" lvl="1" indent="-228600">
              <a:buAutoNum type="arabicParenR"/>
            </a:pPr>
            <a:endParaRPr lang="en-US" dirty="0" smtClean="0"/>
          </a:p>
          <a:p>
            <a:endParaRPr lang="en-US" dirty="0" smtClean="0"/>
          </a:p>
          <a:p>
            <a:r>
              <a:rPr lang="en-US" dirty="0" smtClean="0"/>
              <a:t>Note: Compound</a:t>
            </a:r>
            <a:r>
              <a:rPr lang="en-US" baseline="0" dirty="0" smtClean="0"/>
              <a:t> semiconductors</a:t>
            </a:r>
            <a:r>
              <a:rPr lang="en-US" dirty="0" smtClean="0"/>
              <a:t> subject to atom swapping defects – would like to move away from them.</a:t>
            </a:r>
            <a:endParaRPr lang="en-US" dirty="0"/>
          </a:p>
        </p:txBody>
      </p:sp>
      <p:sp>
        <p:nvSpPr>
          <p:cNvPr id="4" name="Slide Number Placeholder 3"/>
          <p:cNvSpPr>
            <a:spLocks noGrp="1"/>
          </p:cNvSpPr>
          <p:nvPr>
            <p:ph type="sldNum" sz="quarter" idx="10"/>
          </p:nvPr>
        </p:nvSpPr>
        <p:spPr/>
        <p:txBody>
          <a:bodyPr/>
          <a:lstStyle/>
          <a:p>
            <a:fld id="{53F20132-63A5-4C93-8E1B-CBA8E87D5FB0}" type="slidenum">
              <a:rPr lang="en-US" smtClean="0"/>
              <a:t>8</a:t>
            </a:fld>
            <a:endParaRPr lang="en-US"/>
          </a:p>
        </p:txBody>
      </p:sp>
    </p:spTree>
    <p:extLst>
      <p:ext uri="{BB962C8B-B14F-4D97-AF65-F5344CB8AC3E}">
        <p14:creationId xmlns:p14="http://schemas.microsoft.com/office/powerpoint/2010/main" val="1389709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Acquired 750 um thick </a:t>
            </a:r>
            <a:r>
              <a:rPr lang="en-US" dirty="0" err="1" smtClean="0"/>
              <a:t>CdTe</a:t>
            </a:r>
            <a:r>
              <a:rPr lang="en-US" dirty="0" smtClean="0"/>
              <a:t> from </a:t>
            </a:r>
            <a:r>
              <a:rPr lang="en-US" dirty="0" err="1" smtClean="0"/>
              <a:t>Acrorad</a:t>
            </a:r>
            <a:r>
              <a:rPr lang="en-US" dirty="0" smtClean="0"/>
              <a:t> in Japan.</a:t>
            </a:r>
          </a:p>
          <a:p>
            <a:pPr marL="228600" indent="-228600">
              <a:buAutoNum type="arabicParenR"/>
            </a:pPr>
            <a:r>
              <a:rPr lang="en-US" dirty="0" smtClean="0"/>
              <a:t>We’re using it in a </a:t>
            </a:r>
            <a:r>
              <a:rPr lang="en-US" dirty="0" err="1" smtClean="0"/>
              <a:t>schottky</a:t>
            </a:r>
            <a:r>
              <a:rPr lang="en-US" dirty="0" smtClean="0"/>
              <a:t> diode configuration with Indium anode and platinum</a:t>
            </a:r>
          </a:p>
          <a:p>
            <a:pPr marL="228600" indent="-228600">
              <a:buAutoNum type="arabicParenR"/>
            </a:pPr>
            <a:r>
              <a:rPr lang="en-US" dirty="0" smtClean="0"/>
              <a:t>Very low leakage current.</a:t>
            </a:r>
          </a:p>
          <a:p>
            <a:pPr marL="228600" indent="-228600">
              <a:buAutoNum type="arabicParenR"/>
            </a:pPr>
            <a:endParaRPr lang="en-US" dirty="0"/>
          </a:p>
          <a:p>
            <a:pPr marL="228600" indent="-228600">
              <a:buAutoNum type="arabicParenR"/>
            </a:pPr>
            <a:r>
              <a:rPr lang="en-US" dirty="0" smtClean="0"/>
              <a:t>This our standard 3x2 tiling of sensors.</a:t>
            </a:r>
          </a:p>
          <a:p>
            <a:pPr marL="228600" indent="-228600">
              <a:buAutoNum type="arabicParenR"/>
            </a:pPr>
            <a:r>
              <a:rPr lang="en-US" dirty="0" smtClean="0"/>
              <a:t>Some notes:  </a:t>
            </a:r>
            <a:r>
              <a:rPr lang="en-US" dirty="0" err="1" smtClean="0"/>
              <a:t>CdTe</a:t>
            </a:r>
            <a:r>
              <a:rPr lang="en-US" dirty="0" smtClean="0"/>
              <a:t> is very soft – so you really need to take care when you’re placing it not to damage it. </a:t>
            </a:r>
            <a:endParaRPr lang="en-US" dirty="0"/>
          </a:p>
        </p:txBody>
      </p:sp>
      <p:sp>
        <p:nvSpPr>
          <p:cNvPr id="4" name="Slide Number Placeholder 3"/>
          <p:cNvSpPr>
            <a:spLocks noGrp="1"/>
          </p:cNvSpPr>
          <p:nvPr>
            <p:ph type="sldNum" sz="quarter" idx="10"/>
          </p:nvPr>
        </p:nvSpPr>
        <p:spPr/>
        <p:txBody>
          <a:bodyPr/>
          <a:lstStyle/>
          <a:p>
            <a:fld id="{53F20132-63A5-4C93-8E1B-CBA8E87D5FB0}" type="slidenum">
              <a:rPr lang="en-US" smtClean="0"/>
              <a:t>9</a:t>
            </a:fld>
            <a:endParaRPr lang="en-US"/>
          </a:p>
        </p:txBody>
      </p:sp>
    </p:spTree>
    <p:extLst>
      <p:ext uri="{BB962C8B-B14F-4D97-AF65-F5344CB8AC3E}">
        <p14:creationId xmlns:p14="http://schemas.microsoft.com/office/powerpoint/2010/main" val="192965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2"/>
          <p:cNvSpPr>
            <a:spLocks noGrp="1" noChangeArrowheads="1"/>
          </p:cNvSpPr>
          <p:nvPr>
            <p:ph type="sldNum" sz="quarter" idx="10"/>
          </p:nvPr>
        </p:nvSpPr>
        <p:spPr>
          <a:xfrm>
            <a:off x="11434281" y="6260746"/>
            <a:ext cx="503767" cy="274637"/>
          </a:xfrm>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2590053345"/>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269484347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374188120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609600" y="1600201"/>
            <a:ext cx="5384800" cy="4525963"/>
          </a:xfrm>
          <a:prstGeom prst="rect">
            <a:avLst/>
          </a:prstGeom>
        </p:spPr>
        <p:txBody>
          <a:bodyPr/>
          <a:lstStyle/>
          <a:p>
            <a:endParaRPr lang="en-US"/>
          </a:p>
        </p:txBody>
      </p:sp>
      <p:sp>
        <p:nvSpPr>
          <p:cNvPr id="4" name="Text Placeholder 3"/>
          <p:cNvSpPr>
            <a:spLocks noGrp="1"/>
          </p:cNvSpPr>
          <p:nvPr>
            <p:ph type="body" sz="half" idx="2"/>
          </p:nvPr>
        </p:nvSpPr>
        <p:spPr>
          <a:xfrm>
            <a:off x="6197600" y="1600201"/>
            <a:ext cx="53848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11482918" y="6408739"/>
            <a:ext cx="503767" cy="274637"/>
          </a:xfrm>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189982086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
        <p:nvSpPr>
          <p:cNvPr id="7" name="Title 6"/>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521136410"/>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1888060088"/>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1265407711"/>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235552851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US"/>
          </a:p>
        </p:txBody>
      </p:sp>
      <p:sp>
        <p:nvSpPr>
          <p:cNvPr id="3"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341257685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271352333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14383246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2"/>
          <p:cNvSpPr>
            <a:spLocks noGrp="1" noChangeArrowheads="1"/>
          </p:cNvSpPr>
          <p:nvPr>
            <p:ph type="sldNum" sz="quarter" idx="10"/>
          </p:nvPr>
        </p:nvSpPr>
        <p:spPr>
          <a:ln/>
        </p:spPr>
        <p:txBody>
          <a:bodyPr/>
          <a:lstStyle>
            <a:lvl1pPr>
              <a:defRPr/>
            </a:lvl1pPr>
          </a:lstStyle>
          <a:p>
            <a:fld id="{DEFDA4C8-8A73-492D-B46C-2EF217466B2D}" type="slidenum">
              <a:rPr lang="en-US" smtClean="0"/>
              <a:t>‹#›</a:t>
            </a:fld>
            <a:endParaRPr lang="en-US"/>
          </a:p>
        </p:txBody>
      </p:sp>
    </p:spTree>
    <p:extLst>
      <p:ext uri="{BB962C8B-B14F-4D97-AF65-F5344CB8AC3E}">
        <p14:creationId xmlns:p14="http://schemas.microsoft.com/office/powerpoint/2010/main" val="110165849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utoShape 45"/>
          <p:cNvSpPr>
            <a:spLocks noChangeArrowheads="1"/>
          </p:cNvSpPr>
          <p:nvPr/>
        </p:nvSpPr>
        <p:spPr bwMode="auto">
          <a:xfrm>
            <a:off x="186267" y="146050"/>
            <a:ext cx="11821584" cy="6386976"/>
          </a:xfrm>
          <a:prstGeom prst="roundRect">
            <a:avLst>
              <a:gd name="adj" fmla="val 120"/>
            </a:avLst>
          </a:prstGeom>
          <a:noFill/>
          <a:ln w="31750">
            <a:solidFill>
              <a:srgbClr val="BE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1800"/>
          </a:p>
        </p:txBody>
      </p:sp>
      <p:sp>
        <p:nvSpPr>
          <p:cNvPr id="1028" name="Text Box 47"/>
          <p:cNvSpPr txBox="1">
            <a:spLocks noChangeArrowheads="1"/>
          </p:cNvSpPr>
          <p:nvPr/>
        </p:nvSpPr>
        <p:spPr bwMode="auto">
          <a:xfrm>
            <a:off x="5810251" y="6643689"/>
            <a:ext cx="6237816" cy="215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4" rIns="91429" bIns="45714">
            <a:spAutoFit/>
          </a:bodyPr>
          <a:lstStyle>
            <a:lvl1pPr algn="ctr">
              <a:defRPr>
                <a:solidFill>
                  <a:schemeClr val="tx1"/>
                </a:solidFill>
                <a:latin typeface="Arial" charset="0"/>
              </a:defRPr>
            </a:lvl1pPr>
            <a:lvl2pPr marL="742950" indent="-285750" algn="ctr">
              <a:defRPr>
                <a:solidFill>
                  <a:schemeClr val="tx1"/>
                </a:solidFill>
                <a:latin typeface="Arial" charset="0"/>
              </a:defRPr>
            </a:lvl2pPr>
            <a:lvl3pPr marL="1143000" indent="-228600" algn="ctr">
              <a:defRPr>
                <a:solidFill>
                  <a:schemeClr val="tx1"/>
                </a:solidFill>
                <a:latin typeface="Arial" charset="0"/>
              </a:defRPr>
            </a:lvl3pPr>
            <a:lvl4pPr marL="1600200" indent="-228600" algn="ctr">
              <a:defRPr>
                <a:solidFill>
                  <a:schemeClr val="tx1"/>
                </a:solidFill>
                <a:latin typeface="Arial" charset="0"/>
              </a:defRPr>
            </a:lvl4pPr>
            <a:lvl5pPr marL="2057400" indent="-228600" algn="ctr">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a:spcBef>
                <a:spcPct val="50000"/>
              </a:spcBef>
            </a:pPr>
            <a:r>
              <a:rPr lang="en-US" sz="800" dirty="0" smtClean="0">
                <a:latin typeface="Times New Roman" pitchFamily="18" charset="0"/>
              </a:rPr>
              <a:t>Hugh Philipp</a:t>
            </a:r>
            <a:r>
              <a:rPr lang="en-US" sz="800" baseline="0" dirty="0" smtClean="0">
                <a:latin typeface="Times New Roman" pitchFamily="18" charset="0"/>
              </a:rPr>
              <a:t>, Pixel 2018, Taiwan</a:t>
            </a:r>
            <a:endParaRPr lang="en-US" sz="800" dirty="0">
              <a:latin typeface="Times New Roman" pitchFamily="18" charset="0"/>
            </a:endParaRPr>
          </a:p>
        </p:txBody>
      </p:sp>
      <p:sp>
        <p:nvSpPr>
          <p:cNvPr id="1076" name="Rectangle 52"/>
          <p:cNvSpPr>
            <a:spLocks noGrp="1" noChangeArrowheads="1"/>
          </p:cNvSpPr>
          <p:nvPr>
            <p:ph type="sldNum" sz="quarter" idx="4"/>
          </p:nvPr>
        </p:nvSpPr>
        <p:spPr bwMode="auto">
          <a:xfrm>
            <a:off x="11414825" y="6163469"/>
            <a:ext cx="50376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smtClean="0">
                <a:latin typeface="Times New Roman" pitchFamily="18" charset="0"/>
              </a:defRPr>
            </a:lvl1pPr>
          </a:lstStyle>
          <a:p>
            <a:fld id="{DEFDA4C8-8A73-492D-B46C-2EF217466B2D}" type="slidenum">
              <a:rPr lang="en-US" smtClean="0"/>
              <a:t>‹#›</a:t>
            </a:fld>
            <a:endParaRPr lang="en-US"/>
          </a:p>
        </p:txBody>
      </p:sp>
      <p:grpSp>
        <p:nvGrpSpPr>
          <p:cNvPr id="4" name="Group 3"/>
          <p:cNvGrpSpPr/>
          <p:nvPr userDrawn="1"/>
        </p:nvGrpSpPr>
        <p:grpSpPr>
          <a:xfrm>
            <a:off x="281253" y="6208713"/>
            <a:ext cx="2105891" cy="649287"/>
            <a:chOff x="281253" y="6208713"/>
            <a:chExt cx="2105891" cy="649287"/>
          </a:xfrm>
        </p:grpSpPr>
        <p:sp>
          <p:nvSpPr>
            <p:cNvPr id="3" name="Rectangle 2"/>
            <p:cNvSpPr/>
            <p:nvPr userDrawn="1"/>
          </p:nvSpPr>
          <p:spPr bwMode="auto">
            <a:xfrm>
              <a:off x="281253" y="6287560"/>
              <a:ext cx="2105891" cy="570440"/>
            </a:xfrm>
            <a:prstGeom prst="rect">
              <a:avLst/>
            </a:prstGeom>
            <a:solidFill>
              <a:schemeClr val="bg1"/>
            </a:solidFill>
            <a:ln w="9525" cap="flat" cmpd="sng" algn="ctr">
              <a:noFill/>
              <a:prstDash val="solid"/>
              <a:round/>
              <a:headEnd type="triangle" w="med" len="med"/>
              <a:tailEnd type="triangl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27" name="Text Box 46"/>
            <p:cNvSpPr txBox="1">
              <a:spLocks noChangeArrowheads="1"/>
            </p:cNvSpPr>
            <p:nvPr/>
          </p:nvSpPr>
          <p:spPr bwMode="auto">
            <a:xfrm>
              <a:off x="359834" y="6208713"/>
              <a:ext cx="359833"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9" tIns="45714" rIns="91429" bIns="45714">
              <a:spAutoFit/>
            </a:bodyPr>
            <a:lstStyle>
              <a:lvl1pPr algn="ctr">
                <a:defRPr>
                  <a:solidFill>
                    <a:schemeClr val="tx1"/>
                  </a:solidFill>
                  <a:latin typeface="Arial" charset="0"/>
                </a:defRPr>
              </a:lvl1pPr>
              <a:lvl2pPr marL="742950" indent="-285750" algn="ctr">
                <a:defRPr>
                  <a:solidFill>
                    <a:schemeClr val="tx1"/>
                  </a:solidFill>
                  <a:latin typeface="Arial" charset="0"/>
                </a:defRPr>
              </a:lvl2pPr>
              <a:lvl3pPr marL="1143000" indent="-228600" algn="ctr">
                <a:defRPr>
                  <a:solidFill>
                    <a:schemeClr val="tx1"/>
                  </a:solidFill>
                  <a:latin typeface="Arial" charset="0"/>
                </a:defRPr>
              </a:lvl3pPr>
              <a:lvl4pPr marL="1600200" indent="-228600" algn="ctr">
                <a:defRPr>
                  <a:solidFill>
                    <a:schemeClr val="tx1"/>
                  </a:solidFill>
                  <a:latin typeface="Arial" charset="0"/>
                </a:defRPr>
              </a:lvl4pPr>
              <a:lvl5pPr marL="2057400" indent="-228600" algn="ctr">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spcBef>
                  <a:spcPct val="50000"/>
                </a:spcBef>
              </a:pPr>
              <a:endParaRPr lang="en-US" sz="600">
                <a:latin typeface="Times New Roman" pitchFamily="18" charset="0"/>
              </a:endParaRPr>
            </a:p>
          </p:txBody>
        </p:sp>
        <p:pic>
          <p:nvPicPr>
            <p:cNvPr id="9" name="Pictur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97659" y="6287560"/>
              <a:ext cx="516994" cy="516994"/>
            </a:xfrm>
            <a:prstGeom prst="rect">
              <a:avLst/>
            </a:prstGeom>
          </p:spPr>
        </p:pic>
        <p:sp>
          <p:nvSpPr>
            <p:cNvPr id="2" name="TextBox 1"/>
            <p:cNvSpPr txBox="1"/>
            <p:nvPr userDrawn="1"/>
          </p:nvSpPr>
          <p:spPr>
            <a:xfrm>
              <a:off x="790044" y="6361013"/>
              <a:ext cx="1588897" cy="307777"/>
            </a:xfrm>
            <a:prstGeom prst="rect">
              <a:avLst/>
            </a:prstGeom>
            <a:noFill/>
          </p:spPr>
          <p:txBody>
            <a:bodyPr wrap="none" rtlCol="0">
              <a:spAutoFit/>
            </a:bodyPr>
            <a:lstStyle/>
            <a:p>
              <a:r>
                <a:rPr lang="en-US" sz="1400" dirty="0" smtClean="0">
                  <a:solidFill>
                    <a:srgbClr val="C00000"/>
                  </a:solidFill>
                </a:rPr>
                <a:t>Cornell University</a:t>
              </a:r>
              <a:endParaRPr lang="en-US" sz="1400" dirty="0">
                <a:solidFill>
                  <a:srgbClr val="C00000"/>
                </a:solidFill>
              </a:endParaRPr>
            </a:p>
          </p:txBody>
        </p:sp>
      </p:grpSp>
    </p:spTree>
    <p:extLst>
      <p:ext uri="{BB962C8B-B14F-4D97-AF65-F5344CB8AC3E}">
        <p14:creationId xmlns:p14="http://schemas.microsoft.com/office/powerpoint/2010/main" val="3178506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2800" b="1">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Arial" pitchFamily="34" charset="0"/>
        </a:defRPr>
      </a:lvl2pPr>
      <a:lvl3pPr algn="ctr" rtl="0" eaLnBrk="0" fontAlgn="base" hangingPunct="0">
        <a:spcBef>
          <a:spcPct val="0"/>
        </a:spcBef>
        <a:spcAft>
          <a:spcPct val="0"/>
        </a:spcAft>
        <a:defRPr sz="2800" b="1">
          <a:solidFill>
            <a:schemeClr val="tx1"/>
          </a:solidFill>
          <a:latin typeface="Arial" pitchFamily="34" charset="0"/>
        </a:defRPr>
      </a:lvl3pPr>
      <a:lvl4pPr algn="ctr" rtl="0" eaLnBrk="0" fontAlgn="base" hangingPunct="0">
        <a:spcBef>
          <a:spcPct val="0"/>
        </a:spcBef>
        <a:spcAft>
          <a:spcPct val="0"/>
        </a:spcAft>
        <a:defRPr sz="2800" b="1">
          <a:solidFill>
            <a:schemeClr val="tx1"/>
          </a:solidFill>
          <a:latin typeface="Arial" pitchFamily="34" charset="0"/>
        </a:defRPr>
      </a:lvl4pPr>
      <a:lvl5pPr algn="ctr" rtl="0" eaLnBrk="0" fontAlgn="base" hangingPunct="0">
        <a:spcBef>
          <a:spcPct val="0"/>
        </a:spcBef>
        <a:spcAft>
          <a:spcPct val="0"/>
        </a:spcAft>
        <a:defRPr sz="2800" b="1">
          <a:solidFill>
            <a:schemeClr val="tx1"/>
          </a:solidFill>
          <a:latin typeface="Arial" pitchFamily="34" charset="0"/>
        </a:defRPr>
      </a:lvl5pPr>
      <a:lvl6pPr marL="457200" algn="ctr" rtl="0" eaLnBrk="0" fontAlgn="base" hangingPunct="0">
        <a:spcBef>
          <a:spcPct val="0"/>
        </a:spcBef>
        <a:spcAft>
          <a:spcPct val="0"/>
        </a:spcAft>
        <a:defRPr sz="2800" b="1">
          <a:solidFill>
            <a:schemeClr val="tx1"/>
          </a:solidFill>
          <a:latin typeface="Arial" pitchFamily="34" charset="0"/>
        </a:defRPr>
      </a:lvl6pPr>
      <a:lvl7pPr marL="914400" algn="ctr" rtl="0" eaLnBrk="0" fontAlgn="base" hangingPunct="0">
        <a:spcBef>
          <a:spcPct val="0"/>
        </a:spcBef>
        <a:spcAft>
          <a:spcPct val="0"/>
        </a:spcAft>
        <a:defRPr sz="2800" b="1">
          <a:solidFill>
            <a:schemeClr val="tx1"/>
          </a:solidFill>
          <a:latin typeface="Arial" pitchFamily="34" charset="0"/>
        </a:defRPr>
      </a:lvl7pPr>
      <a:lvl8pPr marL="1371600" algn="ctr" rtl="0" eaLnBrk="0" fontAlgn="base" hangingPunct="0">
        <a:spcBef>
          <a:spcPct val="0"/>
        </a:spcBef>
        <a:spcAft>
          <a:spcPct val="0"/>
        </a:spcAft>
        <a:defRPr sz="2800" b="1">
          <a:solidFill>
            <a:schemeClr val="tx1"/>
          </a:solidFill>
          <a:latin typeface="Arial" pitchFamily="34" charset="0"/>
        </a:defRPr>
      </a:lvl8pPr>
      <a:lvl9pPr marL="1828800" algn="ctr" rtl="0" eaLnBrk="0" fontAlgn="base" hangingPunct="0">
        <a:spcBef>
          <a:spcPct val="0"/>
        </a:spcBef>
        <a:spcAft>
          <a:spcPct val="0"/>
        </a:spcAft>
        <a:defRPr sz="2800" b="1">
          <a:solidFill>
            <a:schemeClr val="tx1"/>
          </a:solidFill>
          <a:latin typeface="Arial" pitchFamily="34" charset="0"/>
        </a:defRPr>
      </a:lvl9pPr>
    </p:titleStyle>
    <p:bodyStyle>
      <a:lvl1pPr marL="342900" indent="-342900" algn="l" rtl="0" eaLnBrk="0" fontAlgn="base" hangingPunct="0">
        <a:spcBef>
          <a:spcPct val="20000"/>
        </a:spcBef>
        <a:spcAft>
          <a:spcPct val="0"/>
        </a:spcAft>
        <a:buChar char="•"/>
        <a:defRPr sz="2000" b="1">
          <a:solidFill>
            <a:srgbClr val="CC0000"/>
          </a:solidFill>
          <a:latin typeface="+mn-lt"/>
          <a:ea typeface="+mn-ea"/>
          <a:cs typeface="+mn-cs"/>
        </a:defRPr>
      </a:lvl1pPr>
      <a:lvl2pPr marL="742950" indent="-285750" algn="l" rtl="0" eaLnBrk="0" fontAlgn="base" hangingPunct="0">
        <a:spcBef>
          <a:spcPct val="20000"/>
        </a:spcBef>
        <a:spcAft>
          <a:spcPct val="0"/>
        </a:spcAft>
        <a:buChar char="–"/>
        <a:defRPr b="1">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i="1">
          <a:solidFill>
            <a:schemeClr val="tx1"/>
          </a:solidFill>
          <a:latin typeface="Times New Roman" pitchFamily="18" charset="0"/>
        </a:defRPr>
      </a:lvl4pPr>
      <a:lvl5pPr marL="2057400" indent="-228600" algn="l" rtl="0" eaLnBrk="0" fontAlgn="base" hangingPunct="0">
        <a:spcBef>
          <a:spcPct val="20000"/>
        </a:spcBef>
        <a:spcAft>
          <a:spcPct val="0"/>
        </a:spcAft>
        <a:buChar char="»"/>
        <a:defRPr sz="1600" i="1">
          <a:solidFill>
            <a:schemeClr val="tx1"/>
          </a:solidFill>
          <a:latin typeface="Times New Roman" pitchFamily="18" charset="0"/>
        </a:defRPr>
      </a:lvl5pPr>
      <a:lvl6pPr marL="2514600" indent="-228600" algn="l" rtl="0" eaLnBrk="0" fontAlgn="base" hangingPunct="0">
        <a:spcBef>
          <a:spcPct val="20000"/>
        </a:spcBef>
        <a:spcAft>
          <a:spcPct val="0"/>
        </a:spcAft>
        <a:buChar char="»"/>
        <a:defRPr sz="1600" i="1">
          <a:solidFill>
            <a:schemeClr val="tx1"/>
          </a:solidFill>
          <a:latin typeface="Times New Roman" pitchFamily="18" charset="0"/>
        </a:defRPr>
      </a:lvl6pPr>
      <a:lvl7pPr marL="2971800" indent="-228600" algn="l" rtl="0" eaLnBrk="0" fontAlgn="base" hangingPunct="0">
        <a:spcBef>
          <a:spcPct val="20000"/>
        </a:spcBef>
        <a:spcAft>
          <a:spcPct val="0"/>
        </a:spcAft>
        <a:buChar char="»"/>
        <a:defRPr sz="1600" i="1">
          <a:solidFill>
            <a:schemeClr val="tx1"/>
          </a:solidFill>
          <a:latin typeface="Times New Roman" pitchFamily="18" charset="0"/>
        </a:defRPr>
      </a:lvl7pPr>
      <a:lvl8pPr marL="3429000" indent="-228600" algn="l" rtl="0" eaLnBrk="0" fontAlgn="base" hangingPunct="0">
        <a:spcBef>
          <a:spcPct val="20000"/>
        </a:spcBef>
        <a:spcAft>
          <a:spcPct val="0"/>
        </a:spcAft>
        <a:buChar char="»"/>
        <a:defRPr sz="1600" i="1">
          <a:solidFill>
            <a:schemeClr val="tx1"/>
          </a:solidFill>
          <a:latin typeface="Times New Roman" pitchFamily="18" charset="0"/>
        </a:defRPr>
      </a:lvl8pPr>
      <a:lvl9pPr marL="3886200" indent="-228600" algn="l" rtl="0" eaLnBrk="0" fontAlgn="base" hangingPunct="0">
        <a:spcBef>
          <a:spcPct val="20000"/>
        </a:spcBef>
        <a:spcAft>
          <a:spcPct val="0"/>
        </a:spcAft>
        <a:buChar char="»"/>
        <a:defRPr sz="1600" i="1">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e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2.jpg"/><Relationship Id="rId13" Type="http://schemas.openxmlformats.org/officeDocument/2006/relationships/image" Target="../media/image37.jpg"/><Relationship Id="rId3" Type="http://schemas.openxmlformats.org/officeDocument/2006/relationships/image" Target="../media/image27.jpg"/><Relationship Id="rId7" Type="http://schemas.openxmlformats.org/officeDocument/2006/relationships/image" Target="../media/image31.jpeg"/><Relationship Id="rId12" Type="http://schemas.openxmlformats.org/officeDocument/2006/relationships/image" Target="../media/image36.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0.jpeg"/><Relationship Id="rId11" Type="http://schemas.openxmlformats.org/officeDocument/2006/relationships/image" Target="../media/image35.jpg"/><Relationship Id="rId5" Type="http://schemas.openxmlformats.org/officeDocument/2006/relationships/image" Target="../media/image29.jpeg"/><Relationship Id="rId10" Type="http://schemas.openxmlformats.org/officeDocument/2006/relationships/image" Target="../media/image34.jpg"/><Relationship Id="rId4" Type="http://schemas.openxmlformats.org/officeDocument/2006/relationships/image" Target="../media/image28.jpeg"/><Relationship Id="rId9" Type="http://schemas.openxmlformats.org/officeDocument/2006/relationships/image" Target="../media/image33.jpeg"/><Relationship Id="rId14" Type="http://schemas.openxmlformats.org/officeDocument/2006/relationships/image" Target="../media/image38.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jpg"/></Relationships>
</file>

<file path=ppt/slides/_rels/slide23.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tiff"/></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73268"/>
            <a:ext cx="12527280" cy="9385936"/>
          </a:xfrm>
          <a:prstGeom prst="rect">
            <a:avLst/>
          </a:prstGeom>
        </p:spPr>
      </p:pic>
      <p:sp>
        <p:nvSpPr>
          <p:cNvPr id="2" name="Title 1"/>
          <p:cNvSpPr>
            <a:spLocks noGrp="1"/>
          </p:cNvSpPr>
          <p:nvPr>
            <p:ph type="ctrTitle"/>
          </p:nvPr>
        </p:nvSpPr>
        <p:spPr/>
        <p:txBody>
          <a:bodyPr/>
          <a:lstStyle/>
          <a:p>
            <a:r>
              <a:rPr lang="en-US" sz="3600" dirty="0" err="1">
                <a:solidFill>
                  <a:srgbClr val="C00000"/>
                </a:solidFill>
                <a:effectLst>
                  <a:outerShdw blurRad="38100" dist="38100" dir="2700000" algn="tl">
                    <a:srgbClr val="000000">
                      <a:alpha val="43137"/>
                    </a:srgbClr>
                  </a:outerShdw>
                </a:effectLst>
              </a:rPr>
              <a:t>CdTe</a:t>
            </a:r>
            <a:r>
              <a:rPr lang="en-US" sz="3600" dirty="0">
                <a:solidFill>
                  <a:srgbClr val="C00000"/>
                </a:solidFill>
                <a:effectLst>
                  <a:outerShdw blurRad="38100" dist="38100" dir="2700000" algn="tl">
                    <a:srgbClr val="000000">
                      <a:alpha val="43137"/>
                    </a:srgbClr>
                  </a:outerShdw>
                </a:effectLst>
              </a:rPr>
              <a:t> </a:t>
            </a:r>
            <a:r>
              <a:rPr lang="en-US" sz="3600" dirty="0" smtClean="0">
                <a:solidFill>
                  <a:srgbClr val="C00000"/>
                </a:solidFill>
                <a:effectLst>
                  <a:outerShdw blurRad="38100" dist="38100" dir="2700000" algn="tl">
                    <a:srgbClr val="000000">
                      <a:alpha val="43137"/>
                    </a:srgbClr>
                  </a:outerShdw>
                </a:effectLst>
              </a:rPr>
              <a:t>Mixed-Mode </a:t>
            </a:r>
            <a:r>
              <a:rPr lang="en-US" sz="3600" dirty="0">
                <a:solidFill>
                  <a:srgbClr val="C00000"/>
                </a:solidFill>
                <a:effectLst>
                  <a:outerShdw blurRad="38100" dist="38100" dir="2700000" algn="tl">
                    <a:srgbClr val="000000">
                      <a:alpha val="43137"/>
                    </a:srgbClr>
                  </a:outerShdw>
                </a:effectLst>
              </a:rPr>
              <a:t>Pixel Array </a:t>
            </a:r>
            <a:r>
              <a:rPr lang="en-US" sz="3600" dirty="0" smtClean="0">
                <a:solidFill>
                  <a:srgbClr val="C00000"/>
                </a:solidFill>
                <a:effectLst>
                  <a:outerShdw blurRad="38100" dist="38100" dir="2700000" algn="tl">
                    <a:srgbClr val="000000">
                      <a:alpha val="43137"/>
                    </a:srgbClr>
                  </a:outerShdw>
                </a:effectLst>
              </a:rPr>
              <a:t>Detector</a:t>
            </a:r>
            <a:br>
              <a:rPr lang="en-US" sz="3600" dirty="0" smtClean="0">
                <a:solidFill>
                  <a:srgbClr val="C00000"/>
                </a:solidFill>
                <a:effectLst>
                  <a:outerShdw blurRad="38100" dist="38100" dir="2700000" algn="tl">
                    <a:srgbClr val="000000">
                      <a:alpha val="43137"/>
                    </a:srgbClr>
                  </a:outerShdw>
                </a:effectLst>
              </a:rPr>
            </a:br>
            <a:r>
              <a:rPr lang="en-US" sz="3600" dirty="0" smtClean="0">
                <a:solidFill>
                  <a:srgbClr val="C00000"/>
                </a:solidFill>
                <a:effectLst>
                  <a:outerShdw blurRad="38100" dist="38100" dir="2700000" algn="tl">
                    <a:srgbClr val="000000">
                      <a:alpha val="43137"/>
                    </a:srgbClr>
                  </a:outerShdw>
                </a:effectLst>
              </a:rPr>
              <a:t>(</a:t>
            </a:r>
            <a:r>
              <a:rPr lang="en-US" sz="3600" dirty="0" err="1" smtClean="0">
                <a:solidFill>
                  <a:srgbClr val="C00000"/>
                </a:solidFill>
                <a:effectLst>
                  <a:outerShdw blurRad="38100" dist="38100" dir="2700000" algn="tl">
                    <a:srgbClr val="000000">
                      <a:alpha val="43137"/>
                    </a:srgbClr>
                  </a:outerShdw>
                </a:effectLst>
              </a:rPr>
              <a:t>CdTe</a:t>
            </a:r>
            <a:r>
              <a:rPr lang="en-US" sz="3600" dirty="0" smtClean="0">
                <a:solidFill>
                  <a:srgbClr val="C00000"/>
                </a:solidFill>
                <a:effectLst>
                  <a:outerShdw blurRad="38100" dist="38100" dir="2700000" algn="tl">
                    <a:srgbClr val="000000">
                      <a:alpha val="43137"/>
                    </a:srgbClr>
                  </a:outerShdw>
                </a:effectLst>
              </a:rPr>
              <a:t> MM-PAD)</a:t>
            </a:r>
            <a:endParaRPr lang="en-US" sz="3600" dirty="0">
              <a:solidFill>
                <a:srgbClr val="C0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t>Hugh Philipp, </a:t>
            </a:r>
            <a:r>
              <a:rPr lang="en-US" dirty="0" err="1" smtClean="0"/>
              <a:t>Gruner</a:t>
            </a:r>
            <a:r>
              <a:rPr lang="en-US" dirty="0" smtClean="0"/>
              <a:t> Group, Cornell University</a:t>
            </a:r>
          </a:p>
          <a:p>
            <a:r>
              <a:rPr lang="en-US" dirty="0" smtClean="0"/>
              <a:t>Pixel 2018, Taiwan</a:t>
            </a:r>
            <a:endParaRPr lang="en-US" dirty="0"/>
          </a:p>
        </p:txBody>
      </p:sp>
      <p:sp>
        <p:nvSpPr>
          <p:cNvPr id="4" name="Slide Number Placeholder 3"/>
          <p:cNvSpPr>
            <a:spLocks noGrp="1"/>
          </p:cNvSpPr>
          <p:nvPr>
            <p:ph type="sldNum" sz="quarter" idx="10"/>
          </p:nvPr>
        </p:nvSpPr>
        <p:spPr/>
        <p:txBody>
          <a:bodyPr/>
          <a:lstStyle/>
          <a:p>
            <a:fld id="{DEFDA4C8-8A73-492D-B46C-2EF217466B2D}" type="slidenum">
              <a:rPr lang="en-US" smtClean="0"/>
              <a:t>1</a:t>
            </a:fld>
            <a:endParaRPr lang="en-US"/>
          </a:p>
        </p:txBody>
      </p:sp>
    </p:spTree>
    <p:extLst>
      <p:ext uri="{BB962C8B-B14F-4D97-AF65-F5344CB8AC3E}">
        <p14:creationId xmlns:p14="http://schemas.microsoft.com/office/powerpoint/2010/main" val="2686325984"/>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EFDA4C8-8A73-492D-B46C-2EF217466B2D}" type="slidenum">
              <a:rPr lang="en-US" smtClean="0"/>
              <a:t>10</a:t>
            </a:fld>
            <a:endParaRPr lang="en-US"/>
          </a:p>
        </p:txBody>
      </p:sp>
      <p:sp>
        <p:nvSpPr>
          <p:cNvPr id="4" name="Title 3"/>
          <p:cNvSpPr>
            <a:spLocks noGrp="1"/>
          </p:cNvSpPr>
          <p:nvPr>
            <p:ph type="title"/>
          </p:nvPr>
        </p:nvSpPr>
        <p:spPr>
          <a:xfrm>
            <a:off x="648170" y="216652"/>
            <a:ext cx="10972800" cy="1143000"/>
          </a:xfrm>
        </p:spPr>
        <p:txBody>
          <a:bodyPr/>
          <a:lstStyle/>
          <a:p>
            <a:r>
              <a:rPr lang="en-US" dirty="0" err="1" smtClean="0"/>
              <a:t>CdTe</a:t>
            </a:r>
            <a:r>
              <a:rPr lang="en-US" dirty="0" smtClean="0"/>
              <a:t> vs. Si MM-PAD</a:t>
            </a:r>
            <a:endParaRPr lang="en-US" dirty="0"/>
          </a:p>
        </p:txBody>
      </p:sp>
      <p:pic>
        <p:nvPicPr>
          <p:cNvPr id="6" name="Picture 5"/>
          <p:cNvPicPr>
            <a:picLocks noChangeAspect="1"/>
          </p:cNvPicPr>
          <p:nvPr/>
        </p:nvPicPr>
        <p:blipFill rotWithShape="1">
          <a:blip r:embed="rId3">
            <a:extLst>
              <a:ext uri="{BEBA8EAE-BF5A-486C-A8C5-ECC9F3942E4B}">
                <a14:imgProps xmlns:a14="http://schemas.microsoft.com/office/drawing/2010/main">
                  <a14:imgLayer r:embed="rId4">
                    <a14:imgEffect>
                      <a14:brightnessContrast contrast="21000"/>
                    </a14:imgEffect>
                  </a14:imgLayer>
                </a14:imgProps>
              </a:ext>
              <a:ext uri="{28A0092B-C50C-407E-A947-70E740481C1C}">
                <a14:useLocalDpi xmlns:a14="http://schemas.microsoft.com/office/drawing/2010/main" val="0"/>
              </a:ext>
            </a:extLst>
          </a:blip>
          <a:srcRect l="6469" t="7417" r="12718" b="7385"/>
          <a:stretch/>
        </p:blipFill>
        <p:spPr>
          <a:xfrm>
            <a:off x="7864632" y="511329"/>
            <a:ext cx="3115029" cy="307387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3380" y="1161660"/>
            <a:ext cx="3148021" cy="3062688"/>
          </a:xfrm>
          <a:prstGeom prst="rect">
            <a:avLst/>
          </a:prstGeom>
        </p:spPr>
      </p:pic>
      <p:sp>
        <p:nvSpPr>
          <p:cNvPr id="8" name="Rectangle 7"/>
          <p:cNvSpPr/>
          <p:nvPr/>
        </p:nvSpPr>
        <p:spPr bwMode="auto">
          <a:xfrm>
            <a:off x="1790505" y="1723194"/>
            <a:ext cx="1170432" cy="1170432"/>
          </a:xfrm>
          <a:prstGeom prst="rect">
            <a:avLst/>
          </a:prstGeom>
          <a:noFill/>
          <a:ln w="25400" cap="flat" cmpd="sng" algn="ctr">
            <a:solidFill>
              <a:srgbClr val="00B050"/>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1" name="TextBox 10"/>
          <p:cNvSpPr txBox="1"/>
          <p:nvPr/>
        </p:nvSpPr>
        <p:spPr>
          <a:xfrm>
            <a:off x="1164205" y="4453069"/>
            <a:ext cx="2958054" cy="1015663"/>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2000" dirty="0" smtClean="0"/>
              <a:t>Ag tube 47 kV </a:t>
            </a:r>
          </a:p>
          <a:p>
            <a:r>
              <a:rPr lang="en-US" sz="2000" dirty="0" smtClean="0"/>
              <a:t>Average of 1000 images</a:t>
            </a:r>
          </a:p>
          <a:p>
            <a:r>
              <a:rPr lang="en-US" sz="2000" dirty="0" smtClean="0">
                <a:solidFill>
                  <a:srgbClr val="C00000"/>
                </a:solidFill>
              </a:rPr>
              <a:t>No Flat Field Correction</a:t>
            </a:r>
            <a:endParaRPr lang="en-US" sz="2000" dirty="0">
              <a:solidFill>
                <a:srgbClr val="C00000"/>
              </a:solidFill>
            </a:endParaRPr>
          </a:p>
        </p:txBody>
      </p:sp>
      <p:sp>
        <p:nvSpPr>
          <p:cNvPr id="12" name="TextBox 13"/>
          <p:cNvSpPr txBox="1"/>
          <p:nvPr/>
        </p:nvSpPr>
        <p:spPr>
          <a:xfrm rot="16200000">
            <a:off x="11291384" y="1813771"/>
            <a:ext cx="684803"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b="1" dirty="0" smtClean="0"/>
              <a:t>ADU</a:t>
            </a:r>
            <a:endParaRPr lang="en-US" b="1" dirty="0"/>
          </a:p>
        </p:txBody>
      </p:sp>
      <p:pic>
        <p:nvPicPr>
          <p:cNvPr id="14" name="Picture 13"/>
          <p:cNvPicPr>
            <a:picLocks noChangeAspect="1"/>
          </p:cNvPicPr>
          <p:nvPr/>
        </p:nvPicPr>
        <p:blipFill rotWithShape="1">
          <a:blip r:embed="rId6">
            <a:extLst>
              <a:ext uri="{28A0092B-C50C-407E-A947-70E740481C1C}">
                <a14:useLocalDpi xmlns:a14="http://schemas.microsoft.com/office/drawing/2010/main" val="0"/>
              </a:ext>
            </a:extLst>
          </a:blip>
          <a:srcRect l="6039" t="6519" r="13015" b="5954"/>
          <a:stretch/>
        </p:blipFill>
        <p:spPr>
          <a:xfrm>
            <a:off x="7902186" y="3503001"/>
            <a:ext cx="3135714" cy="2797786"/>
          </a:xfrm>
          <a:prstGeom prst="rect">
            <a:avLst/>
          </a:prstGeom>
        </p:spPr>
      </p:pic>
      <p:sp>
        <p:nvSpPr>
          <p:cNvPr id="15" name="TextBox 18"/>
          <p:cNvSpPr txBox="1"/>
          <p:nvPr/>
        </p:nvSpPr>
        <p:spPr>
          <a:xfrm>
            <a:off x="10980352" y="5887727"/>
            <a:ext cx="41870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a:t>
            </a:r>
            <a:endParaRPr lang="en-US" dirty="0"/>
          </a:p>
        </p:txBody>
      </p:sp>
      <p:sp>
        <p:nvSpPr>
          <p:cNvPr id="16" name="TextBox 19"/>
          <p:cNvSpPr txBox="1"/>
          <p:nvPr/>
        </p:nvSpPr>
        <p:spPr>
          <a:xfrm>
            <a:off x="11009126" y="5073416"/>
            <a:ext cx="41870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a:t>3</a:t>
            </a:r>
            <a:r>
              <a:rPr lang="en-US" dirty="0" smtClean="0"/>
              <a:t>0</a:t>
            </a:r>
            <a:endParaRPr lang="en-US" dirty="0"/>
          </a:p>
        </p:txBody>
      </p:sp>
      <p:sp>
        <p:nvSpPr>
          <p:cNvPr id="17" name="TextBox 20"/>
          <p:cNvSpPr txBox="1"/>
          <p:nvPr/>
        </p:nvSpPr>
        <p:spPr>
          <a:xfrm>
            <a:off x="10964753" y="4172494"/>
            <a:ext cx="53572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100</a:t>
            </a:r>
            <a:endParaRPr lang="en-US" dirty="0"/>
          </a:p>
        </p:txBody>
      </p:sp>
      <p:sp>
        <p:nvSpPr>
          <p:cNvPr id="18" name="TextBox 21"/>
          <p:cNvSpPr txBox="1"/>
          <p:nvPr/>
        </p:nvSpPr>
        <p:spPr>
          <a:xfrm>
            <a:off x="10981102" y="3372372"/>
            <a:ext cx="53572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300</a:t>
            </a:r>
            <a:endParaRPr lang="en-US" dirty="0"/>
          </a:p>
        </p:txBody>
      </p:sp>
      <p:sp>
        <p:nvSpPr>
          <p:cNvPr id="19" name="TextBox 22"/>
          <p:cNvSpPr txBox="1"/>
          <p:nvPr/>
        </p:nvSpPr>
        <p:spPr>
          <a:xfrm>
            <a:off x="10929036" y="3101154"/>
            <a:ext cx="41870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a:t>
            </a:r>
            <a:endParaRPr lang="en-US" dirty="0"/>
          </a:p>
        </p:txBody>
      </p:sp>
      <p:sp>
        <p:nvSpPr>
          <p:cNvPr id="20" name="TextBox 23"/>
          <p:cNvSpPr txBox="1"/>
          <p:nvPr/>
        </p:nvSpPr>
        <p:spPr>
          <a:xfrm>
            <a:off x="10971858" y="2213652"/>
            <a:ext cx="53572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100</a:t>
            </a:r>
            <a:endParaRPr lang="en-US" dirty="0"/>
          </a:p>
        </p:txBody>
      </p:sp>
      <p:sp>
        <p:nvSpPr>
          <p:cNvPr id="21" name="TextBox 24"/>
          <p:cNvSpPr txBox="1"/>
          <p:nvPr/>
        </p:nvSpPr>
        <p:spPr>
          <a:xfrm>
            <a:off x="10964753" y="1357888"/>
            <a:ext cx="652743"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1000</a:t>
            </a:r>
            <a:endParaRPr lang="en-US" dirty="0"/>
          </a:p>
        </p:txBody>
      </p:sp>
      <p:sp>
        <p:nvSpPr>
          <p:cNvPr id="22" name="TextBox 25"/>
          <p:cNvSpPr txBox="1"/>
          <p:nvPr/>
        </p:nvSpPr>
        <p:spPr>
          <a:xfrm>
            <a:off x="10897221" y="509080"/>
            <a:ext cx="769763"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10000</a:t>
            </a:r>
            <a:endParaRPr lang="en-US" dirty="0"/>
          </a:p>
        </p:txBody>
      </p:sp>
      <p:sp>
        <p:nvSpPr>
          <p:cNvPr id="23" name="TextBox 28"/>
          <p:cNvSpPr txBox="1"/>
          <p:nvPr/>
        </p:nvSpPr>
        <p:spPr>
          <a:xfrm rot="16200000">
            <a:off x="11238054" y="4654755"/>
            <a:ext cx="684803"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b="1" dirty="0" smtClean="0"/>
              <a:t>ADU</a:t>
            </a:r>
            <a:endParaRPr lang="en-US" b="1" dirty="0"/>
          </a:p>
        </p:txBody>
      </p:sp>
      <p:sp>
        <p:nvSpPr>
          <p:cNvPr id="24" name="TextBox 3"/>
          <p:cNvSpPr txBox="1"/>
          <p:nvPr/>
        </p:nvSpPr>
        <p:spPr>
          <a:xfrm rot="16200000">
            <a:off x="6315806" y="1508970"/>
            <a:ext cx="2198102" cy="923330"/>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b="1" dirty="0" err="1" smtClean="0"/>
              <a:t>CdTe</a:t>
            </a:r>
            <a:r>
              <a:rPr lang="en-US" dirty="0" smtClean="0"/>
              <a:t/>
            </a:r>
            <a:br>
              <a:rPr lang="en-US" dirty="0" smtClean="0"/>
            </a:br>
            <a:r>
              <a:rPr lang="en-US" dirty="0" smtClean="0"/>
              <a:t>1s total exposure</a:t>
            </a:r>
          </a:p>
          <a:p>
            <a:pPr algn="ctr"/>
            <a:r>
              <a:rPr lang="en-US" dirty="0" smtClean="0"/>
              <a:t>0.2 mA tube current</a:t>
            </a:r>
            <a:endParaRPr lang="en-US" dirty="0"/>
          </a:p>
        </p:txBody>
      </p:sp>
      <p:sp>
        <p:nvSpPr>
          <p:cNvPr id="25" name="Rectangle 24"/>
          <p:cNvSpPr/>
          <p:nvPr/>
        </p:nvSpPr>
        <p:spPr bwMode="auto">
          <a:xfrm>
            <a:off x="2050984" y="1632209"/>
            <a:ext cx="1169526" cy="1170432"/>
          </a:xfrm>
          <a:prstGeom prst="rect">
            <a:avLst/>
          </a:prstGeom>
          <a:noFill/>
          <a:ln w="25400" cap="flat" cmpd="sng" algn="ctr">
            <a:solidFill>
              <a:srgbClr val="FFC000"/>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defTabSz="914392" eaLnBrk="0" fontAlgn="base" hangingPunct="0">
              <a:spcBef>
                <a:spcPct val="0"/>
              </a:spcBef>
              <a:spcAft>
                <a:spcPct val="0"/>
              </a:spcAft>
            </a:pPr>
            <a:endParaRPr lang="en-US">
              <a:latin typeface="Arial" pitchFamily="34" charset="0"/>
            </a:endParaRPr>
          </a:p>
        </p:txBody>
      </p:sp>
      <p:sp>
        <p:nvSpPr>
          <p:cNvPr id="28" name="TextBox 29"/>
          <p:cNvSpPr txBox="1"/>
          <p:nvPr/>
        </p:nvSpPr>
        <p:spPr>
          <a:xfrm rot="16200000">
            <a:off x="6271029" y="4340234"/>
            <a:ext cx="2390398" cy="923330"/>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b="1" dirty="0" smtClean="0"/>
              <a:t>Si</a:t>
            </a:r>
            <a:br>
              <a:rPr lang="en-US" b="1" dirty="0" smtClean="0"/>
            </a:br>
            <a:r>
              <a:rPr lang="en-US" dirty="0" smtClean="0"/>
              <a:t>8.5min </a:t>
            </a:r>
            <a:r>
              <a:rPr lang="en-US" dirty="0"/>
              <a:t>total </a:t>
            </a:r>
            <a:r>
              <a:rPr lang="en-US" dirty="0" smtClean="0"/>
              <a:t>exposure</a:t>
            </a:r>
          </a:p>
          <a:p>
            <a:pPr algn="ctr"/>
            <a:r>
              <a:rPr lang="en-US" dirty="0" smtClean="0"/>
              <a:t>0.9 mA tube current</a:t>
            </a:r>
            <a:endParaRPr lang="en-US" dirty="0"/>
          </a:p>
        </p:txBody>
      </p:sp>
      <p:sp>
        <p:nvSpPr>
          <p:cNvPr id="32" name="Rectangle 31"/>
          <p:cNvSpPr/>
          <p:nvPr/>
        </p:nvSpPr>
        <p:spPr bwMode="auto">
          <a:xfrm>
            <a:off x="8090740" y="3526855"/>
            <a:ext cx="2609368" cy="2621026"/>
          </a:xfrm>
          <a:prstGeom prst="rect">
            <a:avLst/>
          </a:prstGeom>
          <a:noFill/>
          <a:ln w="25400" cap="flat" cmpd="sng" algn="ctr">
            <a:solidFill>
              <a:srgbClr val="FFC000"/>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defTabSz="914392" eaLnBrk="0" fontAlgn="base" hangingPunct="0">
              <a:spcBef>
                <a:spcPct val="0"/>
              </a:spcBef>
              <a:spcAft>
                <a:spcPct val="0"/>
              </a:spcAft>
            </a:pPr>
            <a:endParaRPr lang="en-US">
              <a:latin typeface="Arial" pitchFamily="34" charset="0"/>
            </a:endParaRPr>
          </a:p>
        </p:txBody>
      </p:sp>
      <p:sp>
        <p:nvSpPr>
          <p:cNvPr id="33" name="Rectangle 32"/>
          <p:cNvSpPr/>
          <p:nvPr/>
        </p:nvSpPr>
        <p:spPr bwMode="auto">
          <a:xfrm>
            <a:off x="8090740" y="647301"/>
            <a:ext cx="2637340" cy="2651159"/>
          </a:xfrm>
          <a:prstGeom prst="rect">
            <a:avLst/>
          </a:prstGeom>
          <a:noFill/>
          <a:ln w="25400" cap="flat" cmpd="sng" algn="ctr">
            <a:solidFill>
              <a:srgbClr val="00B050"/>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 name="Right Arrow 1"/>
          <p:cNvSpPr/>
          <p:nvPr/>
        </p:nvSpPr>
        <p:spPr bwMode="auto">
          <a:xfrm>
            <a:off x="4737370" y="2893626"/>
            <a:ext cx="2215822" cy="1065531"/>
          </a:xfrm>
          <a:prstGeom prst="rightArrow">
            <a:avLst/>
          </a:pr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9" name="TextBox 8"/>
          <p:cNvSpPr txBox="1"/>
          <p:nvPr/>
        </p:nvSpPr>
        <p:spPr>
          <a:xfrm>
            <a:off x="4428869" y="3926336"/>
            <a:ext cx="2736647" cy="369332"/>
          </a:xfrm>
          <a:prstGeom prst="rect">
            <a:avLst/>
          </a:prstGeom>
          <a:noFill/>
        </p:spPr>
        <p:txBody>
          <a:bodyPr wrap="none" rtlCol="0">
            <a:spAutoFit/>
          </a:bodyPr>
          <a:lstStyle/>
          <a:p>
            <a:r>
              <a:rPr lang="en-US" dirty="0" smtClean="0"/>
              <a:t>1 second vs. 8.5 minutes</a:t>
            </a:r>
          </a:p>
        </p:txBody>
      </p:sp>
    </p:spTree>
    <p:extLst>
      <p:ext uri="{BB962C8B-B14F-4D97-AF65-F5344CB8AC3E}">
        <p14:creationId xmlns:p14="http://schemas.microsoft.com/office/powerpoint/2010/main" val="71287880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EFDA4C8-8A73-492D-B46C-2EF217466B2D}" type="slidenum">
              <a:rPr lang="en-US" smtClean="0"/>
              <a:t>11</a:t>
            </a:fld>
            <a:endParaRPr lang="en-US"/>
          </a:p>
        </p:txBody>
      </p:sp>
      <p:sp>
        <p:nvSpPr>
          <p:cNvPr id="4" name="Title 3"/>
          <p:cNvSpPr>
            <a:spLocks noGrp="1"/>
          </p:cNvSpPr>
          <p:nvPr>
            <p:ph type="title"/>
          </p:nvPr>
        </p:nvSpPr>
        <p:spPr>
          <a:xfrm>
            <a:off x="648170" y="216652"/>
            <a:ext cx="10972800" cy="1143000"/>
          </a:xfrm>
        </p:spPr>
        <p:txBody>
          <a:bodyPr/>
          <a:lstStyle/>
          <a:p>
            <a:r>
              <a:rPr lang="en-US" dirty="0" err="1" smtClean="0"/>
              <a:t>CdTe</a:t>
            </a:r>
            <a:r>
              <a:rPr lang="en-US" dirty="0" smtClean="0"/>
              <a:t> vs. Si MM-PAD</a:t>
            </a:r>
            <a:endParaRPr lang="en-US" dirty="0"/>
          </a:p>
        </p:txBody>
      </p:sp>
      <p:pic>
        <p:nvPicPr>
          <p:cNvPr id="6" name="Picture 5"/>
          <p:cNvPicPr>
            <a:picLocks noChangeAspect="1"/>
          </p:cNvPicPr>
          <p:nvPr/>
        </p:nvPicPr>
        <p:blipFill rotWithShape="1">
          <a:blip r:embed="rId3">
            <a:extLst>
              <a:ext uri="{BEBA8EAE-BF5A-486C-A8C5-ECC9F3942E4B}">
                <a14:imgProps xmlns:a14="http://schemas.microsoft.com/office/drawing/2010/main">
                  <a14:imgLayer r:embed="rId4">
                    <a14:imgEffect>
                      <a14:brightnessContrast contrast="21000"/>
                    </a14:imgEffect>
                  </a14:imgLayer>
                </a14:imgProps>
              </a:ext>
              <a:ext uri="{28A0092B-C50C-407E-A947-70E740481C1C}">
                <a14:useLocalDpi xmlns:a14="http://schemas.microsoft.com/office/drawing/2010/main" val="0"/>
              </a:ext>
            </a:extLst>
          </a:blip>
          <a:srcRect l="6469" t="7417" r="12718" b="7385"/>
          <a:stretch/>
        </p:blipFill>
        <p:spPr>
          <a:xfrm>
            <a:off x="7864632" y="511329"/>
            <a:ext cx="3115029" cy="3073877"/>
          </a:xfrm>
          <a:prstGeom prst="rect">
            <a:avLst/>
          </a:prstGeom>
        </p:spPr>
      </p:pic>
      <p:sp>
        <p:nvSpPr>
          <p:cNvPr id="12" name="TextBox 13"/>
          <p:cNvSpPr txBox="1"/>
          <p:nvPr/>
        </p:nvSpPr>
        <p:spPr>
          <a:xfrm rot="16200000">
            <a:off x="11291384" y="1813771"/>
            <a:ext cx="684803"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b="1" dirty="0" smtClean="0"/>
              <a:t>ADU</a:t>
            </a:r>
            <a:endParaRPr lang="en-US" b="1" dirty="0"/>
          </a:p>
        </p:txBody>
      </p:sp>
      <p:pic>
        <p:nvPicPr>
          <p:cNvPr id="14" name="Picture 13"/>
          <p:cNvPicPr>
            <a:picLocks noChangeAspect="1"/>
          </p:cNvPicPr>
          <p:nvPr/>
        </p:nvPicPr>
        <p:blipFill rotWithShape="1">
          <a:blip r:embed="rId5">
            <a:extLst>
              <a:ext uri="{28A0092B-C50C-407E-A947-70E740481C1C}">
                <a14:useLocalDpi xmlns:a14="http://schemas.microsoft.com/office/drawing/2010/main" val="0"/>
              </a:ext>
            </a:extLst>
          </a:blip>
          <a:srcRect l="6039" t="6519" r="13015" b="5954"/>
          <a:stretch/>
        </p:blipFill>
        <p:spPr>
          <a:xfrm>
            <a:off x="7902186" y="3503001"/>
            <a:ext cx="3135714" cy="2797786"/>
          </a:xfrm>
          <a:prstGeom prst="rect">
            <a:avLst/>
          </a:prstGeom>
        </p:spPr>
      </p:pic>
      <p:sp>
        <p:nvSpPr>
          <p:cNvPr id="15" name="TextBox 18"/>
          <p:cNvSpPr txBox="1"/>
          <p:nvPr/>
        </p:nvSpPr>
        <p:spPr>
          <a:xfrm>
            <a:off x="10980352" y="5887727"/>
            <a:ext cx="41870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a:t>
            </a:r>
            <a:endParaRPr lang="en-US" dirty="0"/>
          </a:p>
        </p:txBody>
      </p:sp>
      <p:sp>
        <p:nvSpPr>
          <p:cNvPr id="16" name="TextBox 19"/>
          <p:cNvSpPr txBox="1"/>
          <p:nvPr/>
        </p:nvSpPr>
        <p:spPr>
          <a:xfrm>
            <a:off x="11009126" y="5073416"/>
            <a:ext cx="41870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a:t>3</a:t>
            </a:r>
            <a:r>
              <a:rPr lang="en-US" dirty="0" smtClean="0"/>
              <a:t>0</a:t>
            </a:r>
            <a:endParaRPr lang="en-US" dirty="0"/>
          </a:p>
        </p:txBody>
      </p:sp>
      <p:sp>
        <p:nvSpPr>
          <p:cNvPr id="17" name="TextBox 20"/>
          <p:cNvSpPr txBox="1"/>
          <p:nvPr/>
        </p:nvSpPr>
        <p:spPr>
          <a:xfrm>
            <a:off x="10964753" y="4172494"/>
            <a:ext cx="53572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100</a:t>
            </a:r>
            <a:endParaRPr lang="en-US" dirty="0"/>
          </a:p>
        </p:txBody>
      </p:sp>
      <p:sp>
        <p:nvSpPr>
          <p:cNvPr id="18" name="TextBox 21"/>
          <p:cNvSpPr txBox="1"/>
          <p:nvPr/>
        </p:nvSpPr>
        <p:spPr>
          <a:xfrm>
            <a:off x="10981102" y="3372372"/>
            <a:ext cx="53572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300</a:t>
            </a:r>
            <a:endParaRPr lang="en-US" dirty="0"/>
          </a:p>
        </p:txBody>
      </p:sp>
      <p:sp>
        <p:nvSpPr>
          <p:cNvPr id="19" name="TextBox 22"/>
          <p:cNvSpPr txBox="1"/>
          <p:nvPr/>
        </p:nvSpPr>
        <p:spPr>
          <a:xfrm>
            <a:off x="10929036" y="3101154"/>
            <a:ext cx="41870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a:t>
            </a:r>
            <a:endParaRPr lang="en-US" dirty="0"/>
          </a:p>
        </p:txBody>
      </p:sp>
      <p:sp>
        <p:nvSpPr>
          <p:cNvPr id="20" name="TextBox 23"/>
          <p:cNvSpPr txBox="1"/>
          <p:nvPr/>
        </p:nvSpPr>
        <p:spPr>
          <a:xfrm>
            <a:off x="10971858" y="2213652"/>
            <a:ext cx="535724"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100</a:t>
            </a:r>
            <a:endParaRPr lang="en-US" dirty="0"/>
          </a:p>
        </p:txBody>
      </p:sp>
      <p:sp>
        <p:nvSpPr>
          <p:cNvPr id="21" name="TextBox 24"/>
          <p:cNvSpPr txBox="1"/>
          <p:nvPr/>
        </p:nvSpPr>
        <p:spPr>
          <a:xfrm>
            <a:off x="10964753" y="1357888"/>
            <a:ext cx="652743"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1000</a:t>
            </a:r>
            <a:endParaRPr lang="en-US" dirty="0"/>
          </a:p>
        </p:txBody>
      </p:sp>
      <p:sp>
        <p:nvSpPr>
          <p:cNvPr id="22" name="TextBox 25"/>
          <p:cNvSpPr txBox="1"/>
          <p:nvPr/>
        </p:nvSpPr>
        <p:spPr>
          <a:xfrm>
            <a:off x="10897221" y="509080"/>
            <a:ext cx="769763"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smtClean="0"/>
              <a:t>10000</a:t>
            </a:r>
            <a:endParaRPr lang="en-US" dirty="0"/>
          </a:p>
        </p:txBody>
      </p:sp>
      <p:sp>
        <p:nvSpPr>
          <p:cNvPr id="23" name="TextBox 28"/>
          <p:cNvSpPr txBox="1"/>
          <p:nvPr/>
        </p:nvSpPr>
        <p:spPr>
          <a:xfrm rot="16200000">
            <a:off x="11238054" y="4654755"/>
            <a:ext cx="684803"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b="1" dirty="0" smtClean="0"/>
              <a:t>ADU</a:t>
            </a:r>
            <a:endParaRPr lang="en-US" b="1" dirty="0"/>
          </a:p>
        </p:txBody>
      </p:sp>
      <p:sp>
        <p:nvSpPr>
          <p:cNvPr id="24" name="TextBox 3"/>
          <p:cNvSpPr txBox="1"/>
          <p:nvPr/>
        </p:nvSpPr>
        <p:spPr>
          <a:xfrm rot="16200000">
            <a:off x="6315806" y="1508970"/>
            <a:ext cx="2198102" cy="923330"/>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b="1" dirty="0" err="1" smtClean="0"/>
              <a:t>CdTe</a:t>
            </a:r>
            <a:r>
              <a:rPr lang="en-US" dirty="0" smtClean="0"/>
              <a:t/>
            </a:r>
            <a:br>
              <a:rPr lang="en-US" dirty="0" smtClean="0"/>
            </a:br>
            <a:r>
              <a:rPr lang="en-US" dirty="0" smtClean="0"/>
              <a:t>1s total exposure</a:t>
            </a:r>
          </a:p>
          <a:p>
            <a:pPr algn="ctr"/>
            <a:r>
              <a:rPr lang="en-US" dirty="0" smtClean="0"/>
              <a:t>0.2 mA tube current</a:t>
            </a:r>
            <a:endParaRPr lang="en-US" dirty="0"/>
          </a:p>
        </p:txBody>
      </p:sp>
      <p:sp>
        <p:nvSpPr>
          <p:cNvPr id="28" name="TextBox 29"/>
          <p:cNvSpPr txBox="1"/>
          <p:nvPr/>
        </p:nvSpPr>
        <p:spPr>
          <a:xfrm rot="16200000">
            <a:off x="6271029" y="4340234"/>
            <a:ext cx="2390398" cy="923330"/>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b="1" dirty="0" smtClean="0"/>
              <a:t>Si</a:t>
            </a:r>
            <a:br>
              <a:rPr lang="en-US" b="1" dirty="0" smtClean="0"/>
            </a:br>
            <a:r>
              <a:rPr lang="en-US" dirty="0" smtClean="0"/>
              <a:t>8.5min </a:t>
            </a:r>
            <a:r>
              <a:rPr lang="en-US" dirty="0"/>
              <a:t>total </a:t>
            </a:r>
            <a:r>
              <a:rPr lang="en-US" dirty="0" smtClean="0"/>
              <a:t>exposure</a:t>
            </a:r>
          </a:p>
          <a:p>
            <a:pPr algn="ctr"/>
            <a:r>
              <a:rPr lang="en-US" dirty="0" smtClean="0"/>
              <a:t>0.9 mA tube current</a:t>
            </a:r>
            <a:endParaRPr lang="en-US" dirty="0"/>
          </a:p>
        </p:txBody>
      </p:sp>
      <p:sp>
        <p:nvSpPr>
          <p:cNvPr id="32" name="Rectangle 31"/>
          <p:cNvSpPr/>
          <p:nvPr/>
        </p:nvSpPr>
        <p:spPr bwMode="auto">
          <a:xfrm>
            <a:off x="8090740" y="3526855"/>
            <a:ext cx="2609368" cy="2621026"/>
          </a:xfrm>
          <a:prstGeom prst="rect">
            <a:avLst/>
          </a:prstGeom>
          <a:noFill/>
          <a:ln w="25400" cap="flat" cmpd="sng" algn="ctr">
            <a:solidFill>
              <a:srgbClr val="FFC000"/>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defTabSz="914392" eaLnBrk="0" fontAlgn="base" hangingPunct="0">
              <a:spcBef>
                <a:spcPct val="0"/>
              </a:spcBef>
              <a:spcAft>
                <a:spcPct val="0"/>
              </a:spcAft>
            </a:pPr>
            <a:endParaRPr lang="en-US">
              <a:latin typeface="Arial" pitchFamily="34" charset="0"/>
            </a:endParaRPr>
          </a:p>
        </p:txBody>
      </p:sp>
      <p:sp>
        <p:nvSpPr>
          <p:cNvPr id="33" name="Rectangle 32"/>
          <p:cNvSpPr/>
          <p:nvPr/>
        </p:nvSpPr>
        <p:spPr bwMode="auto">
          <a:xfrm>
            <a:off x="8090740" y="647301"/>
            <a:ext cx="2637340" cy="2651159"/>
          </a:xfrm>
          <a:prstGeom prst="rect">
            <a:avLst/>
          </a:prstGeom>
          <a:noFill/>
          <a:ln w="25400" cap="flat" cmpd="sng" algn="ctr">
            <a:solidFill>
              <a:srgbClr val="00B050"/>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192487617"/>
              </p:ext>
            </p:extLst>
          </p:nvPr>
        </p:nvGraphicFramePr>
        <p:xfrm>
          <a:off x="495029" y="1671506"/>
          <a:ext cx="5979237" cy="3725542"/>
        </p:xfrm>
        <a:graphic>
          <a:graphicData uri="http://schemas.openxmlformats.org/drawingml/2006/table">
            <a:tbl>
              <a:tblPr firstRow="1" bandRow="1">
                <a:tableStyleId>{EB344D84-9AFB-497E-A393-DC336BA19D2E}</a:tableStyleId>
              </a:tblPr>
              <a:tblGrid>
                <a:gridCol w="2082801">
                  <a:extLst>
                    <a:ext uri="{9D8B030D-6E8A-4147-A177-3AD203B41FA5}">
                      <a16:colId xmlns:a16="http://schemas.microsoft.com/office/drawing/2014/main" xmlns="" val="842379658"/>
                    </a:ext>
                  </a:extLst>
                </a:gridCol>
                <a:gridCol w="1945532">
                  <a:extLst>
                    <a:ext uri="{9D8B030D-6E8A-4147-A177-3AD203B41FA5}">
                      <a16:colId xmlns:a16="http://schemas.microsoft.com/office/drawing/2014/main" xmlns="" val="1198921084"/>
                    </a:ext>
                  </a:extLst>
                </a:gridCol>
                <a:gridCol w="1950904">
                  <a:extLst>
                    <a:ext uri="{9D8B030D-6E8A-4147-A177-3AD203B41FA5}">
                      <a16:colId xmlns:a16="http://schemas.microsoft.com/office/drawing/2014/main" xmlns="" val="2840398355"/>
                    </a:ext>
                  </a:extLst>
                </a:gridCol>
              </a:tblGrid>
              <a:tr h="396431">
                <a:tc>
                  <a:txBody>
                    <a:bodyPr/>
                    <a:lstStyle/>
                    <a:p>
                      <a:r>
                        <a:rPr lang="en-US" dirty="0" smtClean="0">
                          <a:solidFill>
                            <a:schemeClr val="tx1"/>
                          </a:solidFill>
                        </a:rPr>
                        <a:t>Parameter</a:t>
                      </a:r>
                      <a:endParaRPr lang="en-US" dirty="0">
                        <a:solidFill>
                          <a:schemeClr val="tx1"/>
                        </a:solidFill>
                      </a:endParaRPr>
                    </a:p>
                  </a:txBody>
                  <a:tcPr/>
                </a:tc>
                <a:tc>
                  <a:txBody>
                    <a:bodyPr/>
                    <a:lstStyle/>
                    <a:p>
                      <a:r>
                        <a:rPr lang="en-US" dirty="0" err="1" smtClean="0">
                          <a:solidFill>
                            <a:schemeClr val="tx1"/>
                          </a:solidFill>
                        </a:rPr>
                        <a:t>CdTe</a:t>
                      </a:r>
                      <a:r>
                        <a:rPr lang="en-US" dirty="0" smtClean="0">
                          <a:solidFill>
                            <a:schemeClr val="tx1"/>
                          </a:solidFill>
                        </a:rPr>
                        <a:t> MM-PAD</a:t>
                      </a:r>
                      <a:endParaRPr lang="en-US" dirty="0">
                        <a:solidFill>
                          <a:schemeClr val="tx1"/>
                        </a:solidFill>
                      </a:endParaRPr>
                    </a:p>
                  </a:txBody>
                  <a:tcPr/>
                </a:tc>
                <a:tc>
                  <a:txBody>
                    <a:bodyPr/>
                    <a:lstStyle/>
                    <a:p>
                      <a:r>
                        <a:rPr lang="en-US" dirty="0" smtClean="0">
                          <a:solidFill>
                            <a:schemeClr val="tx1"/>
                          </a:solidFill>
                        </a:rPr>
                        <a:t>Si MM-PAD</a:t>
                      </a:r>
                      <a:endParaRPr lang="en-US" dirty="0">
                        <a:solidFill>
                          <a:schemeClr val="tx1"/>
                        </a:solidFill>
                      </a:endParaRPr>
                    </a:p>
                  </a:txBody>
                  <a:tcPr/>
                </a:tc>
                <a:extLst>
                  <a:ext uri="{0D108BD9-81ED-4DB2-BD59-A6C34878D82A}">
                    <a16:rowId xmlns:a16="http://schemas.microsoft.com/office/drawing/2014/main" xmlns="" val="2046939265"/>
                  </a:ext>
                </a:extLst>
              </a:tr>
              <a:tr h="490437">
                <a:tc>
                  <a:txBody>
                    <a:bodyPr/>
                    <a:lstStyle/>
                    <a:p>
                      <a:r>
                        <a:rPr lang="en-US" dirty="0" smtClean="0">
                          <a:solidFill>
                            <a:schemeClr val="tx1"/>
                          </a:solidFill>
                        </a:rPr>
                        <a:t>Pixel</a:t>
                      </a:r>
                      <a:r>
                        <a:rPr lang="en-US" baseline="0" dirty="0" smtClean="0">
                          <a:solidFill>
                            <a:schemeClr val="tx1"/>
                          </a:solidFill>
                        </a:rPr>
                        <a:t> Size</a:t>
                      </a:r>
                      <a:endParaRPr lang="en-US" dirty="0">
                        <a:solidFill>
                          <a:schemeClr val="tx1"/>
                        </a:solidFill>
                      </a:endParaRPr>
                    </a:p>
                  </a:txBody>
                  <a:tcPr>
                    <a:noFill/>
                  </a:tcPr>
                </a:tc>
                <a:tc gridSpan="2">
                  <a:txBody>
                    <a:bodyPr/>
                    <a:lstStyle/>
                    <a:p>
                      <a:pPr algn="ctr"/>
                      <a:r>
                        <a:rPr lang="en-US" dirty="0" smtClean="0">
                          <a:solidFill>
                            <a:schemeClr val="tx1"/>
                          </a:solidFill>
                        </a:rPr>
                        <a:t> Both</a:t>
                      </a:r>
                      <a:r>
                        <a:rPr lang="en-US" baseline="0" dirty="0" smtClean="0">
                          <a:solidFill>
                            <a:schemeClr val="tx1"/>
                          </a:solidFill>
                        </a:rPr>
                        <a:t>  </a:t>
                      </a:r>
                      <a:r>
                        <a:rPr lang="en-US" dirty="0" smtClean="0">
                          <a:solidFill>
                            <a:schemeClr val="tx1"/>
                          </a:solidFill>
                        </a:rPr>
                        <a:t>150 </a:t>
                      </a:r>
                      <a:r>
                        <a:rPr lang="el-GR" dirty="0" smtClean="0">
                          <a:solidFill>
                            <a:schemeClr val="tx1"/>
                          </a:solidFill>
                        </a:rPr>
                        <a:t>μ</a:t>
                      </a:r>
                      <a:r>
                        <a:rPr lang="en-US" dirty="0" smtClean="0">
                          <a:solidFill>
                            <a:schemeClr val="tx1"/>
                          </a:solidFill>
                        </a:rPr>
                        <a:t>m x 150 </a:t>
                      </a:r>
                      <a:r>
                        <a:rPr lang="el-GR" dirty="0" smtClean="0">
                          <a:solidFill>
                            <a:schemeClr val="tx1"/>
                          </a:solidFill>
                        </a:rPr>
                        <a:t>μ</a:t>
                      </a:r>
                      <a:r>
                        <a:rPr lang="en-US" dirty="0" smtClean="0">
                          <a:solidFill>
                            <a:schemeClr val="tx1"/>
                          </a:solidFill>
                        </a:rPr>
                        <a:t>m</a:t>
                      </a:r>
                      <a:endParaRPr lang="en-US" dirty="0">
                        <a:solidFill>
                          <a:schemeClr val="tx1"/>
                        </a:solidFill>
                      </a:endParaRPr>
                    </a:p>
                  </a:txBody>
                  <a:tcPr>
                    <a:noFill/>
                  </a:tcPr>
                </a:tc>
                <a:tc hMerge="1">
                  <a:txBody>
                    <a:bodyPr/>
                    <a:lstStyle/>
                    <a:p>
                      <a:endParaRPr lang="en-US" dirty="0">
                        <a:solidFill>
                          <a:schemeClr val="tx1"/>
                        </a:solidFill>
                      </a:endParaRPr>
                    </a:p>
                  </a:txBody>
                  <a:tcPr/>
                </a:tc>
                <a:extLst>
                  <a:ext uri="{0D108BD9-81ED-4DB2-BD59-A6C34878D82A}">
                    <a16:rowId xmlns:a16="http://schemas.microsoft.com/office/drawing/2014/main" xmlns="" val="3211617699"/>
                  </a:ext>
                </a:extLst>
              </a:tr>
              <a:tr h="697121">
                <a:tc>
                  <a:txBody>
                    <a:bodyPr/>
                    <a:lstStyle/>
                    <a:p>
                      <a:r>
                        <a:rPr lang="en-US" dirty="0" smtClean="0">
                          <a:solidFill>
                            <a:schemeClr val="tx1"/>
                          </a:solidFill>
                        </a:rPr>
                        <a:t>Format (2x3</a:t>
                      </a:r>
                      <a:r>
                        <a:rPr lang="en-US" baseline="0" dirty="0" smtClean="0">
                          <a:solidFill>
                            <a:schemeClr val="tx1"/>
                          </a:solidFill>
                        </a:rPr>
                        <a:t> tiling)</a:t>
                      </a:r>
                      <a:endParaRPr lang="en-US" dirty="0">
                        <a:solidFill>
                          <a:schemeClr val="tx1"/>
                        </a:solidFill>
                      </a:endParaRPr>
                    </a:p>
                  </a:txBody>
                  <a:tcPr/>
                </a:tc>
                <a:tc gridSpan="2">
                  <a:txBody>
                    <a:bodyPr/>
                    <a:lstStyle/>
                    <a:p>
                      <a:r>
                        <a:rPr lang="en-US" dirty="0" smtClean="0">
                          <a:solidFill>
                            <a:schemeClr val="tx1"/>
                          </a:solidFill>
                        </a:rPr>
                        <a:t>           Both   256 x 384 pixels</a:t>
                      </a:r>
                      <a:endParaRPr lang="en-US" dirty="0">
                        <a:solidFill>
                          <a:schemeClr val="tx1"/>
                        </a:solidFill>
                      </a:endParaRPr>
                    </a:p>
                  </a:txBody>
                  <a:tcPr>
                    <a:lnB>
                      <a:noFill/>
                    </a:lnB>
                    <a:noFill/>
                  </a:tcPr>
                </a:tc>
                <a:tc hMerge="1">
                  <a:txBody>
                    <a:bodyPr/>
                    <a:lstStyle/>
                    <a:p>
                      <a:endParaRPr lang="en-US" dirty="0">
                        <a:solidFill>
                          <a:schemeClr val="tx1"/>
                        </a:solidFill>
                      </a:endParaRPr>
                    </a:p>
                  </a:txBody>
                  <a:tcPr/>
                </a:tc>
                <a:extLst>
                  <a:ext uri="{0D108BD9-81ED-4DB2-BD59-A6C34878D82A}">
                    <a16:rowId xmlns:a16="http://schemas.microsoft.com/office/drawing/2014/main" xmlns="" val="230900520"/>
                  </a:ext>
                </a:extLst>
              </a:tr>
              <a:tr h="551779">
                <a:tc>
                  <a:txBody>
                    <a:bodyPr/>
                    <a:lstStyle/>
                    <a:p>
                      <a:r>
                        <a:rPr lang="en-US" dirty="0" smtClean="0">
                          <a:solidFill>
                            <a:schemeClr val="tx1"/>
                          </a:solidFill>
                        </a:rPr>
                        <a:t>Read Noise</a:t>
                      </a:r>
                      <a:endParaRPr lang="en-US" dirty="0">
                        <a:solidFill>
                          <a:schemeClr val="tx1"/>
                        </a:solidFill>
                      </a:endParaRPr>
                    </a:p>
                  </a:txBody>
                  <a:tcPr>
                    <a:lnR>
                      <a:noFill/>
                    </a:lnR>
                  </a:tcPr>
                </a:tc>
                <a:tc>
                  <a:txBody>
                    <a:bodyPr/>
                    <a:lstStyle/>
                    <a:p>
                      <a:r>
                        <a:rPr lang="en-US" dirty="0" smtClean="0">
                          <a:solidFill>
                            <a:schemeClr val="tx1"/>
                          </a:solidFill>
                        </a:rPr>
                        <a:t>1.6 </a:t>
                      </a:r>
                      <a:r>
                        <a:rPr lang="en-US" dirty="0" err="1" smtClean="0">
                          <a:solidFill>
                            <a:schemeClr val="tx1"/>
                          </a:solidFill>
                        </a:rPr>
                        <a:t>keV</a:t>
                      </a:r>
                      <a:r>
                        <a:rPr lang="en-US" dirty="0" smtClean="0">
                          <a:solidFill>
                            <a:schemeClr val="tx1"/>
                          </a:solidFill>
                        </a:rPr>
                        <a:t> eq.</a:t>
                      </a:r>
                      <a:endParaRPr lang="en-US" dirty="0">
                        <a:solidFill>
                          <a:schemeClr val="tx1"/>
                        </a:solidFill>
                      </a:endParaRPr>
                    </a:p>
                  </a:txBody>
                  <a:tcPr>
                    <a:lnL>
                      <a:noFill/>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dirty="0" smtClean="0">
                          <a:solidFill>
                            <a:schemeClr val="tx1"/>
                          </a:solidFill>
                        </a:rPr>
                        <a:t>1.3 </a:t>
                      </a:r>
                      <a:r>
                        <a:rPr lang="en-US" dirty="0" err="1" smtClean="0">
                          <a:solidFill>
                            <a:schemeClr val="tx1"/>
                          </a:solidFill>
                        </a:rPr>
                        <a:t>keV</a:t>
                      </a:r>
                      <a:r>
                        <a:rPr lang="en-US" dirty="0" smtClean="0">
                          <a:solidFill>
                            <a:schemeClr val="tx1"/>
                          </a:solidFill>
                        </a:rPr>
                        <a:t> eq.</a:t>
                      </a:r>
                      <a:endParaRPr lang="en-US" dirty="0">
                        <a:solidFill>
                          <a:schemeClr val="tx1"/>
                        </a:solidFill>
                      </a:endParaRPr>
                    </a:p>
                  </a:txBody>
                  <a:tcP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2064453829"/>
                  </a:ext>
                </a:extLst>
              </a:tr>
              <a:tr h="521066">
                <a:tc>
                  <a:txBody>
                    <a:bodyPr/>
                    <a:lstStyle/>
                    <a:p>
                      <a:r>
                        <a:rPr lang="en-US" dirty="0" smtClean="0">
                          <a:solidFill>
                            <a:schemeClr val="tx1"/>
                          </a:solidFill>
                        </a:rPr>
                        <a:t>Full-Well</a:t>
                      </a:r>
                      <a:endParaRPr lang="en-US" dirty="0">
                        <a:solidFill>
                          <a:schemeClr val="tx1"/>
                        </a:solidFill>
                      </a:endParaRPr>
                    </a:p>
                  </a:txBody>
                  <a:tcPr>
                    <a:lnR>
                      <a:noFill/>
                    </a:lnR>
                  </a:tcPr>
                </a:tc>
                <a:tc>
                  <a:txBody>
                    <a:bodyPr/>
                    <a:lstStyle/>
                    <a:p>
                      <a:r>
                        <a:rPr lang="en-US" dirty="0" smtClean="0">
                          <a:solidFill>
                            <a:schemeClr val="tx1"/>
                          </a:solidFill>
                        </a:rPr>
                        <a:t>4.6 x 10</a:t>
                      </a:r>
                      <a:r>
                        <a:rPr lang="en-US" baseline="30000" dirty="0" smtClean="0">
                          <a:solidFill>
                            <a:schemeClr val="tx1"/>
                          </a:solidFill>
                        </a:rPr>
                        <a:t>8</a:t>
                      </a:r>
                      <a:r>
                        <a:rPr lang="en-US" dirty="0" smtClean="0">
                          <a:solidFill>
                            <a:schemeClr val="tx1"/>
                          </a:solidFill>
                        </a:rPr>
                        <a:t> </a:t>
                      </a:r>
                      <a:r>
                        <a:rPr lang="en-US" dirty="0" err="1" smtClean="0">
                          <a:solidFill>
                            <a:schemeClr val="tx1"/>
                          </a:solidFill>
                        </a:rPr>
                        <a:t>keV</a:t>
                      </a:r>
                      <a:endParaRPr lang="en-US" dirty="0">
                        <a:solidFill>
                          <a:schemeClr val="tx1"/>
                        </a:solidFill>
                      </a:endParaRPr>
                    </a:p>
                  </a:txBody>
                  <a:tcPr>
                    <a:lnL>
                      <a:noFill/>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dirty="0" smtClean="0">
                          <a:solidFill>
                            <a:schemeClr val="tx1"/>
                          </a:solidFill>
                        </a:rPr>
                        <a:t>3.8 x 10</a:t>
                      </a:r>
                      <a:r>
                        <a:rPr lang="en-US" baseline="30000" dirty="0" smtClean="0">
                          <a:solidFill>
                            <a:schemeClr val="tx1"/>
                          </a:solidFill>
                        </a:rPr>
                        <a:t>8</a:t>
                      </a:r>
                      <a:r>
                        <a:rPr lang="en-US" dirty="0" smtClean="0">
                          <a:solidFill>
                            <a:schemeClr val="tx1"/>
                          </a:solidFill>
                        </a:rPr>
                        <a:t> </a:t>
                      </a:r>
                      <a:r>
                        <a:rPr lang="en-US" dirty="0" err="1" smtClean="0">
                          <a:solidFill>
                            <a:schemeClr val="tx1"/>
                          </a:solidFill>
                        </a:rPr>
                        <a:t>keV</a:t>
                      </a:r>
                      <a:endParaRPr lang="en-US" dirty="0">
                        <a:solidFill>
                          <a:schemeClr val="tx1"/>
                        </a:solidFill>
                      </a:endParaRPr>
                    </a:p>
                  </a:txBody>
                  <a:tcP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3094267180"/>
                  </a:ext>
                </a:extLst>
              </a:tr>
              <a:tr h="672277">
                <a:tc>
                  <a:txBody>
                    <a:bodyPr/>
                    <a:lstStyle/>
                    <a:p>
                      <a:r>
                        <a:rPr lang="en-US" dirty="0" smtClean="0">
                          <a:solidFill>
                            <a:schemeClr val="tx1"/>
                          </a:solidFill>
                        </a:rPr>
                        <a:t>Sustained     “Count”</a:t>
                      </a:r>
                      <a:r>
                        <a:rPr lang="en-US" baseline="0" dirty="0" smtClean="0">
                          <a:solidFill>
                            <a:schemeClr val="tx1"/>
                          </a:solidFill>
                        </a:rPr>
                        <a:t> Rate</a:t>
                      </a:r>
                      <a:endParaRPr lang="en-US" dirty="0">
                        <a:solidFill>
                          <a:schemeClr val="tx1"/>
                        </a:solidFill>
                      </a:endParaRPr>
                    </a:p>
                  </a:txBody>
                  <a:tcPr>
                    <a:lnR>
                      <a:noFill/>
                    </a:lnR>
                    <a:lnB>
                      <a:noFill/>
                    </a:lnB>
                  </a:tcPr>
                </a:tc>
                <a:tc>
                  <a:txBody>
                    <a:bodyPr/>
                    <a:lstStyle/>
                    <a:p>
                      <a:r>
                        <a:rPr lang="en-US" dirty="0" smtClean="0">
                          <a:solidFill>
                            <a:schemeClr val="tx1"/>
                          </a:solidFill>
                        </a:rPr>
                        <a:t>3.92 x 10</a:t>
                      </a:r>
                      <a:r>
                        <a:rPr lang="en-US" baseline="30000" dirty="0" smtClean="0">
                          <a:solidFill>
                            <a:schemeClr val="tx1"/>
                          </a:solidFill>
                        </a:rPr>
                        <a:t>9</a:t>
                      </a:r>
                      <a:r>
                        <a:rPr lang="en-US" dirty="0" smtClean="0">
                          <a:solidFill>
                            <a:schemeClr val="tx1"/>
                          </a:solidFill>
                        </a:rPr>
                        <a:t> </a:t>
                      </a:r>
                      <a:r>
                        <a:rPr lang="en-US" dirty="0" err="1" smtClean="0">
                          <a:solidFill>
                            <a:schemeClr val="tx1"/>
                          </a:solidFill>
                        </a:rPr>
                        <a:t>keV</a:t>
                      </a:r>
                      <a:r>
                        <a:rPr lang="en-US" dirty="0" smtClean="0">
                          <a:solidFill>
                            <a:schemeClr val="tx1"/>
                          </a:solidFill>
                        </a:rPr>
                        <a:t>/s</a:t>
                      </a:r>
                      <a:endParaRPr lang="en-US" dirty="0">
                        <a:solidFill>
                          <a:schemeClr val="tx1"/>
                        </a:solidFill>
                      </a:endParaRPr>
                    </a:p>
                  </a:txBody>
                  <a:tcPr>
                    <a:lnL>
                      <a:noFill/>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r>
                        <a:rPr lang="en-US" dirty="0" smtClean="0">
                          <a:solidFill>
                            <a:schemeClr val="tx1"/>
                          </a:solidFill>
                        </a:rPr>
                        <a:t>3.2 x 10</a:t>
                      </a:r>
                      <a:r>
                        <a:rPr lang="en-US" baseline="30000" dirty="0" smtClean="0">
                          <a:solidFill>
                            <a:schemeClr val="tx1"/>
                          </a:solidFill>
                        </a:rPr>
                        <a:t>9</a:t>
                      </a:r>
                      <a:r>
                        <a:rPr lang="en-US" dirty="0" smtClean="0">
                          <a:solidFill>
                            <a:schemeClr val="tx1"/>
                          </a:solidFill>
                        </a:rPr>
                        <a:t> </a:t>
                      </a:r>
                      <a:r>
                        <a:rPr lang="en-US" dirty="0" err="1" smtClean="0">
                          <a:solidFill>
                            <a:schemeClr val="tx1"/>
                          </a:solidFill>
                        </a:rPr>
                        <a:t>keV</a:t>
                      </a:r>
                      <a:r>
                        <a:rPr lang="en-US" dirty="0" smtClean="0">
                          <a:solidFill>
                            <a:schemeClr val="tx1"/>
                          </a:solidFill>
                        </a:rPr>
                        <a:t>/s</a:t>
                      </a:r>
                      <a:endParaRPr lang="en-US" dirty="0">
                        <a:solidFill>
                          <a:schemeClr val="tx1"/>
                        </a:solidFill>
                      </a:endParaRPr>
                    </a:p>
                  </a:txBody>
                  <a:tcP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1342275311"/>
                  </a:ext>
                </a:extLst>
              </a:tr>
              <a:tr h="396431">
                <a:tc>
                  <a:txBody>
                    <a:bodyPr/>
                    <a:lstStyle/>
                    <a:p>
                      <a:r>
                        <a:rPr lang="en-US" dirty="0" smtClean="0">
                          <a:solidFill>
                            <a:schemeClr val="tx1"/>
                          </a:solidFill>
                        </a:rPr>
                        <a:t>Energy Range</a:t>
                      </a:r>
                      <a:endParaRPr lang="en-US" dirty="0">
                        <a:solidFill>
                          <a:schemeClr val="tx1"/>
                        </a:solidFill>
                      </a:endParaRPr>
                    </a:p>
                  </a:txBody>
                  <a:tcPr>
                    <a:lnL>
                      <a:noFill/>
                    </a:lnL>
                    <a:lnR>
                      <a:noFill/>
                    </a:lnR>
                    <a:lnT>
                      <a:noFill/>
                    </a:lnT>
                    <a:lnB w="25400" cmpd="sng">
                      <a:noFill/>
                    </a:lnB>
                    <a:lnTlToBr w="12700" cmpd="sng">
                      <a:noFill/>
                      <a:prstDash val="solid"/>
                    </a:lnTlToBr>
                    <a:lnBlToTr w="12700" cmpd="sng">
                      <a:noFill/>
                      <a:prstDash val="solid"/>
                    </a:lnBlToTr>
                  </a:tcPr>
                </a:tc>
                <a:tc>
                  <a:txBody>
                    <a:bodyPr/>
                    <a:lstStyle/>
                    <a:p>
                      <a:r>
                        <a:rPr lang="en-US" dirty="0" smtClean="0">
                          <a:solidFill>
                            <a:schemeClr val="tx1"/>
                          </a:solidFill>
                        </a:rPr>
                        <a:t>10 -</a:t>
                      </a:r>
                      <a:r>
                        <a:rPr lang="en-US" baseline="0" dirty="0" smtClean="0">
                          <a:solidFill>
                            <a:schemeClr val="tx1"/>
                          </a:solidFill>
                        </a:rPr>
                        <a:t> 100 </a:t>
                      </a:r>
                      <a:r>
                        <a:rPr lang="en-US" baseline="0" dirty="0" err="1" smtClean="0">
                          <a:solidFill>
                            <a:schemeClr val="tx1"/>
                          </a:solidFill>
                        </a:rPr>
                        <a:t>keV</a:t>
                      </a:r>
                      <a:endParaRPr lang="en-US" dirty="0">
                        <a:solidFill>
                          <a:schemeClr val="tx1"/>
                        </a:solidFill>
                      </a:endParaRPr>
                    </a:p>
                  </a:txBody>
                  <a:tcPr>
                    <a:lnL>
                      <a:noFill/>
                    </a:lnL>
                    <a:lnR w="12700" cap="flat" cmpd="sng" algn="ctr">
                      <a:noFill/>
                      <a:prstDash val="solid"/>
                      <a:round/>
                      <a:headEnd type="none" w="med" len="med"/>
                      <a:tailEnd type="none" w="med" len="med"/>
                    </a:lnR>
                    <a:lnT>
                      <a:noFill/>
                    </a:lnT>
                    <a:lnB w="25400" cmpd="sng">
                      <a:noFill/>
                    </a:lnB>
                    <a:lnTlToBr w="12700" cmpd="sng">
                      <a:noFill/>
                      <a:prstDash val="solid"/>
                    </a:lnTlToBr>
                    <a:lnBlToTr w="12700" cmpd="sng">
                      <a:noFill/>
                      <a:prstDash val="solid"/>
                    </a:lnBlToTr>
                  </a:tcPr>
                </a:tc>
                <a:tc>
                  <a:txBody>
                    <a:bodyPr/>
                    <a:lstStyle/>
                    <a:p>
                      <a:r>
                        <a:rPr lang="en-US" dirty="0" smtClean="0">
                          <a:solidFill>
                            <a:schemeClr val="tx1"/>
                          </a:solidFill>
                        </a:rPr>
                        <a:t>1-20 </a:t>
                      </a:r>
                      <a:r>
                        <a:rPr lang="en-US" dirty="0" err="1" smtClean="0">
                          <a:solidFill>
                            <a:schemeClr val="tx1"/>
                          </a:solidFill>
                        </a:rPr>
                        <a:t>keV</a:t>
                      </a:r>
                      <a:endParaRPr lang="en-US" dirty="0">
                        <a:solidFill>
                          <a:schemeClr val="tx1"/>
                        </a:solidFill>
                      </a:endParaRPr>
                    </a:p>
                  </a:txBody>
                  <a:tcPr>
                    <a:lnL w="12700" cap="flat" cmpd="sng" algn="ctr">
                      <a:noFill/>
                      <a:prstDash val="solid"/>
                      <a:round/>
                      <a:headEnd type="none" w="med" len="med"/>
                      <a:tailEnd type="none" w="med" len="med"/>
                    </a:lnL>
                    <a:lnR>
                      <a:noFill/>
                    </a:lnR>
                    <a:lnT>
                      <a:noFill/>
                    </a:lnT>
                    <a:lnB w="25400" cmpd="sng">
                      <a:noFill/>
                    </a:lnB>
                    <a:lnTlToBr w="12700" cmpd="sng">
                      <a:noFill/>
                      <a:prstDash val="solid"/>
                    </a:lnTlToBr>
                    <a:lnBlToTr w="12700" cmpd="sng">
                      <a:noFill/>
                      <a:prstDash val="solid"/>
                    </a:lnBlToTr>
                  </a:tcPr>
                </a:tc>
                <a:extLst>
                  <a:ext uri="{0D108BD9-81ED-4DB2-BD59-A6C34878D82A}">
                    <a16:rowId xmlns:a16="http://schemas.microsoft.com/office/drawing/2014/main" xmlns="" val="1290120579"/>
                  </a:ext>
                </a:extLst>
              </a:tr>
            </a:tbl>
          </a:graphicData>
        </a:graphic>
      </p:graphicFrame>
    </p:spTree>
    <p:extLst>
      <p:ext uri="{BB962C8B-B14F-4D97-AF65-F5344CB8AC3E}">
        <p14:creationId xmlns:p14="http://schemas.microsoft.com/office/powerpoint/2010/main" val="275378143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832" y="953691"/>
            <a:ext cx="6742065" cy="5209778"/>
          </a:xfrm>
          <a:prstGeom prst="rect">
            <a:avLst/>
          </a:prstGeom>
        </p:spPr>
      </p:pic>
      <p:sp>
        <p:nvSpPr>
          <p:cNvPr id="3" name="Slide Number Placeholder 2"/>
          <p:cNvSpPr>
            <a:spLocks noGrp="1"/>
          </p:cNvSpPr>
          <p:nvPr>
            <p:ph type="sldNum" sz="quarter" idx="10"/>
          </p:nvPr>
        </p:nvSpPr>
        <p:spPr/>
        <p:txBody>
          <a:bodyPr/>
          <a:lstStyle/>
          <a:p>
            <a:fld id="{DEFDA4C8-8A73-492D-B46C-2EF217466B2D}" type="slidenum">
              <a:rPr lang="en-US" smtClean="0"/>
              <a:t>12</a:t>
            </a:fld>
            <a:endParaRPr lang="en-US"/>
          </a:p>
        </p:txBody>
      </p:sp>
      <p:sp>
        <p:nvSpPr>
          <p:cNvPr id="4" name="Title 3"/>
          <p:cNvSpPr>
            <a:spLocks noGrp="1"/>
          </p:cNvSpPr>
          <p:nvPr>
            <p:ph type="title"/>
          </p:nvPr>
        </p:nvSpPr>
        <p:spPr/>
        <p:txBody>
          <a:bodyPr/>
          <a:lstStyle/>
          <a:p>
            <a:r>
              <a:rPr lang="en-US" dirty="0" smtClean="0"/>
              <a:t>Histogram from experiment, 80 </a:t>
            </a:r>
            <a:r>
              <a:rPr lang="en-US" dirty="0" err="1" smtClean="0"/>
              <a:t>keV</a:t>
            </a:r>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5897" y="2009920"/>
            <a:ext cx="4624720" cy="3241964"/>
          </a:xfrm>
          <a:prstGeom prst="rect">
            <a:avLst/>
          </a:prstGeom>
        </p:spPr>
      </p:pic>
      <p:sp>
        <p:nvSpPr>
          <p:cNvPr id="9" name="Left Arrow 8"/>
          <p:cNvSpPr/>
          <p:nvPr/>
        </p:nvSpPr>
        <p:spPr bwMode="auto">
          <a:xfrm>
            <a:off x="6450676" y="2618509"/>
            <a:ext cx="656706" cy="357447"/>
          </a:xfrm>
          <a:prstGeom prst="leftArrow">
            <a:avLst/>
          </a:prstGeom>
          <a:solidFill>
            <a:schemeClr val="accent2">
              <a:lumMod val="60000"/>
              <a:lumOff val="40000"/>
            </a:schemeClr>
          </a:solidFill>
          <a:ln w="9525" cap="flat" cmpd="sng" algn="ctr">
            <a:solidFill>
              <a:schemeClr val="tx1"/>
            </a:solidFill>
            <a:prstDash val="solid"/>
            <a:round/>
            <a:headEnd type="triangle" w="med" len="med"/>
            <a:tailEnd type="triangl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 name="TextBox 9"/>
          <p:cNvSpPr txBox="1"/>
          <p:nvPr/>
        </p:nvSpPr>
        <p:spPr>
          <a:xfrm rot="16200000">
            <a:off x="6207705" y="3310835"/>
            <a:ext cx="1236236" cy="369332"/>
          </a:xfrm>
          <a:prstGeom prst="rect">
            <a:avLst/>
          </a:prstGeom>
          <a:noFill/>
        </p:spPr>
        <p:txBody>
          <a:bodyPr wrap="none" rtlCol="0">
            <a:spAutoFit/>
          </a:bodyPr>
          <a:lstStyle/>
          <a:p>
            <a:r>
              <a:rPr lang="en-US" dirty="0" smtClean="0"/>
              <a:t>Histogram</a:t>
            </a:r>
            <a:endParaRPr lang="en-US" dirty="0"/>
          </a:p>
        </p:txBody>
      </p:sp>
      <p:sp>
        <p:nvSpPr>
          <p:cNvPr id="2" name="TextBox 1"/>
          <p:cNvSpPr txBox="1"/>
          <p:nvPr/>
        </p:nvSpPr>
        <p:spPr>
          <a:xfrm>
            <a:off x="9011603" y="6068774"/>
            <a:ext cx="2403222" cy="369332"/>
          </a:xfrm>
          <a:prstGeom prst="rect">
            <a:avLst/>
          </a:prstGeom>
          <a:noFill/>
        </p:spPr>
        <p:txBody>
          <a:bodyPr wrap="none" rtlCol="0">
            <a:spAutoFit/>
          </a:bodyPr>
          <a:lstStyle/>
          <a:p>
            <a:r>
              <a:rPr lang="en-US" dirty="0" smtClean="0">
                <a:solidFill>
                  <a:srgbClr val="C00000"/>
                </a:solidFill>
              </a:rPr>
              <a:t>APS Beamline 1-ID-E</a:t>
            </a:r>
            <a:endParaRPr lang="en-US" dirty="0">
              <a:solidFill>
                <a:srgbClr val="C00000"/>
              </a:solidFill>
            </a:endParaRPr>
          </a:p>
        </p:txBody>
      </p:sp>
      <p:sp>
        <p:nvSpPr>
          <p:cNvPr id="5" name="TextBox 4"/>
          <p:cNvSpPr txBox="1"/>
          <p:nvPr/>
        </p:nvSpPr>
        <p:spPr>
          <a:xfrm>
            <a:off x="1838325" y="6069568"/>
            <a:ext cx="4067524" cy="369332"/>
          </a:xfrm>
          <a:prstGeom prst="rect">
            <a:avLst/>
          </a:prstGeom>
          <a:noFill/>
        </p:spPr>
        <p:txBody>
          <a:bodyPr wrap="none" rtlCol="0">
            <a:spAutoFit/>
          </a:bodyPr>
          <a:lstStyle/>
          <a:p>
            <a:r>
              <a:rPr lang="en-US" dirty="0" smtClean="0"/>
              <a:t>Cd K</a:t>
            </a:r>
            <a:r>
              <a:rPr lang="el-GR" dirty="0" smtClean="0"/>
              <a:t>α</a:t>
            </a:r>
            <a:r>
              <a:rPr lang="en-US" dirty="0" smtClean="0"/>
              <a:t> = 23.2 </a:t>
            </a:r>
            <a:r>
              <a:rPr lang="en-US" dirty="0" err="1" smtClean="0"/>
              <a:t>keV</a:t>
            </a:r>
            <a:r>
              <a:rPr lang="en-US" dirty="0" smtClean="0"/>
              <a:t>,   </a:t>
            </a:r>
            <a:r>
              <a:rPr lang="en-US" dirty="0" err="1" smtClean="0"/>
              <a:t>Te</a:t>
            </a:r>
            <a:r>
              <a:rPr lang="en-US" dirty="0" smtClean="0"/>
              <a:t> </a:t>
            </a:r>
            <a:r>
              <a:rPr lang="en-US" dirty="0"/>
              <a:t>K</a:t>
            </a:r>
            <a:r>
              <a:rPr lang="el-GR" dirty="0"/>
              <a:t>α</a:t>
            </a:r>
            <a:r>
              <a:rPr lang="en-US" dirty="0"/>
              <a:t> </a:t>
            </a:r>
            <a:r>
              <a:rPr lang="en-US" dirty="0" smtClean="0"/>
              <a:t>= 27.5 </a:t>
            </a:r>
            <a:r>
              <a:rPr lang="en-US" dirty="0" err="1" smtClean="0"/>
              <a:t>keV</a:t>
            </a:r>
            <a:r>
              <a:rPr lang="en-US" dirty="0" smtClean="0"/>
              <a:t> </a:t>
            </a:r>
            <a:endParaRPr lang="en-US" dirty="0"/>
          </a:p>
        </p:txBody>
      </p:sp>
    </p:spTree>
    <p:extLst>
      <p:ext uri="{BB962C8B-B14F-4D97-AF65-F5344CB8AC3E}">
        <p14:creationId xmlns:p14="http://schemas.microsoft.com/office/powerpoint/2010/main" val="220655866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4BDBAA6E-6650-41AE-9613-DAD2F94F4430}" type="slidenum">
              <a:rPr lang="en-US" smtClean="0"/>
              <a:pPr>
                <a:defRPr/>
              </a:pPr>
              <a:t>13</a:t>
            </a:fld>
            <a:endParaRPr lang="en-US" dirty="0"/>
          </a:p>
        </p:txBody>
      </p:sp>
      <p:sp>
        <p:nvSpPr>
          <p:cNvPr id="4" name="Title 3"/>
          <p:cNvSpPr>
            <a:spLocks noGrp="1"/>
          </p:cNvSpPr>
          <p:nvPr>
            <p:ph type="title"/>
          </p:nvPr>
        </p:nvSpPr>
        <p:spPr/>
        <p:txBody>
          <a:bodyPr/>
          <a:lstStyle/>
          <a:p>
            <a:r>
              <a:rPr lang="en-US" dirty="0" err="1" smtClean="0"/>
              <a:t>CdTe</a:t>
            </a:r>
            <a:r>
              <a:rPr lang="en-US" dirty="0" smtClean="0"/>
              <a:t>: Polarization</a:t>
            </a:r>
            <a:endParaRPr lang="en-US" dirty="0"/>
          </a:p>
        </p:txBody>
      </p:sp>
      <p:sp>
        <p:nvSpPr>
          <p:cNvPr id="6" name="TextBox 5"/>
          <p:cNvSpPr txBox="1"/>
          <p:nvPr/>
        </p:nvSpPr>
        <p:spPr>
          <a:xfrm>
            <a:off x="5134881" y="1550577"/>
            <a:ext cx="4183811" cy="2523768"/>
          </a:xfrm>
          <a:prstGeom prst="rect">
            <a:avLst/>
          </a:prstGeom>
          <a:noFill/>
        </p:spPr>
        <p:txBody>
          <a:bodyPr wrap="square" rtlCol="0">
            <a:spAutoFit/>
          </a:bodyPr>
          <a:lstStyle/>
          <a:p>
            <a:pPr marL="285750" indent="-285750">
              <a:buFont typeface="Arial" panose="020B0604020202020204" pitchFamily="34" charset="0"/>
              <a:buChar char="•"/>
            </a:pPr>
            <a:r>
              <a:rPr lang="en-US" dirty="0"/>
              <a:t>Polarization significant after X photons/pixel or long period of time.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Polarization: dose dependent accumulation of space charge.</a:t>
            </a:r>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p:txBody>
      </p:sp>
      <p:sp>
        <p:nvSpPr>
          <p:cNvPr id="7" name="TextBox 6"/>
          <p:cNvSpPr txBox="1"/>
          <p:nvPr/>
        </p:nvSpPr>
        <p:spPr>
          <a:xfrm>
            <a:off x="4865298" y="3272330"/>
            <a:ext cx="5392921" cy="3385542"/>
          </a:xfrm>
          <a:prstGeom prst="rect">
            <a:avLst/>
          </a:prstGeom>
          <a:noFill/>
        </p:spPr>
        <p:txBody>
          <a:bodyPr wrap="square" rtlCol="0">
            <a:spAutoFit/>
          </a:bodyPr>
          <a:lstStyle/>
          <a:p>
            <a:r>
              <a:rPr lang="en-US" sz="1600" b="1" dirty="0"/>
              <a:t>Region A </a:t>
            </a:r>
            <a:r>
              <a:rPr lang="en-US" sz="1600" dirty="0" smtClean="0"/>
              <a:t>: </a:t>
            </a:r>
            <a:r>
              <a:rPr lang="en-US" sz="1600" b="1" i="1" dirty="0" err="1" smtClean="0"/>
              <a:t>undosed</a:t>
            </a:r>
            <a:r>
              <a:rPr lang="en-US" sz="1600" dirty="0" smtClean="0"/>
              <a:t>  </a:t>
            </a:r>
          </a:p>
          <a:p>
            <a:pPr marL="742950" lvl="1" indent="-285750">
              <a:buFont typeface="Arial" panose="020B0604020202020204" pitchFamily="34" charset="0"/>
              <a:buChar char="•"/>
            </a:pPr>
            <a:r>
              <a:rPr lang="en-US" sz="1600" dirty="0" smtClean="0"/>
              <a:t>increased </a:t>
            </a:r>
            <a:r>
              <a:rPr lang="en-US" sz="1600" dirty="0"/>
              <a:t>variance </a:t>
            </a:r>
            <a:endParaRPr lang="en-US" sz="1600" dirty="0" smtClean="0"/>
          </a:p>
          <a:p>
            <a:pPr marL="742950" lvl="1" indent="-285750">
              <a:buFont typeface="Arial" panose="020B0604020202020204" pitchFamily="34" charset="0"/>
              <a:buChar char="•"/>
            </a:pPr>
            <a:r>
              <a:rPr lang="en-US" sz="1600" dirty="0" smtClean="0"/>
              <a:t>same </a:t>
            </a:r>
            <a:r>
              <a:rPr lang="en-US" sz="1600" dirty="0"/>
              <a:t>average </a:t>
            </a:r>
            <a:r>
              <a:rPr lang="en-US" sz="1600" dirty="0" smtClean="0"/>
              <a:t>signal</a:t>
            </a:r>
            <a:endParaRPr lang="en-US" sz="1600" dirty="0"/>
          </a:p>
          <a:p>
            <a:endParaRPr lang="en-US" sz="1600" dirty="0"/>
          </a:p>
          <a:p>
            <a:r>
              <a:rPr lang="en-US" sz="1600" b="1" dirty="0"/>
              <a:t>Region B</a:t>
            </a:r>
            <a:r>
              <a:rPr lang="en-US" sz="1600" dirty="0"/>
              <a:t> </a:t>
            </a:r>
            <a:r>
              <a:rPr lang="en-US" sz="1600" dirty="0" smtClean="0"/>
              <a:t>: </a:t>
            </a:r>
            <a:r>
              <a:rPr lang="en-US" sz="1600" b="1" i="1" dirty="0" smtClean="0"/>
              <a:t>between</a:t>
            </a:r>
            <a:r>
              <a:rPr lang="en-US" sz="1600" dirty="0" smtClean="0"/>
              <a:t> </a:t>
            </a:r>
            <a:r>
              <a:rPr lang="en-US" sz="1600" dirty="0"/>
              <a:t>the dosed </a:t>
            </a:r>
            <a:r>
              <a:rPr lang="en-US" sz="1600" dirty="0" smtClean="0"/>
              <a:t>and </a:t>
            </a:r>
            <a:r>
              <a:rPr lang="en-US" sz="1600" dirty="0" err="1" smtClean="0"/>
              <a:t>undosed</a:t>
            </a:r>
            <a:r>
              <a:rPr lang="en-US" sz="1600" dirty="0" smtClean="0"/>
              <a:t> </a:t>
            </a:r>
          </a:p>
          <a:p>
            <a:pPr marL="742950" lvl="1" indent="-285750">
              <a:buFont typeface="Arial" panose="020B0604020202020204" pitchFamily="34" charset="0"/>
              <a:buChar char="•"/>
            </a:pPr>
            <a:r>
              <a:rPr lang="en-US" sz="1600" dirty="0" smtClean="0"/>
              <a:t>lateral displacement </a:t>
            </a:r>
            <a:endParaRPr lang="en-US" sz="1600" dirty="0"/>
          </a:p>
          <a:p>
            <a:endParaRPr lang="en-US" sz="1600" dirty="0"/>
          </a:p>
          <a:p>
            <a:r>
              <a:rPr lang="en-US" sz="1600" b="1" dirty="0"/>
              <a:t>Region </a:t>
            </a:r>
            <a:r>
              <a:rPr lang="en-US" sz="1600" b="1" dirty="0" smtClean="0"/>
              <a:t>C</a:t>
            </a:r>
            <a:r>
              <a:rPr lang="en-US" sz="1600" dirty="0"/>
              <a:t> </a:t>
            </a:r>
            <a:r>
              <a:rPr lang="en-US" sz="1600" dirty="0" smtClean="0"/>
              <a:t>: </a:t>
            </a:r>
            <a:r>
              <a:rPr lang="en-US" sz="1600" b="1" i="1" dirty="0"/>
              <a:t>dosed</a:t>
            </a:r>
            <a:r>
              <a:rPr lang="en-US" sz="1600" dirty="0"/>
              <a:t> </a:t>
            </a:r>
          </a:p>
          <a:p>
            <a:pPr marL="742950" lvl="1" indent="-285750">
              <a:buFont typeface="Arial" panose="020B0604020202020204" pitchFamily="34" charset="0"/>
              <a:buChar char="•"/>
            </a:pPr>
            <a:r>
              <a:rPr lang="en-US" sz="1600" dirty="0" smtClean="0"/>
              <a:t>reduced </a:t>
            </a:r>
            <a:r>
              <a:rPr lang="en-US" sz="1600" dirty="0"/>
              <a:t>in </a:t>
            </a:r>
            <a:r>
              <a:rPr lang="en-US" sz="1600" dirty="0" smtClean="0"/>
              <a:t>signal</a:t>
            </a:r>
          </a:p>
          <a:p>
            <a:pPr marL="742950" lvl="1" indent="-285750">
              <a:buFont typeface="Arial" panose="020B0604020202020204" pitchFamily="34" charset="0"/>
              <a:buChar char="•"/>
            </a:pPr>
            <a:r>
              <a:rPr lang="en-US" sz="1600" dirty="0" smtClean="0"/>
              <a:t>less </a:t>
            </a:r>
            <a:r>
              <a:rPr lang="en-US" sz="1600" dirty="0"/>
              <a:t>variance than </a:t>
            </a:r>
            <a:r>
              <a:rPr lang="en-US" sz="1600" dirty="0" smtClean="0"/>
              <a:t>A</a:t>
            </a:r>
            <a:r>
              <a:rPr lang="en-US" sz="1600" dirty="0"/>
              <a:t>. </a:t>
            </a:r>
          </a:p>
          <a:p>
            <a:endParaRPr lang="en-US" dirty="0"/>
          </a:p>
          <a:p>
            <a:endParaRPr lang="en-US" dirty="0"/>
          </a:p>
          <a:p>
            <a:endParaRPr lang="en-US" dirty="0"/>
          </a:p>
        </p:txBody>
      </p:sp>
      <p:sp>
        <p:nvSpPr>
          <p:cNvPr id="10" name="TextBox 9"/>
          <p:cNvSpPr txBox="1"/>
          <p:nvPr/>
        </p:nvSpPr>
        <p:spPr>
          <a:xfrm>
            <a:off x="1118780" y="5976441"/>
            <a:ext cx="2936125" cy="461665"/>
          </a:xfrm>
          <a:prstGeom prst="rect">
            <a:avLst/>
          </a:prstGeom>
          <a:noFill/>
        </p:spPr>
        <p:txBody>
          <a:bodyPr wrap="none" rtlCol="0">
            <a:spAutoFit/>
          </a:bodyPr>
          <a:lstStyle/>
          <a:p>
            <a:r>
              <a:rPr lang="en-US" sz="1200" dirty="0"/>
              <a:t>Becker, et. al.,</a:t>
            </a:r>
            <a:r>
              <a:rPr lang="en-US" sz="1200" i="1" dirty="0"/>
              <a:t> (2016) JINST</a:t>
            </a:r>
            <a:r>
              <a:rPr lang="en-US" sz="1200" dirty="0"/>
              <a:t> </a:t>
            </a:r>
            <a:r>
              <a:rPr lang="en-US" sz="1200" b="1" dirty="0"/>
              <a:t>11</a:t>
            </a:r>
            <a:r>
              <a:rPr lang="en-US" sz="1200" dirty="0"/>
              <a:t>: P12013</a:t>
            </a:r>
          </a:p>
          <a:p>
            <a:r>
              <a:rPr lang="en-US" sz="1200" dirty="0"/>
              <a:t>  </a:t>
            </a:r>
            <a:r>
              <a:rPr lang="en-US" sz="1000" dirty="0"/>
              <a:t>doi:10.1088/1748-0221/11/12/P12013</a:t>
            </a:r>
            <a:endParaRPr lang="en-US" sz="1000" dirty="0">
              <a:solidFill>
                <a:schemeClr val="tx1">
                  <a:lumMod val="65000"/>
                  <a:lumOff val="35000"/>
                </a:schemeClr>
              </a:solidFill>
            </a:endParaRPr>
          </a:p>
        </p:txBody>
      </p:sp>
      <p:sp>
        <p:nvSpPr>
          <p:cNvPr id="2" name="TextBox 1"/>
          <p:cNvSpPr txBox="1"/>
          <p:nvPr/>
        </p:nvSpPr>
        <p:spPr>
          <a:xfrm rot="16200000">
            <a:off x="8374661" y="3068273"/>
            <a:ext cx="3486852" cy="584775"/>
          </a:xfrm>
          <a:prstGeom prst="rect">
            <a:avLst/>
          </a:prstGeom>
          <a:noFill/>
        </p:spPr>
        <p:txBody>
          <a:bodyPr wrap="none" rtlCol="0">
            <a:spAutoFit/>
          </a:bodyPr>
          <a:lstStyle/>
          <a:p>
            <a:r>
              <a:rPr lang="en-US" sz="3200" dirty="0" smtClean="0">
                <a:solidFill>
                  <a:srgbClr val="C00000"/>
                </a:solidFill>
              </a:rPr>
              <a:t>Complex behavior</a:t>
            </a:r>
            <a:endParaRPr lang="en-US" sz="3200" dirty="0">
              <a:solidFill>
                <a:srgbClr val="C00000"/>
              </a:solidFill>
            </a:endParaRPr>
          </a:p>
        </p:txBody>
      </p:sp>
      <p:sp>
        <p:nvSpPr>
          <p:cNvPr id="11" name="Right Brace 10"/>
          <p:cNvSpPr/>
          <p:nvPr/>
        </p:nvSpPr>
        <p:spPr bwMode="auto">
          <a:xfrm>
            <a:off x="9572018" y="1550576"/>
            <a:ext cx="253682" cy="4425865"/>
          </a:xfrm>
          <a:prstGeom prst="rightBrace">
            <a:avLst/>
          </a:prstGeom>
          <a:noFill/>
          <a:ln w="31750" cap="flat" cmpd="sng" algn="ctr">
            <a:solidFill>
              <a:srgbClr val="C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996289"/>
            <a:ext cx="4255698" cy="3191774"/>
          </a:xfrm>
          <a:prstGeom prst="rect">
            <a:avLst/>
          </a:prstGeom>
        </p:spPr>
      </p:pic>
      <p:sp>
        <p:nvSpPr>
          <p:cNvPr id="17" name="TextBox 16"/>
          <p:cNvSpPr txBox="1"/>
          <p:nvPr/>
        </p:nvSpPr>
        <p:spPr>
          <a:xfrm>
            <a:off x="1189589" y="1294068"/>
            <a:ext cx="3095719" cy="646331"/>
          </a:xfrm>
          <a:prstGeom prst="rect">
            <a:avLst/>
          </a:prstGeom>
          <a:noFill/>
        </p:spPr>
        <p:txBody>
          <a:bodyPr wrap="none" rtlCol="0">
            <a:spAutoFit/>
          </a:bodyPr>
          <a:lstStyle/>
          <a:p>
            <a:pPr algn="ctr"/>
            <a:r>
              <a:rPr lang="en-US" dirty="0" smtClean="0"/>
              <a:t>Image of line pair mask after</a:t>
            </a:r>
          </a:p>
          <a:p>
            <a:pPr algn="ctr"/>
            <a:r>
              <a:rPr lang="en-US" dirty="0"/>
              <a:t>k</a:t>
            </a:r>
            <a:r>
              <a:rPr lang="en-US" dirty="0" smtClean="0"/>
              <a:t>nife edge illumination</a:t>
            </a:r>
            <a:endParaRPr lang="en-US" dirty="0"/>
          </a:p>
        </p:txBody>
      </p:sp>
      <p:grpSp>
        <p:nvGrpSpPr>
          <p:cNvPr id="18" name="Group 17"/>
          <p:cNvGrpSpPr/>
          <p:nvPr/>
        </p:nvGrpSpPr>
        <p:grpSpPr>
          <a:xfrm>
            <a:off x="340014" y="2277374"/>
            <a:ext cx="539169" cy="2513261"/>
            <a:chOff x="307986" y="288758"/>
            <a:chExt cx="744781" cy="3244756"/>
          </a:xfrm>
        </p:grpSpPr>
        <p:sp>
          <p:nvSpPr>
            <p:cNvPr id="19" name="Left Brace 18"/>
            <p:cNvSpPr/>
            <p:nvPr/>
          </p:nvSpPr>
          <p:spPr>
            <a:xfrm>
              <a:off x="685804" y="288758"/>
              <a:ext cx="366963" cy="1395664"/>
            </a:xfrm>
            <a:prstGeom prst="leftBrace">
              <a:avLst>
                <a:gd name="adj1" fmla="val 58333"/>
                <a:gd name="adj2" fmla="val 50000"/>
              </a:avLst>
            </a:prstGeom>
            <a:ln w="508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Left Brace 19"/>
            <p:cNvSpPr/>
            <p:nvPr/>
          </p:nvSpPr>
          <p:spPr>
            <a:xfrm>
              <a:off x="685804" y="1986238"/>
              <a:ext cx="366963" cy="1547276"/>
            </a:xfrm>
            <a:prstGeom prst="leftBrace">
              <a:avLst>
                <a:gd name="adj1" fmla="val 58333"/>
                <a:gd name="adj2" fmla="val 50000"/>
              </a:avLst>
            </a:prstGeom>
            <a:ln w="508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Left Brace 20"/>
            <p:cNvSpPr/>
            <p:nvPr/>
          </p:nvSpPr>
          <p:spPr>
            <a:xfrm>
              <a:off x="685804" y="1684422"/>
              <a:ext cx="366963" cy="301816"/>
            </a:xfrm>
            <a:prstGeom prst="leftBrace">
              <a:avLst>
                <a:gd name="adj1" fmla="val 58333"/>
                <a:gd name="adj2" fmla="val 50000"/>
              </a:avLst>
            </a:prstGeom>
            <a:ln w="508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307986" y="720667"/>
              <a:ext cx="389850" cy="517834"/>
            </a:xfrm>
            <a:prstGeom prst="rect">
              <a:avLst/>
            </a:prstGeom>
            <a:solidFill>
              <a:schemeClr val="bg1"/>
            </a:solidFill>
          </p:spPr>
          <p:txBody>
            <a:bodyPr wrap="none" rtlCol="0">
              <a:spAutoFit/>
            </a:bodyPr>
            <a:lstStyle/>
            <a:p>
              <a:r>
                <a:rPr lang="en-US" dirty="0" smtClean="0"/>
                <a:t>A</a:t>
              </a:r>
              <a:endParaRPr lang="en-US" dirty="0"/>
            </a:p>
          </p:txBody>
        </p:sp>
        <p:sp>
          <p:nvSpPr>
            <p:cNvPr id="23" name="TextBox 22"/>
            <p:cNvSpPr txBox="1"/>
            <p:nvPr/>
          </p:nvSpPr>
          <p:spPr>
            <a:xfrm>
              <a:off x="314399" y="1573300"/>
              <a:ext cx="377026" cy="517834"/>
            </a:xfrm>
            <a:prstGeom prst="rect">
              <a:avLst/>
            </a:prstGeom>
            <a:solidFill>
              <a:schemeClr val="bg1"/>
            </a:solidFill>
          </p:spPr>
          <p:txBody>
            <a:bodyPr wrap="none" rtlCol="0">
              <a:spAutoFit/>
            </a:bodyPr>
            <a:lstStyle/>
            <a:p>
              <a:r>
                <a:rPr lang="en-US" dirty="0"/>
                <a:t>B</a:t>
              </a:r>
            </a:p>
          </p:txBody>
        </p:sp>
        <p:sp>
          <p:nvSpPr>
            <p:cNvPr id="24" name="TextBox 23"/>
            <p:cNvSpPr txBox="1"/>
            <p:nvPr/>
          </p:nvSpPr>
          <p:spPr>
            <a:xfrm>
              <a:off x="314399" y="2500959"/>
              <a:ext cx="373820" cy="517834"/>
            </a:xfrm>
            <a:prstGeom prst="rect">
              <a:avLst/>
            </a:prstGeom>
            <a:solidFill>
              <a:schemeClr val="bg1"/>
            </a:solidFill>
          </p:spPr>
          <p:txBody>
            <a:bodyPr wrap="none" rtlCol="0">
              <a:spAutoFit/>
            </a:bodyPr>
            <a:lstStyle/>
            <a:p>
              <a:r>
                <a:rPr lang="en-US" dirty="0"/>
                <a:t>C</a:t>
              </a:r>
            </a:p>
          </p:txBody>
        </p:sp>
      </p:grpSp>
      <p:sp>
        <p:nvSpPr>
          <p:cNvPr id="25" name="TextBox 24"/>
          <p:cNvSpPr txBox="1"/>
          <p:nvPr/>
        </p:nvSpPr>
        <p:spPr>
          <a:xfrm>
            <a:off x="1949488" y="5243953"/>
            <a:ext cx="1274708" cy="369332"/>
          </a:xfrm>
          <a:prstGeom prst="rect">
            <a:avLst/>
          </a:prstGeom>
          <a:noFill/>
        </p:spPr>
        <p:txBody>
          <a:bodyPr wrap="none" rtlCol="0">
            <a:spAutoFit/>
          </a:bodyPr>
          <a:lstStyle/>
          <a:p>
            <a:r>
              <a:rPr lang="en-US" dirty="0" smtClean="0"/>
              <a:t>200 V bias</a:t>
            </a:r>
            <a:endParaRPr lang="en-US" dirty="0"/>
          </a:p>
        </p:txBody>
      </p:sp>
      <p:sp>
        <p:nvSpPr>
          <p:cNvPr id="5" name="TextBox 4"/>
          <p:cNvSpPr txBox="1"/>
          <p:nvPr/>
        </p:nvSpPr>
        <p:spPr>
          <a:xfrm>
            <a:off x="4865298" y="6207273"/>
            <a:ext cx="4249881" cy="369332"/>
          </a:xfrm>
          <a:prstGeom prst="rect">
            <a:avLst/>
          </a:prstGeom>
          <a:noFill/>
        </p:spPr>
        <p:txBody>
          <a:bodyPr wrap="none" rtlCol="0">
            <a:spAutoFit/>
          </a:bodyPr>
          <a:lstStyle/>
          <a:p>
            <a:r>
              <a:rPr lang="en-US" dirty="0" smtClean="0"/>
              <a:t>Polarization clear at 10</a:t>
            </a:r>
            <a:r>
              <a:rPr lang="en-US" baseline="30000" dirty="0" smtClean="0"/>
              <a:t>10</a:t>
            </a:r>
            <a:r>
              <a:rPr lang="en-US" dirty="0" smtClean="0"/>
              <a:t> photons/mm</a:t>
            </a:r>
            <a:r>
              <a:rPr lang="en-US" baseline="30000" dirty="0" smtClean="0"/>
              <a:t>2</a:t>
            </a:r>
            <a:endParaRPr lang="en-US" baseline="30000" dirty="0"/>
          </a:p>
        </p:txBody>
      </p:sp>
    </p:spTree>
    <p:extLst>
      <p:ext uri="{BB962C8B-B14F-4D97-AF65-F5344CB8AC3E}">
        <p14:creationId xmlns:p14="http://schemas.microsoft.com/office/powerpoint/2010/main" val="36070582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4BDBAA6E-6650-41AE-9613-DAD2F94F4430}" type="slidenum">
              <a:rPr lang="en-US" smtClean="0"/>
              <a:pPr>
                <a:defRPr/>
              </a:pPr>
              <a:t>14</a:t>
            </a:fld>
            <a:endParaRPr lang="en-US" dirty="0"/>
          </a:p>
        </p:txBody>
      </p:sp>
      <p:sp>
        <p:nvSpPr>
          <p:cNvPr id="4" name="Title 3"/>
          <p:cNvSpPr>
            <a:spLocks noGrp="1"/>
          </p:cNvSpPr>
          <p:nvPr>
            <p:ph type="title"/>
          </p:nvPr>
        </p:nvSpPr>
        <p:spPr/>
        <p:txBody>
          <a:bodyPr/>
          <a:lstStyle/>
          <a:p>
            <a:r>
              <a:rPr lang="en-US" dirty="0" err="1" smtClean="0"/>
              <a:t>CdTe</a:t>
            </a:r>
            <a:r>
              <a:rPr lang="en-US" dirty="0" smtClean="0"/>
              <a:t>: Polarization</a:t>
            </a:r>
            <a:endParaRPr lang="en-US" dirty="0"/>
          </a:p>
        </p:txBody>
      </p:sp>
      <p:sp>
        <p:nvSpPr>
          <p:cNvPr id="10" name="TextBox 9"/>
          <p:cNvSpPr txBox="1"/>
          <p:nvPr/>
        </p:nvSpPr>
        <p:spPr>
          <a:xfrm>
            <a:off x="1118780" y="5976441"/>
            <a:ext cx="2936125" cy="461665"/>
          </a:xfrm>
          <a:prstGeom prst="rect">
            <a:avLst/>
          </a:prstGeom>
          <a:noFill/>
        </p:spPr>
        <p:txBody>
          <a:bodyPr wrap="none" rtlCol="0">
            <a:spAutoFit/>
          </a:bodyPr>
          <a:lstStyle/>
          <a:p>
            <a:r>
              <a:rPr lang="en-US" sz="1200" dirty="0"/>
              <a:t>Becker, et. al.,</a:t>
            </a:r>
            <a:r>
              <a:rPr lang="en-US" sz="1200" i="1" dirty="0"/>
              <a:t> (2016) JINST</a:t>
            </a:r>
            <a:r>
              <a:rPr lang="en-US" sz="1200" dirty="0"/>
              <a:t> </a:t>
            </a:r>
            <a:r>
              <a:rPr lang="en-US" sz="1200" b="1" dirty="0"/>
              <a:t>11</a:t>
            </a:r>
            <a:r>
              <a:rPr lang="en-US" sz="1200" dirty="0"/>
              <a:t>: P12013</a:t>
            </a:r>
          </a:p>
          <a:p>
            <a:r>
              <a:rPr lang="en-US" sz="1200" dirty="0"/>
              <a:t>  </a:t>
            </a:r>
            <a:r>
              <a:rPr lang="en-US" sz="1000" dirty="0"/>
              <a:t>doi:10.1088/1748-0221/11/12/P12013</a:t>
            </a:r>
            <a:endParaRPr lang="en-US" sz="1000" dirty="0">
              <a:solidFill>
                <a:schemeClr val="tx1">
                  <a:lumMod val="65000"/>
                  <a:lumOff val="35000"/>
                </a:schemeClr>
              </a:solidFill>
            </a:endParaRPr>
          </a:p>
        </p:txBody>
      </p:sp>
      <p:sp>
        <p:nvSpPr>
          <p:cNvPr id="15" name="TextBox 14"/>
          <p:cNvSpPr txBox="1"/>
          <p:nvPr/>
        </p:nvSpPr>
        <p:spPr>
          <a:xfrm>
            <a:off x="5300435" y="1460963"/>
            <a:ext cx="4621778" cy="4154984"/>
          </a:xfrm>
          <a:prstGeom prst="rect">
            <a:avLst/>
          </a:prstGeom>
          <a:noFill/>
        </p:spPr>
        <p:txBody>
          <a:bodyPr wrap="none" rtlCol="0">
            <a:spAutoFit/>
          </a:bodyPr>
          <a:lstStyle/>
          <a:p>
            <a:r>
              <a:rPr lang="en-US" sz="2400" dirty="0" smtClean="0"/>
              <a:t>Reset procedure:</a:t>
            </a:r>
          </a:p>
          <a:p>
            <a:endParaRPr lang="en-US" sz="2400" dirty="0"/>
          </a:p>
          <a:p>
            <a:pPr marL="342900" indent="-342900">
              <a:buFont typeface="Arial" panose="020B0604020202020204" pitchFamily="34" charset="0"/>
              <a:buChar char="•"/>
            </a:pPr>
            <a:r>
              <a:rPr lang="en-US" sz="2400" dirty="0" smtClean="0"/>
              <a:t>Apply slight forward (5V) bias.</a:t>
            </a:r>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r>
              <a:rPr lang="en-US" sz="2400" dirty="0" smtClean="0"/>
              <a:t>Wait for ~ couple minutes.</a:t>
            </a:r>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r>
              <a:rPr lang="en-US" sz="2400" dirty="0" smtClean="0"/>
              <a:t>Reapply High Voltage bias.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smtClean="0"/>
              <a:t>Wait ≥ 3 minutes.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smtClean="0"/>
              <a:t>Take new dark images</a:t>
            </a:r>
            <a:endParaRPr lang="en-US" sz="2400" dirty="0"/>
          </a:p>
        </p:txBody>
      </p:sp>
      <p:sp>
        <p:nvSpPr>
          <p:cNvPr id="16" name="Right Brace 15"/>
          <p:cNvSpPr/>
          <p:nvPr/>
        </p:nvSpPr>
        <p:spPr bwMode="auto">
          <a:xfrm>
            <a:off x="9922213" y="2005112"/>
            <a:ext cx="194553" cy="3599888"/>
          </a:xfrm>
          <a:prstGeom prst="rightBrace">
            <a:avLst/>
          </a:prstGeom>
          <a:noFill/>
          <a:ln w="31750" cap="flat" cmpd="sng" algn="ctr">
            <a:solidFill>
              <a:schemeClr val="accent1">
                <a:lumMod val="50000"/>
              </a:schemeClr>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7" name="TextBox 16"/>
          <p:cNvSpPr txBox="1"/>
          <p:nvPr/>
        </p:nvSpPr>
        <p:spPr>
          <a:xfrm rot="17597480">
            <a:off x="9834423" y="3276676"/>
            <a:ext cx="1915909" cy="646331"/>
          </a:xfrm>
          <a:prstGeom prst="rect">
            <a:avLst/>
          </a:prstGeom>
          <a:noFill/>
        </p:spPr>
        <p:txBody>
          <a:bodyPr wrap="none" rtlCol="0">
            <a:spAutoFit/>
          </a:bodyPr>
          <a:lstStyle/>
          <a:p>
            <a:pPr algn="ctr"/>
            <a:r>
              <a:rPr lang="en-US" dirty="0" smtClean="0">
                <a:solidFill>
                  <a:schemeClr val="accent1">
                    <a:lumMod val="50000"/>
                  </a:schemeClr>
                </a:solidFill>
              </a:rPr>
              <a:t>Relatively simple</a:t>
            </a:r>
          </a:p>
          <a:p>
            <a:pPr algn="ctr"/>
            <a:r>
              <a:rPr lang="en-US" dirty="0" smtClean="0">
                <a:solidFill>
                  <a:schemeClr val="accent1">
                    <a:lumMod val="50000"/>
                  </a:schemeClr>
                </a:solidFill>
              </a:rPr>
              <a:t>mitigation</a:t>
            </a:r>
            <a:endParaRPr lang="en-US" dirty="0">
              <a:solidFill>
                <a:schemeClr val="accent1">
                  <a:lumMod val="50000"/>
                </a:schemeClr>
              </a:solidFill>
            </a:endParaRP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441" y="864444"/>
            <a:ext cx="3352799" cy="2514600"/>
          </a:xfrm>
          <a:prstGeom prst="rect">
            <a:avLst/>
          </a:prstGeom>
        </p:spPr>
      </p:pic>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0441" y="3379044"/>
            <a:ext cx="3352801" cy="2514600"/>
          </a:xfrm>
          <a:prstGeom prst="rect">
            <a:avLst/>
          </a:prstGeom>
        </p:spPr>
      </p:pic>
      <p:sp>
        <p:nvSpPr>
          <p:cNvPr id="7" name="TextBox 6"/>
          <p:cNvSpPr txBox="1"/>
          <p:nvPr/>
        </p:nvSpPr>
        <p:spPr>
          <a:xfrm rot="16200000">
            <a:off x="506857" y="1819976"/>
            <a:ext cx="787395" cy="369332"/>
          </a:xfrm>
          <a:prstGeom prst="rect">
            <a:avLst/>
          </a:prstGeom>
          <a:noFill/>
        </p:spPr>
        <p:txBody>
          <a:bodyPr wrap="none" rtlCol="0">
            <a:spAutoFit/>
          </a:bodyPr>
          <a:lstStyle/>
          <a:p>
            <a:r>
              <a:rPr lang="en-US" dirty="0" smtClean="0"/>
              <a:t>200 V</a:t>
            </a:r>
            <a:endParaRPr lang="en-US" dirty="0"/>
          </a:p>
        </p:txBody>
      </p:sp>
      <p:sp>
        <p:nvSpPr>
          <p:cNvPr id="20" name="TextBox 19"/>
          <p:cNvSpPr txBox="1"/>
          <p:nvPr/>
        </p:nvSpPr>
        <p:spPr>
          <a:xfrm rot="16200000">
            <a:off x="540416" y="4451678"/>
            <a:ext cx="787395" cy="369332"/>
          </a:xfrm>
          <a:prstGeom prst="rect">
            <a:avLst/>
          </a:prstGeom>
          <a:noFill/>
        </p:spPr>
        <p:txBody>
          <a:bodyPr wrap="none" rtlCol="0">
            <a:spAutoFit/>
          </a:bodyPr>
          <a:lstStyle/>
          <a:p>
            <a:r>
              <a:rPr lang="en-US" dirty="0"/>
              <a:t>6</a:t>
            </a:r>
            <a:r>
              <a:rPr lang="en-US" dirty="0" smtClean="0"/>
              <a:t>00 V</a:t>
            </a:r>
            <a:endParaRPr lang="en-US" dirty="0"/>
          </a:p>
        </p:txBody>
      </p:sp>
    </p:spTree>
    <p:extLst>
      <p:ext uri="{BB962C8B-B14F-4D97-AF65-F5344CB8AC3E}">
        <p14:creationId xmlns:p14="http://schemas.microsoft.com/office/powerpoint/2010/main" val="36211232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12626" y="968996"/>
            <a:ext cx="2712241" cy="3863192"/>
          </a:xfrm>
        </p:spPr>
      </p:pic>
      <p:sp>
        <p:nvSpPr>
          <p:cNvPr id="3" name="Slide Number Placeholder 2"/>
          <p:cNvSpPr>
            <a:spLocks noGrp="1"/>
          </p:cNvSpPr>
          <p:nvPr>
            <p:ph type="sldNum" sz="quarter" idx="10"/>
          </p:nvPr>
        </p:nvSpPr>
        <p:spPr/>
        <p:txBody>
          <a:bodyPr/>
          <a:lstStyle/>
          <a:p>
            <a:fld id="{DEFDA4C8-8A73-492D-B46C-2EF217466B2D}" type="slidenum">
              <a:rPr lang="en-US" smtClean="0"/>
              <a:t>15</a:t>
            </a:fld>
            <a:endParaRPr lang="en-US"/>
          </a:p>
        </p:txBody>
      </p:sp>
      <p:sp>
        <p:nvSpPr>
          <p:cNvPr id="4" name="Title 3"/>
          <p:cNvSpPr>
            <a:spLocks noGrp="1"/>
          </p:cNvSpPr>
          <p:nvPr>
            <p:ph type="title"/>
          </p:nvPr>
        </p:nvSpPr>
        <p:spPr/>
        <p:txBody>
          <a:bodyPr/>
          <a:lstStyle/>
          <a:p>
            <a:r>
              <a:rPr lang="en-US" dirty="0" smtClean="0"/>
              <a:t>Experimental Example</a:t>
            </a:r>
            <a:endParaRPr lang="en-US" dirty="0"/>
          </a:p>
        </p:txBody>
      </p:sp>
      <p:sp>
        <p:nvSpPr>
          <p:cNvPr id="6" name="Curved Left Arrow 5"/>
          <p:cNvSpPr/>
          <p:nvPr/>
        </p:nvSpPr>
        <p:spPr bwMode="auto">
          <a:xfrm flipV="1">
            <a:off x="2149812" y="4832189"/>
            <a:ext cx="418289" cy="415077"/>
          </a:xfrm>
          <a:prstGeom prst="curvedLef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7" name="Curved Left Arrow 6"/>
          <p:cNvSpPr/>
          <p:nvPr/>
        </p:nvSpPr>
        <p:spPr bwMode="auto">
          <a:xfrm flipH="1" flipV="1">
            <a:off x="1518401" y="4832190"/>
            <a:ext cx="449247" cy="415077"/>
          </a:xfrm>
          <a:prstGeom prst="curvedLeftArrow">
            <a:avLst>
              <a:gd name="adj1" fmla="val 25000"/>
              <a:gd name="adj2" fmla="val 42571"/>
              <a:gd name="adj3" fmla="val 25000"/>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8" name="TextBox 7"/>
          <p:cNvSpPr txBox="1"/>
          <p:nvPr/>
        </p:nvSpPr>
        <p:spPr>
          <a:xfrm>
            <a:off x="703630" y="5247266"/>
            <a:ext cx="2730235" cy="923330"/>
          </a:xfrm>
          <a:prstGeom prst="rect">
            <a:avLst/>
          </a:prstGeom>
          <a:noFill/>
        </p:spPr>
        <p:txBody>
          <a:bodyPr wrap="none" rtlCol="0">
            <a:spAutoFit/>
          </a:bodyPr>
          <a:lstStyle/>
          <a:p>
            <a:pPr algn="ctr"/>
            <a:r>
              <a:rPr lang="en-US" dirty="0" smtClean="0"/>
              <a:t>Rotating +/- 2.5 degrees </a:t>
            </a:r>
          </a:p>
          <a:p>
            <a:pPr algn="ctr"/>
            <a:r>
              <a:rPr lang="en-US" dirty="0" smtClean="0"/>
              <a:t>While applying tension</a:t>
            </a:r>
          </a:p>
          <a:p>
            <a:pPr algn="ctr"/>
            <a:r>
              <a:rPr lang="en-US" dirty="0" smtClean="0"/>
              <a:t>&amp; synchronized imaging</a:t>
            </a:r>
            <a:endParaRPr lang="en-US" dirty="0"/>
          </a:p>
        </p:txBody>
      </p:sp>
      <p:sp>
        <p:nvSpPr>
          <p:cNvPr id="9" name="TextBox 8"/>
          <p:cNvSpPr txBox="1"/>
          <p:nvPr/>
        </p:nvSpPr>
        <p:spPr>
          <a:xfrm>
            <a:off x="2412431" y="2840295"/>
            <a:ext cx="902811" cy="369332"/>
          </a:xfrm>
          <a:prstGeom prst="rect">
            <a:avLst/>
          </a:prstGeom>
          <a:noFill/>
        </p:spPr>
        <p:txBody>
          <a:bodyPr wrap="none" rtlCol="0">
            <a:spAutoFit/>
          </a:bodyPr>
          <a:lstStyle/>
          <a:p>
            <a:r>
              <a:rPr lang="en-US" dirty="0" smtClean="0"/>
              <a:t>80 </a:t>
            </a:r>
            <a:r>
              <a:rPr lang="en-US" dirty="0" err="1" smtClean="0"/>
              <a:t>keV</a:t>
            </a:r>
            <a:endParaRPr lang="en-US" dirty="0"/>
          </a:p>
        </p:txBody>
      </p:sp>
      <p:sp>
        <p:nvSpPr>
          <p:cNvPr id="11" name="TextBox 10"/>
          <p:cNvSpPr txBox="1"/>
          <p:nvPr/>
        </p:nvSpPr>
        <p:spPr>
          <a:xfrm>
            <a:off x="3938445" y="836304"/>
            <a:ext cx="7130375" cy="129266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Looking at </a:t>
            </a:r>
            <a:r>
              <a:rPr lang="en-US" dirty="0" err="1" smtClean="0"/>
              <a:t>Ti</a:t>
            </a:r>
            <a:r>
              <a:rPr lang="en-US" dirty="0" smtClean="0"/>
              <a:t> alloys and grain structure stress-strain response.</a:t>
            </a:r>
          </a:p>
          <a:p>
            <a:pPr marL="285750" indent="-285750">
              <a:buFont typeface="Arial" panose="020B0604020202020204" pitchFamily="34" charset="0"/>
              <a:buChar char="•"/>
            </a:pPr>
            <a:r>
              <a:rPr lang="en-US" dirty="0" smtClean="0"/>
              <a:t>Relevant to airplane metal fatigue</a:t>
            </a:r>
          </a:p>
          <a:p>
            <a:pPr marL="285750" indent="-285750">
              <a:buFont typeface="Arial" panose="020B0604020202020204" pitchFamily="34" charset="0"/>
              <a:buChar char="•"/>
            </a:pPr>
            <a:r>
              <a:rPr lang="en-US" dirty="0" smtClean="0"/>
              <a:t>Framing at 300 Hz</a:t>
            </a:r>
          </a:p>
          <a:p>
            <a:pPr marL="285750" indent="-285750">
              <a:buFont typeface="Arial" panose="020B0604020202020204" pitchFamily="34" charset="0"/>
              <a:buChar char="•"/>
            </a:pPr>
            <a:r>
              <a:rPr lang="en-US" sz="1200" dirty="0" smtClean="0"/>
              <a:t>Collaborators</a:t>
            </a:r>
            <a:r>
              <a:rPr lang="en-US" sz="1200" dirty="0"/>
              <a:t>: </a:t>
            </a:r>
            <a:r>
              <a:rPr lang="en-US" sz="1200" dirty="0" smtClean="0"/>
              <a:t>A. Beaudoin</a:t>
            </a:r>
            <a:r>
              <a:rPr lang="en-US" sz="1200" dirty="0"/>
              <a:t>, </a:t>
            </a:r>
            <a:r>
              <a:rPr lang="en-US" sz="1200" dirty="0" smtClean="0"/>
              <a:t>K. Chatterjee, D. Pagan, P. A. </a:t>
            </a:r>
            <a:r>
              <a:rPr lang="en-US" sz="1200" dirty="0"/>
              <a:t>Shade, P. </a:t>
            </a:r>
            <a:r>
              <a:rPr lang="en-US" sz="1200" dirty="0" err="1" smtClean="0"/>
              <a:t>Kenesei</a:t>
            </a:r>
            <a:r>
              <a:rPr lang="en-US" sz="1200" dirty="0"/>
              <a:t>, J.-S. </a:t>
            </a:r>
            <a:r>
              <a:rPr lang="en-US" sz="1200" dirty="0" smtClean="0"/>
              <a:t>Park</a:t>
            </a:r>
          </a:p>
          <a:p>
            <a:pPr marL="742950" lvl="1" indent="-285750">
              <a:buFont typeface="Arial" panose="020B0604020202020204" pitchFamily="34" charset="0"/>
              <a:buChar char="•"/>
            </a:pPr>
            <a:r>
              <a:rPr lang="en-US" sz="1200" dirty="0" smtClean="0"/>
              <a:t>(Cornell, APS, </a:t>
            </a:r>
            <a:r>
              <a:rPr lang="en-US" sz="1200" dirty="0" smtClean="0">
                <a:solidFill>
                  <a:schemeClr val="accent2">
                    <a:lumMod val="50000"/>
                  </a:schemeClr>
                </a:solidFill>
              </a:rPr>
              <a:t>US Air Force Research Lab</a:t>
            </a:r>
            <a:r>
              <a:rPr lang="en-US" sz="1200" dirty="0" smtClean="0"/>
              <a:t>, </a:t>
            </a:r>
            <a:r>
              <a:rPr lang="en-US" sz="1200" dirty="0"/>
              <a:t>University of Illinois, Urbana-Champaign</a:t>
            </a:r>
            <a:r>
              <a:rPr lang="en-US" sz="1200" dirty="0" smtClean="0"/>
              <a:t>)</a:t>
            </a:r>
            <a:endParaRPr lang="en-US" sz="12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7618" y="2375972"/>
            <a:ext cx="6192030" cy="3987153"/>
          </a:xfrm>
          <a:prstGeom prst="rect">
            <a:avLst/>
          </a:prstGeom>
        </p:spPr>
      </p:pic>
      <p:sp>
        <p:nvSpPr>
          <p:cNvPr id="12" name="TextBox 11"/>
          <p:cNvSpPr txBox="1"/>
          <p:nvPr/>
        </p:nvSpPr>
        <p:spPr>
          <a:xfrm>
            <a:off x="9079697" y="6178459"/>
            <a:ext cx="2403222" cy="369332"/>
          </a:xfrm>
          <a:prstGeom prst="rect">
            <a:avLst/>
          </a:prstGeom>
          <a:noFill/>
        </p:spPr>
        <p:txBody>
          <a:bodyPr wrap="none" rtlCol="0">
            <a:spAutoFit/>
          </a:bodyPr>
          <a:lstStyle/>
          <a:p>
            <a:r>
              <a:rPr lang="en-US" dirty="0" smtClean="0">
                <a:solidFill>
                  <a:srgbClr val="C00000"/>
                </a:solidFill>
              </a:rPr>
              <a:t>APS Beamline 1-ID-E</a:t>
            </a:r>
            <a:endParaRPr lang="en-US" dirty="0">
              <a:solidFill>
                <a:srgbClr val="C00000"/>
              </a:solidFill>
            </a:endParaRPr>
          </a:p>
        </p:txBody>
      </p:sp>
    </p:spTree>
    <p:extLst>
      <p:ext uri="{BB962C8B-B14F-4D97-AF65-F5344CB8AC3E}">
        <p14:creationId xmlns:p14="http://schemas.microsoft.com/office/powerpoint/2010/main" val="356533175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EFDA4C8-8A73-492D-B46C-2EF217466B2D}" type="slidenum">
              <a:rPr lang="en-US" smtClean="0"/>
              <a:t>16</a:t>
            </a:fld>
            <a:endParaRPr lang="en-US"/>
          </a:p>
        </p:txBody>
      </p:sp>
      <p:sp>
        <p:nvSpPr>
          <p:cNvPr id="4" name="Title 3"/>
          <p:cNvSpPr>
            <a:spLocks noGrp="1"/>
          </p:cNvSpPr>
          <p:nvPr>
            <p:ph type="title"/>
          </p:nvPr>
        </p:nvSpPr>
        <p:spPr/>
        <p:txBody>
          <a:bodyPr/>
          <a:lstStyle/>
          <a:p>
            <a:r>
              <a:rPr lang="en-US" dirty="0"/>
              <a:t>Experimental </a:t>
            </a:r>
            <a:r>
              <a:rPr lang="en-US" dirty="0" smtClean="0"/>
              <a:t>Example (continued)</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260" y="1903446"/>
            <a:ext cx="5906438" cy="3774215"/>
          </a:xfrm>
          <a:prstGeom prst="rect">
            <a:avLst/>
          </a:prstGeom>
        </p:spPr>
      </p:pic>
      <p:cxnSp>
        <p:nvCxnSpPr>
          <p:cNvPr id="8" name="Straight Arrow Connector 7"/>
          <p:cNvCxnSpPr/>
          <p:nvPr/>
        </p:nvCxnSpPr>
        <p:spPr bwMode="auto">
          <a:xfrm>
            <a:off x="6279698" y="4416357"/>
            <a:ext cx="850676" cy="0"/>
          </a:xfrm>
          <a:prstGeom prst="straightConnector1">
            <a:avLst/>
          </a:prstGeom>
          <a:noFill/>
          <a:ln w="25400" cap="flat" cmpd="sng" algn="ctr">
            <a:solidFill>
              <a:srgbClr val="C00000"/>
            </a:solidFill>
            <a:prstDash val="solid"/>
            <a:round/>
            <a:headEnd type="triangle" w="med" len="med"/>
            <a:tailEnd type="triangle"/>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Rectangle 1"/>
          <p:cNvSpPr/>
          <p:nvPr/>
        </p:nvSpPr>
        <p:spPr>
          <a:xfrm rot="15845430">
            <a:off x="1547288" y="3208782"/>
            <a:ext cx="243978" cy="307777"/>
          </a:xfrm>
          <a:prstGeom prst="rect">
            <a:avLst/>
          </a:prstGeom>
          <a:noFill/>
        </p:spPr>
        <p:txBody>
          <a:bodyPr wrap="none" lIns="91440" tIns="45720" rIns="91440" bIns="45720">
            <a:spAutoFit/>
          </a:bodyPr>
          <a:lstStyle/>
          <a:p>
            <a:pPr algn="ctr"/>
            <a:r>
              <a:rPr lang="en-US" sz="1400" b="0" cap="none" spc="0" dirty="0" smtClean="0">
                <a:ln w="0"/>
                <a:solidFill>
                  <a:schemeClr val="tx1"/>
                </a:solidFill>
                <a:effectLst>
                  <a:outerShdw blurRad="38100" dist="19050" dir="2700000" algn="tl" rotWithShape="0">
                    <a:schemeClr val="dk1">
                      <a:alpha val="40000"/>
                    </a:schemeClr>
                  </a:outerShdw>
                </a:effectLst>
              </a:rPr>
              <a:t>r</a:t>
            </a:r>
            <a:endParaRPr lang="en-US" sz="1400" b="0" cap="none" spc="0" dirty="0">
              <a:ln w="0"/>
              <a:solidFill>
                <a:schemeClr val="tx1"/>
              </a:solidFill>
              <a:effectLst>
                <a:outerShdw blurRad="38100" dist="19050" dir="2700000" algn="tl" rotWithShape="0">
                  <a:schemeClr val="dk1">
                    <a:alpha val="40000"/>
                  </a:schemeClr>
                </a:outerShdw>
              </a:effectLst>
            </a:endParaRPr>
          </a:p>
        </p:txBody>
      </p:sp>
      <p:sp>
        <p:nvSpPr>
          <p:cNvPr id="9" name="Rectangle 8"/>
          <p:cNvSpPr/>
          <p:nvPr/>
        </p:nvSpPr>
        <p:spPr>
          <a:xfrm rot="19399216">
            <a:off x="1754227" y="2341597"/>
            <a:ext cx="362599" cy="246221"/>
          </a:xfrm>
          <a:prstGeom prst="rect">
            <a:avLst/>
          </a:prstGeom>
          <a:noFill/>
        </p:spPr>
        <p:txBody>
          <a:bodyPr wrap="none" lIns="91440" tIns="45720" rIns="91440" bIns="45720">
            <a:spAutoFit/>
          </a:bodyPr>
          <a:lstStyle/>
          <a:p>
            <a:pPr algn="ctr"/>
            <a:r>
              <a:rPr lang="en-US" sz="1000" dirty="0" err="1">
                <a:ln w="0"/>
                <a:effectLst>
                  <a:outerShdw blurRad="38100" dist="19050" dir="2700000" algn="tl" rotWithShape="0">
                    <a:schemeClr val="dk1">
                      <a:alpha val="40000"/>
                    </a:schemeClr>
                  </a:outerShdw>
                </a:effectLst>
              </a:rPr>
              <a:t>A</a:t>
            </a:r>
            <a:r>
              <a:rPr lang="en-US" sz="1000" dirty="0" err="1" smtClean="0">
                <a:ln w="0"/>
                <a:effectLst>
                  <a:outerShdw blurRad="38100" dist="19050" dir="2700000" algn="tl" rotWithShape="0">
                    <a:schemeClr val="dk1">
                      <a:alpha val="40000"/>
                    </a:schemeClr>
                  </a:outerShdw>
                </a:effectLst>
              </a:rPr>
              <a:t>zi</a:t>
            </a:r>
            <a:endParaRPr lang="en-US" sz="1000" b="0" cap="none" spc="0" dirty="0">
              <a:ln w="0"/>
              <a:solidFill>
                <a:schemeClr val="tx1"/>
              </a:solidFill>
              <a:effectLst>
                <a:outerShdw blurRad="38100" dist="19050" dir="2700000" algn="tl" rotWithShape="0">
                  <a:schemeClr val="dk1">
                    <a:alpha val="40000"/>
                  </a:schemeClr>
                </a:outerShdw>
              </a:effectLst>
            </a:endParaRPr>
          </a:p>
        </p:txBody>
      </p:sp>
      <p:cxnSp>
        <p:nvCxnSpPr>
          <p:cNvPr id="10" name="Straight Arrow Connector 9"/>
          <p:cNvCxnSpPr/>
          <p:nvPr/>
        </p:nvCxnSpPr>
        <p:spPr bwMode="auto">
          <a:xfrm flipV="1">
            <a:off x="6366617" y="4737370"/>
            <a:ext cx="5000" cy="791760"/>
          </a:xfrm>
          <a:prstGeom prst="straightConnector1">
            <a:avLst/>
          </a:prstGeom>
          <a:noFill/>
          <a:ln w="9525" cap="flat" cmpd="sng" algn="ctr">
            <a:solidFill>
              <a:schemeClr val="tx1"/>
            </a:solidFill>
            <a:prstDash val="solid"/>
            <a:round/>
            <a:headEnd type="none" w="med" len="med"/>
            <a:tailEnd type="triangle"/>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p:nvSpPr>
        <p:spPr>
          <a:xfrm>
            <a:off x="6334206" y="5221353"/>
            <a:ext cx="243978" cy="307777"/>
          </a:xfrm>
          <a:prstGeom prst="rect">
            <a:avLst/>
          </a:prstGeom>
          <a:noFill/>
        </p:spPr>
        <p:txBody>
          <a:bodyPr wrap="none" rtlCol="0">
            <a:spAutoFit/>
          </a:bodyPr>
          <a:lstStyle/>
          <a:p>
            <a:r>
              <a:rPr lang="en-US" sz="1400" dirty="0" smtClean="0"/>
              <a:t>r</a:t>
            </a:r>
            <a:endParaRPr lang="en-US" sz="1400" dirty="0"/>
          </a:p>
        </p:txBody>
      </p:sp>
      <p:sp>
        <p:nvSpPr>
          <p:cNvPr id="14" name="TextBox 13"/>
          <p:cNvSpPr txBox="1"/>
          <p:nvPr/>
        </p:nvSpPr>
        <p:spPr>
          <a:xfrm>
            <a:off x="733915" y="6116121"/>
            <a:ext cx="2403222" cy="369332"/>
          </a:xfrm>
          <a:prstGeom prst="rect">
            <a:avLst/>
          </a:prstGeom>
          <a:noFill/>
        </p:spPr>
        <p:txBody>
          <a:bodyPr wrap="none" rtlCol="0">
            <a:spAutoFit/>
          </a:bodyPr>
          <a:lstStyle/>
          <a:p>
            <a:r>
              <a:rPr lang="en-US" dirty="0" smtClean="0">
                <a:solidFill>
                  <a:srgbClr val="C00000"/>
                </a:solidFill>
              </a:rPr>
              <a:t>APS Beamline 1-ID-E</a:t>
            </a:r>
            <a:endParaRPr lang="en-US" dirty="0">
              <a:solidFill>
                <a:srgbClr val="C00000"/>
              </a:solidFill>
            </a:endParaRPr>
          </a:p>
        </p:txBody>
      </p:sp>
      <p:sp>
        <p:nvSpPr>
          <p:cNvPr id="7" name="TextBox 6"/>
          <p:cNvSpPr txBox="1"/>
          <p:nvPr/>
        </p:nvSpPr>
        <p:spPr>
          <a:xfrm>
            <a:off x="373260" y="5766908"/>
            <a:ext cx="6948184" cy="461665"/>
          </a:xfrm>
          <a:prstGeom prst="rect">
            <a:avLst/>
          </a:prstGeom>
          <a:noFill/>
        </p:spPr>
        <p:txBody>
          <a:bodyPr wrap="none" rtlCol="0">
            <a:spAutoFit/>
          </a:bodyPr>
          <a:lstStyle/>
          <a:p>
            <a:r>
              <a:rPr lang="en-US" sz="1200" dirty="0"/>
              <a:t>K. Chatterjee, </a:t>
            </a:r>
            <a:r>
              <a:rPr lang="en-US" sz="1200" dirty="0" smtClean="0"/>
              <a:t>“Intermittent </a:t>
            </a:r>
            <a:r>
              <a:rPr lang="en-US" sz="1200" dirty="0"/>
              <a:t>plasticity in individual grains - a study using high energy x-ray diffraction</a:t>
            </a:r>
            <a:r>
              <a:rPr lang="en-US" sz="1200" dirty="0" smtClean="0"/>
              <a:t>”</a:t>
            </a:r>
          </a:p>
          <a:p>
            <a:r>
              <a:rPr lang="en-US" sz="1200" dirty="0" smtClean="0"/>
              <a:t>Accepted manuscript, Structural Dynamics.</a:t>
            </a:r>
            <a:endParaRPr lang="en-US" sz="1200" dirty="0"/>
          </a:p>
        </p:txBody>
      </p:sp>
      <p:pic>
        <p:nvPicPr>
          <p:cNvPr id="11" name="Picture 10"/>
          <p:cNvPicPr>
            <a:picLocks noChangeAspect="1"/>
          </p:cNvPicPr>
          <p:nvPr/>
        </p:nvPicPr>
        <p:blipFill>
          <a:blip r:embed="rId4"/>
          <a:stretch>
            <a:fillRect/>
          </a:stretch>
        </p:blipFill>
        <p:spPr>
          <a:xfrm>
            <a:off x="7162785" y="1435757"/>
            <a:ext cx="3907875" cy="4865030"/>
          </a:xfrm>
          <a:prstGeom prst="rect">
            <a:avLst/>
          </a:prstGeom>
        </p:spPr>
      </p:pic>
    </p:spTree>
    <p:extLst>
      <p:ext uri="{BB962C8B-B14F-4D97-AF65-F5344CB8AC3E}">
        <p14:creationId xmlns:p14="http://schemas.microsoft.com/office/powerpoint/2010/main" val="394254147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solidFill>
                  <a:schemeClr val="tx1"/>
                </a:solidFill>
              </a:rPr>
              <a:t>MM-PAD: High dynamic range PAD.</a:t>
            </a:r>
          </a:p>
          <a:p>
            <a:endParaRPr lang="en-US" sz="2400" dirty="0" smtClean="0">
              <a:solidFill>
                <a:schemeClr val="tx1"/>
              </a:solidFill>
            </a:endParaRPr>
          </a:p>
          <a:p>
            <a:r>
              <a:rPr lang="en-US" sz="2400" dirty="0" err="1" smtClean="0">
                <a:solidFill>
                  <a:schemeClr val="tx1"/>
                </a:solidFill>
              </a:rPr>
              <a:t>CdTe</a:t>
            </a:r>
            <a:r>
              <a:rPr lang="en-US" sz="2400" dirty="0" smtClean="0">
                <a:solidFill>
                  <a:schemeClr val="tx1"/>
                </a:solidFill>
              </a:rPr>
              <a:t> extends useable energy range  beyond 100 </a:t>
            </a:r>
            <a:r>
              <a:rPr lang="en-US" sz="2400" dirty="0" err="1" smtClean="0">
                <a:solidFill>
                  <a:schemeClr val="tx1"/>
                </a:solidFill>
              </a:rPr>
              <a:t>keV</a:t>
            </a:r>
            <a:endParaRPr lang="en-US" sz="2400" dirty="0" smtClean="0">
              <a:solidFill>
                <a:schemeClr val="tx1"/>
              </a:solidFill>
            </a:endParaRPr>
          </a:p>
          <a:p>
            <a:endParaRPr lang="en-US" sz="2400" dirty="0" smtClean="0">
              <a:solidFill>
                <a:schemeClr val="tx1"/>
              </a:solidFill>
            </a:endParaRPr>
          </a:p>
          <a:p>
            <a:r>
              <a:rPr lang="en-US" sz="2400" dirty="0" err="1" smtClean="0">
                <a:solidFill>
                  <a:schemeClr val="tx1"/>
                </a:solidFill>
              </a:rPr>
              <a:t>CdTe</a:t>
            </a:r>
            <a:r>
              <a:rPr lang="en-US" sz="2400" dirty="0" smtClean="0">
                <a:solidFill>
                  <a:schemeClr val="tx1"/>
                </a:solidFill>
              </a:rPr>
              <a:t> has polarization and florescence, but still very useful instrument.</a:t>
            </a:r>
          </a:p>
          <a:p>
            <a:endParaRPr lang="en-US" sz="2400" dirty="0">
              <a:solidFill>
                <a:schemeClr val="tx1"/>
              </a:solidFill>
            </a:endParaRPr>
          </a:p>
          <a:p>
            <a:r>
              <a:rPr lang="en-US" sz="2400" dirty="0" smtClean="0">
                <a:solidFill>
                  <a:schemeClr val="tx1"/>
                </a:solidFill>
              </a:rPr>
              <a:t>Working on new upgrades to the MM-PAD that extends capabilities.</a:t>
            </a:r>
          </a:p>
          <a:p>
            <a:pPr marL="0" indent="0">
              <a:buNone/>
            </a:pPr>
            <a:endParaRPr lang="en-US" dirty="0" smtClean="0">
              <a:solidFill>
                <a:schemeClr val="tx1"/>
              </a:solidFill>
            </a:endParaRPr>
          </a:p>
          <a:p>
            <a:pPr marL="0" indent="0">
              <a:buNone/>
            </a:pPr>
            <a:r>
              <a:rPr lang="en-US" dirty="0" smtClean="0">
                <a:solidFill>
                  <a:schemeClr val="tx1"/>
                </a:solidFill>
              </a:rPr>
              <a:t>Notes: </a:t>
            </a:r>
          </a:p>
          <a:p>
            <a:pPr marL="0" indent="0">
              <a:buNone/>
            </a:pPr>
            <a:r>
              <a:rPr lang="en-US" sz="1600" dirty="0" err="1" smtClean="0">
                <a:solidFill>
                  <a:schemeClr val="tx1"/>
                </a:solidFill>
              </a:rPr>
              <a:t>Sydor</a:t>
            </a:r>
            <a:r>
              <a:rPr lang="en-US" sz="1600" dirty="0" smtClean="0">
                <a:solidFill>
                  <a:schemeClr val="tx1"/>
                </a:solidFill>
              </a:rPr>
              <a:t> Technologies, Inc. is commercializing the Si and </a:t>
            </a:r>
            <a:r>
              <a:rPr lang="en-US" sz="1600" dirty="0" err="1" smtClean="0">
                <a:solidFill>
                  <a:schemeClr val="tx1"/>
                </a:solidFill>
              </a:rPr>
              <a:t>CdTe</a:t>
            </a:r>
            <a:r>
              <a:rPr lang="en-US" sz="1600" dirty="0" smtClean="0">
                <a:solidFill>
                  <a:schemeClr val="tx1"/>
                </a:solidFill>
              </a:rPr>
              <a:t> MM-PAD with 512x512 pixel format.</a:t>
            </a:r>
          </a:p>
          <a:p>
            <a:pPr marL="0" indent="0">
              <a:buNone/>
            </a:pPr>
            <a:r>
              <a:rPr lang="en-US" sz="1600" dirty="0" err="1" smtClean="0">
                <a:solidFill>
                  <a:schemeClr val="tx1"/>
                </a:solidFill>
              </a:rPr>
              <a:t>ThermoFisher</a:t>
            </a:r>
            <a:r>
              <a:rPr lang="en-US" sz="1600" dirty="0">
                <a:solidFill>
                  <a:schemeClr val="tx1"/>
                </a:solidFill>
              </a:rPr>
              <a:t> </a:t>
            </a:r>
            <a:r>
              <a:rPr lang="en-US" sz="1600" dirty="0" smtClean="0">
                <a:solidFill>
                  <a:schemeClr val="tx1"/>
                </a:solidFill>
              </a:rPr>
              <a:t>Scientific/FEI commercializing the EMPAD.</a:t>
            </a:r>
          </a:p>
          <a:p>
            <a:pPr marL="0" indent="0">
              <a:buNone/>
            </a:pPr>
            <a:endParaRPr lang="en-US" dirty="0"/>
          </a:p>
        </p:txBody>
      </p:sp>
      <p:sp>
        <p:nvSpPr>
          <p:cNvPr id="3" name="Slide Number Placeholder 2"/>
          <p:cNvSpPr>
            <a:spLocks noGrp="1"/>
          </p:cNvSpPr>
          <p:nvPr>
            <p:ph type="sldNum" sz="quarter" idx="10"/>
          </p:nvPr>
        </p:nvSpPr>
        <p:spPr/>
        <p:txBody>
          <a:bodyPr/>
          <a:lstStyle/>
          <a:p>
            <a:fld id="{DEFDA4C8-8A73-492D-B46C-2EF217466B2D}" type="slidenum">
              <a:rPr lang="en-US" smtClean="0"/>
              <a:t>17</a:t>
            </a:fld>
            <a:endParaRPr lang="en-US"/>
          </a:p>
        </p:txBody>
      </p:sp>
      <p:sp>
        <p:nvSpPr>
          <p:cNvPr id="4" name="Title 3"/>
          <p:cNvSpPr>
            <a:spLocks noGrp="1"/>
          </p:cNvSpPr>
          <p:nvPr>
            <p:ph type="title"/>
          </p:nvPr>
        </p:nvSpPr>
        <p:spPr/>
        <p:txBody>
          <a:bodyPr/>
          <a:lstStyle/>
          <a:p>
            <a:r>
              <a:rPr lang="en-US" sz="3600" dirty="0" smtClean="0"/>
              <a:t>Conclusions</a:t>
            </a:r>
            <a:endParaRPr lang="en-US" sz="3600" dirty="0"/>
          </a:p>
        </p:txBody>
      </p:sp>
    </p:spTree>
    <p:extLst>
      <p:ext uri="{BB962C8B-B14F-4D97-AF65-F5344CB8AC3E}">
        <p14:creationId xmlns:p14="http://schemas.microsoft.com/office/powerpoint/2010/main" val="86142577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EFDA4C8-8A73-492D-B46C-2EF217466B2D}" type="slidenum">
              <a:rPr lang="en-US" smtClean="0"/>
              <a:t>18</a:t>
            </a:fld>
            <a:endParaRPr lang="en-US"/>
          </a:p>
        </p:txBody>
      </p:sp>
      <p:sp>
        <p:nvSpPr>
          <p:cNvPr id="5" name="Title 1"/>
          <p:cNvSpPr>
            <a:spLocks noGrp="1"/>
          </p:cNvSpPr>
          <p:nvPr>
            <p:ph type="title"/>
          </p:nvPr>
        </p:nvSpPr>
        <p:spPr>
          <a:xfrm>
            <a:off x="1857983" y="455457"/>
            <a:ext cx="8229600" cy="661027"/>
          </a:xfrm>
        </p:spPr>
        <p:txBody>
          <a:bodyPr/>
          <a:lstStyle/>
          <a:p>
            <a:r>
              <a:rPr lang="en-US" dirty="0"/>
              <a:t>Who we are</a:t>
            </a:r>
          </a:p>
        </p:txBody>
      </p:sp>
      <p:sp>
        <p:nvSpPr>
          <p:cNvPr id="6" name="TextBox 5"/>
          <p:cNvSpPr txBox="1"/>
          <p:nvPr/>
        </p:nvSpPr>
        <p:spPr>
          <a:xfrm>
            <a:off x="2271940" y="1236565"/>
            <a:ext cx="2431563" cy="461665"/>
          </a:xfrm>
          <a:prstGeom prst="rect">
            <a:avLst/>
          </a:prstGeom>
          <a:noFill/>
        </p:spPr>
        <p:txBody>
          <a:bodyPr wrap="none" rtlCol="0">
            <a:spAutoFit/>
          </a:bodyPr>
          <a:lstStyle/>
          <a:p>
            <a:r>
              <a:rPr lang="en-US" sz="2400" b="1" dirty="0">
                <a:latin typeface="Calibri" panose="020F0502020204030204" pitchFamily="34" charset="0"/>
                <a:cs typeface="Calibri" panose="020F0502020204030204" pitchFamily="34" charset="0"/>
              </a:rPr>
              <a:t>Present members</a:t>
            </a:r>
          </a:p>
        </p:txBody>
      </p:sp>
      <p:sp>
        <p:nvSpPr>
          <p:cNvPr id="7" name="TextBox 6"/>
          <p:cNvSpPr txBox="1"/>
          <p:nvPr/>
        </p:nvSpPr>
        <p:spPr>
          <a:xfrm>
            <a:off x="2137832" y="3648011"/>
            <a:ext cx="2788712" cy="461665"/>
          </a:xfrm>
          <a:prstGeom prst="rect">
            <a:avLst/>
          </a:prstGeom>
          <a:noFill/>
        </p:spPr>
        <p:txBody>
          <a:bodyPr wrap="none" rtlCol="0">
            <a:spAutoFit/>
          </a:bodyPr>
          <a:lstStyle/>
          <a:p>
            <a:r>
              <a:rPr lang="en-US" sz="2400" b="1" dirty="0">
                <a:latin typeface="Calibri" panose="020F0502020204030204" pitchFamily="34" charset="0"/>
                <a:cs typeface="Calibri" panose="020F0502020204030204" pitchFamily="34" charset="0"/>
              </a:rPr>
              <a:t>Some past members</a:t>
            </a:r>
          </a:p>
        </p:txBody>
      </p:sp>
      <p:sp>
        <p:nvSpPr>
          <p:cNvPr id="8" name="TextBox 7"/>
          <p:cNvSpPr txBox="1"/>
          <p:nvPr/>
        </p:nvSpPr>
        <p:spPr>
          <a:xfrm>
            <a:off x="6183634" y="3125512"/>
            <a:ext cx="1178721" cy="338554"/>
          </a:xfrm>
          <a:prstGeom prst="rect">
            <a:avLst/>
          </a:prstGeom>
          <a:noFill/>
        </p:spPr>
        <p:txBody>
          <a:bodyPr wrap="none" rtlCol="0">
            <a:spAutoFit/>
          </a:bodyPr>
          <a:lstStyle/>
          <a:p>
            <a:r>
              <a:rPr lang="en-US" sz="1600" dirty="0">
                <a:latin typeface="Calibri" panose="020F0502020204030204" pitchFamily="34" charset="0"/>
                <a:cs typeface="Calibri" panose="020F0502020204030204" pitchFamily="34" charset="0"/>
              </a:rPr>
              <a:t>Kate Shanks</a:t>
            </a:r>
          </a:p>
        </p:txBody>
      </p:sp>
      <p:sp>
        <p:nvSpPr>
          <p:cNvPr id="9" name="TextBox 8"/>
          <p:cNvSpPr txBox="1"/>
          <p:nvPr/>
        </p:nvSpPr>
        <p:spPr>
          <a:xfrm>
            <a:off x="1787473" y="3125512"/>
            <a:ext cx="1072730" cy="338554"/>
          </a:xfrm>
          <a:prstGeom prst="rect">
            <a:avLst/>
          </a:prstGeom>
          <a:noFill/>
        </p:spPr>
        <p:txBody>
          <a:bodyPr wrap="none" rtlCol="0">
            <a:spAutoFit/>
          </a:bodyPr>
          <a:lstStyle/>
          <a:p>
            <a:r>
              <a:rPr lang="en-US" sz="1600" dirty="0">
                <a:latin typeface="Calibri" panose="020F0502020204030204" pitchFamily="34" charset="0"/>
                <a:cs typeface="Calibri" panose="020F0502020204030204" pitchFamily="34" charset="0"/>
              </a:rPr>
              <a:t>Sol </a:t>
            </a:r>
            <a:r>
              <a:rPr lang="en-US" sz="1600" dirty="0" err="1">
                <a:latin typeface="Calibri" panose="020F0502020204030204" pitchFamily="34" charset="0"/>
                <a:cs typeface="Calibri" panose="020F0502020204030204" pitchFamily="34" charset="0"/>
              </a:rPr>
              <a:t>Gruner</a:t>
            </a:r>
            <a:endParaRPr lang="en-US" sz="1600" dirty="0">
              <a:latin typeface="Calibri" panose="020F0502020204030204" pitchFamily="34" charset="0"/>
              <a:cs typeface="Calibri" panose="020F0502020204030204" pitchFamily="34" charset="0"/>
            </a:endParaRPr>
          </a:p>
        </p:txBody>
      </p:sp>
      <p:sp>
        <p:nvSpPr>
          <p:cNvPr id="10" name="TextBox 9"/>
          <p:cNvSpPr txBox="1"/>
          <p:nvPr/>
        </p:nvSpPr>
        <p:spPr>
          <a:xfrm>
            <a:off x="4679538" y="3125512"/>
            <a:ext cx="1361807"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Hugh Philipp</a:t>
            </a:r>
          </a:p>
        </p:txBody>
      </p:sp>
      <p:sp>
        <p:nvSpPr>
          <p:cNvPr id="11" name="TextBox 10"/>
          <p:cNvSpPr txBox="1"/>
          <p:nvPr/>
        </p:nvSpPr>
        <p:spPr>
          <a:xfrm>
            <a:off x="3341696" y="3125512"/>
            <a:ext cx="1361807"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Mark Tate</a:t>
            </a:r>
          </a:p>
        </p:txBody>
      </p:sp>
      <p:sp>
        <p:nvSpPr>
          <p:cNvPr id="12" name="TextBox 11"/>
          <p:cNvSpPr txBox="1"/>
          <p:nvPr/>
        </p:nvSpPr>
        <p:spPr>
          <a:xfrm>
            <a:off x="7589434" y="3125512"/>
            <a:ext cx="1898823" cy="338554"/>
          </a:xfrm>
          <a:prstGeom prst="rect">
            <a:avLst/>
          </a:prstGeom>
          <a:noFill/>
        </p:spPr>
        <p:txBody>
          <a:bodyPr wrap="square" rtlCol="0">
            <a:spAutoFit/>
          </a:bodyPr>
          <a:lstStyle/>
          <a:p>
            <a:r>
              <a:rPr lang="en-US" sz="1600" dirty="0" err="1">
                <a:latin typeface="Calibri" panose="020F0502020204030204" pitchFamily="34" charset="0"/>
                <a:cs typeface="Calibri" panose="020F0502020204030204" pitchFamily="34" charset="0"/>
              </a:rPr>
              <a:t>Prafull</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Purohit</a:t>
            </a:r>
            <a:endParaRPr lang="en-US" sz="1600" dirty="0">
              <a:latin typeface="Calibri" panose="020F0502020204030204" pitchFamily="34" charset="0"/>
              <a:cs typeface="Calibri" panose="020F0502020204030204" pitchFamily="34" charset="0"/>
            </a:endParaRPr>
          </a:p>
        </p:txBody>
      </p:sp>
      <p:sp>
        <p:nvSpPr>
          <p:cNvPr id="13" name="TextBox 12"/>
          <p:cNvSpPr txBox="1"/>
          <p:nvPr/>
        </p:nvSpPr>
        <p:spPr>
          <a:xfrm>
            <a:off x="1391661" y="5638104"/>
            <a:ext cx="1898823" cy="584775"/>
          </a:xfrm>
          <a:prstGeom prst="rect">
            <a:avLst/>
          </a:prstGeom>
          <a:noFill/>
        </p:spPr>
        <p:txBody>
          <a:bodyPr wrap="square" rtlCol="0">
            <a:spAutoFit/>
          </a:bodyPr>
          <a:lstStyle/>
          <a:p>
            <a:pPr algn="ctr"/>
            <a:r>
              <a:rPr lang="en-US" sz="1600" dirty="0">
                <a:latin typeface="Calibri" panose="020F0502020204030204" pitchFamily="34" charset="0"/>
                <a:cs typeface="Calibri" panose="020F0502020204030204" pitchFamily="34" charset="0"/>
              </a:rPr>
              <a:t>Lucas </a:t>
            </a:r>
            <a:r>
              <a:rPr lang="en-US" sz="1600" dirty="0" err="1">
                <a:latin typeface="Calibri" panose="020F0502020204030204" pitchFamily="34" charset="0"/>
                <a:cs typeface="Calibri" panose="020F0502020204030204" pitchFamily="34" charset="0"/>
              </a:rPr>
              <a:t>Koerner</a:t>
            </a:r>
            <a:endParaRPr lang="en-US" sz="1600"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(U. St. Thomas)</a:t>
            </a:r>
          </a:p>
        </p:txBody>
      </p:sp>
      <p:sp>
        <p:nvSpPr>
          <p:cNvPr id="14" name="TextBox 13"/>
          <p:cNvSpPr txBox="1"/>
          <p:nvPr/>
        </p:nvSpPr>
        <p:spPr>
          <a:xfrm>
            <a:off x="2831574" y="5658189"/>
            <a:ext cx="1898823" cy="584775"/>
          </a:xfrm>
          <a:prstGeom prst="rect">
            <a:avLst/>
          </a:prstGeom>
          <a:noFill/>
        </p:spPr>
        <p:txBody>
          <a:bodyPr wrap="square" rtlCol="0">
            <a:spAutoFit/>
          </a:bodyPr>
          <a:lstStyle/>
          <a:p>
            <a:pPr algn="ctr"/>
            <a:r>
              <a:rPr lang="en-US" sz="1600" dirty="0">
                <a:latin typeface="Calibri" panose="020F0502020204030204" pitchFamily="34" charset="0"/>
                <a:cs typeface="Calibri" panose="020F0502020204030204" pitchFamily="34" charset="0"/>
              </a:rPr>
              <a:t>Dan </a:t>
            </a:r>
            <a:r>
              <a:rPr lang="en-US" sz="1600" dirty="0" err="1">
                <a:latin typeface="Calibri" panose="020F0502020204030204" pitchFamily="34" charset="0"/>
                <a:cs typeface="Calibri" panose="020F0502020204030204" pitchFamily="34" charset="0"/>
              </a:rPr>
              <a:t>Schuette</a:t>
            </a:r>
            <a:endParaRPr lang="en-US" sz="1600"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(MIT-LL)</a:t>
            </a:r>
          </a:p>
        </p:txBody>
      </p:sp>
      <p:sp>
        <p:nvSpPr>
          <p:cNvPr id="15" name="TextBox 14"/>
          <p:cNvSpPr txBox="1"/>
          <p:nvPr/>
        </p:nvSpPr>
        <p:spPr>
          <a:xfrm>
            <a:off x="8716677" y="5619388"/>
            <a:ext cx="1898823" cy="338554"/>
          </a:xfrm>
          <a:prstGeom prst="rect">
            <a:avLst/>
          </a:prstGeom>
          <a:noFill/>
        </p:spPr>
        <p:txBody>
          <a:bodyPr wrap="square" rtlCol="0">
            <a:spAutoFit/>
          </a:bodyPr>
          <a:lstStyle/>
          <a:p>
            <a:r>
              <a:rPr lang="en-US" sz="1600" dirty="0" err="1">
                <a:latin typeface="Calibri" panose="020F0502020204030204" pitchFamily="34" charset="0"/>
                <a:cs typeface="Calibri" panose="020F0502020204030204" pitchFamily="34" charset="0"/>
              </a:rPr>
              <a:t>Darol</a:t>
            </a:r>
            <a:r>
              <a:rPr lang="en-US" sz="1600" dirty="0">
                <a:latin typeface="Calibri" panose="020F0502020204030204" pitchFamily="34" charset="0"/>
                <a:cs typeface="Calibri" panose="020F0502020204030204" pitchFamily="34" charset="0"/>
              </a:rPr>
              <a:t> Chamberlain</a:t>
            </a:r>
          </a:p>
        </p:txBody>
      </p:sp>
      <p:sp>
        <p:nvSpPr>
          <p:cNvPr id="16" name="TextBox 15"/>
          <p:cNvSpPr txBox="1"/>
          <p:nvPr/>
        </p:nvSpPr>
        <p:spPr>
          <a:xfrm>
            <a:off x="5762012" y="5660753"/>
            <a:ext cx="1898823" cy="584775"/>
          </a:xfrm>
          <a:prstGeom prst="rect">
            <a:avLst/>
          </a:prstGeom>
          <a:noFill/>
        </p:spPr>
        <p:txBody>
          <a:bodyPr wrap="square" rtlCol="0">
            <a:spAutoFit/>
          </a:bodyPr>
          <a:lstStyle/>
          <a:p>
            <a:pPr algn="ctr"/>
            <a:r>
              <a:rPr lang="en-US" sz="1600" dirty="0">
                <a:latin typeface="Calibri" panose="020F0502020204030204" pitchFamily="34" charset="0"/>
                <a:cs typeface="Calibri" panose="020F0502020204030204" pitchFamily="34" charset="0"/>
              </a:rPr>
              <a:t>Joel Weiss</a:t>
            </a:r>
          </a:p>
          <a:p>
            <a:pPr algn="ctr"/>
            <a:r>
              <a:rPr lang="en-US" sz="1600" dirty="0">
                <a:latin typeface="Calibri" panose="020F0502020204030204" pitchFamily="34" charset="0"/>
                <a:cs typeface="Calibri" panose="020F0502020204030204" pitchFamily="34" charset="0"/>
              </a:rPr>
              <a:t>(Apple)</a:t>
            </a:r>
          </a:p>
        </p:txBody>
      </p:sp>
      <p:sp>
        <p:nvSpPr>
          <p:cNvPr id="17" name="TextBox 16"/>
          <p:cNvSpPr txBox="1"/>
          <p:nvPr/>
        </p:nvSpPr>
        <p:spPr>
          <a:xfrm>
            <a:off x="7404555" y="5652121"/>
            <a:ext cx="1421307" cy="584775"/>
          </a:xfrm>
          <a:prstGeom prst="rect">
            <a:avLst/>
          </a:prstGeom>
          <a:noFill/>
        </p:spPr>
        <p:txBody>
          <a:bodyPr wrap="square" rtlCol="0">
            <a:spAutoFit/>
          </a:bodyPr>
          <a:lstStyle/>
          <a:p>
            <a:pPr algn="ctr"/>
            <a:r>
              <a:rPr lang="en-US" sz="1600" dirty="0">
                <a:latin typeface="Calibri" panose="020F0502020204030204" pitchFamily="34" charset="0"/>
                <a:cs typeface="Calibri" panose="020F0502020204030204" pitchFamily="34" charset="0"/>
              </a:rPr>
              <a:t>Julian Becker</a:t>
            </a:r>
          </a:p>
          <a:p>
            <a:pPr algn="ctr"/>
            <a:r>
              <a:rPr lang="en-US" sz="1600" dirty="0">
                <a:latin typeface="Calibri" panose="020F0502020204030204" pitchFamily="34" charset="0"/>
                <a:cs typeface="Calibri" panose="020F0502020204030204" pitchFamily="34" charset="0"/>
              </a:rPr>
              <a:t>(DESY)</a:t>
            </a: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0727" y="1760297"/>
            <a:ext cx="1392818" cy="1392818"/>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49821" y="1752669"/>
            <a:ext cx="1308057" cy="1371601"/>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3102" y="1751182"/>
            <a:ext cx="1431410" cy="1360526"/>
          </a:xfrm>
          <a:prstGeom prst="rect">
            <a:avLst/>
          </a:prstGeom>
        </p:spPr>
      </p:pic>
      <p:pic>
        <p:nvPicPr>
          <p:cNvPr id="21" name="Picture 20"/>
          <p:cNvPicPr>
            <a:picLocks noChangeAspect="1"/>
          </p:cNvPicPr>
          <p:nvPr/>
        </p:nvPicPr>
        <p:blipFill rotWithShape="1">
          <a:blip r:embed="rId6" cstate="print">
            <a:extLst>
              <a:ext uri="{28A0092B-C50C-407E-A947-70E740481C1C}">
                <a14:useLocalDpi xmlns:a14="http://schemas.microsoft.com/office/drawing/2010/main" val="0"/>
              </a:ext>
            </a:extLst>
          </a:blip>
          <a:srcRect l="18312" r="15190"/>
          <a:stretch/>
        </p:blipFill>
        <p:spPr>
          <a:xfrm>
            <a:off x="3193472" y="1760297"/>
            <a:ext cx="1223426" cy="1402514"/>
          </a:xfrm>
          <a:prstGeom prst="rect">
            <a:avLst/>
          </a:prstGeom>
        </p:spPr>
      </p:pic>
      <p:pic>
        <p:nvPicPr>
          <p:cNvPr id="22" name="Picture 21"/>
          <p:cNvPicPr>
            <a:picLocks noChangeAspect="1"/>
          </p:cNvPicPr>
          <p:nvPr/>
        </p:nvPicPr>
        <p:blipFill rotWithShape="1">
          <a:blip r:embed="rId7" cstate="print">
            <a:extLst>
              <a:ext uri="{28A0092B-C50C-407E-A947-70E740481C1C}">
                <a14:useLocalDpi xmlns:a14="http://schemas.microsoft.com/office/drawing/2010/main" val="0"/>
              </a:ext>
            </a:extLst>
          </a:blip>
          <a:srcRect l="39730" t="21621" r="23649" b="29369"/>
          <a:stretch/>
        </p:blipFill>
        <p:spPr>
          <a:xfrm>
            <a:off x="1629990" y="1753193"/>
            <a:ext cx="1387697" cy="1392818"/>
          </a:xfrm>
          <a:prstGeom prst="rect">
            <a:avLst/>
          </a:prstGeom>
        </p:spPr>
      </p:pic>
      <p:pic>
        <p:nvPicPr>
          <p:cNvPr id="23" name="Picture 22"/>
          <p:cNvPicPr>
            <a:picLocks noChangeAspect="1"/>
          </p:cNvPicPr>
          <p:nvPr/>
        </p:nvPicPr>
        <p:blipFill rotWithShape="1">
          <a:blip r:embed="rId8">
            <a:extLst>
              <a:ext uri="{28A0092B-C50C-407E-A947-70E740481C1C}">
                <a14:useLocalDpi xmlns:a14="http://schemas.microsoft.com/office/drawing/2010/main" val="0"/>
              </a:ext>
            </a:extLst>
          </a:blip>
          <a:srcRect l="13861" r="16332" b="26743"/>
          <a:stretch/>
        </p:blipFill>
        <p:spPr>
          <a:xfrm>
            <a:off x="5983545" y="4196899"/>
            <a:ext cx="1372954" cy="1406493"/>
          </a:xfrm>
          <a:prstGeom prst="rect">
            <a:avLst/>
          </a:prstGeom>
        </p:spPr>
      </p:pic>
      <p:pic>
        <p:nvPicPr>
          <p:cNvPr id="24" name="Picture 23"/>
          <p:cNvPicPr>
            <a:picLocks noChangeAspect="1"/>
          </p:cNvPicPr>
          <p:nvPr/>
        </p:nvPicPr>
        <p:blipFill rotWithShape="1">
          <a:blip r:embed="rId9" cstate="print">
            <a:extLst>
              <a:ext uri="{28A0092B-C50C-407E-A947-70E740481C1C}">
                <a14:useLocalDpi xmlns:a14="http://schemas.microsoft.com/office/drawing/2010/main" val="0"/>
              </a:ext>
            </a:extLst>
          </a:blip>
          <a:srcRect l="39510" t="19499" r="20355" b="26911"/>
          <a:stretch/>
        </p:blipFill>
        <p:spPr>
          <a:xfrm>
            <a:off x="9075418" y="1751183"/>
            <a:ext cx="1294269" cy="1360525"/>
          </a:xfrm>
          <a:prstGeom prst="rect">
            <a:avLst/>
          </a:prstGeom>
        </p:spPr>
      </p:pic>
      <p:pic>
        <p:nvPicPr>
          <p:cNvPr id="25" name="Picture 24"/>
          <p:cNvPicPr>
            <a:picLocks noChangeAspect="1"/>
          </p:cNvPicPr>
          <p:nvPr/>
        </p:nvPicPr>
        <p:blipFill rotWithShape="1">
          <a:blip r:embed="rId10">
            <a:extLst>
              <a:ext uri="{28A0092B-C50C-407E-A947-70E740481C1C}">
                <a14:useLocalDpi xmlns:a14="http://schemas.microsoft.com/office/drawing/2010/main" val="0"/>
              </a:ext>
            </a:extLst>
          </a:blip>
          <a:srcRect t="4362" b="15946"/>
          <a:stretch/>
        </p:blipFill>
        <p:spPr>
          <a:xfrm>
            <a:off x="1699167" y="4196900"/>
            <a:ext cx="1205076" cy="1437941"/>
          </a:xfrm>
          <a:prstGeom prst="rect">
            <a:avLst/>
          </a:prstGeom>
        </p:spPr>
      </p:pic>
      <p:sp>
        <p:nvSpPr>
          <p:cNvPr id="26" name="TextBox 25"/>
          <p:cNvSpPr txBox="1"/>
          <p:nvPr/>
        </p:nvSpPr>
        <p:spPr>
          <a:xfrm>
            <a:off x="4307577" y="5643490"/>
            <a:ext cx="1898823" cy="584775"/>
          </a:xfrm>
          <a:prstGeom prst="rect">
            <a:avLst/>
          </a:prstGeom>
          <a:noFill/>
        </p:spPr>
        <p:txBody>
          <a:bodyPr wrap="square" rtlCol="0">
            <a:spAutoFit/>
          </a:bodyPr>
          <a:lstStyle/>
          <a:p>
            <a:pPr algn="ctr"/>
            <a:r>
              <a:rPr lang="en-US" sz="1600" dirty="0">
                <a:latin typeface="Calibri" panose="020F0502020204030204" pitchFamily="34" charset="0"/>
                <a:cs typeface="Calibri" panose="020F0502020204030204" pitchFamily="34" charset="0"/>
              </a:rPr>
              <a:t>Marianne </a:t>
            </a:r>
            <a:r>
              <a:rPr lang="en-US" sz="1600" dirty="0" err="1">
                <a:latin typeface="Calibri" panose="020F0502020204030204" pitchFamily="34" charset="0"/>
                <a:cs typeface="Calibri" panose="020F0502020204030204" pitchFamily="34" charset="0"/>
              </a:rPr>
              <a:t>Hromalik</a:t>
            </a:r>
            <a:endParaRPr lang="en-US" sz="1600" dirty="0">
              <a:latin typeface="Calibri" panose="020F0502020204030204" pitchFamily="34" charset="0"/>
              <a:cs typeface="Calibri" panose="020F0502020204030204" pitchFamily="34" charset="0"/>
            </a:endParaRPr>
          </a:p>
          <a:p>
            <a:pPr algn="ctr"/>
            <a:r>
              <a:rPr lang="en-US" sz="1600" dirty="0">
                <a:latin typeface="Calibri" panose="020F0502020204030204" pitchFamily="34" charset="0"/>
                <a:cs typeface="Calibri" panose="020F0502020204030204" pitchFamily="34" charset="0"/>
              </a:rPr>
              <a:t>(SUNY Oswego)</a:t>
            </a:r>
          </a:p>
        </p:txBody>
      </p:sp>
      <p:pic>
        <p:nvPicPr>
          <p:cNvPr id="27" name="Picture 26"/>
          <p:cNvPicPr>
            <a:picLocks noChangeAspect="1"/>
          </p:cNvPicPr>
          <p:nvPr/>
        </p:nvPicPr>
        <p:blipFill rotWithShape="1">
          <a:blip r:embed="rId11">
            <a:extLst>
              <a:ext uri="{28A0092B-C50C-407E-A947-70E740481C1C}">
                <a14:useLocalDpi xmlns:a14="http://schemas.microsoft.com/office/drawing/2010/main" val="0"/>
              </a:ext>
            </a:extLst>
          </a:blip>
          <a:srcRect b="17000"/>
          <a:stretch/>
        </p:blipFill>
        <p:spPr>
          <a:xfrm>
            <a:off x="4654936" y="4200376"/>
            <a:ext cx="1178721" cy="1467501"/>
          </a:xfrm>
          <a:prstGeom prst="rect">
            <a:avLst/>
          </a:prstGeom>
        </p:spPr>
      </p:pic>
      <p:pic>
        <p:nvPicPr>
          <p:cNvPr id="28" name="Picture 27"/>
          <p:cNvPicPr>
            <a:picLocks noChangeAspect="1"/>
          </p:cNvPicPr>
          <p:nvPr/>
        </p:nvPicPr>
        <p:blipFill rotWithShape="1">
          <a:blip r:embed="rId12">
            <a:extLst>
              <a:ext uri="{28A0092B-C50C-407E-A947-70E740481C1C}">
                <a14:useLocalDpi xmlns:a14="http://schemas.microsoft.com/office/drawing/2010/main" val="0"/>
              </a:ext>
            </a:extLst>
          </a:blip>
          <a:srcRect r="7179"/>
          <a:stretch/>
        </p:blipFill>
        <p:spPr>
          <a:xfrm>
            <a:off x="8910651" y="4222440"/>
            <a:ext cx="1294155" cy="1394259"/>
          </a:xfrm>
          <a:prstGeom prst="rect">
            <a:avLst/>
          </a:prstGeom>
        </p:spPr>
      </p:pic>
      <p:pic>
        <p:nvPicPr>
          <p:cNvPr id="29" name="Picture 28">
            <a:extLst>
              <a:ext uri="{FF2B5EF4-FFF2-40B4-BE49-F238E27FC236}">
                <a16:creationId xmlns:a16="http://schemas.microsoft.com/office/drawing/2014/main" xmlns="" id="{0F2E91EE-DE68-4EBE-AFA4-80BAE8ECDF67}"/>
              </a:ext>
            </a:extLst>
          </p:cNvPr>
          <p:cNvPicPr>
            <a:picLocks noChangeAspect="1"/>
          </p:cNvPicPr>
          <p:nvPr/>
        </p:nvPicPr>
        <p:blipFill rotWithShape="1">
          <a:blip r:embed="rId13">
            <a:extLst>
              <a:ext uri="{28A0092B-C50C-407E-A947-70E740481C1C}">
                <a14:useLocalDpi xmlns:a14="http://schemas.microsoft.com/office/drawing/2010/main" val="0"/>
              </a:ext>
            </a:extLst>
          </a:blip>
          <a:srcRect b="10183"/>
          <a:stretch/>
        </p:blipFill>
        <p:spPr>
          <a:xfrm>
            <a:off x="7481310" y="4205549"/>
            <a:ext cx="1178721" cy="1432768"/>
          </a:xfrm>
          <a:prstGeom prst="rect">
            <a:avLst/>
          </a:prstGeom>
        </p:spPr>
      </p:pic>
      <p:pic>
        <p:nvPicPr>
          <p:cNvPr id="30" name="Picture 29">
            <a:extLst>
              <a:ext uri="{FF2B5EF4-FFF2-40B4-BE49-F238E27FC236}">
                <a16:creationId xmlns:a16="http://schemas.microsoft.com/office/drawing/2014/main" xmlns="" id="{E852FE54-328B-4B46-9041-095AB381DC1C}"/>
              </a:ext>
            </a:extLst>
          </p:cNvPr>
          <p:cNvPicPr>
            <a:picLocks noChangeAspect="1"/>
          </p:cNvPicPr>
          <p:nvPr/>
        </p:nvPicPr>
        <p:blipFill rotWithShape="1">
          <a:blip r:embed="rId14">
            <a:extLst>
              <a:ext uri="{28A0092B-C50C-407E-A947-70E740481C1C}">
                <a14:useLocalDpi xmlns:a14="http://schemas.microsoft.com/office/drawing/2010/main" val="0"/>
              </a:ext>
            </a:extLst>
          </a:blip>
          <a:srcRect l="21267" t="12941" r="52305" b="66677"/>
          <a:stretch/>
        </p:blipFill>
        <p:spPr>
          <a:xfrm>
            <a:off x="3014560" y="4205549"/>
            <a:ext cx="1398313" cy="1437941"/>
          </a:xfrm>
          <a:prstGeom prst="rect">
            <a:avLst/>
          </a:prstGeom>
        </p:spPr>
      </p:pic>
      <p:sp>
        <p:nvSpPr>
          <p:cNvPr id="31" name="TextBox 30"/>
          <p:cNvSpPr txBox="1"/>
          <p:nvPr/>
        </p:nvSpPr>
        <p:spPr>
          <a:xfrm>
            <a:off x="9124904" y="3125512"/>
            <a:ext cx="1898823"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Marty Novak</a:t>
            </a:r>
          </a:p>
        </p:txBody>
      </p:sp>
    </p:spTree>
    <p:extLst>
      <p:ext uri="{BB962C8B-B14F-4D97-AF65-F5344CB8AC3E}">
        <p14:creationId xmlns:p14="http://schemas.microsoft.com/office/powerpoint/2010/main" val="243006856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0"/>
          </p:nvPr>
        </p:nvSpPr>
        <p:spPr/>
        <p:txBody>
          <a:bodyPr/>
          <a:lstStyle/>
          <a:p>
            <a:fld id="{DEFDA4C8-8A73-492D-B46C-2EF217466B2D}" type="slidenum">
              <a:rPr lang="en-US" smtClean="0"/>
              <a:t>19</a:t>
            </a:fld>
            <a:endParaRPr lang="en-US"/>
          </a:p>
        </p:txBody>
      </p:sp>
      <p:sp>
        <p:nvSpPr>
          <p:cNvPr id="4" name="Title 3"/>
          <p:cNvSpPr>
            <a:spLocks noGrp="1"/>
          </p:cNvSpPr>
          <p:nvPr>
            <p:ph type="title"/>
          </p:nvPr>
        </p:nvSpPr>
        <p:spPr/>
        <p:txBody>
          <a:bodyPr/>
          <a:lstStyle/>
          <a:p>
            <a:r>
              <a:rPr lang="en-US" dirty="0" smtClean="0"/>
              <a:t>Additional Slides Follow</a:t>
            </a:r>
            <a:endParaRPr lang="en-US" dirty="0"/>
          </a:p>
        </p:txBody>
      </p:sp>
    </p:spTree>
    <p:extLst>
      <p:ext uri="{BB962C8B-B14F-4D97-AF65-F5344CB8AC3E}">
        <p14:creationId xmlns:p14="http://schemas.microsoft.com/office/powerpoint/2010/main" val="157287512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106" y="1451218"/>
            <a:ext cx="6096677" cy="4711069"/>
          </a:xfrm>
          <a:prstGeom prst="rect">
            <a:avLst/>
          </a:prstGeom>
        </p:spPr>
      </p:pic>
      <p:sp>
        <p:nvSpPr>
          <p:cNvPr id="3" name="Title 2"/>
          <p:cNvSpPr>
            <a:spLocks noGrp="1"/>
          </p:cNvSpPr>
          <p:nvPr>
            <p:ph type="title"/>
          </p:nvPr>
        </p:nvSpPr>
        <p:spPr/>
        <p:txBody>
          <a:bodyPr/>
          <a:lstStyle/>
          <a:p>
            <a:r>
              <a:rPr lang="en-US" dirty="0" smtClean="0"/>
              <a:t>Synchrotron Light Sources</a:t>
            </a:r>
            <a:br>
              <a:rPr lang="en-US" dirty="0" smtClean="0"/>
            </a:br>
            <a:r>
              <a:rPr lang="en-US" dirty="0" smtClean="0"/>
              <a:t>creating new </a:t>
            </a:r>
            <a:r>
              <a:rPr lang="en-US" dirty="0"/>
              <a:t>e</a:t>
            </a:r>
            <a:r>
              <a:rPr lang="en-US" dirty="0" smtClean="0"/>
              <a:t>xperimental possibilities…</a:t>
            </a:r>
            <a:endParaRPr lang="en-US" dirty="0"/>
          </a:p>
        </p:txBody>
      </p:sp>
      <p:sp>
        <p:nvSpPr>
          <p:cNvPr id="4" name="Slide Number Placeholder 3"/>
          <p:cNvSpPr>
            <a:spLocks noGrp="1"/>
          </p:cNvSpPr>
          <p:nvPr>
            <p:ph type="sldNum" sz="quarter" idx="10"/>
          </p:nvPr>
        </p:nvSpPr>
        <p:spPr/>
        <p:txBody>
          <a:bodyPr/>
          <a:lstStyle/>
          <a:p>
            <a:fld id="{DEFDA4C8-8A73-492D-B46C-2EF217466B2D}" type="slidenum">
              <a:rPr lang="en-US" smtClean="0"/>
              <a:t>2</a:t>
            </a:fld>
            <a:endParaRPr lang="en-US"/>
          </a:p>
        </p:txBody>
      </p:sp>
      <p:sp>
        <p:nvSpPr>
          <p:cNvPr id="6" name="TextBox 5"/>
          <p:cNvSpPr txBox="1"/>
          <p:nvPr/>
        </p:nvSpPr>
        <p:spPr>
          <a:xfrm>
            <a:off x="597211" y="6023788"/>
            <a:ext cx="6512745" cy="338554"/>
          </a:xfrm>
          <a:prstGeom prst="rect">
            <a:avLst/>
          </a:prstGeom>
          <a:noFill/>
        </p:spPr>
        <p:txBody>
          <a:bodyPr wrap="none" rtlCol="0">
            <a:spAutoFit/>
          </a:bodyPr>
          <a:lstStyle/>
          <a:p>
            <a:r>
              <a:rPr lang="fr-FR" sz="1600" i="1" dirty="0" err="1" smtClean="0"/>
              <a:t>Yabashi</a:t>
            </a:r>
            <a:r>
              <a:rPr lang="fr-FR" sz="1600" i="1" dirty="0"/>
              <a:t> </a:t>
            </a:r>
            <a:r>
              <a:rPr lang="fr-FR" sz="1600" i="1" dirty="0" smtClean="0"/>
              <a:t>&amp; Tanaka ,Nature </a:t>
            </a:r>
            <a:r>
              <a:rPr lang="fr-FR" sz="1600" i="1" dirty="0" err="1" smtClean="0"/>
              <a:t>Photonics</a:t>
            </a:r>
            <a:r>
              <a:rPr lang="fr-FR" sz="1600" dirty="0" smtClean="0"/>
              <a:t> </a:t>
            </a:r>
            <a:r>
              <a:rPr lang="fr-FR" sz="1600" b="1" dirty="0" smtClean="0"/>
              <a:t>volume 11</a:t>
            </a:r>
            <a:r>
              <a:rPr lang="fr-FR" sz="1600" dirty="0" smtClean="0"/>
              <a:t>, pages 12–14 (2017)</a:t>
            </a:r>
            <a:endParaRPr lang="en-US" sz="1600" dirty="0"/>
          </a:p>
        </p:txBody>
      </p:sp>
      <p:sp>
        <p:nvSpPr>
          <p:cNvPr id="7" name="TextBox 6"/>
          <p:cNvSpPr txBox="1"/>
          <p:nvPr/>
        </p:nvSpPr>
        <p:spPr>
          <a:xfrm>
            <a:off x="6054962" y="2136371"/>
            <a:ext cx="6137038"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Average brilliance increasing</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New experimental possibilities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Detector technology development essential</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Also more energetic x-rays (&gt; 20 </a:t>
            </a:r>
            <a:r>
              <a:rPr lang="en-US" sz="2400" dirty="0" err="1" smtClean="0"/>
              <a:t>keV</a:t>
            </a:r>
            <a:r>
              <a:rPr lang="en-US" sz="2400" dirty="0" smtClean="0"/>
              <a:t>)</a:t>
            </a:r>
          </a:p>
          <a:p>
            <a:pPr marL="742950" lvl="1" indent="-285750">
              <a:buFont typeface="Arial" panose="020B0604020202020204" pitchFamily="34" charset="0"/>
              <a:buChar char="•"/>
            </a:pPr>
            <a:endParaRPr lang="en-US" sz="2400" dirty="0"/>
          </a:p>
        </p:txBody>
      </p:sp>
      <p:sp>
        <p:nvSpPr>
          <p:cNvPr id="9" name="TextBox 8"/>
          <p:cNvSpPr txBox="1"/>
          <p:nvPr/>
        </p:nvSpPr>
        <p:spPr>
          <a:xfrm>
            <a:off x="2305454" y="1628242"/>
            <a:ext cx="2039982" cy="369332"/>
          </a:xfrm>
          <a:prstGeom prst="rect">
            <a:avLst/>
          </a:prstGeom>
          <a:noFill/>
        </p:spPr>
        <p:txBody>
          <a:bodyPr wrap="none" rtlCol="0">
            <a:spAutoFit/>
          </a:bodyPr>
          <a:lstStyle/>
          <a:p>
            <a:r>
              <a:rPr lang="en-US" dirty="0" smtClean="0"/>
              <a:t>Average Brilliance</a:t>
            </a:r>
            <a:endParaRPr lang="en-US" dirty="0"/>
          </a:p>
        </p:txBody>
      </p:sp>
    </p:spTree>
    <p:extLst>
      <p:ext uri="{BB962C8B-B14F-4D97-AF65-F5344CB8AC3E}">
        <p14:creationId xmlns:p14="http://schemas.microsoft.com/office/powerpoint/2010/main" val="1915233142"/>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0" name="Picture 6"/>
          <p:cNvPicPr/>
          <p:nvPr/>
        </p:nvPicPr>
        <p:blipFill>
          <a:blip r:embed="rId3"/>
          <a:stretch>
            <a:fillRect/>
          </a:stretch>
        </p:blipFill>
        <p:spPr>
          <a:xfrm>
            <a:off x="2864640" y="1636200"/>
            <a:ext cx="6248160" cy="4676040"/>
          </a:xfrm>
          <a:prstGeom prst="rect">
            <a:avLst/>
          </a:prstGeom>
          <a:ln>
            <a:noFill/>
          </a:ln>
        </p:spPr>
      </p:pic>
      <p:sp>
        <p:nvSpPr>
          <p:cNvPr id="901" name="TextShape 1"/>
          <p:cNvSpPr txBox="1"/>
          <p:nvPr/>
        </p:nvSpPr>
        <p:spPr>
          <a:xfrm>
            <a:off x="1981200" y="274680"/>
            <a:ext cx="8229240" cy="1142640"/>
          </a:xfrm>
          <a:prstGeom prst="rect">
            <a:avLst/>
          </a:prstGeom>
        </p:spPr>
        <p:txBody>
          <a:bodyPr lIns="90000" tIns="45000" rIns="90000" bIns="45000"/>
          <a:lstStyle/>
          <a:p>
            <a:pPr algn="ctr">
              <a:lnSpc>
                <a:spcPct val="100000"/>
              </a:lnSpc>
            </a:pPr>
            <a:r>
              <a:rPr lang="en-US" sz="2800" b="1" dirty="0">
                <a:solidFill>
                  <a:srgbClr val="000000"/>
                </a:solidFill>
                <a:latin typeface="Arial"/>
              </a:rPr>
              <a:t>MM-PAD 2.0 - High Current Testing</a:t>
            </a:r>
            <a:endParaRPr dirty="0"/>
          </a:p>
        </p:txBody>
      </p:sp>
      <p:sp>
        <p:nvSpPr>
          <p:cNvPr id="902" name="TextShape 2"/>
          <p:cNvSpPr txBox="1"/>
          <p:nvPr/>
        </p:nvSpPr>
        <p:spPr>
          <a:xfrm>
            <a:off x="10136280" y="6408720"/>
            <a:ext cx="377640" cy="274320"/>
          </a:xfrm>
          <a:prstGeom prst="rect">
            <a:avLst/>
          </a:prstGeom>
        </p:spPr>
        <p:txBody>
          <a:bodyPr/>
          <a:lstStyle/>
          <a:p>
            <a:pPr algn="r">
              <a:lnSpc>
                <a:spcPct val="100000"/>
              </a:lnSpc>
            </a:pPr>
            <a:fld id="{FEB05BD0-E1B3-4A45-B52B-465061C13FFE}" type="slidenum">
              <a:rPr lang="en-US" sz="1000" b="1">
                <a:solidFill>
                  <a:srgbClr val="000000"/>
                </a:solidFill>
                <a:latin typeface="Times New Roman"/>
              </a:rPr>
              <a:t>20</a:t>
            </a:fld>
            <a:endParaRPr/>
          </a:p>
        </p:txBody>
      </p:sp>
      <p:sp>
        <p:nvSpPr>
          <p:cNvPr id="903" name="CustomShape 3"/>
          <p:cNvSpPr/>
          <p:nvPr/>
        </p:nvSpPr>
        <p:spPr>
          <a:xfrm>
            <a:off x="8552280" y="2576160"/>
            <a:ext cx="2017440" cy="639000"/>
          </a:xfrm>
          <a:prstGeom prst="rect">
            <a:avLst/>
          </a:prstGeom>
          <a:noFill/>
          <a:ln>
            <a:noFill/>
          </a:ln>
        </p:spPr>
        <p:txBody>
          <a:bodyPr lIns="90000" tIns="45000" rIns="90000" bIns="45000"/>
          <a:lstStyle/>
          <a:p>
            <a:pPr algn="ctr">
              <a:lnSpc>
                <a:spcPct val="100000"/>
              </a:lnSpc>
            </a:pPr>
            <a:r>
              <a:rPr lang="en-US" b="1">
                <a:solidFill>
                  <a:srgbClr val="000000"/>
                </a:solidFill>
                <a:latin typeface="Arial"/>
              </a:rPr>
              <a:t>Max oscillator </a:t>
            </a:r>
            <a:endParaRPr/>
          </a:p>
          <a:p>
            <a:pPr algn="ctr">
              <a:lnSpc>
                <a:spcPct val="100000"/>
              </a:lnSpc>
            </a:pPr>
            <a:r>
              <a:rPr lang="en-US" b="1" i="1">
                <a:solidFill>
                  <a:srgbClr val="000000"/>
                </a:solidFill>
                <a:latin typeface="Arial"/>
              </a:rPr>
              <a:t>frequency</a:t>
            </a:r>
            <a:endParaRPr/>
          </a:p>
        </p:txBody>
      </p:sp>
      <p:sp>
        <p:nvSpPr>
          <p:cNvPr id="904" name="CustomShape 4"/>
          <p:cNvSpPr/>
          <p:nvPr/>
        </p:nvSpPr>
        <p:spPr>
          <a:xfrm flipH="1">
            <a:off x="8436720" y="2740680"/>
            <a:ext cx="216000" cy="117720"/>
          </a:xfrm>
          <a:prstGeom prst="rightArrow">
            <a:avLst>
              <a:gd name="adj1" fmla="val 50000"/>
              <a:gd name="adj2" fmla="val 50000"/>
            </a:avLst>
          </a:prstGeom>
          <a:solidFill>
            <a:srgbClr val="C00000"/>
          </a:solidFill>
          <a:ln w="9360">
            <a:solidFill>
              <a:srgbClr val="000000"/>
            </a:solidFill>
            <a:round/>
            <a:headEnd type="triangle" w="med" len="med"/>
            <a:tailEnd type="triangle" w="med" len="med"/>
          </a:ln>
        </p:spPr>
      </p:sp>
      <p:sp>
        <p:nvSpPr>
          <p:cNvPr id="905" name="CustomShape 5"/>
          <p:cNvSpPr/>
          <p:nvPr/>
        </p:nvSpPr>
        <p:spPr>
          <a:xfrm>
            <a:off x="3295560" y="1266840"/>
            <a:ext cx="5628960" cy="364680"/>
          </a:xfrm>
          <a:prstGeom prst="rect">
            <a:avLst/>
          </a:prstGeom>
          <a:noFill/>
          <a:ln>
            <a:noFill/>
          </a:ln>
        </p:spPr>
        <p:txBody>
          <a:bodyPr lIns="90000" tIns="45000" rIns="90000" bIns="45000"/>
          <a:lstStyle/>
          <a:p>
            <a:pPr algn="ctr">
              <a:lnSpc>
                <a:spcPct val="100000"/>
              </a:lnSpc>
            </a:pPr>
            <a:r>
              <a:rPr lang="en-US" b="1">
                <a:solidFill>
                  <a:srgbClr val="000000"/>
                </a:solidFill>
                <a:latin typeface="Arial"/>
              </a:rPr>
              <a:t>Inferred Input vs Actual Input</a:t>
            </a:r>
            <a:endParaRPr/>
          </a:p>
        </p:txBody>
      </p:sp>
      <p:sp>
        <p:nvSpPr>
          <p:cNvPr id="906" name="CustomShape 6"/>
          <p:cNvSpPr/>
          <p:nvPr/>
        </p:nvSpPr>
        <p:spPr>
          <a:xfrm>
            <a:off x="6607920" y="3773520"/>
            <a:ext cx="100080" cy="200520"/>
          </a:xfrm>
          <a:prstGeom prst="downArrow">
            <a:avLst>
              <a:gd name="adj1" fmla="val 50000"/>
              <a:gd name="adj2" fmla="val 50000"/>
            </a:avLst>
          </a:prstGeom>
          <a:solidFill>
            <a:srgbClr val="C00000"/>
          </a:solidFill>
          <a:ln w="9360">
            <a:solidFill>
              <a:srgbClr val="000000"/>
            </a:solidFill>
            <a:round/>
            <a:headEnd type="triangle" w="med" len="med"/>
            <a:tailEnd type="triangle" w="med" len="med"/>
          </a:ln>
        </p:spPr>
      </p:sp>
      <p:sp>
        <p:nvSpPr>
          <p:cNvPr id="907" name="CustomShape 7"/>
          <p:cNvSpPr/>
          <p:nvPr/>
        </p:nvSpPr>
        <p:spPr>
          <a:xfrm>
            <a:off x="6222000" y="3974400"/>
            <a:ext cx="1674360" cy="364680"/>
          </a:xfrm>
          <a:prstGeom prst="rect">
            <a:avLst/>
          </a:prstGeom>
          <a:noFill/>
          <a:ln>
            <a:noFill/>
          </a:ln>
        </p:spPr>
        <p:txBody>
          <a:bodyPr lIns="90000" tIns="45000" rIns="90000" bIns="45000"/>
          <a:lstStyle/>
          <a:p>
            <a:pPr>
              <a:lnSpc>
                <a:spcPct val="100000"/>
              </a:lnSpc>
            </a:pPr>
            <a:r>
              <a:rPr lang="en-US" b="1">
                <a:solidFill>
                  <a:srgbClr val="000000"/>
                </a:solidFill>
                <a:latin typeface="Arial"/>
              </a:rPr>
              <a:t>Design goal</a:t>
            </a:r>
            <a:endParaRPr/>
          </a:p>
        </p:txBody>
      </p:sp>
      <p:sp>
        <p:nvSpPr>
          <p:cNvPr id="2" name="TextBox 1"/>
          <p:cNvSpPr txBox="1"/>
          <p:nvPr/>
        </p:nvSpPr>
        <p:spPr>
          <a:xfrm>
            <a:off x="1752600" y="838200"/>
            <a:ext cx="1905000" cy="1477328"/>
          </a:xfrm>
          <a:prstGeom prst="rect">
            <a:avLst/>
          </a:prstGeom>
          <a:noFill/>
        </p:spPr>
        <p:txBody>
          <a:bodyPr wrap="square" rtlCol="0">
            <a:spAutoFit/>
          </a:bodyPr>
          <a:lstStyle/>
          <a:p>
            <a:r>
              <a:rPr lang="en-US" i="1" dirty="0">
                <a:solidFill>
                  <a:srgbClr val="C00000"/>
                </a:solidFill>
              </a:rPr>
              <a:t>No sensor, external current source, HDR-PAD 1</a:t>
            </a:r>
            <a:r>
              <a:rPr lang="en-US" i="1" baseline="30000" dirty="0">
                <a:solidFill>
                  <a:srgbClr val="C00000"/>
                </a:solidFill>
              </a:rPr>
              <a:t>st</a:t>
            </a:r>
            <a:r>
              <a:rPr lang="en-US" i="1" dirty="0">
                <a:solidFill>
                  <a:srgbClr val="C00000"/>
                </a:solidFill>
              </a:rPr>
              <a:t> submission</a:t>
            </a:r>
          </a:p>
        </p:txBody>
      </p:sp>
      <p:sp>
        <p:nvSpPr>
          <p:cNvPr id="4" name="Slide Number Placeholder 3"/>
          <p:cNvSpPr>
            <a:spLocks noGrp="1"/>
          </p:cNvSpPr>
          <p:nvPr>
            <p:ph type="sldNum" sz="quarter" idx="10"/>
          </p:nvPr>
        </p:nvSpPr>
        <p:spPr/>
        <p:txBody>
          <a:bodyPr/>
          <a:lstStyle/>
          <a:p>
            <a:pPr>
              <a:defRPr/>
            </a:pPr>
            <a:fld id="{05FF681C-F548-4DDB-A0E6-033CCD18AB69}" type="slidenum">
              <a:rPr lang="en-US" smtClean="0"/>
              <a:pPr>
                <a:defRPr/>
              </a:pPr>
              <a:t>20</a:t>
            </a:fld>
            <a:endParaRPr lang="en-US"/>
          </a:p>
        </p:txBody>
      </p:sp>
    </p:spTree>
    <p:extLst>
      <p:ext uri="{BB962C8B-B14F-4D97-AF65-F5344CB8AC3E}">
        <p14:creationId xmlns:p14="http://schemas.microsoft.com/office/powerpoint/2010/main" val="48428951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695058" y="226583"/>
            <a:ext cx="8845717" cy="523220"/>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algn="ctr"/>
            <a:r>
              <a:rPr lang="en-US" sz="2800" b="1" spc="150" dirty="0">
                <a:ln w="11430"/>
                <a:latin typeface="Calibri" panose="020F0502020204030204" pitchFamily="34" charset="0"/>
                <a:cs typeface="Calibri" panose="020F0502020204030204" pitchFamily="34" charset="0"/>
              </a:rPr>
              <a:t>EM-PAD: </a:t>
            </a:r>
            <a:r>
              <a:rPr lang="en-US" sz="2800" spc="150" dirty="0">
                <a:ln w="11430"/>
                <a:latin typeface="Calibri" panose="020F0502020204030204" pitchFamily="34" charset="0"/>
                <a:cs typeface="Calibri" panose="020F0502020204030204" pitchFamily="34" charset="0"/>
              </a:rPr>
              <a:t>Lorentz-STEM</a:t>
            </a:r>
            <a:r>
              <a:rPr lang="en-US" sz="2800" b="1" i="1" spc="150" dirty="0">
                <a:ln w="11430"/>
                <a:latin typeface="Calibri" panose="020F0502020204030204" pitchFamily="34" charset="0"/>
                <a:cs typeface="Calibri" panose="020F0502020204030204" pitchFamily="34" charset="0"/>
              </a:rPr>
              <a:t> </a:t>
            </a:r>
            <a:r>
              <a:rPr lang="en-US" sz="2800" spc="150" dirty="0">
                <a:ln w="11430"/>
                <a:latin typeface="Calibri" panose="020F0502020204030204" pitchFamily="34" charset="0"/>
                <a:cs typeface="Calibri" panose="020F0502020204030204" pitchFamily="34" charset="0"/>
              </a:rPr>
              <a:t>Imaging at Atomic Resolution</a:t>
            </a:r>
          </a:p>
        </p:txBody>
      </p:sp>
      <p:sp>
        <p:nvSpPr>
          <p:cNvPr id="12" name="TextBox 11"/>
          <p:cNvSpPr txBox="1"/>
          <p:nvPr/>
        </p:nvSpPr>
        <p:spPr>
          <a:xfrm>
            <a:off x="2652855" y="5535008"/>
            <a:ext cx="4397821" cy="369332"/>
          </a:xfrm>
          <a:prstGeom prst="rect">
            <a:avLst/>
          </a:prstGeom>
          <a:noFill/>
        </p:spPr>
        <p:txBody>
          <a:bodyPr wrap="square" rtlCol="0">
            <a:spAutoFit/>
          </a:bodyPr>
          <a:lstStyle/>
          <a:p>
            <a:endParaRPr lang="en-US" dirty="0"/>
          </a:p>
        </p:txBody>
      </p:sp>
      <p:sp>
        <p:nvSpPr>
          <p:cNvPr id="5" name="TextBox 4"/>
          <p:cNvSpPr txBox="1"/>
          <p:nvPr/>
        </p:nvSpPr>
        <p:spPr>
          <a:xfrm>
            <a:off x="3747192" y="6354419"/>
            <a:ext cx="4072101"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Nguyen et al. </a:t>
            </a:r>
            <a:r>
              <a:rPr lang="en-US" sz="1200" i="1" dirty="0">
                <a:latin typeface="Calibri" panose="020F0502020204030204" pitchFamily="34" charset="0"/>
                <a:cs typeface="Calibri" panose="020F0502020204030204" pitchFamily="34" charset="0"/>
              </a:rPr>
              <a:t>Microscopy and Microanalysis</a:t>
            </a:r>
            <a:r>
              <a:rPr lang="en-US" sz="1200" dirty="0">
                <a:latin typeface="Calibri" panose="020F0502020204030204" pitchFamily="34" charset="0"/>
                <a:cs typeface="Calibri" panose="020F0502020204030204" pitchFamily="34" charset="0"/>
              </a:rPr>
              <a:t> 21 (Suppl 3), 2015</a:t>
            </a:r>
          </a:p>
        </p:txBody>
      </p:sp>
      <p:sp>
        <p:nvSpPr>
          <p:cNvPr id="6" name="TextBox 5"/>
          <p:cNvSpPr txBox="1"/>
          <p:nvPr/>
        </p:nvSpPr>
        <p:spPr>
          <a:xfrm>
            <a:off x="14302154" y="3284832"/>
            <a:ext cx="184731" cy="369332"/>
          </a:xfrm>
          <a:prstGeom prst="rect">
            <a:avLst/>
          </a:prstGeom>
          <a:noFill/>
        </p:spPr>
        <p:txBody>
          <a:bodyPr wrap="none" rtlCol="0">
            <a:spAutoFit/>
          </a:bodyPr>
          <a:lstStyle/>
          <a:p>
            <a:endParaRPr lang="en-US" dirty="0"/>
          </a:p>
        </p:txBody>
      </p:sp>
      <p:grpSp>
        <p:nvGrpSpPr>
          <p:cNvPr id="17" name="Group 16">
            <a:extLst>
              <a:ext uri="{FF2B5EF4-FFF2-40B4-BE49-F238E27FC236}">
                <a16:creationId xmlns:a16="http://schemas.microsoft.com/office/drawing/2014/main" xmlns="" id="{D1794987-4353-40C2-9B00-5820B091586B}"/>
              </a:ext>
            </a:extLst>
          </p:cNvPr>
          <p:cNvGrpSpPr/>
          <p:nvPr/>
        </p:nvGrpSpPr>
        <p:grpSpPr>
          <a:xfrm>
            <a:off x="1883062" y="2892619"/>
            <a:ext cx="6357535" cy="3533988"/>
            <a:chOff x="2234548" y="234025"/>
            <a:chExt cx="6357535" cy="3533988"/>
          </a:xfrm>
        </p:grpSpPr>
        <p:pic>
          <p:nvPicPr>
            <p:cNvPr id="9" name="Picture 8" descr="scan37_320kx_x256_y256_rawReimer Polarization: Full Map Transpose VectorMap.png"/>
            <p:cNvPicPr>
              <a:picLocks noChangeAspect="1"/>
            </p:cNvPicPr>
            <p:nvPr/>
          </p:nvPicPr>
          <p:blipFill rotWithShape="1">
            <a:blip r:embed="rId4" cstate="print">
              <a:extLst>
                <a:ext uri="{28A0092B-C50C-407E-A947-70E740481C1C}">
                  <a14:useLocalDpi xmlns:a14="http://schemas.microsoft.com/office/drawing/2010/main" val="0"/>
                </a:ext>
              </a:extLst>
            </a:blip>
            <a:srcRect l="13914" t="8224" r="22403" b="11238"/>
            <a:stretch/>
          </p:blipFill>
          <p:spPr>
            <a:xfrm rot="16200000">
              <a:off x="2597957" y="-129384"/>
              <a:ext cx="3533988" cy="4260806"/>
            </a:xfrm>
            <a:prstGeom prst="rect">
              <a:avLst/>
            </a:prstGeom>
          </p:spPr>
        </p:pic>
        <p:sp>
          <p:nvSpPr>
            <p:cNvPr id="2" name="Rectangle 1"/>
            <p:cNvSpPr/>
            <p:nvPr/>
          </p:nvSpPr>
          <p:spPr>
            <a:xfrm>
              <a:off x="3727086" y="401480"/>
              <a:ext cx="270387" cy="279499"/>
            </a:xfrm>
            <a:prstGeom prst="rect">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 name="Straight Connector 3"/>
            <p:cNvCxnSpPr>
              <a:cxnSpLocks/>
            </p:cNvCxnSpPr>
            <p:nvPr/>
          </p:nvCxnSpPr>
          <p:spPr>
            <a:xfrm flipH="1" flipV="1">
              <a:off x="3727086" y="680980"/>
              <a:ext cx="3103682" cy="2382988"/>
            </a:xfrm>
            <a:prstGeom prst="line">
              <a:avLst/>
            </a:prstGeom>
            <a:ln>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a:cxnSpLocks/>
            </p:cNvCxnSpPr>
            <p:nvPr/>
          </p:nvCxnSpPr>
          <p:spPr>
            <a:xfrm flipH="1" flipV="1">
              <a:off x="3997474" y="401480"/>
              <a:ext cx="2841744" cy="544884"/>
            </a:xfrm>
            <a:prstGeom prst="line">
              <a:avLst/>
            </a:prstGeom>
            <a:ln>
              <a:solidFill>
                <a:srgbClr val="800000"/>
              </a:solidFill>
            </a:ln>
            <a:effectLst/>
          </p:spPr>
          <p:style>
            <a:lnRef idx="2">
              <a:schemeClr val="accent1"/>
            </a:lnRef>
            <a:fillRef idx="0">
              <a:schemeClr val="accent1"/>
            </a:fillRef>
            <a:effectRef idx="1">
              <a:schemeClr val="accent1"/>
            </a:effectRef>
            <a:fontRef idx="minor">
              <a:schemeClr val="tx1"/>
            </a:fontRef>
          </p:style>
        </p:cxnSp>
        <p:pic>
          <p:nvPicPr>
            <p:cNvPr id="13" name="Picture 12" descr="scan30_2p55Mx_x256_y256 1e3 Deflections Center_Y.png"/>
            <p:cNvPicPr>
              <a:picLocks noChangeAspect="1"/>
            </p:cNvPicPr>
            <p:nvPr/>
          </p:nvPicPr>
          <p:blipFill rotWithShape="1">
            <a:blip r:embed="rId5" cstate="print">
              <a:extLst>
                <a:ext uri="{28A0092B-C50C-407E-A947-70E740481C1C}">
                  <a14:useLocalDpi xmlns:a14="http://schemas.microsoft.com/office/drawing/2010/main" val="0"/>
                </a:ext>
              </a:extLst>
            </a:blip>
            <a:srcRect l="13888" t="7445" r="19060" b="10947"/>
            <a:stretch/>
          </p:blipFill>
          <p:spPr>
            <a:xfrm>
              <a:off x="6839218" y="946364"/>
              <a:ext cx="1752865" cy="2131016"/>
            </a:xfrm>
            <a:prstGeom prst="rect">
              <a:avLst/>
            </a:prstGeom>
            <a:ln w="28575" cmpd="sng">
              <a:solidFill>
                <a:srgbClr val="800000"/>
              </a:solidFill>
            </a:ln>
          </p:spPr>
        </p:pic>
      </p:grpSp>
      <p:sp>
        <p:nvSpPr>
          <p:cNvPr id="7" name="Slide Number Placeholder 6"/>
          <p:cNvSpPr>
            <a:spLocks noGrp="1"/>
          </p:cNvSpPr>
          <p:nvPr>
            <p:ph type="sldNum" sz="quarter" idx="10"/>
          </p:nvPr>
        </p:nvSpPr>
        <p:spPr/>
        <p:txBody>
          <a:bodyPr/>
          <a:lstStyle/>
          <a:p>
            <a:pPr>
              <a:defRPr/>
            </a:pPr>
            <a:fld id="{1244E42F-0190-4625-AB7D-4FDDAA7AD58B}" type="slidenum">
              <a:rPr lang="en-US" smtClean="0"/>
              <a:pPr>
                <a:defRPr/>
              </a:pPr>
              <a:t>21</a:t>
            </a:fld>
            <a:endParaRPr lang="en-US"/>
          </a:p>
        </p:txBody>
      </p:sp>
      <p:pic>
        <p:nvPicPr>
          <p:cNvPr id="19" name="Picture 18">
            <a:extLst>
              <a:ext uri="{FF2B5EF4-FFF2-40B4-BE49-F238E27FC236}">
                <a16:creationId xmlns:a16="http://schemas.microsoft.com/office/drawing/2014/main" xmlns="" id="{193648EB-3F99-4F15-AEAE-29B4F15E16E1}"/>
              </a:ext>
            </a:extLst>
          </p:cNvPr>
          <p:cNvPicPr>
            <a:picLocks noChangeAspect="1"/>
          </p:cNvPicPr>
          <p:nvPr/>
        </p:nvPicPr>
        <p:blipFill rotWithShape="1">
          <a:blip r:embed="rId6">
            <a:extLst>
              <a:ext uri="{28A0092B-C50C-407E-A947-70E740481C1C}">
                <a14:useLocalDpi xmlns:a14="http://schemas.microsoft.com/office/drawing/2010/main" val="0"/>
              </a:ext>
            </a:extLst>
          </a:blip>
          <a:srcRect l="-1" r="47684"/>
          <a:stretch/>
        </p:blipFill>
        <p:spPr>
          <a:xfrm>
            <a:off x="8379887" y="2725825"/>
            <a:ext cx="2134126" cy="1960823"/>
          </a:xfrm>
          <a:prstGeom prst="rect">
            <a:avLst/>
          </a:prstGeom>
        </p:spPr>
      </p:pic>
      <p:sp>
        <p:nvSpPr>
          <p:cNvPr id="20" name="Rectangle 19">
            <a:extLst>
              <a:ext uri="{FF2B5EF4-FFF2-40B4-BE49-F238E27FC236}">
                <a16:creationId xmlns:a16="http://schemas.microsoft.com/office/drawing/2014/main" xmlns="" id="{015016D7-9CB7-475E-BE5B-176FE0B46097}"/>
              </a:ext>
            </a:extLst>
          </p:cNvPr>
          <p:cNvSpPr/>
          <p:nvPr/>
        </p:nvSpPr>
        <p:spPr>
          <a:xfrm>
            <a:off x="1722106" y="788107"/>
            <a:ext cx="8602995" cy="2123658"/>
          </a:xfrm>
          <a:prstGeom prst="rect">
            <a:avLst/>
          </a:prstGeom>
        </p:spPr>
        <p:txBody>
          <a:bodyPr wrap="square">
            <a:spAutoFit/>
          </a:bodyPr>
          <a:lstStyle/>
          <a:p>
            <a:pPr marL="285750" indent="-285750">
              <a:buFontTx/>
              <a:buChar char="-"/>
              <a:defRPr/>
            </a:pPr>
            <a:r>
              <a:rPr lang="en-US" sz="2200" b="1" dirty="0">
                <a:solidFill>
                  <a:srgbClr val="000000"/>
                </a:solidFill>
                <a:latin typeface="Calibri"/>
              </a:rPr>
              <a:t>Electron energy: </a:t>
            </a:r>
            <a:r>
              <a:rPr lang="en-US" sz="2200" dirty="0">
                <a:solidFill>
                  <a:srgbClr val="000000"/>
                </a:solidFill>
                <a:latin typeface="Calibri"/>
              </a:rPr>
              <a:t>200 keV, </a:t>
            </a:r>
            <a:r>
              <a:rPr lang="en-US" sz="2200" dirty="0" err="1">
                <a:solidFill>
                  <a:srgbClr val="000000"/>
                </a:solidFill>
                <a:latin typeface="Calibri"/>
              </a:rPr>
              <a:t>Tecnai</a:t>
            </a:r>
            <a:r>
              <a:rPr lang="en-US" sz="2200" dirty="0">
                <a:solidFill>
                  <a:srgbClr val="000000"/>
                </a:solidFill>
                <a:latin typeface="Calibri"/>
              </a:rPr>
              <a:t> F20 electron microscope</a:t>
            </a:r>
            <a:endParaRPr lang="en-US" sz="2200" b="1" dirty="0">
              <a:solidFill>
                <a:srgbClr val="000000"/>
              </a:solidFill>
              <a:latin typeface="Calibri"/>
            </a:endParaRPr>
          </a:p>
          <a:p>
            <a:pPr marL="285750" indent="-285750">
              <a:buFontTx/>
              <a:buChar char="-"/>
              <a:defRPr/>
            </a:pPr>
            <a:r>
              <a:rPr lang="en-US" sz="2200" b="1" dirty="0">
                <a:solidFill>
                  <a:srgbClr val="000000"/>
                </a:solidFill>
                <a:latin typeface="Calibri"/>
              </a:rPr>
              <a:t>Collaborators: </a:t>
            </a:r>
            <a:r>
              <a:rPr lang="en-US" sz="2200" dirty="0">
                <a:solidFill>
                  <a:srgbClr val="000000"/>
                </a:solidFill>
                <a:latin typeface="Calibri"/>
              </a:rPr>
              <a:t>Mueller group (CHESS)</a:t>
            </a:r>
          </a:p>
          <a:p>
            <a:pPr marL="285750" indent="-285750">
              <a:buFontTx/>
              <a:buChar char="-"/>
              <a:defRPr/>
            </a:pPr>
            <a:r>
              <a:rPr lang="en-US" sz="2200" b="1" dirty="0">
                <a:solidFill>
                  <a:srgbClr val="000000"/>
                </a:solidFill>
                <a:latin typeface="Calibri"/>
              </a:rPr>
              <a:t>Goal: </a:t>
            </a:r>
            <a:r>
              <a:rPr lang="en-US" sz="2200" dirty="0">
                <a:solidFill>
                  <a:srgbClr val="000000"/>
                </a:solidFill>
                <a:latin typeface="Calibri"/>
              </a:rPr>
              <a:t>Lorentz-STEM imaging of electromagnetic fields in BiFeO2</a:t>
            </a:r>
          </a:p>
          <a:p>
            <a:pPr marL="285750" indent="-285750">
              <a:buFontTx/>
              <a:buChar char="-"/>
              <a:defRPr/>
            </a:pPr>
            <a:r>
              <a:rPr lang="en-US" sz="2200" dirty="0">
                <a:solidFill>
                  <a:srgbClr val="000000"/>
                </a:solidFill>
                <a:latin typeface="Calibri"/>
              </a:rPr>
              <a:t>Wide dynamic range with single-electron sensitivity allows for determination of crystal orientation, local atomic potentials, and electromagnetic fields at the atomic level</a:t>
            </a:r>
          </a:p>
        </p:txBody>
      </p:sp>
      <p:pic>
        <p:nvPicPr>
          <p:cNvPr id="24" name="Picture 23">
            <a:extLst>
              <a:ext uri="{FF2B5EF4-FFF2-40B4-BE49-F238E27FC236}">
                <a16:creationId xmlns:a16="http://schemas.microsoft.com/office/drawing/2014/main" xmlns="" id="{A4859A6E-9596-4E6A-B135-DD3ACC68A0C6}"/>
              </a:ext>
            </a:extLst>
          </p:cNvPr>
          <p:cNvPicPr>
            <a:picLocks noChangeAspect="1"/>
          </p:cNvPicPr>
          <p:nvPr/>
        </p:nvPicPr>
        <p:blipFill rotWithShape="1">
          <a:blip r:embed="rId6">
            <a:extLst>
              <a:ext uri="{28A0092B-C50C-407E-A947-70E740481C1C}">
                <a14:useLocalDpi xmlns:a14="http://schemas.microsoft.com/office/drawing/2010/main" val="0"/>
              </a:ext>
            </a:extLst>
          </a:blip>
          <a:srcRect l="51098" r="125"/>
          <a:stretch/>
        </p:blipFill>
        <p:spPr>
          <a:xfrm>
            <a:off x="8328110" y="4489612"/>
            <a:ext cx="1996991" cy="1968006"/>
          </a:xfrm>
          <a:prstGeom prst="rect">
            <a:avLst/>
          </a:prstGeom>
        </p:spPr>
      </p:pic>
    </p:spTree>
    <p:custDataLst>
      <p:tags r:id="rId1"/>
    </p:custDataLst>
    <p:extLst>
      <p:ext uri="{BB962C8B-B14F-4D97-AF65-F5344CB8AC3E}">
        <p14:creationId xmlns:p14="http://schemas.microsoft.com/office/powerpoint/2010/main" val="2246815827"/>
      </p:ext>
    </p:extLst>
  </p:cSld>
  <p:clrMapOvr>
    <a:masterClrMapping/>
  </p:clrMapOvr>
  <mc:AlternateContent xmlns:mc="http://schemas.openxmlformats.org/markup-compatibility/2006" xmlns:p14="http://schemas.microsoft.com/office/powerpoint/2010/main">
    <mc:Choice Requires="p14">
      <p:transition spd="slow" p14:dur="2000" advTm="83065"/>
    </mc:Choice>
    <mc:Fallback xmlns="">
      <p:transition xmlns:p14="http://schemas.microsoft.com/office/powerpoint/2010/main" spd="slow" advTm="83065"/>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3" cstate="print">
            <a:extLst>
              <a:ext uri="{28A0092B-C50C-407E-A947-70E740481C1C}">
                <a14:useLocalDpi xmlns:a14="http://schemas.microsoft.com/office/drawing/2010/main" val="0"/>
              </a:ext>
            </a:extLst>
          </a:blip>
          <a:srcRect t="14205" r="3953" b="26429"/>
          <a:stretch/>
        </p:blipFill>
        <p:spPr bwMode="auto">
          <a:xfrm>
            <a:off x="1738030" y="791617"/>
            <a:ext cx="5474318" cy="3105150"/>
          </a:xfrm>
          <a:prstGeom prst="rect">
            <a:avLst/>
          </a:prstGeom>
          <a:ln>
            <a:solidFill>
              <a:schemeClr val="tx1"/>
            </a:solidFill>
          </a:ln>
          <a:extLst>
            <a:ext uri="{53640926-AAD7-44D8-BBD7-CCE9431645EC}">
              <a14:shadowObscured xmlns:a14="http://schemas.microsoft.com/office/drawing/2010/main"/>
            </a:ext>
          </a:extLst>
        </p:spPr>
      </p:pic>
      <p:sp>
        <p:nvSpPr>
          <p:cNvPr id="7" name="TextBox 6"/>
          <p:cNvSpPr txBox="1"/>
          <p:nvPr/>
        </p:nvSpPr>
        <p:spPr>
          <a:xfrm>
            <a:off x="1839917" y="246049"/>
            <a:ext cx="8551628" cy="523220"/>
          </a:xfrm>
          <a:prstGeom prst="rect">
            <a:avLst/>
          </a:prstGeom>
          <a:solidFill>
            <a:schemeClr val="bg1"/>
          </a:solidFill>
        </p:spPr>
        <p:txBody>
          <a:bodyPr wrap="square" rtlCol="0">
            <a:spAutoFit/>
          </a:bodyPr>
          <a:lstStyle/>
          <a:p>
            <a:pPr algn="ctr"/>
            <a:r>
              <a:rPr lang="en-US" sz="2800" b="1" dirty="0"/>
              <a:t>MM-PAD used in STEM (EM-PAD)</a:t>
            </a:r>
            <a:endParaRPr lang="en-US" sz="2800" b="1" baseline="-250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9161" y="1827212"/>
            <a:ext cx="3072384" cy="1688592"/>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161" y="3564982"/>
            <a:ext cx="3072384" cy="1688592"/>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0467" y="3924005"/>
            <a:ext cx="5460162" cy="2519519"/>
          </a:xfrm>
          <a:prstGeom prst="rect">
            <a:avLst/>
          </a:prstGeom>
          <a:ln>
            <a:solidFill>
              <a:schemeClr val="tx1"/>
            </a:solidFill>
          </a:ln>
        </p:spPr>
      </p:pic>
      <p:sp>
        <p:nvSpPr>
          <p:cNvPr id="3" name="Slide Number Placeholder 2"/>
          <p:cNvSpPr>
            <a:spLocks noGrp="1"/>
          </p:cNvSpPr>
          <p:nvPr>
            <p:ph type="sldNum" sz="quarter" idx="10"/>
          </p:nvPr>
        </p:nvSpPr>
        <p:spPr/>
        <p:txBody>
          <a:bodyPr/>
          <a:lstStyle/>
          <a:p>
            <a:pPr>
              <a:defRPr/>
            </a:pPr>
            <a:fld id="{05FF681C-F548-4DDB-A0E6-033CCD18AB69}" type="slidenum">
              <a:rPr lang="en-US" smtClean="0"/>
              <a:pPr>
                <a:defRPr/>
              </a:pPr>
              <a:t>22</a:t>
            </a:fld>
            <a:endParaRPr lang="en-US"/>
          </a:p>
        </p:txBody>
      </p:sp>
    </p:spTree>
    <p:extLst>
      <p:ext uri="{BB962C8B-B14F-4D97-AF65-F5344CB8AC3E}">
        <p14:creationId xmlns:p14="http://schemas.microsoft.com/office/powerpoint/2010/main" val="133911829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6249" y="288640"/>
            <a:ext cx="8677851" cy="6112161"/>
          </a:xfrm>
          <a:prstGeom prst="rect">
            <a:avLst/>
          </a:prstGeom>
        </p:spPr>
      </p:pic>
      <p:sp>
        <p:nvSpPr>
          <p:cNvPr id="2" name="Slide Number Placeholder 1"/>
          <p:cNvSpPr>
            <a:spLocks noGrp="1"/>
          </p:cNvSpPr>
          <p:nvPr>
            <p:ph type="sldNum" sz="quarter" idx="10"/>
          </p:nvPr>
        </p:nvSpPr>
        <p:spPr/>
        <p:txBody>
          <a:bodyPr/>
          <a:lstStyle/>
          <a:p>
            <a:pPr>
              <a:defRPr/>
            </a:pPr>
            <a:fld id="{4BDBAA6E-6650-41AE-9613-DAD2F94F4430}" type="slidenum">
              <a:rPr lang="en-US" smtClean="0"/>
              <a:pPr>
                <a:defRPr/>
              </a:pPr>
              <a:t>23</a:t>
            </a:fld>
            <a:endParaRPr lang="en-US"/>
          </a:p>
        </p:txBody>
      </p:sp>
    </p:spTree>
    <p:extLst>
      <p:ext uri="{BB962C8B-B14F-4D97-AF65-F5344CB8AC3E}">
        <p14:creationId xmlns:p14="http://schemas.microsoft.com/office/powerpoint/2010/main" val="272992944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TextShape 1"/>
          <p:cNvSpPr txBox="1"/>
          <p:nvPr/>
        </p:nvSpPr>
        <p:spPr>
          <a:xfrm>
            <a:off x="8535000" y="6964680"/>
            <a:ext cx="377640" cy="274320"/>
          </a:xfrm>
          <a:prstGeom prst="rect">
            <a:avLst/>
          </a:prstGeom>
        </p:spPr>
        <p:txBody>
          <a:bodyPr/>
          <a:lstStyle/>
          <a:p>
            <a:pPr algn="r">
              <a:lnSpc>
                <a:spcPct val="100000"/>
              </a:lnSpc>
            </a:pPr>
            <a:fld id="{4757231B-9616-42FB-B869-392DC13BF495}" type="slidenum">
              <a:rPr lang="en-US" sz="1000" b="1">
                <a:solidFill>
                  <a:srgbClr val="000000"/>
                </a:solidFill>
                <a:latin typeface="Times New Roman"/>
              </a:rPr>
              <a:t>24</a:t>
            </a:fld>
            <a:endParaRPr/>
          </a:p>
        </p:txBody>
      </p:sp>
      <p:sp>
        <p:nvSpPr>
          <p:cNvPr id="765" name="CustomShape 105"/>
          <p:cNvSpPr/>
          <p:nvPr/>
        </p:nvSpPr>
        <p:spPr>
          <a:xfrm>
            <a:off x="1650089" y="1020896"/>
            <a:ext cx="8748970" cy="2021767"/>
          </a:xfrm>
          <a:prstGeom prst="rect">
            <a:avLst/>
          </a:prstGeom>
          <a:noFill/>
          <a:ln>
            <a:noFill/>
          </a:ln>
        </p:spPr>
        <p:txBody>
          <a:bodyPr lIns="90000" tIns="45000" rIns="90000" bIns="45000"/>
          <a:lstStyle/>
          <a:p>
            <a:pPr marL="342900" indent="-342900">
              <a:buFont typeface="Arial" panose="020B0604020202020204" pitchFamily="34" charset="0"/>
              <a:buChar char="•"/>
            </a:pPr>
            <a:r>
              <a:rPr lang="en-US" sz="2400" b="1" dirty="0">
                <a:latin typeface="Calibri" panose="020F0502020204030204" pitchFamily="34" charset="0"/>
                <a:cs typeface="Calibri" panose="020F0502020204030204" pitchFamily="34" charset="0"/>
              </a:rPr>
              <a:t>Charge removal circuitry runs at 2 </a:t>
            </a:r>
            <a:r>
              <a:rPr lang="en-US" sz="2400" b="1" dirty="0" err="1">
                <a:latin typeface="Calibri" panose="020F0502020204030204" pitchFamily="34" charset="0"/>
                <a:cs typeface="Calibri" panose="020F0502020204030204" pitchFamily="34" charset="0"/>
              </a:rPr>
              <a:t>Mhz</a:t>
            </a:r>
            <a:r>
              <a:rPr lang="en-US" sz="2400" b="1" dirty="0">
                <a:latin typeface="Calibri" panose="020F0502020204030204" pitchFamily="34" charset="0"/>
                <a:cs typeface="Calibri" panose="020F0502020204030204" pitchFamily="34" charset="0"/>
              </a:rPr>
              <a:t> max</a:t>
            </a:r>
            <a:endParaRPr sz="2400" dirty="0">
              <a:latin typeface="Calibri" panose="020F0502020204030204" pitchFamily="34" charset="0"/>
              <a:cs typeface="Calibri" panose="020F0502020204030204" pitchFamily="34" charset="0"/>
            </a:endParaRPr>
          </a:p>
          <a:p>
            <a:pPr marL="800100" lvl="1"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4x10</a:t>
            </a:r>
            <a:r>
              <a:rPr lang="en-US" sz="2400" baseline="30000" dirty="0">
                <a:latin typeface="Calibri" panose="020F0502020204030204" pitchFamily="34" charset="0"/>
                <a:cs typeface="Calibri" panose="020F0502020204030204" pitchFamily="34" charset="0"/>
              </a:rPr>
              <a:t>8</a:t>
            </a:r>
            <a:r>
              <a:rPr lang="en-US" sz="2400" dirty="0">
                <a:latin typeface="Calibri" panose="020F0502020204030204" pitchFamily="34" charset="0"/>
                <a:cs typeface="Calibri" panose="020F0502020204030204" pitchFamily="34" charset="0"/>
              </a:rPr>
              <a:t> 8 </a:t>
            </a:r>
            <a:r>
              <a:rPr lang="en-US" sz="2400" dirty="0" err="1">
                <a:latin typeface="Calibri" panose="020F0502020204030204" pitchFamily="34" charset="0"/>
                <a:cs typeface="Calibri" panose="020F0502020204030204" pitchFamily="34" charset="0"/>
              </a:rPr>
              <a:t>keV</a:t>
            </a:r>
            <a:r>
              <a:rPr lang="en-US" sz="2400" dirty="0">
                <a:latin typeface="Calibri" panose="020F0502020204030204" pitchFamily="34" charset="0"/>
                <a:cs typeface="Calibri" panose="020F0502020204030204" pitchFamily="34" charset="0"/>
              </a:rPr>
              <a:t> x-rays/pix/s max sustained rate</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b="1" dirty="0">
                <a:latin typeface="Calibri" panose="020F0502020204030204" pitchFamily="34" charset="0"/>
                <a:cs typeface="Calibri" panose="020F0502020204030204" pitchFamily="34" charset="0"/>
              </a:rPr>
              <a:t>Readout limited to ~0% duty cycle at max frame rate of 1.1 kHz</a:t>
            </a:r>
            <a:endParaRPr lang="en-US" sz="2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endParaRPr lang="en-US" sz="2400" dirty="0"/>
          </a:p>
          <a:p>
            <a:pPr>
              <a:lnSpc>
                <a:spcPct val="100000"/>
              </a:lnSpc>
            </a:pPr>
            <a:endParaRPr sz="2400" dirty="0"/>
          </a:p>
        </p:txBody>
      </p:sp>
      <p:sp>
        <p:nvSpPr>
          <p:cNvPr id="767" name="CustomShape 107"/>
          <p:cNvSpPr/>
          <p:nvPr/>
        </p:nvSpPr>
        <p:spPr>
          <a:xfrm>
            <a:off x="1981200" y="274680"/>
            <a:ext cx="8229240" cy="1142640"/>
          </a:xfrm>
          <a:prstGeom prst="rect">
            <a:avLst/>
          </a:prstGeom>
          <a:noFill/>
          <a:ln>
            <a:noFill/>
          </a:ln>
        </p:spPr>
        <p:txBody>
          <a:bodyPr lIns="90000" tIns="45000" rIns="90000" bIns="45000"/>
          <a:lstStyle/>
          <a:p>
            <a:pPr algn="ctr">
              <a:lnSpc>
                <a:spcPct val="100000"/>
              </a:lnSpc>
            </a:pPr>
            <a:r>
              <a:rPr lang="en-US" sz="2800" b="1" dirty="0">
                <a:solidFill>
                  <a:srgbClr val="000000"/>
                </a:solidFill>
                <a:latin typeface="Arial"/>
              </a:rPr>
              <a:t>Present MM-PAD:</a:t>
            </a:r>
            <a:r>
              <a:rPr lang="en-US" sz="2800" b="1" dirty="0">
                <a:solidFill>
                  <a:srgbClr val="000000"/>
                </a:solidFill>
                <a:latin typeface="Calibri"/>
              </a:rPr>
              <a:t> </a:t>
            </a:r>
            <a:r>
              <a:rPr lang="en-US" sz="2800" b="1" dirty="0">
                <a:solidFill>
                  <a:srgbClr val="000000"/>
                </a:solidFill>
                <a:latin typeface="Arial"/>
              </a:rPr>
              <a:t>Limitations</a:t>
            </a:r>
            <a:endParaRPr dirty="0"/>
          </a:p>
        </p:txBody>
      </p:sp>
      <p:pic>
        <p:nvPicPr>
          <p:cNvPr id="111" name="Picture 1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8291" y="3389183"/>
            <a:ext cx="7644384" cy="2811783"/>
          </a:xfrm>
          <a:prstGeom prst="rect">
            <a:avLst/>
          </a:prstGeom>
        </p:spPr>
      </p:pic>
      <p:sp>
        <p:nvSpPr>
          <p:cNvPr id="112" name="Rectangle 111"/>
          <p:cNvSpPr/>
          <p:nvPr/>
        </p:nvSpPr>
        <p:spPr bwMode="auto">
          <a:xfrm>
            <a:off x="2368292" y="3389182"/>
            <a:ext cx="744455" cy="1002729"/>
          </a:xfrm>
          <a:prstGeom prst="rect">
            <a:avLst/>
          </a:prstGeom>
          <a:noFill/>
          <a:ln w="12700" cap="flat" cmpd="sng" algn="ctr">
            <a:solidFill>
              <a:schemeClr val="tx1"/>
            </a:solidFill>
            <a:prstDash val="dash"/>
            <a:round/>
            <a:headEnd type="triangle" w="med" len="med"/>
            <a:tailEnd type="triangl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dirty="0">
              <a:solidFill>
                <a:srgbClr val="000000"/>
              </a:solidFill>
              <a:latin typeface="Times New Roman" pitchFamily="18" charset="0"/>
            </a:endParaRPr>
          </a:p>
        </p:txBody>
      </p:sp>
      <p:sp>
        <p:nvSpPr>
          <p:cNvPr id="113" name="TextBox 112"/>
          <p:cNvSpPr txBox="1"/>
          <p:nvPr/>
        </p:nvSpPr>
        <p:spPr>
          <a:xfrm>
            <a:off x="1623962" y="3389181"/>
            <a:ext cx="1431028" cy="369332"/>
          </a:xfrm>
          <a:prstGeom prst="rect">
            <a:avLst/>
          </a:prstGeom>
          <a:noFill/>
        </p:spPr>
        <p:txBody>
          <a:bodyPr wrap="square" rtlCol="0">
            <a:spAutoFit/>
          </a:bodyPr>
          <a:lstStyle/>
          <a:p>
            <a:pPr>
              <a:defRPr/>
            </a:pPr>
            <a:r>
              <a:rPr lang="en-US" b="1" kern="0" dirty="0">
                <a:latin typeface="Calibri" panose="020F0502020204030204" pitchFamily="34" charset="0"/>
                <a:cs typeface="Calibri" panose="020F0502020204030204" pitchFamily="34" charset="0"/>
              </a:rPr>
              <a:t>Sensor</a:t>
            </a:r>
          </a:p>
        </p:txBody>
      </p:sp>
      <p:pic>
        <p:nvPicPr>
          <p:cNvPr id="114" name="Picture 1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6601" y="2743201"/>
            <a:ext cx="2043344" cy="1747291"/>
          </a:xfrm>
          <a:prstGeom prst="rect">
            <a:avLst/>
          </a:prstGeom>
        </p:spPr>
      </p:pic>
      <p:sp>
        <p:nvSpPr>
          <p:cNvPr id="2" name="TextBox 1"/>
          <p:cNvSpPr txBox="1"/>
          <p:nvPr/>
        </p:nvSpPr>
        <p:spPr>
          <a:xfrm>
            <a:off x="4191001" y="2977468"/>
            <a:ext cx="502919" cy="369332"/>
          </a:xfrm>
          <a:prstGeom prst="rect">
            <a:avLst/>
          </a:prstGeom>
          <a:solidFill>
            <a:schemeClr val="bg1"/>
          </a:solidFill>
        </p:spPr>
        <p:txBody>
          <a:bodyPr wrap="square" rtlCol="0">
            <a:spAutoFit/>
          </a:bodyPr>
          <a:lstStyle/>
          <a:p>
            <a:r>
              <a:rPr lang="en-US" dirty="0">
                <a:latin typeface="Calibri" panose="020F0502020204030204" pitchFamily="34" charset="0"/>
                <a:cs typeface="Calibri" panose="020F0502020204030204" pitchFamily="34" charset="0"/>
              </a:rPr>
              <a:t>C</a:t>
            </a:r>
            <a:r>
              <a:rPr lang="en-US" baseline="-25000" dirty="0">
                <a:latin typeface="Calibri" panose="020F0502020204030204" pitchFamily="34" charset="0"/>
                <a:cs typeface="Calibri" panose="020F0502020204030204" pitchFamily="34" charset="0"/>
              </a:rPr>
              <a:t>CR</a:t>
            </a:r>
          </a:p>
        </p:txBody>
      </p:sp>
      <p:sp>
        <p:nvSpPr>
          <p:cNvPr id="11" name="TextBox 10"/>
          <p:cNvSpPr txBox="1"/>
          <p:nvPr/>
        </p:nvSpPr>
        <p:spPr>
          <a:xfrm>
            <a:off x="3962400" y="4791851"/>
            <a:ext cx="449578" cy="369332"/>
          </a:xfrm>
          <a:prstGeom prst="rect">
            <a:avLst/>
          </a:prstGeom>
          <a:solidFill>
            <a:schemeClr val="bg1"/>
          </a:solidFill>
        </p:spPr>
        <p:txBody>
          <a:bodyPr wrap="square" rtlCol="0">
            <a:spAutoFit/>
          </a:bodyPr>
          <a:lstStyle/>
          <a:p>
            <a:r>
              <a:rPr lang="en-US" dirty="0"/>
              <a:t>C</a:t>
            </a:r>
            <a:r>
              <a:rPr lang="en-US" baseline="-25000" dirty="0"/>
              <a:t>F</a:t>
            </a:r>
          </a:p>
        </p:txBody>
      </p:sp>
      <p:sp>
        <p:nvSpPr>
          <p:cNvPr id="4" name="Slide Number Placeholder 3"/>
          <p:cNvSpPr>
            <a:spLocks noGrp="1"/>
          </p:cNvSpPr>
          <p:nvPr>
            <p:ph type="sldNum" sz="quarter" idx="10"/>
          </p:nvPr>
        </p:nvSpPr>
        <p:spPr/>
        <p:txBody>
          <a:bodyPr/>
          <a:lstStyle/>
          <a:p>
            <a:pPr>
              <a:defRPr/>
            </a:pPr>
            <a:fld id="{05FF681C-F548-4DDB-A0E6-033CCD18AB69}" type="slidenum">
              <a:rPr lang="en-US" smtClean="0"/>
              <a:pPr>
                <a:defRPr/>
              </a:pPr>
              <a:t>24</a:t>
            </a:fld>
            <a:endParaRPr lang="en-US"/>
          </a:p>
        </p:txBody>
      </p:sp>
    </p:spTree>
    <p:extLst>
      <p:ext uri="{BB962C8B-B14F-4D97-AF65-F5344CB8AC3E}">
        <p14:creationId xmlns:p14="http://schemas.microsoft.com/office/powerpoint/2010/main" val="3604896295"/>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9" name="Picture 1"/>
          <p:cNvPicPr/>
          <p:nvPr/>
        </p:nvPicPr>
        <p:blipFill>
          <a:blip r:embed="rId3"/>
          <a:stretch>
            <a:fillRect/>
          </a:stretch>
        </p:blipFill>
        <p:spPr>
          <a:xfrm>
            <a:off x="1846200" y="2166120"/>
            <a:ext cx="4749840" cy="3192120"/>
          </a:xfrm>
          <a:prstGeom prst="rect">
            <a:avLst/>
          </a:prstGeom>
          <a:ln>
            <a:noFill/>
          </a:ln>
        </p:spPr>
      </p:pic>
      <p:sp>
        <p:nvSpPr>
          <p:cNvPr id="880" name="TextShape 1"/>
          <p:cNvSpPr txBox="1"/>
          <p:nvPr/>
        </p:nvSpPr>
        <p:spPr>
          <a:xfrm>
            <a:off x="1981200" y="274680"/>
            <a:ext cx="8229240" cy="563040"/>
          </a:xfrm>
          <a:prstGeom prst="rect">
            <a:avLst/>
          </a:prstGeom>
        </p:spPr>
        <p:txBody>
          <a:bodyPr lIns="90000" tIns="45000" rIns="90000" bIns="45000"/>
          <a:lstStyle/>
          <a:p>
            <a:pPr algn="ctr">
              <a:lnSpc>
                <a:spcPct val="100000"/>
              </a:lnSpc>
            </a:pPr>
            <a:r>
              <a:rPr lang="en-US" sz="2800" b="1" dirty="0">
                <a:solidFill>
                  <a:srgbClr val="000000"/>
                </a:solidFill>
                <a:latin typeface="Arial"/>
              </a:rPr>
              <a:t>HDR-PAD option 1: MM-PAD 2.0
</a:t>
            </a:r>
            <a:r>
              <a:rPr lang="en-US" sz="2400" i="1" dirty="0">
                <a:solidFill>
                  <a:srgbClr val="C00000"/>
                </a:solidFill>
                <a:latin typeface="Arial"/>
              </a:rPr>
              <a:t>improvements to MM-PAD pixel</a:t>
            </a:r>
            <a:endParaRPr dirty="0"/>
          </a:p>
        </p:txBody>
      </p:sp>
      <p:sp>
        <p:nvSpPr>
          <p:cNvPr id="881" name="TextShape 2"/>
          <p:cNvSpPr txBox="1"/>
          <p:nvPr/>
        </p:nvSpPr>
        <p:spPr>
          <a:xfrm>
            <a:off x="10136280" y="6408720"/>
            <a:ext cx="377640" cy="274320"/>
          </a:xfrm>
          <a:prstGeom prst="rect">
            <a:avLst/>
          </a:prstGeom>
        </p:spPr>
        <p:txBody>
          <a:bodyPr/>
          <a:lstStyle/>
          <a:p>
            <a:pPr algn="r">
              <a:lnSpc>
                <a:spcPct val="100000"/>
              </a:lnSpc>
            </a:pPr>
            <a:fld id="{39F55C1A-BB61-466C-BD70-C15DA345A116}" type="slidenum">
              <a:rPr lang="en-US" sz="1000" b="1">
                <a:solidFill>
                  <a:srgbClr val="000000"/>
                </a:solidFill>
                <a:latin typeface="Times New Roman"/>
              </a:rPr>
              <a:t>25</a:t>
            </a:fld>
            <a:endParaRPr/>
          </a:p>
        </p:txBody>
      </p:sp>
      <p:sp>
        <p:nvSpPr>
          <p:cNvPr id="882" name="CustomShape 3"/>
          <p:cNvSpPr/>
          <p:nvPr/>
        </p:nvSpPr>
        <p:spPr>
          <a:xfrm>
            <a:off x="6553200" y="1554480"/>
            <a:ext cx="4114800" cy="4362226"/>
          </a:xfrm>
          <a:prstGeom prst="rect">
            <a:avLst/>
          </a:prstGeom>
          <a:noFill/>
          <a:ln>
            <a:noFill/>
          </a:ln>
        </p:spPr>
        <p:txBody>
          <a:bodyPr lIns="90000" tIns="45000" rIns="90000" bIns="45000"/>
          <a:lstStyle/>
          <a:p>
            <a:pPr>
              <a:lnSpc>
                <a:spcPct val="100000"/>
              </a:lnSpc>
            </a:pPr>
            <a:r>
              <a:rPr lang="en-US" sz="2400" b="1" dirty="0">
                <a:solidFill>
                  <a:srgbClr val="CC0000"/>
                </a:solidFill>
                <a:latin typeface="Calibri" panose="020F0502020204030204" pitchFamily="34" charset="0"/>
                <a:cs typeface="Calibri" panose="020F0502020204030204" pitchFamily="34" charset="0"/>
              </a:rPr>
              <a:t>Adaptive gain </a:t>
            </a:r>
            <a:endParaRPr dirty="0">
              <a:latin typeface="Calibri" panose="020F0502020204030204" pitchFamily="34" charset="0"/>
              <a:cs typeface="Calibri" panose="020F0502020204030204" pitchFamily="34" charset="0"/>
            </a:endParaRPr>
          </a:p>
          <a:p>
            <a:pPr>
              <a:lnSpc>
                <a:spcPct val="100000"/>
              </a:lnSpc>
            </a:pPr>
            <a:r>
              <a:rPr lang="en-US" sz="2400" dirty="0">
                <a:solidFill>
                  <a:srgbClr val="000000"/>
                </a:solidFill>
                <a:latin typeface="Calibri" panose="020F0502020204030204" pitchFamily="34" charset="0"/>
                <a:cs typeface="Calibri" panose="020F0502020204030204" pitchFamily="34" charset="0"/>
              </a:rPr>
              <a:t> </a:t>
            </a:r>
            <a:r>
              <a:rPr lang="en-US" sz="2400" i="1" dirty="0">
                <a:solidFill>
                  <a:srgbClr val="000000"/>
                </a:solidFill>
                <a:latin typeface="Calibri" panose="020F0502020204030204" pitchFamily="34" charset="0"/>
                <a:cs typeface="Calibri" panose="020F0502020204030204" pitchFamily="34" charset="0"/>
              </a:rPr>
              <a:t>At start : </a:t>
            </a:r>
            <a:endParaRPr dirty="0">
              <a:latin typeface="Calibri" panose="020F0502020204030204" pitchFamily="34" charset="0"/>
              <a:cs typeface="Calibri" panose="020F0502020204030204" pitchFamily="34" charset="0"/>
            </a:endParaRPr>
          </a:p>
          <a:p>
            <a:pPr>
              <a:lnSpc>
                <a:spcPct val="100000"/>
              </a:lnSpc>
            </a:pPr>
            <a:r>
              <a:rPr lang="en-US" sz="2400" dirty="0">
                <a:solidFill>
                  <a:srgbClr val="000000"/>
                </a:solidFill>
                <a:latin typeface="Calibri" panose="020F0502020204030204" pitchFamily="34" charset="0"/>
                <a:cs typeface="Calibri" panose="020F0502020204030204" pitchFamily="34" charset="0"/>
              </a:rPr>
              <a:t>	Use 40 </a:t>
            </a:r>
            <a:r>
              <a:rPr lang="en-US" sz="2400" dirty="0" err="1">
                <a:solidFill>
                  <a:srgbClr val="000000"/>
                </a:solidFill>
                <a:latin typeface="Calibri" panose="020F0502020204030204" pitchFamily="34" charset="0"/>
                <a:cs typeface="Calibri" panose="020F0502020204030204" pitchFamily="34" charset="0"/>
              </a:rPr>
              <a:t>fF</a:t>
            </a:r>
            <a:r>
              <a:rPr lang="en-US" sz="2400" dirty="0">
                <a:solidFill>
                  <a:srgbClr val="000000"/>
                </a:solidFill>
                <a:latin typeface="Calibri" panose="020F0502020204030204" pitchFamily="34" charset="0"/>
                <a:cs typeface="Calibri" panose="020F0502020204030204" pitchFamily="34" charset="0"/>
              </a:rPr>
              <a:t> for high S/N </a:t>
            </a:r>
            <a:endParaRPr dirty="0">
              <a:latin typeface="Calibri" panose="020F0502020204030204" pitchFamily="34" charset="0"/>
              <a:cs typeface="Calibri" panose="020F0502020204030204" pitchFamily="34" charset="0"/>
            </a:endParaRPr>
          </a:p>
          <a:p>
            <a:pPr>
              <a:lnSpc>
                <a:spcPct val="100000"/>
              </a:lnSpc>
            </a:pPr>
            <a:r>
              <a:rPr lang="en-US" sz="2400" dirty="0">
                <a:solidFill>
                  <a:srgbClr val="000000"/>
                </a:solidFill>
                <a:latin typeface="Calibri" panose="020F0502020204030204" pitchFamily="34" charset="0"/>
                <a:cs typeface="Calibri" panose="020F0502020204030204" pitchFamily="34" charset="0"/>
              </a:rPr>
              <a:t> </a:t>
            </a:r>
            <a:r>
              <a:rPr lang="en-US" sz="2400" i="1" dirty="0">
                <a:solidFill>
                  <a:srgbClr val="000000"/>
                </a:solidFill>
                <a:latin typeface="Calibri" panose="020F0502020204030204" pitchFamily="34" charset="0"/>
                <a:cs typeface="Calibri" panose="020F0502020204030204" pitchFamily="34" charset="0"/>
              </a:rPr>
              <a:t>After first fill:</a:t>
            </a:r>
            <a:endParaRPr dirty="0">
              <a:latin typeface="Calibri" panose="020F0502020204030204" pitchFamily="34" charset="0"/>
              <a:cs typeface="Calibri" panose="020F0502020204030204" pitchFamily="34" charset="0"/>
            </a:endParaRPr>
          </a:p>
          <a:p>
            <a:pPr>
              <a:lnSpc>
                <a:spcPct val="100000"/>
              </a:lnSpc>
            </a:pPr>
            <a:r>
              <a:rPr lang="en-US" sz="2400" dirty="0">
                <a:solidFill>
                  <a:srgbClr val="000000"/>
                </a:solidFill>
                <a:latin typeface="Calibri" panose="020F0502020204030204" pitchFamily="34" charset="0"/>
                <a:cs typeface="Calibri" panose="020F0502020204030204" pitchFamily="34" charset="0"/>
              </a:rPr>
              <a:t>     Use larger cap to handle           large pulses</a:t>
            </a:r>
            <a:endParaRPr dirty="0">
              <a:latin typeface="Calibri" panose="020F0502020204030204" pitchFamily="34" charset="0"/>
              <a:cs typeface="Calibri" panose="020F0502020204030204" pitchFamily="34" charset="0"/>
            </a:endParaRPr>
          </a:p>
          <a:p>
            <a:pPr>
              <a:lnSpc>
                <a:spcPct val="100000"/>
              </a:lnSpc>
            </a:pPr>
            <a:r>
              <a:rPr lang="en-US" sz="2400" dirty="0">
                <a:solidFill>
                  <a:srgbClr val="000000"/>
                </a:solidFill>
                <a:latin typeface="Calibri" panose="020F0502020204030204" pitchFamily="34" charset="0"/>
                <a:cs typeface="Calibri" panose="020F0502020204030204" pitchFamily="34" charset="0"/>
              </a:rPr>
              <a:t>	       </a:t>
            </a:r>
            <a:r>
              <a:rPr lang="en-US" sz="2000" i="1" dirty="0">
                <a:solidFill>
                  <a:srgbClr val="000000"/>
                </a:solidFill>
                <a:latin typeface="Calibri" panose="020F0502020204030204" pitchFamily="34" charset="0"/>
                <a:cs typeface="Calibri" panose="020F0502020204030204" pitchFamily="34" charset="0"/>
              </a:rPr>
              <a:t>(tried 460 - 2600 </a:t>
            </a:r>
            <a:r>
              <a:rPr lang="en-US" sz="2000" i="1" dirty="0" err="1">
                <a:solidFill>
                  <a:srgbClr val="000000"/>
                </a:solidFill>
                <a:latin typeface="Calibri" panose="020F0502020204030204" pitchFamily="34" charset="0"/>
                <a:cs typeface="Calibri" panose="020F0502020204030204" pitchFamily="34" charset="0"/>
              </a:rPr>
              <a:t>fF</a:t>
            </a:r>
            <a:r>
              <a:rPr lang="en-US" sz="2000" i="1" dirty="0">
                <a:solidFill>
                  <a:srgbClr val="000000"/>
                </a:solidFill>
                <a:latin typeface="Calibri" panose="020F0502020204030204" pitchFamily="34" charset="0"/>
                <a:cs typeface="Calibri" panose="020F0502020204030204" pitchFamily="34" charset="0"/>
              </a:rPr>
              <a:t>)</a:t>
            </a:r>
            <a:r>
              <a:rPr lang="en-US" sz="2400" dirty="0">
                <a:solidFill>
                  <a:srgbClr val="000000"/>
                </a:solidFill>
                <a:latin typeface="Calibri" panose="020F0502020204030204" pitchFamily="34" charset="0"/>
                <a:cs typeface="Calibri" panose="020F0502020204030204" pitchFamily="34" charset="0"/>
              </a:rPr>
              <a:t> </a:t>
            </a:r>
            <a:endParaRPr dirty="0">
              <a:latin typeface="Calibri" panose="020F0502020204030204" pitchFamily="34" charset="0"/>
              <a:cs typeface="Calibri" panose="020F0502020204030204" pitchFamily="34" charset="0"/>
            </a:endParaRPr>
          </a:p>
          <a:p>
            <a:pPr>
              <a:lnSpc>
                <a:spcPct val="100000"/>
              </a:lnSpc>
            </a:pPr>
            <a:endParaRPr dirty="0">
              <a:latin typeface="Calibri" panose="020F0502020204030204" pitchFamily="34" charset="0"/>
              <a:cs typeface="Calibri" panose="020F0502020204030204" pitchFamily="34" charset="0"/>
            </a:endParaRPr>
          </a:p>
          <a:p>
            <a:pPr>
              <a:lnSpc>
                <a:spcPct val="100000"/>
              </a:lnSpc>
            </a:pPr>
            <a:endParaRPr dirty="0">
              <a:latin typeface="Calibri" panose="020F0502020204030204" pitchFamily="34" charset="0"/>
              <a:cs typeface="Calibri" panose="020F0502020204030204" pitchFamily="34" charset="0"/>
            </a:endParaRPr>
          </a:p>
          <a:p>
            <a:pPr>
              <a:lnSpc>
                <a:spcPct val="100000"/>
              </a:lnSpc>
            </a:pPr>
            <a:r>
              <a:rPr lang="en-US" sz="2400" b="1" dirty="0">
                <a:solidFill>
                  <a:srgbClr val="CC0000"/>
                </a:solidFill>
                <a:latin typeface="Calibri" panose="020F0502020204030204" pitchFamily="34" charset="0"/>
                <a:cs typeface="Calibri" panose="020F0502020204030204" pitchFamily="34" charset="0"/>
              </a:rPr>
              <a:t>Charge removal now at 100 MHz max operation</a:t>
            </a:r>
            <a:endParaRPr dirty="0">
              <a:latin typeface="Calibri" panose="020F0502020204030204" pitchFamily="34" charset="0"/>
              <a:cs typeface="Calibri" panose="020F0502020204030204" pitchFamily="34" charset="0"/>
            </a:endParaRPr>
          </a:p>
          <a:p>
            <a:pPr>
              <a:lnSpc>
                <a:spcPct val="100000"/>
              </a:lnSpc>
            </a:pPr>
            <a:endParaRPr dirty="0">
              <a:latin typeface="Calibri" panose="020F0502020204030204" pitchFamily="34" charset="0"/>
              <a:cs typeface="Calibri" panose="020F0502020204030204" pitchFamily="34" charset="0"/>
            </a:endParaRPr>
          </a:p>
          <a:p>
            <a:pPr>
              <a:lnSpc>
                <a:spcPct val="100000"/>
              </a:lnSpc>
            </a:pPr>
            <a:endParaRPr dirty="0">
              <a:latin typeface="Calibri" panose="020F0502020204030204" pitchFamily="34" charset="0"/>
              <a:cs typeface="Calibri" panose="020F0502020204030204" pitchFamily="34" charset="0"/>
            </a:endParaRPr>
          </a:p>
          <a:p>
            <a:pPr>
              <a:lnSpc>
                <a:spcPct val="100000"/>
              </a:lnSpc>
            </a:pPr>
            <a:endParaRPr dirty="0">
              <a:latin typeface="Calibri" panose="020F0502020204030204" pitchFamily="34" charset="0"/>
              <a:cs typeface="Calibri" panose="020F0502020204030204" pitchFamily="34" charset="0"/>
            </a:endParaRPr>
          </a:p>
          <a:p>
            <a:pPr>
              <a:lnSpc>
                <a:spcPct val="100000"/>
              </a:lnSpc>
            </a:pPr>
            <a:endParaRPr dirty="0">
              <a:latin typeface="Calibri" panose="020F0502020204030204" pitchFamily="34" charset="0"/>
              <a:cs typeface="Calibri" panose="020F0502020204030204" pitchFamily="34" charset="0"/>
            </a:endParaRPr>
          </a:p>
          <a:p>
            <a:pPr lvl="1">
              <a:lnSpc>
                <a:spcPct val="100000"/>
              </a:lnSpc>
              <a:buFont typeface="Arial"/>
              <a:buChar char="•"/>
            </a:pPr>
            <a:endParaRPr dirty="0">
              <a:latin typeface="Calibri" panose="020F0502020204030204" pitchFamily="34" charset="0"/>
              <a:cs typeface="Calibri" panose="020F0502020204030204" pitchFamily="34" charset="0"/>
            </a:endParaRPr>
          </a:p>
          <a:p>
            <a:pPr>
              <a:lnSpc>
                <a:spcPct val="100000"/>
              </a:lnSpc>
            </a:pPr>
            <a:endParaRPr dirty="0">
              <a:latin typeface="Calibri" panose="020F0502020204030204" pitchFamily="34" charset="0"/>
              <a:cs typeface="Calibri" panose="020F0502020204030204" pitchFamily="34" charset="0"/>
            </a:endParaRPr>
          </a:p>
        </p:txBody>
      </p:sp>
      <p:sp>
        <p:nvSpPr>
          <p:cNvPr id="883" name="CustomShape 4"/>
          <p:cNvSpPr/>
          <p:nvPr/>
        </p:nvSpPr>
        <p:spPr>
          <a:xfrm flipH="1">
            <a:off x="3684000" y="1869602"/>
            <a:ext cx="2824200" cy="795118"/>
          </a:xfrm>
          <a:prstGeom prst="straightConnector1">
            <a:avLst/>
          </a:prstGeom>
          <a:noFill/>
          <a:ln w="38160">
            <a:solidFill>
              <a:srgbClr val="0070C0"/>
            </a:solidFill>
            <a:round/>
            <a:tailEnd type="triangle" w="med" len="med"/>
          </a:ln>
        </p:spPr>
      </p:sp>
      <p:sp>
        <p:nvSpPr>
          <p:cNvPr id="884" name="CustomShape 5"/>
          <p:cNvSpPr/>
          <p:nvPr/>
        </p:nvSpPr>
        <p:spPr>
          <a:xfrm flipH="1" flipV="1">
            <a:off x="3990360" y="4266720"/>
            <a:ext cx="2650680" cy="762480"/>
          </a:xfrm>
          <a:prstGeom prst="straightConnector1">
            <a:avLst/>
          </a:prstGeom>
          <a:noFill/>
          <a:ln w="38160">
            <a:solidFill>
              <a:srgbClr val="0070C0"/>
            </a:solidFill>
            <a:round/>
            <a:tailEnd type="triangle" w="med" len="med"/>
          </a:ln>
        </p:spPr>
      </p:sp>
      <p:sp>
        <p:nvSpPr>
          <p:cNvPr id="8" name="CustomShape 8"/>
          <p:cNvSpPr/>
          <p:nvPr/>
        </p:nvSpPr>
        <p:spPr>
          <a:xfrm>
            <a:off x="1783200" y="5577840"/>
            <a:ext cx="3124080" cy="699480"/>
          </a:xfrm>
          <a:prstGeom prst="rect">
            <a:avLst/>
          </a:prstGeom>
          <a:noFill/>
          <a:ln>
            <a:noFill/>
          </a:ln>
        </p:spPr>
        <p:txBody>
          <a:bodyPr lIns="90000" tIns="45000" rIns="90000" bIns="45000"/>
          <a:lstStyle/>
          <a:p>
            <a:pPr algn="ctr">
              <a:lnSpc>
                <a:spcPct val="100000"/>
              </a:lnSpc>
            </a:pPr>
            <a:r>
              <a:rPr lang="en-US" sz="2000" b="1" dirty="0">
                <a:solidFill>
                  <a:srgbClr val="C00000"/>
                </a:solidFill>
                <a:latin typeface="Calibri"/>
              </a:rPr>
              <a:t>Class AB amplifier  </a:t>
            </a:r>
            <a:r>
              <a:rPr lang="en-US" sz="2000" i="1" dirty="0">
                <a:solidFill>
                  <a:srgbClr val="C00000"/>
                </a:solidFill>
                <a:latin typeface="Calibri"/>
              </a:rPr>
              <a:t>higher slew rate</a:t>
            </a:r>
            <a:endParaRPr dirty="0"/>
          </a:p>
        </p:txBody>
      </p:sp>
      <p:sp>
        <p:nvSpPr>
          <p:cNvPr id="9" name="CustomShape 9"/>
          <p:cNvSpPr/>
          <p:nvPr/>
        </p:nvSpPr>
        <p:spPr>
          <a:xfrm flipV="1">
            <a:off x="2621280" y="3657600"/>
            <a:ext cx="365760" cy="1828800"/>
          </a:xfrm>
          <a:prstGeom prst="straightConnector1">
            <a:avLst/>
          </a:prstGeom>
          <a:noFill/>
          <a:ln w="38160">
            <a:solidFill>
              <a:srgbClr val="0070C0"/>
            </a:solidFill>
            <a:round/>
            <a:tailEnd type="triangle" w="med" len="med"/>
          </a:ln>
        </p:spPr>
      </p:sp>
      <p:sp>
        <p:nvSpPr>
          <p:cNvPr id="10" name="TextBox 9"/>
          <p:cNvSpPr txBox="1"/>
          <p:nvPr/>
        </p:nvSpPr>
        <p:spPr>
          <a:xfrm>
            <a:off x="2561641" y="2193796"/>
            <a:ext cx="617220"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CF</a:t>
            </a:r>
            <a:r>
              <a:rPr lang="en-US" sz="1400" baseline="-25000" dirty="0">
                <a:latin typeface="Calibri" panose="020F0502020204030204" pitchFamily="34" charset="0"/>
                <a:cs typeface="Calibri" panose="020F0502020204030204" pitchFamily="34" charset="0"/>
              </a:rPr>
              <a:t>LG</a:t>
            </a:r>
          </a:p>
        </p:txBody>
      </p:sp>
      <p:sp>
        <p:nvSpPr>
          <p:cNvPr id="11" name="TextBox 10"/>
          <p:cNvSpPr txBox="1"/>
          <p:nvPr/>
        </p:nvSpPr>
        <p:spPr>
          <a:xfrm>
            <a:off x="2561641" y="2624069"/>
            <a:ext cx="617220"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CF</a:t>
            </a:r>
            <a:r>
              <a:rPr lang="en-US" sz="1400" baseline="-25000" dirty="0">
                <a:latin typeface="Calibri" panose="020F0502020204030204" pitchFamily="34" charset="0"/>
                <a:cs typeface="Calibri" panose="020F0502020204030204" pitchFamily="34" charset="0"/>
              </a:rPr>
              <a:t>HG</a:t>
            </a:r>
          </a:p>
        </p:txBody>
      </p:sp>
      <p:sp>
        <p:nvSpPr>
          <p:cNvPr id="3" name="Slide Number Placeholder 2"/>
          <p:cNvSpPr>
            <a:spLocks noGrp="1"/>
          </p:cNvSpPr>
          <p:nvPr>
            <p:ph type="sldNum" sz="quarter" idx="10"/>
          </p:nvPr>
        </p:nvSpPr>
        <p:spPr/>
        <p:txBody>
          <a:bodyPr/>
          <a:lstStyle/>
          <a:p>
            <a:pPr>
              <a:defRPr/>
            </a:pPr>
            <a:fld id="{05FF681C-F548-4DDB-A0E6-033CCD18AB69}" type="slidenum">
              <a:rPr lang="en-US" smtClean="0"/>
              <a:pPr>
                <a:defRPr/>
              </a:pPr>
              <a:t>25</a:t>
            </a:fld>
            <a:endParaRPr lang="en-US"/>
          </a:p>
        </p:txBody>
      </p:sp>
    </p:spTree>
    <p:extLst>
      <p:ext uri="{BB962C8B-B14F-4D97-AF65-F5344CB8AC3E}">
        <p14:creationId xmlns:p14="http://schemas.microsoft.com/office/powerpoint/2010/main" val="346059665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EFDA4C8-8A73-492D-B46C-2EF217466B2D}" type="slidenum">
              <a:rPr lang="en-US" smtClean="0"/>
              <a:t>3</a:t>
            </a:fld>
            <a:endParaRPr lang="en-US"/>
          </a:p>
        </p:txBody>
      </p:sp>
      <p:sp>
        <p:nvSpPr>
          <p:cNvPr id="4" name="Title 3"/>
          <p:cNvSpPr>
            <a:spLocks noGrp="1"/>
          </p:cNvSpPr>
          <p:nvPr>
            <p:ph type="title"/>
          </p:nvPr>
        </p:nvSpPr>
        <p:spPr/>
        <p:txBody>
          <a:bodyPr/>
          <a:lstStyle/>
          <a:p>
            <a:r>
              <a:rPr lang="en-US" dirty="0" smtClean="0"/>
              <a:t>Storage ring application:</a:t>
            </a:r>
            <a:br>
              <a:rPr lang="en-US" dirty="0" smtClean="0"/>
            </a:br>
            <a:r>
              <a:rPr lang="en-US" dirty="0" err="1" smtClean="0"/>
              <a:t>Ptychography</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778397"/>
            <a:ext cx="7115681" cy="4024313"/>
          </a:xfrm>
          <a:prstGeom prst="rect">
            <a:avLst/>
          </a:prstGeom>
        </p:spPr>
      </p:pic>
      <p:sp>
        <p:nvSpPr>
          <p:cNvPr id="6" name="TextBox 5"/>
          <p:cNvSpPr txBox="1"/>
          <p:nvPr/>
        </p:nvSpPr>
        <p:spPr>
          <a:xfrm>
            <a:off x="7910184" y="4991621"/>
            <a:ext cx="4093941" cy="276999"/>
          </a:xfrm>
          <a:prstGeom prst="rect">
            <a:avLst/>
          </a:prstGeom>
          <a:noFill/>
        </p:spPr>
        <p:txBody>
          <a:bodyPr wrap="none" rtlCol="0">
            <a:spAutoFit/>
          </a:bodyPr>
          <a:lstStyle/>
          <a:p>
            <a:r>
              <a:rPr lang="fr-FR" sz="1200" i="1" dirty="0" smtClean="0"/>
              <a:t>Pfeiffer, Nature </a:t>
            </a:r>
            <a:r>
              <a:rPr lang="fr-FR" sz="1200" i="1" dirty="0" err="1" smtClean="0"/>
              <a:t>Photonics</a:t>
            </a:r>
            <a:r>
              <a:rPr lang="fr-FR" sz="1200" i="1" dirty="0" smtClean="0"/>
              <a:t>, </a:t>
            </a:r>
            <a:r>
              <a:rPr lang="fr-FR" sz="1200" b="1" dirty="0" smtClean="0"/>
              <a:t>volume 12</a:t>
            </a:r>
            <a:r>
              <a:rPr lang="fr-FR" sz="1200" dirty="0" smtClean="0"/>
              <a:t>, pages9–17 (2018)</a:t>
            </a:r>
            <a:endParaRPr lang="en-US" sz="1200" dirty="0"/>
          </a:p>
        </p:txBody>
      </p:sp>
      <p:sp>
        <p:nvSpPr>
          <p:cNvPr id="2" name="TextBox 1"/>
          <p:cNvSpPr txBox="1"/>
          <p:nvPr/>
        </p:nvSpPr>
        <p:spPr>
          <a:xfrm>
            <a:off x="7910184" y="1496469"/>
            <a:ext cx="4076757" cy="3416320"/>
          </a:xfrm>
          <a:prstGeom prst="rect">
            <a:avLst/>
          </a:prstGeom>
          <a:noFill/>
        </p:spPr>
        <p:txBody>
          <a:bodyPr wrap="none" rtlCol="0">
            <a:spAutoFit/>
          </a:bodyPr>
          <a:lstStyle/>
          <a:p>
            <a:pPr marL="285750" indent="-285750">
              <a:buFont typeface="Arial" panose="020B0604020202020204" pitchFamily="34" charset="0"/>
              <a:buChar char="•"/>
            </a:pPr>
            <a:r>
              <a:rPr lang="en-US" dirty="0" smtClean="0"/>
              <a:t>Scanning coherent diffraction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a:t>
            </a:r>
            <a:r>
              <a:rPr lang="en-US" dirty="0" smtClean="0"/>
              <a:t>igh dynamic range beneficial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Reconstruct high resolution images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Used with x-rays at synchrotrons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Also used in e-microscopes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Review </a:t>
            </a:r>
            <a:r>
              <a:rPr lang="en-US" dirty="0" err="1" smtClean="0"/>
              <a:t>ptychography</a:t>
            </a:r>
            <a:r>
              <a:rPr lang="en-US" dirty="0" smtClean="0"/>
              <a:t> techniques:</a:t>
            </a:r>
            <a:endParaRPr lang="en-US" dirty="0"/>
          </a:p>
        </p:txBody>
      </p:sp>
      <p:sp>
        <p:nvSpPr>
          <p:cNvPr id="7" name="TextBox 6"/>
          <p:cNvSpPr txBox="1"/>
          <p:nvPr/>
        </p:nvSpPr>
        <p:spPr>
          <a:xfrm>
            <a:off x="7910184" y="4149016"/>
            <a:ext cx="3603872" cy="276999"/>
          </a:xfrm>
          <a:prstGeom prst="rect">
            <a:avLst/>
          </a:prstGeom>
          <a:noFill/>
        </p:spPr>
        <p:txBody>
          <a:bodyPr wrap="none" rtlCol="0">
            <a:spAutoFit/>
          </a:bodyPr>
          <a:lstStyle/>
          <a:p>
            <a:r>
              <a:rPr lang="fr-FR" sz="1200" i="1" dirty="0" smtClean="0"/>
              <a:t>Jiang, </a:t>
            </a:r>
            <a:r>
              <a:rPr lang="en-US" sz="1200" i="1" dirty="0" smtClean="0"/>
              <a:t>Nature, </a:t>
            </a:r>
            <a:r>
              <a:rPr lang="en-US" sz="1200" b="1" dirty="0" smtClean="0"/>
              <a:t>volume</a:t>
            </a:r>
            <a:r>
              <a:rPr lang="en-US" sz="1200" b="1" dirty="0"/>
              <a:t> 559</a:t>
            </a:r>
            <a:r>
              <a:rPr lang="en-US" sz="1200" dirty="0"/>
              <a:t>, pages343–349 (2018)</a:t>
            </a:r>
          </a:p>
        </p:txBody>
      </p:sp>
    </p:spTree>
    <p:extLst>
      <p:ext uri="{BB962C8B-B14F-4D97-AF65-F5344CB8AC3E}">
        <p14:creationId xmlns:p14="http://schemas.microsoft.com/office/powerpoint/2010/main" val="163804371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EFDA4C8-8A73-492D-B46C-2EF217466B2D}" type="slidenum">
              <a:rPr lang="en-US" smtClean="0"/>
              <a:t>4</a:t>
            </a:fld>
            <a:endParaRPr lang="en-US"/>
          </a:p>
        </p:txBody>
      </p:sp>
      <p:sp>
        <p:nvSpPr>
          <p:cNvPr id="4" name="Title 3"/>
          <p:cNvSpPr>
            <a:spLocks noGrp="1"/>
          </p:cNvSpPr>
          <p:nvPr>
            <p:ph type="title"/>
          </p:nvPr>
        </p:nvSpPr>
        <p:spPr>
          <a:xfrm>
            <a:off x="442025" y="83091"/>
            <a:ext cx="10972800" cy="1143000"/>
          </a:xfrm>
        </p:spPr>
        <p:txBody>
          <a:bodyPr/>
          <a:lstStyle/>
          <a:p>
            <a:r>
              <a:rPr lang="en-US" dirty="0" smtClean="0"/>
              <a:t>Need High Dynamic Range Pixel Array Detector</a:t>
            </a:r>
            <a:br>
              <a:rPr lang="en-US" dirty="0" smtClean="0"/>
            </a:br>
            <a:r>
              <a:rPr lang="en-US" dirty="0" smtClean="0"/>
              <a:t>Si MM-PAD</a:t>
            </a:r>
            <a:endParaRPr lang="en-US" dirty="0"/>
          </a:p>
        </p:txBody>
      </p:sp>
      <p:sp>
        <p:nvSpPr>
          <p:cNvPr id="5" name="TextBox 5"/>
          <p:cNvSpPr txBox="1"/>
          <p:nvPr/>
        </p:nvSpPr>
        <p:spPr>
          <a:xfrm>
            <a:off x="1777409" y="4191337"/>
            <a:ext cx="8686800" cy="2246769"/>
          </a:xfrm>
          <a:prstGeom prst="rect">
            <a:avLst/>
          </a:prstGeom>
          <a:noFill/>
        </p:spPr>
        <p:txBody>
          <a:bodyPr wrap="square" rtlCol="0">
            <a:spAutoFit/>
          </a:bodyPr>
          <a:lstStyle>
            <a:defPPr>
              <a:defRPr lang="en-US"/>
            </a:defPPr>
            <a:lvl1pPr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1pPr>
            <a:lvl2pPr marL="4572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2pPr>
            <a:lvl3pPr marL="9144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3pPr>
            <a:lvl4pPr marL="13716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4pPr>
            <a:lvl5pPr marL="18288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4200"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4200"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4200"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4200" kern="1200">
                <a:solidFill>
                  <a:srgbClr val="000000"/>
                </a:solidFill>
                <a:latin typeface="Gill Sans" charset="0"/>
                <a:ea typeface="ヒラギノ角ゴ ProN W3" charset="-128"/>
                <a:cs typeface="+mn-cs"/>
                <a:sym typeface="Gill Sans" charset="0"/>
              </a:defRPr>
            </a:lvl9pPr>
          </a:lstStyle>
          <a:p>
            <a:pPr marL="285750" indent="-285750">
              <a:buFontTx/>
              <a:buChar char="-"/>
            </a:pPr>
            <a:r>
              <a:rPr lang="en-US" sz="2000" b="1" dirty="0" smtClean="0">
                <a:latin typeface="Arial" panose="020B0604020202020204" pitchFamily="34" charset="0"/>
              </a:rPr>
              <a:t>Energy</a:t>
            </a:r>
            <a:r>
              <a:rPr lang="en-US" sz="2000" b="1" dirty="0">
                <a:latin typeface="Arial" panose="020B0604020202020204" pitchFamily="34" charset="0"/>
              </a:rPr>
              <a:t>: </a:t>
            </a:r>
            <a:r>
              <a:rPr lang="en-US" sz="2000" dirty="0" smtClean="0">
                <a:latin typeface="Arial" panose="020B0604020202020204" pitchFamily="34" charset="0"/>
              </a:rPr>
              <a:t>7.9 keV</a:t>
            </a:r>
          </a:p>
          <a:p>
            <a:pPr marL="285750" indent="-285750">
              <a:buFontTx/>
              <a:buChar char="-"/>
            </a:pPr>
            <a:r>
              <a:rPr lang="en-US" sz="2000" b="1" dirty="0" smtClean="0">
                <a:latin typeface="Arial" panose="020B0604020202020204" pitchFamily="34" charset="0"/>
              </a:rPr>
              <a:t>Integration time: </a:t>
            </a:r>
            <a:r>
              <a:rPr lang="en-US" sz="2000" dirty="0" smtClean="0">
                <a:latin typeface="Arial" panose="020B0604020202020204" pitchFamily="34" charset="0"/>
              </a:rPr>
              <a:t>100 </a:t>
            </a:r>
            <a:r>
              <a:rPr lang="en-US" sz="2000" dirty="0" err="1" smtClean="0">
                <a:latin typeface="Arial" panose="020B0604020202020204" pitchFamily="34" charset="0"/>
              </a:rPr>
              <a:t>ms</a:t>
            </a:r>
            <a:r>
              <a:rPr lang="en-US" sz="2000" dirty="0" smtClean="0">
                <a:latin typeface="Arial" panose="020B0604020202020204" pitchFamily="34" charset="0"/>
              </a:rPr>
              <a:t>/frame</a:t>
            </a:r>
          </a:p>
          <a:p>
            <a:pPr marL="285750" indent="-285750">
              <a:buFontTx/>
              <a:buChar char="-"/>
            </a:pPr>
            <a:r>
              <a:rPr lang="en-US" sz="2000" b="1" dirty="0" smtClean="0">
                <a:latin typeface="Arial" panose="020B0604020202020204" pitchFamily="34" charset="0"/>
              </a:rPr>
              <a:t>Image reconstruction resolution: </a:t>
            </a:r>
            <a:r>
              <a:rPr lang="en-US" sz="2000" dirty="0" smtClean="0">
                <a:latin typeface="Arial" panose="020B0604020202020204" pitchFamily="34" charset="0"/>
              </a:rPr>
              <a:t>25 nm horizontal, 26 nm vertical</a:t>
            </a:r>
          </a:p>
          <a:p>
            <a:pPr marL="285750" indent="-285750">
              <a:buFontTx/>
              <a:buChar char="-"/>
            </a:pPr>
            <a:endParaRPr lang="en-US" sz="2000" dirty="0">
              <a:latin typeface="Arial" panose="020B0604020202020204" pitchFamily="34" charset="0"/>
            </a:endParaRPr>
          </a:p>
          <a:p>
            <a:pPr marL="285750" indent="-285750">
              <a:buFontTx/>
              <a:buChar char="-"/>
            </a:pPr>
            <a:r>
              <a:rPr lang="en-US" sz="1800" b="1" dirty="0">
                <a:latin typeface="Arial" panose="020B0604020202020204" pitchFamily="34" charset="0"/>
              </a:rPr>
              <a:t>Collaborators</a:t>
            </a:r>
            <a:r>
              <a:rPr lang="en-US" sz="1800" b="1" dirty="0" smtClean="0">
                <a:latin typeface="Arial" panose="020B0604020202020204" pitchFamily="34" charset="0"/>
              </a:rPr>
              <a:t>:</a:t>
            </a:r>
          </a:p>
          <a:p>
            <a:pPr lvl="1"/>
            <a:r>
              <a:rPr lang="en-US" sz="1800" b="1" dirty="0" smtClean="0">
                <a:latin typeface="Arial" panose="020B0604020202020204" pitchFamily="34" charset="0"/>
              </a:rPr>
              <a:t> </a:t>
            </a:r>
            <a:r>
              <a:rPr lang="en-US" sz="1800" dirty="0">
                <a:latin typeface="Arial" panose="020B0604020202020204" pitchFamily="34" charset="0"/>
              </a:rPr>
              <a:t>Adrian Mancuso, Klaus </a:t>
            </a:r>
            <a:r>
              <a:rPr lang="en-US" sz="1800" dirty="0" err="1">
                <a:latin typeface="Arial" panose="020B0604020202020204" pitchFamily="34" charset="0"/>
              </a:rPr>
              <a:t>Giewekemeyer</a:t>
            </a:r>
            <a:r>
              <a:rPr lang="en-US" sz="1800" dirty="0">
                <a:latin typeface="Arial" panose="020B0604020202020204" pitchFamily="34" charset="0"/>
              </a:rPr>
              <a:t>, Andy </a:t>
            </a:r>
            <a:r>
              <a:rPr lang="en-US" sz="1800" dirty="0" err="1">
                <a:latin typeface="Arial" panose="020B0604020202020204" pitchFamily="34" charset="0"/>
              </a:rPr>
              <a:t>Acquila</a:t>
            </a:r>
            <a:r>
              <a:rPr lang="en-US" sz="1800" dirty="0">
                <a:latin typeface="Arial" panose="020B0604020202020204" pitchFamily="34" charset="0"/>
              </a:rPr>
              <a:t> (European XFEL)</a:t>
            </a:r>
            <a:endParaRPr lang="en-US" sz="1800" b="1" dirty="0">
              <a:latin typeface="Arial" panose="020B0604020202020204" pitchFamily="34" charset="0"/>
            </a:endParaRPr>
          </a:p>
          <a:p>
            <a:pPr marL="285750" indent="-285750">
              <a:buFontTx/>
              <a:buChar char="-"/>
            </a:pPr>
            <a:endParaRPr lang="en-US" sz="2000" dirty="0" smtClean="0"/>
          </a:p>
        </p:txBody>
      </p:sp>
      <p:sp>
        <p:nvSpPr>
          <p:cNvPr id="6" name="TextBox 6"/>
          <p:cNvSpPr txBox="1"/>
          <p:nvPr/>
        </p:nvSpPr>
        <p:spPr>
          <a:xfrm>
            <a:off x="3416074" y="6062498"/>
            <a:ext cx="5486399" cy="307777"/>
          </a:xfrm>
          <a:prstGeom prst="rect">
            <a:avLst/>
          </a:prstGeom>
          <a:noFill/>
        </p:spPr>
        <p:txBody>
          <a:bodyPr wrap="square" rtlCol="0">
            <a:spAutoFit/>
          </a:bodyPr>
          <a:lstStyle>
            <a:defPPr>
              <a:defRPr lang="en-US"/>
            </a:defPPr>
            <a:lvl1pPr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1pPr>
            <a:lvl2pPr marL="4572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2pPr>
            <a:lvl3pPr marL="9144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3pPr>
            <a:lvl4pPr marL="13716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4pPr>
            <a:lvl5pPr marL="18288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4200"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4200"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4200"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4200" kern="1200">
                <a:solidFill>
                  <a:srgbClr val="000000"/>
                </a:solidFill>
                <a:latin typeface="Gill Sans" charset="0"/>
                <a:ea typeface="ヒラギノ角ゴ ProN W3" charset="-128"/>
                <a:cs typeface="+mn-cs"/>
                <a:sym typeface="Gill Sans" charset="0"/>
              </a:defRPr>
            </a:lvl9pPr>
          </a:lstStyle>
          <a:p>
            <a:r>
              <a:rPr lang="en-US" sz="1400" dirty="0" err="1" smtClean="0"/>
              <a:t>Giewekemeyer</a:t>
            </a:r>
            <a:r>
              <a:rPr lang="en-US" sz="1400" dirty="0" smtClean="0"/>
              <a:t> </a:t>
            </a:r>
            <a:r>
              <a:rPr lang="en-US" sz="1400" i="1" dirty="0" smtClean="0"/>
              <a:t>et al., </a:t>
            </a:r>
            <a:r>
              <a:rPr lang="sv-SE" sz="1400" i="1" dirty="0"/>
              <a:t>(2014). J. Synchrotron Rad. 21, 1167-1174</a:t>
            </a:r>
            <a:endParaRPr lang="en-US" sz="1400" dirty="0"/>
          </a:p>
        </p:txBody>
      </p:sp>
      <p:grpSp>
        <p:nvGrpSpPr>
          <p:cNvPr id="7" name="Group 6"/>
          <p:cNvGrpSpPr/>
          <p:nvPr/>
        </p:nvGrpSpPr>
        <p:grpSpPr>
          <a:xfrm>
            <a:off x="1956390" y="965819"/>
            <a:ext cx="8507819" cy="3171855"/>
            <a:chOff x="457200" y="3076545"/>
            <a:chExt cx="8507819" cy="3171855"/>
          </a:xfrm>
        </p:grpSpPr>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7200" y="3390480"/>
              <a:ext cx="3255859" cy="2857920"/>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042686" y="3276600"/>
              <a:ext cx="4922333" cy="2819400"/>
            </a:xfrm>
            <a:prstGeom prst="rect">
              <a:avLst/>
            </a:prstGeom>
          </p:spPr>
        </p:pic>
        <p:sp>
          <p:nvSpPr>
            <p:cNvPr id="10" name="TextBox 8"/>
            <p:cNvSpPr txBox="1"/>
            <p:nvPr/>
          </p:nvSpPr>
          <p:spPr>
            <a:xfrm>
              <a:off x="585430" y="3076545"/>
              <a:ext cx="2662908" cy="400110"/>
            </a:xfrm>
            <a:prstGeom prst="rect">
              <a:avLst/>
            </a:prstGeom>
            <a:noFill/>
          </p:spPr>
          <p:txBody>
            <a:bodyPr wrap="none" rtlCol="0">
              <a:spAutoFit/>
            </a:bodyPr>
            <a:lstStyle>
              <a:defPPr>
                <a:defRPr lang="en-US"/>
              </a:defPPr>
              <a:lvl1pPr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1pPr>
              <a:lvl2pPr marL="4572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2pPr>
              <a:lvl3pPr marL="9144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3pPr>
              <a:lvl4pPr marL="13716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4pPr>
              <a:lvl5pPr marL="1828800" algn="l" rtl="0" eaLnBrk="0" fontAlgn="base" hangingPunct="0">
                <a:spcBef>
                  <a:spcPct val="0"/>
                </a:spcBef>
                <a:spcAft>
                  <a:spcPct val="0"/>
                </a:spcAft>
                <a:defRPr sz="4200"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4200"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4200"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4200"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4200" kern="1200">
                  <a:solidFill>
                    <a:srgbClr val="000000"/>
                  </a:solidFill>
                  <a:latin typeface="Gill Sans" charset="0"/>
                  <a:ea typeface="ヒラギノ角ゴ ProN W3" charset="-128"/>
                  <a:cs typeface="+mn-cs"/>
                  <a:sym typeface="Gill Sans" charset="0"/>
                </a:defRPr>
              </a:lvl9pPr>
            </a:lstStyle>
            <a:p>
              <a:r>
                <a:rPr lang="en-US" sz="2000" dirty="0" smtClean="0">
                  <a:latin typeface="Arial" panose="020B0604020202020204" pitchFamily="34" charset="0"/>
                  <a:cs typeface="Arial" panose="020B0604020202020204" pitchFamily="34" charset="0"/>
                </a:rPr>
                <a:t>Reconstructed object</a:t>
              </a:r>
              <a:endParaRPr lang="en-US" sz="2000" dirty="0">
                <a:latin typeface="Arial" panose="020B0604020202020204" pitchFamily="34" charset="0"/>
                <a:cs typeface="Arial" panose="020B0604020202020204" pitchFamily="34" charset="0"/>
              </a:endParaRPr>
            </a:p>
          </p:txBody>
        </p:sp>
      </p:grpSp>
      <p:cxnSp>
        <p:nvCxnSpPr>
          <p:cNvPr id="12" name="Straight Arrow Connector 11"/>
          <p:cNvCxnSpPr/>
          <p:nvPr/>
        </p:nvCxnSpPr>
        <p:spPr bwMode="auto">
          <a:xfrm flipH="1" flipV="1">
            <a:off x="7675124" y="3297678"/>
            <a:ext cx="2461097" cy="1332688"/>
          </a:xfrm>
          <a:prstGeom prst="straightConnector1">
            <a:avLst/>
          </a:prstGeom>
          <a:noFill/>
          <a:ln w="47625" cap="flat" cmpd="sng" algn="ctr">
            <a:solidFill>
              <a:srgbClr val="7030A0"/>
            </a:solidFill>
            <a:prstDash val="solid"/>
            <a:round/>
            <a:headEnd type="none" w="med" len="med"/>
            <a:tailEnd type="triangle"/>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Box 13"/>
          <p:cNvSpPr txBox="1"/>
          <p:nvPr/>
        </p:nvSpPr>
        <p:spPr>
          <a:xfrm>
            <a:off x="10045751" y="4591954"/>
            <a:ext cx="1620957" cy="369332"/>
          </a:xfrm>
          <a:prstGeom prst="rect">
            <a:avLst/>
          </a:prstGeom>
          <a:noFill/>
        </p:spPr>
        <p:txBody>
          <a:bodyPr wrap="none" rtlCol="0">
            <a:spAutoFit/>
          </a:bodyPr>
          <a:lstStyle/>
          <a:p>
            <a:r>
              <a:rPr lang="en-US" dirty="0" smtClean="0">
                <a:solidFill>
                  <a:srgbClr val="7030A0"/>
                </a:solidFill>
              </a:rPr>
              <a:t>No beam stop</a:t>
            </a:r>
            <a:endParaRPr lang="en-US" dirty="0">
              <a:solidFill>
                <a:srgbClr val="7030A0"/>
              </a:solidFill>
            </a:endParaRPr>
          </a:p>
        </p:txBody>
      </p:sp>
      <p:sp>
        <p:nvSpPr>
          <p:cNvPr id="2" name="TextBox 1"/>
          <p:cNvSpPr txBox="1"/>
          <p:nvPr/>
        </p:nvSpPr>
        <p:spPr>
          <a:xfrm>
            <a:off x="10323283" y="5791775"/>
            <a:ext cx="1595309" cy="646331"/>
          </a:xfrm>
          <a:prstGeom prst="rect">
            <a:avLst/>
          </a:prstGeom>
          <a:noFill/>
        </p:spPr>
        <p:txBody>
          <a:bodyPr wrap="none" rtlCol="0">
            <a:spAutoFit/>
          </a:bodyPr>
          <a:lstStyle/>
          <a:p>
            <a:pPr algn="ctr"/>
            <a:r>
              <a:rPr lang="en-US" dirty="0" smtClean="0">
                <a:solidFill>
                  <a:srgbClr val="C00000"/>
                </a:solidFill>
              </a:rPr>
              <a:t>P10 beamline</a:t>
            </a:r>
          </a:p>
          <a:p>
            <a:pPr algn="ctr"/>
            <a:r>
              <a:rPr lang="en-US" dirty="0" smtClean="0">
                <a:solidFill>
                  <a:srgbClr val="C00000"/>
                </a:solidFill>
              </a:rPr>
              <a:t>Petra III</a:t>
            </a:r>
            <a:endParaRPr lang="en-US" dirty="0">
              <a:solidFill>
                <a:srgbClr val="C00000"/>
              </a:solidFill>
            </a:endParaRPr>
          </a:p>
        </p:txBody>
      </p:sp>
    </p:spTree>
    <p:extLst>
      <p:ext uri="{BB962C8B-B14F-4D97-AF65-F5344CB8AC3E}">
        <p14:creationId xmlns:p14="http://schemas.microsoft.com/office/powerpoint/2010/main" val="69947251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ol\Desktop\Capture.JPG"/>
          <p:cNvPicPr>
            <a:picLocks noChangeAspect="1" noChangeArrowheads="1"/>
          </p:cNvPicPr>
          <p:nvPr/>
        </p:nvPicPr>
        <p:blipFill rotWithShape="1">
          <a:blip r:embed="rId3">
            <a:extLst>
              <a:ext uri="{28A0092B-C50C-407E-A947-70E740481C1C}">
                <a14:useLocalDpi xmlns:a14="http://schemas.microsoft.com/office/drawing/2010/main" val="0"/>
              </a:ext>
            </a:extLst>
          </a:blip>
          <a:srcRect b="47723"/>
          <a:stretch/>
        </p:blipFill>
        <p:spPr bwMode="auto">
          <a:xfrm>
            <a:off x="2042324" y="303209"/>
            <a:ext cx="6546273" cy="209164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sol\Desktop\Captur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6119" y="2394850"/>
            <a:ext cx="5630743" cy="400043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0"/>
          </p:nvPr>
        </p:nvSpPr>
        <p:spPr/>
        <p:txBody>
          <a:bodyPr/>
          <a:lstStyle/>
          <a:p>
            <a:pPr>
              <a:defRPr/>
            </a:pPr>
            <a:fld id="{4BDBAA6E-6650-41AE-9613-DAD2F94F4430}" type="slidenum">
              <a:rPr lang="en-US" smtClean="0"/>
              <a:pPr>
                <a:defRPr/>
              </a:pPr>
              <a:t>5</a:t>
            </a:fld>
            <a:endParaRPr lang="en-US"/>
          </a:p>
        </p:txBody>
      </p:sp>
      <p:pic>
        <p:nvPicPr>
          <p:cNvPr id="6" name="Picture 5">
            <a:extLst>
              <a:ext uri="{FF2B5EF4-FFF2-40B4-BE49-F238E27FC236}">
                <a16:creationId xmlns:a16="http://schemas.microsoft.com/office/drawing/2014/main" xmlns="" id="{8B5CCD2C-E895-4EE1-81F5-56ADEF98BA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96862" y="2099534"/>
            <a:ext cx="2713937" cy="4410147"/>
          </a:xfrm>
          <a:prstGeom prst="rect">
            <a:avLst/>
          </a:prstGeom>
        </p:spPr>
      </p:pic>
      <p:sp>
        <p:nvSpPr>
          <p:cNvPr id="8" name="TextBox 7"/>
          <p:cNvSpPr txBox="1"/>
          <p:nvPr/>
        </p:nvSpPr>
        <p:spPr>
          <a:xfrm>
            <a:off x="8408863" y="164709"/>
            <a:ext cx="3603872" cy="276999"/>
          </a:xfrm>
          <a:prstGeom prst="rect">
            <a:avLst/>
          </a:prstGeom>
          <a:noFill/>
        </p:spPr>
        <p:txBody>
          <a:bodyPr wrap="none" rtlCol="0">
            <a:spAutoFit/>
          </a:bodyPr>
          <a:lstStyle/>
          <a:p>
            <a:r>
              <a:rPr lang="fr-FR" sz="1200" i="1" dirty="0" smtClean="0"/>
              <a:t>Jiang, </a:t>
            </a:r>
            <a:r>
              <a:rPr lang="en-US" sz="1200" i="1" dirty="0" smtClean="0"/>
              <a:t>Nature, </a:t>
            </a:r>
            <a:r>
              <a:rPr lang="en-US" sz="1200" b="1" dirty="0" smtClean="0"/>
              <a:t>volume</a:t>
            </a:r>
            <a:r>
              <a:rPr lang="en-US" sz="1200" b="1" dirty="0"/>
              <a:t> 559</a:t>
            </a:r>
            <a:r>
              <a:rPr lang="en-US" sz="1200" dirty="0"/>
              <a:t>, pages343–349 (2018)</a:t>
            </a:r>
          </a:p>
        </p:txBody>
      </p:sp>
    </p:spTree>
    <p:extLst>
      <p:ext uri="{BB962C8B-B14F-4D97-AF65-F5344CB8AC3E}">
        <p14:creationId xmlns:p14="http://schemas.microsoft.com/office/powerpoint/2010/main" val="336643531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8139" y="1191693"/>
            <a:ext cx="6014936" cy="4525963"/>
          </a:xfrm>
        </p:spPr>
        <p:txBody>
          <a:bodyPr/>
          <a:lstStyle/>
          <a:p>
            <a:pPr>
              <a:spcAft>
                <a:spcPts val="600"/>
              </a:spcAft>
            </a:pPr>
            <a:r>
              <a:rPr lang="en-US" sz="2800" dirty="0" smtClean="0"/>
              <a:t>Charge integrating front-end.</a:t>
            </a:r>
          </a:p>
          <a:p>
            <a:pPr>
              <a:spcAft>
                <a:spcPts val="600"/>
              </a:spcAft>
            </a:pPr>
            <a:r>
              <a:rPr lang="en-US" sz="2800" dirty="0" smtClean="0"/>
              <a:t>Re-</a:t>
            </a:r>
            <a:r>
              <a:rPr lang="en-US" sz="2800" dirty="0" err="1" smtClean="0"/>
              <a:t>triggerable</a:t>
            </a:r>
            <a:r>
              <a:rPr lang="en-US" sz="2800" dirty="0" smtClean="0"/>
              <a:t> charge removal</a:t>
            </a:r>
          </a:p>
          <a:p>
            <a:pPr>
              <a:spcAft>
                <a:spcPts val="600"/>
              </a:spcAft>
            </a:pPr>
            <a:r>
              <a:rPr lang="en-US" sz="2800" dirty="0" smtClean="0"/>
              <a:t> # of -</a:t>
            </a:r>
            <a:r>
              <a:rPr lang="el-GR" sz="2800" dirty="0" smtClean="0"/>
              <a:t>Δ</a:t>
            </a:r>
            <a:r>
              <a:rPr lang="en-US" sz="2800" dirty="0" smtClean="0"/>
              <a:t>q tracked with counter.</a:t>
            </a:r>
          </a:p>
          <a:p>
            <a:pPr>
              <a:spcAft>
                <a:spcPts val="600"/>
              </a:spcAft>
            </a:pPr>
            <a:r>
              <a:rPr lang="en-US" sz="2800" dirty="0" smtClean="0"/>
              <a:t>Pixel output digital and analog.</a:t>
            </a:r>
          </a:p>
          <a:p>
            <a:pPr>
              <a:spcAft>
                <a:spcPts val="600"/>
              </a:spcAft>
            </a:pPr>
            <a:r>
              <a:rPr lang="en-US" sz="2800" dirty="0" smtClean="0"/>
              <a:t>Hole collecting.</a:t>
            </a:r>
            <a:endParaRPr lang="en-US" sz="2800" dirty="0"/>
          </a:p>
        </p:txBody>
      </p:sp>
      <p:sp>
        <p:nvSpPr>
          <p:cNvPr id="3" name="Slide Number Placeholder 2"/>
          <p:cNvSpPr>
            <a:spLocks noGrp="1"/>
          </p:cNvSpPr>
          <p:nvPr>
            <p:ph type="sldNum" sz="quarter" idx="10"/>
          </p:nvPr>
        </p:nvSpPr>
        <p:spPr/>
        <p:txBody>
          <a:bodyPr/>
          <a:lstStyle/>
          <a:p>
            <a:fld id="{DEFDA4C8-8A73-492D-B46C-2EF217466B2D}" type="slidenum">
              <a:rPr lang="en-US" smtClean="0"/>
              <a:t>6</a:t>
            </a:fld>
            <a:endParaRPr lang="en-US"/>
          </a:p>
        </p:txBody>
      </p:sp>
      <p:sp>
        <p:nvSpPr>
          <p:cNvPr id="4" name="Title 3"/>
          <p:cNvSpPr>
            <a:spLocks noGrp="1"/>
          </p:cNvSpPr>
          <p:nvPr>
            <p:ph type="title"/>
          </p:nvPr>
        </p:nvSpPr>
        <p:spPr/>
        <p:txBody>
          <a:bodyPr/>
          <a:lstStyle/>
          <a:p>
            <a:r>
              <a:rPr lang="en-US" dirty="0" smtClean="0"/>
              <a:t>MM-PAD Pixel</a:t>
            </a:r>
            <a:endParaRPr lang="en-US" dirty="0"/>
          </a:p>
        </p:txBody>
      </p:sp>
      <p:pic>
        <p:nvPicPr>
          <p:cNvPr id="67" name="Picture 66"/>
          <p:cNvPicPr>
            <a:picLocks noChangeAspect="1"/>
          </p:cNvPicPr>
          <p:nvPr/>
        </p:nvPicPr>
        <p:blipFill>
          <a:blip r:embed="rId3"/>
          <a:stretch>
            <a:fillRect/>
          </a:stretch>
        </p:blipFill>
        <p:spPr>
          <a:xfrm>
            <a:off x="6383075" y="1191693"/>
            <a:ext cx="5349022" cy="2660459"/>
          </a:xfrm>
          <a:prstGeom prst="rect">
            <a:avLst/>
          </a:prstGeom>
        </p:spPr>
      </p:pic>
      <p:pic>
        <p:nvPicPr>
          <p:cNvPr id="68" name="Picture 6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6800" y="4274172"/>
            <a:ext cx="10058400" cy="1674866"/>
          </a:xfrm>
          <a:prstGeom prst="rect">
            <a:avLst/>
          </a:prstGeom>
        </p:spPr>
      </p:pic>
      <p:sp>
        <p:nvSpPr>
          <p:cNvPr id="69" name="TextBox 68"/>
          <p:cNvSpPr txBox="1"/>
          <p:nvPr/>
        </p:nvSpPr>
        <p:spPr>
          <a:xfrm>
            <a:off x="2986391" y="6163469"/>
            <a:ext cx="7039748" cy="615553"/>
          </a:xfrm>
          <a:prstGeom prst="rect">
            <a:avLst/>
          </a:prstGeom>
          <a:noFill/>
        </p:spPr>
        <p:txBody>
          <a:bodyPr wrap="none" rtlCol="0">
            <a:spAutoFit/>
          </a:bodyPr>
          <a:lstStyle/>
          <a:p>
            <a:r>
              <a:rPr lang="en-US" sz="1600" dirty="0" smtClean="0"/>
              <a:t>M.W. Tate, et al. ,Journal </a:t>
            </a:r>
            <a:r>
              <a:rPr lang="en-US" sz="1600" dirty="0"/>
              <a:t>of Physics: Conference </a:t>
            </a:r>
            <a:r>
              <a:rPr lang="en-US" sz="1600" dirty="0" smtClean="0"/>
              <a:t>Series </a:t>
            </a:r>
            <a:r>
              <a:rPr lang="en-US" sz="1600" b="1" dirty="0" smtClean="0"/>
              <a:t>425 </a:t>
            </a:r>
            <a:r>
              <a:rPr lang="en-US" sz="1600" dirty="0" smtClean="0"/>
              <a:t>(2013</a:t>
            </a:r>
            <a:r>
              <a:rPr lang="en-US" sz="1600" dirty="0"/>
              <a:t>) 062004</a:t>
            </a:r>
          </a:p>
          <a:p>
            <a:endParaRPr lang="en-US" dirty="0"/>
          </a:p>
        </p:txBody>
      </p:sp>
      <p:sp>
        <p:nvSpPr>
          <p:cNvPr id="5" name="TextBox 4"/>
          <p:cNvSpPr txBox="1"/>
          <p:nvPr/>
        </p:nvSpPr>
        <p:spPr>
          <a:xfrm>
            <a:off x="8777687" y="5150106"/>
            <a:ext cx="579005" cy="338554"/>
          </a:xfrm>
          <a:prstGeom prst="rect">
            <a:avLst/>
          </a:prstGeom>
          <a:solidFill>
            <a:schemeClr val="bg1"/>
          </a:solidFill>
        </p:spPr>
        <p:txBody>
          <a:bodyPr wrap="none" rtlCol="0">
            <a:spAutoFit/>
          </a:bodyPr>
          <a:lstStyle/>
          <a:p>
            <a:r>
              <a:rPr lang="en-US" sz="1600" dirty="0" smtClean="0"/>
              <a:t>~4 x</a:t>
            </a:r>
            <a:endParaRPr lang="en-US" sz="1600" dirty="0"/>
          </a:p>
        </p:txBody>
      </p:sp>
      <p:sp>
        <p:nvSpPr>
          <p:cNvPr id="6" name="TextBox 5"/>
          <p:cNvSpPr txBox="1"/>
          <p:nvPr/>
        </p:nvSpPr>
        <p:spPr>
          <a:xfrm>
            <a:off x="10453036" y="5137093"/>
            <a:ext cx="846707" cy="338554"/>
          </a:xfrm>
          <a:prstGeom prst="rect">
            <a:avLst/>
          </a:prstGeom>
          <a:noFill/>
        </p:spPr>
        <p:txBody>
          <a:bodyPr wrap="none" rtlCol="0">
            <a:spAutoFit/>
          </a:bodyPr>
          <a:lstStyle/>
          <a:p>
            <a:r>
              <a:rPr lang="en-US" sz="1600" dirty="0" smtClean="0"/>
              <a:t>(8 </a:t>
            </a:r>
            <a:r>
              <a:rPr lang="en-US" sz="1600" dirty="0" err="1" smtClean="0"/>
              <a:t>keV</a:t>
            </a:r>
            <a:r>
              <a:rPr lang="en-US" sz="1600" dirty="0" smtClean="0"/>
              <a:t>)</a:t>
            </a:r>
            <a:endParaRPr lang="en-US" sz="1600" dirty="0"/>
          </a:p>
        </p:txBody>
      </p:sp>
    </p:spTree>
    <p:extLst>
      <p:ext uri="{BB962C8B-B14F-4D97-AF65-F5344CB8AC3E}">
        <p14:creationId xmlns:p14="http://schemas.microsoft.com/office/powerpoint/2010/main" val="65158773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92868" y="1417638"/>
            <a:ext cx="3599232" cy="2699424"/>
          </a:xfrm>
        </p:spPr>
      </p:pic>
      <p:sp>
        <p:nvSpPr>
          <p:cNvPr id="3" name="Slide Number Placeholder 2"/>
          <p:cNvSpPr>
            <a:spLocks noGrp="1"/>
          </p:cNvSpPr>
          <p:nvPr>
            <p:ph type="sldNum" sz="quarter" idx="10"/>
          </p:nvPr>
        </p:nvSpPr>
        <p:spPr/>
        <p:txBody>
          <a:bodyPr/>
          <a:lstStyle/>
          <a:p>
            <a:fld id="{DEFDA4C8-8A73-492D-B46C-2EF217466B2D}" type="slidenum">
              <a:rPr lang="en-US" smtClean="0"/>
              <a:t>7</a:t>
            </a:fld>
            <a:endParaRPr lang="en-US"/>
          </a:p>
        </p:txBody>
      </p:sp>
      <p:sp>
        <p:nvSpPr>
          <p:cNvPr id="4" name="Title 3"/>
          <p:cNvSpPr>
            <a:spLocks noGrp="1"/>
          </p:cNvSpPr>
          <p:nvPr>
            <p:ph type="title"/>
          </p:nvPr>
        </p:nvSpPr>
        <p:spPr>
          <a:xfrm>
            <a:off x="609600" y="274638"/>
            <a:ext cx="10972800" cy="873226"/>
          </a:xfrm>
        </p:spPr>
        <p:txBody>
          <a:bodyPr/>
          <a:lstStyle/>
          <a:p>
            <a:r>
              <a:rPr lang="en-US" dirty="0" smtClean="0"/>
              <a:t>Silicon sensor inefficient at higher energies</a:t>
            </a:r>
            <a:endParaRPr lang="en-US" dirty="0"/>
          </a:p>
        </p:txBody>
      </p:sp>
      <p:sp>
        <p:nvSpPr>
          <p:cNvPr id="6" name="TextBox 5"/>
          <p:cNvSpPr txBox="1"/>
          <p:nvPr/>
        </p:nvSpPr>
        <p:spPr>
          <a:xfrm>
            <a:off x="359935" y="4117062"/>
            <a:ext cx="3865097" cy="369332"/>
          </a:xfrm>
          <a:prstGeom prst="rect">
            <a:avLst/>
          </a:prstGeom>
          <a:noFill/>
        </p:spPr>
        <p:txBody>
          <a:bodyPr wrap="none" rtlCol="0">
            <a:spAutoFit/>
          </a:bodyPr>
          <a:lstStyle/>
          <a:p>
            <a:r>
              <a:rPr lang="en-US" dirty="0" smtClean="0"/>
              <a:t>Tiled MM-PAD array with Si sensors</a:t>
            </a: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8953" y="1256248"/>
            <a:ext cx="6430008" cy="4370725"/>
          </a:xfrm>
          <a:prstGeom prst="rect">
            <a:avLst/>
          </a:prstGeom>
        </p:spPr>
      </p:pic>
      <p:cxnSp>
        <p:nvCxnSpPr>
          <p:cNvPr id="9" name="Straight Arrow Connector 8"/>
          <p:cNvCxnSpPr/>
          <p:nvPr/>
        </p:nvCxnSpPr>
        <p:spPr bwMode="auto">
          <a:xfrm>
            <a:off x="6245157" y="5809366"/>
            <a:ext cx="2018491" cy="2344"/>
          </a:xfrm>
          <a:prstGeom prst="straightConnector1">
            <a:avLst/>
          </a:prstGeom>
          <a:noFill/>
          <a:ln w="28575" cap="flat" cmpd="sng" algn="ctr">
            <a:solidFill>
              <a:schemeClr val="tx1"/>
            </a:solidFill>
            <a:prstDash val="solid"/>
            <a:round/>
            <a:headEnd type="triangle"/>
            <a:tailEnd type="triangle"/>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p:nvCxnSpPr>
        <p:spPr bwMode="auto">
          <a:xfrm flipV="1">
            <a:off x="6245157" y="4786009"/>
            <a:ext cx="0" cy="1206229"/>
          </a:xfrm>
          <a:prstGeom prst="line">
            <a:avLst/>
          </a:prstGeom>
          <a:noFill/>
          <a:ln w="2222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flipV="1">
            <a:off x="8263648" y="5631183"/>
            <a:ext cx="0" cy="361055"/>
          </a:xfrm>
          <a:prstGeom prst="line">
            <a:avLst/>
          </a:prstGeom>
          <a:noFill/>
          <a:ln w="2222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p:cNvSpPr txBox="1"/>
          <p:nvPr/>
        </p:nvSpPr>
        <p:spPr>
          <a:xfrm>
            <a:off x="5793751" y="5992978"/>
            <a:ext cx="902811" cy="369332"/>
          </a:xfrm>
          <a:prstGeom prst="rect">
            <a:avLst/>
          </a:prstGeom>
          <a:noFill/>
        </p:spPr>
        <p:txBody>
          <a:bodyPr wrap="none" rtlCol="0">
            <a:spAutoFit/>
          </a:bodyPr>
          <a:lstStyle/>
          <a:p>
            <a:r>
              <a:rPr lang="en-US" dirty="0" smtClean="0"/>
              <a:t>25 </a:t>
            </a:r>
            <a:r>
              <a:rPr lang="en-US" dirty="0" err="1" smtClean="0"/>
              <a:t>keV</a:t>
            </a:r>
            <a:endParaRPr lang="en-US" dirty="0"/>
          </a:p>
        </p:txBody>
      </p:sp>
      <p:sp>
        <p:nvSpPr>
          <p:cNvPr id="23" name="TextBox 22"/>
          <p:cNvSpPr txBox="1"/>
          <p:nvPr/>
        </p:nvSpPr>
        <p:spPr>
          <a:xfrm>
            <a:off x="7812242" y="5996448"/>
            <a:ext cx="1031051" cy="369332"/>
          </a:xfrm>
          <a:prstGeom prst="rect">
            <a:avLst/>
          </a:prstGeom>
          <a:noFill/>
        </p:spPr>
        <p:txBody>
          <a:bodyPr wrap="none" rtlCol="0">
            <a:spAutoFit/>
          </a:bodyPr>
          <a:lstStyle/>
          <a:p>
            <a:r>
              <a:rPr lang="en-US" dirty="0" smtClean="0"/>
              <a:t>100 </a:t>
            </a:r>
            <a:r>
              <a:rPr lang="en-US" dirty="0" err="1" smtClean="0"/>
              <a:t>keV</a:t>
            </a:r>
            <a:endParaRPr lang="en-US" dirty="0"/>
          </a:p>
        </p:txBody>
      </p:sp>
      <p:sp>
        <p:nvSpPr>
          <p:cNvPr id="24" name="TextBox 23"/>
          <p:cNvSpPr txBox="1"/>
          <p:nvPr/>
        </p:nvSpPr>
        <p:spPr>
          <a:xfrm>
            <a:off x="239734" y="4607243"/>
            <a:ext cx="4897870" cy="2123658"/>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High Energy X-rays useful for thick, high-Z samples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e.g. materials science of metals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91070677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EFDA4C8-8A73-492D-B46C-2EF217466B2D}" type="slidenum">
              <a:rPr lang="en-US" smtClean="0"/>
              <a:t>8</a:t>
            </a:fld>
            <a:endParaRPr lang="en-US"/>
          </a:p>
        </p:txBody>
      </p:sp>
      <p:sp>
        <p:nvSpPr>
          <p:cNvPr id="4" name="Title 3"/>
          <p:cNvSpPr>
            <a:spLocks noGrp="1"/>
          </p:cNvSpPr>
          <p:nvPr>
            <p:ph type="title"/>
          </p:nvPr>
        </p:nvSpPr>
        <p:spPr/>
        <p:txBody>
          <a:bodyPr/>
          <a:lstStyle/>
          <a:p>
            <a:r>
              <a:rPr lang="en-US" dirty="0" smtClean="0"/>
              <a:t>Material Comparison</a:t>
            </a:r>
            <a:endParaRPr lang="en-US" dirty="0"/>
          </a:p>
        </p:txBody>
      </p:sp>
      <p:graphicFrame>
        <p:nvGraphicFramePr>
          <p:cNvPr id="11" name="Content Placeholder 4"/>
          <p:cNvGraphicFramePr>
            <a:graphicFrameLocks noGrp="1"/>
          </p:cNvGraphicFramePr>
          <p:nvPr>
            <p:ph idx="1"/>
            <p:extLst>
              <p:ext uri="{D42A27DB-BD31-4B8C-83A1-F6EECF244321}">
                <p14:modId xmlns:p14="http://schemas.microsoft.com/office/powerpoint/2010/main" val="906792301"/>
              </p:ext>
            </p:extLst>
          </p:nvPr>
        </p:nvGraphicFramePr>
        <p:xfrm>
          <a:off x="2068606" y="1201507"/>
          <a:ext cx="8054787" cy="2062480"/>
        </p:xfrm>
        <a:graphic>
          <a:graphicData uri="http://schemas.openxmlformats.org/drawingml/2006/table">
            <a:tbl>
              <a:tblPr firstRow="1" bandRow="1">
                <a:tableStyleId>{5C22544A-7EE6-4342-B048-85BDC9FD1C3A}</a:tableStyleId>
              </a:tblPr>
              <a:tblGrid>
                <a:gridCol w="967665">
                  <a:extLst>
                    <a:ext uri="{9D8B030D-6E8A-4147-A177-3AD203B41FA5}">
                      <a16:colId xmlns:a16="http://schemas.microsoft.com/office/drawing/2014/main" xmlns="" val="20000"/>
                    </a:ext>
                  </a:extLst>
                </a:gridCol>
                <a:gridCol w="1059787">
                  <a:extLst>
                    <a:ext uri="{9D8B030D-6E8A-4147-A177-3AD203B41FA5}">
                      <a16:colId xmlns:a16="http://schemas.microsoft.com/office/drawing/2014/main" xmlns="" val="20001"/>
                    </a:ext>
                  </a:extLst>
                </a:gridCol>
                <a:gridCol w="731602">
                  <a:extLst>
                    <a:ext uri="{9D8B030D-6E8A-4147-A177-3AD203B41FA5}">
                      <a16:colId xmlns:a16="http://schemas.microsoft.com/office/drawing/2014/main" xmlns="" val="20002"/>
                    </a:ext>
                  </a:extLst>
                </a:gridCol>
                <a:gridCol w="974496">
                  <a:extLst>
                    <a:ext uri="{9D8B030D-6E8A-4147-A177-3AD203B41FA5}">
                      <a16:colId xmlns:a16="http://schemas.microsoft.com/office/drawing/2014/main" xmlns="" val="20003"/>
                    </a:ext>
                  </a:extLst>
                </a:gridCol>
                <a:gridCol w="794938">
                  <a:extLst>
                    <a:ext uri="{9D8B030D-6E8A-4147-A177-3AD203B41FA5}">
                      <a16:colId xmlns:a16="http://schemas.microsoft.com/office/drawing/2014/main" xmlns="" val="20004"/>
                    </a:ext>
                  </a:extLst>
                </a:gridCol>
                <a:gridCol w="1030123">
                  <a:extLst>
                    <a:ext uri="{9D8B030D-6E8A-4147-A177-3AD203B41FA5}">
                      <a16:colId xmlns:a16="http://schemas.microsoft.com/office/drawing/2014/main" xmlns="" val="20005"/>
                    </a:ext>
                  </a:extLst>
                </a:gridCol>
                <a:gridCol w="990747">
                  <a:extLst>
                    <a:ext uri="{9D8B030D-6E8A-4147-A177-3AD203B41FA5}">
                      <a16:colId xmlns:a16="http://schemas.microsoft.com/office/drawing/2014/main" xmlns="" val="20006"/>
                    </a:ext>
                  </a:extLst>
                </a:gridCol>
                <a:gridCol w="777664">
                  <a:extLst>
                    <a:ext uri="{9D8B030D-6E8A-4147-A177-3AD203B41FA5}">
                      <a16:colId xmlns:a16="http://schemas.microsoft.com/office/drawing/2014/main" xmlns="" val="20007"/>
                    </a:ext>
                  </a:extLst>
                </a:gridCol>
                <a:gridCol w="727765">
                  <a:extLst>
                    <a:ext uri="{9D8B030D-6E8A-4147-A177-3AD203B41FA5}">
                      <a16:colId xmlns:a16="http://schemas.microsoft.com/office/drawing/2014/main" xmlns="" val="20008"/>
                    </a:ext>
                  </a:extLst>
                </a:gridCol>
              </a:tblGrid>
              <a:tr h="222001">
                <a:tc>
                  <a:txBody>
                    <a:bodyPr/>
                    <a:lstStyle/>
                    <a:p>
                      <a:pPr algn="ctr"/>
                      <a:r>
                        <a:rPr lang="en-US" sz="1600" dirty="0">
                          <a:latin typeface="Calibri" panose="020F0502020204030204" pitchFamily="34" charset="0"/>
                          <a:cs typeface="Calibri" panose="020F0502020204030204" pitchFamily="34" charset="0"/>
                        </a:rPr>
                        <a:t>Material</a:t>
                      </a:r>
                    </a:p>
                  </a:txBody>
                  <a:tcPr/>
                </a:tc>
                <a:tc>
                  <a:txBody>
                    <a:bodyPr/>
                    <a:lstStyle/>
                    <a:p>
                      <a:pPr algn="ctr"/>
                      <a:r>
                        <a:rPr lang="el-GR" sz="1600" dirty="0">
                          <a:latin typeface="Calibri" panose="020F0502020204030204" pitchFamily="34" charset="0"/>
                          <a:cs typeface="Calibri" panose="020F0502020204030204" pitchFamily="34" charset="0"/>
                        </a:rPr>
                        <a:t>ρ</a:t>
                      </a:r>
                      <a:r>
                        <a:rPr lang="en-US" sz="1600" dirty="0">
                          <a:latin typeface="Calibri" panose="020F0502020204030204" pitchFamily="34" charset="0"/>
                          <a:cs typeface="Calibri" panose="020F0502020204030204" pitchFamily="34" charset="0"/>
                        </a:rPr>
                        <a:t> [g/cm</a:t>
                      </a:r>
                      <a:r>
                        <a:rPr lang="en-US" sz="1600" baseline="30000" dirty="0">
                          <a:latin typeface="Calibri" panose="020F0502020204030204" pitchFamily="34" charset="0"/>
                          <a:cs typeface="Calibri" panose="020F0502020204030204" pitchFamily="34" charset="0"/>
                        </a:rPr>
                        <a:t>3</a:t>
                      </a:r>
                      <a:r>
                        <a:rPr lang="en-US" sz="1600" dirty="0">
                          <a:latin typeface="Calibri" panose="020F0502020204030204" pitchFamily="34" charset="0"/>
                          <a:cs typeface="Calibri" panose="020F0502020204030204" pitchFamily="34" charset="0"/>
                        </a:rPr>
                        <a:t>]</a:t>
                      </a:r>
                    </a:p>
                  </a:txBody>
                  <a:tcPr/>
                </a:tc>
                <a:tc>
                  <a:txBody>
                    <a:bodyPr/>
                    <a:lstStyle/>
                    <a:p>
                      <a:pPr algn="ctr"/>
                      <a:r>
                        <a:rPr lang="en-US" sz="1600" dirty="0">
                          <a:latin typeface="Calibri" panose="020F0502020204030204" pitchFamily="34" charset="0"/>
                          <a:cs typeface="Calibri" panose="020F0502020204030204" pitchFamily="34" charset="0"/>
                        </a:rPr>
                        <a:t>Z</a:t>
                      </a:r>
                    </a:p>
                  </a:txBody>
                  <a:tcPr/>
                </a:tc>
                <a:tc>
                  <a:txBody>
                    <a:bodyPr/>
                    <a:lstStyle/>
                    <a:p>
                      <a:pPr algn="ctr"/>
                      <a:r>
                        <a:rPr lang="en-US" sz="1600" dirty="0" err="1">
                          <a:latin typeface="Calibri" panose="020F0502020204030204" pitchFamily="34" charset="0"/>
                          <a:cs typeface="Calibri" panose="020F0502020204030204" pitchFamily="34" charset="0"/>
                        </a:rPr>
                        <a:t>E</a:t>
                      </a:r>
                      <a:r>
                        <a:rPr lang="en-US" sz="1600" baseline="-25000" dirty="0" err="1">
                          <a:latin typeface="Calibri" panose="020F0502020204030204" pitchFamily="34" charset="0"/>
                          <a:cs typeface="Calibri" panose="020F0502020204030204" pitchFamily="34" charset="0"/>
                        </a:rPr>
                        <a:t>gap</a:t>
                      </a:r>
                      <a:r>
                        <a:rPr lang="en-US" sz="1600" dirty="0">
                          <a:latin typeface="Calibri" panose="020F0502020204030204" pitchFamily="34" charset="0"/>
                          <a:cs typeface="Calibri" panose="020F0502020204030204" pitchFamily="34" charset="0"/>
                        </a:rPr>
                        <a:t> [eV]</a:t>
                      </a:r>
                    </a:p>
                  </a:txBody>
                  <a:tcPr/>
                </a:tc>
                <a:tc>
                  <a:txBody>
                    <a:bodyPr/>
                    <a:lstStyle/>
                    <a:p>
                      <a:pPr algn="ctr"/>
                      <a:r>
                        <a:rPr lang="en-US" sz="1600" dirty="0">
                          <a:latin typeface="Calibri" panose="020F0502020204030204" pitchFamily="34" charset="0"/>
                          <a:cs typeface="Calibri" panose="020F0502020204030204" pitchFamily="34" charset="0"/>
                        </a:rPr>
                        <a:t>E [eV]</a:t>
                      </a:r>
                    </a:p>
                  </a:txBody>
                  <a:tcPr/>
                </a:tc>
                <a:tc>
                  <a:txBody>
                    <a:bodyPr/>
                    <a:lstStyle/>
                    <a:p>
                      <a:pPr algn="ctr"/>
                      <a:r>
                        <a:rPr lang="en-US" sz="1600" dirty="0">
                          <a:latin typeface="Calibri" panose="020F0502020204030204" pitchFamily="34" charset="0"/>
                          <a:cs typeface="Calibri" panose="020F0502020204030204" pitchFamily="34" charset="0"/>
                        </a:rPr>
                        <a:t>µ</a:t>
                      </a:r>
                      <a:r>
                        <a:rPr lang="en-US" sz="1600" baseline="-25000" dirty="0">
                          <a:latin typeface="Calibri" panose="020F0502020204030204" pitchFamily="34" charset="0"/>
                          <a:cs typeface="Calibri" panose="020F0502020204030204" pitchFamily="34" charset="0"/>
                        </a:rPr>
                        <a:t>e</a:t>
                      </a:r>
                      <a:r>
                        <a:rPr lang="en-US" sz="1600" dirty="0">
                          <a:latin typeface="Calibri" panose="020F0502020204030204" pitchFamily="34" charset="0"/>
                          <a:cs typeface="Calibri" panose="020F0502020204030204" pitchFamily="34" charset="0"/>
                        </a:rPr>
                        <a:t/>
                      </a:r>
                      <a:br>
                        <a:rPr lang="en-US" sz="1600" dirty="0">
                          <a:latin typeface="Calibri" panose="020F0502020204030204" pitchFamily="34" charset="0"/>
                          <a:cs typeface="Calibri" panose="020F0502020204030204" pitchFamily="34" charset="0"/>
                        </a:rPr>
                      </a:br>
                      <a:r>
                        <a:rPr lang="en-US" sz="1600" baseline="0" dirty="0">
                          <a:latin typeface="Calibri" panose="020F0502020204030204" pitchFamily="34" charset="0"/>
                          <a:cs typeface="Calibri" panose="020F0502020204030204" pitchFamily="34" charset="0"/>
                        </a:rPr>
                        <a:t>[cm</a:t>
                      </a:r>
                      <a:r>
                        <a:rPr lang="en-US" sz="1600" baseline="30000" dirty="0">
                          <a:latin typeface="Calibri" panose="020F0502020204030204" pitchFamily="34" charset="0"/>
                          <a:cs typeface="Calibri" panose="020F0502020204030204" pitchFamily="34" charset="0"/>
                        </a:rPr>
                        <a:t>2</a:t>
                      </a:r>
                      <a:r>
                        <a:rPr lang="en-US" sz="1600" baseline="0" dirty="0">
                          <a:latin typeface="Calibri" panose="020F0502020204030204" pitchFamily="34" charset="0"/>
                          <a:cs typeface="Calibri" panose="020F0502020204030204" pitchFamily="34" charset="0"/>
                        </a:rPr>
                        <a:t>/Vs]</a:t>
                      </a:r>
                      <a:endParaRPr lang="en-US" sz="1600" dirty="0">
                        <a:latin typeface="Calibri" panose="020F0502020204030204" pitchFamily="34" charset="0"/>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latin typeface="Calibri" panose="020F0502020204030204" pitchFamily="34" charset="0"/>
                          <a:cs typeface="Calibri" panose="020F0502020204030204" pitchFamily="34" charset="0"/>
                        </a:rPr>
                        <a:t>µ</a:t>
                      </a:r>
                      <a:r>
                        <a:rPr lang="en-US" sz="1600" baseline="-25000" dirty="0">
                          <a:latin typeface="Calibri" panose="020F0502020204030204" pitchFamily="34" charset="0"/>
                          <a:cs typeface="Calibri" panose="020F0502020204030204" pitchFamily="34" charset="0"/>
                        </a:rPr>
                        <a:t>h</a:t>
                      </a:r>
                      <a:r>
                        <a:rPr lang="en-US" sz="1600" dirty="0">
                          <a:latin typeface="Calibri" panose="020F0502020204030204" pitchFamily="34" charset="0"/>
                          <a:cs typeface="Calibri" panose="020F0502020204030204" pitchFamily="34" charset="0"/>
                        </a:rPr>
                        <a:t/>
                      </a:r>
                      <a:br>
                        <a:rPr lang="en-US" sz="1600" dirty="0">
                          <a:latin typeface="Calibri" panose="020F0502020204030204" pitchFamily="34" charset="0"/>
                          <a:cs typeface="Calibri" panose="020F0502020204030204" pitchFamily="34" charset="0"/>
                        </a:rPr>
                      </a:br>
                      <a:r>
                        <a:rPr lang="en-US" sz="1600" baseline="0" dirty="0">
                          <a:latin typeface="Calibri" panose="020F0502020204030204" pitchFamily="34" charset="0"/>
                          <a:cs typeface="Calibri" panose="020F0502020204030204" pitchFamily="34" charset="0"/>
                        </a:rPr>
                        <a:t>[cm</a:t>
                      </a:r>
                      <a:r>
                        <a:rPr lang="en-US" sz="1600" baseline="30000" dirty="0">
                          <a:latin typeface="Calibri" panose="020F0502020204030204" pitchFamily="34" charset="0"/>
                          <a:cs typeface="Calibri" panose="020F0502020204030204" pitchFamily="34" charset="0"/>
                        </a:rPr>
                        <a:t>2</a:t>
                      </a:r>
                      <a:r>
                        <a:rPr lang="en-US" sz="1600" baseline="0" dirty="0">
                          <a:latin typeface="Calibri" panose="020F0502020204030204" pitchFamily="34" charset="0"/>
                          <a:cs typeface="Calibri" panose="020F0502020204030204" pitchFamily="34" charset="0"/>
                        </a:rPr>
                        <a:t>/Vs]</a:t>
                      </a:r>
                      <a:endParaRPr lang="en-US" sz="1600" dirty="0">
                        <a:latin typeface="Calibri" panose="020F0502020204030204" pitchFamily="34" charset="0"/>
                        <a:cs typeface="Calibri" panose="020F0502020204030204" pitchFamily="34" charset="0"/>
                      </a:endParaRPr>
                    </a:p>
                  </a:txBody>
                  <a:tcPr/>
                </a:tc>
                <a:tc>
                  <a:txBody>
                    <a:bodyPr/>
                    <a:lstStyle/>
                    <a:p>
                      <a:pPr algn="ctr"/>
                      <a:r>
                        <a:rPr lang="en-US" sz="1600" dirty="0">
                          <a:latin typeface="Calibri" panose="020F0502020204030204" pitchFamily="34" charset="0"/>
                          <a:cs typeface="Calibri" panose="020F0502020204030204" pitchFamily="34" charset="0"/>
                          <a:sym typeface="Symbol" panose="05050102010706020507" pitchFamily="18" charset="2"/>
                        </a:rPr>
                        <a:t></a:t>
                      </a:r>
                      <a:r>
                        <a:rPr lang="en-US" sz="1600" baseline="-25000" dirty="0">
                          <a:latin typeface="Calibri" panose="020F0502020204030204" pitchFamily="34" charset="0"/>
                          <a:cs typeface="Calibri" panose="020F0502020204030204" pitchFamily="34" charset="0"/>
                        </a:rPr>
                        <a:t>e</a:t>
                      </a:r>
                    </a:p>
                  </a:txBody>
                  <a:tcPr/>
                </a:tc>
                <a:tc>
                  <a:txBody>
                    <a:bodyPr/>
                    <a:lstStyle/>
                    <a:p>
                      <a:pPr algn="ctr"/>
                      <a:r>
                        <a:rPr lang="en-US" sz="1600" dirty="0">
                          <a:latin typeface="Calibri" panose="020F0502020204030204" pitchFamily="34" charset="0"/>
                          <a:cs typeface="Calibri" panose="020F0502020204030204" pitchFamily="34" charset="0"/>
                          <a:sym typeface="Symbol" panose="05050102010706020507" pitchFamily="18" charset="2"/>
                        </a:rPr>
                        <a:t></a:t>
                      </a:r>
                      <a:r>
                        <a:rPr lang="en-US" sz="1600" baseline="-25000" dirty="0">
                          <a:latin typeface="Calibri" panose="020F0502020204030204" pitchFamily="34" charset="0"/>
                          <a:cs typeface="Calibri" panose="020F0502020204030204" pitchFamily="34" charset="0"/>
                        </a:rPr>
                        <a:t>h</a:t>
                      </a:r>
                    </a:p>
                  </a:txBody>
                  <a:tcPr/>
                </a:tc>
                <a:extLst>
                  <a:ext uri="{0D108BD9-81ED-4DB2-BD59-A6C34878D82A}">
                    <a16:rowId xmlns:a16="http://schemas.microsoft.com/office/drawing/2014/main" xmlns="" val="10000"/>
                  </a:ext>
                </a:extLst>
              </a:tr>
              <a:tr h="370840">
                <a:tc>
                  <a:txBody>
                    <a:bodyPr/>
                    <a:lstStyle/>
                    <a:p>
                      <a:r>
                        <a:rPr lang="en-US" sz="1600" dirty="0">
                          <a:latin typeface="Calibri" panose="020F0502020204030204" pitchFamily="34" charset="0"/>
                          <a:cs typeface="Calibri" panose="020F0502020204030204" pitchFamily="34" charset="0"/>
                        </a:rPr>
                        <a:t>Silicon</a:t>
                      </a:r>
                    </a:p>
                  </a:txBody>
                  <a:tcPr/>
                </a:tc>
                <a:tc>
                  <a:txBody>
                    <a:bodyPr/>
                    <a:lstStyle/>
                    <a:p>
                      <a:pPr algn="ctr"/>
                      <a:r>
                        <a:rPr lang="en-US" sz="1600" dirty="0">
                          <a:latin typeface="Calibri" panose="020F0502020204030204" pitchFamily="34" charset="0"/>
                          <a:cs typeface="Calibri" panose="020F0502020204030204" pitchFamily="34" charset="0"/>
                        </a:rPr>
                        <a:t>2.33</a:t>
                      </a:r>
                    </a:p>
                  </a:txBody>
                  <a:tcPr/>
                </a:tc>
                <a:tc>
                  <a:txBody>
                    <a:bodyPr/>
                    <a:lstStyle/>
                    <a:p>
                      <a:pPr algn="ctr"/>
                      <a:r>
                        <a:rPr lang="en-US" sz="1600" dirty="0">
                          <a:latin typeface="Calibri" panose="020F0502020204030204" pitchFamily="34" charset="0"/>
                          <a:cs typeface="Calibri" panose="020F0502020204030204" pitchFamily="34" charset="0"/>
                        </a:rPr>
                        <a:t>14</a:t>
                      </a:r>
                    </a:p>
                  </a:txBody>
                  <a:tcPr/>
                </a:tc>
                <a:tc>
                  <a:txBody>
                    <a:bodyPr/>
                    <a:lstStyle/>
                    <a:p>
                      <a:pPr algn="ctr"/>
                      <a:r>
                        <a:rPr lang="en-US" sz="1600" dirty="0">
                          <a:latin typeface="Calibri" panose="020F0502020204030204" pitchFamily="34" charset="0"/>
                          <a:cs typeface="Calibri" panose="020F0502020204030204" pitchFamily="34" charset="0"/>
                        </a:rPr>
                        <a:t>1.12</a:t>
                      </a:r>
                    </a:p>
                  </a:txBody>
                  <a:tcPr/>
                </a:tc>
                <a:tc>
                  <a:txBody>
                    <a:bodyPr/>
                    <a:lstStyle/>
                    <a:p>
                      <a:pPr algn="ctr"/>
                      <a:r>
                        <a:rPr lang="en-US" sz="1600" dirty="0">
                          <a:latin typeface="Calibri" panose="020F0502020204030204" pitchFamily="34" charset="0"/>
                          <a:cs typeface="Calibri" panose="020F0502020204030204" pitchFamily="34" charset="0"/>
                        </a:rPr>
                        <a:t>3.6</a:t>
                      </a:r>
                    </a:p>
                  </a:txBody>
                  <a:tcPr/>
                </a:tc>
                <a:tc>
                  <a:txBody>
                    <a:bodyPr/>
                    <a:lstStyle/>
                    <a:p>
                      <a:pPr algn="ctr"/>
                      <a:r>
                        <a:rPr lang="en-US" sz="1600" dirty="0">
                          <a:latin typeface="Calibri" panose="020F0502020204030204" pitchFamily="34" charset="0"/>
                          <a:cs typeface="Calibri" panose="020F0502020204030204" pitchFamily="34" charset="0"/>
                        </a:rPr>
                        <a:t>1500</a:t>
                      </a:r>
                    </a:p>
                  </a:txBody>
                  <a:tcPr/>
                </a:tc>
                <a:tc>
                  <a:txBody>
                    <a:bodyPr/>
                    <a:lstStyle/>
                    <a:p>
                      <a:pPr algn="ctr"/>
                      <a:r>
                        <a:rPr lang="en-US" sz="1600" dirty="0">
                          <a:latin typeface="Calibri" panose="020F0502020204030204" pitchFamily="34" charset="0"/>
                          <a:cs typeface="Calibri" panose="020F0502020204030204" pitchFamily="34" charset="0"/>
                        </a:rPr>
                        <a:t>400</a:t>
                      </a:r>
                    </a:p>
                  </a:txBody>
                  <a:tcPr/>
                </a:tc>
                <a:tc>
                  <a:txBody>
                    <a:bodyPr/>
                    <a:lstStyle/>
                    <a:p>
                      <a:pPr algn="ctr"/>
                      <a:r>
                        <a:rPr lang="en-US" sz="1600" dirty="0">
                          <a:latin typeface="Calibri" panose="020F0502020204030204" pitchFamily="34" charset="0"/>
                          <a:cs typeface="Calibri" panose="020F0502020204030204" pitchFamily="34" charset="0"/>
                        </a:rPr>
                        <a:t>&gt;1ms</a:t>
                      </a:r>
                    </a:p>
                  </a:txBody>
                  <a:tcPr/>
                </a:tc>
                <a:tc>
                  <a:txBody>
                    <a:bodyPr/>
                    <a:lstStyle/>
                    <a:p>
                      <a:pPr algn="ctr"/>
                      <a:r>
                        <a:rPr lang="en-US" sz="1600" dirty="0">
                          <a:latin typeface="Calibri" panose="020F0502020204030204" pitchFamily="34" charset="0"/>
                          <a:cs typeface="Calibri" panose="020F0502020204030204" pitchFamily="34" charset="0"/>
                        </a:rPr>
                        <a:t>&gt;1ms</a:t>
                      </a:r>
                    </a:p>
                  </a:txBody>
                  <a:tcPr/>
                </a:tc>
                <a:extLst>
                  <a:ext uri="{0D108BD9-81ED-4DB2-BD59-A6C34878D82A}">
                    <a16:rowId xmlns:a16="http://schemas.microsoft.com/office/drawing/2014/main" xmlns="" val="10001"/>
                  </a:ext>
                </a:extLst>
              </a:tr>
              <a:tr h="370840">
                <a:tc>
                  <a:txBody>
                    <a:bodyPr/>
                    <a:lstStyle/>
                    <a:p>
                      <a:r>
                        <a:rPr lang="en-US" sz="1600" dirty="0">
                          <a:latin typeface="Calibri" panose="020F0502020204030204" pitchFamily="34" charset="0"/>
                          <a:cs typeface="Calibri" panose="020F0502020204030204" pitchFamily="34" charset="0"/>
                        </a:rPr>
                        <a:t>Ge</a:t>
                      </a:r>
                    </a:p>
                  </a:txBody>
                  <a:tcPr/>
                </a:tc>
                <a:tc>
                  <a:txBody>
                    <a:bodyPr/>
                    <a:lstStyle/>
                    <a:p>
                      <a:pPr algn="ctr"/>
                      <a:r>
                        <a:rPr lang="en-US" sz="1600" dirty="0">
                          <a:latin typeface="Calibri" panose="020F0502020204030204" pitchFamily="34" charset="0"/>
                          <a:cs typeface="Calibri" panose="020F0502020204030204" pitchFamily="34" charset="0"/>
                        </a:rPr>
                        <a:t>5.33</a:t>
                      </a:r>
                    </a:p>
                  </a:txBody>
                  <a:tcPr/>
                </a:tc>
                <a:tc>
                  <a:txBody>
                    <a:bodyPr/>
                    <a:lstStyle/>
                    <a:p>
                      <a:pPr algn="ctr"/>
                      <a:r>
                        <a:rPr lang="en-US" sz="1600" dirty="0">
                          <a:latin typeface="Calibri" panose="020F0502020204030204" pitchFamily="34" charset="0"/>
                          <a:cs typeface="Calibri" panose="020F0502020204030204" pitchFamily="34" charset="0"/>
                        </a:rPr>
                        <a:t>32</a:t>
                      </a:r>
                    </a:p>
                  </a:txBody>
                  <a:tcPr/>
                </a:tc>
                <a:tc>
                  <a:txBody>
                    <a:bodyPr/>
                    <a:lstStyle/>
                    <a:p>
                      <a:pPr algn="ctr"/>
                      <a:r>
                        <a:rPr lang="en-US" sz="1600" dirty="0">
                          <a:latin typeface="Calibri" panose="020F0502020204030204" pitchFamily="34" charset="0"/>
                          <a:cs typeface="Calibri" panose="020F0502020204030204" pitchFamily="34" charset="0"/>
                        </a:rPr>
                        <a:t>0.67</a:t>
                      </a:r>
                    </a:p>
                  </a:txBody>
                  <a:tcPr/>
                </a:tc>
                <a:tc>
                  <a:txBody>
                    <a:bodyPr/>
                    <a:lstStyle/>
                    <a:p>
                      <a:pPr algn="ctr"/>
                      <a:r>
                        <a:rPr lang="en-US" sz="1600" dirty="0">
                          <a:latin typeface="Calibri" panose="020F0502020204030204" pitchFamily="34" charset="0"/>
                          <a:cs typeface="Calibri" panose="020F0502020204030204" pitchFamily="34" charset="0"/>
                        </a:rPr>
                        <a:t>2.9</a:t>
                      </a:r>
                    </a:p>
                  </a:txBody>
                  <a:tcPr/>
                </a:tc>
                <a:tc>
                  <a:txBody>
                    <a:bodyPr/>
                    <a:lstStyle/>
                    <a:p>
                      <a:pPr algn="ctr"/>
                      <a:r>
                        <a:rPr lang="en-US" sz="1600" dirty="0">
                          <a:latin typeface="Calibri" panose="020F0502020204030204" pitchFamily="34" charset="0"/>
                          <a:cs typeface="Calibri" panose="020F0502020204030204" pitchFamily="34" charset="0"/>
                        </a:rPr>
                        <a:t>3900</a:t>
                      </a:r>
                    </a:p>
                  </a:txBody>
                  <a:tcPr/>
                </a:tc>
                <a:tc>
                  <a:txBody>
                    <a:bodyPr/>
                    <a:lstStyle/>
                    <a:p>
                      <a:pPr algn="ctr"/>
                      <a:r>
                        <a:rPr lang="en-US" sz="1600" dirty="0">
                          <a:latin typeface="Calibri" panose="020F0502020204030204" pitchFamily="34" charset="0"/>
                          <a:cs typeface="Calibri" panose="020F0502020204030204" pitchFamily="34" charset="0"/>
                        </a:rPr>
                        <a:t>1900</a:t>
                      </a:r>
                    </a:p>
                  </a:txBody>
                  <a:tcPr/>
                </a:tc>
                <a:tc>
                  <a:txBody>
                    <a:bodyPr/>
                    <a:lstStyle/>
                    <a:p>
                      <a:pPr algn="ctr"/>
                      <a:r>
                        <a:rPr lang="en-US" sz="1600" dirty="0">
                          <a:latin typeface="Calibri" panose="020F0502020204030204" pitchFamily="34" charset="0"/>
                          <a:cs typeface="Calibri" panose="020F0502020204030204" pitchFamily="34" charset="0"/>
                        </a:rPr>
                        <a:t>&gt;1ms</a:t>
                      </a:r>
                    </a:p>
                  </a:txBody>
                  <a:tcPr/>
                </a:tc>
                <a:tc>
                  <a:txBody>
                    <a:bodyPr/>
                    <a:lstStyle/>
                    <a:p>
                      <a:pPr algn="ctr"/>
                      <a:r>
                        <a:rPr lang="en-US" sz="1600" dirty="0">
                          <a:latin typeface="Calibri" panose="020F0502020204030204" pitchFamily="34" charset="0"/>
                          <a:cs typeface="Calibri" panose="020F0502020204030204" pitchFamily="34" charset="0"/>
                        </a:rPr>
                        <a:t>&gt;1ms</a:t>
                      </a:r>
                    </a:p>
                  </a:txBody>
                  <a:tcPr/>
                </a:tc>
                <a:extLst>
                  <a:ext uri="{0D108BD9-81ED-4DB2-BD59-A6C34878D82A}">
                    <a16:rowId xmlns:a16="http://schemas.microsoft.com/office/drawing/2014/main" xmlns="" val="10002"/>
                  </a:ext>
                </a:extLst>
              </a:tr>
              <a:tr h="370840">
                <a:tc>
                  <a:txBody>
                    <a:bodyPr/>
                    <a:lstStyle/>
                    <a:p>
                      <a:r>
                        <a:rPr lang="en-US" sz="1600" dirty="0">
                          <a:latin typeface="Calibri" panose="020F0502020204030204" pitchFamily="34" charset="0"/>
                          <a:cs typeface="Calibri" panose="020F0502020204030204" pitchFamily="34" charset="0"/>
                        </a:rPr>
                        <a:t>GaAs</a:t>
                      </a:r>
                    </a:p>
                  </a:txBody>
                  <a:tcPr/>
                </a:tc>
                <a:tc>
                  <a:txBody>
                    <a:bodyPr/>
                    <a:lstStyle/>
                    <a:p>
                      <a:pPr algn="ctr"/>
                      <a:r>
                        <a:rPr lang="en-US" sz="1600" dirty="0">
                          <a:latin typeface="Calibri" panose="020F0502020204030204" pitchFamily="34" charset="0"/>
                          <a:cs typeface="Calibri" panose="020F0502020204030204" pitchFamily="34" charset="0"/>
                        </a:rPr>
                        <a:t>5.32</a:t>
                      </a:r>
                    </a:p>
                  </a:txBody>
                  <a:tcPr/>
                </a:tc>
                <a:tc>
                  <a:txBody>
                    <a:bodyPr/>
                    <a:lstStyle/>
                    <a:p>
                      <a:pPr algn="ctr"/>
                      <a:r>
                        <a:rPr lang="en-US" sz="1600" dirty="0">
                          <a:latin typeface="Calibri" panose="020F0502020204030204" pitchFamily="34" charset="0"/>
                          <a:cs typeface="Calibri" panose="020F0502020204030204" pitchFamily="34" charset="0"/>
                        </a:rPr>
                        <a:t>31,33</a:t>
                      </a:r>
                    </a:p>
                  </a:txBody>
                  <a:tcPr/>
                </a:tc>
                <a:tc>
                  <a:txBody>
                    <a:bodyPr/>
                    <a:lstStyle/>
                    <a:p>
                      <a:pPr algn="ctr"/>
                      <a:r>
                        <a:rPr lang="en-US" sz="1600" dirty="0">
                          <a:latin typeface="Calibri" panose="020F0502020204030204" pitchFamily="34" charset="0"/>
                          <a:cs typeface="Calibri" panose="020F0502020204030204" pitchFamily="34" charset="0"/>
                        </a:rPr>
                        <a:t>1.42</a:t>
                      </a:r>
                    </a:p>
                  </a:txBody>
                  <a:tcPr/>
                </a:tc>
                <a:tc>
                  <a:txBody>
                    <a:bodyPr/>
                    <a:lstStyle/>
                    <a:p>
                      <a:pPr algn="ctr"/>
                      <a:r>
                        <a:rPr lang="en-US" sz="1600" dirty="0">
                          <a:latin typeface="Calibri" panose="020F0502020204030204" pitchFamily="34" charset="0"/>
                          <a:cs typeface="Calibri" panose="020F0502020204030204" pitchFamily="34" charset="0"/>
                        </a:rPr>
                        <a:t>4.3</a:t>
                      </a:r>
                    </a:p>
                  </a:txBody>
                  <a:tcPr/>
                </a:tc>
                <a:tc>
                  <a:txBody>
                    <a:bodyPr/>
                    <a:lstStyle/>
                    <a:p>
                      <a:pPr algn="ctr"/>
                      <a:r>
                        <a:rPr lang="en-US" sz="1600" dirty="0">
                          <a:latin typeface="Calibri" panose="020F0502020204030204" pitchFamily="34" charset="0"/>
                          <a:cs typeface="Calibri" panose="020F0502020204030204" pitchFamily="34" charset="0"/>
                        </a:rPr>
                        <a:t>4000</a:t>
                      </a:r>
                    </a:p>
                  </a:txBody>
                  <a:tcPr/>
                </a:tc>
                <a:tc>
                  <a:txBody>
                    <a:bodyPr/>
                    <a:lstStyle/>
                    <a:p>
                      <a:pPr algn="ctr"/>
                      <a:r>
                        <a:rPr lang="en-US" sz="1600" dirty="0">
                          <a:latin typeface="Calibri" panose="020F0502020204030204" pitchFamily="34" charset="0"/>
                          <a:cs typeface="Calibri" panose="020F0502020204030204" pitchFamily="34" charset="0"/>
                        </a:rPr>
                        <a:t>300</a:t>
                      </a:r>
                    </a:p>
                  </a:txBody>
                  <a:tcPr/>
                </a:tc>
                <a:tc>
                  <a:txBody>
                    <a:bodyPr/>
                    <a:lstStyle/>
                    <a:p>
                      <a:pPr algn="ctr"/>
                      <a:r>
                        <a:rPr lang="en-US" sz="1600" dirty="0">
                          <a:latin typeface="Calibri" panose="020F0502020204030204" pitchFamily="34" charset="0"/>
                          <a:cs typeface="Calibri" panose="020F0502020204030204" pitchFamily="34" charset="0"/>
                        </a:rPr>
                        <a:t>~10ns</a:t>
                      </a:r>
                    </a:p>
                  </a:txBody>
                  <a:tcPr/>
                </a:tc>
                <a:tc>
                  <a:txBody>
                    <a:bodyPr/>
                    <a:lstStyle/>
                    <a:p>
                      <a:pPr algn="ctr"/>
                      <a:r>
                        <a:rPr lang="en-US" sz="1600" dirty="0">
                          <a:latin typeface="Calibri" panose="020F0502020204030204" pitchFamily="34" charset="0"/>
                          <a:cs typeface="Calibri" panose="020F0502020204030204" pitchFamily="34" charset="0"/>
                        </a:rPr>
                        <a:t>~ 1ns</a:t>
                      </a:r>
                    </a:p>
                  </a:txBody>
                  <a:tcPr/>
                </a:tc>
                <a:extLst>
                  <a:ext uri="{0D108BD9-81ED-4DB2-BD59-A6C34878D82A}">
                    <a16:rowId xmlns:a16="http://schemas.microsoft.com/office/drawing/2014/main" xmlns="" val="10003"/>
                  </a:ext>
                </a:extLst>
              </a:tr>
              <a:tr h="370840">
                <a:tc>
                  <a:txBody>
                    <a:bodyPr/>
                    <a:lstStyle/>
                    <a:p>
                      <a:r>
                        <a:rPr lang="en-US" sz="1600" dirty="0" err="1">
                          <a:latin typeface="Calibri" panose="020F0502020204030204" pitchFamily="34" charset="0"/>
                          <a:cs typeface="Calibri" panose="020F0502020204030204" pitchFamily="34" charset="0"/>
                        </a:rPr>
                        <a:t>CdTe</a:t>
                      </a:r>
                      <a:endParaRPr lang="en-US" sz="1600" dirty="0">
                        <a:latin typeface="Calibri" panose="020F0502020204030204" pitchFamily="34" charset="0"/>
                        <a:cs typeface="Calibri" panose="020F0502020204030204" pitchFamily="34" charset="0"/>
                      </a:endParaRPr>
                    </a:p>
                  </a:txBody>
                  <a:tcPr/>
                </a:tc>
                <a:tc>
                  <a:txBody>
                    <a:bodyPr/>
                    <a:lstStyle/>
                    <a:p>
                      <a:pPr algn="ctr"/>
                      <a:r>
                        <a:rPr lang="en-US" sz="1600" dirty="0">
                          <a:latin typeface="Calibri" panose="020F0502020204030204" pitchFamily="34" charset="0"/>
                          <a:cs typeface="Calibri" panose="020F0502020204030204" pitchFamily="34" charset="0"/>
                        </a:rPr>
                        <a:t>5.85</a:t>
                      </a:r>
                    </a:p>
                  </a:txBody>
                  <a:tcPr/>
                </a:tc>
                <a:tc>
                  <a:txBody>
                    <a:bodyPr/>
                    <a:lstStyle/>
                    <a:p>
                      <a:pPr algn="ctr"/>
                      <a:r>
                        <a:rPr lang="en-US" sz="1600" dirty="0">
                          <a:latin typeface="Calibri" panose="020F0502020204030204" pitchFamily="34" charset="0"/>
                          <a:cs typeface="Calibri" panose="020F0502020204030204" pitchFamily="34" charset="0"/>
                        </a:rPr>
                        <a:t>48,52</a:t>
                      </a:r>
                    </a:p>
                  </a:txBody>
                  <a:tcPr/>
                </a:tc>
                <a:tc>
                  <a:txBody>
                    <a:bodyPr/>
                    <a:lstStyle/>
                    <a:p>
                      <a:pPr algn="ctr"/>
                      <a:r>
                        <a:rPr lang="en-US" sz="1600" dirty="0">
                          <a:latin typeface="Calibri" panose="020F0502020204030204" pitchFamily="34" charset="0"/>
                          <a:cs typeface="Calibri" panose="020F0502020204030204" pitchFamily="34" charset="0"/>
                        </a:rPr>
                        <a:t>1.44</a:t>
                      </a:r>
                    </a:p>
                  </a:txBody>
                  <a:tcPr/>
                </a:tc>
                <a:tc>
                  <a:txBody>
                    <a:bodyPr/>
                    <a:lstStyle/>
                    <a:p>
                      <a:pPr algn="ctr"/>
                      <a:r>
                        <a:rPr lang="en-US" sz="1600" dirty="0">
                          <a:latin typeface="Calibri" panose="020F0502020204030204" pitchFamily="34" charset="0"/>
                          <a:cs typeface="Calibri" panose="020F0502020204030204" pitchFamily="34" charset="0"/>
                        </a:rPr>
                        <a:t>4.4</a:t>
                      </a:r>
                    </a:p>
                  </a:txBody>
                  <a:tcPr/>
                </a:tc>
                <a:tc>
                  <a:txBody>
                    <a:bodyPr/>
                    <a:lstStyle/>
                    <a:p>
                      <a:pPr algn="ctr"/>
                      <a:r>
                        <a:rPr lang="en-US" sz="1600" dirty="0">
                          <a:latin typeface="Calibri" panose="020F0502020204030204" pitchFamily="34" charset="0"/>
                          <a:cs typeface="Calibri" panose="020F0502020204030204" pitchFamily="34" charset="0"/>
                        </a:rPr>
                        <a:t>1100</a:t>
                      </a:r>
                    </a:p>
                  </a:txBody>
                  <a:tcPr/>
                </a:tc>
                <a:tc>
                  <a:txBody>
                    <a:bodyPr/>
                    <a:lstStyle/>
                    <a:p>
                      <a:pPr algn="ctr"/>
                      <a:r>
                        <a:rPr lang="en-US" sz="1600" dirty="0">
                          <a:latin typeface="Calibri" panose="020F0502020204030204" pitchFamily="34" charset="0"/>
                          <a:cs typeface="Calibri" panose="020F0502020204030204" pitchFamily="34" charset="0"/>
                        </a:rPr>
                        <a:t>90</a:t>
                      </a:r>
                    </a:p>
                  </a:txBody>
                  <a:tcPr/>
                </a:tc>
                <a:tc>
                  <a:txBody>
                    <a:bodyPr/>
                    <a:lstStyle/>
                    <a:p>
                      <a:pPr algn="ctr"/>
                      <a:r>
                        <a:rPr lang="en-US" sz="1600" dirty="0">
                          <a:latin typeface="Calibri" panose="020F0502020204030204" pitchFamily="34" charset="0"/>
                          <a:cs typeface="Calibri" panose="020F0502020204030204" pitchFamily="34" charset="0"/>
                        </a:rPr>
                        <a:t>~ 3µs</a:t>
                      </a:r>
                    </a:p>
                  </a:txBody>
                  <a:tcPr/>
                </a:tc>
                <a:tc>
                  <a:txBody>
                    <a:bodyPr/>
                    <a:lstStyle/>
                    <a:p>
                      <a:pPr algn="ctr"/>
                      <a:r>
                        <a:rPr lang="en-US" sz="1600" dirty="0">
                          <a:latin typeface="Calibri" panose="020F0502020204030204" pitchFamily="34" charset="0"/>
                          <a:cs typeface="Calibri" panose="020F0502020204030204" pitchFamily="34" charset="0"/>
                        </a:rPr>
                        <a:t>~ 2µs</a:t>
                      </a:r>
                    </a:p>
                  </a:txBody>
                  <a:tcPr/>
                </a:tc>
                <a:extLst>
                  <a:ext uri="{0D108BD9-81ED-4DB2-BD59-A6C34878D82A}">
                    <a16:rowId xmlns:a16="http://schemas.microsoft.com/office/drawing/2014/main" xmlns="" val="10004"/>
                  </a:ext>
                </a:extLst>
              </a:tr>
            </a:tbl>
          </a:graphicData>
        </a:graphic>
      </p:graphicFrame>
      <p:grpSp>
        <p:nvGrpSpPr>
          <p:cNvPr id="13" name="Group 12"/>
          <p:cNvGrpSpPr/>
          <p:nvPr/>
        </p:nvGrpSpPr>
        <p:grpSpPr>
          <a:xfrm>
            <a:off x="7282995" y="3277698"/>
            <a:ext cx="3650491" cy="3606666"/>
            <a:chOff x="5331352" y="1096585"/>
            <a:chExt cx="3650491" cy="3606666"/>
          </a:xfrm>
        </p:grpSpPr>
        <p:sp>
          <p:nvSpPr>
            <p:cNvPr id="14" name="TextBox 13"/>
            <p:cNvSpPr txBox="1"/>
            <p:nvPr/>
          </p:nvSpPr>
          <p:spPr>
            <a:xfrm>
              <a:off x="5331352" y="1533152"/>
              <a:ext cx="3650491" cy="3170099"/>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Si</a:t>
              </a:r>
              <a:r>
                <a:rPr lang="en-US" sz="2000" dirty="0">
                  <a:latin typeface="Calibri" panose="020F0502020204030204" pitchFamily="34" charset="0"/>
                  <a:cs typeface="Calibri" panose="020F0502020204030204" pitchFamily="34" charset="0"/>
                </a:rPr>
                <a:t>: 	low </a:t>
              </a:r>
              <a:r>
                <a:rPr lang="el-GR" sz="2000" dirty="0">
                  <a:latin typeface="Calibri" panose="020F0502020204030204" pitchFamily="34" charset="0"/>
                  <a:cs typeface="Calibri" panose="020F0502020204030204" pitchFamily="34" charset="0"/>
                </a:rPr>
                <a:t>ρ</a:t>
              </a:r>
              <a:r>
                <a:rPr lang="en-US" sz="2000" dirty="0">
                  <a:latin typeface="Calibri" panose="020F0502020204030204" pitchFamily="34" charset="0"/>
                  <a:cs typeface="Calibri" panose="020F0502020204030204" pitchFamily="34" charset="0"/>
                </a:rPr>
                <a:t>,Z 		</a:t>
              </a: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	=&gt; low QE at high E</a:t>
              </a:r>
            </a:p>
            <a:p>
              <a:r>
                <a:rPr lang="en-US" sz="2000" b="1" dirty="0">
                  <a:latin typeface="Calibri" panose="020F0502020204030204" pitchFamily="34" charset="0"/>
                  <a:cs typeface="Calibri" panose="020F0502020204030204" pitchFamily="34" charset="0"/>
                </a:rPr>
                <a:t>Ge</a:t>
              </a:r>
              <a:r>
                <a:rPr lang="en-US" sz="2000" dirty="0">
                  <a:latin typeface="Calibri" panose="020F0502020204030204" pitchFamily="34" charset="0"/>
                  <a:cs typeface="Calibri" panose="020F0502020204030204" pitchFamily="34" charset="0"/>
                </a:rPr>
                <a:t>: 	low </a:t>
              </a:r>
              <a:r>
                <a:rPr lang="en-US" sz="2000" dirty="0" err="1">
                  <a:latin typeface="Calibri" panose="020F0502020204030204" pitchFamily="34" charset="0"/>
                  <a:cs typeface="Calibri" panose="020F0502020204030204" pitchFamily="34" charset="0"/>
                </a:rPr>
                <a:t>E</a:t>
              </a:r>
              <a:r>
                <a:rPr lang="en-US" sz="2000" baseline="-25000" dirty="0" err="1">
                  <a:latin typeface="Calibri" panose="020F0502020204030204" pitchFamily="34" charset="0"/>
                  <a:cs typeface="Calibri" panose="020F0502020204030204" pitchFamily="34" charset="0"/>
                </a:rPr>
                <a:t>gap</a:t>
              </a:r>
              <a:r>
                <a:rPr lang="en-US" sz="2000" baseline="-250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a:t>
              </a: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	=&gt; needs </a:t>
              </a:r>
              <a:r>
                <a:rPr lang="en-US" sz="2000" dirty="0" err="1">
                  <a:latin typeface="Calibri" panose="020F0502020204030204" pitchFamily="34" charset="0"/>
                  <a:cs typeface="Calibri" panose="020F0502020204030204" pitchFamily="34" charset="0"/>
                </a:rPr>
                <a:t>cryo</a:t>
              </a:r>
              <a:r>
                <a:rPr lang="en-US" sz="2000" dirty="0">
                  <a:latin typeface="Calibri" panose="020F0502020204030204" pitchFamily="34" charset="0"/>
                  <a:cs typeface="Calibri" panose="020F0502020204030204" pitchFamily="34" charset="0"/>
                </a:rPr>
                <a:t> cooling</a:t>
              </a:r>
            </a:p>
            <a:p>
              <a:r>
                <a:rPr lang="en-US" sz="2000" b="1" dirty="0">
                  <a:latin typeface="Calibri" panose="020F0502020204030204" pitchFamily="34" charset="0"/>
                  <a:cs typeface="Calibri" panose="020F0502020204030204" pitchFamily="34" charset="0"/>
                </a:rPr>
                <a:t>GaAs</a:t>
              </a:r>
              <a:r>
                <a:rPr lang="en-US" sz="2000" dirty="0">
                  <a:latin typeface="Calibri" panose="020F0502020204030204" pitchFamily="34" charset="0"/>
                  <a:cs typeface="Calibri" panose="020F0502020204030204" pitchFamily="34" charset="0"/>
                </a:rPr>
                <a:t>: 	low </a:t>
              </a:r>
              <a:r>
                <a:rPr lang="en-US" sz="2000" dirty="0">
                  <a:latin typeface="Calibri" panose="020F0502020204030204" pitchFamily="34" charset="0"/>
                  <a:cs typeface="Calibri" panose="020F0502020204030204" pitchFamily="34" charset="0"/>
                  <a:sym typeface="Symbol" panose="05050102010706020507" pitchFamily="18" charset="2"/>
                </a:rPr>
                <a:t></a:t>
              </a:r>
              <a:r>
                <a:rPr lang="en-US" sz="2000" dirty="0">
                  <a:latin typeface="Calibri" panose="020F0502020204030204" pitchFamily="34" charset="0"/>
                  <a:cs typeface="Calibri" panose="020F0502020204030204" pitchFamily="34" charset="0"/>
                </a:rPr>
                <a:t> </a:t>
              </a:r>
            </a:p>
            <a:p>
              <a:r>
                <a:rPr lang="en-US" sz="2000" dirty="0">
                  <a:latin typeface="Calibri" panose="020F0502020204030204" pitchFamily="34" charset="0"/>
                  <a:cs typeface="Calibri" panose="020F0502020204030204" pitchFamily="34" charset="0"/>
                </a:rPr>
                <a:t>	=&gt; energy dependence</a:t>
              </a:r>
            </a:p>
            <a:p>
              <a:r>
                <a:rPr lang="en-US" sz="2000" b="1" dirty="0" err="1">
                  <a:latin typeface="Calibri" panose="020F0502020204030204" pitchFamily="34" charset="0"/>
                  <a:cs typeface="Calibri" panose="020F0502020204030204" pitchFamily="34" charset="0"/>
                </a:rPr>
                <a:t>CdTe</a:t>
              </a:r>
              <a:r>
                <a:rPr lang="en-US" sz="2000" dirty="0">
                  <a:latin typeface="Calibri" panose="020F0502020204030204" pitchFamily="34" charset="0"/>
                  <a:cs typeface="Calibri" panose="020F0502020204030204" pitchFamily="34" charset="0"/>
                </a:rPr>
                <a:t>: 	slow; material 	polarization</a:t>
              </a:r>
            </a:p>
            <a:p>
              <a:r>
                <a:rPr lang="en-US" sz="2000" dirty="0">
                  <a:latin typeface="Calibri" panose="020F0502020204030204" pitchFamily="34" charset="0"/>
                  <a:cs typeface="Calibri" panose="020F0502020204030204" pitchFamily="34" charset="0"/>
                </a:rPr>
                <a:t>	=&gt; speed, complexity		</a:t>
              </a:r>
            </a:p>
          </p:txBody>
        </p:sp>
        <p:sp>
          <p:nvSpPr>
            <p:cNvPr id="15" name="TextBox 14"/>
            <p:cNvSpPr txBox="1"/>
            <p:nvPr/>
          </p:nvSpPr>
          <p:spPr>
            <a:xfrm>
              <a:off x="5875733" y="1096585"/>
              <a:ext cx="2059282" cy="461665"/>
            </a:xfrm>
            <a:prstGeom prst="rect">
              <a:avLst/>
            </a:prstGeom>
            <a:noFill/>
          </p:spPr>
          <p:txBody>
            <a:bodyPr wrap="none" rtlCol="0">
              <a:spAutoFit/>
            </a:bodyPr>
            <a:lstStyle/>
            <a:p>
              <a:r>
                <a:rPr lang="en-US" sz="2400" u="sng" dirty="0" smtClean="0">
                  <a:latin typeface="Calibri" panose="020F0502020204030204" pitchFamily="34" charset="0"/>
                  <a:cs typeface="Calibri" panose="020F0502020204030204" pitchFamily="34" charset="0"/>
                </a:rPr>
                <a:t>Disadvantages:</a:t>
              </a:r>
              <a:endParaRPr lang="en-US" sz="2400" u="sng" dirty="0">
                <a:latin typeface="Calibri" panose="020F0502020204030204" pitchFamily="34" charset="0"/>
                <a:cs typeface="Calibri" panose="020F0502020204030204" pitchFamily="34" charset="0"/>
              </a:endParaRPr>
            </a:p>
          </p:txBody>
        </p:sp>
      </p:grpSp>
      <p:grpSp>
        <p:nvGrpSpPr>
          <p:cNvPr id="16" name="Group 15"/>
          <p:cNvGrpSpPr/>
          <p:nvPr/>
        </p:nvGrpSpPr>
        <p:grpSpPr>
          <a:xfrm>
            <a:off x="1965620" y="3251334"/>
            <a:ext cx="3650491" cy="2991112"/>
            <a:chOff x="5331352" y="1096585"/>
            <a:chExt cx="3650491" cy="2991112"/>
          </a:xfrm>
        </p:grpSpPr>
        <p:sp>
          <p:nvSpPr>
            <p:cNvPr id="17" name="TextBox 16"/>
            <p:cNvSpPr txBox="1"/>
            <p:nvPr/>
          </p:nvSpPr>
          <p:spPr>
            <a:xfrm>
              <a:off x="5331352" y="1533152"/>
              <a:ext cx="3650491" cy="2554545"/>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Si</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Highest quality</a:t>
              </a:r>
            </a:p>
            <a:p>
              <a:endParaRPr lang="en-US" sz="2000" dirty="0">
                <a:latin typeface="Calibri" panose="020F0502020204030204" pitchFamily="34" charset="0"/>
                <a:cs typeface="Calibri" panose="020F0502020204030204" pitchFamily="34" charset="0"/>
              </a:endParaRPr>
            </a:p>
            <a:p>
              <a:r>
                <a:rPr lang="en-US" sz="2000" b="1" dirty="0">
                  <a:latin typeface="Calibri" panose="020F0502020204030204" pitchFamily="34" charset="0"/>
                  <a:cs typeface="Calibri" panose="020F0502020204030204" pitchFamily="34" charset="0"/>
                </a:rPr>
                <a:t>Ge</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Higher Z than Si</a:t>
              </a:r>
            </a:p>
            <a:p>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uniformly high mobility</a:t>
              </a:r>
              <a:endParaRPr lang="en-US" sz="2000" dirty="0">
                <a:latin typeface="Calibri" panose="020F0502020204030204" pitchFamily="34" charset="0"/>
                <a:cs typeface="Calibri" panose="020F0502020204030204" pitchFamily="34" charset="0"/>
              </a:endParaRPr>
            </a:p>
            <a:p>
              <a:r>
                <a:rPr lang="en-US" sz="2000" b="1" dirty="0">
                  <a:latin typeface="Calibri" panose="020F0502020204030204" pitchFamily="34" charset="0"/>
                  <a:cs typeface="Calibri" panose="020F0502020204030204" pitchFamily="34" charset="0"/>
                </a:rPr>
                <a:t>GaAs</a:t>
              </a:r>
              <a:r>
                <a:rPr lang="en-US" sz="2000" dirty="0">
                  <a:latin typeface="Calibri" panose="020F0502020204030204" pitchFamily="34" charset="0"/>
                  <a:cs typeface="Calibri" panose="020F0502020204030204" pitchFamily="34" charset="0"/>
                </a:rPr>
                <a:t>: 	Higher Z than Si</a:t>
              </a:r>
            </a:p>
            <a:p>
              <a:endParaRPr lang="en-US" sz="2000" dirty="0">
                <a:latin typeface="Calibri" panose="020F0502020204030204" pitchFamily="34" charset="0"/>
                <a:cs typeface="Calibri" panose="020F0502020204030204" pitchFamily="34" charset="0"/>
              </a:endParaRPr>
            </a:p>
            <a:p>
              <a:r>
                <a:rPr lang="en-US" sz="2000" b="1" dirty="0" err="1">
                  <a:latin typeface="Calibri" panose="020F0502020204030204" pitchFamily="34" charset="0"/>
                  <a:cs typeface="Calibri" panose="020F0502020204030204" pitchFamily="34" charset="0"/>
                </a:rPr>
                <a:t>CdTe</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Highest Z</a:t>
              </a:r>
              <a:r>
                <a:rPr lang="en-US" sz="2000" dirty="0">
                  <a:latin typeface="Calibri" panose="020F0502020204030204" pitchFamily="34" charset="0"/>
                  <a:cs typeface="Calibri" panose="020F0502020204030204" pitchFamily="34" charset="0"/>
                </a:rPr>
                <a:t>		</a:t>
              </a:r>
            </a:p>
          </p:txBody>
        </p:sp>
        <p:sp>
          <p:nvSpPr>
            <p:cNvPr id="18" name="TextBox 17"/>
            <p:cNvSpPr txBox="1"/>
            <p:nvPr/>
          </p:nvSpPr>
          <p:spPr>
            <a:xfrm>
              <a:off x="5875733" y="1096585"/>
              <a:ext cx="1709827" cy="461665"/>
            </a:xfrm>
            <a:prstGeom prst="rect">
              <a:avLst/>
            </a:prstGeom>
            <a:noFill/>
          </p:spPr>
          <p:txBody>
            <a:bodyPr wrap="none" rtlCol="0">
              <a:spAutoFit/>
            </a:bodyPr>
            <a:lstStyle/>
            <a:p>
              <a:r>
                <a:rPr lang="en-US" sz="2400" u="sng" dirty="0" smtClean="0">
                  <a:latin typeface="Calibri" panose="020F0502020204030204" pitchFamily="34" charset="0"/>
                  <a:cs typeface="Calibri" panose="020F0502020204030204" pitchFamily="34" charset="0"/>
                </a:rPr>
                <a:t>Advantages:</a:t>
              </a:r>
              <a:endParaRPr lang="en-US" sz="2400" u="sng"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7305856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912143"/>
            <a:ext cx="10972800" cy="4525963"/>
          </a:xfrm>
        </p:spPr>
        <p:txBody>
          <a:bodyPr/>
          <a:lstStyle/>
          <a:p>
            <a:r>
              <a:rPr lang="en-US" sz="2400" dirty="0" smtClean="0"/>
              <a:t>Supplied by </a:t>
            </a:r>
            <a:r>
              <a:rPr lang="en-US" sz="2400" dirty="0" err="1" smtClean="0"/>
              <a:t>Acrorad</a:t>
            </a:r>
            <a:r>
              <a:rPr lang="en-US" sz="2400" dirty="0" smtClean="0"/>
              <a:t> Ltd. (Japan)</a:t>
            </a:r>
          </a:p>
          <a:p>
            <a:r>
              <a:rPr lang="en-US" sz="2400" dirty="0" smtClean="0"/>
              <a:t>750 </a:t>
            </a:r>
            <a:r>
              <a:rPr lang="el-GR" sz="2400" dirty="0" smtClean="0"/>
              <a:t>μ</a:t>
            </a:r>
            <a:r>
              <a:rPr lang="en-US" sz="2400" dirty="0" smtClean="0"/>
              <a:t>m thick </a:t>
            </a:r>
            <a:r>
              <a:rPr lang="en-US" sz="2400" dirty="0" err="1" smtClean="0"/>
              <a:t>CdTe</a:t>
            </a:r>
            <a:endParaRPr lang="en-US" sz="2400" dirty="0" smtClean="0"/>
          </a:p>
          <a:p>
            <a:r>
              <a:rPr lang="en-US" sz="2400" dirty="0" err="1" smtClean="0"/>
              <a:t>Schottky</a:t>
            </a:r>
            <a:r>
              <a:rPr lang="en-US" sz="2400" dirty="0" smtClean="0"/>
              <a:t> diode</a:t>
            </a:r>
            <a:r>
              <a:rPr lang="en-US" sz="2400" dirty="0"/>
              <a:t>. </a:t>
            </a:r>
            <a:endParaRPr lang="en-US" sz="2400" dirty="0" smtClean="0"/>
          </a:p>
          <a:p>
            <a:pPr lvl="1"/>
            <a:r>
              <a:rPr lang="en-US" sz="2400" dirty="0" smtClean="0"/>
              <a:t> In (front-side) </a:t>
            </a:r>
            <a:r>
              <a:rPr lang="en-US" sz="2400" dirty="0"/>
              <a:t>/</a:t>
            </a:r>
            <a:r>
              <a:rPr lang="en-US" sz="2400" dirty="0" err="1"/>
              <a:t>CdTe</a:t>
            </a:r>
            <a:r>
              <a:rPr lang="en-US" sz="2400" dirty="0"/>
              <a:t>/ Pt </a:t>
            </a:r>
            <a:r>
              <a:rPr lang="en-US" sz="2400" dirty="0" smtClean="0"/>
              <a:t>(pixel)</a:t>
            </a:r>
          </a:p>
          <a:p>
            <a:pPr lvl="1"/>
            <a:r>
              <a:rPr lang="en-US" sz="2400" dirty="0" smtClean="0"/>
              <a:t>Hole collecting (compatible with MM-PAD).</a:t>
            </a:r>
          </a:p>
          <a:p>
            <a:pPr lvl="1"/>
            <a:r>
              <a:rPr lang="en-US" sz="2400" dirty="0" smtClean="0"/>
              <a:t>Very low leakage current</a:t>
            </a:r>
          </a:p>
          <a:p>
            <a:pPr lvl="1"/>
            <a:endParaRPr lang="en-US" sz="2400" dirty="0" smtClean="0"/>
          </a:p>
          <a:p>
            <a:endParaRPr lang="en-US" dirty="0" smtClean="0"/>
          </a:p>
          <a:p>
            <a:endParaRPr lang="en-US" dirty="0" smtClean="0"/>
          </a:p>
          <a:p>
            <a:endParaRPr lang="en-US" dirty="0"/>
          </a:p>
        </p:txBody>
      </p:sp>
      <p:sp>
        <p:nvSpPr>
          <p:cNvPr id="3" name="Slide Number Placeholder 2"/>
          <p:cNvSpPr>
            <a:spLocks noGrp="1"/>
          </p:cNvSpPr>
          <p:nvPr>
            <p:ph type="sldNum" sz="quarter" idx="10"/>
          </p:nvPr>
        </p:nvSpPr>
        <p:spPr/>
        <p:txBody>
          <a:bodyPr/>
          <a:lstStyle/>
          <a:p>
            <a:fld id="{DEFDA4C8-8A73-492D-B46C-2EF217466B2D}" type="slidenum">
              <a:rPr lang="en-US" smtClean="0"/>
              <a:t>9</a:t>
            </a:fld>
            <a:endParaRPr lang="en-US"/>
          </a:p>
        </p:txBody>
      </p:sp>
      <p:sp>
        <p:nvSpPr>
          <p:cNvPr id="4" name="Title 3"/>
          <p:cNvSpPr>
            <a:spLocks noGrp="1"/>
          </p:cNvSpPr>
          <p:nvPr>
            <p:ph type="title"/>
          </p:nvPr>
        </p:nvSpPr>
        <p:spPr/>
        <p:txBody>
          <a:bodyPr/>
          <a:lstStyle/>
          <a:p>
            <a:r>
              <a:rPr lang="en-US" dirty="0" err="1" smtClean="0"/>
              <a:t>CdTe</a:t>
            </a:r>
            <a:r>
              <a:rPr lang="en-US" dirty="0" smtClean="0"/>
              <a:t>: Sensor for MMPAD</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7100" y="1846728"/>
            <a:ext cx="4019608" cy="3336576"/>
          </a:xfrm>
          <a:prstGeom prst="rect">
            <a:avLst/>
          </a:prstGeom>
        </p:spPr>
      </p:pic>
    </p:spTree>
    <p:extLst>
      <p:ext uri="{BB962C8B-B14F-4D97-AF65-F5344CB8AC3E}">
        <p14:creationId xmlns:p14="http://schemas.microsoft.com/office/powerpoint/2010/main" val="245913514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9.4"/>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ate_SRI2013_d" id="{F50085E2-CCCE-4866-B648-9A47F6C257BD}" vid="{A422CC9F-2217-4A43-8599-E250371CC63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2009</TotalTime>
  <Words>2972</Words>
  <Application>Microsoft Office PowerPoint</Application>
  <PresentationFormat>Widescreen</PresentationFormat>
  <Paragraphs>559</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Gill Sans</vt:lpstr>
      <vt:lpstr>Symbol</vt:lpstr>
      <vt:lpstr>Times New Roman</vt:lpstr>
      <vt:lpstr>ヒラギノ角ゴ ProN W3</vt:lpstr>
      <vt:lpstr>Default Design</vt:lpstr>
      <vt:lpstr>CdTe Mixed-Mode Pixel Array Detector (CdTe MM-PAD)</vt:lpstr>
      <vt:lpstr>Synchrotron Light Sources creating new experimental possibilities…</vt:lpstr>
      <vt:lpstr>Storage ring application: Ptychography</vt:lpstr>
      <vt:lpstr>Need High Dynamic Range Pixel Array Detector Si MM-PAD</vt:lpstr>
      <vt:lpstr>PowerPoint Presentation</vt:lpstr>
      <vt:lpstr>MM-PAD Pixel</vt:lpstr>
      <vt:lpstr>Silicon sensor inefficient at higher energies</vt:lpstr>
      <vt:lpstr>Material Comparison</vt:lpstr>
      <vt:lpstr>CdTe: Sensor for MMPAD</vt:lpstr>
      <vt:lpstr>CdTe vs. Si MM-PAD</vt:lpstr>
      <vt:lpstr>CdTe vs. Si MM-PAD</vt:lpstr>
      <vt:lpstr>Histogram from experiment, 80 keV</vt:lpstr>
      <vt:lpstr>CdTe: Polarization</vt:lpstr>
      <vt:lpstr>CdTe: Polarization</vt:lpstr>
      <vt:lpstr>Experimental Example</vt:lpstr>
      <vt:lpstr>Experimental Example (continued)</vt:lpstr>
      <vt:lpstr>Conclusions</vt:lpstr>
      <vt:lpstr>Who we are</vt:lpstr>
      <vt:lpstr>Additional Slides Follow</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Hugh T. Philipp</dc:creator>
  <cp:lastModifiedBy>Hugh Philipp</cp:lastModifiedBy>
  <cp:revision>98</cp:revision>
  <cp:lastPrinted>2018-12-04T15:21:30Z</cp:lastPrinted>
  <dcterms:created xsi:type="dcterms:W3CDTF">2018-11-26T14:37:32Z</dcterms:created>
  <dcterms:modified xsi:type="dcterms:W3CDTF">2018-12-13T23:12:22Z</dcterms:modified>
</cp:coreProperties>
</file>