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8"/>
  </p:notesMasterIdLst>
  <p:sldIdLst>
    <p:sldId id="256" r:id="rId2"/>
    <p:sldId id="297" r:id="rId3"/>
    <p:sldId id="259" r:id="rId4"/>
    <p:sldId id="292" r:id="rId5"/>
    <p:sldId id="258" r:id="rId6"/>
    <p:sldId id="268" r:id="rId7"/>
    <p:sldId id="325" r:id="rId8"/>
    <p:sldId id="271" r:id="rId9"/>
    <p:sldId id="340" r:id="rId10"/>
    <p:sldId id="272" r:id="rId11"/>
    <p:sldId id="338" r:id="rId12"/>
    <p:sldId id="326" r:id="rId13"/>
    <p:sldId id="335" r:id="rId14"/>
    <p:sldId id="336" r:id="rId15"/>
    <p:sldId id="307" r:id="rId16"/>
    <p:sldId id="264" r:id="rId17"/>
    <p:sldId id="324" r:id="rId18"/>
    <p:sldId id="308" r:id="rId19"/>
    <p:sldId id="309" r:id="rId20"/>
    <p:sldId id="310" r:id="rId21"/>
    <p:sldId id="311" r:id="rId22"/>
    <p:sldId id="312" r:id="rId23"/>
    <p:sldId id="343" r:id="rId24"/>
    <p:sldId id="337" r:id="rId25"/>
    <p:sldId id="313" r:id="rId26"/>
    <p:sldId id="314" r:id="rId27"/>
    <p:sldId id="315" r:id="rId28"/>
    <p:sldId id="316" r:id="rId29"/>
    <p:sldId id="317" r:id="rId30"/>
    <p:sldId id="318" r:id="rId31"/>
    <p:sldId id="319" r:id="rId32"/>
    <p:sldId id="320" r:id="rId33"/>
    <p:sldId id="288" r:id="rId34"/>
    <p:sldId id="291" r:id="rId35"/>
    <p:sldId id="339" r:id="rId36"/>
    <p:sldId id="321" r:id="rId37"/>
    <p:sldId id="322" r:id="rId38"/>
    <p:sldId id="323" r:id="rId39"/>
    <p:sldId id="327" r:id="rId40"/>
    <p:sldId id="328" r:id="rId41"/>
    <p:sldId id="329" r:id="rId42"/>
    <p:sldId id="332" r:id="rId43"/>
    <p:sldId id="333" r:id="rId44"/>
    <p:sldId id="342" r:id="rId45"/>
    <p:sldId id="334" r:id="rId46"/>
    <p:sldId id="341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1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pantale\cernbox\presentations\my%20presentations\2017\PASC17-Lugano\conference_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pantale\cernbox\presentations\my%20presentations\2017\PASC17-Lugano\conference_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pantale\cernbox\presentations\my%20presentations\2017\PASC17-Lugano\conference_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Events processed by processing unit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'8GPUs'!$A$2:$A$33</c:f>
              <c:strCache>
                <c:ptCount val="32"/>
                <c:pt idx="0">
                  <c:v>GPU0</c:v>
                </c:pt>
                <c:pt idx="1">
                  <c:v>GPU1</c:v>
                </c:pt>
                <c:pt idx="2">
                  <c:v>GPU2</c:v>
                </c:pt>
                <c:pt idx="3">
                  <c:v>GPU3</c:v>
                </c:pt>
                <c:pt idx="4">
                  <c:v>GPU4</c:v>
                </c:pt>
                <c:pt idx="5">
                  <c:v>GPU5</c:v>
                </c:pt>
                <c:pt idx="6">
                  <c:v>GPU6</c:v>
                </c:pt>
                <c:pt idx="7">
                  <c:v>GPU7</c:v>
                </c:pt>
                <c:pt idx="8">
                  <c:v>CPU0</c:v>
                </c:pt>
                <c:pt idx="9">
                  <c:v>CPU1</c:v>
                </c:pt>
                <c:pt idx="10">
                  <c:v>CPU2</c:v>
                </c:pt>
                <c:pt idx="11">
                  <c:v>CPU3</c:v>
                </c:pt>
                <c:pt idx="12">
                  <c:v>CPU4</c:v>
                </c:pt>
                <c:pt idx="13">
                  <c:v>CPU5</c:v>
                </c:pt>
                <c:pt idx="14">
                  <c:v>CPU6</c:v>
                </c:pt>
                <c:pt idx="15">
                  <c:v>CPU7</c:v>
                </c:pt>
                <c:pt idx="16">
                  <c:v>CPU8</c:v>
                </c:pt>
                <c:pt idx="17">
                  <c:v>CPU9</c:v>
                </c:pt>
                <c:pt idx="18">
                  <c:v>CPU10</c:v>
                </c:pt>
                <c:pt idx="19">
                  <c:v>CPU11</c:v>
                </c:pt>
                <c:pt idx="20">
                  <c:v>CPU12</c:v>
                </c:pt>
                <c:pt idx="21">
                  <c:v>CPU13</c:v>
                </c:pt>
                <c:pt idx="22">
                  <c:v>CPU14</c:v>
                </c:pt>
                <c:pt idx="23">
                  <c:v>CPU15</c:v>
                </c:pt>
                <c:pt idx="24">
                  <c:v>CPU16</c:v>
                </c:pt>
                <c:pt idx="25">
                  <c:v>CPU17</c:v>
                </c:pt>
                <c:pt idx="26">
                  <c:v>CPU18</c:v>
                </c:pt>
                <c:pt idx="27">
                  <c:v>CPU19</c:v>
                </c:pt>
                <c:pt idx="28">
                  <c:v>CPU20</c:v>
                </c:pt>
                <c:pt idx="29">
                  <c:v>CPU21</c:v>
                </c:pt>
                <c:pt idx="30">
                  <c:v>CPU22</c:v>
                </c:pt>
                <c:pt idx="31">
                  <c:v>CPU23</c:v>
                </c:pt>
              </c:strCache>
            </c:strRef>
          </c:cat>
          <c:val>
            <c:numRef>
              <c:f>'8GPUs'!$B$2:$B$33</c:f>
              <c:numCache>
                <c:formatCode>General</c:formatCode>
                <c:ptCount val="32"/>
                <c:pt idx="0">
                  <c:v>2773219</c:v>
                </c:pt>
                <c:pt idx="1">
                  <c:v>2737147</c:v>
                </c:pt>
                <c:pt idx="2">
                  <c:v>2737083</c:v>
                </c:pt>
                <c:pt idx="3">
                  <c:v>2738996</c:v>
                </c:pt>
                <c:pt idx="4">
                  <c:v>2738729</c:v>
                </c:pt>
                <c:pt idx="5">
                  <c:v>2738495</c:v>
                </c:pt>
                <c:pt idx="6">
                  <c:v>2737968</c:v>
                </c:pt>
                <c:pt idx="7">
                  <c:v>2736105</c:v>
                </c:pt>
                <c:pt idx="8">
                  <c:v>83183</c:v>
                </c:pt>
                <c:pt idx="9">
                  <c:v>71969</c:v>
                </c:pt>
                <c:pt idx="10">
                  <c:v>68414</c:v>
                </c:pt>
                <c:pt idx="11">
                  <c:v>68627</c:v>
                </c:pt>
                <c:pt idx="12">
                  <c:v>66141</c:v>
                </c:pt>
                <c:pt idx="13">
                  <c:v>70307</c:v>
                </c:pt>
                <c:pt idx="14">
                  <c:v>70941</c:v>
                </c:pt>
                <c:pt idx="15">
                  <c:v>86003</c:v>
                </c:pt>
                <c:pt idx="16">
                  <c:v>72150</c:v>
                </c:pt>
                <c:pt idx="17">
                  <c:v>76766</c:v>
                </c:pt>
                <c:pt idx="18">
                  <c:v>73198</c:v>
                </c:pt>
                <c:pt idx="19">
                  <c:v>74188</c:v>
                </c:pt>
                <c:pt idx="20">
                  <c:v>90582</c:v>
                </c:pt>
                <c:pt idx="21">
                  <c:v>72127</c:v>
                </c:pt>
                <c:pt idx="22">
                  <c:v>87538</c:v>
                </c:pt>
                <c:pt idx="23">
                  <c:v>60124</c:v>
                </c:pt>
                <c:pt idx="24">
                  <c:v>69240</c:v>
                </c:pt>
                <c:pt idx="25">
                  <c:v>61957</c:v>
                </c:pt>
                <c:pt idx="26">
                  <c:v>68523</c:v>
                </c:pt>
                <c:pt idx="27">
                  <c:v>70155</c:v>
                </c:pt>
                <c:pt idx="28">
                  <c:v>77388</c:v>
                </c:pt>
                <c:pt idx="29">
                  <c:v>64307</c:v>
                </c:pt>
                <c:pt idx="30">
                  <c:v>84649</c:v>
                </c:pt>
                <c:pt idx="31">
                  <c:v>68634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5F-49DB-9BB9-94CA85A7D4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85791664"/>
        <c:axId val="285792448"/>
      </c:barChart>
      <c:catAx>
        <c:axId val="28579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5792448"/>
        <c:crosses val="autoZero"/>
        <c:auto val="1"/>
        <c:lblAlgn val="ctr"/>
        <c:lblOffset val="100"/>
        <c:noMultiLvlLbl val="0"/>
      </c:catAx>
      <c:valAx>
        <c:axId val="28579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5791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06654493767481"/>
          <c:y val="6.5326184729589523E-2"/>
          <c:w val="0.85016197028409835"/>
          <c:h val="0.7913021261273527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Sheet1!$A$18</c:f>
              <c:strCache>
                <c:ptCount val="1"/>
                <c:pt idx="0">
                  <c:v>CPUs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Sheet1!$B$17:$C$17</c:f>
              <c:strCache>
                <c:ptCount val="2"/>
                <c:pt idx="0">
                  <c:v>Hybrid</c:v>
                </c:pt>
                <c:pt idx="1">
                  <c:v>CPU-Only</c:v>
                </c:pt>
              </c:strCache>
            </c:strRef>
          </c:cat>
          <c:val>
            <c:numRef>
              <c:f>Sheet1!$B$18:$C$18</c:f>
              <c:numCache>
                <c:formatCode>General</c:formatCode>
                <c:ptCount val="2"/>
                <c:pt idx="0">
                  <c:v>613.66399999999999</c:v>
                </c:pt>
                <c:pt idx="1">
                  <c:v>777.76199999999994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A8-4B5D-8348-947A013C4DAE}"/>
            </c:ext>
          </c:extLst>
        </c:ser>
        <c:ser>
          <c:idx val="1"/>
          <c:order val="1"/>
          <c:tx>
            <c:strRef>
              <c:f>Sheet1!$A$19</c:f>
              <c:strCache>
                <c:ptCount val="1"/>
                <c:pt idx="0">
                  <c:v>GPUs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Sheet1!$B$17:$C$17</c:f>
              <c:strCache>
                <c:ptCount val="2"/>
                <c:pt idx="0">
                  <c:v>Hybrid</c:v>
                </c:pt>
                <c:pt idx="1">
                  <c:v>CPU-Only</c:v>
                </c:pt>
              </c:strCache>
            </c:strRef>
          </c:cat>
          <c:val>
            <c:numRef>
              <c:f>Sheet1!$B$19:$C$19</c:f>
              <c:numCache>
                <c:formatCode>General</c:formatCode>
                <c:ptCount val="2"/>
                <c:pt idx="0">
                  <c:v>6527.97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A8-4B5D-8348-947A013C4D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1108696"/>
        <c:axId val="451109024"/>
      </c:barChart>
      <c:catAx>
        <c:axId val="4511086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pPr>
                <a:r>
                  <a:rPr lang="en-US"/>
                  <a:t>System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Garamond" panose="02020404030301010803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n-US"/>
          </a:p>
        </c:txPr>
        <c:crossAx val="451109024"/>
        <c:crosses val="autoZero"/>
        <c:auto val="1"/>
        <c:lblAlgn val="ctr"/>
        <c:lblOffset val="100"/>
        <c:noMultiLvlLbl val="0"/>
      </c:catAx>
      <c:valAx>
        <c:axId val="451109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pPr>
                <a:r>
                  <a:rPr lang="en-US"/>
                  <a:t>Events Rate (Hz)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Garamond" panose="02020404030301010803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n-US"/>
          </a:p>
        </c:txPr>
        <c:crossAx val="451108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9227155927931439"/>
          <c:y val="0.19288111940939709"/>
          <c:w val="0.12221147084751882"/>
          <c:h val="0.148481092678520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latin typeface="Garamond" panose="02020404030301010803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Sheet1!$A$2:$B$2</c:f>
              <c:strCache>
                <c:ptCount val="2"/>
                <c:pt idx="0">
                  <c:v>Hybrid</c:v>
                </c:pt>
                <c:pt idx="1">
                  <c:v>CPU only</c:v>
                </c:pt>
              </c:strCache>
            </c:strRef>
          </c:cat>
          <c:val>
            <c:numRef>
              <c:f>Sheet1!$A$3:$B$3</c:f>
              <c:numCache>
                <c:formatCode>General</c:formatCode>
                <c:ptCount val="2"/>
                <c:pt idx="0">
                  <c:v>17211.447032700358</c:v>
                </c:pt>
                <c:pt idx="1">
                  <c:v>24664.430768355011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B5-4096-A847-CC92E2DE8F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44117544"/>
        <c:axId val="244117936"/>
      </c:barChart>
      <c:catAx>
        <c:axId val="2441175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System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117936"/>
        <c:crosses val="autoZero"/>
        <c:auto val="1"/>
        <c:lblAlgn val="ctr"/>
        <c:lblOffset val="100"/>
        <c:noMultiLvlLbl val="0"/>
      </c:catAx>
      <c:valAx>
        <c:axId val="244117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Power (W)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117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E5901-9B3F-46D9-8EBA-1F829DD723C6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12C8F-EDE8-4658-9391-8A40A3F6A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224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74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592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E3C29-4B2E-4E4C-967F-F7BD37E282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948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0354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41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2323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4046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9677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4719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E3C29-4B2E-4E4C-967F-F7BD37E282F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1368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E3C29-4B2E-4E4C-967F-F7BD37E282F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54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EFA94-C14C-4491-A8E4-F714C51A5D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451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5380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4591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9799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E3C29-4B2E-4E4C-967F-F7BD37E282F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6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EFA94-C14C-4491-A8E4-F714C51A5D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71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769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111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259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744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574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2C8F-EDE8-4658-9391-8A40A3F6A7C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02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algn="ctr">
              <a:defRPr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effectLst>
            <a:outerShdw blurRad="50800" dist="381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+mn-l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fld id="{FB14C996-ED32-4597-9D13-4B04F6FA57F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83" y="0"/>
            <a:ext cx="12240683" cy="934454"/>
          </a:xfrm>
          <a:prstGeom prst="rect">
            <a:avLst/>
          </a:prstGeom>
        </p:spPr>
      </p:pic>
      <p:pic>
        <p:nvPicPr>
          <p:cNvPr id="17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730" y="-15718"/>
            <a:ext cx="997918" cy="8640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2663" y="44242"/>
            <a:ext cx="983399" cy="8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960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ck scre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969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FB14C996-ED32-4597-9D13-4B04F6FA5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54094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ell MT" panose="02020503060305020303" pitchFamily="18" charset="0"/>
              </a:defRPr>
            </a:lvl1pPr>
          </a:lstStyle>
          <a:p>
            <a:fld id="{FB14C996-ED32-4597-9D13-4B04F6FA5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2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898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81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436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38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42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872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350" y="98630"/>
            <a:ext cx="10439041" cy="760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4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4C996-ED32-4597-9D13-4B04F6FA57F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83" y="0"/>
            <a:ext cx="12240683" cy="93445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5319" y="-96478"/>
            <a:ext cx="101511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441" y="-15718"/>
            <a:ext cx="997918" cy="8640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9401" y="50897"/>
            <a:ext cx="983399" cy="8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60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48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Garamond" panose="02020404030301010803" pitchFamily="18" charset="0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bg1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Garamond" panose="02020404030301010803" pitchFamily="18" charset="0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Garamond" panose="02020404030301010803" pitchFamily="18" charset="0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Garamond" panose="02020404030301010803" pitchFamily="18" charset="0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Garamond" panose="02020404030301010803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elice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tm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tm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8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7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9.emf"/><Relationship Id="rId4" Type="http://schemas.openxmlformats.org/officeDocument/2006/relationships/oleObject" Target="../embeddings/oleObject2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patatrack-rd@cern.ch" TargetMode="External"/><Relationship Id="rId2" Type="http://schemas.openxmlformats.org/officeDocument/2006/relationships/hyperlink" Target="http://patatrack.web.cern.ch/patatrack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s://indico.cern.ch/category/7804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5589" y="2130430"/>
            <a:ext cx="10980822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PATATRACK </a:t>
            </a:r>
            <a:br>
              <a:rPr lang="en-US" dirty="0" smtClean="0"/>
            </a:br>
            <a:r>
              <a:rPr lang="en-US" sz="4000" dirty="0" smtClean="0"/>
              <a:t>Accelerated Pixel Tracks at the </a:t>
            </a:r>
            <a:r>
              <a:rPr lang="en-US" sz="4000" dirty="0" err="1" smtClean="0"/>
              <a:t>HLT</a:t>
            </a:r>
            <a:r>
              <a:rPr lang="en-US" sz="4000" dirty="0" smtClean="0"/>
              <a:t> starting from Run 3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72189" y="3886200"/>
            <a:ext cx="9745579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D. Bacciu</a:t>
            </a:r>
            <a:r>
              <a:rPr lang="en-US" baseline="30000" dirty="0" smtClean="0"/>
              <a:t>1</a:t>
            </a:r>
            <a:r>
              <a:rPr lang="en-US" dirty="0" smtClean="0"/>
              <a:t>, A. Bocci</a:t>
            </a:r>
            <a:r>
              <a:rPr lang="en-US" baseline="30000" dirty="0" smtClean="0"/>
              <a:t>2</a:t>
            </a:r>
            <a:r>
              <a:rPr lang="en-US" dirty="0" smtClean="0"/>
              <a:t>, E</a:t>
            </a:r>
            <a:r>
              <a:rPr lang="en-US" dirty="0" smtClean="0"/>
              <a:t>. Brondolin</a:t>
            </a:r>
            <a:r>
              <a:rPr lang="en-US" i="1" baseline="30000" dirty="0"/>
              <a:t>8</a:t>
            </a:r>
            <a:r>
              <a:rPr lang="en-US" dirty="0" smtClean="0"/>
              <a:t>, C. Calabria</a:t>
            </a:r>
            <a:r>
              <a:rPr lang="en-US" baseline="30000" dirty="0" smtClean="0"/>
              <a:t>3</a:t>
            </a:r>
            <a:r>
              <a:rPr lang="en-US" dirty="0" smtClean="0"/>
              <a:t>, A. Carta</a:t>
            </a:r>
            <a:r>
              <a:rPr lang="en-US" baseline="30000" dirty="0" smtClean="0"/>
              <a:t>1</a:t>
            </a:r>
            <a:r>
              <a:rPr lang="en-US" dirty="0" smtClean="0"/>
              <a:t>, S. Roy Chowdhury</a:t>
            </a:r>
            <a:r>
              <a:rPr lang="en-US" baseline="30000" dirty="0" smtClean="0"/>
              <a:t>4</a:t>
            </a:r>
            <a:r>
              <a:rPr lang="en-US" dirty="0" smtClean="0"/>
              <a:t>, E. Corni</a:t>
            </a:r>
            <a:r>
              <a:rPr lang="en-US" baseline="30000" dirty="0" smtClean="0"/>
              <a:t>5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A. Di Florio</a:t>
            </a:r>
            <a:r>
              <a:rPr lang="en-US" baseline="30000" dirty="0" smtClean="0"/>
              <a:t>3</a:t>
            </a:r>
            <a:r>
              <a:rPr lang="en-US" dirty="0" smtClean="0"/>
              <a:t>,  S. Di Guida</a:t>
            </a:r>
            <a:r>
              <a:rPr lang="en-US" baseline="30000" dirty="0" smtClean="0"/>
              <a:t>6</a:t>
            </a:r>
            <a:r>
              <a:rPr lang="en-US" dirty="0" smtClean="0"/>
              <a:t>,  S. Dubey</a:t>
            </a:r>
            <a:r>
              <a:rPr lang="en-US" baseline="30000" dirty="0" smtClean="0"/>
              <a:t>7</a:t>
            </a:r>
            <a:r>
              <a:rPr lang="en-US" dirty="0" smtClean="0"/>
              <a:t>, S. Dugad</a:t>
            </a:r>
            <a:r>
              <a:rPr lang="en-US" baseline="30000" dirty="0" smtClean="0"/>
              <a:t>7</a:t>
            </a:r>
            <a:r>
              <a:rPr lang="en-US" dirty="0" smtClean="0"/>
              <a:t>, S. Dutta</a:t>
            </a:r>
            <a:r>
              <a:rPr lang="en-US" baseline="30000" dirty="0" smtClean="0"/>
              <a:t>4</a:t>
            </a:r>
            <a:r>
              <a:rPr lang="en-US" dirty="0"/>
              <a:t>, R. </a:t>
            </a:r>
            <a:r>
              <a:rPr lang="en-US" dirty="0" smtClean="0"/>
              <a:t>Fruhwirth</a:t>
            </a:r>
            <a:r>
              <a:rPr lang="en-US" i="1" baseline="30000" dirty="0"/>
              <a:t>8</a:t>
            </a:r>
            <a:r>
              <a:rPr lang="en-US" dirty="0" smtClean="0"/>
              <a:t>, </a:t>
            </a:r>
            <a:r>
              <a:rPr lang="en-US" dirty="0" smtClean="0"/>
              <a:t>V. Innocente</a:t>
            </a:r>
            <a:r>
              <a:rPr lang="en-US" baseline="30000" dirty="0" smtClean="0"/>
              <a:t>2</a:t>
            </a:r>
            <a:r>
              <a:rPr lang="en-US" dirty="0" smtClean="0"/>
              <a:t>, V. Khristenko</a:t>
            </a:r>
            <a:r>
              <a:rPr lang="en-US" baseline="30000" dirty="0" smtClean="0"/>
              <a:t>2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M. Kortelainen</a:t>
            </a:r>
            <a:r>
              <a:rPr lang="en-US" baseline="30000" dirty="0" smtClean="0"/>
              <a:t>2</a:t>
            </a:r>
            <a:r>
              <a:rPr lang="en-US" dirty="0" smtClean="0"/>
              <a:t>, P. Mal</a:t>
            </a:r>
            <a:r>
              <a:rPr lang="en-US" baseline="30000" dirty="0" smtClean="0"/>
              <a:t>4</a:t>
            </a:r>
            <a:r>
              <a:rPr lang="en-US" dirty="0" smtClean="0"/>
              <a:t>, D. Menasce</a:t>
            </a:r>
            <a:r>
              <a:rPr lang="en-US" baseline="30000" dirty="0" smtClean="0"/>
              <a:t>6</a:t>
            </a:r>
            <a:r>
              <a:rPr lang="en-US" dirty="0" smtClean="0"/>
              <a:t>, </a:t>
            </a:r>
            <a:r>
              <a:rPr lang="en-US" b="1" u="sng" dirty="0" smtClean="0"/>
              <a:t>F. Pantaleo</a:t>
            </a:r>
            <a:r>
              <a:rPr lang="en-US" baseline="30000" dirty="0" smtClean="0"/>
              <a:t>2</a:t>
            </a:r>
            <a:r>
              <a:rPr lang="en-US" dirty="0" smtClean="0"/>
              <a:t>, M. Pierini</a:t>
            </a:r>
            <a:r>
              <a:rPr lang="en-US" baseline="30000" dirty="0" smtClean="0"/>
              <a:t>2</a:t>
            </a:r>
            <a:r>
              <a:rPr lang="en-US" dirty="0" smtClean="0"/>
              <a:t>, M. Rovere</a:t>
            </a:r>
            <a:r>
              <a:rPr lang="en-US" baseline="30000" dirty="0" smtClean="0"/>
              <a:t>2</a:t>
            </a:r>
            <a:r>
              <a:rPr lang="en-US" dirty="0" smtClean="0"/>
              <a:t>, S. Sarkar</a:t>
            </a:r>
            <a:r>
              <a:rPr lang="en-US" baseline="30000" dirty="0" smtClean="0"/>
              <a:t>4</a:t>
            </a:r>
            <a:r>
              <a:rPr lang="en-US" dirty="0" smtClean="0"/>
              <a:t>, V. Volkl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i="1" dirty="0" smtClean="0"/>
              <a:t>University </a:t>
            </a:r>
            <a:r>
              <a:rPr lang="en-US" i="1" dirty="0" smtClean="0"/>
              <a:t>of Pisa</a:t>
            </a:r>
            <a:r>
              <a:rPr lang="en-US" i="1" baseline="30000" dirty="0"/>
              <a:t>1</a:t>
            </a:r>
            <a:r>
              <a:rPr lang="en-US" i="1" dirty="0" smtClean="0"/>
              <a:t>, CERN</a:t>
            </a:r>
            <a:r>
              <a:rPr lang="en-US" i="1" baseline="30000" dirty="0"/>
              <a:t>2</a:t>
            </a:r>
            <a:r>
              <a:rPr lang="en-US" i="1" dirty="0" smtClean="0"/>
              <a:t>, </a:t>
            </a:r>
            <a:r>
              <a:rPr lang="en-US" i="1" dirty="0" err="1" smtClean="0"/>
              <a:t>INFN</a:t>
            </a:r>
            <a:r>
              <a:rPr lang="en-US" i="1" dirty="0"/>
              <a:t> </a:t>
            </a:r>
            <a:r>
              <a:rPr lang="en-US" i="1" dirty="0" smtClean="0"/>
              <a:t>Bari</a:t>
            </a:r>
            <a:r>
              <a:rPr lang="en-US" i="1" baseline="30000" dirty="0"/>
              <a:t>3</a:t>
            </a:r>
            <a:r>
              <a:rPr lang="en-US" i="1" dirty="0" smtClean="0"/>
              <a:t>, SINP</a:t>
            </a:r>
            <a:r>
              <a:rPr lang="en-US" i="1" baseline="30000" dirty="0"/>
              <a:t>4</a:t>
            </a:r>
            <a:r>
              <a:rPr lang="en-US" i="1" dirty="0" smtClean="0"/>
              <a:t>, </a:t>
            </a:r>
            <a:r>
              <a:rPr lang="en-US" i="1" dirty="0" err="1" smtClean="0"/>
              <a:t>INFN</a:t>
            </a:r>
            <a:r>
              <a:rPr lang="en-US" i="1" dirty="0" smtClean="0"/>
              <a:t> CNAF</a:t>
            </a:r>
            <a:r>
              <a:rPr lang="en-US" i="1" baseline="30000" dirty="0"/>
              <a:t>5</a:t>
            </a:r>
            <a:r>
              <a:rPr lang="en-US" i="1" dirty="0" smtClean="0"/>
              <a:t>,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err="1" smtClean="0"/>
              <a:t>INFN</a:t>
            </a:r>
            <a:r>
              <a:rPr lang="en-US" i="1" dirty="0" smtClean="0"/>
              <a:t> </a:t>
            </a:r>
            <a:r>
              <a:rPr lang="en-US" i="1" dirty="0" smtClean="0"/>
              <a:t>Milano Bicocca</a:t>
            </a:r>
            <a:r>
              <a:rPr lang="en-US" i="1" baseline="30000" dirty="0"/>
              <a:t>6</a:t>
            </a:r>
            <a:r>
              <a:rPr lang="en-US" i="1" dirty="0" smtClean="0"/>
              <a:t>, </a:t>
            </a:r>
            <a:r>
              <a:rPr lang="en-US" i="1" dirty="0" smtClean="0"/>
              <a:t>TIFR</a:t>
            </a:r>
            <a:r>
              <a:rPr lang="en-US" i="1" baseline="30000" dirty="0" smtClean="0"/>
              <a:t>7</a:t>
            </a:r>
            <a:r>
              <a:rPr lang="en-US" i="1" dirty="0" smtClean="0"/>
              <a:t> , </a:t>
            </a:r>
            <a:r>
              <a:rPr lang="en-US" dirty="0" smtClean="0"/>
              <a:t>Austrian </a:t>
            </a:r>
            <a:r>
              <a:rPr lang="en-US" dirty="0"/>
              <a:t>Academy of </a:t>
            </a:r>
            <a:r>
              <a:rPr lang="en-US" dirty="0" smtClean="0"/>
              <a:t>Sciences</a:t>
            </a:r>
            <a:r>
              <a:rPr lang="en-US" i="1" baseline="30000" dirty="0" smtClean="0"/>
              <a:t>8</a:t>
            </a:r>
            <a:endParaRPr lang="en-US" i="1" dirty="0" smtClean="0"/>
          </a:p>
          <a:p>
            <a:r>
              <a:rPr lang="en-US" dirty="0" smtClean="0">
                <a:hlinkClick r:id="rId3"/>
              </a:rPr>
              <a:t>felice@cern.ch</a:t>
            </a: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120" y="4006931"/>
            <a:ext cx="1548165" cy="191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753412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 Stack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10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242347" y="1842654"/>
            <a:ext cx="1432655" cy="6162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Raw to Digi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727253" y="2742420"/>
            <a:ext cx="2462838" cy="6079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Hits - Pixel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Clusterizer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27256" y="3633888"/>
            <a:ext cx="2462837" cy="5309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Pairs +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Filter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770632" y="2517851"/>
            <a:ext cx="376084" cy="1696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4770632" y="3405288"/>
            <a:ext cx="376084" cy="1696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770632" y="4221809"/>
            <a:ext cx="376084" cy="1696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162900" y="4467170"/>
            <a:ext cx="3591549" cy="5309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CA-based Hit Chain Maker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9508" y="2591317"/>
            <a:ext cx="2050201" cy="728810"/>
          </a:xfrm>
          <a:prstGeom prst="rect">
            <a:avLst/>
          </a:prstGeom>
        </p:spPr>
      </p:pic>
      <p:pic>
        <p:nvPicPr>
          <p:cNvPr id="24" name="Content Placeholder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3947" y="3423475"/>
            <a:ext cx="2050201" cy="72881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9508" y="4306611"/>
            <a:ext cx="2050201" cy="728810"/>
          </a:xfrm>
          <a:prstGeom prst="rect">
            <a:avLst/>
          </a:prstGeom>
        </p:spPr>
      </p:pic>
      <p:sp>
        <p:nvSpPr>
          <p:cNvPr id="35" name="Down Arrow 34"/>
          <p:cNvSpPr/>
          <p:nvPr/>
        </p:nvSpPr>
        <p:spPr>
          <a:xfrm>
            <a:off x="4717435" y="1624794"/>
            <a:ext cx="376084" cy="1696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69401" y="1219219"/>
            <a:ext cx="247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Input, size linear with PU</a:t>
            </a:r>
            <a:endParaRPr lang="en-GB" dirty="0"/>
          </a:p>
        </p:txBody>
      </p:sp>
      <p:sp>
        <p:nvSpPr>
          <p:cNvPr id="36" name="Down Arrow 35"/>
          <p:cNvSpPr/>
          <p:nvPr/>
        </p:nvSpPr>
        <p:spPr>
          <a:xfrm>
            <a:off x="4770632" y="6003259"/>
            <a:ext cx="376084" cy="1696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40102" y="6273395"/>
            <a:ext cx="5237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Output, size ~linear with PU + dependence on fake rate</a:t>
            </a:r>
            <a:endParaRPr lang="en-GB" dirty="0"/>
          </a:p>
        </p:txBody>
      </p:sp>
      <p:pic>
        <p:nvPicPr>
          <p:cNvPr id="34" name="Content Placeholder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68" y="4306611"/>
            <a:ext cx="2055375" cy="730649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68" y="4306611"/>
            <a:ext cx="2055375" cy="73064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68" y="4306611"/>
            <a:ext cx="2055375" cy="73064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68" y="4306611"/>
            <a:ext cx="2055375" cy="730649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68" y="4306611"/>
            <a:ext cx="2055375" cy="73064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68" y="4306611"/>
            <a:ext cx="2055375" cy="730649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68" y="4306611"/>
            <a:ext cx="2055375" cy="730649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68" y="4306611"/>
            <a:ext cx="2055375" cy="730649"/>
          </a:xfrm>
          <a:prstGeom prst="rect">
            <a:avLst/>
          </a:prstGeom>
        </p:spPr>
      </p:pic>
      <p:sp>
        <p:nvSpPr>
          <p:cNvPr id="45" name="Down Arrow 44"/>
          <p:cNvSpPr/>
          <p:nvPr/>
        </p:nvSpPr>
        <p:spPr>
          <a:xfrm>
            <a:off x="4746680" y="5069818"/>
            <a:ext cx="376084" cy="1696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3138948" y="5315179"/>
            <a:ext cx="3591549" cy="5309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Riemann Fit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84611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19" y="1184989"/>
            <a:ext cx="11317081" cy="494118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RAW to DIGI </a:t>
            </a:r>
          </a:p>
          <a:p>
            <a:pPr lvl="1"/>
            <a:r>
              <a:rPr lang="en-US" dirty="0" smtClean="0"/>
              <a:t>Complete</a:t>
            </a:r>
          </a:p>
          <a:p>
            <a:r>
              <a:rPr lang="en-US" dirty="0" smtClean="0"/>
              <a:t>Clustering</a:t>
            </a:r>
          </a:p>
          <a:p>
            <a:pPr lvl="1"/>
            <a:r>
              <a:rPr lang="en-US" dirty="0" smtClean="0"/>
              <a:t>Complete</a:t>
            </a:r>
          </a:p>
          <a:p>
            <a:r>
              <a:rPr lang="en-US" dirty="0" err="1" smtClean="0"/>
              <a:t>CPE</a:t>
            </a:r>
            <a:endParaRPr lang="en-US" dirty="0" smtClean="0"/>
          </a:p>
          <a:p>
            <a:pPr lvl="1"/>
            <a:r>
              <a:rPr lang="en-US" dirty="0" smtClean="0"/>
              <a:t>Almost complete </a:t>
            </a:r>
          </a:p>
          <a:p>
            <a:r>
              <a:rPr lang="en-US" dirty="0" smtClean="0"/>
              <a:t>Doublet generation</a:t>
            </a:r>
          </a:p>
          <a:p>
            <a:pPr lvl="1"/>
            <a:r>
              <a:rPr lang="en-US" dirty="0" smtClean="0"/>
              <a:t>Ongoing</a:t>
            </a:r>
          </a:p>
          <a:p>
            <a:r>
              <a:rPr lang="en-US" dirty="0" smtClean="0"/>
              <a:t>Cellular Automaton</a:t>
            </a:r>
          </a:p>
          <a:p>
            <a:pPr lvl="1"/>
            <a:r>
              <a:rPr lang="en-US" dirty="0" smtClean="0"/>
              <a:t>Complete, aligned to </a:t>
            </a:r>
            <a:r>
              <a:rPr lang="en-US" dirty="0" err="1" smtClean="0"/>
              <a:t>CMSSW</a:t>
            </a:r>
            <a:r>
              <a:rPr lang="en-US" dirty="0" smtClean="0"/>
              <a:t> </a:t>
            </a:r>
          </a:p>
          <a:p>
            <a:r>
              <a:rPr lang="en-US" dirty="0" smtClean="0"/>
              <a:t>Riemann Fit</a:t>
            </a:r>
          </a:p>
          <a:p>
            <a:pPr lvl="1"/>
            <a:r>
              <a:rPr lang="en-US" dirty="0" smtClean="0"/>
              <a:t>CPU version implemented using Eigen (see talk by Roberto ~1month ago), GPU version missing</a:t>
            </a:r>
          </a:p>
          <a:p>
            <a:r>
              <a:rPr lang="en-US" dirty="0" smtClean="0"/>
              <a:t>Overall integration in </a:t>
            </a:r>
            <a:r>
              <a:rPr lang="en-US" dirty="0" err="1" smtClean="0"/>
              <a:t>CMSSW</a:t>
            </a:r>
            <a:endParaRPr lang="en-US" dirty="0" smtClean="0"/>
          </a:p>
          <a:p>
            <a:pPr lvl="1"/>
            <a:r>
              <a:rPr lang="en-US" dirty="0" smtClean="0"/>
              <a:t>In preparation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907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Massive parallelization?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704721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8EF7A-0D49-4860-BCAD-A2C3F6E65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19" y="-96478"/>
            <a:ext cx="9366351" cy="1143000"/>
          </a:xfrm>
        </p:spPr>
        <p:txBody>
          <a:bodyPr/>
          <a:lstStyle/>
          <a:p>
            <a:r>
              <a:rPr lang="en-US" dirty="0" smtClean="0"/>
              <a:t>Our typical algorithms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364E3-C1F3-4792-9487-B8A3CCD42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23" y="1273112"/>
            <a:ext cx="10843491" cy="2701829"/>
          </a:xfrm>
        </p:spPr>
        <p:txBody>
          <a:bodyPr/>
          <a:lstStyle/>
          <a:p>
            <a:r>
              <a:rPr lang="en-US" dirty="0"/>
              <a:t>First create doublets from hits of pairs</a:t>
            </a:r>
          </a:p>
          <a:p>
            <a:r>
              <a:rPr lang="en-US" dirty="0"/>
              <a:t>Take a third layer and propagate only the generated doublets</a:t>
            </a:r>
          </a:p>
          <a:p>
            <a:r>
              <a:rPr lang="en-US" dirty="0"/>
              <a:t>Consider a fourth layer and propagate triplets</a:t>
            </a:r>
          </a:p>
          <a:p>
            <a:r>
              <a:rPr lang="en-US" dirty="0"/>
              <a:t>Store found quadruplets and start from another pair of layers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98ACB-77A9-4CEC-AE4F-E9DA75FF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13</a:t>
            </a:fld>
            <a:endParaRPr lang="en-GB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287" y="4302035"/>
            <a:ext cx="7544383" cy="2208942"/>
          </a:xfrm>
          <a:prstGeom prst="rect">
            <a:avLst/>
          </a:prstGeom>
        </p:spPr>
      </p:pic>
      <p:sp>
        <p:nvSpPr>
          <p:cNvPr id="50" name="Right Arrow 49"/>
          <p:cNvSpPr/>
          <p:nvPr/>
        </p:nvSpPr>
        <p:spPr>
          <a:xfrm>
            <a:off x="2114995" y="6284208"/>
            <a:ext cx="2669309" cy="15461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 rot="10800000">
            <a:off x="6860760" y="6284208"/>
            <a:ext cx="2669309" cy="15461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1754910" y="4100945"/>
            <a:ext cx="1762732" cy="200429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8035273" y="4207767"/>
            <a:ext cx="1762732" cy="200429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/>
          <p:nvPr/>
        </p:nvCxnSpPr>
        <p:spPr>
          <a:xfrm flipH="1" flipV="1">
            <a:off x="5121409" y="5463114"/>
            <a:ext cx="251926" cy="37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5476367" y="5425792"/>
            <a:ext cx="13447" cy="412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5524531" y="5517226"/>
            <a:ext cx="251926" cy="37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187964" y="5463114"/>
            <a:ext cx="53316" cy="37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6474607" y="5488713"/>
            <a:ext cx="129465" cy="333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6888507" y="5425792"/>
            <a:ext cx="305202" cy="410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4968551" y="4904982"/>
            <a:ext cx="507816" cy="501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471567" y="4938207"/>
            <a:ext cx="4800" cy="385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4870093" y="4858937"/>
            <a:ext cx="98458" cy="465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241281" y="4938207"/>
            <a:ext cx="169657" cy="385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6636581" y="4894843"/>
            <a:ext cx="251926" cy="511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262084" y="4894843"/>
            <a:ext cx="338075" cy="469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4771635" y="4335847"/>
            <a:ext cx="98458" cy="465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5375545" y="4366216"/>
            <a:ext cx="96022" cy="482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410938" y="4359982"/>
            <a:ext cx="143905" cy="440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951997" y="4365980"/>
            <a:ext cx="290918" cy="465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7730383" y="4374738"/>
            <a:ext cx="207227" cy="425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64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8EF7A-0D49-4860-BCAD-A2C3F6E65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19" y="-96478"/>
            <a:ext cx="9366351" cy="1143000"/>
          </a:xfrm>
        </p:spPr>
        <p:txBody>
          <a:bodyPr/>
          <a:lstStyle/>
          <a:p>
            <a:r>
              <a:rPr lang="en-US" dirty="0"/>
              <a:t>Our </a:t>
            </a:r>
            <a:r>
              <a:rPr lang="en-US" dirty="0" smtClean="0"/>
              <a:t>typical algorithms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98ACB-77A9-4CEC-AE4F-E9DA75FF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14</a:t>
            </a:fld>
            <a:endParaRPr lang="en-GB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287" y="4302035"/>
            <a:ext cx="7544383" cy="2208942"/>
          </a:xfrm>
          <a:prstGeom prst="rect">
            <a:avLst/>
          </a:prstGeom>
        </p:spPr>
      </p:pic>
      <p:sp>
        <p:nvSpPr>
          <p:cNvPr id="50" name="Right Arrow 49"/>
          <p:cNvSpPr/>
          <p:nvPr/>
        </p:nvSpPr>
        <p:spPr>
          <a:xfrm>
            <a:off x="2114995" y="6284208"/>
            <a:ext cx="2669309" cy="15461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 rot="10800000">
            <a:off x="6860760" y="6284208"/>
            <a:ext cx="2669309" cy="15461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1754910" y="4100945"/>
            <a:ext cx="1174902" cy="200429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8035273" y="4207767"/>
            <a:ext cx="1762732" cy="200429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flipV="1">
            <a:off x="3666931" y="3854164"/>
            <a:ext cx="4534677" cy="1734872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364E3-C1F3-4792-9487-B8A3CCD42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23" y="1273112"/>
            <a:ext cx="10843491" cy="2701829"/>
          </a:xfrm>
        </p:spPr>
        <p:txBody>
          <a:bodyPr/>
          <a:lstStyle/>
          <a:p>
            <a:r>
              <a:rPr lang="en-US" dirty="0"/>
              <a:t>First create doublets from hits of pairs</a:t>
            </a:r>
          </a:p>
          <a:p>
            <a:r>
              <a:rPr lang="en-US" dirty="0"/>
              <a:t>Take a third layer and propagate only the generated doublets</a:t>
            </a:r>
          </a:p>
          <a:p>
            <a:r>
              <a:rPr lang="en-US" dirty="0"/>
              <a:t>Consider a fourth layer and propagate triplets</a:t>
            </a:r>
          </a:p>
          <a:p>
            <a:r>
              <a:rPr lang="en-US" dirty="0"/>
              <a:t>Store found quadruplets and start from another pair of layers</a:t>
            </a:r>
          </a:p>
          <a:p>
            <a:r>
              <a:rPr lang="en-US" dirty="0"/>
              <a:t>Repeat until happy…</a:t>
            </a:r>
          </a:p>
          <a:p>
            <a:r>
              <a:rPr lang="en-US" dirty="0"/>
              <a:t>Does this fit the idea of massively parallel computation? I don’t really think so…</a:t>
            </a:r>
          </a:p>
        </p:txBody>
      </p:sp>
    </p:spTree>
    <p:extLst>
      <p:ext uri="{BB962C8B-B14F-4D97-AF65-F5344CB8AC3E}">
        <p14:creationId xmlns:p14="http://schemas.microsoft.com/office/powerpoint/2010/main" val="2063852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Cellular Automaton (CA)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19" y="923194"/>
            <a:ext cx="11816434" cy="3685532"/>
          </a:xfrm>
        </p:spPr>
        <p:txBody>
          <a:bodyPr>
            <a:normAutofit/>
          </a:bodyPr>
          <a:lstStyle/>
          <a:p>
            <a:r>
              <a:rPr lang="en-US" dirty="0"/>
              <a:t>The CA is a track seeding algorithm designed for parallel architectures</a:t>
            </a:r>
          </a:p>
          <a:p>
            <a:r>
              <a:rPr lang="en-US" dirty="0"/>
              <a:t>It requires a list of layers and their pairings</a:t>
            </a:r>
          </a:p>
          <a:p>
            <a:pPr lvl="1"/>
            <a:r>
              <a:rPr lang="en-US" dirty="0"/>
              <a:t>A graph of all the possible connections between layers is created</a:t>
            </a:r>
          </a:p>
          <a:p>
            <a:pPr lvl="1"/>
            <a:r>
              <a:rPr lang="en-US" dirty="0"/>
              <a:t>Doublets aka Cells are created for each pair of layers (compatible with a region hypothesis)</a:t>
            </a:r>
          </a:p>
          <a:p>
            <a:pPr lvl="1"/>
            <a:r>
              <a:rPr lang="en-US" dirty="0"/>
              <a:t>Fast computation of the compatibility between two connected cells</a:t>
            </a:r>
          </a:p>
          <a:p>
            <a:pPr lvl="1"/>
            <a:r>
              <a:rPr lang="en-US" dirty="0"/>
              <a:t>No knowledge of the world outside adjacent neighboring cells required, making it easy to parallelize</a:t>
            </a:r>
          </a:p>
          <a:p>
            <a:r>
              <a:rPr lang="en-US" dirty="0"/>
              <a:t>However this is not a static problem, not at all…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5518-1E81-421D-BBCB-D20B4FF0D695}" type="slidenum">
              <a:rPr lang="en-US" smtClean="0"/>
              <a:t>15</a:t>
            </a:fld>
            <a:endParaRPr lang="en-US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287" y="4302035"/>
            <a:ext cx="7544383" cy="220894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894831" y="5456231"/>
            <a:ext cx="457215" cy="38722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650898" y="5483011"/>
            <a:ext cx="457215" cy="38722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162177" y="5483011"/>
            <a:ext cx="457215" cy="38722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062401" y="5469616"/>
            <a:ext cx="382180" cy="41400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444847" y="5456227"/>
            <a:ext cx="228608" cy="41400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444582" y="5483011"/>
            <a:ext cx="21237" cy="38722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75019" y="5461562"/>
            <a:ext cx="76406" cy="422059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167113" y="5456227"/>
            <a:ext cx="77115" cy="41400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426927" y="5464282"/>
            <a:ext cx="187573" cy="419339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205670" y="5483011"/>
            <a:ext cx="373922" cy="42467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282786" y="5483010"/>
            <a:ext cx="88263" cy="39508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898070" y="5458757"/>
            <a:ext cx="267802" cy="41147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465484" y="5456227"/>
            <a:ext cx="700389" cy="45145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6633578" y="4972179"/>
            <a:ext cx="264492" cy="37025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275950" y="4972179"/>
            <a:ext cx="95098" cy="37830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444582" y="4972179"/>
            <a:ext cx="10619" cy="39479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940420" y="4972178"/>
            <a:ext cx="122264" cy="38364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63590" y="4387957"/>
            <a:ext cx="115914" cy="41935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390783" y="4387954"/>
            <a:ext cx="45106" cy="44091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084849" y="5456227"/>
            <a:ext cx="994197" cy="45145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074098" y="5456227"/>
            <a:ext cx="354321" cy="41400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763872" y="4956997"/>
            <a:ext cx="233362" cy="40997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845557" y="4956997"/>
            <a:ext cx="630531" cy="40997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219414" y="4503827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190295" y="4711368"/>
            <a:ext cx="516915" cy="2091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679016" y="4425480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717262" y="4711368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167737" y="4387955"/>
            <a:ext cx="492359" cy="3034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8549951" y="5164000"/>
            <a:ext cx="428586" cy="6451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9090810" y="4914174"/>
            <a:ext cx="428586" cy="28208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9090811" y="4334296"/>
            <a:ext cx="464203" cy="15561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8563947" y="4507198"/>
            <a:ext cx="414590" cy="14837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7610192" y="4350653"/>
            <a:ext cx="325336" cy="51245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6898070" y="4355910"/>
            <a:ext cx="362534" cy="55826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6361230" y="4355911"/>
            <a:ext cx="218363" cy="49702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661193" y="5100356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261410" y="5120822"/>
            <a:ext cx="531290" cy="20906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143329" y="5073609"/>
            <a:ext cx="948315" cy="873270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269186" y="5132310"/>
            <a:ext cx="1025977" cy="78877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226998" y="5377097"/>
            <a:ext cx="902636" cy="53058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7718103" y="5255687"/>
            <a:ext cx="831849" cy="66539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6874313" y="5252097"/>
            <a:ext cx="1675639" cy="65558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7250468" y="4881844"/>
            <a:ext cx="391367" cy="49525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795840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CAGraph</a:t>
            </a:r>
            <a:r>
              <a:rPr lang="en-US" dirty="0"/>
              <a:t> of seeding layers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749" y="1186963"/>
            <a:ext cx="11245173" cy="4939205"/>
          </a:xfrm>
        </p:spPr>
        <p:txBody>
          <a:bodyPr/>
          <a:lstStyle/>
          <a:p>
            <a:r>
              <a:rPr lang="en-US" dirty="0"/>
              <a:t>Seeding layers interconnections</a:t>
            </a:r>
          </a:p>
          <a:p>
            <a:r>
              <a:rPr lang="en-US" dirty="0"/>
              <a:t>Hit doublets for each layer pair can be computed independently by sets of threads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 descr="CALayerGraph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5" t="28846" r="1731" b="20914"/>
          <a:stretch/>
        </p:blipFill>
        <p:spPr>
          <a:xfrm>
            <a:off x="2033954" y="2538169"/>
            <a:ext cx="8176846" cy="250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985504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47623C1-A57B-4FDA-806F-333E9BC383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Integration studies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685C68-1F70-4733-9EA1-75249B4723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F1D6E7-83BF-48B3-95F2-391B58E0E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120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Integration in the Cloud and/or HLT Farm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2503" y="1476625"/>
            <a:ext cx="8318845" cy="95553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Different possible ideas depending on :</a:t>
            </a:r>
          </a:p>
          <a:p>
            <a:pPr lvl="1"/>
            <a:r>
              <a:rPr lang="en-US" dirty="0"/>
              <a:t>the fraction of the events running tracking </a:t>
            </a:r>
          </a:p>
          <a:p>
            <a:pPr lvl="1"/>
            <a:r>
              <a:rPr lang="en-US" dirty="0"/>
              <a:t>other parts of the reconstruction requiring a GPU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3" y="2758050"/>
            <a:ext cx="626696" cy="6891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3" y="4393969"/>
            <a:ext cx="626696" cy="6891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359" y="2747682"/>
            <a:ext cx="626696" cy="6891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054" y="2755519"/>
            <a:ext cx="626696" cy="6891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2745150"/>
            <a:ext cx="626696" cy="6891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359" y="4393969"/>
            <a:ext cx="626696" cy="6891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054" y="4401807"/>
            <a:ext cx="626696" cy="6891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4401807"/>
            <a:ext cx="626696" cy="689157"/>
          </a:xfrm>
          <a:prstGeom prst="rect">
            <a:avLst/>
          </a:prstGeom>
        </p:spPr>
      </p:pic>
      <p:sp>
        <p:nvSpPr>
          <p:cNvPr id="12" name="Up Arrow 11"/>
          <p:cNvSpPr/>
          <p:nvPr/>
        </p:nvSpPr>
        <p:spPr>
          <a:xfrm>
            <a:off x="5206941" y="3770569"/>
            <a:ext cx="1174810" cy="3000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965043" y="3713974"/>
            <a:ext cx="1456862" cy="4132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Today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044802" y="2931994"/>
            <a:ext cx="1456862" cy="4132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Filter Units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965044" y="4474017"/>
            <a:ext cx="1536621" cy="616946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 lnSpcReduction="1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Builder Units</a:t>
            </a:r>
          </a:p>
          <a:p>
            <a:pPr marL="0" indent="0">
              <a:buNone/>
            </a:pPr>
            <a:r>
              <a:rPr lang="en-US" sz="1800" dirty="0"/>
              <a:t>or disk servers</a:t>
            </a:r>
          </a:p>
          <a:p>
            <a:pPr marL="0" indent="0">
              <a:buNone/>
            </a:pPr>
            <a:endParaRPr lang="en-US" sz="18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4501663" y="5331280"/>
            <a:ext cx="2339186" cy="650573"/>
            <a:chOff x="2977663" y="5331279"/>
            <a:chExt cx="2339186" cy="650573"/>
          </a:xfrm>
        </p:grpSpPr>
        <p:sp>
          <p:nvSpPr>
            <p:cNvPr id="13" name="Up Arrow 12"/>
            <p:cNvSpPr/>
            <p:nvPr/>
          </p:nvSpPr>
          <p:spPr>
            <a:xfrm>
              <a:off x="3239588" y="5331279"/>
              <a:ext cx="1933304" cy="120598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2977663" y="5568623"/>
              <a:ext cx="2339186" cy="413229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 fontScale="92500"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10000"/>
                      </a:prstClr>
                    </a:outerShdw>
                  </a:effectLst>
                  <a:latin typeface="Garamond" panose="02020404030301010803" pitchFamily="18" charset="0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100" kern="1200">
                  <a:solidFill>
                    <a:schemeClr val="bg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10000"/>
                      </a:prstClr>
                    </a:outerShdw>
                  </a:effectLst>
                  <a:latin typeface="Garamond" panose="02020404030301010803" pitchFamily="18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10000"/>
                      </a:prstClr>
                    </a:outerShdw>
                  </a:effectLst>
                  <a:latin typeface="Garamond" panose="02020404030301010803" pitchFamily="18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500" kern="1200"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10000"/>
                      </a:prstClr>
                    </a:outerShdw>
                  </a:effectLst>
                  <a:latin typeface="Garamond" panose="02020404030301010803" pitchFamily="18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500" kern="1200"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10000"/>
                      </a:prstClr>
                    </a:outerShdw>
                  </a:effectLst>
                  <a:latin typeface="Garamond" panose="02020404030301010803" pitchFamily="18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dirty="0"/>
                <a:t>CMS FE, Read-out Units</a:t>
              </a:r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3BF1-9363-49A8-BACD-4B779CA8140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385092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in the Cloud/Farm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5" y="1517817"/>
            <a:ext cx="6365858" cy="958652"/>
          </a:xfrm>
        </p:spPr>
        <p:txBody>
          <a:bodyPr>
            <a:normAutofit/>
          </a:bodyPr>
          <a:lstStyle/>
          <a:p>
            <a:r>
              <a:rPr lang="en-US" dirty="0"/>
              <a:t>Every FU is equipped with GPUs</a:t>
            </a:r>
          </a:p>
          <a:p>
            <a:pPr lvl="1"/>
            <a:r>
              <a:rPr lang="en-US" dirty="0"/>
              <a:t>tracking for every event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3" y="2758050"/>
            <a:ext cx="626696" cy="6891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3" y="4393969"/>
            <a:ext cx="626696" cy="6891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359" y="2747682"/>
            <a:ext cx="626696" cy="6891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054" y="2755519"/>
            <a:ext cx="626696" cy="6891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2745150"/>
            <a:ext cx="626696" cy="6891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359" y="4393969"/>
            <a:ext cx="626696" cy="6891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054" y="4401807"/>
            <a:ext cx="626696" cy="6891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4401807"/>
            <a:ext cx="626696" cy="689157"/>
          </a:xfrm>
          <a:prstGeom prst="rect">
            <a:avLst/>
          </a:prstGeom>
        </p:spPr>
      </p:pic>
      <p:sp>
        <p:nvSpPr>
          <p:cNvPr id="12" name="Up Arrow 11"/>
          <p:cNvSpPr/>
          <p:nvPr/>
        </p:nvSpPr>
        <p:spPr>
          <a:xfrm>
            <a:off x="5206941" y="3770569"/>
            <a:ext cx="1174810" cy="3000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521" y="2759364"/>
            <a:ext cx="636125" cy="69952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931" y="2747298"/>
            <a:ext cx="636125" cy="699526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2965043" y="3713974"/>
            <a:ext cx="1456862" cy="4132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Option 1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44802" y="2931994"/>
            <a:ext cx="1456862" cy="413229"/>
          </a:xfrm>
          <a:prstGeom prst="rect">
            <a:avLst/>
          </a:prstGeom>
        </p:spPr>
        <p:txBody>
          <a:bodyPr vert="horz" lIns="68580" tIns="34290" rIns="68580" bIns="34290" rtlCol="0">
            <a:normAutofit fontScale="85000" lnSpcReduction="1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GPU Filter Units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965044" y="4582925"/>
            <a:ext cx="1536621" cy="508038"/>
          </a:xfrm>
          <a:prstGeom prst="rect">
            <a:avLst/>
          </a:prstGeom>
        </p:spPr>
        <p:txBody>
          <a:bodyPr vert="horz" lIns="68580" tIns="34290" rIns="68580" bIns="34290" rtlCol="0">
            <a:normAutofit fontScale="85000" lnSpcReduction="2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Builder Units</a:t>
            </a:r>
          </a:p>
          <a:p>
            <a:pPr marL="0" indent="0">
              <a:buNone/>
            </a:pPr>
            <a:r>
              <a:rPr lang="en-US" sz="1800" dirty="0"/>
              <a:t>or disk servers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702" y="2753371"/>
            <a:ext cx="636125" cy="69952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180" y="2732950"/>
            <a:ext cx="636125" cy="699526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3BF1-9363-49A8-BACD-4B779CA8140E}" type="slidenum">
              <a:rPr lang="en-US" smtClean="0"/>
              <a:t>19</a:t>
            </a:fld>
            <a:endParaRPr lang="en-US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10545" y="5518729"/>
            <a:ext cx="6365858" cy="95865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Rigid design</a:t>
            </a:r>
          </a:p>
          <a:p>
            <a:pPr marL="457200" lvl="1" indent="0">
              <a:buNone/>
            </a:pPr>
            <a:r>
              <a:rPr lang="en-US" dirty="0"/>
              <a:t>+ easy to implement</a:t>
            </a:r>
          </a:p>
          <a:p>
            <a:pPr marL="457200" lvl="1" indent="0">
              <a:buNone/>
            </a:pPr>
            <a:r>
              <a:rPr lang="en-US" dirty="0"/>
              <a:t>- Requires common acquisition, dimensioning 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053669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25" y="1179520"/>
            <a:ext cx="6179706" cy="4452796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44523" y="1022292"/>
            <a:ext cx="4703159" cy="5424616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Today the CMS online farm consists of ~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26k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 Xeon cores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current approach: one event per logical core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Pixel Tracks are not reconstructed for all the events at the HLT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will be even more difficult at higher pile-up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memory/event</a:t>
            </a:r>
          </a:p>
          <a:p>
            <a:pPr marL="0" indent="0"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8199" y="-120708"/>
            <a:ext cx="832568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CMS High-Level Trigger in Run 2 (1/2)</a:t>
            </a:r>
          </a:p>
        </p:txBody>
      </p:sp>
    </p:spTree>
    <p:extLst>
      <p:ext uri="{BB962C8B-B14F-4D97-AF65-F5344CB8AC3E}">
        <p14:creationId xmlns:p14="http://schemas.microsoft.com/office/powerpoint/2010/main" val="762290765"/>
      </p:ext>
    </p:extLst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in the Cloud/Farm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881" y="1383105"/>
            <a:ext cx="11619570" cy="1225527"/>
          </a:xfrm>
        </p:spPr>
        <p:txBody>
          <a:bodyPr>
            <a:normAutofit/>
          </a:bodyPr>
          <a:lstStyle/>
          <a:p>
            <a:r>
              <a:rPr lang="en-US" dirty="0"/>
              <a:t>A part of the farm is dedicated to a high density GPU cluster</a:t>
            </a:r>
          </a:p>
          <a:p>
            <a:r>
              <a:rPr lang="en-US" dirty="0"/>
              <a:t>Tracks (or other physics objects like jets) are reconstructed on demand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3" y="2758050"/>
            <a:ext cx="626696" cy="6891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3" y="4393969"/>
            <a:ext cx="626696" cy="6891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359" y="2747682"/>
            <a:ext cx="626696" cy="6891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054" y="2755519"/>
            <a:ext cx="626696" cy="6891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2745150"/>
            <a:ext cx="626696" cy="6891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359" y="4393969"/>
            <a:ext cx="626696" cy="6891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054" y="4401807"/>
            <a:ext cx="626696" cy="6891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4401807"/>
            <a:ext cx="626696" cy="689157"/>
          </a:xfrm>
          <a:prstGeom prst="rect">
            <a:avLst/>
          </a:prstGeom>
        </p:spPr>
      </p:pic>
      <p:sp>
        <p:nvSpPr>
          <p:cNvPr id="12" name="Up Arrow 11"/>
          <p:cNvSpPr/>
          <p:nvPr/>
        </p:nvSpPr>
        <p:spPr>
          <a:xfrm>
            <a:off x="5206941" y="3770569"/>
            <a:ext cx="1174810" cy="3000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211" y="4383600"/>
            <a:ext cx="636125" cy="69952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336" y="4383600"/>
            <a:ext cx="636125" cy="699526"/>
          </a:xfrm>
          <a:prstGeom prst="rect">
            <a:avLst/>
          </a:prstGeom>
        </p:spPr>
      </p:pic>
      <p:sp>
        <p:nvSpPr>
          <p:cNvPr id="16" name="Left-Right Arrow 15"/>
          <p:cNvSpPr/>
          <p:nvPr/>
        </p:nvSpPr>
        <p:spPr>
          <a:xfrm>
            <a:off x="7185659" y="4617798"/>
            <a:ext cx="414338" cy="2571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2965043" y="3713974"/>
            <a:ext cx="1456862" cy="4132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Option 2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44802" y="2931994"/>
            <a:ext cx="1456862" cy="4132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Filter Units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965044" y="4582925"/>
            <a:ext cx="1536621" cy="520938"/>
          </a:xfrm>
          <a:prstGeom prst="rect">
            <a:avLst/>
          </a:prstGeom>
        </p:spPr>
        <p:txBody>
          <a:bodyPr vert="horz" lIns="68580" tIns="34290" rIns="68580" bIns="34290" rtlCol="0">
            <a:normAutofit fontScale="85000" lnSpcReduction="2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Builder Units</a:t>
            </a:r>
          </a:p>
          <a:p>
            <a:pPr marL="0" indent="0">
              <a:buNone/>
            </a:pPr>
            <a:r>
              <a:rPr lang="en-US" sz="1800" dirty="0"/>
              <a:t>or disk servers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7797841" y="5103864"/>
            <a:ext cx="1456862" cy="413229"/>
          </a:xfrm>
          <a:prstGeom prst="rect">
            <a:avLst/>
          </a:prstGeom>
        </p:spPr>
        <p:txBody>
          <a:bodyPr vert="horz" lIns="68580" tIns="34290" rIns="68580" bIns="34290" rtlCol="0">
            <a:normAutofit fontScale="77500" lnSpcReduction="2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GPU Pixel Trackers</a:t>
            </a:r>
          </a:p>
        </p:txBody>
      </p:sp>
      <p:sp>
        <p:nvSpPr>
          <p:cNvPr id="22" name="Left-Right Arrow 21"/>
          <p:cNvSpPr/>
          <p:nvPr/>
        </p:nvSpPr>
        <p:spPr>
          <a:xfrm rot="2449142">
            <a:off x="6949611" y="3689155"/>
            <a:ext cx="898137" cy="2571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3BF1-9363-49A8-BACD-4B779CA8140E}" type="slidenum">
              <a:rPr lang="en-US" smtClean="0"/>
              <a:t>20</a:t>
            </a:fld>
            <a:endParaRPr lang="en-US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29239" y="5406488"/>
            <a:ext cx="7821229" cy="95865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Flexible design</a:t>
            </a:r>
          </a:p>
          <a:p>
            <a:pPr marL="457200" lvl="1" indent="0">
              <a:buNone/>
            </a:pPr>
            <a:r>
              <a:rPr lang="en-US" dirty="0"/>
              <a:t>+ </a:t>
            </a:r>
            <a:r>
              <a:rPr lang="en-US" dirty="0" err="1"/>
              <a:t>Expandible</a:t>
            </a:r>
            <a:r>
              <a:rPr lang="en-US" dirty="0"/>
              <a:t>, easier to balance </a:t>
            </a:r>
          </a:p>
          <a:p>
            <a:pPr marL="457200" lvl="1" indent="0">
              <a:buNone/>
            </a:pPr>
            <a:r>
              <a:rPr lang="en-US" dirty="0"/>
              <a:t>- Requires more communication and software </a:t>
            </a:r>
            <a:r>
              <a:rPr lang="en-US" dirty="0" smtClean="0"/>
              <a:t>development (e.g. </a:t>
            </a:r>
            <a:r>
              <a:rPr lang="en-US" dirty="0" err="1" smtClean="0"/>
              <a:t>HPX</a:t>
            </a:r>
            <a:r>
              <a:rPr lang="en-US" dirty="0" smtClean="0"/>
              <a:t>, </a:t>
            </a:r>
            <a:r>
              <a:rPr lang="en-US" dirty="0" err="1" smtClean="0"/>
              <a:t>MPI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88EBBBF-D78D-4E0F-BE59-3989987394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227" y="4362862"/>
            <a:ext cx="636125" cy="69952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ACE864F-9DD7-4E99-A79F-220C873639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9352" y="4362862"/>
            <a:ext cx="636125" cy="699526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4E10D402-FF54-4935-A4DD-253716C80885}"/>
              </a:ext>
            </a:extLst>
          </p:cNvPr>
          <p:cNvSpPr txBox="1">
            <a:spLocks/>
          </p:cNvSpPr>
          <p:nvPr/>
        </p:nvSpPr>
        <p:spPr>
          <a:xfrm>
            <a:off x="9403857" y="5083126"/>
            <a:ext cx="1456862" cy="413229"/>
          </a:xfrm>
          <a:prstGeom prst="rect">
            <a:avLst/>
          </a:prstGeom>
        </p:spPr>
        <p:txBody>
          <a:bodyPr vert="horz" lIns="68580" tIns="34290" rIns="68580" bIns="34290" rtlCol="0">
            <a:normAutofit fontScale="85000" lnSpcReduction="1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FPGA </a:t>
            </a:r>
            <a:r>
              <a:rPr lang="en-US" sz="1800" dirty="0" err="1"/>
              <a:t>Calo</a:t>
            </a:r>
            <a:r>
              <a:rPr lang="en-US" sz="1800" dirty="0"/>
              <a:t> </a:t>
            </a:r>
            <a:r>
              <a:rPr lang="en-US" sz="1800" dirty="0" err="1"/>
              <a:t>Reco</a:t>
            </a:r>
            <a:endParaRPr lang="en-US" sz="18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A05727-52C1-4027-BF13-5CFF1FBD54EF}"/>
              </a:ext>
            </a:extLst>
          </p:cNvPr>
          <p:cNvSpPr/>
          <p:nvPr/>
        </p:nvSpPr>
        <p:spPr>
          <a:xfrm>
            <a:off x="8105604" y="3743686"/>
            <a:ext cx="2573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DL Inference Accelerators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2016E2E-C75B-4B9A-8927-358C8CDDF7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750" y="2988319"/>
            <a:ext cx="636125" cy="69952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7747BD5-05EA-4E42-9F0F-84CE6B073E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875" y="2988319"/>
            <a:ext cx="636125" cy="69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604506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in the HLT Farm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91" y="1248763"/>
            <a:ext cx="9208940" cy="1294145"/>
          </a:xfrm>
        </p:spPr>
        <p:txBody>
          <a:bodyPr>
            <a:normAutofit/>
          </a:bodyPr>
          <a:lstStyle/>
          <a:p>
            <a:r>
              <a:rPr lang="en-US" dirty="0"/>
              <a:t>Builder units are equipped with GPUs: </a:t>
            </a:r>
          </a:p>
          <a:p>
            <a:pPr lvl="1"/>
            <a:r>
              <a:rPr lang="en-US" dirty="0"/>
              <a:t>events with already reconstructed tracks are fed to FUs with </a:t>
            </a:r>
            <a:r>
              <a:rPr lang="en-US" dirty="0" err="1"/>
              <a:t>GPUDirect</a:t>
            </a:r>
            <a:endParaRPr lang="en-US" dirty="0"/>
          </a:p>
          <a:p>
            <a:pPr lvl="1"/>
            <a:r>
              <a:rPr lang="en-US" dirty="0"/>
              <a:t>Use the GPU DRAM in place of </a:t>
            </a:r>
            <a:r>
              <a:rPr lang="en-US" dirty="0" err="1"/>
              <a:t>ramdisks</a:t>
            </a:r>
            <a:r>
              <a:rPr lang="en-US" dirty="0"/>
              <a:t> for building events.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3" y="2758050"/>
            <a:ext cx="626696" cy="6891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3" y="4393969"/>
            <a:ext cx="626696" cy="6891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359" y="2747682"/>
            <a:ext cx="626696" cy="6891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054" y="2755519"/>
            <a:ext cx="626696" cy="6891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2745150"/>
            <a:ext cx="626696" cy="6891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359" y="4393969"/>
            <a:ext cx="626696" cy="6891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054" y="4401807"/>
            <a:ext cx="626696" cy="6891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4401807"/>
            <a:ext cx="626696" cy="689157"/>
          </a:xfrm>
          <a:prstGeom prst="rect">
            <a:avLst/>
          </a:prstGeom>
        </p:spPr>
      </p:pic>
      <p:sp>
        <p:nvSpPr>
          <p:cNvPr id="12" name="Up Arrow 11"/>
          <p:cNvSpPr/>
          <p:nvPr/>
        </p:nvSpPr>
        <p:spPr>
          <a:xfrm>
            <a:off x="5206941" y="3770569"/>
            <a:ext cx="1174810" cy="3000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950" y="4391438"/>
            <a:ext cx="636125" cy="69952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329" y="4391438"/>
            <a:ext cx="636125" cy="699526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2965043" y="3713974"/>
            <a:ext cx="1456862" cy="4132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Option 3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44802" y="2931994"/>
            <a:ext cx="1456862" cy="4132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Filter Units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743640" y="4582926"/>
            <a:ext cx="1758024" cy="413229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GPU Builder Units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905" y="4400197"/>
            <a:ext cx="636125" cy="69952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886" y="4399275"/>
            <a:ext cx="636125" cy="699526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3BF1-9363-49A8-BACD-4B779CA8140E}" type="slidenum">
              <a:rPr lang="en-US" smtClean="0"/>
              <a:t>21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501663" y="5331280"/>
            <a:ext cx="2339186" cy="650573"/>
            <a:chOff x="2977663" y="5331279"/>
            <a:chExt cx="2339186" cy="650573"/>
          </a:xfrm>
        </p:grpSpPr>
        <p:sp>
          <p:nvSpPr>
            <p:cNvPr id="24" name="Up Arrow 23"/>
            <p:cNvSpPr/>
            <p:nvPr/>
          </p:nvSpPr>
          <p:spPr>
            <a:xfrm>
              <a:off x="3239588" y="5331279"/>
              <a:ext cx="1933304" cy="120598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25" name="Content Placeholder 2"/>
            <p:cNvSpPr txBox="1">
              <a:spLocks/>
            </p:cNvSpPr>
            <p:nvPr/>
          </p:nvSpPr>
          <p:spPr>
            <a:xfrm>
              <a:off x="2977663" y="5568623"/>
              <a:ext cx="2339186" cy="413229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 fontScale="92500"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10000"/>
                      </a:prstClr>
                    </a:outerShdw>
                  </a:effectLst>
                  <a:latin typeface="Garamond" panose="02020404030301010803" pitchFamily="18" charset="0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100" kern="1200">
                  <a:solidFill>
                    <a:schemeClr val="bg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10000"/>
                      </a:prstClr>
                    </a:outerShdw>
                  </a:effectLst>
                  <a:latin typeface="Garamond" panose="02020404030301010803" pitchFamily="18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10000"/>
                      </a:prstClr>
                    </a:outerShdw>
                  </a:effectLst>
                  <a:latin typeface="Garamond" panose="02020404030301010803" pitchFamily="18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500" kern="1200"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10000"/>
                      </a:prstClr>
                    </a:outerShdw>
                  </a:effectLst>
                  <a:latin typeface="Garamond" panose="02020404030301010803" pitchFamily="18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500" kern="1200">
                  <a:solidFill>
                    <a:schemeClr val="tx1"/>
                  </a:solidFill>
                  <a:effectLst>
                    <a:outerShdw blurRad="50800" dist="38100" dir="2700000" algn="tl" rotWithShape="0">
                      <a:prstClr val="black">
                        <a:alpha val="10000"/>
                      </a:prstClr>
                    </a:outerShdw>
                  </a:effectLst>
                  <a:latin typeface="Garamond" panose="02020404030301010803" pitchFamily="18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dirty="0"/>
                <a:t>CMS FE, Read-out Units</a:t>
              </a:r>
            </a:p>
          </p:txBody>
        </p:sp>
      </p:grpSp>
      <p:sp>
        <p:nvSpPr>
          <p:cNvPr id="26" name="Content Placeholder 2"/>
          <p:cNvSpPr txBox="1">
            <a:spLocks/>
          </p:cNvSpPr>
          <p:nvPr/>
        </p:nvSpPr>
        <p:spPr>
          <a:xfrm>
            <a:off x="189930" y="5857178"/>
            <a:ext cx="7007087" cy="95865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specific design</a:t>
            </a:r>
          </a:p>
          <a:p>
            <a:pPr marL="457200" lvl="1" indent="0">
              <a:buNone/>
            </a:pPr>
            <a:r>
              <a:rPr lang="en-US" dirty="0"/>
              <a:t>+ fast, independent of FU  developments, integrated in readout</a:t>
            </a:r>
          </a:p>
          <a:p>
            <a:pPr marL="457200" lvl="1" indent="0">
              <a:buNone/>
            </a:pPr>
            <a:r>
              <a:rPr lang="en-US" dirty="0"/>
              <a:t>- Requires specific DAQ software development: GPU “seen” as a detector element</a:t>
            </a:r>
          </a:p>
        </p:txBody>
      </p:sp>
    </p:spTree>
    <p:extLst>
      <p:ext uri="{BB962C8B-B14F-4D97-AF65-F5344CB8AC3E}">
        <p14:creationId xmlns:p14="http://schemas.microsoft.com/office/powerpoint/2010/main" val="4050557495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Tests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943858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 Pixel </a:t>
            </a:r>
            <a:r>
              <a:rPr lang="en-US" dirty="0" err="1" smtClean="0"/>
              <a:t>Clusterizer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19" y="1046522"/>
            <a:ext cx="10972800" cy="4525963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Clusterizer</a:t>
            </a:r>
            <a:r>
              <a:rPr lang="en-US" dirty="0" smtClean="0"/>
              <a:t> algorithm</a:t>
            </a:r>
          </a:p>
          <a:p>
            <a:r>
              <a:rPr lang="en-US" dirty="0" smtClean="0"/>
              <a:t>Excellent agreement with </a:t>
            </a:r>
            <a:r>
              <a:rPr lang="en-US" dirty="0" err="1" smtClean="0"/>
              <a:t>CMSSW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23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659" y="2075100"/>
            <a:ext cx="8216900" cy="448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3883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To </a:t>
            </a:r>
            <a:r>
              <a:rPr lang="en-US" dirty="0" err="1" smtClean="0"/>
              <a:t>CPE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24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560" y="928416"/>
            <a:ext cx="9474750" cy="562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0238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 - Simulated </a:t>
            </a:r>
            <a:r>
              <a:rPr lang="en-US" sz="2800" dirty="0"/>
              <a:t>Physics Performance </a:t>
            </a:r>
            <a:r>
              <a:rPr lang="en-US" sz="2800" dirty="0" err="1"/>
              <a:t>PixelTracks</a:t>
            </a:r>
            <a:endParaRPr lang="en-GB" sz="2800" dirty="0"/>
          </a:p>
        </p:txBody>
      </p:sp>
      <p:pic>
        <p:nvPicPr>
          <p:cNvPr id="5" name="Content Placeholder 4" descr="efficPt_hltPixel.pdf - Adobe Reader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3" t="9185" r="20299" b="1499"/>
          <a:stretch/>
        </p:blipFill>
        <p:spPr>
          <a:xfrm>
            <a:off x="584997" y="943977"/>
            <a:ext cx="4809878" cy="477843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25</a:t>
            </a:fld>
            <a:endParaRPr lang="en-GB"/>
          </a:p>
        </p:txBody>
      </p:sp>
      <p:pic>
        <p:nvPicPr>
          <p:cNvPr id="8" name="Picture 7" descr="effic_hltPixel.pdf - Adobe Reader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57" t="9632" r="19904" b="1170"/>
          <a:stretch/>
        </p:blipFill>
        <p:spPr>
          <a:xfrm>
            <a:off x="5785319" y="942070"/>
            <a:ext cx="4818137" cy="4780346"/>
          </a:xfrm>
          <a:prstGeom prst="rect">
            <a:avLst/>
          </a:prstGeom>
        </p:spPr>
      </p:pic>
      <p:sp>
        <p:nvSpPr>
          <p:cNvPr id="9" name="Content Placeholder 6"/>
          <p:cNvSpPr txBox="1">
            <a:spLocks/>
          </p:cNvSpPr>
          <p:nvPr/>
        </p:nvSpPr>
        <p:spPr>
          <a:xfrm>
            <a:off x="194553" y="5722416"/>
            <a:ext cx="9939406" cy="10549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Garamond" panose="02020404030301010803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ffectLst/>
              </a:rPr>
              <a:t>CA tuned to have same efficiency as Triplet Propagation</a:t>
            </a:r>
          </a:p>
          <a:p>
            <a:r>
              <a:rPr lang="en-US" dirty="0">
                <a:effectLst/>
              </a:rPr>
              <a:t>Efficiency significantly larger than 2016, especially in the forward region (|</a:t>
            </a:r>
            <a:r>
              <a:rPr lang="el-GR" dirty="0">
                <a:effectLst/>
              </a:rPr>
              <a:t>η</a:t>
            </a:r>
            <a:r>
              <a:rPr lang="en-US" dirty="0">
                <a:effectLst/>
              </a:rPr>
              <a:t>|&gt;1.5).</a:t>
            </a:r>
            <a:endParaRPr lang="en-GB" dirty="0">
              <a:effectLst/>
            </a:endParaRPr>
          </a:p>
          <a:p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15767368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 - Simulated </a:t>
            </a:r>
            <a:r>
              <a:rPr lang="en-US" sz="2800" dirty="0"/>
              <a:t>Physics Performance </a:t>
            </a:r>
            <a:r>
              <a:rPr lang="en-US" sz="2800" dirty="0" err="1"/>
              <a:t>PixelTracks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26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65319" y="5722416"/>
            <a:ext cx="9868640" cy="105490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Fake rate up to 40% lower than Triplet Propagation</a:t>
            </a:r>
          </a:p>
          <a:p>
            <a:r>
              <a:rPr lang="en-US" dirty="0"/>
              <a:t>Two orders of magnitudes lower than 2016 tracking thanks to higher purity of quadruplets </a:t>
            </a:r>
            <a:r>
              <a:rPr lang="en-US" dirty="0" err="1"/>
              <a:t>wrt</a:t>
            </a:r>
            <a:r>
              <a:rPr lang="en-US" dirty="0"/>
              <a:t> to triplets</a:t>
            </a:r>
            <a:endParaRPr lang="en-GB" dirty="0"/>
          </a:p>
        </p:txBody>
      </p:sp>
      <p:pic>
        <p:nvPicPr>
          <p:cNvPr id="8" name="Content Placeholder 4" descr="fakerate_hltPixel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17" t="9556" r="19189" b="1514"/>
          <a:stretch/>
        </p:blipFill>
        <p:spPr>
          <a:xfrm>
            <a:off x="6129246" y="967455"/>
            <a:ext cx="4843554" cy="4709011"/>
          </a:xfrm>
          <a:prstGeom prst="rect">
            <a:avLst/>
          </a:prstGeom>
        </p:spPr>
      </p:pic>
      <p:pic>
        <p:nvPicPr>
          <p:cNvPr id="9" name="Picture 8" descr="fakeratePt_hltPixel.pdf - Adobe Reader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1" t="9807" r="21154" b="1602"/>
          <a:stretch/>
        </p:blipFill>
        <p:spPr>
          <a:xfrm>
            <a:off x="904672" y="967455"/>
            <a:ext cx="4656306" cy="469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920072"/>
      </p:ext>
    </p:extLst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on the 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19" y="1046522"/>
            <a:ext cx="10972800" cy="4525963"/>
          </a:xfrm>
        </p:spPr>
        <p:txBody>
          <a:bodyPr/>
          <a:lstStyle/>
          <a:p>
            <a:r>
              <a:rPr lang="en-US" dirty="0"/>
              <a:t>We acquired </a:t>
            </a:r>
            <a:r>
              <a:rPr lang="en-US" dirty="0" smtClean="0"/>
              <a:t>a small </a:t>
            </a:r>
            <a:r>
              <a:rPr lang="en-US" dirty="0"/>
              <a:t>machine for development and testing:</a:t>
            </a:r>
          </a:p>
          <a:p>
            <a:pPr lvl="1"/>
            <a:r>
              <a:rPr lang="pt-BR" dirty="0"/>
              <a:t>2 sockets x Intel(R) Xeon(R) CPU E5-2650 v4 @ 2.20GHz (12 physical cores)</a:t>
            </a:r>
          </a:p>
          <a:p>
            <a:pPr lvl="1"/>
            <a:r>
              <a:rPr lang="pt-BR" dirty="0"/>
              <a:t>256GB system memory</a:t>
            </a:r>
          </a:p>
          <a:p>
            <a:pPr lvl="1"/>
            <a:r>
              <a:rPr lang="pt-BR" dirty="0"/>
              <a:t>8x GPUs NVIDIA GTX 1080Ti</a:t>
            </a:r>
          </a:p>
          <a:p>
            <a:pPr lvl="1"/>
            <a:r>
              <a:rPr lang="pt-BR" dirty="0"/>
              <a:t>Total cost: 5x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27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976" y="2668553"/>
            <a:ext cx="326571" cy="32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490324"/>
      </p:ext>
    </p:extLst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Rate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19" y="1138336"/>
            <a:ext cx="11317081" cy="4987834"/>
          </a:xfrm>
        </p:spPr>
        <p:txBody>
          <a:bodyPr/>
          <a:lstStyle/>
          <a:p>
            <a:r>
              <a:rPr lang="en-US" dirty="0"/>
              <a:t>The rate test consists in:</a:t>
            </a:r>
          </a:p>
          <a:p>
            <a:pPr lvl="1"/>
            <a:r>
              <a:rPr lang="en-US" dirty="0"/>
              <a:t>preloading in host memory few hundreds events</a:t>
            </a:r>
          </a:p>
          <a:p>
            <a:pPr lvl="1"/>
            <a:r>
              <a:rPr lang="en-US" dirty="0"/>
              <a:t>Assigning a host thread to a host core</a:t>
            </a:r>
          </a:p>
          <a:p>
            <a:pPr lvl="1"/>
            <a:r>
              <a:rPr lang="en-US" dirty="0"/>
              <a:t>Assigning a host thread to a GPU</a:t>
            </a:r>
          </a:p>
          <a:p>
            <a:pPr lvl="1"/>
            <a:r>
              <a:rPr lang="en-US" dirty="0" err="1"/>
              <a:t>Preallocating</a:t>
            </a:r>
            <a:r>
              <a:rPr lang="en-US" dirty="0"/>
              <a:t> memory for each GPU for each of 8 </a:t>
            </a:r>
            <a:r>
              <a:rPr lang="en-US" dirty="0" err="1"/>
              <a:t>cuda</a:t>
            </a:r>
            <a:r>
              <a:rPr lang="en-US" dirty="0"/>
              <a:t> streams</a:t>
            </a:r>
          </a:p>
          <a:p>
            <a:pPr lvl="1"/>
            <a:r>
              <a:rPr lang="en-US" dirty="0"/>
              <a:t>Filling a concurrent queue with event indices </a:t>
            </a:r>
          </a:p>
          <a:p>
            <a:pPr lvl="1"/>
            <a:r>
              <a:rPr lang="en-US" dirty="0"/>
              <a:t>During the test, when a thread is idle it tries to pop from the queue a new event index:</a:t>
            </a:r>
          </a:p>
          <a:p>
            <a:pPr lvl="2"/>
            <a:r>
              <a:rPr lang="en-US" dirty="0"/>
              <a:t>Data for that event are copied to the GPU (if the thread is associated to a GPU)</a:t>
            </a:r>
          </a:p>
          <a:p>
            <a:pPr lvl="2"/>
            <a:r>
              <a:rPr lang="en-US" dirty="0"/>
              <a:t>processes the event (exactly same code executing on GPUs and CPUs)</a:t>
            </a:r>
          </a:p>
          <a:p>
            <a:pPr lvl="2"/>
            <a:r>
              <a:rPr lang="en-US" dirty="0"/>
              <a:t>Copy back the result</a:t>
            </a:r>
          </a:p>
          <a:p>
            <a:pPr lvl="1"/>
            <a:r>
              <a:rPr lang="en-US" dirty="0"/>
              <a:t>The test ran for approximately one hour</a:t>
            </a:r>
          </a:p>
          <a:p>
            <a:pPr lvl="1"/>
            <a:r>
              <a:rPr lang="en-US" dirty="0"/>
              <a:t>At the end of the test the number of processed events per thread is measured, and the total rate can be estimated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083330"/>
      </p:ext>
    </p:extLst>
  </p:cSld>
  <p:clrMapOvr>
    <a:masterClrMapping/>
  </p:clrMapOvr>
  <p:transition spd="med"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happens in 10ms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497" y="2297642"/>
            <a:ext cx="5740004" cy="149714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29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947232"/>
            <a:ext cx="5352712" cy="1612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48078"/>
            <a:ext cx="5323810" cy="15087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045326"/>
            <a:ext cx="5306469" cy="14740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6244" y="5519345"/>
            <a:ext cx="5398956" cy="14566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2838" y="812062"/>
            <a:ext cx="5774686" cy="14855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5497" y="3771231"/>
            <a:ext cx="5514565" cy="308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985216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99" y="-120708"/>
            <a:ext cx="8325682" cy="1143000"/>
          </a:xfrm>
        </p:spPr>
        <p:txBody>
          <a:bodyPr>
            <a:noAutofit/>
          </a:bodyPr>
          <a:lstStyle/>
          <a:p>
            <a:r>
              <a:rPr lang="en-US" dirty="0"/>
              <a:t>CMS High-Level Trigger in Run 2 (2/2)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3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833213" y="1231295"/>
            <a:ext cx="5470328" cy="5307622"/>
            <a:chOff x="6341460" y="1671311"/>
            <a:chExt cx="3986906" cy="389843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1460" y="1671311"/>
              <a:ext cx="3986906" cy="2872771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168887" y="4554085"/>
              <a:ext cx="269901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/>
                <a:t>full track reconstruction and particle flow e.g. jets, tau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 flipV="1">
              <a:off x="7604762" y="3286942"/>
              <a:ext cx="78377" cy="12246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523" y="1022292"/>
            <a:ext cx="4703159" cy="5424616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Today the CMS online farm consists of ~22k Intel Xeon cores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current approach: one event per logical core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Pixel Tracks are not reconstructed for all the events at the HLT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will be even more difficult at higher pile-up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memory/event</a:t>
            </a:r>
          </a:p>
          <a:p>
            <a:pPr marL="0" indent="0"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7115820"/>
      </p:ext>
    </p:extLst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Rate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30</a:t>
            </a:fld>
            <a:endParaRPr lang="en-GB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066587"/>
              </p:ext>
            </p:extLst>
          </p:nvPr>
        </p:nvGraphicFramePr>
        <p:xfrm>
          <a:off x="522514" y="1152525"/>
          <a:ext cx="11059886" cy="5378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659661"/>
      </p:ext>
    </p:extLst>
  </p:cSld>
  <p:clrMapOvr>
    <a:masterClrMapping/>
  </p:clrMapOvr>
  <p:transition spd="med"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Rate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19" y="1138336"/>
            <a:ext cx="11317081" cy="4987834"/>
          </a:xfrm>
        </p:spPr>
        <p:txBody>
          <a:bodyPr/>
          <a:lstStyle/>
          <a:p>
            <a:r>
              <a:rPr lang="en-US" dirty="0"/>
              <a:t>Total rate measured: </a:t>
            </a:r>
          </a:p>
          <a:p>
            <a:pPr lvl="1"/>
            <a:r>
              <a:rPr lang="en-US" dirty="0"/>
              <a:t>8xGPU: 6527 Hz</a:t>
            </a:r>
          </a:p>
          <a:p>
            <a:pPr lvl="1"/>
            <a:r>
              <a:rPr lang="en-US" dirty="0"/>
              <a:t>24xCPUs: 613 Hz</a:t>
            </a:r>
          </a:p>
          <a:p>
            <a:r>
              <a:rPr lang="en-US" dirty="0"/>
              <a:t>Number of nodes to reach 100kHz: ~14</a:t>
            </a:r>
          </a:p>
          <a:p>
            <a:r>
              <a:rPr lang="en-US" dirty="0"/>
              <a:t>Total Price: 70x </a:t>
            </a:r>
          </a:p>
          <a:p>
            <a:endParaRPr lang="en-US" dirty="0"/>
          </a:p>
          <a:p>
            <a:r>
              <a:rPr lang="en-US" dirty="0"/>
              <a:t>When running with only 24xCPUs</a:t>
            </a:r>
          </a:p>
          <a:p>
            <a:pPr lvl="1"/>
            <a:r>
              <a:rPr lang="en-US" dirty="0"/>
              <a:t>Rate with 24xCPUs: 777 Hz</a:t>
            </a:r>
          </a:p>
          <a:p>
            <a:r>
              <a:rPr lang="en-US" dirty="0"/>
              <a:t>Number of nodes to reach 100kHz: ~128</a:t>
            </a:r>
          </a:p>
          <a:p>
            <a:r>
              <a:rPr lang="en-US" dirty="0"/>
              <a:t>Total Price: 320x</a:t>
            </a:r>
          </a:p>
          <a:p>
            <a:pPr lvl="1"/>
            <a:r>
              <a:rPr lang="en-US" dirty="0"/>
              <a:t>Assuming an initial cost of 2.5      per node 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31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596" y="2864496"/>
            <a:ext cx="326571" cy="3265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672" y="4929666"/>
            <a:ext cx="326571" cy="3265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987" y="5427299"/>
            <a:ext cx="326571" cy="326571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5754255" y="935473"/>
          <a:ext cx="6390914" cy="4818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90065534"/>
      </p:ext>
    </p:extLst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902" y="1119673"/>
            <a:ext cx="11246498" cy="5421085"/>
          </a:xfrm>
        </p:spPr>
        <p:txBody>
          <a:bodyPr>
            <a:normAutofit/>
          </a:bodyPr>
          <a:lstStyle/>
          <a:p>
            <a:r>
              <a:rPr lang="en-US" dirty="0"/>
              <a:t>During the rate test power dissipated by CPUs and GPUs was measured every second</a:t>
            </a:r>
          </a:p>
          <a:p>
            <a:pPr lvl="1"/>
            <a:r>
              <a:rPr lang="en-US" dirty="0" err="1"/>
              <a:t>Nvidia-smi</a:t>
            </a:r>
            <a:r>
              <a:rPr lang="en-US" dirty="0"/>
              <a:t> for GPUs</a:t>
            </a:r>
          </a:p>
          <a:p>
            <a:pPr lvl="1"/>
            <a:r>
              <a:rPr lang="en-US" dirty="0" err="1"/>
              <a:t>Turbostat</a:t>
            </a:r>
            <a:r>
              <a:rPr lang="en-US" dirty="0"/>
              <a:t> for CPUs</a:t>
            </a:r>
          </a:p>
          <a:p>
            <a:r>
              <a:rPr lang="en-US" dirty="0"/>
              <a:t>8 GPUs: 1037W</a:t>
            </a:r>
          </a:p>
          <a:p>
            <a:pPr lvl="1"/>
            <a:r>
              <a:rPr lang="en-US" dirty="0"/>
              <a:t>6.29 Events per Joule</a:t>
            </a:r>
          </a:p>
          <a:p>
            <a:pPr lvl="1"/>
            <a:r>
              <a:rPr lang="en-US" dirty="0"/>
              <a:t>0.78 Events per Joule per GPU</a:t>
            </a:r>
          </a:p>
          <a:p>
            <a:r>
              <a:rPr lang="en-US" dirty="0"/>
              <a:t>24 CPUs in hybrid mode: 191W</a:t>
            </a:r>
          </a:p>
          <a:p>
            <a:pPr lvl="1"/>
            <a:r>
              <a:rPr lang="en-US" dirty="0"/>
              <a:t>3.2 Events per Joule</a:t>
            </a:r>
          </a:p>
          <a:p>
            <a:pPr lvl="1"/>
            <a:r>
              <a:rPr lang="en-US" dirty="0"/>
              <a:t>0.13 Events per Joule per core</a:t>
            </a:r>
          </a:p>
          <a:p>
            <a:r>
              <a:rPr lang="en-US" dirty="0"/>
              <a:t>24 CPUs in CPU-only test: 191W</a:t>
            </a:r>
          </a:p>
          <a:p>
            <a:pPr lvl="1"/>
            <a:r>
              <a:rPr lang="en-US" dirty="0"/>
              <a:t>4.05 Events per Joule</a:t>
            </a:r>
          </a:p>
          <a:p>
            <a:pPr lvl="1"/>
            <a:r>
              <a:rPr lang="en-US" dirty="0"/>
              <a:t>0.17 Events per Joule per core</a:t>
            </a:r>
          </a:p>
          <a:p>
            <a:r>
              <a:rPr lang="en-US" dirty="0"/>
              <a:t>That is 1/3 more      s in the energy bill when processing 100kHz input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32</a:t>
            </a:fld>
            <a:endParaRPr lang="en-GB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5449078" y="2126464"/>
          <a:ext cx="6133321" cy="4072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285" y="6029788"/>
            <a:ext cx="326571" cy="32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676486"/>
      </p:ext>
    </p:extLst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562" y="1046522"/>
            <a:ext cx="3958378" cy="379898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Algorithmic Innovation benefits offline </a:t>
            </a:r>
            <a:r>
              <a:rPr lang="en-US" dirty="0" err="1" smtClean="0"/>
              <a:t>reco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33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4934" y="952241"/>
            <a:ext cx="817124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 track seeding at same level of the 2016 seeding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robust, smaller complexity vs PU than 2016 track seeding despite the increased number of layer combinations involved in the seeding phase with respect to the 2016 seeding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~25% faster track reconstruction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wrt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2016 tracking at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avg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PU70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Replacing the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CMS Phase2 offline track seeding with sequential CA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Overall tracking 2x faster at PU200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T(PU=200 – Phase2 detector)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4xT(PU50 – 2017 detector)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and algorithms defeated combinatorial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complexity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 at algorithmic level often underestimated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believe algorithmic modernization should be more encouraged and promoted by CMS</a:t>
            </a:r>
          </a:p>
        </p:txBody>
      </p:sp>
    </p:spTree>
    <p:extLst>
      <p:ext uri="{BB962C8B-B14F-4D97-AF65-F5344CB8AC3E}">
        <p14:creationId xmlns:p14="http://schemas.microsoft.com/office/powerpoint/2010/main" val="1356166335"/>
      </p:ext>
    </p:extLst>
  </p:cSld>
  <p:clrMapOvr>
    <a:masterClrMapping/>
  </p:clrMapOvr>
  <p:transition spd="med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19" y="1167974"/>
            <a:ext cx="11700258" cy="5286615"/>
          </a:xfrm>
        </p:spPr>
        <p:txBody>
          <a:bodyPr>
            <a:no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Pixel Track seeding algorithms have been redesigned with high-throughput parallel architectures in mind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Improvements in performance may come even when running sequentially</a:t>
            </a:r>
          </a:p>
          <a:p>
            <a:pPr lvl="1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Factors at the HLT, tens of % in the offline, depending on the fraction of the code that use new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Graph-based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algorithm are very powerful</a:t>
            </a:r>
          </a:p>
          <a:p>
            <a:pPr lvl="1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adding more Graph Theory sugar,  steal some work from the track building  and become more flexible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GPU and CPU algorithms run in CMSSW and produce the same bit-by-bit result</a:t>
            </a:r>
          </a:p>
          <a:p>
            <a:pPr lvl="1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Transition to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GPUs@HLT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during Run3 smoother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Running Pixel Tracking at the CMS HLT for every event would become cheap @PU ~ 50 – 70</a:t>
            </a:r>
          </a:p>
          <a:p>
            <a:pPr lvl="1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 in the CMS High-Level Trigger farm under study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DNNs under development for early-rejection of doublets based on their cluster shape and track classification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3BF1-9363-49A8-BACD-4B779CA8140E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09831"/>
      </p:ext>
    </p:extLst>
  </p:cSld>
  <p:clrMapOvr>
    <a:masterClrMapping/>
  </p:clrMapOvr>
  <p:transition spd="med"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4080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9B5F3B5-D458-4FB7-8981-1C791A56AF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53E24BB-A275-42DC-ACFF-A012B9E613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B4DCC-3A21-4BE1-AF46-545A1C873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8505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CA: R-z plane compatibility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94553" y="1266093"/>
                <a:ext cx="11206263" cy="4860075"/>
              </a:xfrm>
            </p:spPr>
            <p:txBody>
              <a:bodyPr/>
              <a:lstStyle/>
              <a:p>
                <a:r>
                  <a:rPr lang="en-US" dirty="0"/>
                  <a:t>The compatibility between two cells is checked only if they share one hit</a:t>
                </a:r>
              </a:p>
              <a:p>
                <a:pPr lvl="1"/>
                <a:r>
                  <a:rPr lang="en-US" dirty="0"/>
                  <a:t>AB and BC share hit B</a:t>
                </a:r>
              </a:p>
              <a:p>
                <a:r>
                  <a:rPr lang="en-US" dirty="0"/>
                  <a:t>In the R-z plane a requirement is </a:t>
                </a:r>
                <a:br>
                  <a:rPr lang="en-US" dirty="0"/>
                </a:br>
                <a:r>
                  <a:rPr lang="en-US" dirty="0"/>
                  <a:t>alignment of the two cells:</a:t>
                </a:r>
              </a:p>
              <a:p>
                <a:pPr lvl="1"/>
                <a:r>
                  <a:rPr lang="en-US" dirty="0"/>
                  <a:t>There is a maximum value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𝜗</m:t>
                    </m:r>
                  </m:oMath>
                </a14:m>
                <a:r>
                  <a:rPr lang="en-GB" dirty="0"/>
                  <a:t> that </a:t>
                </a:r>
                <a:br>
                  <a:rPr lang="en-GB" dirty="0"/>
                </a:br>
                <a:r>
                  <a:rPr lang="en-GB" dirty="0"/>
                  <a:t>depends on the minimum value of the </a:t>
                </a:r>
                <a:br>
                  <a:rPr lang="en-GB" dirty="0"/>
                </a:br>
                <a:r>
                  <a:rPr lang="en-GB" dirty="0"/>
                  <a:t>momentum range that we would like</a:t>
                </a:r>
                <a:br>
                  <a:rPr lang="en-GB" dirty="0"/>
                </a:br>
                <a:r>
                  <a:rPr lang="en-GB" dirty="0"/>
                  <a:t>to explore</a:t>
                </a:r>
              </a:p>
              <a:p>
                <a:pPr marL="342900" lvl="1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4553" y="1266093"/>
                <a:ext cx="11206263" cy="4860075"/>
              </a:xfrm>
              <a:blipFill>
                <a:blip r:embed="rId4"/>
                <a:stretch>
                  <a:fillRect l="-816" t="-12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5518-1E81-421D-BBCB-D20B4FF0D695}" type="slidenum">
              <a:rPr lang="en-US" smtClean="0"/>
              <a:t>37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6805613" y="2503736"/>
          <a:ext cx="2543175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" name="Acrobat Document" r:id="rId5" imgW="2543031" imgH="3429000" progId="AcroExch.Document.11">
                  <p:embed/>
                </p:oleObj>
              </mc:Choice>
              <mc:Fallback>
                <p:oleObj name="Acrobat Document" r:id="rId5" imgW="2543031" imgH="3429000" progId="AcroExch.Document.11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05613" y="2503736"/>
                        <a:ext cx="2543175" cy="342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9160623"/>
      </p:ext>
    </p:extLst>
  </p:cSld>
  <p:clrMapOvr>
    <a:masterClrMapping/>
  </p:clrMapOvr>
  <p:transition spd="med"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6461217" y="2347546"/>
          <a:ext cx="3907841" cy="3996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3" name="Acrobat Document" r:id="rId4" imgW="4638453" imgH="4743360" progId="AcroExch.Document.11">
                  <p:embed/>
                </p:oleObj>
              </mc:Choice>
              <mc:Fallback>
                <p:oleObj name="Acrobat Document" r:id="rId4" imgW="4638453" imgH="4743360" progId="AcroExch.Document.11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61217" y="2347546"/>
                        <a:ext cx="3907841" cy="39961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CA: x-y plane compatibility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the transverse plane, the intersection between the circle passing through the hits forming the two cells and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 err="1"/>
              <a:t>beamspot</a:t>
            </a:r>
            <a:r>
              <a:rPr lang="en-US" dirty="0"/>
              <a:t> is checked:</a:t>
            </a:r>
          </a:p>
          <a:p>
            <a:pPr lvl="1"/>
            <a:r>
              <a:rPr lang="en-US" dirty="0"/>
              <a:t>They intersect if the distance</a:t>
            </a:r>
            <a:br>
              <a:rPr lang="en-US" dirty="0"/>
            </a:br>
            <a:r>
              <a:rPr lang="en-US" dirty="0"/>
              <a:t>between the centers d(C,C’)</a:t>
            </a:r>
            <a:br>
              <a:rPr lang="en-US" dirty="0"/>
            </a:br>
            <a:r>
              <a:rPr lang="en-US" dirty="0"/>
              <a:t>satisfies:</a:t>
            </a:r>
            <a:br>
              <a:rPr lang="en-US" dirty="0"/>
            </a:br>
            <a:r>
              <a:rPr lang="en-US" dirty="0"/>
              <a:t>r’-r &lt; d(C,C’) &lt; </a:t>
            </a:r>
            <a:r>
              <a:rPr lang="en-US" dirty="0" err="1"/>
              <a:t>r’+r</a:t>
            </a:r>
            <a:endParaRPr lang="en-US" dirty="0"/>
          </a:p>
          <a:p>
            <a:pPr lvl="1"/>
            <a:r>
              <a:rPr lang="en-US" dirty="0"/>
              <a:t>Since it is a Out – In propagation, </a:t>
            </a:r>
            <a:br>
              <a:rPr lang="en-US" dirty="0"/>
            </a:br>
            <a:r>
              <a:rPr lang="en-US" dirty="0"/>
              <a:t>a tolerance is added to 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 err="1"/>
              <a:t>beamspot</a:t>
            </a:r>
            <a:r>
              <a:rPr lang="en-US" dirty="0"/>
              <a:t> radius (in red)</a:t>
            </a:r>
          </a:p>
          <a:p>
            <a:r>
              <a:rPr lang="en-US" dirty="0"/>
              <a:t>One could also ask for a minimum</a:t>
            </a:r>
            <a:br>
              <a:rPr lang="en-US" dirty="0"/>
            </a:br>
            <a:r>
              <a:rPr lang="en-US" dirty="0"/>
              <a:t>value of transverse momentum </a:t>
            </a:r>
            <a:br>
              <a:rPr lang="en-US" dirty="0"/>
            </a:br>
            <a:r>
              <a:rPr lang="en-US" dirty="0"/>
              <a:t>and reject low values of r’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5518-1E81-421D-BBCB-D20B4FF0D69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925009"/>
      </p:ext>
    </p:extLst>
  </p:cSld>
  <p:clrMapOvr>
    <a:masterClrMapping/>
  </p:clrMapOvr>
  <p:transition spd="med"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364E3-C1F3-4792-9487-B8A3CCD42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732" y="1204303"/>
            <a:ext cx="10843491" cy="2701829"/>
          </a:xfrm>
        </p:spPr>
        <p:txBody>
          <a:bodyPr/>
          <a:lstStyle/>
          <a:p>
            <a:r>
              <a:rPr lang="en-US" dirty="0"/>
              <a:t>Hits on different layers </a:t>
            </a:r>
          </a:p>
          <a:p>
            <a:r>
              <a:rPr lang="en-US" dirty="0"/>
              <a:t>Need to match them and create quadruplets</a:t>
            </a:r>
          </a:p>
          <a:p>
            <a:r>
              <a:rPr lang="en-US" dirty="0"/>
              <a:t>Create a modular pattern and reapply it iteratively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98ACB-77A9-4CEC-AE4F-E9DA75FF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39</a:t>
            </a:fld>
            <a:endParaRPr lang="en-GB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287" y="4302035"/>
            <a:ext cx="7544383" cy="2208942"/>
          </a:xfrm>
          <a:prstGeom prst="rect">
            <a:avLst/>
          </a:prstGeom>
        </p:spPr>
      </p:pic>
      <p:sp>
        <p:nvSpPr>
          <p:cNvPr id="50" name="Right Arrow 49"/>
          <p:cNvSpPr/>
          <p:nvPr/>
        </p:nvSpPr>
        <p:spPr>
          <a:xfrm>
            <a:off x="2114995" y="6284208"/>
            <a:ext cx="2669309" cy="15461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 rot="10800000">
            <a:off x="6860760" y="6284208"/>
            <a:ext cx="2669309" cy="15461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DF8EF7A-0D49-4860-BCAD-A2C3F6E657E4}"/>
              </a:ext>
            </a:extLst>
          </p:cNvPr>
          <p:cNvSpPr txBox="1">
            <a:spLocks/>
          </p:cNvSpPr>
          <p:nvPr/>
        </p:nvSpPr>
        <p:spPr>
          <a:xfrm>
            <a:off x="265319" y="-96478"/>
            <a:ext cx="93663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RMS HEP 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22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and LHC Upgrade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4</a:t>
            </a:fld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60" y="1600200"/>
            <a:ext cx="10670080" cy="4525963"/>
          </a:xfrm>
        </p:spPr>
      </p:pic>
      <p:sp>
        <p:nvSpPr>
          <p:cNvPr id="7" name="TextBox 6"/>
          <p:cNvSpPr txBox="1"/>
          <p:nvPr/>
        </p:nvSpPr>
        <p:spPr>
          <a:xfrm>
            <a:off x="3270738" y="5802997"/>
            <a:ext cx="2175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CMS </a:t>
            </a:r>
          </a:p>
          <a:p>
            <a:pPr algn="ctr"/>
            <a:r>
              <a:rPr lang="en-US" dirty="0"/>
              <a:t>pixel detector upgrade</a:t>
            </a:r>
            <a:endParaRPr lang="en-GB" dirty="0"/>
          </a:p>
        </p:txBody>
      </p:sp>
      <p:sp>
        <p:nvSpPr>
          <p:cNvPr id="8" name="Down Arrow 7"/>
          <p:cNvSpPr/>
          <p:nvPr/>
        </p:nvSpPr>
        <p:spPr>
          <a:xfrm rot="10800000">
            <a:off x="4044462" y="5583115"/>
            <a:ext cx="589084" cy="2373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127447"/>
      </p:ext>
    </p:extLst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8EF7A-0D49-4860-BCAD-A2C3F6E65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19" y="-96478"/>
            <a:ext cx="9366351" cy="1143000"/>
          </a:xfrm>
        </p:spPr>
        <p:txBody>
          <a:bodyPr/>
          <a:lstStyle/>
          <a:p>
            <a:r>
              <a:rPr lang="en-US" dirty="0"/>
              <a:t>RMS </a:t>
            </a:r>
            <a:r>
              <a:rPr lang="en-US" dirty="0" err="1"/>
              <a:t>HEP</a:t>
            </a:r>
            <a:r>
              <a:rPr lang="en-US" dirty="0"/>
              <a:t>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364E3-C1F3-4792-9487-B8A3CCD42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23" y="1273112"/>
            <a:ext cx="10843491" cy="2701829"/>
          </a:xfrm>
        </p:spPr>
        <p:txBody>
          <a:bodyPr/>
          <a:lstStyle/>
          <a:p>
            <a:r>
              <a:rPr lang="en-US" dirty="0"/>
              <a:t>First create doublets from hits of pairs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98ACB-77A9-4CEC-AE4F-E9DA75FF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40</a:t>
            </a:fld>
            <a:endParaRPr lang="en-GB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287" y="4302035"/>
            <a:ext cx="7544383" cy="2208942"/>
          </a:xfrm>
          <a:prstGeom prst="rect">
            <a:avLst/>
          </a:prstGeom>
        </p:spPr>
      </p:pic>
      <p:sp>
        <p:nvSpPr>
          <p:cNvPr id="50" name="Right Arrow 49"/>
          <p:cNvSpPr/>
          <p:nvPr/>
        </p:nvSpPr>
        <p:spPr>
          <a:xfrm>
            <a:off x="2114995" y="6284208"/>
            <a:ext cx="2669309" cy="15461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 rot="10800000">
            <a:off x="6860760" y="6284208"/>
            <a:ext cx="2669309" cy="15461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1754910" y="4100945"/>
            <a:ext cx="1762732" cy="200429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3666931" y="4100945"/>
            <a:ext cx="4534677" cy="1236165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8035273" y="4207767"/>
            <a:ext cx="1762732" cy="200429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3900196" y="5449078"/>
            <a:ext cx="251926" cy="37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 flipV="1">
            <a:off x="4093259" y="5425792"/>
            <a:ext cx="58863" cy="396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4612892" y="5488713"/>
            <a:ext cx="481622" cy="377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5121409" y="5463114"/>
            <a:ext cx="251926" cy="37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5476367" y="5425792"/>
            <a:ext cx="13447" cy="412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5524531" y="5517226"/>
            <a:ext cx="251926" cy="37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187964" y="5463114"/>
            <a:ext cx="53316" cy="37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6474607" y="5488713"/>
            <a:ext cx="129465" cy="333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 flipV="1">
            <a:off x="6320086" y="5463114"/>
            <a:ext cx="90852" cy="37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6888507" y="5425792"/>
            <a:ext cx="305202" cy="410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2317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8EF7A-0D49-4860-BCAD-A2C3F6E65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19" y="-96478"/>
            <a:ext cx="9366351" cy="1143000"/>
          </a:xfrm>
        </p:spPr>
        <p:txBody>
          <a:bodyPr/>
          <a:lstStyle/>
          <a:p>
            <a:r>
              <a:rPr lang="en-US" dirty="0"/>
              <a:t>RMS </a:t>
            </a:r>
            <a:r>
              <a:rPr lang="en-US" dirty="0" err="1"/>
              <a:t>HEP</a:t>
            </a:r>
            <a:r>
              <a:rPr lang="en-US" dirty="0"/>
              <a:t>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364E3-C1F3-4792-9487-B8A3CCD42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23" y="1273112"/>
            <a:ext cx="10843491" cy="2701829"/>
          </a:xfrm>
        </p:spPr>
        <p:txBody>
          <a:bodyPr/>
          <a:lstStyle/>
          <a:p>
            <a:r>
              <a:rPr lang="en-US" dirty="0"/>
              <a:t>First create doublets from hits of pairs</a:t>
            </a:r>
          </a:p>
          <a:p>
            <a:r>
              <a:rPr lang="en-US" dirty="0"/>
              <a:t>Take a third layer and propagate only the generated doublets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98ACB-77A9-4CEC-AE4F-E9DA75FF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41</a:t>
            </a:fld>
            <a:endParaRPr lang="en-GB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287" y="4302035"/>
            <a:ext cx="7544383" cy="2208942"/>
          </a:xfrm>
          <a:prstGeom prst="rect">
            <a:avLst/>
          </a:prstGeom>
        </p:spPr>
      </p:pic>
      <p:sp>
        <p:nvSpPr>
          <p:cNvPr id="50" name="Right Arrow 49"/>
          <p:cNvSpPr/>
          <p:nvPr/>
        </p:nvSpPr>
        <p:spPr>
          <a:xfrm>
            <a:off x="2114995" y="6284208"/>
            <a:ext cx="2669309" cy="15461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 rot="10800000">
            <a:off x="6860760" y="6284208"/>
            <a:ext cx="2669309" cy="15461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1754910" y="4100945"/>
            <a:ext cx="1762732" cy="200429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3666931" y="4100946"/>
            <a:ext cx="4534677" cy="636172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8035273" y="4207767"/>
            <a:ext cx="1762732" cy="200429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4612892" y="5488713"/>
            <a:ext cx="481622" cy="377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5121409" y="5463114"/>
            <a:ext cx="251926" cy="37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5476367" y="5425792"/>
            <a:ext cx="13447" cy="412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5524531" y="5517226"/>
            <a:ext cx="251926" cy="37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6187964" y="5463114"/>
            <a:ext cx="53316" cy="373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6474607" y="5488713"/>
            <a:ext cx="129465" cy="333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6888507" y="5425792"/>
            <a:ext cx="305202" cy="410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4968551" y="4904982"/>
            <a:ext cx="507816" cy="501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471567" y="4938207"/>
            <a:ext cx="4800" cy="385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4870093" y="4858937"/>
            <a:ext cx="98458" cy="465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3766750" y="4944517"/>
            <a:ext cx="766687" cy="481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241281" y="4938207"/>
            <a:ext cx="169657" cy="385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6636581" y="4894843"/>
            <a:ext cx="251926" cy="511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262084" y="4894843"/>
            <a:ext cx="338075" cy="469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8078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 </a:t>
            </a:r>
            <a:r>
              <a:rPr lang="en-US" dirty="0" err="1"/>
              <a:t>HEP</a:t>
            </a:r>
            <a:r>
              <a:rPr lang="en-US" dirty="0"/>
              <a:t>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4278"/>
            <a:ext cx="11125200" cy="47918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This kind of algorithm is not very suitable for GPUs:</a:t>
            </a:r>
          </a:p>
          <a:p>
            <a:r>
              <a:rPr lang="en-US" dirty="0"/>
              <a:t>Absence of massive parallelism</a:t>
            </a:r>
          </a:p>
          <a:p>
            <a:r>
              <a:rPr lang="en-US" dirty="0"/>
              <a:t>Poor data locality</a:t>
            </a:r>
          </a:p>
          <a:p>
            <a:r>
              <a:rPr lang="en-US" dirty="0"/>
              <a:t>Synchronizations due to iterative process</a:t>
            </a:r>
          </a:p>
          <a:p>
            <a:r>
              <a:rPr lang="en-US" dirty="0"/>
              <a:t>Very Sparse and dynamic problem (that’s the hardest part, still unsolved)</a:t>
            </a:r>
          </a:p>
          <a:p>
            <a:r>
              <a:rPr lang="en-US" dirty="0"/>
              <a:t>Parallelization does not mean making a sequential algorithm run in parallel</a:t>
            </a:r>
          </a:p>
          <a:p>
            <a:pPr lvl="1"/>
            <a:r>
              <a:rPr lang="en-US" dirty="0"/>
              <a:t>It requires a deep understanding of the problem, renovation at algorithmic level, understanding of the computation and dependencies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The algorithm was redesigned from scratch getting inspiration from Conway’s Game of Life</a:t>
            </a:r>
          </a:p>
          <a:p>
            <a:r>
              <a:rPr lang="en-US" dirty="0"/>
              <a:t>Traditional Cellular Automata excluded because 2x slower </a:t>
            </a:r>
          </a:p>
          <a:p>
            <a:pPr lvl="1"/>
            <a:r>
              <a:rPr lang="en-US" dirty="0"/>
              <a:t>quadruplets by triplets sharing a doublet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066829"/>
      </p:ext>
    </p:extLst>
  </p:cSld>
  <p:clrMapOvr>
    <a:masterClrMapping/>
  </p:clrMapOvr>
  <p:transition spd="med"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711430" y="5083722"/>
            <a:ext cx="3222713" cy="557988"/>
          </a:xfrm>
        </p:spPr>
        <p:txBody>
          <a:bodyPr/>
          <a:lstStyle/>
          <a:p>
            <a:fld id="{76055518-1E81-421D-BBCB-D20B4FF0D695}" type="slidenum">
              <a:rPr lang="en-US" smtClean="0"/>
              <a:t>43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4711430" y="5083720"/>
            <a:ext cx="3222713" cy="5579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Bell MT" panose="020205030603050203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1E662F-9506-471E-959B-7BAA597CCC69}" type="slidenum">
              <a:rPr lang="en-US"/>
              <a:pPr/>
              <a:t>43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294" y="2198452"/>
            <a:ext cx="4728360" cy="3159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294" y="2198452"/>
            <a:ext cx="4728360" cy="31593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294" y="2198452"/>
            <a:ext cx="4728360" cy="31593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35243" y="3774262"/>
            <a:ext cx="129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T=0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28536" y="3767987"/>
            <a:ext cx="129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T=1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21191" y="3774262"/>
            <a:ext cx="129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T=2</a:t>
            </a:r>
          </a:p>
        </p:txBody>
      </p:sp>
    </p:spTree>
    <p:extLst>
      <p:ext uri="{BB962C8B-B14F-4D97-AF65-F5344CB8AC3E}">
        <p14:creationId xmlns:p14="http://schemas.microsoft.com/office/powerpoint/2010/main" val="21927836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Cells Connection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287" y="4302035"/>
            <a:ext cx="7544383" cy="220894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894831" y="5456231"/>
            <a:ext cx="457215" cy="38722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650898" y="5483011"/>
            <a:ext cx="457215" cy="38722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162177" y="5483011"/>
            <a:ext cx="457215" cy="38722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062401" y="5469616"/>
            <a:ext cx="382180" cy="41400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444847" y="5456227"/>
            <a:ext cx="228608" cy="41400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444582" y="5483011"/>
            <a:ext cx="21237" cy="38722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75019" y="5461562"/>
            <a:ext cx="76406" cy="42205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167113" y="5456227"/>
            <a:ext cx="77115" cy="41400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426927" y="5464282"/>
            <a:ext cx="187573" cy="41933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205670" y="5483011"/>
            <a:ext cx="373922" cy="42467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282786" y="5483010"/>
            <a:ext cx="88263" cy="39508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898070" y="5458757"/>
            <a:ext cx="267802" cy="41147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465484" y="5456227"/>
            <a:ext cx="700389" cy="45145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6633578" y="4972179"/>
            <a:ext cx="264492" cy="37025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275950" y="4972179"/>
            <a:ext cx="95098" cy="37830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444582" y="4972179"/>
            <a:ext cx="10619" cy="39479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940420" y="4972178"/>
            <a:ext cx="122264" cy="38364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63590" y="4387957"/>
            <a:ext cx="115914" cy="41935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390783" y="4387954"/>
            <a:ext cx="45106" cy="44091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084849" y="5456227"/>
            <a:ext cx="994197" cy="45145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074098" y="5456227"/>
            <a:ext cx="354321" cy="41400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763872" y="4956997"/>
            <a:ext cx="233362" cy="40997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845557" y="4956997"/>
            <a:ext cx="630531" cy="40997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219414" y="4503827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190295" y="4711368"/>
            <a:ext cx="516915" cy="20918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679016" y="4425480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717262" y="4711368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167737" y="4387955"/>
            <a:ext cx="492359" cy="30348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8549951" y="5164000"/>
            <a:ext cx="428586" cy="6451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9090810" y="4914174"/>
            <a:ext cx="428586" cy="28208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9090811" y="4334296"/>
            <a:ext cx="464203" cy="15561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8563947" y="4507198"/>
            <a:ext cx="414590" cy="14837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7610192" y="4350653"/>
            <a:ext cx="325336" cy="5124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6898070" y="4355910"/>
            <a:ext cx="362534" cy="55826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6361230" y="4355911"/>
            <a:ext cx="218363" cy="49702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661193" y="5100356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261410" y="5120822"/>
            <a:ext cx="531290" cy="20906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143329" y="5073609"/>
            <a:ext cx="948315" cy="87327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269186" y="5132310"/>
            <a:ext cx="1025977" cy="78877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226998" y="5377097"/>
            <a:ext cx="902636" cy="53058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7718103" y="5255687"/>
            <a:ext cx="831849" cy="66539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6874313" y="5252097"/>
            <a:ext cx="1675639" cy="65558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7250468" y="4881844"/>
            <a:ext cx="391367" cy="49525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3541914" y="1325196"/>
            <a:ext cx="4657940" cy="635935"/>
            <a:chOff x="2099038" y="1046522"/>
            <a:chExt cx="4657940" cy="635935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99038" y="1046526"/>
              <a:ext cx="607285" cy="635931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09169" y="1046526"/>
              <a:ext cx="607285" cy="635931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9562" y="1046522"/>
              <a:ext cx="607285" cy="635931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9300" y="1046523"/>
              <a:ext cx="607285" cy="635931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29431" y="1046524"/>
              <a:ext cx="607285" cy="635931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9693" y="1046525"/>
              <a:ext cx="607285" cy="635931"/>
            </a:xfrm>
            <a:prstGeom prst="rect">
              <a:avLst/>
            </a:prstGeom>
          </p:spPr>
        </p:pic>
      </p:grpSp>
      <p:grpSp>
        <p:nvGrpSpPr>
          <p:cNvPr id="56" name="Group 55"/>
          <p:cNvGrpSpPr/>
          <p:nvPr/>
        </p:nvGrpSpPr>
        <p:grpSpPr>
          <a:xfrm>
            <a:off x="3541914" y="2029635"/>
            <a:ext cx="4657940" cy="635935"/>
            <a:chOff x="2099038" y="1046522"/>
            <a:chExt cx="4657940" cy="635935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99038" y="1046526"/>
              <a:ext cx="607285" cy="635931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09169" y="1046526"/>
              <a:ext cx="607285" cy="635931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9562" y="1046522"/>
              <a:ext cx="607285" cy="635931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9300" y="1046523"/>
              <a:ext cx="607285" cy="635931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29431" y="1046524"/>
              <a:ext cx="607285" cy="635931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9693" y="1046525"/>
              <a:ext cx="607285" cy="635931"/>
            </a:xfrm>
            <a:prstGeom prst="rect">
              <a:avLst/>
            </a:prstGeom>
          </p:spPr>
        </p:pic>
      </p:grpSp>
      <p:grpSp>
        <p:nvGrpSpPr>
          <p:cNvPr id="63" name="Group 62"/>
          <p:cNvGrpSpPr/>
          <p:nvPr/>
        </p:nvGrpSpPr>
        <p:grpSpPr>
          <a:xfrm>
            <a:off x="3541914" y="2734074"/>
            <a:ext cx="4657940" cy="635935"/>
            <a:chOff x="2099038" y="1046522"/>
            <a:chExt cx="4657940" cy="635935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99038" y="1046526"/>
              <a:ext cx="607285" cy="635931"/>
            </a:xfrm>
            <a:prstGeom prst="rect">
              <a:avLst/>
            </a:prstGeom>
          </p:spPr>
        </p:pic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09169" y="1046526"/>
              <a:ext cx="607285" cy="635931"/>
            </a:xfrm>
            <a:prstGeom prst="rect">
              <a:avLst/>
            </a:prstGeom>
          </p:spPr>
        </p:pic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9562" y="1046522"/>
              <a:ext cx="607285" cy="635931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9300" y="1046523"/>
              <a:ext cx="607285" cy="635931"/>
            </a:xfrm>
            <a:prstGeom prst="rect">
              <a:avLst/>
            </a:prstGeom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29431" y="1046524"/>
              <a:ext cx="607285" cy="635931"/>
            </a:xfrm>
            <a:prstGeom prst="rect">
              <a:avLst/>
            </a:prstGeom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9693" y="1046525"/>
              <a:ext cx="607285" cy="635931"/>
            </a:xfrm>
            <a:prstGeom prst="rect">
              <a:avLst/>
            </a:prstGeom>
          </p:spPr>
        </p:pic>
      </p:grpSp>
      <p:grpSp>
        <p:nvGrpSpPr>
          <p:cNvPr id="70" name="Group 69"/>
          <p:cNvGrpSpPr/>
          <p:nvPr/>
        </p:nvGrpSpPr>
        <p:grpSpPr>
          <a:xfrm>
            <a:off x="3541914" y="3438513"/>
            <a:ext cx="4657940" cy="635935"/>
            <a:chOff x="2099038" y="1046522"/>
            <a:chExt cx="4657940" cy="635935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99038" y="1046526"/>
              <a:ext cx="607285" cy="635931"/>
            </a:xfrm>
            <a:prstGeom prst="rect">
              <a:avLst/>
            </a:prstGeom>
          </p:spPr>
        </p:pic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09169" y="1046526"/>
              <a:ext cx="607285" cy="635931"/>
            </a:xfrm>
            <a:prstGeom prst="rect">
              <a:avLst/>
            </a:prstGeom>
          </p:spPr>
        </p:pic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9562" y="1046522"/>
              <a:ext cx="607285" cy="635931"/>
            </a:xfrm>
            <a:prstGeom prst="rect">
              <a:avLst/>
            </a:prstGeom>
          </p:spPr>
        </p:pic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9300" y="1046523"/>
              <a:ext cx="607285" cy="635931"/>
            </a:xfrm>
            <a:prstGeom prst="rect">
              <a:avLst/>
            </a:prstGeom>
          </p:spPr>
        </p:pic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29431" y="1046524"/>
              <a:ext cx="607285" cy="635931"/>
            </a:xfrm>
            <a:prstGeom prst="rect">
              <a:avLst/>
            </a:prstGeom>
          </p:spPr>
        </p:pic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9693" y="1046525"/>
              <a:ext cx="607285" cy="635931"/>
            </a:xfrm>
            <a:prstGeom prst="rect">
              <a:avLst/>
            </a:prstGeom>
          </p:spPr>
        </p:pic>
      </p:grpSp>
      <p:cxnSp>
        <p:nvCxnSpPr>
          <p:cNvPr id="77" name="Straight Arrow Connector 76"/>
          <p:cNvCxnSpPr/>
          <p:nvPr/>
        </p:nvCxnSpPr>
        <p:spPr>
          <a:xfrm>
            <a:off x="3390216" y="1248312"/>
            <a:ext cx="51641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3271676" y="1325195"/>
            <a:ext cx="0" cy="2663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3541914" y="921651"/>
            <a:ext cx="525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blockIdx.x</a:t>
            </a:r>
            <a:r>
              <a:rPr lang="en-US" dirty="0"/>
              <a:t> and </a:t>
            </a:r>
            <a:r>
              <a:rPr lang="en-US" dirty="0" err="1"/>
              <a:t>threadIdx.x</a:t>
            </a:r>
            <a:r>
              <a:rPr lang="en-US" dirty="0"/>
              <a:t> = Cell id in a </a:t>
            </a:r>
            <a:r>
              <a:rPr lang="en-US" dirty="0" err="1"/>
              <a:t>LayerPair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8563948" y="1337056"/>
            <a:ext cx="1982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cell asks its innermost hits for cells to check compatibility with.</a:t>
            </a:r>
          </a:p>
          <a:p>
            <a:endParaRPr lang="en-US" dirty="0"/>
          </a:p>
        </p:txBody>
      </p:sp>
      <p:sp>
        <p:nvSpPr>
          <p:cNvPr id="82" name="Slide Number Placeholder 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5518-1E81-421D-BBCB-D20B4FF0D695}" type="slidenum">
              <a:rPr lang="en-US" smtClean="0"/>
              <a:t>44</a:t>
            </a:fld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524001" y="2273921"/>
            <a:ext cx="1544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blockIdx.y</a:t>
            </a:r>
            <a:r>
              <a:rPr lang="en-US" dirty="0"/>
              <a:t> = </a:t>
            </a:r>
            <a:r>
              <a:rPr lang="en-US" dirty="0" err="1"/>
              <a:t>LayerPairIndex</a:t>
            </a:r>
            <a:r>
              <a:rPr lang="en-US" dirty="0"/>
              <a:t> [0,13)</a:t>
            </a:r>
          </a:p>
        </p:txBody>
      </p:sp>
    </p:spTree>
    <p:extLst>
      <p:ext uri="{BB962C8B-B14F-4D97-AF65-F5344CB8AC3E}">
        <p14:creationId xmlns:p14="http://schemas.microsoft.com/office/powerpoint/2010/main" val="3491939904"/>
      </p:ext>
    </p:extLst>
  </p:cSld>
  <p:clrMapOvr>
    <a:masterClrMapping/>
  </p:clrMapOvr>
  <p:transition spd="med"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Quadruplets finding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3" name="Group 92"/>
          <p:cNvGrpSpPr/>
          <p:nvPr/>
        </p:nvGrpSpPr>
        <p:grpSpPr>
          <a:xfrm>
            <a:off x="3541914" y="1325196"/>
            <a:ext cx="4657940" cy="635935"/>
            <a:chOff x="2099038" y="1046522"/>
            <a:chExt cx="4657940" cy="635935"/>
          </a:xfrm>
        </p:grpSpPr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9038" y="1046526"/>
              <a:ext cx="607285" cy="635931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9169" y="1046526"/>
              <a:ext cx="607285" cy="635931"/>
            </a:xfrm>
            <a:prstGeom prst="rect">
              <a:avLst/>
            </a:prstGeom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9562" y="1046522"/>
              <a:ext cx="607285" cy="635931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19300" y="1046523"/>
              <a:ext cx="607285" cy="635931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9431" y="1046524"/>
              <a:ext cx="607285" cy="635931"/>
            </a:xfrm>
            <a:prstGeom prst="rect">
              <a:avLst/>
            </a:prstGeom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9693" y="1046525"/>
              <a:ext cx="607285" cy="635931"/>
            </a:xfrm>
            <a:prstGeom prst="rect">
              <a:avLst/>
            </a:prstGeom>
          </p:spPr>
        </p:pic>
      </p:grpSp>
      <p:grpSp>
        <p:nvGrpSpPr>
          <p:cNvPr id="100" name="Group 99"/>
          <p:cNvGrpSpPr/>
          <p:nvPr/>
        </p:nvGrpSpPr>
        <p:grpSpPr>
          <a:xfrm>
            <a:off x="3541914" y="2029635"/>
            <a:ext cx="4657940" cy="635935"/>
            <a:chOff x="2099038" y="1046522"/>
            <a:chExt cx="4657940" cy="635935"/>
          </a:xfrm>
        </p:grpSpPr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9038" y="1046526"/>
              <a:ext cx="607285" cy="635931"/>
            </a:xfrm>
            <a:prstGeom prst="rect">
              <a:avLst/>
            </a:prstGeom>
          </p:spPr>
        </p:pic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9169" y="1046526"/>
              <a:ext cx="607285" cy="635931"/>
            </a:xfrm>
            <a:prstGeom prst="rect">
              <a:avLst/>
            </a:prstGeom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9562" y="1046522"/>
              <a:ext cx="607285" cy="635931"/>
            </a:xfrm>
            <a:prstGeom prst="rect">
              <a:avLst/>
            </a:prstGeom>
          </p:spPr>
        </p:pic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19300" y="1046523"/>
              <a:ext cx="607285" cy="635931"/>
            </a:xfrm>
            <a:prstGeom prst="rect">
              <a:avLst/>
            </a:prstGeom>
          </p:spPr>
        </p:pic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9431" y="1046524"/>
              <a:ext cx="607285" cy="635931"/>
            </a:xfrm>
            <a:prstGeom prst="rect">
              <a:avLst/>
            </a:prstGeom>
          </p:spPr>
        </p:pic>
        <p:pic>
          <p:nvPicPr>
            <p:cNvPr id="106" name="Picture 10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9693" y="1046525"/>
              <a:ext cx="607285" cy="635931"/>
            </a:xfrm>
            <a:prstGeom prst="rect">
              <a:avLst/>
            </a:prstGeom>
          </p:spPr>
        </p:pic>
      </p:grpSp>
      <p:grpSp>
        <p:nvGrpSpPr>
          <p:cNvPr id="107" name="Group 106"/>
          <p:cNvGrpSpPr/>
          <p:nvPr/>
        </p:nvGrpSpPr>
        <p:grpSpPr>
          <a:xfrm>
            <a:off x="3541914" y="2734074"/>
            <a:ext cx="4657940" cy="635935"/>
            <a:chOff x="2099038" y="1046522"/>
            <a:chExt cx="4657940" cy="635935"/>
          </a:xfrm>
        </p:grpSpPr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9038" y="1046526"/>
              <a:ext cx="607285" cy="635931"/>
            </a:xfrm>
            <a:prstGeom prst="rect">
              <a:avLst/>
            </a:prstGeom>
          </p:spPr>
        </p:pic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9169" y="1046526"/>
              <a:ext cx="607285" cy="635931"/>
            </a:xfrm>
            <a:prstGeom prst="rect">
              <a:avLst/>
            </a:prstGeom>
          </p:spPr>
        </p:pic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9562" y="1046522"/>
              <a:ext cx="607285" cy="635931"/>
            </a:xfrm>
            <a:prstGeom prst="rect">
              <a:avLst/>
            </a:prstGeom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19300" y="1046523"/>
              <a:ext cx="607285" cy="635931"/>
            </a:xfrm>
            <a:prstGeom prst="rect">
              <a:avLst/>
            </a:prstGeom>
          </p:spPr>
        </p:pic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9431" y="1046524"/>
              <a:ext cx="607285" cy="635931"/>
            </a:xfrm>
            <a:prstGeom prst="rect">
              <a:avLst/>
            </a:prstGeom>
          </p:spPr>
        </p:pic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9693" y="1046525"/>
              <a:ext cx="607285" cy="635931"/>
            </a:xfrm>
            <a:prstGeom prst="rect">
              <a:avLst/>
            </a:prstGeom>
          </p:spPr>
        </p:pic>
      </p:grpSp>
      <p:grpSp>
        <p:nvGrpSpPr>
          <p:cNvPr id="114" name="Group 113"/>
          <p:cNvGrpSpPr/>
          <p:nvPr/>
        </p:nvGrpSpPr>
        <p:grpSpPr>
          <a:xfrm>
            <a:off x="3541914" y="3438513"/>
            <a:ext cx="4657940" cy="635935"/>
            <a:chOff x="2099038" y="1046522"/>
            <a:chExt cx="4657940" cy="635935"/>
          </a:xfrm>
        </p:grpSpPr>
        <p:pic>
          <p:nvPicPr>
            <p:cNvPr id="115" name="Picture 1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9038" y="1046526"/>
              <a:ext cx="607285" cy="635931"/>
            </a:xfrm>
            <a:prstGeom prst="rect">
              <a:avLst/>
            </a:prstGeom>
          </p:spPr>
        </p:pic>
        <p:pic>
          <p:nvPicPr>
            <p:cNvPr id="116" name="Picture 1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9169" y="1046526"/>
              <a:ext cx="607285" cy="635931"/>
            </a:xfrm>
            <a:prstGeom prst="rect">
              <a:avLst/>
            </a:prstGeom>
          </p:spPr>
        </p:pic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9562" y="1046522"/>
              <a:ext cx="607285" cy="635931"/>
            </a:xfrm>
            <a:prstGeom prst="rect">
              <a:avLst/>
            </a:prstGeom>
          </p:spPr>
        </p:pic>
        <p:pic>
          <p:nvPicPr>
            <p:cNvPr id="118" name="Picture 1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19300" y="1046523"/>
              <a:ext cx="607285" cy="635931"/>
            </a:xfrm>
            <a:prstGeom prst="rect">
              <a:avLst/>
            </a:prstGeom>
          </p:spPr>
        </p:pic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9431" y="1046524"/>
              <a:ext cx="607285" cy="635931"/>
            </a:xfrm>
            <a:prstGeom prst="rect">
              <a:avLst/>
            </a:prstGeom>
          </p:spPr>
        </p:pic>
        <p:pic>
          <p:nvPicPr>
            <p:cNvPr id="120" name="Picture 1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9693" y="1046525"/>
              <a:ext cx="607285" cy="635931"/>
            </a:xfrm>
            <a:prstGeom prst="rect">
              <a:avLst/>
            </a:prstGeom>
          </p:spPr>
        </p:pic>
      </p:grpSp>
      <p:cxnSp>
        <p:nvCxnSpPr>
          <p:cNvPr id="121" name="Straight Arrow Connector 120"/>
          <p:cNvCxnSpPr/>
          <p:nvPr/>
        </p:nvCxnSpPr>
        <p:spPr>
          <a:xfrm>
            <a:off x="3390216" y="1248312"/>
            <a:ext cx="51641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3271676" y="1325195"/>
            <a:ext cx="0" cy="2663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3541914" y="921651"/>
            <a:ext cx="5899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blockIdx.x</a:t>
            </a:r>
            <a:r>
              <a:rPr lang="en-US" dirty="0"/>
              <a:t> and </a:t>
            </a:r>
            <a:r>
              <a:rPr lang="en-US" dirty="0" err="1"/>
              <a:t>threadIdx.x</a:t>
            </a:r>
            <a:r>
              <a:rPr lang="en-US" dirty="0"/>
              <a:t> = Cell id in a Root </a:t>
            </a:r>
            <a:r>
              <a:rPr lang="en-US" dirty="0" err="1"/>
              <a:t>LayerPair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1524001" y="2273921"/>
            <a:ext cx="18662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blockIdx.y</a:t>
            </a:r>
            <a:r>
              <a:rPr lang="en-US" dirty="0"/>
              <a:t> = </a:t>
            </a:r>
            <a:r>
              <a:rPr lang="en-US" dirty="0" err="1"/>
              <a:t>LayerPairIndex</a:t>
            </a:r>
            <a:r>
              <a:rPr lang="en-US" dirty="0"/>
              <a:t> in </a:t>
            </a:r>
            <a:r>
              <a:rPr lang="en-US" dirty="0" err="1"/>
              <a:t>RootLayerPairs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8563948" y="1337056"/>
            <a:ext cx="1982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cell on a root layer pair will perform a parallel DFS of depth = 4 following outer neighbors.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26" name="Slide Number Placeholder 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5518-1E81-421D-BBCB-D20B4FF0D695}" type="slidenum">
              <a:rPr lang="en-US" smtClean="0"/>
              <a:t>45</a:t>
            </a:fld>
            <a:endParaRPr lang="en-US"/>
          </a:p>
        </p:txBody>
      </p:sp>
      <p:pic>
        <p:nvPicPr>
          <p:cNvPr id="127" name="Content Placeholder 3">
            <a:extLst>
              <a:ext uri="{FF2B5EF4-FFF2-40B4-BE49-F238E27FC236}">
                <a16:creationId xmlns:a16="http://schemas.microsoft.com/office/drawing/2014/main" id="{C8E0628E-9E98-43C0-A1BC-BCDCC14484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287" y="4302035"/>
            <a:ext cx="7544383" cy="2208942"/>
          </a:xfrm>
          <a:prstGeom prst="rect">
            <a:avLst/>
          </a:prstGeom>
        </p:spPr>
      </p:pic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7BC353EB-4C22-4B38-A113-C6E18A1EC8D5}"/>
              </a:ext>
            </a:extLst>
          </p:cNvPr>
          <p:cNvCxnSpPr/>
          <p:nvPr/>
        </p:nvCxnSpPr>
        <p:spPr>
          <a:xfrm>
            <a:off x="3894831" y="5456231"/>
            <a:ext cx="457215" cy="38722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608D477A-EB36-42A1-83AB-7A250A11C3C5}"/>
              </a:ext>
            </a:extLst>
          </p:cNvPr>
          <p:cNvCxnSpPr/>
          <p:nvPr/>
        </p:nvCxnSpPr>
        <p:spPr>
          <a:xfrm>
            <a:off x="4650898" y="5483011"/>
            <a:ext cx="457215" cy="38722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7508918A-FA23-454E-9223-D8C769DEC05F}"/>
              </a:ext>
            </a:extLst>
          </p:cNvPr>
          <p:cNvCxnSpPr/>
          <p:nvPr/>
        </p:nvCxnSpPr>
        <p:spPr>
          <a:xfrm>
            <a:off x="5162177" y="5483011"/>
            <a:ext cx="457215" cy="38722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4E0E8E69-893A-46FC-B0A3-BC0DCD49629D}"/>
              </a:ext>
            </a:extLst>
          </p:cNvPr>
          <p:cNvCxnSpPr/>
          <p:nvPr/>
        </p:nvCxnSpPr>
        <p:spPr>
          <a:xfrm>
            <a:off x="5062401" y="5469616"/>
            <a:ext cx="382180" cy="41400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34533D0-2865-43B5-B678-F7B01462EABC}"/>
              </a:ext>
            </a:extLst>
          </p:cNvPr>
          <p:cNvCxnSpPr/>
          <p:nvPr/>
        </p:nvCxnSpPr>
        <p:spPr>
          <a:xfrm>
            <a:off x="5444847" y="5456227"/>
            <a:ext cx="228608" cy="41400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78FBC043-5C9C-48CF-BC10-DA911C2777B4}"/>
              </a:ext>
            </a:extLst>
          </p:cNvPr>
          <p:cNvCxnSpPr/>
          <p:nvPr/>
        </p:nvCxnSpPr>
        <p:spPr>
          <a:xfrm>
            <a:off x="5444582" y="5483011"/>
            <a:ext cx="21237" cy="38722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10333903-7BD4-4A6D-A676-EABA32A16CF4}"/>
              </a:ext>
            </a:extLst>
          </p:cNvPr>
          <p:cNvCxnSpPr/>
          <p:nvPr/>
        </p:nvCxnSpPr>
        <p:spPr>
          <a:xfrm>
            <a:off x="5075019" y="5461562"/>
            <a:ext cx="76406" cy="422059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4F41EDA6-99E2-4C78-9CFE-25A4B6BFAD6B}"/>
              </a:ext>
            </a:extLst>
          </p:cNvPr>
          <p:cNvCxnSpPr/>
          <p:nvPr/>
        </p:nvCxnSpPr>
        <p:spPr>
          <a:xfrm flipH="1">
            <a:off x="6167113" y="5456227"/>
            <a:ext cx="77115" cy="41400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5E5DDAEE-AD85-40DA-9DF0-0195340B3BA9}"/>
              </a:ext>
            </a:extLst>
          </p:cNvPr>
          <p:cNvCxnSpPr/>
          <p:nvPr/>
        </p:nvCxnSpPr>
        <p:spPr>
          <a:xfrm flipH="1">
            <a:off x="6426927" y="5464282"/>
            <a:ext cx="187573" cy="419339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A20DD51C-FBE8-4682-A7DA-6674B7DA7ED2}"/>
              </a:ext>
            </a:extLst>
          </p:cNvPr>
          <p:cNvCxnSpPr/>
          <p:nvPr/>
        </p:nvCxnSpPr>
        <p:spPr>
          <a:xfrm flipH="1">
            <a:off x="6205670" y="5483011"/>
            <a:ext cx="373922" cy="42467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DA3F2A6C-48F7-4BB5-9E61-F068BEF7C937}"/>
              </a:ext>
            </a:extLst>
          </p:cNvPr>
          <p:cNvCxnSpPr/>
          <p:nvPr/>
        </p:nvCxnSpPr>
        <p:spPr>
          <a:xfrm>
            <a:off x="6282786" y="5483010"/>
            <a:ext cx="88263" cy="39508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6CBDB9A7-AE2B-4AE0-BAAD-ED0E42CA2109}"/>
              </a:ext>
            </a:extLst>
          </p:cNvPr>
          <p:cNvCxnSpPr/>
          <p:nvPr/>
        </p:nvCxnSpPr>
        <p:spPr>
          <a:xfrm flipH="1">
            <a:off x="6898070" y="5458757"/>
            <a:ext cx="267802" cy="41147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6F04F5B7-BE67-454B-8128-B465BDAAEA80}"/>
              </a:ext>
            </a:extLst>
          </p:cNvPr>
          <p:cNvCxnSpPr/>
          <p:nvPr/>
        </p:nvCxnSpPr>
        <p:spPr>
          <a:xfrm flipH="1">
            <a:off x="6465484" y="5456227"/>
            <a:ext cx="700389" cy="45145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BE4BA9CC-50B0-4B6C-830E-E9C00017FE43}"/>
              </a:ext>
            </a:extLst>
          </p:cNvPr>
          <p:cNvCxnSpPr/>
          <p:nvPr/>
        </p:nvCxnSpPr>
        <p:spPr>
          <a:xfrm flipH="1">
            <a:off x="6633578" y="4972179"/>
            <a:ext cx="264492" cy="37025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2A7AD8C6-7672-40EF-8697-65F9F3587CD5}"/>
              </a:ext>
            </a:extLst>
          </p:cNvPr>
          <p:cNvCxnSpPr/>
          <p:nvPr/>
        </p:nvCxnSpPr>
        <p:spPr>
          <a:xfrm flipH="1">
            <a:off x="6275950" y="4972179"/>
            <a:ext cx="95098" cy="37830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42AC9AA9-07C8-4570-85B5-7441EA58C0A6}"/>
              </a:ext>
            </a:extLst>
          </p:cNvPr>
          <p:cNvCxnSpPr/>
          <p:nvPr/>
        </p:nvCxnSpPr>
        <p:spPr>
          <a:xfrm>
            <a:off x="5444582" y="4972179"/>
            <a:ext cx="10619" cy="39479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71A936B6-61AC-4A83-AB11-AB5B47A23FB8}"/>
              </a:ext>
            </a:extLst>
          </p:cNvPr>
          <p:cNvCxnSpPr/>
          <p:nvPr/>
        </p:nvCxnSpPr>
        <p:spPr>
          <a:xfrm>
            <a:off x="4940420" y="4972178"/>
            <a:ext cx="122264" cy="38364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39E38F2E-3FF0-4F55-BB11-4818956C128C}"/>
              </a:ext>
            </a:extLst>
          </p:cNvPr>
          <p:cNvCxnSpPr/>
          <p:nvPr/>
        </p:nvCxnSpPr>
        <p:spPr>
          <a:xfrm>
            <a:off x="4763590" y="4387957"/>
            <a:ext cx="115914" cy="41935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8B432CC4-7369-4BE3-A11E-CC37E94160C3}"/>
              </a:ext>
            </a:extLst>
          </p:cNvPr>
          <p:cNvCxnSpPr/>
          <p:nvPr/>
        </p:nvCxnSpPr>
        <p:spPr>
          <a:xfrm>
            <a:off x="5390783" y="4387954"/>
            <a:ext cx="45106" cy="44091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0CDD5CB6-E655-4A54-ACEC-57B4C95F0D09}"/>
              </a:ext>
            </a:extLst>
          </p:cNvPr>
          <p:cNvCxnSpPr/>
          <p:nvPr/>
        </p:nvCxnSpPr>
        <p:spPr>
          <a:xfrm>
            <a:off x="4084849" y="5456227"/>
            <a:ext cx="994197" cy="45145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20E508FF-C028-43D1-908E-55A6D8C30B12}"/>
              </a:ext>
            </a:extLst>
          </p:cNvPr>
          <p:cNvCxnSpPr/>
          <p:nvPr/>
        </p:nvCxnSpPr>
        <p:spPr>
          <a:xfrm>
            <a:off x="4074098" y="5456227"/>
            <a:ext cx="354321" cy="41400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270A445-F1C0-47A9-B907-630C47B43594}"/>
              </a:ext>
            </a:extLst>
          </p:cNvPr>
          <p:cNvCxnSpPr/>
          <p:nvPr/>
        </p:nvCxnSpPr>
        <p:spPr>
          <a:xfrm>
            <a:off x="3763872" y="4956997"/>
            <a:ext cx="233362" cy="40997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82387BF0-987B-456C-AB9E-FDDD16F34165}"/>
              </a:ext>
            </a:extLst>
          </p:cNvPr>
          <p:cNvCxnSpPr/>
          <p:nvPr/>
        </p:nvCxnSpPr>
        <p:spPr>
          <a:xfrm>
            <a:off x="3845557" y="4956997"/>
            <a:ext cx="630531" cy="40997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3EFAA526-42EF-49FC-8196-963C126CAA8B}"/>
              </a:ext>
            </a:extLst>
          </p:cNvPr>
          <p:cNvCxnSpPr/>
          <p:nvPr/>
        </p:nvCxnSpPr>
        <p:spPr>
          <a:xfrm>
            <a:off x="3219414" y="4503827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7BB01AFD-B697-4D12-B720-98B7F6C3FEE7}"/>
              </a:ext>
            </a:extLst>
          </p:cNvPr>
          <p:cNvCxnSpPr/>
          <p:nvPr/>
        </p:nvCxnSpPr>
        <p:spPr>
          <a:xfrm>
            <a:off x="3190295" y="4711368"/>
            <a:ext cx="516915" cy="2091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53127837-27F0-4C63-B9E9-061983AFCBFA}"/>
              </a:ext>
            </a:extLst>
          </p:cNvPr>
          <p:cNvCxnSpPr/>
          <p:nvPr/>
        </p:nvCxnSpPr>
        <p:spPr>
          <a:xfrm>
            <a:off x="2679016" y="4425480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F8808722-50CB-4103-8C17-4EF568DAF392}"/>
              </a:ext>
            </a:extLst>
          </p:cNvPr>
          <p:cNvCxnSpPr/>
          <p:nvPr/>
        </p:nvCxnSpPr>
        <p:spPr>
          <a:xfrm>
            <a:off x="2717262" y="4711368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945FEB3B-D1B6-44E1-AD2D-2BB81037C4CE}"/>
              </a:ext>
            </a:extLst>
          </p:cNvPr>
          <p:cNvCxnSpPr/>
          <p:nvPr/>
        </p:nvCxnSpPr>
        <p:spPr>
          <a:xfrm>
            <a:off x="2167737" y="4387955"/>
            <a:ext cx="492359" cy="3034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8FEB14FE-4CC1-4F29-8D5A-672049CF54AC}"/>
              </a:ext>
            </a:extLst>
          </p:cNvPr>
          <p:cNvCxnSpPr/>
          <p:nvPr/>
        </p:nvCxnSpPr>
        <p:spPr>
          <a:xfrm flipH="1">
            <a:off x="8549951" y="5164000"/>
            <a:ext cx="428586" cy="6451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2ABC2C7C-DF4B-4159-9849-29EE8467A953}"/>
              </a:ext>
            </a:extLst>
          </p:cNvPr>
          <p:cNvCxnSpPr/>
          <p:nvPr/>
        </p:nvCxnSpPr>
        <p:spPr>
          <a:xfrm flipH="1">
            <a:off x="9090810" y="4914174"/>
            <a:ext cx="428586" cy="28208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4B417F9D-01D3-4DF8-AD9C-2013950CEA7B}"/>
              </a:ext>
            </a:extLst>
          </p:cNvPr>
          <p:cNvCxnSpPr/>
          <p:nvPr/>
        </p:nvCxnSpPr>
        <p:spPr>
          <a:xfrm flipH="1">
            <a:off x="9090811" y="4334296"/>
            <a:ext cx="464203" cy="15561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9E52A2F6-4214-4EFE-92AF-C02D44A4C551}"/>
              </a:ext>
            </a:extLst>
          </p:cNvPr>
          <p:cNvCxnSpPr/>
          <p:nvPr/>
        </p:nvCxnSpPr>
        <p:spPr>
          <a:xfrm flipH="1">
            <a:off x="8563947" y="4507198"/>
            <a:ext cx="414590" cy="14837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BEA432F9-3F79-447B-832F-70041E4B273D}"/>
              </a:ext>
            </a:extLst>
          </p:cNvPr>
          <p:cNvCxnSpPr/>
          <p:nvPr/>
        </p:nvCxnSpPr>
        <p:spPr>
          <a:xfrm flipH="1">
            <a:off x="7610192" y="4350653"/>
            <a:ext cx="325336" cy="51245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6ED91D2E-EE72-438E-8DD1-0A00180A6BD5}"/>
              </a:ext>
            </a:extLst>
          </p:cNvPr>
          <p:cNvCxnSpPr/>
          <p:nvPr/>
        </p:nvCxnSpPr>
        <p:spPr>
          <a:xfrm flipH="1">
            <a:off x="6898070" y="4355910"/>
            <a:ext cx="362534" cy="55826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AFEA1CDA-D2D6-4E5F-8396-CBB0BDBF05A0}"/>
              </a:ext>
            </a:extLst>
          </p:cNvPr>
          <p:cNvCxnSpPr/>
          <p:nvPr/>
        </p:nvCxnSpPr>
        <p:spPr>
          <a:xfrm flipH="1">
            <a:off x="6361230" y="4355911"/>
            <a:ext cx="218363" cy="49702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3A043DE4-05FE-446E-A042-1D5BFF52DC35}"/>
              </a:ext>
            </a:extLst>
          </p:cNvPr>
          <p:cNvCxnSpPr/>
          <p:nvPr/>
        </p:nvCxnSpPr>
        <p:spPr>
          <a:xfrm>
            <a:off x="2661193" y="5100356"/>
            <a:ext cx="464313" cy="30348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00A11093-FE44-4013-95C1-22317C3C3319}"/>
              </a:ext>
            </a:extLst>
          </p:cNvPr>
          <p:cNvCxnSpPr/>
          <p:nvPr/>
        </p:nvCxnSpPr>
        <p:spPr>
          <a:xfrm>
            <a:off x="3261410" y="5120822"/>
            <a:ext cx="531290" cy="20906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78966468-BE9D-470D-AD8C-69954F8A4009}"/>
              </a:ext>
            </a:extLst>
          </p:cNvPr>
          <p:cNvCxnSpPr/>
          <p:nvPr/>
        </p:nvCxnSpPr>
        <p:spPr>
          <a:xfrm>
            <a:off x="3143329" y="5073609"/>
            <a:ext cx="948315" cy="873270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44FA4DDB-B8C5-4A7E-B1A9-7A6B8A8B2D1B}"/>
              </a:ext>
            </a:extLst>
          </p:cNvPr>
          <p:cNvCxnSpPr/>
          <p:nvPr/>
        </p:nvCxnSpPr>
        <p:spPr>
          <a:xfrm>
            <a:off x="3269186" y="5132310"/>
            <a:ext cx="1025977" cy="78877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90545A70-5A4A-4FAF-98CA-303A039A7E0F}"/>
              </a:ext>
            </a:extLst>
          </p:cNvPr>
          <p:cNvCxnSpPr/>
          <p:nvPr/>
        </p:nvCxnSpPr>
        <p:spPr>
          <a:xfrm>
            <a:off x="3226998" y="5377097"/>
            <a:ext cx="902636" cy="53058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5EAD2A95-0EB9-4E4C-A1F9-71ADD4C4F385}"/>
              </a:ext>
            </a:extLst>
          </p:cNvPr>
          <p:cNvCxnSpPr/>
          <p:nvPr/>
        </p:nvCxnSpPr>
        <p:spPr>
          <a:xfrm flipH="1">
            <a:off x="7718103" y="5255687"/>
            <a:ext cx="831849" cy="66539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C0B4808A-96B4-4725-96A4-DAB1D66F6A52}"/>
              </a:ext>
            </a:extLst>
          </p:cNvPr>
          <p:cNvCxnSpPr/>
          <p:nvPr/>
        </p:nvCxnSpPr>
        <p:spPr>
          <a:xfrm flipH="1">
            <a:off x="6874313" y="5252097"/>
            <a:ext cx="1675639" cy="65558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5F0745FC-1C1E-4FA6-9424-7D51F58AA1A9}"/>
              </a:ext>
            </a:extLst>
          </p:cNvPr>
          <p:cNvCxnSpPr/>
          <p:nvPr/>
        </p:nvCxnSpPr>
        <p:spPr>
          <a:xfrm flipH="1">
            <a:off x="7250468" y="4881844"/>
            <a:ext cx="391367" cy="49525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530735"/>
      </p:ext>
    </p:extLst>
  </p:cSld>
  <p:clrMapOvr>
    <a:masterClrMapping/>
  </p:clrMapOvr>
  <p:transition spd="med"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two cells satisfy all the compatibility requirements they are said to be neighbors and their state is set to 0</a:t>
            </a:r>
          </a:p>
          <a:p>
            <a:r>
              <a:rPr lang="en-US" dirty="0"/>
              <a:t>In the evolution stage, their state increases in discrete generations if there is an outer neighbor with the same state</a:t>
            </a:r>
          </a:p>
          <a:p>
            <a:r>
              <a:rPr lang="en-US" dirty="0"/>
              <a:t>At the end of the evolution stage </a:t>
            </a:r>
            <a:br>
              <a:rPr lang="en-US" dirty="0"/>
            </a:br>
            <a:r>
              <a:rPr lang="en-US" dirty="0"/>
              <a:t>the state of the cells will contain the</a:t>
            </a:r>
            <a:br>
              <a:rPr lang="en-US" dirty="0"/>
            </a:br>
            <a:r>
              <a:rPr lang="en-US" dirty="0"/>
              <a:t>information about the length</a:t>
            </a:r>
          </a:p>
          <a:p>
            <a:r>
              <a:rPr lang="en-US" dirty="0"/>
              <a:t>If one is interested in quadruplets, </a:t>
            </a:r>
            <a:br>
              <a:rPr lang="en-US" dirty="0"/>
            </a:br>
            <a:r>
              <a:rPr lang="en-US" dirty="0"/>
              <a:t>there will be surely one starting from </a:t>
            </a:r>
            <a:br>
              <a:rPr lang="en-US" dirty="0"/>
            </a:br>
            <a:r>
              <a:rPr lang="en-US" dirty="0"/>
              <a:t>a state 2 cell, </a:t>
            </a:r>
            <a:r>
              <a:rPr lang="en-US" dirty="0" err="1"/>
              <a:t>pentuplets</a:t>
            </a:r>
            <a:r>
              <a:rPr lang="en-US" dirty="0"/>
              <a:t> state 3,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5518-1E81-421D-BBCB-D20B4FF0D695}" type="slidenum">
              <a:rPr lang="en-US" smtClean="0"/>
              <a:t>46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525" y="3261951"/>
            <a:ext cx="3223938" cy="215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190950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 Tracks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19" y="1046524"/>
            <a:ext cx="11514877" cy="5383460"/>
          </a:xfrm>
        </p:spPr>
        <p:txBody>
          <a:bodyPr>
            <a:norm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 of Pixel Tracks combinatorial complexity could easily be dominated by track density and become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of the bottlenecks of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High-Level Trigger and offline reconstruction execution times.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CMS HLT farm and its offline computing infrastructure cannot rely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exponential growth of frequency guaranteed by the manufacturers.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 and algorithmic solutions have been studied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872542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Pixel Tracks on </a:t>
            </a:r>
            <a:r>
              <a:rPr lang="en-US" dirty="0"/>
              <a:t>GPUs during Run-3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077486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PATATRACK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411" y="962527"/>
            <a:ext cx="11778915" cy="564882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Curiosity-driven project started in 2016 by a very small group of passionate people, right after I gave a GPU programming course… </a:t>
            </a:r>
          </a:p>
          <a:p>
            <a:r>
              <a:rPr lang="en-US" dirty="0" smtClean="0"/>
              <a:t>CMS-specific project</a:t>
            </a:r>
          </a:p>
          <a:p>
            <a:r>
              <a:rPr lang="en-US" dirty="0" smtClean="0"/>
              <a:t>Started with no funding, no </a:t>
            </a:r>
            <a:r>
              <a:rPr lang="en-US" dirty="0" err="1" smtClean="0"/>
              <a:t>EPRs</a:t>
            </a:r>
            <a:r>
              <a:rPr lang="en-US" dirty="0" smtClean="0"/>
              <a:t>: people joined because it’s fun and </a:t>
            </a:r>
            <a:br>
              <a:rPr lang="en-US" dirty="0" smtClean="0"/>
            </a:br>
            <a:r>
              <a:rPr lang="en-US" dirty="0" smtClean="0"/>
              <a:t>interesting to work at the forefront of technology</a:t>
            </a:r>
          </a:p>
          <a:p>
            <a:r>
              <a:rPr lang="en-US" dirty="0" smtClean="0"/>
              <a:t>Soon grown:</a:t>
            </a:r>
          </a:p>
          <a:p>
            <a:pPr lvl="1"/>
            <a:r>
              <a:rPr lang="en-US" dirty="0" smtClean="0"/>
              <a:t>CERN: F. Pantaleo, V. </a:t>
            </a:r>
            <a:r>
              <a:rPr lang="en-US" dirty="0" err="1" smtClean="0"/>
              <a:t>Innocente</a:t>
            </a:r>
            <a:r>
              <a:rPr lang="en-US" dirty="0" smtClean="0"/>
              <a:t>, M. </a:t>
            </a:r>
            <a:r>
              <a:rPr lang="en-US" dirty="0" err="1" smtClean="0"/>
              <a:t>Rovere</a:t>
            </a:r>
            <a:r>
              <a:rPr lang="en-US" dirty="0" smtClean="0"/>
              <a:t>, A. </a:t>
            </a:r>
            <a:r>
              <a:rPr lang="en-US" dirty="0" err="1" smtClean="0"/>
              <a:t>Bocci</a:t>
            </a:r>
            <a:r>
              <a:rPr lang="en-US" dirty="0" smtClean="0"/>
              <a:t>, M. </a:t>
            </a:r>
            <a:r>
              <a:rPr lang="en-US" dirty="0" err="1" smtClean="0"/>
              <a:t>Kortelainen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M. </a:t>
            </a:r>
            <a:r>
              <a:rPr lang="en-US" dirty="0" err="1" smtClean="0"/>
              <a:t>Pierini</a:t>
            </a:r>
            <a:r>
              <a:rPr lang="en-US" dirty="0" smtClean="0"/>
              <a:t>, V. </a:t>
            </a:r>
            <a:r>
              <a:rPr lang="en-US" dirty="0" err="1" smtClean="0"/>
              <a:t>Volkl</a:t>
            </a:r>
            <a:r>
              <a:rPr lang="en-US" dirty="0" smtClean="0"/>
              <a:t> (</a:t>
            </a:r>
            <a:r>
              <a:rPr lang="en-US" dirty="0" err="1" smtClean="0"/>
              <a:t>SFT</a:t>
            </a:r>
            <a:r>
              <a:rPr lang="en-US" dirty="0"/>
              <a:t>), </a:t>
            </a:r>
            <a:r>
              <a:rPr lang="en-US" dirty="0" smtClean="0"/>
              <a:t>V. </a:t>
            </a:r>
            <a:r>
              <a:rPr lang="en-US" dirty="0" err="1" smtClean="0"/>
              <a:t>Khristenko</a:t>
            </a:r>
            <a:r>
              <a:rPr lang="en-US" dirty="0" smtClean="0"/>
              <a:t> (IT, </a:t>
            </a:r>
            <a:r>
              <a:rPr lang="en-US" dirty="0" err="1" smtClean="0"/>
              <a:t>openlab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Austrian Academy of Sciences: </a:t>
            </a:r>
            <a:r>
              <a:rPr lang="en-US" dirty="0" smtClean="0"/>
              <a:t>E. </a:t>
            </a:r>
            <a:r>
              <a:rPr lang="en-US" dirty="0" err="1" smtClean="0"/>
              <a:t>Brondolin</a:t>
            </a:r>
            <a:r>
              <a:rPr lang="en-US" dirty="0" smtClean="0"/>
              <a:t>, R</a:t>
            </a:r>
            <a:r>
              <a:rPr lang="en-US" dirty="0"/>
              <a:t>. </a:t>
            </a:r>
            <a:r>
              <a:rPr lang="en-US" dirty="0" err="1" smtClean="0"/>
              <a:t>Fruhwirth</a:t>
            </a:r>
            <a:endParaRPr lang="en-US" dirty="0" smtClean="0"/>
          </a:p>
          <a:p>
            <a:pPr lvl="1"/>
            <a:r>
              <a:rPr lang="en-US" dirty="0" err="1" smtClean="0"/>
              <a:t>INFN</a:t>
            </a:r>
            <a:r>
              <a:rPr lang="en-US" dirty="0"/>
              <a:t> </a:t>
            </a:r>
            <a:r>
              <a:rPr lang="en-US" dirty="0" smtClean="0"/>
              <a:t>Bari: A. Di Florio, C. Calabria</a:t>
            </a:r>
          </a:p>
          <a:p>
            <a:pPr lvl="1"/>
            <a:r>
              <a:rPr lang="en-US" dirty="0" err="1" smtClean="0"/>
              <a:t>INFN</a:t>
            </a:r>
            <a:r>
              <a:rPr lang="en-US" dirty="0" smtClean="0"/>
              <a:t> </a:t>
            </a:r>
            <a:r>
              <a:rPr lang="en-US" dirty="0" err="1" smtClean="0"/>
              <a:t>MiB</a:t>
            </a:r>
            <a:r>
              <a:rPr lang="en-US" dirty="0" smtClean="0"/>
              <a:t>: D. </a:t>
            </a:r>
            <a:r>
              <a:rPr lang="en-US" dirty="0" err="1" smtClean="0"/>
              <a:t>Menasce</a:t>
            </a:r>
            <a:r>
              <a:rPr lang="en-US" dirty="0" smtClean="0"/>
              <a:t>, S. Di </a:t>
            </a:r>
            <a:r>
              <a:rPr lang="en-US" dirty="0" err="1" smtClean="0"/>
              <a:t>Guida</a:t>
            </a:r>
            <a:endParaRPr lang="en-US" dirty="0" smtClean="0"/>
          </a:p>
          <a:p>
            <a:pPr lvl="1"/>
            <a:r>
              <a:rPr lang="en-US" dirty="0" err="1" smtClean="0"/>
              <a:t>INFN</a:t>
            </a:r>
            <a:r>
              <a:rPr lang="en-US" dirty="0" smtClean="0"/>
              <a:t> </a:t>
            </a:r>
            <a:r>
              <a:rPr lang="en-US" dirty="0" err="1" smtClean="0"/>
              <a:t>CNAF</a:t>
            </a:r>
            <a:r>
              <a:rPr lang="en-US" dirty="0" smtClean="0"/>
              <a:t>: E. </a:t>
            </a:r>
            <a:r>
              <a:rPr lang="en-US" dirty="0" err="1" smtClean="0"/>
              <a:t>Corni</a:t>
            </a:r>
            <a:endParaRPr lang="en-US" dirty="0" smtClean="0"/>
          </a:p>
          <a:p>
            <a:pPr lvl="1"/>
            <a:r>
              <a:rPr lang="en-US" dirty="0" err="1" smtClean="0"/>
              <a:t>SAHA</a:t>
            </a:r>
            <a:r>
              <a:rPr lang="en-US" dirty="0" smtClean="0"/>
              <a:t>: S. Sarkar, S. </a:t>
            </a:r>
            <a:r>
              <a:rPr lang="en-US" dirty="0"/>
              <a:t>Dutta, </a:t>
            </a:r>
            <a:r>
              <a:rPr lang="en-US" dirty="0" smtClean="0"/>
              <a:t>S. Roy Chowdhury, P. Mal</a:t>
            </a:r>
          </a:p>
          <a:p>
            <a:pPr lvl="1"/>
            <a:r>
              <a:rPr lang="en-US" dirty="0" err="1" smtClean="0"/>
              <a:t>TIFR</a:t>
            </a:r>
            <a:r>
              <a:rPr lang="en-US" dirty="0" smtClean="0"/>
              <a:t>: S. </a:t>
            </a:r>
            <a:r>
              <a:rPr lang="en-US" dirty="0" err="1" smtClean="0"/>
              <a:t>Dugad</a:t>
            </a:r>
            <a:r>
              <a:rPr lang="en-US" dirty="0" smtClean="0"/>
              <a:t>, S. Dubey</a:t>
            </a:r>
          </a:p>
          <a:p>
            <a:pPr lvl="1"/>
            <a:r>
              <a:rPr lang="en-US" dirty="0" smtClean="0"/>
              <a:t>University of Pisa (Computer Science dep.): D. </a:t>
            </a:r>
            <a:r>
              <a:rPr lang="en-US" dirty="0" err="1" smtClean="0"/>
              <a:t>Bacciu</a:t>
            </a:r>
            <a:r>
              <a:rPr lang="en-US" dirty="0" smtClean="0"/>
              <a:t>, A. Carta</a:t>
            </a:r>
          </a:p>
          <a:p>
            <a:pPr lvl="1"/>
            <a:r>
              <a:rPr lang="en-US" dirty="0" smtClean="0"/>
              <a:t>Thanks also to the contributions of many short term students (Bachelor, Master, </a:t>
            </a:r>
            <a:r>
              <a:rPr lang="en-US" dirty="0" err="1" smtClean="0"/>
              <a:t>GSoC</a:t>
            </a:r>
            <a:r>
              <a:rPr lang="en-US" dirty="0"/>
              <a:t>): Alessandro, Ann-Christine, Antonio, Dominik, Jean-Loup, </a:t>
            </a:r>
            <a:r>
              <a:rPr lang="en-US" dirty="0" smtClean="0"/>
              <a:t>Konstantinos, </a:t>
            </a:r>
            <a:r>
              <a:rPr lang="en-US" dirty="0" err="1" smtClean="0"/>
              <a:t>Kunal</a:t>
            </a:r>
            <a:r>
              <a:rPr lang="en-US" dirty="0"/>
              <a:t>, Luca, </a:t>
            </a:r>
            <a:r>
              <a:rPr lang="en-US" dirty="0" err="1"/>
              <a:t>Panos</a:t>
            </a:r>
            <a:r>
              <a:rPr lang="en-US" dirty="0"/>
              <a:t>, Roberto, </a:t>
            </a:r>
            <a:r>
              <a:rPr lang="en-US" dirty="0" err="1"/>
              <a:t>Romina</a:t>
            </a:r>
            <a:r>
              <a:rPr lang="en-US" dirty="0"/>
              <a:t>, Simone, </a:t>
            </a:r>
            <a:r>
              <a:rPr lang="en-US" dirty="0" err="1" smtClean="0"/>
              <a:t>Somesh</a:t>
            </a:r>
            <a:endParaRPr lang="en-US" dirty="0" smtClean="0"/>
          </a:p>
          <a:p>
            <a:r>
              <a:rPr lang="en-US" dirty="0" smtClean="0"/>
              <a:t>Interests: algorithms, </a:t>
            </a:r>
            <a:r>
              <a:rPr lang="en-US" dirty="0" err="1" smtClean="0"/>
              <a:t>HPC</a:t>
            </a:r>
            <a:r>
              <a:rPr lang="en-US" dirty="0" smtClean="0"/>
              <a:t>, heterogeneous computing, machine learning, software </a:t>
            </a:r>
            <a:r>
              <a:rPr lang="en-US" dirty="0" err="1" smtClean="0"/>
              <a:t>eng.</a:t>
            </a:r>
            <a:r>
              <a:rPr lang="en-US" dirty="0" smtClean="0"/>
              <a:t>, </a:t>
            </a:r>
            <a:r>
              <a:rPr lang="en-US" dirty="0" err="1" smtClean="0"/>
              <a:t>FPGAs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Lay </a:t>
            </a:r>
            <a:r>
              <a:rPr lang="en-US" dirty="0"/>
              <a:t>the </a:t>
            </a:r>
            <a:r>
              <a:rPr lang="en-US" dirty="0" smtClean="0"/>
              <a:t>foundations of the online/offline reconstruction starting from 2020s (tracking, HGCal)</a:t>
            </a:r>
          </a:p>
          <a:p>
            <a:r>
              <a:rPr lang="en-US" dirty="0" smtClean="0"/>
              <a:t>Website </a:t>
            </a:r>
            <a:r>
              <a:rPr lang="en-US" dirty="0"/>
              <a:t>under construction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PATATRACK</a:t>
            </a:r>
            <a:r>
              <a:rPr lang="en-US" dirty="0" smtClean="0"/>
              <a:t> , contact: </a:t>
            </a:r>
            <a:r>
              <a:rPr lang="en-US" dirty="0" smtClean="0">
                <a:hlinkClick r:id="rId3"/>
              </a:rPr>
              <a:t>patatrack-rd@cern.ch</a:t>
            </a:r>
            <a:endParaRPr lang="en-US" dirty="0" smtClean="0"/>
          </a:p>
          <a:p>
            <a:r>
              <a:rPr lang="en-US" dirty="0" smtClean="0"/>
              <a:t>Meetings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https://indico.cern.ch/category/7804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030" y="1620878"/>
            <a:ext cx="3884170" cy="257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032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5468" y="2771260"/>
            <a:ext cx="4333638" cy="28289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RAW to Tracks during run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20" y="1046523"/>
            <a:ext cx="11317080" cy="567495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Profit from the end-of-year upgrade of the Pixel to redesign the seeding code from scratch</a:t>
            </a:r>
          </a:p>
          <a:p>
            <a:pPr lvl="1"/>
            <a:r>
              <a:rPr lang="en-US" dirty="0"/>
              <a:t>Exploiting  the information coming from the 4</a:t>
            </a:r>
            <a:r>
              <a:rPr lang="en-US" baseline="30000" dirty="0"/>
              <a:t>th</a:t>
            </a:r>
            <a:r>
              <a:rPr lang="en-US" dirty="0"/>
              <a:t> layer would improve efficiency, b-tag, IP resolution</a:t>
            </a:r>
          </a:p>
          <a:p>
            <a:r>
              <a:rPr lang="en-US" dirty="0">
                <a:effectLst/>
              </a:rPr>
              <a:t>Trigger </a:t>
            </a:r>
            <a:r>
              <a:rPr lang="en-US" dirty="0" err="1">
                <a:effectLst/>
              </a:rPr>
              <a:t>avg</a:t>
            </a:r>
            <a:r>
              <a:rPr lang="en-US" dirty="0">
                <a:effectLst/>
              </a:rPr>
              <a:t> latency should stay </a:t>
            </a:r>
            <a:r>
              <a:rPr lang="en-US" dirty="0" smtClean="0">
                <a:effectLst/>
              </a:rPr>
              <a:t>within max average time</a:t>
            </a:r>
            <a:endParaRPr lang="en-US" dirty="0">
              <a:effectLst/>
            </a:endParaRPr>
          </a:p>
          <a:p>
            <a:r>
              <a:rPr lang="en-US" dirty="0">
                <a:effectLst/>
              </a:rPr>
              <a:t>Reproducibility of the results </a:t>
            </a:r>
            <a:r>
              <a:rPr lang="en-US" dirty="0" smtClean="0">
                <a:effectLst/>
              </a:rPr>
              <a:t>(equivalence </a:t>
            </a:r>
            <a:r>
              <a:rPr lang="en-US" dirty="0">
                <a:effectLst/>
              </a:rPr>
              <a:t>CPU-GPU)</a:t>
            </a:r>
          </a:p>
          <a:p>
            <a:r>
              <a:rPr lang="en-US" dirty="0">
                <a:effectLst/>
              </a:rPr>
              <a:t>Integration in the CMS software </a:t>
            </a:r>
            <a:r>
              <a:rPr lang="en-US" dirty="0" smtClean="0">
                <a:effectLst/>
              </a:rPr>
              <a:t>framework</a:t>
            </a:r>
          </a:p>
          <a:p>
            <a:r>
              <a:rPr lang="en-US" dirty="0" smtClean="0">
                <a:effectLst/>
              </a:rPr>
              <a:t>Targeting a complete demonstrator by 2018 H2</a:t>
            </a:r>
            <a:endParaRPr lang="en-US" dirty="0">
              <a:effectLst/>
            </a:endParaRPr>
          </a:p>
          <a:p>
            <a:r>
              <a:rPr lang="en-US" dirty="0"/>
              <a:t>E-group</a:t>
            </a:r>
            <a:r>
              <a:rPr lang="en-US" dirty="0" smtClean="0"/>
              <a:t>: gpu-cms-pixel-phase1</a:t>
            </a:r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  <a:p>
            <a:r>
              <a:rPr lang="en-US" dirty="0">
                <a:effectLst/>
              </a:rPr>
              <a:t>Ingredients:</a:t>
            </a:r>
          </a:p>
          <a:p>
            <a:pPr lvl="1"/>
            <a:r>
              <a:rPr lang="en-US" dirty="0">
                <a:effectLst/>
              </a:rPr>
              <a:t>Massive parallelism within the event</a:t>
            </a:r>
          </a:p>
          <a:p>
            <a:pPr lvl="1"/>
            <a:r>
              <a:rPr lang="en-US" dirty="0">
                <a:effectLst/>
              </a:rPr>
              <a:t>Independence from thread ordering in algorithms</a:t>
            </a:r>
          </a:p>
          <a:p>
            <a:pPr lvl="1"/>
            <a:r>
              <a:rPr lang="en-US" dirty="0">
                <a:effectLst/>
              </a:rPr>
              <a:t>Avoid useless data transfers and transformations</a:t>
            </a:r>
          </a:p>
          <a:p>
            <a:pPr lvl="1"/>
            <a:r>
              <a:rPr lang="en-US" dirty="0">
                <a:effectLst/>
              </a:rPr>
              <a:t>Simple data formats optimized for parallel memory access</a:t>
            </a:r>
          </a:p>
          <a:p>
            <a:r>
              <a:rPr lang="en-US" dirty="0">
                <a:effectLst/>
              </a:rPr>
              <a:t>Result:</a:t>
            </a:r>
          </a:p>
          <a:p>
            <a:pPr lvl="1"/>
            <a:r>
              <a:rPr lang="en-US" dirty="0">
                <a:effectLst/>
              </a:rPr>
              <a:t>A GPU based application that takes RAW data and gives Tracks as result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27262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 at HLT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844" y="1046523"/>
            <a:ext cx="9597958" cy="5079645"/>
          </a:xfrm>
        </p:spPr>
        <p:txBody>
          <a:bodyPr>
            <a:norm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Pixel hits are used for pixel tracks, vertices, seeding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HLT Iterative tracking: 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261957" y="2543562"/>
          <a:ext cx="9969125" cy="2952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9549">
                  <a:extLst>
                    <a:ext uri="{9D8B030D-6E8A-4147-A177-3AD203B41FA5}">
                      <a16:colId xmlns:a16="http://schemas.microsoft.com/office/drawing/2014/main" val="2863483694"/>
                    </a:ext>
                  </a:extLst>
                </a:gridCol>
                <a:gridCol w="2316477">
                  <a:extLst>
                    <a:ext uri="{9D8B030D-6E8A-4147-A177-3AD203B41FA5}">
                      <a16:colId xmlns:a16="http://schemas.microsoft.com/office/drawing/2014/main" val="330346781"/>
                    </a:ext>
                  </a:extLst>
                </a:gridCol>
                <a:gridCol w="2442792">
                  <a:extLst>
                    <a:ext uri="{9D8B030D-6E8A-4147-A177-3AD203B41FA5}">
                      <a16:colId xmlns:a16="http://schemas.microsoft.com/office/drawing/2014/main" val="2262888267"/>
                    </a:ext>
                  </a:extLst>
                </a:gridCol>
                <a:gridCol w="2790307">
                  <a:extLst>
                    <a:ext uri="{9D8B030D-6E8A-4147-A177-3AD203B41FA5}">
                      <a16:colId xmlns:a16="http://schemas.microsoft.com/office/drawing/2014/main" val="4248970883"/>
                    </a:ext>
                  </a:extLst>
                </a:gridCol>
              </a:tblGrid>
              <a:tr h="516358">
                <a:tc>
                  <a:txBody>
                    <a:bodyPr/>
                    <a:lstStyle/>
                    <a:p>
                      <a:r>
                        <a:rPr lang="en-US" sz="2500" dirty="0"/>
                        <a:t>Iteration name</a:t>
                      </a:r>
                      <a:r>
                        <a:rPr lang="en-US" sz="2500" baseline="0" dirty="0"/>
                        <a:t> 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Phase0 Seeds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Phase1</a:t>
                      </a:r>
                      <a:r>
                        <a:rPr lang="en-US" sz="2500" baseline="0" dirty="0"/>
                        <a:t> Seeds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Target Tracks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extLst>
                  <a:ext uri="{0D108BD9-81ED-4DB2-BD59-A6C34878D82A}">
                    <a16:rowId xmlns:a16="http://schemas.microsoft.com/office/drawing/2014/main" val="1100472291"/>
                  </a:ext>
                </a:extLst>
              </a:tr>
              <a:tr h="516358">
                <a:tc>
                  <a:txBody>
                    <a:bodyPr/>
                    <a:lstStyle/>
                    <a:p>
                      <a:r>
                        <a:rPr lang="en-US" sz="2500" b="1" dirty="0"/>
                        <a:t>Pixel Tracks</a:t>
                      </a:r>
                      <a:endParaRPr lang="en-GB" sz="2500" b="1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triplets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quadruplets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endParaRPr lang="en-GB" sz="2500" baseline="-25000" dirty="0"/>
                    </a:p>
                  </a:txBody>
                  <a:tcPr marL="115713" marR="115713" marT="57857" marB="57857"/>
                </a:tc>
                <a:extLst>
                  <a:ext uri="{0D108BD9-81ED-4DB2-BD59-A6C34878D82A}">
                    <a16:rowId xmlns:a16="http://schemas.microsoft.com/office/drawing/2014/main" val="3937067693"/>
                  </a:ext>
                </a:extLst>
              </a:tr>
              <a:tr h="516358">
                <a:tc>
                  <a:txBody>
                    <a:bodyPr/>
                    <a:lstStyle/>
                    <a:p>
                      <a:r>
                        <a:rPr lang="en-US" sz="2500" b="1" dirty="0"/>
                        <a:t>Iter0</a:t>
                      </a:r>
                      <a:endParaRPr lang="en-GB" sz="2500" b="1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Pixel</a:t>
                      </a:r>
                      <a:r>
                        <a:rPr lang="en-US" sz="2500" baseline="0" dirty="0"/>
                        <a:t> Tracks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Pixel Tracks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GB" sz="2500" dirty="0"/>
                        <a:t>Prompt, high </a:t>
                      </a:r>
                      <a:r>
                        <a:rPr lang="en-GB" sz="2500" dirty="0" err="1"/>
                        <a:t>p</a:t>
                      </a:r>
                      <a:r>
                        <a:rPr lang="en-GB" sz="2500" baseline="-25000" dirty="0" err="1"/>
                        <a:t>T</a:t>
                      </a:r>
                      <a:endParaRPr lang="en-GB" sz="2500" baseline="-25000" dirty="0"/>
                    </a:p>
                  </a:txBody>
                  <a:tcPr marL="115713" marR="115713" marT="57857" marB="57857"/>
                </a:tc>
                <a:extLst>
                  <a:ext uri="{0D108BD9-81ED-4DB2-BD59-A6C34878D82A}">
                    <a16:rowId xmlns:a16="http://schemas.microsoft.com/office/drawing/2014/main" val="2948019004"/>
                  </a:ext>
                </a:extLst>
              </a:tr>
              <a:tr h="887133">
                <a:tc>
                  <a:txBody>
                    <a:bodyPr/>
                    <a:lstStyle/>
                    <a:p>
                      <a:r>
                        <a:rPr lang="en-US" sz="2500" b="1" dirty="0"/>
                        <a:t>Iter1</a:t>
                      </a:r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triplets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quadruplets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500" dirty="0"/>
                        <a:t>Prompt, low </a:t>
                      </a:r>
                      <a:r>
                        <a:rPr lang="en-GB" sz="2500" dirty="0" err="1"/>
                        <a:t>p</a:t>
                      </a:r>
                      <a:r>
                        <a:rPr lang="en-GB" sz="2500" baseline="-25000" dirty="0" err="1"/>
                        <a:t>T</a:t>
                      </a:r>
                      <a:endParaRPr lang="en-GB" sz="2500" baseline="-25000" dirty="0"/>
                    </a:p>
                    <a:p>
                      <a:endParaRPr lang="en-GB" sz="2500" dirty="0"/>
                    </a:p>
                  </a:txBody>
                  <a:tcPr marL="115713" marR="115713" marT="57857" marB="57857"/>
                </a:tc>
                <a:extLst>
                  <a:ext uri="{0D108BD9-81ED-4DB2-BD59-A6C34878D82A}">
                    <a16:rowId xmlns:a16="http://schemas.microsoft.com/office/drawing/2014/main" val="4181360644"/>
                  </a:ext>
                </a:extLst>
              </a:tr>
              <a:tr h="516358">
                <a:tc>
                  <a:txBody>
                    <a:bodyPr/>
                    <a:lstStyle/>
                    <a:p>
                      <a:r>
                        <a:rPr lang="en-US" sz="2500" b="1" dirty="0"/>
                        <a:t>Iter2</a:t>
                      </a:r>
                      <a:endParaRPr lang="en-GB" sz="2500" b="1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doublets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triplets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High </a:t>
                      </a:r>
                      <a:r>
                        <a:rPr lang="en-US" sz="2500" dirty="0" err="1"/>
                        <a:t>p</a:t>
                      </a:r>
                      <a:r>
                        <a:rPr lang="en-US" sz="2500" baseline="-25000" dirty="0" err="1"/>
                        <a:t>T</a:t>
                      </a:r>
                      <a:r>
                        <a:rPr lang="en-US" sz="2500" dirty="0"/>
                        <a:t>,</a:t>
                      </a:r>
                      <a:r>
                        <a:rPr lang="en-US" sz="2500" baseline="0" dirty="0"/>
                        <a:t> recovery</a:t>
                      </a:r>
                      <a:endParaRPr lang="en-GB" sz="2500" dirty="0"/>
                    </a:p>
                  </a:txBody>
                  <a:tcPr marL="115713" marR="115713" marT="57857" marB="57857"/>
                </a:tc>
                <a:extLst>
                  <a:ext uri="{0D108BD9-81ED-4DB2-BD59-A6C34878D82A}">
                    <a16:rowId xmlns:a16="http://schemas.microsoft.com/office/drawing/2014/main" val="116164367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C996-ED32-4597-9D13-4B04F6FA57F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774600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CM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MS" id="{24538B04-BB1A-4FB6-86CE-37F7756591D6}" vid="{77DE2859-BCDF-49F0-BB25-C6EFBB19959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CMS</Template>
  <TotalTime>14116</TotalTime>
  <Words>2001</Words>
  <Application>Microsoft Office PowerPoint</Application>
  <PresentationFormat>Widescreen</PresentationFormat>
  <Paragraphs>374</Paragraphs>
  <Slides>46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Bell MT</vt:lpstr>
      <vt:lpstr>Calibri</vt:lpstr>
      <vt:lpstr>Cambria Math</vt:lpstr>
      <vt:lpstr>Garamond</vt:lpstr>
      <vt:lpstr>CMS</vt:lpstr>
      <vt:lpstr>Acrobat Document</vt:lpstr>
      <vt:lpstr>PATATRACK  Accelerated Pixel Tracks at the HLT starting from Run 3</vt:lpstr>
      <vt:lpstr>PowerPoint Presentation</vt:lpstr>
      <vt:lpstr>CMS High-Level Trigger in Run 2 (2/2)</vt:lpstr>
      <vt:lpstr>CMS and LHC Upgrade Schedule</vt:lpstr>
      <vt:lpstr>Pixel Tracks</vt:lpstr>
      <vt:lpstr>Pixel Tracks on GPUs during Run-3</vt:lpstr>
      <vt:lpstr>PATATRACK</vt:lpstr>
      <vt:lpstr>From RAW to Tracks during run 3</vt:lpstr>
      <vt:lpstr>Tracking at HLT</vt:lpstr>
      <vt:lpstr>Algorithm Stack</vt:lpstr>
      <vt:lpstr>Overall status</vt:lpstr>
      <vt:lpstr>Massive parallelization?</vt:lpstr>
      <vt:lpstr>Our typical algorithms</vt:lpstr>
      <vt:lpstr>Our typical algorithms</vt:lpstr>
      <vt:lpstr>Cellular Automaton (CA)</vt:lpstr>
      <vt:lpstr>CAGraph of seeding layers</vt:lpstr>
      <vt:lpstr>Integration studies</vt:lpstr>
      <vt:lpstr>Integration in the Cloud and/or HLT Farm</vt:lpstr>
      <vt:lpstr>Integration in the Cloud/Farm</vt:lpstr>
      <vt:lpstr>Integration in the Cloud/Farm</vt:lpstr>
      <vt:lpstr>Integration in the HLT Farm</vt:lpstr>
      <vt:lpstr>Tests</vt:lpstr>
      <vt:lpstr>GPU Pixel Clusterizer</vt:lpstr>
      <vt:lpstr>Raw To CPE</vt:lpstr>
      <vt:lpstr>CA - Simulated Physics Performance PixelTracks</vt:lpstr>
      <vt:lpstr>CA - Simulated Physics Performance PixelTracks</vt:lpstr>
      <vt:lpstr>Hardware on the bench</vt:lpstr>
      <vt:lpstr>Rate test</vt:lpstr>
      <vt:lpstr>What happens in 10ms</vt:lpstr>
      <vt:lpstr>Rate test</vt:lpstr>
      <vt:lpstr>Rate test</vt:lpstr>
      <vt:lpstr>Energy efficiency</vt:lpstr>
      <vt:lpstr>Algorithmic Innovation benefits offline reco</vt:lpstr>
      <vt:lpstr>Conclusion</vt:lpstr>
      <vt:lpstr>Questions?</vt:lpstr>
      <vt:lpstr>Back up</vt:lpstr>
      <vt:lpstr>CA: R-z plane compatibility</vt:lpstr>
      <vt:lpstr>CA: x-y plane compatibility</vt:lpstr>
      <vt:lpstr>PowerPoint Presentation</vt:lpstr>
      <vt:lpstr>RMS HEP Algorithm</vt:lpstr>
      <vt:lpstr>RMS HEP Algorithm</vt:lpstr>
      <vt:lpstr>RMS HEP Algorithm</vt:lpstr>
      <vt:lpstr>PowerPoint Presentation</vt:lpstr>
      <vt:lpstr>Cells Connection</vt:lpstr>
      <vt:lpstr>Quadruplets finding</vt:lpstr>
      <vt:lpstr>Evolution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Track Seeding Techniques  for the CMS experiment</dc:title>
  <dc:creator>Felice Pantaleo</dc:creator>
  <cp:lastModifiedBy>Felice Pantaleo</cp:lastModifiedBy>
  <cp:revision>144</cp:revision>
  <dcterms:created xsi:type="dcterms:W3CDTF">2017-02-26T15:23:39Z</dcterms:created>
  <dcterms:modified xsi:type="dcterms:W3CDTF">2017-10-16T14:11:48Z</dcterms:modified>
</cp:coreProperties>
</file>