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2" r:id="rId2"/>
  </p:sldMasterIdLst>
  <p:notesMasterIdLst>
    <p:notesMasterId r:id="rId25"/>
  </p:notesMasterIdLst>
  <p:handoutMasterIdLst>
    <p:handoutMasterId r:id="rId26"/>
  </p:handoutMasterIdLst>
  <p:sldIdLst>
    <p:sldId id="256" r:id="rId3"/>
    <p:sldId id="259" r:id="rId4"/>
    <p:sldId id="260" r:id="rId5"/>
    <p:sldId id="261" r:id="rId6"/>
    <p:sldId id="283" r:id="rId7"/>
    <p:sldId id="262" r:id="rId8"/>
    <p:sldId id="286" r:id="rId9"/>
    <p:sldId id="263" r:id="rId10"/>
    <p:sldId id="277" r:id="rId11"/>
    <p:sldId id="279" r:id="rId12"/>
    <p:sldId id="278" r:id="rId13"/>
    <p:sldId id="280" r:id="rId14"/>
    <p:sldId id="282" r:id="rId15"/>
    <p:sldId id="281" r:id="rId16"/>
    <p:sldId id="284" r:id="rId17"/>
    <p:sldId id="285" r:id="rId18"/>
    <p:sldId id="269" r:id="rId19"/>
    <p:sldId id="270" r:id="rId20"/>
    <p:sldId id="271" r:id="rId21"/>
    <p:sldId id="272" r:id="rId22"/>
    <p:sldId id="273" r:id="rId23"/>
    <p:sldId id="274" r:id="rId24"/>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86419" autoAdjust="0"/>
  </p:normalViewPr>
  <p:slideViewPr>
    <p:cSldViewPr snapToGrid="0" snapToObjects="1">
      <p:cViewPr varScale="1">
        <p:scale>
          <a:sx n="111" d="100"/>
          <a:sy n="111" d="100"/>
        </p:scale>
        <p:origin x="77" y="197"/>
      </p:cViewPr>
      <p:guideLst>
        <p:guide orient="horz" pos="1620"/>
        <p:guide pos="2896"/>
      </p:guideLst>
    </p:cSldViewPr>
  </p:slideViewPr>
  <p:outlineViewPr>
    <p:cViewPr>
      <p:scale>
        <a:sx n="33" d="100"/>
        <a:sy n="33" d="100"/>
      </p:scale>
      <p:origin x="0" y="-6437"/>
    </p:cViewPr>
  </p:outlin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136" d="100"/>
          <a:sy n="136" d="100"/>
        </p:scale>
        <p:origin x="-3872" y="-112"/>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CB68DBA3-3596-4EB5-8D3D-4753582564C8}" type="datetimeFigureOut">
              <a:rPr lang="en-US" smtClean="0"/>
              <a:t>11/30/2017</a:t>
            </a:fld>
            <a:endParaRPr lang="en-US"/>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AD4F0D0C-8407-4FC3-88A4-6E093DB0D181}" type="slidenum">
              <a:rPr lang="en-US" smtClean="0"/>
              <a:t>‹#›</a:t>
            </a:fld>
            <a:endParaRPr lang="en-US"/>
          </a:p>
        </p:txBody>
      </p:sp>
    </p:spTree>
    <p:extLst>
      <p:ext uri="{BB962C8B-B14F-4D97-AF65-F5344CB8AC3E}">
        <p14:creationId xmlns:p14="http://schemas.microsoft.com/office/powerpoint/2010/main" val="3450474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7DA8CDB-4CDB-0047-B0A3-926A8FE44A35}" type="datetimeFigureOut">
              <a:rPr lang="fr-FR" smtClean="0"/>
              <a:t>30/11/2017</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3067001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Plus de fiche de salaire mensuelle,</a:t>
            </a:r>
            <a:r>
              <a:rPr lang="fr-CH" baseline="0" dirty="0" smtClean="0"/>
              <a:t> virement automatique sur le compte. Donc en janvier, la caisse envoie une révision de vos prestations mensuelles.</a:t>
            </a:r>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10</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Plus de fiche de salaire mensuelle,</a:t>
            </a:r>
            <a:r>
              <a:rPr lang="fr-CH" baseline="0" dirty="0" smtClean="0"/>
              <a:t> virement automatique sur le compte. Donc en janvier, la caisse envoie une révision de vos prestations mensuelles.</a:t>
            </a:r>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11</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Plus de fiche de salaire mensuelle,</a:t>
            </a:r>
            <a:r>
              <a:rPr lang="fr-CH" baseline="0" dirty="0" smtClean="0"/>
              <a:t> virement automatique sur le compte. Donc en janvier, la caisse envoie une révision de vos prestations mensuelles.</a:t>
            </a:r>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12</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Plus de fiche de salaire mensuelle,</a:t>
            </a:r>
            <a:r>
              <a:rPr lang="fr-CH" baseline="0" dirty="0" smtClean="0"/>
              <a:t> virement automatique sur le compte. Donc en janvier, la caisse envoie une révision de vos prestations mensuelles.</a:t>
            </a:r>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14</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Dire</a:t>
            </a:r>
            <a:r>
              <a:rPr lang="fr-CH" baseline="0" dirty="0" smtClean="0"/>
              <a:t> que la pension est versée si le mariage durait depuis au moins un an (MP) ou 5 ans (</a:t>
            </a:r>
            <a:r>
              <a:rPr lang="fr-CH" baseline="0" dirty="0" err="1" smtClean="0"/>
              <a:t>benef</a:t>
            </a:r>
            <a:r>
              <a:rPr lang="fr-CH" baseline="0" dirty="0" smtClean="0"/>
              <a:t>)</a:t>
            </a:r>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19</a:t>
            </a:fld>
            <a:endParaRPr lang="en-GB"/>
          </a:p>
        </p:txBody>
      </p:sp>
    </p:spTree>
    <p:extLst>
      <p:ext uri="{BB962C8B-B14F-4D97-AF65-F5344CB8AC3E}">
        <p14:creationId xmlns:p14="http://schemas.microsoft.com/office/powerpoint/2010/main" val="10880380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AA09707-54A8-43C2-9AA0-7BF0C028D13E}" type="datetime1">
              <a:rPr lang="en-GB" smtClean="0"/>
              <a:t>30/11/2017</a:t>
            </a:fld>
            <a:endParaRPr lang="en-GB"/>
          </a:p>
        </p:txBody>
      </p:sp>
      <p:sp>
        <p:nvSpPr>
          <p:cNvPr id="5" name="Footer Placeholder 4"/>
          <p:cNvSpPr>
            <a:spLocks noGrp="1"/>
          </p:cNvSpPr>
          <p:nvPr>
            <p:ph type="ftr" sz="quarter" idx="11"/>
          </p:nvPr>
        </p:nvSpPr>
        <p:spPr/>
        <p:txBody>
          <a:bodyPr/>
          <a:lstStyle/>
          <a:p>
            <a:r>
              <a:rPr lang="en-GB" smtClean="0"/>
              <a:t>CERN Pension Fund - Benefits Service</a:t>
            </a:r>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2244599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375"/>
            <a:ext cx="6858000" cy="17907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C6404FBD-9A5F-4CE2-9460-7B9C31913DDF}" type="datetimeFigureOut">
              <a:rPr lang="fr-FR" smtClean="0"/>
              <a:t>30/11/2017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334651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6404FBD-9A5F-4CE2-9460-7B9C31913DDF}" type="datetimeFigureOut">
              <a:rPr lang="fr-FR" smtClean="0"/>
              <a:t>30/11/2017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280531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39950"/>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404FBD-9A5F-4CE2-9460-7B9C31913DDF}" type="datetimeFigureOut">
              <a:rPr lang="fr-FR" smtClean="0"/>
              <a:t>30/11/2017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10199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62865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C6404FBD-9A5F-4CE2-9460-7B9C31913DDF}" type="datetimeFigureOut">
              <a:rPr lang="fr-FR" smtClean="0"/>
              <a:t>30/11/2017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974666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4638"/>
            <a:ext cx="7886700" cy="993775"/>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1879600"/>
            <a:ext cx="3868737"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1879600"/>
            <a:ext cx="3887788"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C6404FBD-9A5F-4CE2-9460-7B9C31913DDF}" type="datetimeFigureOut">
              <a:rPr lang="fr-FR" smtClean="0"/>
              <a:t>30/11/2017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736674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C6404FBD-9A5F-4CE2-9460-7B9C31913DDF}" type="datetimeFigureOut">
              <a:rPr lang="fr-FR" smtClean="0"/>
              <a:t>30/11/2017</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425465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404FBD-9A5F-4CE2-9460-7B9C31913DDF}" type="datetimeFigureOut">
              <a:rPr lang="fr-FR" smtClean="0"/>
              <a:t>30/11/2017</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1220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404FBD-9A5F-4CE2-9460-7B9C31913DDF}" type="datetimeFigureOut">
              <a:rPr lang="fr-FR" smtClean="0"/>
              <a:t>30/11/2017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839684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404FBD-9A5F-4CE2-9460-7B9C31913DDF}" type="datetimeFigureOut">
              <a:rPr lang="fr-FR" smtClean="0"/>
              <a:t>30/11/2017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53974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9946" y="3097658"/>
            <a:ext cx="8226854" cy="705332"/>
          </a:xfrm>
        </p:spPr>
        <p:txBody>
          <a:bodyPr/>
          <a:lstStyle>
            <a:lvl1pPr algn="l">
              <a:defRPr baseline="0"/>
            </a:lvl1pPr>
          </a:lstStyle>
          <a:p>
            <a:r>
              <a:rPr kumimoji="0" lang="en-US" dirty="0" smtClean="0"/>
              <a:t>Title presentation (in English)</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hasCustomPrompt="1"/>
          </p:nvPr>
        </p:nvSpPr>
        <p:spPr>
          <a:xfrm>
            <a:off x="457200" y="3976381"/>
            <a:ext cx="3960891"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Title presentation in French</a:t>
            </a:r>
          </a:p>
        </p:txBody>
      </p:sp>
      <p:sp>
        <p:nvSpPr>
          <p:cNvPr id="4" name="Picture Placeholder 3"/>
          <p:cNvSpPr>
            <a:spLocks noGrp="1"/>
          </p:cNvSpPr>
          <p:nvPr>
            <p:ph type="pic" sz="quarter" idx="11" hasCustomPrompt="1"/>
          </p:nvPr>
        </p:nvSpPr>
        <p:spPr>
          <a:xfrm>
            <a:off x="459946" y="542797"/>
            <a:ext cx="8226854" cy="2381471"/>
          </a:xfrm>
        </p:spPr>
        <p:txBody>
          <a:bodyPr/>
          <a:lstStyle>
            <a:lvl1pPr marL="36576" indent="0">
              <a:buNone/>
              <a:defRPr baseline="0"/>
            </a:lvl1pPr>
          </a:lstStyle>
          <a:p>
            <a:r>
              <a:rPr lang="fr-FR" dirty="0" err="1" smtClean="0"/>
              <a:t>Space</a:t>
            </a:r>
            <a:r>
              <a:rPr lang="fr-FR" dirty="0" smtClean="0"/>
              <a:t> for </a:t>
            </a:r>
            <a:r>
              <a:rPr lang="fr-FR" dirty="0" err="1" smtClean="0"/>
              <a:t>picture</a:t>
            </a:r>
            <a:r>
              <a:rPr lang="fr-FR" dirty="0" smtClean="0"/>
              <a:t> (</a:t>
            </a:r>
            <a:r>
              <a:rPr lang="fr-FR" dirty="0" err="1" smtClean="0"/>
              <a:t>optional</a:t>
            </a:r>
            <a:r>
              <a:rPr lang="fr-FR" dirty="0" smtClean="0"/>
              <a:t>) </a:t>
            </a:r>
          </a:p>
          <a:p>
            <a:pPr lvl="1"/>
            <a:r>
              <a:rPr lang="fr-FR" dirty="0" err="1" smtClean="0"/>
              <a:t>Only</a:t>
            </a:r>
            <a:r>
              <a:rPr lang="fr-FR" dirty="0" smtClean="0"/>
              <a:t> 1</a:t>
            </a:r>
          </a:p>
          <a:p>
            <a:pPr lvl="1"/>
            <a:r>
              <a:rPr lang="fr-FR" dirty="0" err="1" smtClean="0"/>
              <a:t>Re-use</a:t>
            </a:r>
            <a:r>
              <a:rPr lang="fr-FR" dirty="0" smtClean="0"/>
              <a:t> in </a:t>
            </a:r>
            <a:r>
              <a:rPr lang="fr-FR" dirty="0" err="1" smtClean="0"/>
              <a:t>small</a:t>
            </a:r>
            <a:r>
              <a:rPr lang="fr-FR" dirty="0" smtClean="0"/>
              <a:t> in all </a:t>
            </a:r>
            <a:r>
              <a:rPr lang="fr-FR" dirty="0" err="1" smtClean="0"/>
              <a:t>other</a:t>
            </a:r>
            <a:r>
              <a:rPr lang="fr-FR" dirty="0" smtClean="0"/>
              <a:t> slides of </a:t>
            </a:r>
            <a:r>
              <a:rPr lang="fr-FR" dirty="0" err="1" smtClean="0"/>
              <a:t>your</a:t>
            </a:r>
            <a:r>
              <a:rPr lang="fr-FR" dirty="0" smtClean="0"/>
              <a:t> </a:t>
            </a:r>
            <a:r>
              <a:rPr lang="fr-FR" dirty="0" err="1" smtClean="0"/>
              <a:t>presentation</a:t>
            </a:r>
            <a:endParaRPr lang="fr-FR" dirty="0" smtClean="0"/>
          </a:p>
        </p:txBody>
      </p:sp>
      <p:sp>
        <p:nvSpPr>
          <p:cNvPr id="10" name="Espace réservé du texte 2"/>
          <p:cNvSpPr>
            <a:spLocks noGrp="1"/>
          </p:cNvSpPr>
          <p:nvPr>
            <p:ph type="body" idx="12" hasCustomPrompt="1"/>
          </p:nvPr>
        </p:nvSpPr>
        <p:spPr>
          <a:xfrm>
            <a:off x="5160475" y="3976380"/>
            <a:ext cx="3526325"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Name speaker</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6404FBD-9A5F-4CE2-9460-7B9C31913DDF}" type="datetimeFigureOut">
              <a:rPr lang="fr-FR" smtClean="0"/>
              <a:t>30/11/2017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035021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4357687"/>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628650" y="274638"/>
            <a:ext cx="5762625" cy="4357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6404FBD-9A5F-4CE2-9460-7B9C31913DDF}" type="datetimeFigureOut">
              <a:rPr lang="fr-FR" smtClean="0"/>
              <a:t>30/11/2017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717372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20" name="Date Placeholder 19"/>
          <p:cNvSpPr>
            <a:spLocks noGrp="1"/>
          </p:cNvSpPr>
          <p:nvPr>
            <p:ph type="dt" sz="half" idx="10"/>
          </p:nvPr>
        </p:nvSpPr>
        <p:spPr/>
        <p:txBody>
          <a:bodyPr/>
          <a:lstStyle/>
          <a:p>
            <a:r>
              <a:rPr lang="en-US" smtClean="0"/>
              <a:t>24.11.2015</a:t>
            </a:r>
            <a:endParaRPr lang="en-US" dirty="0"/>
          </a:p>
        </p:txBody>
      </p:sp>
      <p:sp>
        <p:nvSpPr>
          <p:cNvPr id="21" name="Footer Placeholder 20"/>
          <p:cNvSpPr>
            <a:spLocks noGrp="1"/>
          </p:cNvSpPr>
          <p:nvPr>
            <p:ph type="ftr" sz="quarter" idx="11"/>
          </p:nvPr>
        </p:nvSpPr>
        <p:spPr/>
        <p:txBody>
          <a:bodyPr/>
          <a:lstStyle/>
          <a:p>
            <a:r>
              <a:rPr lang="en-US" smtClean="0"/>
              <a:t>Leaving CERN – Quitter le CERN</a:t>
            </a:r>
            <a:endParaRPr lang="en-US" dirty="0"/>
          </a:p>
        </p:txBody>
      </p:sp>
      <p:sp>
        <p:nvSpPr>
          <p:cNvPr id="22" name="Slide Number Placeholder 21"/>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81DCB24-9096-429A-A3DC-8456679E25BB}" type="datetime1">
              <a:rPr lang="en-GB" smtClean="0"/>
              <a:t>30/11/2017</a:t>
            </a:fld>
            <a:endParaRPr lang="en-GB"/>
          </a:p>
        </p:txBody>
      </p:sp>
      <p:sp>
        <p:nvSpPr>
          <p:cNvPr id="5" name="Footer Placeholder 4"/>
          <p:cNvSpPr>
            <a:spLocks noGrp="1"/>
          </p:cNvSpPr>
          <p:nvPr>
            <p:ph type="ftr" sz="quarter" idx="11"/>
          </p:nvPr>
        </p:nvSpPr>
        <p:spPr/>
        <p:txBody>
          <a:bodyPr/>
          <a:lstStyle/>
          <a:p>
            <a:r>
              <a:rPr lang="en-GB" smtClean="0"/>
              <a:t>CERN Pension Fund - Benefits Service</a:t>
            </a:r>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707832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24.11.2015</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Leaving CERN – Quitter le CERN</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70023" y="4527550"/>
            <a:ext cx="800833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81" r:id="rId2"/>
    <p:sldLayoutId id="2147483679" r:id="rId3"/>
    <p:sldLayoutId id="2147483664" r:id="rId4"/>
    <p:sldLayoutId id="2147483665" r:id="rId5"/>
    <p:sldLayoutId id="2147483667" r:id="rId6"/>
    <p:sldLayoutId id="2147483669" r:id="rId7"/>
    <p:sldLayoutId id="2147483674" r:id="rId8"/>
    <p:sldLayoutId id="2147483694" r:id="rId9"/>
    <p:sldLayoutId id="2147483695" r:id="rId10"/>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C6404FBD-9A5F-4CE2-9460-7B9C31913DDF}" type="datetimeFigureOut">
              <a:rPr lang="fr-FR" smtClean="0"/>
              <a:t>30/11/2017</a:t>
            </a:fld>
            <a:endParaRPr lang="fr-FR"/>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4EA762C-9E6A-46AF-BA69-92A8872C4239}" type="slidenum">
              <a:rPr lang="fr-FR" smtClean="0"/>
              <a:t>‹#›</a:t>
            </a:fld>
            <a:endParaRPr lang="fr-FR"/>
          </a:p>
        </p:txBody>
      </p:sp>
    </p:spTree>
    <p:extLst>
      <p:ext uri="{BB962C8B-B14F-4D97-AF65-F5344CB8AC3E}">
        <p14:creationId xmlns:p14="http://schemas.microsoft.com/office/powerpoint/2010/main" val="178255790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package" Target="../embeddings/Microsoft_Word_Document1.docx"/></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12.png"/><Relationship Id="rId4" Type="http://schemas.openxmlformats.org/officeDocument/2006/relationships/hyperlink" Target="http://www.google.fr/url?sa=i&amp;rct=j&amp;q=&amp;esrc=s&amp;source=images&amp;cd=&amp;cad=rja&amp;uact=8&amp;ved=0ahUKEwjXv8aaiObXAhWD6aQKHf1yBDgQjRwIBw&amp;url=http://desencyclopedie.wikia.com/wiki/Fichier:Image_blanche.png&amp;psig=AOvVaw0nmRp6RNV8Qho4tXk3mAZb&amp;ust=1512123249013774" TargetMode="Externa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10.xml"/><Relationship Id="rId1" Type="http://schemas.openxmlformats.org/officeDocument/2006/relationships/vmlDrawing" Target="../drawings/vmlDrawing3.vml"/><Relationship Id="rId6" Type="http://schemas.openxmlformats.org/officeDocument/2006/relationships/image" Target="../media/image12.png"/><Relationship Id="rId5" Type="http://schemas.openxmlformats.org/officeDocument/2006/relationships/hyperlink" Target="http://www.google.fr/url?sa=i&amp;rct=j&amp;q=&amp;esrc=s&amp;source=images&amp;cd=&amp;cad=rja&amp;uact=8&amp;ved=0ahUKEwjXv8aaiObXAhWD6aQKHf1yBDgQjRwIBw&amp;url=http://desencyclopedie.wikia.com/wiki/Fichier:Image_blanche.png&amp;psig=AOvVaw0nmRp6RNV8Qho4tXk3mAZb&amp;ust=1512123249013774" TargetMode="External"/><Relationship Id="rId4" Type="http://schemas.openxmlformats.org/officeDocument/2006/relationships/image" Target="../media/image13.emf"/></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10.xml"/><Relationship Id="rId1" Type="http://schemas.openxmlformats.org/officeDocument/2006/relationships/vmlDrawing" Target="../drawings/vmlDrawing4.vml"/><Relationship Id="rId4" Type="http://schemas.openxmlformats.org/officeDocument/2006/relationships/image" Target="../media/image14.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hyperlink" Target="http://pensionfund.cern.ch/" TargetMode="Externa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4811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16528" y="458074"/>
            <a:ext cx="3125608" cy="871538"/>
          </a:xfrm>
        </p:spPr>
        <p:txBody>
          <a:bodyPr>
            <a:normAutofit/>
          </a:bodyPr>
          <a:lstStyle/>
          <a:p>
            <a:pPr algn="l"/>
            <a:r>
              <a:rPr lang="fr-CH" sz="1500" b="1" dirty="0" smtClean="0"/>
              <a:t>Application for a pension </a:t>
            </a:r>
            <a:br>
              <a:rPr lang="fr-CH" sz="1500" b="1" dirty="0" smtClean="0"/>
            </a:br>
            <a:r>
              <a:rPr lang="fr-CH" sz="1200" dirty="0" smtClean="0"/>
              <a:t>(</a:t>
            </a:r>
            <a:r>
              <a:rPr lang="fr-CH" sz="1200" dirty="0" err="1" smtClean="0"/>
              <a:t>example</a:t>
            </a:r>
            <a:r>
              <a:rPr lang="fr-CH" sz="1200" dirty="0" smtClean="0"/>
              <a:t>)</a:t>
            </a:r>
            <a:endParaRPr lang="fr-CH" sz="1200" dirty="0"/>
          </a:p>
        </p:txBody>
      </p:sp>
      <p:sp>
        <p:nvSpPr>
          <p:cNvPr id="6" name="Text Placeholder 3"/>
          <p:cNvSpPr txBox="1">
            <a:spLocks/>
          </p:cNvSpPr>
          <p:nvPr/>
        </p:nvSpPr>
        <p:spPr>
          <a:xfrm>
            <a:off x="1485900" y="1005577"/>
            <a:ext cx="2256235"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fr-CH" sz="1500" dirty="0"/>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pic>
        <p:nvPicPr>
          <p:cNvPr id="9" name="Picture 8"/>
          <p:cNvPicPr>
            <a:picLocks noChangeAspect="1"/>
          </p:cNvPicPr>
          <p:nvPr/>
        </p:nvPicPr>
        <p:blipFill>
          <a:blip r:embed="rId3"/>
          <a:stretch>
            <a:fillRect/>
          </a:stretch>
        </p:blipFill>
        <p:spPr>
          <a:xfrm>
            <a:off x="4002567" y="49464"/>
            <a:ext cx="4084531" cy="4969732"/>
          </a:xfrm>
          <a:prstGeom prst="rect">
            <a:avLst/>
          </a:prstGeom>
          <a:ln w="28575">
            <a:solidFill>
              <a:schemeClr val="accent2">
                <a:lumMod val="60000"/>
                <a:lumOff val="40000"/>
              </a:schemeClr>
            </a:solidFill>
          </a:ln>
        </p:spPr>
      </p:pic>
    </p:spTree>
    <p:extLst>
      <p:ext uri="{BB962C8B-B14F-4D97-AF65-F5344CB8AC3E}">
        <p14:creationId xmlns:p14="http://schemas.microsoft.com/office/powerpoint/2010/main" val="19560043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16528" y="458074"/>
            <a:ext cx="3125608" cy="871538"/>
          </a:xfrm>
        </p:spPr>
        <p:txBody>
          <a:bodyPr>
            <a:normAutofit/>
          </a:bodyPr>
          <a:lstStyle/>
          <a:p>
            <a:pPr algn="l"/>
            <a:r>
              <a:rPr lang="fr-CH" sz="1500" b="1" dirty="0" err="1" smtClean="0"/>
              <a:t>Health</a:t>
            </a:r>
            <a:r>
              <a:rPr lang="fr-CH" sz="1500" b="1" dirty="0" smtClean="0"/>
              <a:t> </a:t>
            </a:r>
            <a:r>
              <a:rPr lang="fr-CH" sz="1500" b="1" dirty="0" err="1" smtClean="0"/>
              <a:t>insurance</a:t>
            </a:r>
            <a:r>
              <a:rPr lang="fr-CH" sz="1500" b="1" dirty="0" smtClean="0"/>
              <a:t> </a:t>
            </a:r>
            <a:r>
              <a:rPr lang="fr-CH" sz="1500" b="1" dirty="0" err="1" smtClean="0"/>
              <a:t>coverage</a:t>
            </a:r>
            <a:r>
              <a:rPr lang="fr-CH" sz="1500" b="1" dirty="0" smtClean="0"/>
              <a:t>:</a:t>
            </a:r>
            <a:br>
              <a:rPr lang="fr-CH" sz="1500" b="1" dirty="0" smtClean="0"/>
            </a:br>
            <a:r>
              <a:rPr lang="fr-CH" sz="1500" dirty="0" err="1" smtClean="0"/>
              <a:t>Confidential</a:t>
            </a:r>
            <a:r>
              <a:rPr lang="fr-CH" sz="1500" dirty="0" smtClean="0"/>
              <a:t> </a:t>
            </a:r>
            <a:r>
              <a:rPr lang="fr-CH" sz="1500" dirty="0" smtClean="0"/>
              <a:t>Declaration of </a:t>
            </a:r>
            <a:r>
              <a:rPr lang="fr-CH" sz="1500" dirty="0" err="1" smtClean="0"/>
              <a:t>Family</a:t>
            </a:r>
            <a:r>
              <a:rPr lang="fr-CH" sz="1500" dirty="0" smtClean="0"/>
              <a:t> Situation (CDFS)</a:t>
            </a:r>
            <a:endParaRPr lang="fr-CH" sz="1500" dirty="0"/>
          </a:p>
        </p:txBody>
      </p:sp>
      <p:sp>
        <p:nvSpPr>
          <p:cNvPr id="6" name="Text Placeholder 3"/>
          <p:cNvSpPr txBox="1">
            <a:spLocks/>
          </p:cNvSpPr>
          <p:nvPr/>
        </p:nvSpPr>
        <p:spPr>
          <a:xfrm>
            <a:off x="1485900" y="1005577"/>
            <a:ext cx="2256235"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fr-CH" sz="1500" dirty="0"/>
          </a:p>
        </p:txBody>
      </p:sp>
      <p:graphicFrame>
        <p:nvGraphicFramePr>
          <p:cNvPr id="4" name="Object 3"/>
          <p:cNvGraphicFramePr>
            <a:graphicFrameLocks noChangeAspect="1"/>
          </p:cNvGraphicFramePr>
          <p:nvPr>
            <p:extLst>
              <p:ext uri="{D42A27DB-BD31-4B8C-83A1-F6EECF244321}">
                <p14:modId xmlns:p14="http://schemas.microsoft.com/office/powerpoint/2010/main" val="1896518712"/>
              </p:ext>
            </p:extLst>
          </p:nvPr>
        </p:nvGraphicFramePr>
        <p:xfrm>
          <a:off x="4045258" y="80830"/>
          <a:ext cx="4105425" cy="4983006"/>
        </p:xfrm>
        <a:graphic>
          <a:graphicData uri="http://schemas.openxmlformats.org/presentationml/2006/ole">
            <mc:AlternateContent xmlns:mc="http://schemas.openxmlformats.org/markup-compatibility/2006">
              <mc:Choice xmlns:v="urn:schemas-microsoft-com:vml" Requires="v">
                <p:oleObj spid="_x0000_s4141" name="Document" r:id="rId4" imgW="7157996" imgH="9557331" progId="Word.Document.12">
                  <p:embed/>
                </p:oleObj>
              </mc:Choice>
              <mc:Fallback>
                <p:oleObj name="Document" r:id="rId4" imgW="7157996" imgH="9557331" progId="Word.Document.12">
                  <p:embed/>
                  <p:pic>
                    <p:nvPicPr>
                      <p:cNvPr id="0" name=""/>
                      <p:cNvPicPr/>
                      <p:nvPr/>
                    </p:nvPicPr>
                    <p:blipFill>
                      <a:blip r:embed="rId5"/>
                      <a:stretch>
                        <a:fillRect/>
                      </a:stretch>
                    </p:blipFill>
                    <p:spPr>
                      <a:xfrm>
                        <a:off x="4045258" y="80830"/>
                        <a:ext cx="4105425" cy="4983006"/>
                      </a:xfrm>
                      <a:prstGeom prst="rect">
                        <a:avLst/>
                      </a:prstGeom>
                      <a:ln w="28575">
                        <a:solidFill>
                          <a:schemeClr val="accent2">
                            <a:lumMod val="60000"/>
                            <a:lumOff val="40000"/>
                          </a:schemeClr>
                        </a:solidFill>
                      </a:ln>
                    </p:spPr>
                  </p:pic>
                </p:oleObj>
              </mc:Fallback>
            </mc:AlternateContent>
          </a:graphicData>
        </a:graphic>
      </p:graphicFrame>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Tree>
    <p:extLst>
      <p:ext uri="{BB962C8B-B14F-4D97-AF65-F5344CB8AC3E}">
        <p14:creationId xmlns:p14="http://schemas.microsoft.com/office/powerpoint/2010/main" val="1857609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16528" y="458074"/>
            <a:ext cx="3125608" cy="871538"/>
          </a:xfrm>
        </p:spPr>
        <p:txBody>
          <a:bodyPr>
            <a:normAutofit/>
          </a:bodyPr>
          <a:lstStyle/>
          <a:p>
            <a:pPr algn="l"/>
            <a:r>
              <a:rPr lang="fr-CH" sz="1500" b="1" dirty="0" smtClean="0"/>
              <a:t>Life </a:t>
            </a:r>
            <a:r>
              <a:rPr lang="fr-CH" sz="1500" b="1" dirty="0" err="1" smtClean="0"/>
              <a:t>insurance</a:t>
            </a:r>
            <a:r>
              <a:rPr lang="fr-CH" sz="1500" b="1" dirty="0" smtClean="0"/>
              <a:t> application </a:t>
            </a:r>
            <a:r>
              <a:rPr lang="fr-CH" sz="1500" b="1" dirty="0" err="1" smtClean="0"/>
              <a:t>form</a:t>
            </a:r>
            <a:endParaRPr lang="fr-CH" sz="1500" dirty="0"/>
          </a:p>
        </p:txBody>
      </p:sp>
      <p:sp>
        <p:nvSpPr>
          <p:cNvPr id="6" name="Text Placeholder 3"/>
          <p:cNvSpPr txBox="1">
            <a:spLocks/>
          </p:cNvSpPr>
          <p:nvPr/>
        </p:nvSpPr>
        <p:spPr>
          <a:xfrm>
            <a:off x="1485900" y="1005577"/>
            <a:ext cx="2256235"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fr-CH" sz="1500" dirty="0"/>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pic>
        <p:nvPicPr>
          <p:cNvPr id="2" name="Picture 1"/>
          <p:cNvPicPr>
            <a:picLocks noChangeAspect="1"/>
          </p:cNvPicPr>
          <p:nvPr/>
        </p:nvPicPr>
        <p:blipFill>
          <a:blip r:embed="rId3"/>
          <a:stretch>
            <a:fillRect/>
          </a:stretch>
        </p:blipFill>
        <p:spPr>
          <a:xfrm>
            <a:off x="4061852" y="82848"/>
            <a:ext cx="3940920" cy="4967932"/>
          </a:xfrm>
          <a:prstGeom prst="rect">
            <a:avLst/>
          </a:prstGeom>
          <a:ln w="28575">
            <a:solidFill>
              <a:schemeClr val="accent2">
                <a:lumMod val="60000"/>
                <a:lumOff val="40000"/>
              </a:schemeClr>
            </a:solidFill>
          </a:ln>
        </p:spPr>
      </p:pic>
    </p:spTree>
    <p:extLst>
      <p:ext uri="{BB962C8B-B14F-4D97-AF65-F5344CB8AC3E}">
        <p14:creationId xmlns:p14="http://schemas.microsoft.com/office/powerpoint/2010/main" val="27731597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Annual</a:t>
            </a:r>
            <a:r>
              <a:rPr lang="fr-CH" sz="3300" b="1" dirty="0"/>
              <a:t> documentation</a:t>
            </a:r>
          </a:p>
        </p:txBody>
      </p:sp>
      <p:pic>
        <p:nvPicPr>
          <p:cNvPr id="8194" name="Picture 2" descr="Afficher l'image d'origin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88033" y="1167983"/>
            <a:ext cx="2886277" cy="3371081"/>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39066453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9" name="Title 1"/>
          <p:cNvSpPr>
            <a:spLocks noGrp="1"/>
          </p:cNvSpPr>
          <p:nvPr>
            <p:ph type="title"/>
          </p:nvPr>
        </p:nvSpPr>
        <p:spPr>
          <a:xfrm>
            <a:off x="616528" y="482962"/>
            <a:ext cx="3125608" cy="871538"/>
          </a:xfrm>
        </p:spPr>
        <p:txBody>
          <a:bodyPr>
            <a:normAutofit/>
          </a:bodyPr>
          <a:lstStyle/>
          <a:p>
            <a:pPr algn="l"/>
            <a:r>
              <a:rPr lang="fr-CH" sz="1500" b="1" dirty="0" err="1" smtClean="0"/>
              <a:t>Monthly</a:t>
            </a:r>
            <a:r>
              <a:rPr lang="fr-CH" sz="1500" b="1" dirty="0" smtClean="0"/>
              <a:t> breakdown </a:t>
            </a:r>
            <a:r>
              <a:rPr lang="fr-CH" sz="1500" dirty="0" smtClean="0"/>
              <a:t>(</a:t>
            </a:r>
            <a:r>
              <a:rPr lang="fr-CH" sz="1500" dirty="0" err="1" smtClean="0"/>
              <a:t>January</a:t>
            </a:r>
            <a:r>
              <a:rPr lang="fr-CH" sz="1500" dirty="0" smtClean="0"/>
              <a:t>)</a:t>
            </a:r>
            <a:endParaRPr lang="fr-CH" sz="1500" dirty="0"/>
          </a:p>
        </p:txBody>
      </p:sp>
      <p:pic>
        <p:nvPicPr>
          <p:cNvPr id="4" name="Picture 3"/>
          <p:cNvPicPr>
            <a:picLocks noChangeAspect="1"/>
          </p:cNvPicPr>
          <p:nvPr/>
        </p:nvPicPr>
        <p:blipFill>
          <a:blip r:embed="rId3"/>
          <a:stretch>
            <a:fillRect/>
          </a:stretch>
        </p:blipFill>
        <p:spPr>
          <a:xfrm>
            <a:off x="4632253" y="99051"/>
            <a:ext cx="3632789" cy="4979587"/>
          </a:xfrm>
          <a:prstGeom prst="rect">
            <a:avLst/>
          </a:prstGeom>
          <a:ln w="28575">
            <a:solidFill>
              <a:schemeClr val="accent2">
                <a:lumMod val="60000"/>
                <a:lumOff val="40000"/>
              </a:schemeClr>
            </a:solidFill>
          </a:ln>
        </p:spPr>
      </p:pic>
      <p:pic>
        <p:nvPicPr>
          <p:cNvPr id="5" name="irc_mi" descr="Image result for image blanche">
            <a:hlinkClick r:id="rId4"/>
          </p:cNvPr>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673688" y="777928"/>
            <a:ext cx="517759" cy="308352"/>
          </a:xfrm>
          <a:prstGeom prst="rect">
            <a:avLst/>
          </a:prstGeom>
          <a:noFill/>
          <a:ln>
            <a:noFill/>
          </a:ln>
        </p:spPr>
      </p:pic>
    </p:spTree>
    <p:extLst>
      <p:ext uri="{BB962C8B-B14F-4D97-AF65-F5344CB8AC3E}">
        <p14:creationId xmlns:p14="http://schemas.microsoft.com/office/powerpoint/2010/main" val="32034020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482962"/>
            <a:ext cx="3125608" cy="871538"/>
          </a:xfrm>
        </p:spPr>
        <p:txBody>
          <a:bodyPr>
            <a:normAutofit/>
          </a:bodyPr>
          <a:lstStyle/>
          <a:p>
            <a:pPr algn="l"/>
            <a:r>
              <a:rPr lang="fr-CH" sz="1500" b="1" dirty="0"/>
              <a:t>Statement for declaration of </a:t>
            </a:r>
            <a:r>
              <a:rPr lang="fr-CH" sz="1500" b="1" dirty="0" err="1" smtClean="0"/>
              <a:t>income</a:t>
            </a:r>
            <a:r>
              <a:rPr lang="fr-CH" sz="1500" b="1" dirty="0" smtClean="0"/>
              <a:t> </a:t>
            </a:r>
            <a:r>
              <a:rPr lang="fr-CH" sz="1500" dirty="0" smtClean="0"/>
              <a:t>(</a:t>
            </a:r>
            <a:r>
              <a:rPr lang="fr-CH" sz="1500" dirty="0" err="1"/>
              <a:t>February</a:t>
            </a:r>
            <a:r>
              <a:rPr lang="fr-CH" sz="1500" dirty="0"/>
              <a:t>)</a:t>
            </a:r>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graphicFrame>
        <p:nvGraphicFramePr>
          <p:cNvPr id="4" name="Object 3"/>
          <p:cNvGraphicFramePr>
            <a:graphicFrameLocks noChangeAspect="1"/>
          </p:cNvGraphicFramePr>
          <p:nvPr>
            <p:extLst>
              <p:ext uri="{D42A27DB-BD31-4B8C-83A1-F6EECF244321}">
                <p14:modId xmlns:p14="http://schemas.microsoft.com/office/powerpoint/2010/main" val="88242718"/>
              </p:ext>
            </p:extLst>
          </p:nvPr>
        </p:nvGraphicFramePr>
        <p:xfrm>
          <a:off x="4631735" y="137160"/>
          <a:ext cx="4137005" cy="4869418"/>
        </p:xfrm>
        <a:graphic>
          <a:graphicData uri="http://schemas.openxmlformats.org/presentationml/2006/ole">
            <mc:AlternateContent xmlns:mc="http://schemas.openxmlformats.org/markup-compatibility/2006">
              <mc:Choice xmlns:v="urn:schemas-microsoft-com:vml" Requires="v">
                <p:oleObj spid="_x0000_s11291" name="Document" r:id="rId3" imgW="6255884" imgH="7284258" progId="Word.Document.12">
                  <p:embed/>
                </p:oleObj>
              </mc:Choice>
              <mc:Fallback>
                <p:oleObj name="Document" r:id="rId3" imgW="6255884" imgH="7284258" progId="Word.Document.12">
                  <p:embed/>
                  <p:pic>
                    <p:nvPicPr>
                      <p:cNvPr id="0" name=""/>
                      <p:cNvPicPr/>
                      <p:nvPr/>
                    </p:nvPicPr>
                    <p:blipFill>
                      <a:blip r:embed="rId4"/>
                      <a:stretch>
                        <a:fillRect/>
                      </a:stretch>
                    </p:blipFill>
                    <p:spPr>
                      <a:xfrm>
                        <a:off x="4631735" y="137160"/>
                        <a:ext cx="4137005" cy="4869418"/>
                      </a:xfrm>
                      <a:prstGeom prst="rect">
                        <a:avLst/>
                      </a:prstGeom>
                      <a:ln w="28575">
                        <a:solidFill>
                          <a:schemeClr val="accent2">
                            <a:lumMod val="60000"/>
                            <a:lumOff val="40000"/>
                          </a:schemeClr>
                        </a:solidFill>
                      </a:ln>
                    </p:spPr>
                  </p:pic>
                </p:oleObj>
              </mc:Fallback>
            </mc:AlternateContent>
          </a:graphicData>
        </a:graphic>
      </p:graphicFrame>
      <p:pic>
        <p:nvPicPr>
          <p:cNvPr id="5" name="irc_mi" descr="Image result for image blanche">
            <a:hlinkClick r:id="rId5"/>
          </p:cNvPr>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700237" y="137160"/>
            <a:ext cx="746760" cy="480060"/>
          </a:xfrm>
          <a:prstGeom prst="rect">
            <a:avLst/>
          </a:prstGeom>
          <a:noFill/>
          <a:ln>
            <a:noFill/>
          </a:ln>
        </p:spPr>
      </p:pic>
    </p:spTree>
    <p:extLst>
      <p:ext uri="{BB962C8B-B14F-4D97-AF65-F5344CB8AC3E}">
        <p14:creationId xmlns:p14="http://schemas.microsoft.com/office/powerpoint/2010/main" val="4254363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204787"/>
            <a:ext cx="3125608" cy="871538"/>
          </a:xfrm>
        </p:spPr>
        <p:txBody>
          <a:bodyPr>
            <a:normAutofit/>
          </a:bodyPr>
          <a:lstStyle/>
          <a:p>
            <a:r>
              <a:rPr lang="fr-CH" sz="1500" b="1" dirty="0"/>
              <a:t>"Life </a:t>
            </a:r>
            <a:r>
              <a:rPr lang="fr-CH" sz="1500" b="1" dirty="0" err="1" smtClean="0"/>
              <a:t>certificate</a:t>
            </a:r>
            <a:r>
              <a:rPr lang="fr-CH" sz="1500" b="1" dirty="0"/>
              <a:t> </a:t>
            </a:r>
            <a:r>
              <a:rPr lang="fr-CH" sz="1500" b="1" dirty="0" smtClean="0"/>
              <a:t>" </a:t>
            </a:r>
            <a:r>
              <a:rPr lang="fr-CH" sz="1500" dirty="0" smtClean="0"/>
              <a:t>(</a:t>
            </a:r>
            <a:r>
              <a:rPr lang="fr-CH" sz="1500" dirty="0" err="1" smtClean="0"/>
              <a:t>December</a:t>
            </a:r>
            <a:r>
              <a:rPr lang="fr-CH" sz="1500" dirty="0"/>
              <a:t>)</a:t>
            </a:r>
          </a:p>
        </p:txBody>
      </p:sp>
      <p:sp>
        <p:nvSpPr>
          <p:cNvPr id="7" name="Text Placeholder 3"/>
          <p:cNvSpPr txBox="1">
            <a:spLocks/>
          </p:cNvSpPr>
          <p:nvPr/>
        </p:nvSpPr>
        <p:spPr>
          <a:xfrm>
            <a:off x="616528" y="997669"/>
            <a:ext cx="3125607"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500" dirty="0"/>
              <a:t>This questionnaire </a:t>
            </a:r>
            <a:r>
              <a:rPr lang="fr-CH" sz="1500" dirty="0" err="1"/>
              <a:t>is</a:t>
            </a:r>
            <a:r>
              <a:rPr lang="fr-CH" sz="1500" dirty="0"/>
              <a:t> sent </a:t>
            </a:r>
            <a:r>
              <a:rPr lang="fr-CH" sz="1500" dirty="0" err="1"/>
              <a:t>each</a:t>
            </a:r>
            <a:r>
              <a:rPr lang="fr-CH" sz="1500" dirty="0"/>
              <a:t> </a:t>
            </a:r>
            <a:r>
              <a:rPr lang="fr-CH" sz="1500" dirty="0" err="1"/>
              <a:t>year</a:t>
            </a:r>
            <a:r>
              <a:rPr lang="fr-CH" sz="1500" dirty="0"/>
              <a:t> in </a:t>
            </a:r>
            <a:r>
              <a:rPr lang="fr-CH" sz="1500" dirty="0" err="1"/>
              <a:t>December</a:t>
            </a:r>
            <a:r>
              <a:rPr lang="fr-CH" sz="1500" dirty="0"/>
              <a:t> </a:t>
            </a:r>
            <a:r>
              <a:rPr lang="fr-CH" sz="1500" dirty="0" err="1"/>
              <a:t>just</a:t>
            </a:r>
            <a:r>
              <a:rPr lang="fr-CH" sz="1500" dirty="0"/>
              <a:t> </a:t>
            </a:r>
            <a:r>
              <a:rPr lang="fr-CH" sz="1500" dirty="0" err="1"/>
              <a:t>before</a:t>
            </a:r>
            <a:r>
              <a:rPr lang="fr-CH" sz="1500" dirty="0"/>
              <a:t> CERN end-of-</a:t>
            </a:r>
            <a:r>
              <a:rPr lang="fr-CH" sz="1500" dirty="0" err="1"/>
              <a:t>year</a:t>
            </a:r>
            <a:r>
              <a:rPr lang="fr-CH" sz="1500" dirty="0"/>
              <a:t> </a:t>
            </a:r>
            <a:r>
              <a:rPr lang="fr-CH" sz="1500" dirty="0" err="1"/>
              <a:t>closure</a:t>
            </a:r>
            <a:r>
              <a:rPr lang="fr-CH" sz="1500" dirty="0"/>
              <a:t>.</a:t>
            </a:r>
          </a:p>
          <a:p>
            <a:pPr marL="0" indent="0">
              <a:buNone/>
            </a:pPr>
            <a:r>
              <a:rPr lang="fr-CH" sz="1500" dirty="0"/>
              <a:t>It has to </a:t>
            </a:r>
            <a:r>
              <a:rPr lang="fr-CH" sz="1500" dirty="0" err="1"/>
              <a:t>be</a:t>
            </a:r>
            <a:r>
              <a:rPr lang="fr-CH" sz="1500" dirty="0"/>
              <a:t> </a:t>
            </a:r>
            <a:r>
              <a:rPr lang="fr-CH" sz="1500" dirty="0" err="1"/>
              <a:t>returned</a:t>
            </a:r>
            <a:r>
              <a:rPr lang="fr-CH" sz="1500" dirty="0"/>
              <a:t> by 31 </a:t>
            </a:r>
            <a:r>
              <a:rPr lang="fr-CH" sz="1500" dirty="0" err="1"/>
              <a:t>January</a:t>
            </a:r>
            <a:r>
              <a:rPr lang="fr-CH" sz="1500" dirty="0"/>
              <a:t> at the </a:t>
            </a:r>
            <a:r>
              <a:rPr lang="fr-CH" sz="1500" dirty="0" err="1"/>
              <a:t>latest</a:t>
            </a:r>
            <a:r>
              <a:rPr lang="fr-CH" sz="1500" dirty="0"/>
              <a:t>. </a:t>
            </a:r>
          </a:p>
          <a:p>
            <a:pPr marL="0" indent="0">
              <a:buNone/>
            </a:pPr>
            <a:r>
              <a:rPr lang="fr-CH" sz="1500" b="1" i="1" dirty="0">
                <a:solidFill>
                  <a:srgbClr val="FF0000"/>
                </a:solidFill>
              </a:rPr>
              <a:t>In case of </a:t>
            </a:r>
            <a:r>
              <a:rPr lang="fr-CH" sz="1500" b="1" i="1" dirty="0" err="1">
                <a:solidFill>
                  <a:srgbClr val="FF0000"/>
                </a:solidFill>
              </a:rPr>
              <a:t>failure</a:t>
            </a:r>
            <a:r>
              <a:rPr lang="fr-CH" sz="1500" b="1" i="1" dirty="0">
                <a:solidFill>
                  <a:srgbClr val="FF0000"/>
                </a:solidFill>
              </a:rPr>
              <a:t> to return </a:t>
            </a:r>
            <a:r>
              <a:rPr lang="fr-CH" sz="1500" b="1" i="1" dirty="0" err="1">
                <a:solidFill>
                  <a:srgbClr val="FF0000"/>
                </a:solidFill>
              </a:rPr>
              <a:t>this</a:t>
            </a:r>
            <a:r>
              <a:rPr lang="fr-CH" sz="1500" b="1" i="1" dirty="0">
                <a:solidFill>
                  <a:srgbClr val="FF0000"/>
                </a:solidFill>
              </a:rPr>
              <a:t> </a:t>
            </a:r>
            <a:r>
              <a:rPr lang="fr-CH" sz="1500" b="1" i="1" dirty="0" err="1">
                <a:solidFill>
                  <a:srgbClr val="FF0000"/>
                </a:solidFill>
              </a:rPr>
              <a:t>form</a:t>
            </a:r>
            <a:r>
              <a:rPr lang="fr-CH" sz="1500" b="1" i="1" dirty="0">
                <a:solidFill>
                  <a:srgbClr val="FF0000"/>
                </a:solidFill>
              </a:rPr>
              <a:t>, </a:t>
            </a:r>
            <a:r>
              <a:rPr lang="fr-CH" sz="1500" b="1" i="1" dirty="0" err="1">
                <a:solidFill>
                  <a:srgbClr val="FF0000"/>
                </a:solidFill>
              </a:rPr>
              <a:t>payments</a:t>
            </a:r>
            <a:r>
              <a:rPr lang="fr-CH" sz="1500" b="1" i="1" dirty="0">
                <a:solidFill>
                  <a:srgbClr val="FF0000"/>
                </a:solidFill>
              </a:rPr>
              <a:t> </a:t>
            </a:r>
            <a:r>
              <a:rPr lang="fr-CH" sz="1500" b="1" i="1" dirty="0" err="1">
                <a:solidFill>
                  <a:srgbClr val="FF0000"/>
                </a:solidFill>
              </a:rPr>
              <a:t>will</a:t>
            </a:r>
            <a:r>
              <a:rPr lang="fr-CH" sz="1500" b="1" i="1" dirty="0">
                <a:solidFill>
                  <a:srgbClr val="FF0000"/>
                </a:solidFill>
              </a:rPr>
              <a:t> </a:t>
            </a:r>
            <a:r>
              <a:rPr lang="fr-CH" sz="1500" b="1" i="1" dirty="0" err="1">
                <a:solidFill>
                  <a:srgbClr val="FF0000"/>
                </a:solidFill>
              </a:rPr>
              <a:t>be</a:t>
            </a:r>
            <a:r>
              <a:rPr lang="fr-CH" sz="1500" b="1" i="1" dirty="0">
                <a:solidFill>
                  <a:srgbClr val="FF0000"/>
                </a:solidFill>
              </a:rPr>
              <a:t> </a:t>
            </a:r>
            <a:r>
              <a:rPr lang="fr-CH" sz="1500" b="1" i="1" dirty="0" err="1">
                <a:solidFill>
                  <a:srgbClr val="FF0000"/>
                </a:solidFill>
              </a:rPr>
              <a:t>suspended</a:t>
            </a:r>
            <a:r>
              <a:rPr lang="fr-CH" sz="1500" b="1" i="1" dirty="0">
                <a:solidFill>
                  <a:srgbClr val="FF0000"/>
                </a:solidFill>
              </a:rPr>
              <a:t>.</a:t>
            </a:r>
          </a:p>
          <a:p>
            <a:endParaRPr lang="fr-CH" sz="1500" dirty="0"/>
          </a:p>
          <a:p>
            <a:pPr marL="0" indent="0">
              <a:buNone/>
            </a:pPr>
            <a:r>
              <a:rPr lang="fr-CH" sz="1500" b="1" dirty="0"/>
              <a:t>IMPORTANT :</a:t>
            </a:r>
            <a:r>
              <a:rPr lang="fr-CH" sz="1500" dirty="0"/>
              <a:t> </a:t>
            </a:r>
          </a:p>
          <a:p>
            <a:pPr marL="0" indent="0">
              <a:buNone/>
            </a:pPr>
            <a:r>
              <a:rPr lang="fr-CH" sz="1500" dirty="0"/>
              <a:t>If absent </a:t>
            </a:r>
            <a:r>
              <a:rPr lang="fr-CH" sz="1500" dirty="0" err="1"/>
              <a:t>during</a:t>
            </a:r>
            <a:r>
              <a:rPr lang="fr-CH" sz="1500" dirty="0"/>
              <a:t> </a:t>
            </a:r>
            <a:r>
              <a:rPr lang="fr-CH" sz="1500" dirty="0" err="1"/>
              <a:t>this</a:t>
            </a:r>
            <a:r>
              <a:rPr lang="fr-CH" sz="1500" dirty="0"/>
              <a:t> </a:t>
            </a:r>
            <a:r>
              <a:rPr lang="fr-CH" sz="1500" dirty="0" err="1"/>
              <a:t>period</a:t>
            </a:r>
            <a:r>
              <a:rPr lang="fr-CH" sz="1500" dirty="0"/>
              <a:t>, </a:t>
            </a:r>
            <a:r>
              <a:rPr lang="fr-CH" sz="1500" dirty="0" err="1"/>
              <a:t>please</a:t>
            </a:r>
            <a:r>
              <a:rPr lang="fr-CH" sz="1500" dirty="0"/>
              <a:t> contact us </a:t>
            </a:r>
            <a:r>
              <a:rPr lang="fr-CH" sz="1500" dirty="0" err="1"/>
              <a:t>before</a:t>
            </a:r>
            <a:r>
              <a:rPr lang="fr-CH" sz="1500" dirty="0"/>
              <a:t> </a:t>
            </a:r>
            <a:r>
              <a:rPr lang="fr-CH" sz="1500" dirty="0" err="1"/>
              <a:t>you</a:t>
            </a:r>
            <a:r>
              <a:rPr lang="fr-CH" sz="1500" dirty="0"/>
              <a:t> go </a:t>
            </a:r>
            <a:r>
              <a:rPr lang="fr-CH" sz="1500" dirty="0" err="1"/>
              <a:t>away</a:t>
            </a:r>
            <a:r>
              <a:rPr lang="fr-CH" sz="1500" dirty="0"/>
              <a:t>. </a:t>
            </a:r>
            <a:endParaRPr lang="fr-CH" sz="1500" dirty="0">
              <a:solidFill>
                <a:srgbClr val="FF0000"/>
              </a:solidFill>
            </a:endParaRPr>
          </a:p>
          <a:p>
            <a:endParaRPr lang="fr-CH" sz="2400" dirty="0"/>
          </a:p>
          <a:p>
            <a:endParaRPr lang="fr-CH" sz="2400" dirty="0"/>
          </a:p>
          <a:p>
            <a:endParaRPr lang="fr-CH" sz="2400" dirty="0"/>
          </a:p>
        </p:txBody>
      </p:sp>
      <p:cxnSp>
        <p:nvCxnSpPr>
          <p:cNvPr id="8" name="Straight Arrow Connector 7"/>
          <p:cNvCxnSpPr/>
          <p:nvPr/>
        </p:nvCxnSpPr>
        <p:spPr>
          <a:xfrm>
            <a:off x="3172691" y="2660073"/>
            <a:ext cx="1683327" cy="1655618"/>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graphicFrame>
        <p:nvGraphicFramePr>
          <p:cNvPr id="2" name="Object 1"/>
          <p:cNvGraphicFramePr>
            <a:graphicFrameLocks noChangeAspect="1"/>
          </p:cNvGraphicFramePr>
          <p:nvPr>
            <p:extLst>
              <p:ext uri="{D42A27DB-BD31-4B8C-83A1-F6EECF244321}">
                <p14:modId xmlns:p14="http://schemas.microsoft.com/office/powerpoint/2010/main" val="665500987"/>
              </p:ext>
            </p:extLst>
          </p:nvPr>
        </p:nvGraphicFramePr>
        <p:xfrm>
          <a:off x="4592679" y="103910"/>
          <a:ext cx="4236882" cy="4902668"/>
        </p:xfrm>
        <a:graphic>
          <a:graphicData uri="http://schemas.openxmlformats.org/presentationml/2006/ole">
            <mc:AlternateContent xmlns:mc="http://schemas.openxmlformats.org/markup-compatibility/2006">
              <mc:Choice xmlns:v="urn:schemas-microsoft-com:vml" Requires="v">
                <p:oleObj spid="_x0000_s12314" name="Document" r:id="rId3" imgW="7014706" imgH="7597636" progId="Word.Document.12">
                  <p:embed/>
                </p:oleObj>
              </mc:Choice>
              <mc:Fallback>
                <p:oleObj name="Document" r:id="rId3" imgW="7014706" imgH="7597636" progId="Word.Document.12">
                  <p:embed/>
                  <p:pic>
                    <p:nvPicPr>
                      <p:cNvPr id="0" name=""/>
                      <p:cNvPicPr/>
                      <p:nvPr/>
                    </p:nvPicPr>
                    <p:blipFill>
                      <a:blip r:embed="rId4"/>
                      <a:stretch>
                        <a:fillRect/>
                      </a:stretch>
                    </p:blipFill>
                    <p:spPr>
                      <a:xfrm>
                        <a:off x="4592679" y="103910"/>
                        <a:ext cx="4236882" cy="4902668"/>
                      </a:xfrm>
                      <a:prstGeom prst="rect">
                        <a:avLst/>
                      </a:prstGeom>
                      <a:ln w="28575">
                        <a:solidFill>
                          <a:schemeClr val="accent2">
                            <a:lumMod val="60000"/>
                            <a:lumOff val="40000"/>
                          </a:schemeClr>
                        </a:solidFill>
                      </a:ln>
                    </p:spPr>
                  </p:pic>
                </p:oleObj>
              </mc:Fallback>
            </mc:AlternateContent>
          </a:graphicData>
        </a:graphic>
      </p:graphicFrame>
    </p:spTree>
    <p:extLst>
      <p:ext uri="{BB962C8B-B14F-4D97-AF65-F5344CB8AC3E}">
        <p14:creationId xmlns:p14="http://schemas.microsoft.com/office/powerpoint/2010/main" val="41335089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Duty</a:t>
            </a:r>
            <a:r>
              <a:rPr lang="fr-CH" sz="3300" b="1" dirty="0"/>
              <a:t> to </a:t>
            </a:r>
            <a:r>
              <a:rPr lang="fr-CH" sz="3300" b="1" dirty="0" err="1"/>
              <a:t>provide</a:t>
            </a:r>
            <a:r>
              <a:rPr lang="fr-CH" sz="3300" b="1" dirty="0"/>
              <a:t> information</a:t>
            </a:r>
          </a:p>
        </p:txBody>
      </p:sp>
      <p:sp>
        <p:nvSpPr>
          <p:cNvPr id="6" name="Content Placeholder 2"/>
          <p:cNvSpPr txBox="1">
            <a:spLocks/>
          </p:cNvSpPr>
          <p:nvPr/>
        </p:nvSpPr>
        <p:spPr>
          <a:xfrm>
            <a:off x="1485900" y="1337518"/>
            <a:ext cx="6172200" cy="3394472"/>
          </a:xfrm>
          <a:prstGeom prst="rect">
            <a:avLst/>
          </a:prstGeom>
        </p:spPr>
        <p:txBody>
          <a:bodyPr vert="horz" lIns="68580" tIns="34290" rIns="68580" bIns="3429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CH" sz="2400" b="1" dirty="0"/>
              <a:t>IMPORTANT:</a:t>
            </a:r>
          </a:p>
          <a:p>
            <a:pPr marL="0" indent="0" algn="just">
              <a:buNone/>
            </a:pPr>
            <a:endParaRPr lang="fr-CH" sz="1200" b="1" dirty="0"/>
          </a:p>
          <a:p>
            <a:pPr algn="just"/>
            <a:r>
              <a:rPr lang="fr-CH" sz="2400" dirty="0" err="1"/>
              <a:t>Beneficiaries</a:t>
            </a:r>
            <a:r>
              <a:rPr lang="fr-CH" sz="2400" dirty="0"/>
              <a:t> have to </a:t>
            </a:r>
            <a:r>
              <a:rPr lang="fr-CH" sz="2400" dirty="0" err="1"/>
              <a:t>inform</a:t>
            </a:r>
            <a:r>
              <a:rPr lang="fr-CH" sz="2400" dirty="0"/>
              <a:t> the Benefits Service, </a:t>
            </a:r>
            <a:r>
              <a:rPr lang="fr-CH" sz="2400" dirty="0" err="1"/>
              <a:t>within</a:t>
            </a:r>
            <a:r>
              <a:rPr lang="fr-CH" sz="2400" dirty="0"/>
              <a:t> 30 </a:t>
            </a:r>
            <a:r>
              <a:rPr lang="fr-CH" sz="2400" dirty="0" err="1"/>
              <a:t>calendar</a:t>
            </a:r>
            <a:r>
              <a:rPr lang="fr-CH" sz="2400" dirty="0"/>
              <a:t> </a:t>
            </a:r>
            <a:r>
              <a:rPr lang="fr-CH" sz="2400" dirty="0" err="1"/>
              <a:t>days</a:t>
            </a:r>
            <a:r>
              <a:rPr lang="fr-CH" sz="2400" dirty="0"/>
              <a:t>,  of </a:t>
            </a:r>
            <a:r>
              <a:rPr lang="fr-CH" sz="2400" dirty="0" err="1"/>
              <a:t>any</a:t>
            </a:r>
            <a:r>
              <a:rPr lang="fr-CH" sz="2400" dirty="0"/>
              <a:t> change in </a:t>
            </a:r>
            <a:r>
              <a:rPr lang="fr-CH" sz="2400" dirty="0" err="1"/>
              <a:t>their</a:t>
            </a:r>
            <a:r>
              <a:rPr lang="fr-CH" sz="2400" dirty="0"/>
              <a:t> </a:t>
            </a:r>
            <a:r>
              <a:rPr lang="fr-CH" sz="2400" dirty="0" err="1"/>
              <a:t>personal</a:t>
            </a:r>
            <a:r>
              <a:rPr lang="fr-CH" sz="2400" dirty="0"/>
              <a:t> data (marital </a:t>
            </a:r>
            <a:r>
              <a:rPr lang="fr-CH" sz="2400" dirty="0" err="1"/>
              <a:t>status</a:t>
            </a:r>
            <a:r>
              <a:rPr lang="fr-CH" sz="2400" dirty="0"/>
              <a:t>, </a:t>
            </a:r>
            <a:r>
              <a:rPr lang="fr-CH" sz="2400" dirty="0" err="1"/>
              <a:t>address</a:t>
            </a:r>
            <a:r>
              <a:rPr lang="fr-CH" sz="2400" dirty="0"/>
              <a:t>, </a:t>
            </a:r>
            <a:r>
              <a:rPr lang="fr-CH" sz="2400" dirty="0" err="1"/>
              <a:t>bank</a:t>
            </a:r>
            <a:r>
              <a:rPr lang="fr-CH" sz="2400" dirty="0"/>
              <a:t> </a:t>
            </a:r>
            <a:r>
              <a:rPr lang="fr-CH" sz="2400" dirty="0" err="1"/>
              <a:t>account</a:t>
            </a:r>
            <a:r>
              <a:rPr lang="fr-CH" sz="2400" dirty="0"/>
              <a:t>,…)</a:t>
            </a:r>
          </a:p>
          <a:p>
            <a:pPr marL="0" indent="0" algn="just">
              <a:buNone/>
            </a:pPr>
            <a:endParaRPr lang="fr-CH" sz="13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22930557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In case of death</a:t>
            </a:r>
            <a:endParaRPr lang="fr-CH" sz="3300" b="1" dirty="0"/>
          </a:p>
        </p:txBody>
      </p:sp>
      <p:sp>
        <p:nvSpPr>
          <p:cNvPr id="7" name="Content Placeholder 2"/>
          <p:cNvSpPr>
            <a:spLocks noGrp="1"/>
          </p:cNvSpPr>
          <p:nvPr>
            <p:ph idx="1"/>
          </p:nvPr>
        </p:nvSpPr>
        <p:spPr>
          <a:xfrm>
            <a:off x="1485900" y="1200151"/>
            <a:ext cx="6172200" cy="3394472"/>
          </a:xfrm>
        </p:spPr>
        <p:txBody>
          <a:bodyPr>
            <a:normAutofit fontScale="77500" lnSpcReduction="20000"/>
          </a:bodyPr>
          <a:lstStyle/>
          <a:p>
            <a:endParaRPr lang="fr-CH" sz="1500" dirty="0"/>
          </a:p>
          <a:p>
            <a:pPr marL="360363" indent="-323850" algn="just"/>
            <a:r>
              <a:rPr lang="fr-CH" dirty="0" smtClean="0"/>
              <a:t>the Benefits Service of the Pension </a:t>
            </a:r>
            <a:r>
              <a:rPr lang="fr-CH" dirty="0" err="1" smtClean="0"/>
              <a:t>Fund</a:t>
            </a:r>
            <a:r>
              <a:rPr lang="fr-CH" dirty="0" smtClean="0"/>
              <a:t> to </a:t>
            </a:r>
            <a:r>
              <a:rPr lang="fr-CH" dirty="0" err="1" smtClean="0"/>
              <a:t>be</a:t>
            </a:r>
            <a:r>
              <a:rPr lang="fr-CH" dirty="0" smtClean="0"/>
              <a:t> </a:t>
            </a:r>
            <a:r>
              <a:rPr lang="fr-CH" dirty="0" err="1" smtClean="0"/>
              <a:t>contacted</a:t>
            </a:r>
            <a:r>
              <a:rPr lang="fr-CH" dirty="0" smtClean="0"/>
              <a:t> as soon as possible</a:t>
            </a:r>
          </a:p>
          <a:p>
            <a:pPr marL="360363" indent="-323850" algn="just"/>
            <a:endParaRPr lang="fr-CH" dirty="0"/>
          </a:p>
          <a:p>
            <a:pPr marL="360363" indent="-323850" algn="just"/>
            <a:r>
              <a:rPr lang="fr-CH" b="1" dirty="0" smtClean="0"/>
              <a:t>IMPORTANT :</a:t>
            </a:r>
            <a:r>
              <a:rPr lang="fr-CH" dirty="0" smtClean="0"/>
              <a:t> </a:t>
            </a:r>
          </a:p>
          <a:p>
            <a:pPr marL="360363" indent="-323850" algn="just">
              <a:buNone/>
            </a:pPr>
            <a:r>
              <a:rPr lang="fr-CH" dirty="0" smtClean="0"/>
              <a:t>	</a:t>
            </a:r>
            <a:r>
              <a:rPr lang="fr-CH" dirty="0" err="1" smtClean="0"/>
              <a:t>Surviving</a:t>
            </a:r>
            <a:r>
              <a:rPr lang="fr-CH" dirty="0" smtClean="0"/>
              <a:t> </a:t>
            </a:r>
            <a:r>
              <a:rPr lang="fr-CH" dirty="0" err="1" smtClean="0"/>
              <a:t>spouse’s</a:t>
            </a:r>
            <a:r>
              <a:rPr lang="fr-CH" dirty="0" smtClean="0"/>
              <a:t> and/or </a:t>
            </a:r>
            <a:r>
              <a:rPr lang="fr-CH" dirty="0" err="1" smtClean="0"/>
              <a:t>orphan’s</a:t>
            </a:r>
            <a:r>
              <a:rPr lang="fr-CH" dirty="0" smtClean="0"/>
              <a:t> benefits are </a:t>
            </a:r>
            <a:r>
              <a:rPr lang="fr-CH" dirty="0" err="1" smtClean="0"/>
              <a:t>paid</a:t>
            </a:r>
            <a:r>
              <a:rPr lang="fr-CH" dirty="0" smtClean="0"/>
              <a:t> in CHF </a:t>
            </a:r>
            <a:r>
              <a:rPr lang="fr-CH" dirty="0" err="1" smtClean="0"/>
              <a:t>into</a:t>
            </a:r>
            <a:r>
              <a:rPr lang="fr-CH" dirty="0" smtClean="0"/>
              <a:t> his/her personal bank account in </a:t>
            </a:r>
            <a:r>
              <a:rPr lang="fr-CH" dirty="0" err="1" smtClean="0"/>
              <a:t>Switzerland</a:t>
            </a:r>
            <a:r>
              <a:rPr lang="fr-CH" dirty="0" smtClean="0"/>
              <a:t> or </a:t>
            </a:r>
            <a:r>
              <a:rPr lang="fr-CH" dirty="0" err="1" smtClean="0"/>
              <a:t>into</a:t>
            </a:r>
            <a:r>
              <a:rPr lang="fr-CH" dirty="0" smtClean="0"/>
              <a:t> a joint </a:t>
            </a:r>
            <a:r>
              <a:rPr lang="fr-CH" dirty="0" err="1" smtClean="0"/>
              <a:t>account</a:t>
            </a:r>
            <a:endParaRPr lang="fr-CH" dirty="0" smtClean="0"/>
          </a:p>
          <a:p>
            <a:pPr marL="360363" indent="-323850">
              <a:buNone/>
            </a:pPr>
            <a:endParaRPr lang="fr-CH"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210455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Pension for Surviving Spouse</a:t>
            </a:r>
            <a:endParaRPr lang="fr-CH" sz="3300" b="1" dirty="0"/>
          </a:p>
        </p:txBody>
      </p:sp>
      <p:sp>
        <p:nvSpPr>
          <p:cNvPr id="6" name="Content Placeholder 2"/>
          <p:cNvSpPr>
            <a:spLocks noGrp="1"/>
          </p:cNvSpPr>
          <p:nvPr>
            <p:ph idx="1"/>
          </p:nvPr>
        </p:nvSpPr>
        <p:spPr>
          <a:xfrm>
            <a:off x="1485900" y="1200151"/>
            <a:ext cx="6172200" cy="3394472"/>
          </a:xfrm>
        </p:spPr>
        <p:txBody>
          <a:bodyPr>
            <a:normAutofit fontScale="77500" lnSpcReduction="20000"/>
          </a:bodyPr>
          <a:lstStyle/>
          <a:p>
            <a:pPr marL="358775" indent="-358775" algn="just">
              <a:tabLst>
                <a:tab pos="358775" algn="l"/>
              </a:tabLst>
            </a:pPr>
            <a:r>
              <a:rPr lang="fr-CH" sz="1950" b="1" dirty="0" err="1"/>
              <a:t>Entitlement</a:t>
            </a:r>
            <a:r>
              <a:rPr lang="fr-CH" sz="1950" b="1" dirty="0"/>
              <a:t> to pension for </a:t>
            </a:r>
            <a:r>
              <a:rPr lang="fr-CH" sz="1950" b="1" dirty="0" err="1"/>
              <a:t>surviving</a:t>
            </a:r>
            <a:r>
              <a:rPr lang="fr-CH" sz="1950" b="1" dirty="0"/>
              <a:t> </a:t>
            </a:r>
            <a:r>
              <a:rPr lang="fr-CH" sz="1950" b="1" dirty="0" err="1"/>
              <a:t>spouse</a:t>
            </a:r>
            <a:r>
              <a:rPr lang="fr-CH" sz="1950" b="1" dirty="0"/>
              <a:t>:</a:t>
            </a:r>
          </a:p>
          <a:p>
            <a:pPr marL="358775" indent="-358775" algn="just">
              <a:buNone/>
              <a:tabLst>
                <a:tab pos="358775" algn="l"/>
              </a:tabLst>
            </a:pPr>
            <a:r>
              <a:rPr lang="fr-CH" sz="1950" b="1" dirty="0"/>
              <a:t>	</a:t>
            </a:r>
            <a:r>
              <a:rPr lang="fr-CH" sz="1950" dirty="0" smtClean="0"/>
              <a:t>the </a:t>
            </a:r>
            <a:r>
              <a:rPr lang="fr-CH" sz="1950" dirty="0" err="1" smtClean="0"/>
              <a:t>spouse</a:t>
            </a:r>
            <a:r>
              <a:rPr lang="fr-CH" sz="1950" dirty="0" smtClean="0"/>
              <a:t>/</a:t>
            </a:r>
            <a:r>
              <a:rPr lang="fr-CH" sz="1950" dirty="0" err="1" smtClean="0"/>
              <a:t>partner</a:t>
            </a:r>
            <a:r>
              <a:rPr lang="fr-CH" sz="1950" dirty="0" smtClean="0"/>
              <a:t> </a:t>
            </a:r>
            <a:r>
              <a:rPr lang="fr-CH" sz="1950" dirty="0"/>
              <a:t>of </a:t>
            </a:r>
            <a:r>
              <a:rPr lang="fr-CH" sz="1950" dirty="0" smtClean="0"/>
              <a:t>a </a:t>
            </a:r>
            <a:r>
              <a:rPr lang="fr-CH" sz="1950" dirty="0" err="1" smtClean="0"/>
              <a:t>beneficiary</a:t>
            </a:r>
            <a:r>
              <a:rPr lang="fr-CH" sz="1950" dirty="0" smtClean="0"/>
              <a:t> </a:t>
            </a:r>
            <a:r>
              <a:rPr lang="fr-CH" sz="1950" dirty="0" err="1"/>
              <a:t>whose</a:t>
            </a:r>
            <a:r>
              <a:rPr lang="fr-CH" sz="1950" dirty="0"/>
              <a:t> </a:t>
            </a:r>
            <a:r>
              <a:rPr lang="fr-CH" sz="1950" dirty="0" err="1" smtClean="0"/>
              <a:t>marriage</a:t>
            </a:r>
            <a:r>
              <a:rPr lang="fr-CH" sz="1950" dirty="0" smtClean="0"/>
              <a:t>/</a:t>
            </a:r>
            <a:r>
              <a:rPr lang="fr-CH" sz="1950" dirty="0" err="1" smtClean="0"/>
              <a:t>partnership</a:t>
            </a:r>
            <a:r>
              <a:rPr lang="fr-CH" sz="1950" dirty="0" smtClean="0"/>
              <a:t> </a:t>
            </a:r>
            <a:r>
              <a:rPr lang="fr-CH" sz="1950" dirty="0"/>
              <a:t>dates </a:t>
            </a:r>
            <a:r>
              <a:rPr lang="fr-CH" sz="1950" dirty="0" err="1"/>
              <a:t>from</a:t>
            </a:r>
            <a:r>
              <a:rPr lang="fr-CH" sz="1950" dirty="0"/>
              <a:t> at least 5 </a:t>
            </a:r>
            <a:r>
              <a:rPr lang="fr-CH" sz="1950" dirty="0" err="1" smtClean="0"/>
              <a:t>years</a:t>
            </a:r>
            <a:r>
              <a:rPr lang="fr-CH" sz="1950" dirty="0"/>
              <a:t> </a:t>
            </a:r>
            <a:r>
              <a:rPr lang="fr-CH" sz="1950" dirty="0" err="1"/>
              <a:t>prior</a:t>
            </a:r>
            <a:r>
              <a:rPr lang="fr-CH" sz="1950" dirty="0"/>
              <a:t> to the </a:t>
            </a:r>
            <a:r>
              <a:rPr lang="fr-CH" sz="1950" dirty="0" err="1" smtClean="0"/>
              <a:t>decease</a:t>
            </a:r>
            <a:r>
              <a:rPr lang="fr-CH" sz="1950" dirty="0" smtClean="0"/>
              <a:t> and </a:t>
            </a:r>
            <a:r>
              <a:rPr lang="fr-CH" sz="1950" dirty="0" err="1" smtClean="0"/>
              <a:t>was</a:t>
            </a:r>
            <a:r>
              <a:rPr lang="fr-CH" sz="1950" dirty="0" smtClean="0"/>
              <a:t> </a:t>
            </a:r>
            <a:r>
              <a:rPr lang="fr-CH" sz="1950" dirty="0" err="1" smtClean="0"/>
              <a:t>married</a:t>
            </a:r>
            <a:r>
              <a:rPr lang="fr-CH" sz="1950" dirty="0" smtClean="0"/>
              <a:t> </a:t>
            </a:r>
            <a:r>
              <a:rPr lang="fr-CH" sz="1950" dirty="0" err="1" smtClean="0"/>
              <a:t>prior</a:t>
            </a:r>
            <a:r>
              <a:rPr lang="fr-CH" sz="1950" dirty="0" smtClean="0"/>
              <a:t> to retirement</a:t>
            </a:r>
            <a:endParaRPr lang="fr-CH" sz="1950" dirty="0"/>
          </a:p>
          <a:p>
            <a:pPr marL="358775" lvl="1" indent="-358775" algn="just">
              <a:buFont typeface="Wingdings" panose="05000000000000000000" pitchFamily="2" charset="2"/>
              <a:buChar char="ü"/>
              <a:tabLst>
                <a:tab pos="358775" algn="l"/>
              </a:tabLst>
            </a:pPr>
            <a:endParaRPr lang="fr-CH" sz="1200" b="1" dirty="0"/>
          </a:p>
          <a:p>
            <a:pPr marL="358775" indent="-358775" algn="just">
              <a:tabLst>
                <a:tab pos="358775" algn="l"/>
              </a:tabLst>
            </a:pPr>
            <a:r>
              <a:rPr lang="fr-CH" sz="1800" b="1" dirty="0" err="1" smtClean="0"/>
              <a:t>Amount</a:t>
            </a:r>
            <a:r>
              <a:rPr lang="fr-CH" sz="1800" b="1" dirty="0" smtClean="0"/>
              <a:t>:</a:t>
            </a:r>
            <a:endParaRPr lang="fr-CH" sz="1800" b="1" dirty="0"/>
          </a:p>
          <a:p>
            <a:pPr marL="358775" indent="-358775" algn="just">
              <a:buNone/>
              <a:tabLst>
                <a:tab pos="358775" algn="l"/>
              </a:tabLst>
            </a:pPr>
            <a:r>
              <a:rPr lang="fr-CH" sz="1800" dirty="0"/>
              <a:t>	</a:t>
            </a:r>
            <a:r>
              <a:rPr lang="fr-CH" sz="1800" b="1" dirty="0"/>
              <a:t>55%</a:t>
            </a:r>
            <a:r>
              <a:rPr lang="fr-CH" sz="1800" dirty="0"/>
              <a:t> of the pension of the </a:t>
            </a:r>
            <a:r>
              <a:rPr lang="fr-CH" sz="1800" dirty="0" err="1"/>
              <a:t>deceased</a:t>
            </a:r>
            <a:r>
              <a:rPr lang="fr-CH" sz="1800" dirty="0"/>
              <a:t> </a:t>
            </a:r>
            <a:r>
              <a:rPr lang="fr-CH" sz="1800" dirty="0" err="1" smtClean="0"/>
              <a:t>beneficiary</a:t>
            </a:r>
            <a:r>
              <a:rPr lang="fr-CH" sz="1800" dirty="0" smtClean="0"/>
              <a:t> + </a:t>
            </a:r>
            <a:r>
              <a:rPr lang="fr-CH" sz="1800" dirty="0"/>
              <a:t>a fixed sum of 564 </a:t>
            </a:r>
            <a:r>
              <a:rPr lang="fr-CH" sz="1800" dirty="0" smtClean="0"/>
              <a:t>CHF (on the basis </a:t>
            </a:r>
            <a:r>
              <a:rPr lang="fr-CH" sz="1800" dirty="0"/>
              <a:t>of the maximum </a:t>
            </a:r>
            <a:r>
              <a:rPr lang="fr-CH" sz="1800" dirty="0" err="1"/>
              <a:t>years</a:t>
            </a:r>
            <a:r>
              <a:rPr lang="fr-CH" sz="1800" dirty="0"/>
              <a:t> of </a:t>
            </a:r>
            <a:r>
              <a:rPr lang="fr-CH" sz="1800" dirty="0" err="1"/>
              <a:t>membership</a:t>
            </a:r>
            <a:r>
              <a:rPr lang="fr-CH" sz="1800" dirty="0" smtClean="0"/>
              <a:t>).</a:t>
            </a:r>
          </a:p>
          <a:p>
            <a:pPr marL="358775" indent="-358775" algn="just">
              <a:buNone/>
              <a:tabLst>
                <a:tab pos="358775" algn="l"/>
              </a:tabLst>
            </a:pPr>
            <a:endParaRPr lang="fr-CH" sz="1800" dirty="0"/>
          </a:p>
          <a:p>
            <a:pPr marL="358775" indent="-358775" algn="just">
              <a:tabLst>
                <a:tab pos="358775" algn="l"/>
              </a:tabLst>
            </a:pPr>
            <a:endParaRPr lang="fr-CH" sz="1800" b="1" dirty="0"/>
          </a:p>
          <a:p>
            <a:pPr marL="358775" indent="-358775" algn="just">
              <a:tabLst>
                <a:tab pos="358775" algn="l"/>
              </a:tabLst>
            </a:pPr>
            <a:r>
              <a:rPr lang="fr-CH" sz="1800" b="1" dirty="0"/>
              <a:t>NB: </a:t>
            </a:r>
            <a:r>
              <a:rPr lang="fr-CH" sz="1800" dirty="0" smtClean="0"/>
              <a:t>in </a:t>
            </a:r>
            <a:r>
              <a:rPr lang="fr-CH" sz="1800" dirty="0"/>
              <a:t>the case of </a:t>
            </a:r>
            <a:r>
              <a:rPr lang="fr-CH" sz="1800" dirty="0" err="1" smtClean="0"/>
              <a:t>marriage</a:t>
            </a:r>
            <a:r>
              <a:rPr lang="fr-CH" sz="1800" dirty="0" smtClean="0"/>
              <a:t>/</a:t>
            </a:r>
            <a:r>
              <a:rPr lang="fr-CH" sz="1800" dirty="0" err="1" smtClean="0"/>
              <a:t>partnership</a:t>
            </a:r>
            <a:r>
              <a:rPr lang="fr-CH" sz="1800" dirty="0" smtClean="0"/>
              <a:t> </a:t>
            </a:r>
            <a:r>
              <a:rPr lang="fr-CH" sz="1800" dirty="0"/>
              <a:t>to a </a:t>
            </a:r>
            <a:r>
              <a:rPr lang="fr-CH" sz="1800" dirty="0" err="1"/>
              <a:t>beneficiary</a:t>
            </a:r>
            <a:r>
              <a:rPr lang="fr-CH" sz="1800" dirty="0"/>
              <a:t>, the </a:t>
            </a:r>
            <a:r>
              <a:rPr lang="fr-CH" sz="1800" dirty="0" err="1" smtClean="0"/>
              <a:t>spouse</a:t>
            </a:r>
            <a:r>
              <a:rPr lang="fr-CH" sz="1800" dirty="0" smtClean="0"/>
              <a:t>/</a:t>
            </a:r>
            <a:r>
              <a:rPr lang="fr-CH" sz="1800" dirty="0" err="1" smtClean="0"/>
              <a:t>partner</a:t>
            </a:r>
            <a:r>
              <a:rPr lang="fr-CH" sz="1800" dirty="0" smtClean="0"/>
              <a:t> </a:t>
            </a:r>
            <a:r>
              <a:rPr lang="fr-CH" sz="1800" dirty="0"/>
              <a:t>has no entitlement to a surviving spouse’s pension (Art. II 5.08); </a:t>
            </a:r>
            <a:r>
              <a:rPr lang="fr-CH" sz="1800" dirty="0" err="1"/>
              <a:t>however</a:t>
            </a:r>
            <a:r>
              <a:rPr lang="fr-CH" sz="1800" dirty="0"/>
              <a:t>, the beneficiary </a:t>
            </a:r>
            <a:r>
              <a:rPr lang="fr-CH" sz="1800" dirty="0" err="1"/>
              <a:t>can</a:t>
            </a:r>
            <a:r>
              <a:rPr lang="fr-CH" sz="1800" dirty="0"/>
              <a:t> </a:t>
            </a:r>
            <a:r>
              <a:rPr lang="fr-CH" sz="1800" dirty="0" err="1"/>
              <a:t>buy</a:t>
            </a:r>
            <a:r>
              <a:rPr lang="fr-CH" sz="1800" dirty="0"/>
              <a:t> the right (Art. II 5.09</a:t>
            </a:r>
            <a:r>
              <a:rPr lang="fr-CH" sz="1800" dirty="0" smtClean="0"/>
              <a:t>).</a:t>
            </a:r>
          </a:p>
          <a:p>
            <a:pPr marL="358775" indent="-358775" algn="just">
              <a:buNone/>
              <a:tabLst>
                <a:tab pos="358775" algn="l"/>
              </a:tabLst>
            </a:pPr>
            <a:endParaRPr lang="fr-CH" sz="1800" dirty="0"/>
          </a:p>
          <a:p>
            <a:pPr marL="358775" indent="-358775" algn="just">
              <a:buNone/>
              <a:tabLst>
                <a:tab pos="358775" algn="l"/>
              </a:tabLst>
            </a:pPr>
            <a:r>
              <a:rPr lang="fr-CH" sz="1800" dirty="0"/>
              <a:t>	</a:t>
            </a:r>
            <a:r>
              <a:rPr lang="fr-CH" sz="1800" dirty="0" err="1"/>
              <a:t>Family</a:t>
            </a:r>
            <a:r>
              <a:rPr lang="fr-CH" sz="1800" dirty="0"/>
              <a:t> </a:t>
            </a:r>
            <a:r>
              <a:rPr lang="fr-CH" sz="1800" dirty="0" err="1"/>
              <a:t>allowance</a:t>
            </a:r>
            <a:r>
              <a:rPr lang="fr-CH" sz="1800" dirty="0"/>
              <a:t> </a:t>
            </a:r>
            <a:r>
              <a:rPr lang="fr-CH" sz="1800" dirty="0" err="1"/>
              <a:t>is</a:t>
            </a:r>
            <a:r>
              <a:rPr lang="fr-CH" sz="1800" dirty="0"/>
              <a:t> not </a:t>
            </a:r>
            <a:r>
              <a:rPr lang="fr-CH" sz="1800" dirty="0" err="1"/>
              <a:t>covered</a:t>
            </a:r>
            <a:r>
              <a:rPr lang="fr-CH" sz="1800" dirty="0"/>
              <a:t> by the </a:t>
            </a:r>
            <a:r>
              <a:rPr lang="fr-CH" sz="1800" dirty="0" err="1"/>
              <a:t>purchase</a:t>
            </a:r>
            <a:r>
              <a:rPr lang="fr-CH" sz="1800" dirty="0"/>
              <a:t> of </a:t>
            </a:r>
            <a:r>
              <a:rPr lang="fr-CH" sz="1800" dirty="0" err="1"/>
              <a:t>this</a:t>
            </a:r>
            <a:r>
              <a:rPr lang="fr-CH" sz="1800" dirty="0"/>
              <a:t> right, </a:t>
            </a:r>
            <a:r>
              <a:rPr lang="fr-CH" sz="1800" dirty="0" err="1"/>
              <a:t>nor</a:t>
            </a:r>
            <a:r>
              <a:rPr lang="fr-CH" sz="1800" dirty="0"/>
              <a:t> </a:t>
            </a:r>
            <a:r>
              <a:rPr lang="fr-CH" sz="1800" dirty="0" err="1" smtClean="0"/>
              <a:t>can</a:t>
            </a:r>
            <a:r>
              <a:rPr lang="fr-CH" sz="1800" dirty="0" smtClean="0"/>
              <a:t> </a:t>
            </a:r>
            <a:r>
              <a:rPr lang="fr-CH" sz="1800" dirty="0" err="1"/>
              <a:t>it</a:t>
            </a:r>
            <a:r>
              <a:rPr lang="fr-CH" sz="1800" dirty="0"/>
              <a:t> </a:t>
            </a:r>
            <a:r>
              <a:rPr lang="fr-CH" sz="1800" dirty="0" err="1" smtClean="0"/>
              <a:t>be</a:t>
            </a:r>
            <a:r>
              <a:rPr lang="fr-CH" sz="1800" dirty="0" smtClean="0"/>
              <a:t> </a:t>
            </a:r>
            <a:r>
              <a:rPr lang="fr-CH" sz="1800" dirty="0" err="1"/>
              <a:t>bought</a:t>
            </a:r>
            <a:r>
              <a:rPr lang="fr-CH" sz="1800" dirty="0"/>
              <a:t>.</a:t>
            </a:r>
          </a:p>
          <a:p>
            <a:pPr marL="358775" indent="-358775" algn="just">
              <a:buNone/>
              <a:tabLst>
                <a:tab pos="358775" algn="l"/>
              </a:tabLst>
            </a:pPr>
            <a:endParaRPr lang="fr-CH" sz="180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6614596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ern.ch\dfs\Users\e\eclerc\Desktop\retraite-au-soleil.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705100" y="1950720"/>
            <a:ext cx="3710940" cy="246777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txBox="1">
            <a:spLocks/>
          </p:cNvSpPr>
          <p:nvPr/>
        </p:nvSpPr>
        <p:spPr>
          <a:xfrm>
            <a:off x="1671638" y="230343"/>
            <a:ext cx="5829300" cy="1102519"/>
          </a:xfrm>
          <a:prstGeom prst="rect">
            <a:avLst/>
          </a:prstGeom>
          <a:noFill/>
          <a:ln>
            <a:noFill/>
          </a:ln>
          <a:effectLst/>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4050" b="1" dirty="0"/>
              <a:t>CERN Pension </a:t>
            </a:r>
            <a:r>
              <a:rPr lang="fr-CH" sz="4050" b="1" dirty="0" err="1"/>
              <a:t>Fund</a:t>
            </a:r>
            <a:endParaRPr lang="fr-CH" sz="4050" b="1" dirty="0"/>
          </a:p>
        </p:txBody>
      </p:sp>
      <p:sp>
        <p:nvSpPr>
          <p:cNvPr id="5" name="Subtitle 2"/>
          <p:cNvSpPr txBox="1">
            <a:spLocks/>
          </p:cNvSpPr>
          <p:nvPr/>
        </p:nvSpPr>
        <p:spPr>
          <a:xfrm>
            <a:off x="1979712" y="1459899"/>
            <a:ext cx="5184576" cy="1314450"/>
          </a:xfrm>
          <a:prstGeom prst="rect">
            <a:avLst/>
          </a:prstGeom>
          <a:effectLst/>
        </p:spPr>
        <p:txBody>
          <a:bodyPr vert="horz" lIns="68580" tIns="34290" rIns="68580" bIns="3429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fr-CH" sz="2400" b="1" dirty="0" err="1">
                <a:solidFill>
                  <a:schemeClr val="tx1"/>
                </a:solidFill>
              </a:rPr>
              <a:t>Preparing</a:t>
            </a:r>
            <a:r>
              <a:rPr lang="fr-CH" sz="2400" b="1" dirty="0">
                <a:solidFill>
                  <a:schemeClr val="tx1"/>
                </a:solidFill>
              </a:rPr>
              <a:t> for retirement</a:t>
            </a:r>
          </a:p>
        </p:txBody>
      </p:sp>
      <p:sp>
        <p:nvSpPr>
          <p:cNvPr id="6" name="TextBox 5"/>
          <p:cNvSpPr txBox="1"/>
          <p:nvPr/>
        </p:nvSpPr>
        <p:spPr>
          <a:xfrm>
            <a:off x="768426" y="4571278"/>
            <a:ext cx="2268252" cy="507831"/>
          </a:xfrm>
          <a:prstGeom prst="rect">
            <a:avLst/>
          </a:prstGeom>
          <a:noFill/>
        </p:spPr>
        <p:txBody>
          <a:bodyPr wrap="square" rtlCol="0">
            <a:spAutoFit/>
          </a:bodyPr>
          <a:lstStyle/>
          <a:p>
            <a:r>
              <a:rPr lang="fr-CH" sz="1350" dirty="0"/>
              <a:t>Emilie Clerc</a:t>
            </a:r>
          </a:p>
          <a:p>
            <a:r>
              <a:rPr lang="fr-CH" sz="1350" dirty="0"/>
              <a:t>Benefits Service</a:t>
            </a:r>
          </a:p>
        </p:txBody>
      </p:sp>
      <p:sp>
        <p:nvSpPr>
          <p:cNvPr id="7" name="TextBox 6"/>
          <p:cNvSpPr txBox="1"/>
          <p:nvPr/>
        </p:nvSpPr>
        <p:spPr>
          <a:xfrm>
            <a:off x="7489577" y="4802111"/>
            <a:ext cx="2436511" cy="276999"/>
          </a:xfrm>
          <a:prstGeom prst="rect">
            <a:avLst/>
          </a:prstGeom>
          <a:noFill/>
        </p:spPr>
        <p:txBody>
          <a:bodyPr wrap="square" rtlCol="0">
            <a:spAutoFit/>
          </a:bodyPr>
          <a:lstStyle/>
          <a:p>
            <a:r>
              <a:rPr lang="fr-CH" sz="1200" dirty="0" smtClean="0"/>
              <a:t>5 </a:t>
            </a:r>
            <a:r>
              <a:rPr lang="fr-CH" sz="1200" dirty="0" err="1" smtClean="0"/>
              <a:t>December</a:t>
            </a:r>
            <a:r>
              <a:rPr lang="fr-CH" sz="1200" dirty="0" smtClean="0"/>
              <a:t> 2017</a:t>
            </a:r>
            <a:endParaRPr lang="fr-CH" sz="1200" dirty="0"/>
          </a:p>
        </p:txBody>
      </p:sp>
      <p:sp>
        <p:nvSpPr>
          <p:cNvPr id="9" name="Rectangle 4"/>
          <p:cNvSpPr>
            <a:spLocks noChangeArrowheads="1"/>
          </p:cNvSpPr>
          <p:nvPr/>
        </p:nvSpPr>
        <p:spPr bwMode="auto">
          <a:xfrm>
            <a:off x="893618" y="119568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7462235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Divorced former </a:t>
            </a:r>
            <a:r>
              <a:rPr lang="fr-CH" sz="3300" b="1" dirty="0" err="1" smtClean="0"/>
              <a:t>spouse</a:t>
            </a:r>
            <a:r>
              <a:rPr lang="fr-CH" sz="3300" b="1" dirty="0" smtClean="0"/>
              <a:t>(s)</a:t>
            </a:r>
            <a:endParaRPr lang="fr-CH" sz="3300" b="1" dirty="0"/>
          </a:p>
        </p:txBody>
      </p:sp>
      <p:sp>
        <p:nvSpPr>
          <p:cNvPr id="7" name="Content Placeholder 2"/>
          <p:cNvSpPr>
            <a:spLocks noGrp="1"/>
          </p:cNvSpPr>
          <p:nvPr>
            <p:ph idx="1"/>
          </p:nvPr>
        </p:nvSpPr>
        <p:spPr>
          <a:xfrm>
            <a:off x="1485900" y="1059583"/>
            <a:ext cx="6172200" cy="3535040"/>
          </a:xfrm>
        </p:spPr>
        <p:txBody>
          <a:bodyPr>
            <a:noAutofit/>
          </a:bodyPr>
          <a:lstStyle/>
          <a:p>
            <a:pPr marL="0" indent="0" algn="just">
              <a:buNone/>
            </a:pPr>
            <a:endParaRPr lang="fr-CH" sz="1350" dirty="0"/>
          </a:p>
          <a:p>
            <a:pPr marL="0" indent="0" algn="just">
              <a:buNone/>
            </a:pPr>
            <a:r>
              <a:rPr lang="fr-CH" sz="1350" dirty="0" err="1"/>
              <a:t>Entitled</a:t>
            </a:r>
            <a:r>
              <a:rPr lang="fr-CH" sz="1350" dirty="0"/>
              <a:t> to </a:t>
            </a:r>
            <a:r>
              <a:rPr lang="fr-CH" sz="1350" dirty="0" smtClean="0"/>
              <a:t>pension </a:t>
            </a:r>
            <a:r>
              <a:rPr lang="fr-CH" sz="1350" dirty="0"/>
              <a:t>if:</a:t>
            </a:r>
          </a:p>
          <a:p>
            <a:pPr marL="0" indent="0" algn="just">
              <a:buNone/>
            </a:pPr>
            <a:endParaRPr lang="fr-CH" sz="1350" dirty="0"/>
          </a:p>
          <a:p>
            <a:pPr marL="133350" indent="-133350" algn="just">
              <a:tabLst>
                <a:tab pos="133350" algn="l"/>
              </a:tabLst>
            </a:pPr>
            <a:r>
              <a:rPr lang="en-AU" sz="1350" dirty="0"/>
              <a:t>the marriage had lasted 10 years or more</a:t>
            </a:r>
            <a:endParaRPr lang="fr-CH" sz="1350" dirty="0"/>
          </a:p>
          <a:p>
            <a:pPr algn="just">
              <a:buNone/>
              <a:tabLst>
                <a:tab pos="133350" algn="l"/>
              </a:tabLst>
            </a:pPr>
            <a:r>
              <a:rPr lang="fr-CH" sz="1350" b="1" dirty="0"/>
              <a:t>AND</a:t>
            </a:r>
          </a:p>
          <a:p>
            <a:pPr marL="133350" indent="-133350" algn="just">
              <a:tabLst>
                <a:tab pos="133350" algn="l"/>
              </a:tabLst>
            </a:pPr>
            <a:r>
              <a:rPr lang="en-AU" sz="1350" dirty="0"/>
              <a:t>the ex-spouse was receiving an alimony</a:t>
            </a:r>
            <a:endParaRPr lang="fr-CH" sz="1350" dirty="0"/>
          </a:p>
          <a:p>
            <a:pPr marL="133350" indent="-133350" algn="just">
              <a:buNone/>
              <a:tabLst>
                <a:tab pos="133350" algn="l"/>
              </a:tabLst>
            </a:pPr>
            <a:r>
              <a:rPr lang="fr-CH" sz="1350" b="1" dirty="0"/>
              <a:t>AND</a:t>
            </a:r>
          </a:p>
          <a:p>
            <a:pPr marL="133350" indent="-133350" algn="just">
              <a:tabLst>
                <a:tab pos="133350" algn="l"/>
              </a:tabLst>
            </a:pPr>
            <a:r>
              <a:rPr lang="en-AU" sz="1350" dirty="0"/>
              <a:t>he/she is 45 years of age or more at the time of the death of the former spouse. This age limit shall not apply if the survivor has at least one dependent child at the time of </a:t>
            </a:r>
            <a:r>
              <a:rPr lang="en-AU" sz="1350" dirty="0" smtClean="0"/>
              <a:t>decease.</a:t>
            </a:r>
            <a:endParaRPr lang="fr-CH" sz="1350" dirty="0"/>
          </a:p>
          <a:p>
            <a:pPr algn="just">
              <a:tabLst>
                <a:tab pos="200025" algn="l"/>
              </a:tabLst>
            </a:pPr>
            <a:endParaRPr lang="fr-CH" sz="1350" dirty="0"/>
          </a:p>
          <a:p>
            <a:pPr algn="ctr">
              <a:buNone/>
              <a:tabLst>
                <a:tab pos="200025" algn="l"/>
              </a:tabLst>
            </a:pPr>
            <a:r>
              <a:rPr lang="en-AU" sz="1350" b="1" dirty="0"/>
              <a:t>The amount of the pension for surviving spouse cannot exceed the amount of the alimony</a:t>
            </a:r>
            <a:endParaRPr lang="fr-CH" sz="1350" b="1" dirty="0"/>
          </a:p>
          <a:p>
            <a:pPr marL="0" indent="0" algn="just">
              <a:buNone/>
            </a:pPr>
            <a:endParaRPr lang="fr-CH" sz="1350" dirty="0"/>
          </a:p>
          <a:p>
            <a:pPr algn="just"/>
            <a:endParaRPr lang="fr-CH" sz="135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7718172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Orphan’s Pension</a:t>
            </a:r>
            <a:endParaRPr lang="fr-CH" sz="3300" b="1" dirty="0"/>
          </a:p>
        </p:txBody>
      </p:sp>
      <p:sp>
        <p:nvSpPr>
          <p:cNvPr id="7" name="Content Placeholder 2"/>
          <p:cNvSpPr>
            <a:spLocks noGrp="1"/>
          </p:cNvSpPr>
          <p:nvPr>
            <p:ph idx="1"/>
          </p:nvPr>
        </p:nvSpPr>
        <p:spPr>
          <a:xfrm>
            <a:off x="1485900" y="1059583"/>
            <a:ext cx="6172200" cy="3394472"/>
          </a:xfrm>
        </p:spPr>
        <p:txBody>
          <a:bodyPr>
            <a:noAutofit/>
          </a:bodyPr>
          <a:lstStyle/>
          <a:p>
            <a:pPr marL="200025" indent="-200025" algn="just"/>
            <a:r>
              <a:rPr lang="fr-CH" sz="1500" dirty="0" smtClean="0"/>
              <a:t>Due </a:t>
            </a:r>
            <a:r>
              <a:rPr lang="fr-CH" sz="1500" dirty="0"/>
              <a:t>to a "dependent child" recognised by CERN before the end of </a:t>
            </a:r>
            <a:r>
              <a:rPr lang="fr-CH" sz="1500" dirty="0" err="1" smtClean="0"/>
              <a:t>contract</a:t>
            </a:r>
            <a:endParaRPr lang="fr-CH" sz="1500" dirty="0" smtClean="0"/>
          </a:p>
          <a:p>
            <a:pPr marL="200025" indent="-200025" algn="just"/>
            <a:endParaRPr lang="fr-CH" sz="1000" dirty="0" smtClean="0"/>
          </a:p>
          <a:p>
            <a:pPr marL="200025" indent="-200025" algn="just"/>
            <a:r>
              <a:rPr lang="fr-CH" sz="1500" dirty="0" smtClean="0"/>
              <a:t>It </a:t>
            </a:r>
            <a:r>
              <a:rPr lang="fr-CH" sz="1500" dirty="0"/>
              <a:t>is paid up to the </a:t>
            </a:r>
            <a:r>
              <a:rPr lang="fr-CH" sz="1500" b="1" dirty="0"/>
              <a:t>age of 20</a:t>
            </a:r>
            <a:r>
              <a:rPr lang="fr-CH" sz="1500" dirty="0"/>
              <a:t> to children who are unmarried and not holders of a </a:t>
            </a:r>
            <a:r>
              <a:rPr lang="en-US" sz="1500" dirty="0"/>
              <a:t>full-time employment</a:t>
            </a:r>
            <a:r>
              <a:rPr lang="fr-CH" sz="1500" dirty="0"/>
              <a:t>.</a:t>
            </a:r>
          </a:p>
          <a:p>
            <a:pPr marL="200025" indent="-200025" algn="just">
              <a:spcBef>
                <a:spcPts val="0"/>
              </a:spcBef>
              <a:buNone/>
            </a:pPr>
            <a:r>
              <a:rPr lang="fr-CH" sz="1500" dirty="0"/>
              <a:t>	It will be paid to children </a:t>
            </a:r>
            <a:r>
              <a:rPr lang="fr-CH" sz="1500" b="1" dirty="0"/>
              <a:t>over 20 and under 25 years of age </a:t>
            </a:r>
            <a:r>
              <a:rPr lang="fr-CH" sz="1500" dirty="0"/>
              <a:t>who are attending an educational establishment full time or are in </a:t>
            </a:r>
            <a:r>
              <a:rPr lang="fr-CH" sz="1500" dirty="0" err="1"/>
              <a:t>vocational</a:t>
            </a:r>
            <a:r>
              <a:rPr lang="fr-CH" sz="1500" dirty="0"/>
              <a:t> </a:t>
            </a:r>
            <a:r>
              <a:rPr lang="fr-CH" sz="1500" dirty="0" smtClean="0"/>
              <a:t>training</a:t>
            </a:r>
          </a:p>
          <a:p>
            <a:pPr marL="200025" indent="-200025" algn="just">
              <a:spcBef>
                <a:spcPts val="0"/>
              </a:spcBef>
              <a:buNone/>
            </a:pPr>
            <a:endParaRPr lang="fr-CH" sz="1000" dirty="0" smtClean="0"/>
          </a:p>
          <a:p>
            <a:pPr marL="182563" indent="-182563" algn="just">
              <a:spcBef>
                <a:spcPts val="0"/>
              </a:spcBef>
            </a:pPr>
            <a:r>
              <a:rPr lang="fr-CH" sz="1500" dirty="0" err="1" smtClean="0"/>
              <a:t>equal</a:t>
            </a:r>
            <a:r>
              <a:rPr lang="fr-CH" sz="1500" dirty="0" smtClean="0"/>
              <a:t> to: </a:t>
            </a:r>
          </a:p>
          <a:p>
            <a:pPr marL="411480" lvl="1" indent="0" algn="just">
              <a:spcBef>
                <a:spcPts val="0"/>
              </a:spcBef>
              <a:buNone/>
            </a:pPr>
            <a:r>
              <a:rPr lang="fr-CH" sz="1500" dirty="0" smtClean="0"/>
              <a:t>24%* for 1 </a:t>
            </a:r>
            <a:r>
              <a:rPr lang="fr-CH" sz="1500" dirty="0" err="1" smtClean="0"/>
              <a:t>orphan</a:t>
            </a:r>
            <a:endParaRPr lang="fr-CH" sz="1500" dirty="0" smtClean="0"/>
          </a:p>
          <a:p>
            <a:pPr marL="411480" lvl="1" indent="0" algn="just">
              <a:spcBef>
                <a:spcPts val="0"/>
              </a:spcBef>
              <a:buNone/>
            </a:pPr>
            <a:r>
              <a:rPr lang="fr-CH" sz="1500" dirty="0" smtClean="0"/>
              <a:t>34%* for 2 </a:t>
            </a:r>
            <a:r>
              <a:rPr lang="fr-CH" sz="1500" dirty="0" err="1" smtClean="0"/>
              <a:t>orphans</a:t>
            </a:r>
            <a:r>
              <a:rPr lang="fr-CH" sz="1500" dirty="0" smtClean="0"/>
              <a:t>...</a:t>
            </a:r>
            <a:endParaRPr lang="fr-CH" sz="1500" dirty="0"/>
          </a:p>
          <a:p>
            <a:pPr marL="598932" lvl="2" indent="0" algn="just">
              <a:spcBef>
                <a:spcPts val="0"/>
              </a:spcBef>
              <a:buNone/>
            </a:pPr>
            <a:r>
              <a:rPr lang="fr-CH" sz="1500" dirty="0" smtClean="0"/>
              <a:t>*of </a:t>
            </a:r>
            <a:r>
              <a:rPr lang="fr-CH" sz="1500" dirty="0" smtClean="0"/>
              <a:t>the last </a:t>
            </a:r>
            <a:r>
              <a:rPr lang="fr-CH" sz="1500" dirty="0" err="1" smtClean="0"/>
              <a:t>reference</a:t>
            </a:r>
            <a:r>
              <a:rPr lang="fr-CH" sz="1500" dirty="0" smtClean="0"/>
              <a:t> </a:t>
            </a:r>
            <a:r>
              <a:rPr lang="fr-CH" sz="1500" dirty="0" err="1" smtClean="0"/>
              <a:t>salary</a:t>
            </a:r>
            <a:endParaRPr lang="fr-CH" sz="1500" dirty="0" smtClean="0"/>
          </a:p>
          <a:p>
            <a:pPr marL="884682" lvl="2" indent="-285750" algn="just">
              <a:spcBef>
                <a:spcPts val="0"/>
              </a:spcBef>
              <a:buFont typeface="Arial" panose="020B0604020202020204" pitchFamily="34" charset="0"/>
              <a:buChar char="•"/>
            </a:pPr>
            <a:endParaRPr lang="fr-CH" sz="1500" dirty="0" smtClean="0"/>
          </a:p>
          <a:p>
            <a:pPr marL="200025" indent="-200025" algn="just"/>
            <a:r>
              <a:rPr lang="fr-CH" sz="1500" b="1" dirty="0" smtClean="0"/>
              <a:t>NB: </a:t>
            </a:r>
            <a:r>
              <a:rPr lang="fr-CH" sz="1500" dirty="0" smtClean="0"/>
              <a:t>Not applicable to </a:t>
            </a:r>
            <a:r>
              <a:rPr lang="fr-CH" sz="1500" dirty="0" err="1"/>
              <a:t>children</a:t>
            </a:r>
            <a:r>
              <a:rPr lang="fr-CH" sz="1500" dirty="0"/>
              <a:t> </a:t>
            </a:r>
            <a:r>
              <a:rPr lang="fr-CH" sz="1500" dirty="0" err="1"/>
              <a:t>born</a:t>
            </a:r>
            <a:r>
              <a:rPr lang="fr-CH" sz="1500" dirty="0"/>
              <a:t> </a:t>
            </a:r>
            <a:r>
              <a:rPr lang="fr-CH" sz="1500" dirty="0" err="1"/>
              <a:t>after</a:t>
            </a:r>
            <a:r>
              <a:rPr lang="fr-CH" sz="1500" dirty="0"/>
              <a:t> the 1st </a:t>
            </a:r>
            <a:r>
              <a:rPr lang="fr-CH" sz="1500" dirty="0" err="1"/>
              <a:t>day</a:t>
            </a:r>
            <a:r>
              <a:rPr lang="fr-CH" sz="1500" dirty="0"/>
              <a:t> of </a:t>
            </a:r>
            <a:r>
              <a:rPr lang="fr-CH" sz="1500" dirty="0" smtClean="0"/>
              <a:t>retirement (Art. II 6.09)</a:t>
            </a:r>
            <a:endParaRPr lang="fr-CH" sz="1500" dirty="0"/>
          </a:p>
          <a:p>
            <a:pPr marL="884682" lvl="2" indent="-285750" algn="just">
              <a:spcBef>
                <a:spcPts val="0"/>
              </a:spcBef>
              <a:buFont typeface="Arial" panose="020B0604020202020204" pitchFamily="34" charset="0"/>
              <a:buChar char="•"/>
            </a:pPr>
            <a:endParaRPr lang="fr-CH" sz="1500" dirty="0"/>
          </a:p>
          <a:p>
            <a:pPr marL="200025" indent="-200025" algn="just">
              <a:spcBef>
                <a:spcPts val="0"/>
              </a:spcBef>
              <a:buNone/>
            </a:pPr>
            <a:endParaRPr lang="fr-CH" sz="150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6797272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Other information</a:t>
            </a:r>
            <a:endParaRPr lang="fr-CH" sz="3300" b="1" dirty="0"/>
          </a:p>
        </p:txBody>
      </p:sp>
      <p:sp>
        <p:nvSpPr>
          <p:cNvPr id="6" name="Content Placeholder 2"/>
          <p:cNvSpPr>
            <a:spLocks noGrp="1"/>
          </p:cNvSpPr>
          <p:nvPr>
            <p:ph idx="1"/>
          </p:nvPr>
        </p:nvSpPr>
        <p:spPr>
          <a:xfrm>
            <a:off x="1485900" y="1113589"/>
            <a:ext cx="6172200" cy="3394472"/>
          </a:xfrm>
        </p:spPr>
        <p:txBody>
          <a:bodyPr>
            <a:normAutofit/>
          </a:bodyPr>
          <a:lstStyle/>
          <a:p>
            <a:endParaRPr lang="fr-CH" sz="1800" dirty="0">
              <a:hlinkClick r:id=""/>
            </a:endParaRPr>
          </a:p>
          <a:p>
            <a:r>
              <a:rPr lang="fr-CH" sz="1800" dirty="0">
                <a:hlinkClick r:id=""/>
              </a:rPr>
              <a:t>pension-benefits@cern.ch</a:t>
            </a:r>
            <a:endParaRPr lang="fr-CH" sz="1800" dirty="0"/>
          </a:p>
          <a:p>
            <a:endParaRPr lang="fr-CH" sz="1350" dirty="0"/>
          </a:p>
          <a:p>
            <a:r>
              <a:rPr lang="fr-CH" sz="1800" dirty="0"/>
              <a:t>Building 5, 5</a:t>
            </a:r>
            <a:r>
              <a:rPr lang="fr-CH" sz="1800" baseline="30000" dirty="0"/>
              <a:t>th</a:t>
            </a:r>
            <a:r>
              <a:rPr lang="fr-CH" sz="1800" dirty="0"/>
              <a:t> floor</a:t>
            </a:r>
          </a:p>
          <a:p>
            <a:endParaRPr lang="en-GB" sz="1350" dirty="0">
              <a:latin typeface="Calibri" pitchFamily="34" charset="0"/>
            </a:endParaRPr>
          </a:p>
          <a:p>
            <a:r>
              <a:rPr lang="en-GB" sz="1800" dirty="0"/>
              <a:t>Web site: </a:t>
            </a:r>
            <a:r>
              <a:rPr lang="en-GB" sz="1800" dirty="0">
                <a:hlinkClick r:id="rId2"/>
              </a:rPr>
              <a:t>http://pensionfund.cern.ch</a:t>
            </a:r>
            <a:r>
              <a:rPr lang="en-GB" sz="1800" dirty="0"/>
              <a:t>	</a:t>
            </a:r>
          </a:p>
          <a:p>
            <a:pPr>
              <a:buNone/>
            </a:pPr>
            <a:r>
              <a:rPr lang="en-GB" sz="1800" dirty="0"/>
              <a:t>	- Rules and Regulations of the CERN Pension Fund</a:t>
            </a:r>
            <a:endParaRPr lang="en-GB" sz="1800" dirty="0">
              <a:ea typeface="ＭＳ Ｐゴシック" charset="-128"/>
            </a:endParaRPr>
          </a:p>
          <a:p>
            <a:pPr>
              <a:buNone/>
            </a:pPr>
            <a:r>
              <a:rPr lang="en-GB" sz="1800" dirty="0">
                <a:ea typeface="ＭＳ Ｐゴシック" charset="-128"/>
              </a:rPr>
              <a:t>	- </a:t>
            </a:r>
            <a:r>
              <a:rPr lang="en-GB" sz="1800" dirty="0" smtClean="0">
                <a:ea typeface="ＭＳ Ｐゴシック" charset="-128"/>
              </a:rPr>
              <a:t>Annual report and </a:t>
            </a:r>
            <a:r>
              <a:rPr lang="en-GB" sz="1800" dirty="0" smtClean="0"/>
              <a:t>Financial </a:t>
            </a:r>
            <a:r>
              <a:rPr lang="en-GB" sz="1800" dirty="0"/>
              <a:t>statements</a:t>
            </a:r>
          </a:p>
          <a:p>
            <a:pPr>
              <a:buNone/>
            </a:pPr>
            <a:r>
              <a:rPr lang="en-GB" sz="1800" dirty="0"/>
              <a:t>	</a:t>
            </a:r>
            <a:r>
              <a:rPr lang="fr-CH" sz="1800" dirty="0"/>
              <a:t>	</a:t>
            </a:r>
          </a:p>
          <a:p>
            <a:r>
              <a:rPr lang="fr-CH" sz="1800" dirty="0"/>
              <a:t>Annual information </a:t>
            </a:r>
            <a:r>
              <a:rPr lang="fr-CH" sz="1800" dirty="0" smtClean="0"/>
              <a:t>meeting (</a:t>
            </a:r>
            <a:r>
              <a:rPr lang="fr-CH" sz="1800" dirty="0" err="1" smtClean="0"/>
              <a:t>October</a:t>
            </a:r>
            <a:r>
              <a:rPr lang="fr-CH" sz="1800" dirty="0"/>
              <a:t>)</a:t>
            </a:r>
            <a:endParaRPr lang="fr-CH"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26579632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133148527"/>
              </p:ext>
            </p:extLst>
          </p:nvPr>
        </p:nvGraphicFramePr>
        <p:xfrm>
          <a:off x="853440" y="1545636"/>
          <a:ext cx="7128163" cy="3159926"/>
        </p:xfrm>
        <a:graphic>
          <a:graphicData uri="http://schemas.openxmlformats.org/drawingml/2006/table">
            <a:tbl>
              <a:tblPr firstRow="1" bandRow="1">
                <a:tableStyleId>{073A0DAA-6AF3-43AB-8588-CEC1D06C72B9}</a:tableStyleId>
              </a:tblPr>
              <a:tblGrid>
                <a:gridCol w="2252340"/>
                <a:gridCol w="2304420"/>
                <a:gridCol w="2571403"/>
              </a:tblGrid>
              <a:tr h="515651">
                <a:tc>
                  <a:txBody>
                    <a:bodyPr/>
                    <a:lstStyle/>
                    <a:p>
                      <a:endParaRPr lang="en-GB" sz="1200" b="1" dirty="0"/>
                    </a:p>
                  </a:txBody>
                  <a:tcPr marL="68580" marR="68580" marT="34290" marB="34290" anchor="ctr"/>
                </a:tc>
                <a:tc>
                  <a:txBody>
                    <a:bodyPr/>
                    <a:lstStyle/>
                    <a:p>
                      <a:pPr algn="ctr"/>
                      <a:r>
                        <a:rPr lang="fr-CH" sz="1200" dirty="0" err="1" smtClean="0"/>
                        <a:t>Member</a:t>
                      </a:r>
                      <a:r>
                        <a:rPr lang="fr-CH" sz="1200" baseline="0" dirty="0" smtClean="0"/>
                        <a:t> </a:t>
                      </a:r>
                      <a:r>
                        <a:rPr lang="fr-CH" sz="1200" baseline="0" dirty="0" err="1" smtClean="0"/>
                        <a:t>before</a:t>
                      </a:r>
                      <a:r>
                        <a:rPr lang="fr-CH" sz="1200" baseline="0" dirty="0" smtClean="0"/>
                        <a:t> 01.01.12</a:t>
                      </a:r>
                      <a:endParaRPr lang="en-GB" sz="1200" b="1" dirty="0"/>
                    </a:p>
                  </a:txBody>
                  <a:tcPr marL="68580" marR="68580" marT="34290" marB="34290" anchor="ctr"/>
                </a:tc>
                <a:tc>
                  <a:txBody>
                    <a:bodyPr/>
                    <a:lstStyle/>
                    <a:p>
                      <a:pPr algn="ctr"/>
                      <a:r>
                        <a:rPr lang="fr-CH" sz="1200" dirty="0" err="1" smtClean="0"/>
                        <a:t>Member</a:t>
                      </a:r>
                      <a:r>
                        <a:rPr lang="fr-CH" sz="1200" dirty="0" smtClean="0"/>
                        <a:t> on or </a:t>
                      </a:r>
                      <a:r>
                        <a:rPr lang="fr-CH" sz="1200" dirty="0" err="1" smtClean="0"/>
                        <a:t>after</a:t>
                      </a:r>
                      <a:r>
                        <a:rPr lang="fr-CH" sz="1200" dirty="0" smtClean="0"/>
                        <a:t> 01.01.12</a:t>
                      </a:r>
                      <a:endParaRPr lang="en-GB" sz="1200" b="1" dirty="0"/>
                    </a:p>
                  </a:txBody>
                  <a:tcPr marL="68580" marR="68580" marT="34290" marB="34290" anchor="ctr"/>
                </a:tc>
              </a:tr>
              <a:tr h="434340">
                <a:tc>
                  <a:txBody>
                    <a:bodyPr/>
                    <a:lstStyle/>
                    <a:p>
                      <a:pPr algn="l"/>
                      <a:r>
                        <a:rPr lang="fr-CH" sz="1200" b="1" dirty="0" smtClean="0"/>
                        <a:t>Official retirement </a:t>
                      </a:r>
                      <a:r>
                        <a:rPr lang="fr-CH" sz="1200" b="1" dirty="0" err="1" smtClean="0"/>
                        <a:t>age</a:t>
                      </a:r>
                      <a:endParaRPr lang="en-GB" sz="1200" b="1" dirty="0"/>
                    </a:p>
                  </a:txBody>
                  <a:tcPr marL="68580" marR="68580" marT="34290" marB="34290" anchor="ctr"/>
                </a:tc>
                <a:tc>
                  <a:txBody>
                    <a:bodyPr/>
                    <a:lstStyle/>
                    <a:p>
                      <a:pPr algn="l"/>
                      <a:r>
                        <a:rPr lang="fr-CH" sz="1200" dirty="0" smtClean="0"/>
                        <a:t>65</a:t>
                      </a:r>
                      <a:endParaRPr lang="en-GB" sz="1200" b="0" dirty="0"/>
                    </a:p>
                  </a:txBody>
                  <a:tcPr marL="68580" marR="68580" marT="34290" marB="34290" anchor="ctr"/>
                </a:tc>
                <a:tc>
                  <a:txBody>
                    <a:bodyPr/>
                    <a:lstStyle/>
                    <a:p>
                      <a:pPr algn="l"/>
                      <a:r>
                        <a:rPr lang="fr-CH" sz="1200" dirty="0" smtClean="0"/>
                        <a:t>67</a:t>
                      </a:r>
                      <a:endParaRPr lang="en-GB" sz="1200" b="0" dirty="0"/>
                    </a:p>
                  </a:txBody>
                  <a:tcPr marL="68580" marR="68580" marT="34290" marB="34290" anchor="ctr"/>
                </a:tc>
              </a:tr>
              <a:tr h="736645">
                <a:tc>
                  <a:txBody>
                    <a:bodyPr/>
                    <a:lstStyle/>
                    <a:p>
                      <a:pPr algn="l"/>
                      <a:r>
                        <a:rPr lang="fr-CH" sz="1200" b="1" dirty="0" err="1" smtClean="0"/>
                        <a:t>Amount</a:t>
                      </a:r>
                      <a:r>
                        <a:rPr lang="fr-CH" sz="1200" b="1" dirty="0" smtClean="0"/>
                        <a:t> of retirement pension</a:t>
                      </a:r>
                      <a:endParaRPr lang="en-GB" sz="1200" b="1" dirty="0"/>
                    </a:p>
                  </a:txBody>
                  <a:tcPr marL="68580" marR="68580" marT="34290" marB="34290" anchor="ctr"/>
                </a:tc>
                <a:tc>
                  <a:txBody>
                    <a:bodyPr/>
                    <a:lstStyle/>
                    <a:p>
                      <a:pPr algn="l"/>
                      <a:r>
                        <a:rPr lang="fr-CH" sz="1200" dirty="0" smtClean="0"/>
                        <a:t>2%</a:t>
                      </a:r>
                    </a:p>
                    <a:p>
                      <a:pPr algn="l"/>
                      <a:r>
                        <a:rPr lang="fr-CH" sz="1200" dirty="0" smtClean="0"/>
                        <a:t>last</a:t>
                      </a:r>
                      <a:r>
                        <a:rPr lang="fr-CH" sz="1200" baseline="0" dirty="0" smtClean="0"/>
                        <a:t> </a:t>
                      </a:r>
                      <a:r>
                        <a:rPr lang="fr-CH" sz="1200" baseline="0" dirty="0" err="1" smtClean="0"/>
                        <a:t>reference</a:t>
                      </a:r>
                      <a:r>
                        <a:rPr lang="fr-CH" sz="1200" baseline="0" dirty="0" smtClean="0"/>
                        <a:t> </a:t>
                      </a:r>
                      <a:r>
                        <a:rPr lang="fr-CH" sz="1200" baseline="0" dirty="0" err="1" smtClean="0"/>
                        <a:t>salary</a:t>
                      </a:r>
                      <a:endParaRPr lang="en-GB" sz="1200" b="0" dirty="0"/>
                    </a:p>
                  </a:txBody>
                  <a:tcPr marL="68580" marR="68580" marT="34290" marB="34290" anchor="ctr"/>
                </a:tc>
                <a:tc>
                  <a:txBody>
                    <a:bodyPr/>
                    <a:lstStyle/>
                    <a:p>
                      <a:pPr algn="l"/>
                      <a:r>
                        <a:rPr lang="fr-CH" sz="1200" dirty="0" smtClean="0"/>
                        <a:t>1.85%</a:t>
                      </a:r>
                    </a:p>
                    <a:p>
                      <a:pPr algn="l"/>
                      <a:r>
                        <a:rPr lang="fr-CH" sz="1200" baseline="0" dirty="0" err="1" smtClean="0"/>
                        <a:t>average</a:t>
                      </a:r>
                      <a:r>
                        <a:rPr lang="fr-CH" sz="1200" baseline="0" dirty="0" smtClean="0"/>
                        <a:t> of the last 36 </a:t>
                      </a:r>
                      <a:r>
                        <a:rPr lang="fr-CH" sz="1200" baseline="0" dirty="0" err="1" smtClean="0"/>
                        <a:t>months</a:t>
                      </a:r>
                      <a:r>
                        <a:rPr lang="fr-CH" sz="1200" baseline="0" dirty="0" smtClean="0"/>
                        <a:t> of </a:t>
                      </a:r>
                      <a:r>
                        <a:rPr lang="fr-CH" sz="1200" baseline="0" dirty="0" err="1" smtClean="0"/>
                        <a:t>reference</a:t>
                      </a:r>
                      <a:r>
                        <a:rPr lang="fr-CH" sz="1200" baseline="0" dirty="0" smtClean="0"/>
                        <a:t> </a:t>
                      </a:r>
                      <a:r>
                        <a:rPr lang="fr-CH" sz="1200" baseline="0" dirty="0" err="1" smtClean="0"/>
                        <a:t>salary</a:t>
                      </a:r>
                      <a:endParaRPr lang="en-GB" sz="1200" b="0" dirty="0">
                        <a:solidFill>
                          <a:schemeClr val="tx1"/>
                        </a:solidFill>
                      </a:endParaRPr>
                    </a:p>
                  </a:txBody>
                  <a:tcPr marL="68580" marR="68580" marT="34290" marB="34290" anchor="ctr"/>
                </a:tc>
              </a:tr>
              <a:tr h="736645">
                <a:tc>
                  <a:txBody>
                    <a:bodyPr/>
                    <a:lstStyle/>
                    <a:p>
                      <a:pPr algn="l"/>
                      <a:r>
                        <a:rPr lang="fr-CH" sz="1200" b="1" dirty="0" smtClean="0"/>
                        <a:t>Minimum </a:t>
                      </a:r>
                      <a:r>
                        <a:rPr lang="fr-CH" sz="1200" b="1" dirty="0" err="1" smtClean="0"/>
                        <a:t>years</a:t>
                      </a:r>
                      <a:r>
                        <a:rPr lang="fr-CH" sz="1200" b="1" dirty="0" smtClean="0"/>
                        <a:t> of </a:t>
                      </a:r>
                      <a:r>
                        <a:rPr lang="fr-CH" sz="1200" b="1" dirty="0" err="1" smtClean="0"/>
                        <a:t>membership</a:t>
                      </a:r>
                      <a:endParaRPr lang="en-GB" sz="1200" b="1"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tr>
              <a:tr h="736645">
                <a:tc>
                  <a:txBody>
                    <a:bodyPr/>
                    <a:lstStyle/>
                    <a:p>
                      <a:pPr algn="l"/>
                      <a:r>
                        <a:rPr lang="fr-CH" sz="1200" b="1" dirty="0" smtClean="0"/>
                        <a:t>Maximum </a:t>
                      </a:r>
                      <a:r>
                        <a:rPr lang="fr-CH" sz="1200" b="1" dirty="0" err="1" smtClean="0"/>
                        <a:t>years</a:t>
                      </a:r>
                      <a:r>
                        <a:rPr lang="fr-CH" sz="1200" b="1" dirty="0" smtClean="0"/>
                        <a:t> of </a:t>
                      </a:r>
                      <a:r>
                        <a:rPr lang="fr-CH" sz="1200" b="1" dirty="0" err="1" smtClean="0"/>
                        <a:t>membership</a:t>
                      </a:r>
                      <a:endParaRPr lang="en-GB" sz="1200" b="1" dirty="0"/>
                    </a:p>
                  </a:txBody>
                  <a:tcPr marL="68580" marR="68580" marT="34290" marB="34290" anchor="ctr"/>
                </a:tc>
                <a:tc>
                  <a:txBody>
                    <a:bodyPr/>
                    <a:lstStyle/>
                    <a:p>
                      <a:pPr algn="l"/>
                      <a:r>
                        <a:rPr lang="fr-CH" sz="1200" dirty="0" smtClean="0"/>
                        <a:t>35</a:t>
                      </a:r>
                      <a:endParaRPr lang="en-GB" sz="1200" b="0" dirty="0"/>
                    </a:p>
                  </a:txBody>
                  <a:tcPr marL="68580" marR="68580" marT="34290" marB="34290" anchor="ctr"/>
                </a:tc>
                <a:tc>
                  <a:txBody>
                    <a:bodyPr/>
                    <a:lstStyle/>
                    <a:p>
                      <a:pPr algn="l"/>
                      <a:r>
                        <a:rPr lang="fr-CH" sz="1200" dirty="0" smtClean="0"/>
                        <a:t>37 </a:t>
                      </a:r>
                      <a:r>
                        <a:rPr lang="en-GB" sz="1200" noProof="0" dirty="0" smtClean="0"/>
                        <a:t>years</a:t>
                      </a:r>
                      <a:r>
                        <a:rPr lang="fr-CH" sz="1200" dirty="0" smtClean="0"/>
                        <a:t> and 10 </a:t>
                      </a:r>
                      <a:r>
                        <a:rPr lang="fr-CH" sz="1200" dirty="0" err="1" smtClean="0"/>
                        <a:t>months</a:t>
                      </a:r>
                      <a:endParaRPr lang="en-GB" sz="1200" b="0" dirty="0"/>
                    </a:p>
                  </a:txBody>
                  <a:tcPr marL="68580" marR="68580" marT="34290" marB="34290" anchor="ctr"/>
                </a:tc>
              </a:tr>
            </a:tbl>
          </a:graphicData>
        </a:graphic>
      </p:graphicFrame>
      <p:sp>
        <p:nvSpPr>
          <p:cNvPr id="6"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a:t>Retirement</a:t>
            </a:r>
            <a:r>
              <a:rPr lang="fr-CH" sz="3300" b="1" dirty="0">
                <a:effectLst>
                  <a:outerShdw blurRad="38100" dist="38100" dir="2700000" algn="tl">
                    <a:srgbClr val="000000">
                      <a:alpha val="43137"/>
                    </a:srgbClr>
                  </a:outerShdw>
                </a:effectLst>
              </a:rPr>
              <a:t> </a:t>
            </a:r>
            <a:r>
              <a:rPr lang="fr-CH" sz="3300" b="1" dirty="0"/>
              <a:t>Pension</a:t>
            </a:r>
          </a:p>
        </p:txBody>
      </p:sp>
      <p:sp>
        <p:nvSpPr>
          <p:cNvPr id="8" name="TextBox 7"/>
          <p:cNvSpPr txBox="1"/>
          <p:nvPr/>
        </p:nvSpPr>
        <p:spPr>
          <a:xfrm>
            <a:off x="816099" y="1160625"/>
            <a:ext cx="4590510" cy="300082"/>
          </a:xfrm>
          <a:prstGeom prst="rect">
            <a:avLst/>
          </a:prstGeom>
          <a:noFill/>
        </p:spPr>
        <p:txBody>
          <a:bodyPr wrap="square" rtlCol="0">
            <a:spAutoFit/>
          </a:bodyPr>
          <a:lstStyle/>
          <a:p>
            <a:r>
              <a:rPr lang="fr-CH" sz="1350" b="1" dirty="0"/>
              <a:t>REMINDER:</a:t>
            </a:r>
            <a:endParaRPr lang="en-GB" sz="1350" b="1"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12561918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0274" y="404068"/>
            <a:ext cx="3035876" cy="871538"/>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CH" sz="1500" b="1" dirty="0" err="1"/>
              <a:t>Anticipated</a:t>
            </a:r>
            <a:r>
              <a:rPr lang="fr-CH" sz="1500" b="1" dirty="0"/>
              <a:t> Retirement Pension</a:t>
            </a:r>
          </a:p>
          <a:p>
            <a:pPr algn="l"/>
            <a:r>
              <a:rPr lang="fr-CH" sz="1500" b="1" dirty="0"/>
              <a:t>(Art. II 2.05)</a:t>
            </a:r>
          </a:p>
        </p:txBody>
      </p:sp>
      <p:graphicFrame>
        <p:nvGraphicFramePr>
          <p:cNvPr id="7" name="Object 6"/>
          <p:cNvGraphicFramePr>
            <a:graphicFrameLocks noChangeAspect="1"/>
          </p:cNvGraphicFramePr>
          <p:nvPr>
            <p:extLst>
              <p:ext uri="{D42A27DB-BD31-4B8C-83A1-F6EECF244321}">
                <p14:modId xmlns:p14="http://schemas.microsoft.com/office/powerpoint/2010/main" val="3804447316"/>
              </p:ext>
            </p:extLst>
          </p:nvPr>
        </p:nvGraphicFramePr>
        <p:xfrm>
          <a:off x="4085945" y="90055"/>
          <a:ext cx="4009173" cy="4916523"/>
        </p:xfrm>
        <a:graphic>
          <a:graphicData uri="http://schemas.openxmlformats.org/presentationml/2006/ole">
            <mc:AlternateContent xmlns:mc="http://schemas.openxmlformats.org/markup-compatibility/2006">
              <mc:Choice xmlns:v="urn:schemas-microsoft-com:vml" Requires="v">
                <p:oleObj spid="_x0000_s1075" name="Acrobat Document" r:id="rId4" imgW="3703212" imgH="4541520" progId="Acrobat.Document.11">
                  <p:embed/>
                </p:oleObj>
              </mc:Choice>
              <mc:Fallback>
                <p:oleObj name="Acrobat Document" r:id="rId4" imgW="3703212" imgH="4541520" progId="Acrobat.Document.11">
                  <p:embed/>
                  <p:pic>
                    <p:nvPicPr>
                      <p:cNvPr id="0" name=""/>
                      <p:cNvPicPr/>
                      <p:nvPr/>
                    </p:nvPicPr>
                    <p:blipFill>
                      <a:blip r:embed="rId5"/>
                      <a:stretch>
                        <a:fillRect/>
                      </a:stretch>
                    </p:blipFill>
                    <p:spPr>
                      <a:xfrm>
                        <a:off x="4085945" y="90055"/>
                        <a:ext cx="4009173" cy="4916523"/>
                      </a:xfrm>
                      <a:prstGeom prst="rect">
                        <a:avLst/>
                      </a:prstGeom>
                      <a:noFill/>
                      <a:ln w="28575">
                        <a:solidFill>
                          <a:schemeClr val="accent1"/>
                        </a:solidFill>
                      </a:ln>
                    </p:spPr>
                  </p:pic>
                </p:oleObj>
              </mc:Fallback>
            </mc:AlternateContent>
          </a:graphicData>
        </a:graphic>
      </p:graphicFrame>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9" name="Rectangle 8"/>
          <p:cNvSpPr/>
          <p:nvPr/>
        </p:nvSpPr>
        <p:spPr>
          <a:xfrm>
            <a:off x="5112327" y="1946564"/>
            <a:ext cx="2085109" cy="117763"/>
          </a:xfrm>
          <a:prstGeom prst="rect">
            <a:avLst/>
          </a:prstGeom>
          <a:noFill/>
          <a:ln w="12700">
            <a:solidFill>
              <a:srgbClr val="FF0000"/>
            </a:solidFill>
          </a:ln>
          <a:effectLst>
            <a:glow rad="70000">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624604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05182AC-95E9-45E2-A86B-B133503CD313}" type="slidenum">
              <a:rPr lang="en-GB" smtClean="0"/>
              <a:t>5</a:t>
            </a:fld>
            <a:endParaRPr lang="en-GB"/>
          </a:p>
        </p:txBody>
      </p:sp>
      <p:sp>
        <p:nvSpPr>
          <p:cNvPr id="7"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8"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smtClean="0"/>
              <a:t>Deferred</a:t>
            </a:r>
            <a:r>
              <a:rPr lang="fr-CH" sz="3300" b="1" dirty="0" smtClean="0"/>
              <a:t> Retirement</a:t>
            </a:r>
            <a:r>
              <a:rPr lang="fr-CH" sz="3300" b="1" dirty="0" smtClean="0">
                <a:effectLst>
                  <a:outerShdw blurRad="38100" dist="38100" dir="2700000" algn="tl">
                    <a:srgbClr val="000000">
                      <a:alpha val="43137"/>
                    </a:srgbClr>
                  </a:outerShdw>
                </a:effectLst>
              </a:rPr>
              <a:t> </a:t>
            </a:r>
            <a:r>
              <a:rPr lang="fr-CH" sz="3300" b="1" dirty="0"/>
              <a:t>Pension</a:t>
            </a:r>
          </a:p>
        </p:txBody>
      </p:sp>
      <p:sp>
        <p:nvSpPr>
          <p:cNvPr id="9"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10" name="Content Placeholder 2"/>
          <p:cNvSpPr txBox="1">
            <a:spLocks/>
          </p:cNvSpPr>
          <p:nvPr/>
        </p:nvSpPr>
        <p:spPr>
          <a:xfrm>
            <a:off x="1485900" y="1148224"/>
            <a:ext cx="6370320" cy="3394472"/>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58775" indent="-322263"/>
            <a:r>
              <a:rPr lang="fr-CH" sz="2250" dirty="0"/>
              <a:t>e</a:t>
            </a:r>
            <a:r>
              <a:rPr lang="fr-CH" sz="2250" dirty="0" smtClean="0"/>
              <a:t>nd of </a:t>
            </a:r>
            <a:r>
              <a:rPr lang="fr-CH" sz="2250" dirty="0" err="1" smtClean="0"/>
              <a:t>contract</a:t>
            </a:r>
            <a:r>
              <a:rPr lang="fr-CH" sz="2250" dirty="0"/>
              <a:t> </a:t>
            </a:r>
            <a:r>
              <a:rPr lang="fr-CH" sz="2250" dirty="0" err="1" smtClean="0"/>
              <a:t>before</a:t>
            </a:r>
            <a:r>
              <a:rPr lang="fr-CH" sz="2250" dirty="0" smtClean="0"/>
              <a:t> the</a:t>
            </a:r>
            <a:r>
              <a:rPr lang="fr-CH" sz="2250" dirty="0"/>
              <a:t> applicable retirement </a:t>
            </a:r>
            <a:r>
              <a:rPr lang="fr-CH" sz="2250" dirty="0" err="1"/>
              <a:t>age</a:t>
            </a:r>
            <a:r>
              <a:rPr lang="fr-CH" sz="2250" dirty="0"/>
              <a:t> </a:t>
            </a:r>
            <a:endParaRPr lang="fr-CH" sz="2250" dirty="0" smtClean="0"/>
          </a:p>
          <a:p>
            <a:pPr marL="358775" indent="-322263"/>
            <a:endParaRPr lang="fr-CH" sz="2250" dirty="0" smtClean="0"/>
          </a:p>
          <a:p>
            <a:pPr marL="358775" indent="-322263"/>
            <a:r>
              <a:rPr lang="fr-CH" sz="2250" dirty="0" smtClean="0"/>
              <a:t>retirement pension </a:t>
            </a:r>
            <a:r>
              <a:rPr lang="fr-CH" sz="2250" dirty="0" err="1" smtClean="0"/>
              <a:t>deferred</a:t>
            </a:r>
            <a:r>
              <a:rPr lang="fr-CH" sz="2250" dirty="0" smtClean="0"/>
              <a:t> to 65/67 </a:t>
            </a:r>
            <a:r>
              <a:rPr lang="fr-CH" sz="2250" dirty="0" err="1" smtClean="0"/>
              <a:t>years</a:t>
            </a:r>
            <a:r>
              <a:rPr lang="fr-CH" sz="2250" dirty="0" smtClean="0"/>
              <a:t> of </a:t>
            </a:r>
            <a:r>
              <a:rPr lang="fr-CH" sz="2250" dirty="0" err="1" smtClean="0"/>
              <a:t>age</a:t>
            </a:r>
            <a:endParaRPr lang="fr-CH" sz="2250" dirty="0" smtClean="0"/>
          </a:p>
          <a:p>
            <a:endParaRPr lang="fr-CH" sz="2250" dirty="0" smtClean="0"/>
          </a:p>
          <a:p>
            <a:pPr marL="360363" indent="-323850"/>
            <a:r>
              <a:rPr lang="fr-CH" sz="2250" dirty="0" err="1"/>
              <a:t>a</a:t>
            </a:r>
            <a:r>
              <a:rPr lang="fr-CH" sz="2250" dirty="0" err="1" smtClean="0"/>
              <a:t>nticipated</a:t>
            </a:r>
            <a:r>
              <a:rPr lang="fr-CH" sz="2250" dirty="0" smtClean="0"/>
              <a:t> retirement pension </a:t>
            </a:r>
            <a:r>
              <a:rPr lang="fr-CH" sz="2250" dirty="0" err="1" smtClean="0"/>
              <a:t>from</a:t>
            </a:r>
            <a:r>
              <a:rPr lang="fr-CH" sz="2250" dirty="0" smtClean="0"/>
              <a:t> the </a:t>
            </a:r>
            <a:r>
              <a:rPr lang="fr-CH" sz="2250" dirty="0" err="1" smtClean="0"/>
              <a:t>age</a:t>
            </a:r>
            <a:r>
              <a:rPr lang="fr-CH" sz="2250" dirty="0" smtClean="0"/>
              <a:t> of 50/52 </a:t>
            </a:r>
            <a:r>
              <a:rPr lang="fr-CH" sz="2250" dirty="0" err="1" smtClean="0"/>
              <a:t>onwards</a:t>
            </a:r>
            <a:endParaRPr lang="fr-CH" sz="2250" dirty="0" smtClean="0"/>
          </a:p>
          <a:p>
            <a:endParaRPr lang="fr-CH" sz="2250" dirty="0" smtClean="0"/>
          </a:p>
        </p:txBody>
      </p:sp>
    </p:spTree>
    <p:extLst>
      <p:ext uri="{BB962C8B-B14F-4D97-AF65-F5344CB8AC3E}">
        <p14:creationId xmlns:p14="http://schemas.microsoft.com/office/powerpoint/2010/main" val="4268704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439652"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Benefits / Contributions</a:t>
            </a:r>
            <a:endParaRPr lang="fr-CH" sz="3300" b="1" dirty="0"/>
          </a:p>
        </p:txBody>
      </p:sp>
      <p:sp>
        <p:nvSpPr>
          <p:cNvPr id="8" name="TextBox 7"/>
          <p:cNvSpPr txBox="1"/>
          <p:nvPr/>
        </p:nvSpPr>
        <p:spPr>
          <a:xfrm>
            <a:off x="893618" y="1156438"/>
            <a:ext cx="7638490" cy="3693319"/>
          </a:xfrm>
          <a:prstGeom prst="rect">
            <a:avLst/>
          </a:prstGeom>
          <a:noFill/>
        </p:spPr>
        <p:txBody>
          <a:bodyPr wrap="square" rtlCol="0">
            <a:spAutoFit/>
          </a:bodyPr>
          <a:lstStyle/>
          <a:p>
            <a:r>
              <a:rPr lang="fr-CH" b="1" dirty="0"/>
              <a:t>Benefits </a:t>
            </a:r>
            <a:r>
              <a:rPr lang="fr-CH" b="1" dirty="0" err="1"/>
              <a:t>that</a:t>
            </a:r>
            <a:r>
              <a:rPr lang="fr-CH" b="1" dirty="0"/>
              <a:t> </a:t>
            </a:r>
            <a:r>
              <a:rPr lang="fr-CH" b="1" dirty="0" err="1" smtClean="0"/>
              <a:t>may</a:t>
            </a:r>
            <a:r>
              <a:rPr lang="fr-CH" b="1" dirty="0" smtClean="0"/>
              <a:t> </a:t>
            </a:r>
            <a:r>
              <a:rPr lang="fr-CH" b="1" dirty="0" err="1" smtClean="0"/>
              <a:t>be</a:t>
            </a:r>
            <a:r>
              <a:rPr lang="fr-CH" b="1" dirty="0" smtClean="0"/>
              <a:t> </a:t>
            </a:r>
            <a:r>
              <a:rPr lang="fr-CH" b="1" dirty="0" err="1"/>
              <a:t>added</a:t>
            </a:r>
            <a:r>
              <a:rPr lang="fr-CH" b="1" dirty="0"/>
              <a:t> to the basic </a:t>
            </a:r>
            <a:r>
              <a:rPr lang="fr-CH" b="1" dirty="0" smtClean="0"/>
              <a:t>pension (if applicable):</a:t>
            </a:r>
            <a:endParaRPr lang="fr-CH" b="1" dirty="0"/>
          </a:p>
          <a:p>
            <a:endParaRPr lang="fr-CH" dirty="0"/>
          </a:p>
          <a:p>
            <a:pPr>
              <a:tabLst>
                <a:tab pos="200025" algn="l"/>
              </a:tabLst>
            </a:pPr>
            <a:r>
              <a:rPr lang="fr-CH" dirty="0"/>
              <a:t>+	</a:t>
            </a:r>
            <a:r>
              <a:rPr lang="fr-CH" dirty="0" err="1"/>
              <a:t>family</a:t>
            </a:r>
            <a:r>
              <a:rPr lang="fr-CH" dirty="0"/>
              <a:t> </a:t>
            </a:r>
            <a:r>
              <a:rPr lang="fr-CH" dirty="0" err="1"/>
              <a:t>allowance</a:t>
            </a:r>
            <a:endParaRPr lang="fr-CH" dirty="0"/>
          </a:p>
          <a:p>
            <a:pPr>
              <a:tabLst>
                <a:tab pos="200025" algn="l"/>
              </a:tabLst>
            </a:pPr>
            <a:r>
              <a:rPr lang="fr-CH" dirty="0"/>
              <a:t>+ 	</a:t>
            </a:r>
            <a:r>
              <a:rPr lang="fr-CH" dirty="0" err="1"/>
              <a:t>child</a:t>
            </a:r>
            <a:r>
              <a:rPr lang="fr-CH" dirty="0"/>
              <a:t> </a:t>
            </a:r>
            <a:r>
              <a:rPr lang="fr-CH" dirty="0" err="1"/>
              <a:t>allowance</a:t>
            </a:r>
            <a:endParaRPr lang="fr-CH" dirty="0"/>
          </a:p>
          <a:p>
            <a:pPr marL="214313" indent="-214313">
              <a:buFontTx/>
              <a:buChar char="-"/>
            </a:pPr>
            <a:endParaRPr lang="fr-CH" dirty="0"/>
          </a:p>
          <a:p>
            <a:r>
              <a:rPr lang="fr-CH" b="1" dirty="0"/>
              <a:t>Contributions </a:t>
            </a:r>
            <a:r>
              <a:rPr lang="fr-CH" b="1" dirty="0" err="1" smtClean="0"/>
              <a:t>deducted</a:t>
            </a:r>
            <a:r>
              <a:rPr lang="fr-CH" b="1" dirty="0" smtClean="0"/>
              <a:t> </a:t>
            </a:r>
            <a:r>
              <a:rPr lang="fr-CH" b="1" dirty="0" err="1"/>
              <a:t>from</a:t>
            </a:r>
            <a:r>
              <a:rPr lang="fr-CH" b="1" dirty="0"/>
              <a:t> the basic </a:t>
            </a:r>
            <a:r>
              <a:rPr lang="fr-CH" b="1" dirty="0" smtClean="0"/>
              <a:t>pension (</a:t>
            </a:r>
            <a:r>
              <a:rPr lang="fr-CH" b="1" dirty="0" err="1" smtClean="0"/>
              <a:t>optional</a:t>
            </a:r>
            <a:r>
              <a:rPr lang="fr-CH" b="1" dirty="0" smtClean="0"/>
              <a:t>):</a:t>
            </a:r>
            <a:endParaRPr lang="fr-CH" b="1" dirty="0"/>
          </a:p>
          <a:p>
            <a:endParaRPr lang="fr-CH" dirty="0"/>
          </a:p>
          <a:p>
            <a:pPr marL="214313" indent="-214313">
              <a:buFontTx/>
              <a:buChar char="-"/>
            </a:pPr>
            <a:r>
              <a:rPr lang="fr-CH" dirty="0" err="1"/>
              <a:t>health</a:t>
            </a:r>
            <a:r>
              <a:rPr lang="fr-CH" dirty="0"/>
              <a:t> </a:t>
            </a:r>
            <a:r>
              <a:rPr lang="fr-CH" dirty="0" err="1" smtClean="0"/>
              <a:t>insurance</a:t>
            </a:r>
            <a:r>
              <a:rPr lang="fr-CH" dirty="0" smtClean="0"/>
              <a:t> </a:t>
            </a:r>
            <a:r>
              <a:rPr lang="fr-CH" sz="1600" dirty="0" smtClean="0"/>
              <a:t>(main premium + </a:t>
            </a:r>
            <a:r>
              <a:rPr lang="fr-CH" sz="1600" dirty="0" err="1" smtClean="0"/>
              <a:t>complementary</a:t>
            </a:r>
            <a:r>
              <a:rPr lang="fr-CH" sz="1600" dirty="0" smtClean="0"/>
              <a:t> for </a:t>
            </a:r>
            <a:r>
              <a:rPr lang="fr-CH" sz="1600" dirty="0" err="1" smtClean="0"/>
              <a:t>spouse</a:t>
            </a:r>
            <a:r>
              <a:rPr lang="fr-CH" sz="1600" dirty="0" smtClean="0"/>
              <a:t>)</a:t>
            </a:r>
            <a:endParaRPr lang="fr-CH" sz="1600" dirty="0"/>
          </a:p>
          <a:p>
            <a:pPr marL="214313" indent="-214313">
              <a:buFontTx/>
              <a:buChar char="-"/>
            </a:pPr>
            <a:r>
              <a:rPr lang="fr-CH" dirty="0"/>
              <a:t>life </a:t>
            </a:r>
            <a:r>
              <a:rPr lang="fr-CH" dirty="0" err="1" smtClean="0"/>
              <a:t>insurance</a:t>
            </a:r>
            <a:endParaRPr lang="fr-CH" dirty="0"/>
          </a:p>
          <a:p>
            <a:pPr marL="214313" indent="-214313">
              <a:buFontTx/>
              <a:buChar char="-"/>
            </a:pPr>
            <a:endParaRPr lang="fr-CH" dirty="0"/>
          </a:p>
          <a:p>
            <a:r>
              <a:rPr lang="fr-CH" b="1" dirty="0" err="1"/>
              <a:t>Reminder</a:t>
            </a:r>
            <a:r>
              <a:rPr lang="fr-CH" b="1" dirty="0"/>
              <a:t>:</a:t>
            </a:r>
          </a:p>
          <a:p>
            <a:r>
              <a:rPr lang="fr-CH" dirty="0" err="1"/>
              <a:t>Educational</a:t>
            </a:r>
            <a:r>
              <a:rPr lang="fr-CH" dirty="0"/>
              <a:t> </a:t>
            </a:r>
            <a:r>
              <a:rPr lang="fr-CH" dirty="0" err="1"/>
              <a:t>fees</a:t>
            </a:r>
            <a:r>
              <a:rPr lang="fr-CH" dirty="0"/>
              <a:t> are not </a:t>
            </a:r>
            <a:r>
              <a:rPr lang="fr-CH" dirty="0" err="1"/>
              <a:t>reimbursed</a:t>
            </a:r>
            <a:r>
              <a:rPr lang="fr-CH" dirty="0"/>
              <a:t> to </a:t>
            </a:r>
            <a:r>
              <a:rPr lang="fr-CH" dirty="0" err="1"/>
              <a:t>beneficiaries</a:t>
            </a:r>
            <a:endParaRPr lang="en-GB" dirty="0"/>
          </a:p>
          <a:p>
            <a:pPr marL="214313" indent="-214313">
              <a:buFontTx/>
              <a:buChar char="-"/>
            </a:pPr>
            <a:endParaRPr lang="en-GB"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8031128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439652"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Child </a:t>
            </a:r>
            <a:r>
              <a:rPr lang="fr-CH" sz="3300" b="1" dirty="0" err="1" smtClean="0"/>
              <a:t>allowance</a:t>
            </a:r>
            <a:endParaRPr lang="fr-CH" sz="3300" b="1" dirty="0"/>
          </a:p>
        </p:txBody>
      </p:sp>
      <p:sp>
        <p:nvSpPr>
          <p:cNvPr id="8" name="TextBox 7"/>
          <p:cNvSpPr txBox="1"/>
          <p:nvPr/>
        </p:nvSpPr>
        <p:spPr>
          <a:xfrm>
            <a:off x="1400175" y="1688065"/>
            <a:ext cx="6690880" cy="2308324"/>
          </a:xfrm>
          <a:prstGeom prst="rect">
            <a:avLst/>
          </a:prstGeom>
          <a:noFill/>
        </p:spPr>
        <p:txBody>
          <a:bodyPr wrap="square" rtlCol="0">
            <a:spAutoFit/>
          </a:bodyPr>
          <a:lstStyle/>
          <a:p>
            <a:r>
              <a:rPr lang="fr-CH" b="1" dirty="0" smtClean="0"/>
              <a:t>To </a:t>
            </a:r>
            <a:r>
              <a:rPr lang="fr-CH" b="1" dirty="0" err="1" smtClean="0"/>
              <a:t>ensure</a:t>
            </a:r>
            <a:r>
              <a:rPr lang="fr-CH" b="1" dirty="0" smtClean="0"/>
              <a:t> </a:t>
            </a:r>
            <a:r>
              <a:rPr lang="fr-CH" b="1" dirty="0" err="1" smtClean="0"/>
              <a:t>continued</a:t>
            </a:r>
            <a:r>
              <a:rPr lang="fr-CH" b="1" dirty="0" smtClean="0"/>
              <a:t> </a:t>
            </a:r>
            <a:r>
              <a:rPr lang="fr-CH" b="1" dirty="0" err="1" smtClean="0"/>
              <a:t>entitlement</a:t>
            </a:r>
            <a:r>
              <a:rPr lang="fr-CH" b="1" dirty="0" smtClean="0"/>
              <a:t> </a:t>
            </a:r>
            <a:r>
              <a:rPr lang="fr-CH" b="1" dirty="0" smtClean="0"/>
              <a:t>to </a:t>
            </a:r>
            <a:r>
              <a:rPr lang="fr-CH" b="1" dirty="0" smtClean="0"/>
              <a:t>a </a:t>
            </a:r>
            <a:r>
              <a:rPr lang="fr-CH" b="1" dirty="0" err="1" smtClean="0"/>
              <a:t>dependent</a:t>
            </a:r>
            <a:r>
              <a:rPr lang="fr-CH" b="1" dirty="0" smtClean="0"/>
              <a:t> </a:t>
            </a:r>
            <a:r>
              <a:rPr lang="fr-CH" b="1" dirty="0" err="1" smtClean="0"/>
              <a:t>child</a:t>
            </a:r>
            <a:r>
              <a:rPr lang="fr-CH" b="1" dirty="0"/>
              <a:t> </a:t>
            </a:r>
            <a:r>
              <a:rPr lang="fr-CH" b="1" dirty="0" err="1" smtClean="0"/>
              <a:t>allowance</a:t>
            </a:r>
            <a:r>
              <a:rPr lang="fr-CH" b="1" dirty="0" smtClean="0"/>
              <a:t> </a:t>
            </a:r>
            <a:r>
              <a:rPr lang="fr-CH" b="1" dirty="0" err="1" smtClean="0"/>
              <a:t>you</a:t>
            </a:r>
            <a:r>
              <a:rPr lang="fr-CH" b="1" dirty="0" smtClean="0"/>
              <a:t> </a:t>
            </a:r>
            <a:r>
              <a:rPr lang="fr-CH" b="1" dirty="0" smtClean="0"/>
              <a:t>are </a:t>
            </a:r>
            <a:r>
              <a:rPr lang="fr-CH" b="1" dirty="0" err="1" smtClean="0"/>
              <a:t>required</a:t>
            </a:r>
            <a:r>
              <a:rPr lang="fr-CH" b="1" dirty="0" smtClean="0"/>
              <a:t> to</a:t>
            </a:r>
            <a:r>
              <a:rPr lang="fr-CH" b="1" dirty="0" smtClean="0"/>
              <a:t>:</a:t>
            </a:r>
            <a:endParaRPr lang="fr-CH" b="1" dirty="0"/>
          </a:p>
          <a:p>
            <a:endParaRPr lang="fr-CH" dirty="0"/>
          </a:p>
          <a:p>
            <a:pPr>
              <a:tabLst>
                <a:tab pos="200025" algn="l"/>
              </a:tabLst>
            </a:pPr>
            <a:r>
              <a:rPr lang="fr-CH" dirty="0"/>
              <a:t>	</a:t>
            </a:r>
            <a:r>
              <a:rPr lang="fr-CH" dirty="0" smtClean="0"/>
              <a:t>a) </a:t>
            </a:r>
            <a:r>
              <a:rPr lang="fr-CH" dirty="0" err="1" smtClean="0"/>
              <a:t>complete</a:t>
            </a:r>
            <a:r>
              <a:rPr lang="fr-CH" dirty="0" smtClean="0"/>
              <a:t> the «</a:t>
            </a:r>
            <a:r>
              <a:rPr lang="fr-CH" dirty="0" err="1" smtClean="0"/>
              <a:t>declaration</a:t>
            </a:r>
            <a:r>
              <a:rPr lang="fr-CH" dirty="0" smtClean="0"/>
              <a:t> of </a:t>
            </a:r>
            <a:r>
              <a:rPr lang="fr-CH" dirty="0" err="1" smtClean="0"/>
              <a:t>intent</a:t>
            </a:r>
            <a:r>
              <a:rPr lang="fr-CH" dirty="0" smtClean="0"/>
              <a:t>» (sent in </a:t>
            </a:r>
            <a:r>
              <a:rPr lang="fr-CH" dirty="0" err="1" smtClean="0"/>
              <a:t>June</a:t>
            </a:r>
            <a:r>
              <a:rPr lang="fr-CH" dirty="0" smtClean="0"/>
              <a:t>/July)</a:t>
            </a:r>
            <a:endParaRPr lang="fr-CH" dirty="0"/>
          </a:p>
          <a:p>
            <a:pPr>
              <a:tabLst>
                <a:tab pos="200025" algn="l"/>
              </a:tabLst>
            </a:pPr>
            <a:r>
              <a:rPr lang="fr-CH" dirty="0"/>
              <a:t>	</a:t>
            </a:r>
            <a:r>
              <a:rPr lang="fr-CH" dirty="0" smtClean="0"/>
              <a:t>b) </a:t>
            </a:r>
            <a:r>
              <a:rPr lang="fr-CH" dirty="0" err="1" smtClean="0"/>
              <a:t>send</a:t>
            </a:r>
            <a:r>
              <a:rPr lang="fr-CH" dirty="0" smtClean="0"/>
              <a:t> the relevant proof of </a:t>
            </a:r>
            <a:r>
              <a:rPr lang="fr-CH" dirty="0" err="1" smtClean="0"/>
              <a:t>enrollment</a:t>
            </a:r>
            <a:endParaRPr lang="fr-CH" dirty="0"/>
          </a:p>
          <a:p>
            <a:pPr marL="214313" indent="-214313">
              <a:buFontTx/>
              <a:buChar char="-"/>
            </a:pPr>
            <a:endParaRPr lang="fr-CH" dirty="0"/>
          </a:p>
          <a:p>
            <a:r>
              <a:rPr lang="fr-CH" b="1" i="1" dirty="0">
                <a:solidFill>
                  <a:srgbClr val="FF0000"/>
                </a:solidFill>
              </a:rPr>
              <a:t>In case of </a:t>
            </a:r>
            <a:r>
              <a:rPr lang="fr-CH" b="1" i="1" dirty="0" err="1">
                <a:solidFill>
                  <a:srgbClr val="FF0000"/>
                </a:solidFill>
              </a:rPr>
              <a:t>failure</a:t>
            </a:r>
            <a:r>
              <a:rPr lang="fr-CH" b="1" i="1" dirty="0">
                <a:solidFill>
                  <a:srgbClr val="FF0000"/>
                </a:solidFill>
              </a:rPr>
              <a:t> to return </a:t>
            </a:r>
            <a:r>
              <a:rPr lang="fr-CH" b="1" i="1" dirty="0" err="1">
                <a:solidFill>
                  <a:srgbClr val="FF0000"/>
                </a:solidFill>
              </a:rPr>
              <a:t>this</a:t>
            </a:r>
            <a:r>
              <a:rPr lang="fr-CH" b="1" i="1" dirty="0">
                <a:solidFill>
                  <a:srgbClr val="FF0000"/>
                </a:solidFill>
              </a:rPr>
              <a:t> </a:t>
            </a:r>
            <a:r>
              <a:rPr lang="fr-CH" b="1" i="1" dirty="0" err="1" smtClean="0">
                <a:solidFill>
                  <a:srgbClr val="FF0000"/>
                </a:solidFill>
              </a:rPr>
              <a:t>form</a:t>
            </a:r>
            <a:r>
              <a:rPr lang="fr-CH" b="1" i="1" dirty="0" smtClean="0">
                <a:solidFill>
                  <a:srgbClr val="FF0000"/>
                </a:solidFill>
              </a:rPr>
              <a:t>/</a:t>
            </a:r>
            <a:r>
              <a:rPr lang="fr-CH" b="1" i="1" dirty="0" err="1" smtClean="0">
                <a:solidFill>
                  <a:srgbClr val="FF0000"/>
                </a:solidFill>
              </a:rPr>
              <a:t>certificate</a:t>
            </a:r>
            <a:r>
              <a:rPr lang="fr-CH" b="1" i="1" dirty="0" smtClean="0">
                <a:solidFill>
                  <a:srgbClr val="FF0000"/>
                </a:solidFill>
              </a:rPr>
              <a:t>, </a:t>
            </a:r>
            <a:r>
              <a:rPr lang="fr-CH" b="1" i="1" dirty="0" err="1" smtClean="0">
                <a:solidFill>
                  <a:srgbClr val="FF0000"/>
                </a:solidFill>
              </a:rPr>
              <a:t>payment</a:t>
            </a:r>
            <a:r>
              <a:rPr lang="fr-CH" b="1" i="1" dirty="0" smtClean="0">
                <a:solidFill>
                  <a:srgbClr val="FF0000"/>
                </a:solidFill>
              </a:rPr>
              <a:t> of </a:t>
            </a:r>
            <a:r>
              <a:rPr lang="fr-CH" b="1" i="1" dirty="0" err="1" smtClean="0">
                <a:solidFill>
                  <a:srgbClr val="FF0000"/>
                </a:solidFill>
              </a:rPr>
              <a:t>child</a:t>
            </a:r>
            <a:r>
              <a:rPr lang="fr-CH" b="1" i="1" dirty="0" smtClean="0">
                <a:solidFill>
                  <a:srgbClr val="FF0000"/>
                </a:solidFill>
              </a:rPr>
              <a:t> </a:t>
            </a:r>
            <a:r>
              <a:rPr lang="fr-CH" b="1" i="1" dirty="0" err="1" smtClean="0">
                <a:solidFill>
                  <a:srgbClr val="FF0000"/>
                </a:solidFill>
              </a:rPr>
              <a:t>allowance</a:t>
            </a:r>
            <a:r>
              <a:rPr lang="fr-CH" b="1" i="1" dirty="0" smtClean="0">
                <a:solidFill>
                  <a:srgbClr val="FF0000"/>
                </a:solidFill>
              </a:rPr>
              <a:t> </a:t>
            </a:r>
            <a:r>
              <a:rPr lang="fr-CH" b="1" i="1" dirty="0" err="1">
                <a:solidFill>
                  <a:srgbClr val="FF0000"/>
                </a:solidFill>
              </a:rPr>
              <a:t>will</a:t>
            </a:r>
            <a:r>
              <a:rPr lang="fr-CH" b="1" i="1" dirty="0">
                <a:solidFill>
                  <a:srgbClr val="FF0000"/>
                </a:solidFill>
              </a:rPr>
              <a:t> </a:t>
            </a:r>
            <a:r>
              <a:rPr lang="fr-CH" b="1" i="1" dirty="0" err="1">
                <a:solidFill>
                  <a:srgbClr val="FF0000"/>
                </a:solidFill>
              </a:rPr>
              <a:t>be</a:t>
            </a:r>
            <a:r>
              <a:rPr lang="fr-CH" b="1" i="1" dirty="0">
                <a:solidFill>
                  <a:srgbClr val="FF0000"/>
                </a:solidFill>
              </a:rPr>
              <a:t> </a:t>
            </a:r>
            <a:r>
              <a:rPr lang="fr-CH" b="1" i="1" dirty="0" err="1">
                <a:solidFill>
                  <a:srgbClr val="FF0000"/>
                </a:solidFill>
              </a:rPr>
              <a:t>suspended</a:t>
            </a:r>
            <a:endParaRPr lang="en-GB"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10401054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Pensions </a:t>
            </a:r>
            <a:r>
              <a:rPr lang="fr-CH" sz="3300" b="1" dirty="0" err="1" smtClean="0"/>
              <a:t>payment</a:t>
            </a:r>
            <a:endParaRPr lang="fr-CH" sz="3300" b="1" dirty="0"/>
          </a:p>
        </p:txBody>
      </p:sp>
      <p:sp>
        <p:nvSpPr>
          <p:cNvPr id="6" name="Content Placeholder 2"/>
          <p:cNvSpPr>
            <a:spLocks noGrp="1"/>
          </p:cNvSpPr>
          <p:nvPr>
            <p:ph idx="1"/>
          </p:nvPr>
        </p:nvSpPr>
        <p:spPr>
          <a:xfrm>
            <a:off x="1485900" y="1148224"/>
            <a:ext cx="6172200" cy="3394472"/>
          </a:xfrm>
        </p:spPr>
        <p:txBody>
          <a:bodyPr>
            <a:normAutofit/>
          </a:bodyPr>
          <a:lstStyle/>
          <a:p>
            <a:endParaRPr lang="fr-CH" sz="1800" dirty="0" smtClean="0"/>
          </a:p>
          <a:p>
            <a:pPr marL="360363" indent="-323850"/>
            <a:r>
              <a:rPr lang="fr-CH" sz="2250" dirty="0"/>
              <a:t>pensions are </a:t>
            </a:r>
            <a:r>
              <a:rPr lang="fr-CH" sz="2250" dirty="0" err="1"/>
              <a:t>paid</a:t>
            </a:r>
            <a:r>
              <a:rPr lang="fr-CH" sz="2250" dirty="0"/>
              <a:t> in CHF in </a:t>
            </a:r>
            <a:r>
              <a:rPr lang="fr-CH" sz="2250" dirty="0" err="1"/>
              <a:t>Switzerland</a:t>
            </a:r>
            <a:endParaRPr lang="fr-CH" sz="2250" dirty="0"/>
          </a:p>
          <a:p>
            <a:endParaRPr lang="fr-CH" sz="2250" dirty="0"/>
          </a:p>
          <a:p>
            <a:pPr marL="360363" indent="-323850"/>
            <a:r>
              <a:rPr lang="fr-CH" sz="2250" dirty="0" err="1"/>
              <a:t>between</a:t>
            </a:r>
            <a:r>
              <a:rPr lang="fr-CH" sz="2250" dirty="0"/>
              <a:t> the </a:t>
            </a:r>
            <a:r>
              <a:rPr lang="fr-CH" sz="2250" dirty="0" smtClean="0"/>
              <a:t>6</a:t>
            </a:r>
            <a:r>
              <a:rPr lang="fr-CH" sz="2250" baseline="30000" dirty="0" smtClean="0"/>
              <a:t>th</a:t>
            </a:r>
            <a:r>
              <a:rPr lang="fr-CH" sz="2250" dirty="0" smtClean="0"/>
              <a:t> </a:t>
            </a:r>
            <a:r>
              <a:rPr lang="fr-CH" sz="2250" dirty="0"/>
              <a:t>and the </a:t>
            </a:r>
            <a:r>
              <a:rPr lang="fr-CH" sz="2250" dirty="0" smtClean="0"/>
              <a:t>8</a:t>
            </a:r>
            <a:r>
              <a:rPr lang="fr-CH" sz="2250" baseline="30000" dirty="0" smtClean="0"/>
              <a:t>th</a:t>
            </a:r>
            <a:r>
              <a:rPr lang="fr-CH" sz="2250" dirty="0" smtClean="0"/>
              <a:t> </a:t>
            </a:r>
            <a:r>
              <a:rPr lang="fr-CH" sz="2250" dirty="0"/>
              <a:t>of </a:t>
            </a:r>
            <a:r>
              <a:rPr lang="fr-CH" sz="2250" dirty="0" err="1"/>
              <a:t>each</a:t>
            </a:r>
            <a:r>
              <a:rPr lang="fr-CH" sz="2250" dirty="0"/>
              <a:t> </a:t>
            </a:r>
            <a:r>
              <a:rPr lang="fr-CH" sz="2250" dirty="0" err="1"/>
              <a:t>month</a:t>
            </a:r>
            <a:r>
              <a:rPr lang="fr-CH" sz="2250" dirty="0"/>
              <a:t> </a:t>
            </a:r>
          </a:p>
          <a:p>
            <a:endParaRPr lang="fr-CH" sz="2250" dirty="0"/>
          </a:p>
          <a:p>
            <a:pPr marL="360363" indent="-323850"/>
            <a:r>
              <a:rPr lang="fr-CH" sz="2250" dirty="0" err="1"/>
              <a:t>payment</a:t>
            </a:r>
            <a:r>
              <a:rPr lang="fr-CH" sz="2250" dirty="0"/>
              <a:t> dates </a:t>
            </a:r>
            <a:r>
              <a:rPr lang="fr-CH" sz="2250" dirty="0" err="1"/>
              <a:t>can</a:t>
            </a:r>
            <a:r>
              <a:rPr lang="fr-CH" sz="2250" dirty="0"/>
              <a:t> </a:t>
            </a:r>
            <a:r>
              <a:rPr lang="fr-CH" sz="2250" dirty="0" err="1"/>
              <a:t>be</a:t>
            </a:r>
            <a:r>
              <a:rPr lang="fr-CH" sz="2250" dirty="0"/>
              <a:t> </a:t>
            </a:r>
            <a:r>
              <a:rPr lang="fr-CH" sz="2250" dirty="0" err="1"/>
              <a:t>found</a:t>
            </a:r>
            <a:r>
              <a:rPr lang="fr-CH" sz="2250" dirty="0"/>
              <a:t> on </a:t>
            </a:r>
            <a:r>
              <a:rPr lang="fr-CH" sz="2250" dirty="0" err="1"/>
              <a:t>our</a:t>
            </a:r>
            <a:r>
              <a:rPr lang="fr-CH" sz="2250" dirty="0"/>
              <a:t> </a:t>
            </a:r>
            <a:r>
              <a:rPr lang="fr-CH" sz="2250" dirty="0" err="1" smtClean="0"/>
              <a:t>website</a:t>
            </a:r>
            <a:r>
              <a:rPr lang="fr-CH" sz="2250" dirty="0" smtClean="0"/>
              <a:t> </a:t>
            </a:r>
            <a:r>
              <a:rPr lang="fr-CH" sz="2250" dirty="0"/>
              <a:t>and in the CERN Bulletin in </a:t>
            </a:r>
            <a:r>
              <a:rPr lang="fr-CH" sz="2250" dirty="0" err="1"/>
              <a:t>December</a:t>
            </a:r>
            <a:endParaRPr lang="fr-CH" sz="22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7565"/>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5312016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Departure</a:t>
            </a:r>
            <a:r>
              <a:rPr lang="fr-CH" sz="3300" b="1" dirty="0"/>
              <a:t> </a:t>
            </a:r>
            <a:r>
              <a:rPr lang="fr-CH" sz="3300" b="1" dirty="0" err="1"/>
              <a:t>formalities</a:t>
            </a:r>
            <a:endParaRPr lang="fr-CH" sz="3300" b="1" dirty="0"/>
          </a:p>
        </p:txBody>
      </p:sp>
      <p:sp>
        <p:nvSpPr>
          <p:cNvPr id="2" name="AutoShape 4" descr="Résultat de recherche d'images pour &quot;formalities&quot;"/>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 name="AutoShape 6" descr="Résultat de recherche d'images pour &quot;formalities&quot;"/>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AutoShape 8" descr="Afficher l'image d'origine"/>
          <p:cNvSpPr>
            <a:spLocks noChangeAspect="1" noChangeArrowheads="1"/>
          </p:cNvSpPr>
          <p:nvPr/>
        </p:nvSpPr>
        <p:spPr bwMode="auto">
          <a:xfrm>
            <a:off x="63500" y="-136525"/>
            <a:ext cx="6096000" cy="45624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081" name="Picture 9" descr="\\cern.ch\dfs\Users\e\eclerc\Desktop\untitl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8166" y="1201848"/>
            <a:ext cx="3810000" cy="2842846"/>
          </a:xfrm>
          <a:prstGeom prst="rect">
            <a:avLst/>
          </a:prstGeom>
          <a:noFill/>
          <a:extLst>
            <a:ext uri="{909E8E84-426E-40DD-AFC4-6F175D3DCCD1}">
              <a14:hiddenFill xmlns:a14="http://schemas.microsoft.com/office/drawing/2010/main">
                <a:solidFill>
                  <a:srgbClr val="FFFFFF"/>
                </a:solidFill>
              </a14:hiddenFill>
            </a:ext>
          </a:extLst>
        </p:spPr>
      </p:pic>
      <p:sp>
        <p:nvSpPr>
          <p:cNvPr id="12"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3"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289279073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CERNcobrandi16-9</Template>
  <TotalTime>1102</TotalTime>
  <Words>719</Words>
  <Application>Microsoft Office PowerPoint</Application>
  <PresentationFormat>On-screen Show (16:9)</PresentationFormat>
  <Paragraphs>160</Paragraphs>
  <Slides>22</Slides>
  <Notes>6</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2</vt:i4>
      </vt:variant>
      <vt:variant>
        <vt:lpstr>Slide Titles</vt:lpstr>
      </vt:variant>
      <vt:variant>
        <vt:i4>22</vt:i4>
      </vt:variant>
    </vt:vector>
  </HeadingPairs>
  <TitlesOfParts>
    <vt:vector size="31" baseType="lpstr">
      <vt:lpstr>ＭＳ Ｐゴシック</vt:lpstr>
      <vt:lpstr>Arial</vt:lpstr>
      <vt:lpstr>Calibri</vt:lpstr>
      <vt:lpstr>Calibri Light</vt:lpstr>
      <vt:lpstr>Wingdings</vt:lpstr>
      <vt:lpstr>CERN2Corporate16-9</vt:lpstr>
      <vt:lpstr>Custom Design</vt:lpstr>
      <vt:lpstr>Acrobat Document</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Pensions payment</vt:lpstr>
      <vt:lpstr>PowerPoint Presentation</vt:lpstr>
      <vt:lpstr>Application for a pension  (example)</vt:lpstr>
      <vt:lpstr>Health insurance coverage: Confidential Declaration of Family Situation (CDFS)</vt:lpstr>
      <vt:lpstr>Life insurance application form</vt:lpstr>
      <vt:lpstr>PowerPoint Presentation</vt:lpstr>
      <vt:lpstr>Monthly breakdown (January)</vt:lpstr>
      <vt:lpstr>Statement for declaration of income (February)</vt:lpstr>
      <vt:lpstr>"Life certificate " (December)</vt:lpstr>
      <vt:lpstr>PowerPoint Presentation</vt:lpstr>
      <vt:lpstr>In case of death</vt:lpstr>
      <vt:lpstr>Pension for Surviving Spouse</vt:lpstr>
      <vt:lpstr>Divorced former spouse(s)</vt:lpstr>
      <vt:lpstr>Orphan’s Pension</vt:lpstr>
      <vt:lpstr>Other information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lastModifiedBy>Emilie Clerc</cp:lastModifiedBy>
  <cp:revision>64</cp:revision>
  <cp:lastPrinted>2016-11-10T17:04:05Z</cp:lastPrinted>
  <dcterms:created xsi:type="dcterms:W3CDTF">2015-08-13T15:06:22Z</dcterms:created>
  <dcterms:modified xsi:type="dcterms:W3CDTF">2017-11-30T10:18:48Z</dcterms:modified>
</cp:coreProperties>
</file>