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80" r:id="rId6"/>
    <p:sldId id="273" r:id="rId7"/>
    <p:sldId id="270" r:id="rId8"/>
    <p:sldId id="267" r:id="rId9"/>
    <p:sldId id="281" r:id="rId10"/>
    <p:sldId id="282" r:id="rId11"/>
    <p:sldId id="274" r:id="rId12"/>
    <p:sldId id="262" r:id="rId13"/>
    <p:sldId id="277" r:id="rId14"/>
    <p:sldId id="275" r:id="rId15"/>
    <p:sldId id="272" r:id="rId16"/>
    <p:sldId id="260" r:id="rId17"/>
    <p:sldId id="283" r:id="rId18"/>
    <p:sldId id="268" r:id="rId19"/>
    <p:sldId id="269" r:id="rId20"/>
    <p:sldId id="276" r:id="rId21"/>
    <p:sldId id="266" r:id="rId22"/>
    <p:sldId id="278" r:id="rId23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4" autoAdjust="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138" y="48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02/12/2017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02/12/2017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010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8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602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75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994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476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558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687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280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4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11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262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279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823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735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745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7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/>
              <a:t>What </a:t>
            </a:r>
            <a:r>
              <a:rPr lang="en-GB" b="1" i="1" spc="-30" dirty="0"/>
              <a:t>does</a:t>
            </a:r>
            <a:r>
              <a:rPr lang="en-GB" b="1" i="1" spc="-30" dirty="0" smtClean="0"/>
              <a:t> </a:t>
            </a:r>
            <a:r>
              <a:rPr lang="en-GB" sz="4000" b="1" i="1" spc="-30" dirty="0" smtClean="0"/>
              <a:t>&amp;</a:t>
            </a:r>
            <a:r>
              <a:rPr lang="en-GB" b="1" i="1" spc="-30" dirty="0" smtClean="0"/>
              <a:t> </a:t>
            </a:r>
            <a:r>
              <a:rPr lang="en-GB" b="1" i="1" u="sng" spc="-30" dirty="0">
                <a:solidFill>
                  <a:srgbClr val="FF0000"/>
                </a:solidFill>
              </a:rPr>
              <a:t>does not </a:t>
            </a:r>
            <a:r>
              <a:rPr lang="en-GB" b="1" i="1" spc="-30" dirty="0" smtClean="0"/>
              <a:t>change</a:t>
            </a:r>
            <a:r>
              <a:rPr lang="en-GB" dirty="0" smtClean="0"/>
              <a:t>	</a:t>
            </a:r>
            <a:r>
              <a:rPr lang="en-GB" sz="48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800" b="1" dirty="0" smtClean="0">
                <a:solidFill>
                  <a:srgbClr val="0055A0"/>
                </a:solidFill>
                <a:sym typeface="Wingdings 2" panose="05020102010507070707" pitchFamily="18" charset="2"/>
              </a:rPr>
              <a:t>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You </a:t>
            </a:r>
            <a:r>
              <a:rPr lang="en-US" spc="-40" dirty="0" smtClean="0"/>
              <a:t>have to remember to ask, fill-in and send back a </a:t>
            </a:r>
            <a:r>
              <a:rPr lang="en-US" b="1" spc="-4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SHIPID</a:t>
            </a:r>
            <a:r>
              <a:rPr lang="en-US" spc="-40" dirty="0" smtClean="0"/>
              <a:t> every time there’s a change</a:t>
            </a:r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US" spc="-20" dirty="0" smtClean="0"/>
              <a:t>your spouse retirees : her/his income drops, your supplementary contribution may drop too</a:t>
            </a:r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US" spc="-20" dirty="0" smtClean="0"/>
              <a:t>your spouse reaches retirement age after a period without work &amp; income : his/her income increases, your supplementary contribution may increase too</a:t>
            </a:r>
            <a:endParaRPr lang="en-GB" spc="-2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1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not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116896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98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 smtClean="0"/>
              <a:t>Obtaining Information</a:t>
            </a:r>
            <a:r>
              <a:rPr lang="en-GB" sz="4100" dirty="0" smtClean="0"/>
              <a:t>	</a:t>
            </a:r>
            <a:r>
              <a:rPr lang="en-GB" sz="41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100" b="1" dirty="0">
                <a:solidFill>
                  <a:srgbClr val="0055A0"/>
                </a:solidFill>
                <a:sym typeface="Wingdings 2" panose="05020102010507070707" pitchFamily="18" charset="2"/>
              </a:rPr>
              <a:t>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436029" cy="3203145"/>
          </a:xfrm>
        </p:spPr>
        <p:txBody>
          <a:bodyPr>
            <a:normAutofit lnSpcReduction="10000"/>
          </a:bodyPr>
          <a:lstStyle/>
          <a:p>
            <a:pPr marL="0" indent="0" algn="just">
              <a:buSzPct val="70000"/>
              <a:buNone/>
            </a:pPr>
            <a:r>
              <a:rPr lang="en-GB" spc="-20" dirty="0" smtClean="0"/>
              <a:t>General questions, claims, …</a:t>
            </a:r>
          </a:p>
          <a:p>
            <a:pPr marL="269875" indent="0">
              <a:buSzPct val="70000"/>
              <a:buNone/>
            </a:pP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</a:t>
            </a:r>
            <a:r>
              <a:rPr lang="en-GB" sz="16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2200" spc="-100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 3" panose="05040102010807070707" pitchFamily="18" charset="2"/>
              </a:rPr>
              <a:t>uniqa</a:t>
            </a: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@</a:t>
            </a:r>
            <a:r>
              <a:rPr lang="en-GB" sz="2200" spc="-100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 3" panose="05040102010807070707" pitchFamily="18" charset="2"/>
              </a:rPr>
              <a:t>cern.ch 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</a:t>
            </a:r>
            <a:r>
              <a:rPr lang="en-GB" sz="2000" spc="-20" dirty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022.767</a:t>
            </a:r>
            <a:r>
              <a:rPr lang="en-GB" sz="2000" spc="-20" dirty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27</a:t>
            </a:r>
            <a:r>
              <a:rPr lang="en-GB" sz="2000" spc="-20" dirty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800" spc="-20" dirty="0">
                <a:solidFill>
                  <a:srgbClr val="0055A0"/>
                </a:solidFill>
                <a:sym typeface="Wingdings 3" panose="05040102010807070707" pitchFamily="18" charset="2"/>
              </a:rPr>
              <a:t>30    </a:t>
            </a: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  UNIQA offices: CERN or downtown Geneva</a:t>
            </a:r>
          </a:p>
          <a:p>
            <a:pPr marL="0" indent="0" algn="just">
              <a:buSzPct val="70000"/>
              <a:buNone/>
            </a:pPr>
            <a:r>
              <a:rPr lang="en-GB" spc="-20" dirty="0" smtClean="0">
                <a:sym typeface="Wingdings 3" panose="05040102010807070707" pitchFamily="18" charset="2"/>
              </a:rPr>
              <a:t>Medical assistance</a:t>
            </a:r>
            <a:endParaRPr lang="en-GB" spc="-20" dirty="0">
              <a:sym typeface="Wingdings 3" panose="05040102010807070707" pitchFamily="18" charset="2"/>
            </a:endParaRPr>
          </a:p>
          <a:p>
            <a:pPr marL="0" indent="0" algn="just">
              <a:buSzPct val="70000"/>
              <a:buNone/>
            </a:pP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    </a:t>
            </a:r>
            <a:r>
              <a:rPr lang="en-GB" sz="1800" spc="-20" dirty="0">
                <a:solidFill>
                  <a:srgbClr val="0055A0"/>
                </a:solidFill>
              </a:rPr>
              <a:t>+</a:t>
            </a:r>
            <a:r>
              <a:rPr lang="en-GB" sz="1800" spc="-20" dirty="0" smtClean="0">
                <a:solidFill>
                  <a:srgbClr val="0055A0"/>
                </a:solidFill>
              </a:rPr>
              <a:t>41.22.819.44.77 (esp. when travelling)</a:t>
            </a:r>
          </a:p>
          <a:p>
            <a:pPr marL="0" indent="0" algn="just">
              <a:buSzPct val="70000"/>
              <a:buNone/>
            </a:pPr>
            <a:r>
              <a:rPr lang="en-GB" spc="-20" dirty="0" smtClean="0"/>
              <a:t>CHIS Rules</a:t>
            </a:r>
            <a:r>
              <a:rPr lang="en-GB" spc="-20" dirty="0"/>
              <a:t>, general advice</a:t>
            </a:r>
          </a:p>
          <a:p>
            <a:pPr marL="0" indent="0" algn="just">
              <a:buSzPct val="70000"/>
              <a:buNone/>
            </a:pPr>
            <a:r>
              <a:rPr lang="en-GB" sz="18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    </a:t>
            </a:r>
            <a:r>
              <a:rPr lang="en-GB" sz="2000" spc="-100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 3" panose="05040102010807070707" pitchFamily="18" charset="2"/>
              </a:rPr>
              <a:t>www.cern.ch/chis</a:t>
            </a:r>
          </a:p>
          <a:p>
            <a:pPr marL="627063" indent="0" algn="just">
              <a:buSzPct val="70000"/>
              <a:buNone/>
            </a:pPr>
            <a:r>
              <a:rPr lang="en-GB" sz="2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1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 </a:t>
            </a:r>
            <a:r>
              <a:rPr lang="en-GB" sz="12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(</a:t>
            </a:r>
            <a:r>
              <a:rPr lang="en-GB" sz="1200" spc="-20" dirty="0">
                <a:solidFill>
                  <a:srgbClr val="0055A0"/>
                </a:solidFill>
                <a:sym typeface="Wingdings 3" panose="05040102010807070707" pitchFamily="18" charset="2"/>
              </a:rPr>
              <a:t>no admin e-guide access </a:t>
            </a:r>
            <a:r>
              <a:rPr lang="en-GB" sz="1200" spc="-20" dirty="0" smtClean="0">
                <a:solidFill>
                  <a:srgbClr val="0055A0"/>
                </a:solidFill>
                <a:sym typeface="Wingdings 3" panose="05040102010807070707" pitchFamily="18" charset="2"/>
              </a:rPr>
              <a:t>anymore – let’s hope this changes soon)</a:t>
            </a:r>
            <a:endParaRPr lang="en-GB" sz="1200" spc="-2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3229" y="839787"/>
            <a:ext cx="2790825" cy="335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381" y="818847"/>
            <a:ext cx="2146995" cy="3031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 smtClean="0"/>
              <a:t>Obtaining Information</a:t>
            </a:r>
            <a:r>
              <a:rPr lang="en-GB" sz="4100" dirty="0" smtClean="0"/>
              <a:t>	</a:t>
            </a:r>
            <a:r>
              <a:rPr lang="en-GB" sz="41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100" b="1" dirty="0">
                <a:sym typeface="Wingdings 2" panose="05020102010507070707" pitchFamily="18" charset="2"/>
              </a:rPr>
              <a:t></a:t>
            </a:r>
            <a:endParaRPr lang="en-GB" sz="41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69277" y="2430966"/>
            <a:ext cx="2243499" cy="16637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5064" y="3273622"/>
            <a:ext cx="2770481" cy="1040425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1280869" y="4088379"/>
            <a:ext cx="3529022" cy="580643"/>
            <a:chOff x="1117319" y="3850483"/>
            <a:chExt cx="3529022" cy="580643"/>
          </a:xfrm>
          <a:solidFill>
            <a:schemeClr val="bg1"/>
          </a:solidFill>
        </p:grpSpPr>
        <p:sp>
          <p:nvSpPr>
            <p:cNvPr id="7" name="TextBox 6"/>
            <p:cNvSpPr txBox="1"/>
            <p:nvPr/>
          </p:nvSpPr>
          <p:spPr>
            <a:xfrm>
              <a:off x="1117319" y="3969461"/>
              <a:ext cx="817853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400" b="1" i="1" dirty="0" smtClean="0">
                  <a:solidFill>
                    <a:srgbClr val="FF0000"/>
                  </a:solidFill>
                </a:rPr>
                <a:t>New</a:t>
              </a:r>
              <a:endParaRPr lang="en-GB" sz="2400" b="1" i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7" idx="3"/>
            </p:cNvCxnSpPr>
            <p:nvPr/>
          </p:nvCxnSpPr>
          <p:spPr>
            <a:xfrm flipV="1">
              <a:off x="1935172" y="3872047"/>
              <a:ext cx="550378" cy="328247"/>
            </a:xfrm>
            <a:prstGeom prst="straightConnector1">
              <a:avLst/>
            </a:prstGeom>
            <a:grpFill/>
            <a:ln w="254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253426" y="3850483"/>
              <a:ext cx="3392915" cy="0"/>
            </a:xfrm>
            <a:prstGeom prst="line">
              <a:avLst/>
            </a:prstGeom>
            <a:grpFill/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6"/>
            <a:ext cx="6969513" cy="3206088"/>
          </a:xfrm>
        </p:spPr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b="1" i="1" spc="-20" dirty="0" smtClean="0"/>
              <a:t>CHIS Bull’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ym typeface="Wingdings 3" panose="05040102010807070707" pitchFamily="18" charset="2"/>
              </a:rPr>
              <a:t>newsletter: general info, news, tips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>
                <a:sym typeface="Wingdings 3" panose="05040102010807070707" pitchFamily="18" charset="2"/>
              </a:rPr>
              <a:t>sent </a:t>
            </a:r>
            <a:r>
              <a:rPr lang="en-GB" spc="-40" dirty="0">
                <a:sym typeface="Wingdings 3" panose="05040102010807070707" pitchFamily="18" charset="2"/>
              </a:rPr>
              <a:t>by postal mail to your home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endParaRPr lang="en-GB" sz="1000" spc="-40" dirty="0" smtClean="0">
              <a:sym typeface="Wingdings 3" panose="05040102010807070707" pitchFamily="18" charset="2"/>
            </a:endParaRPr>
          </a:p>
          <a:p>
            <a:pPr marL="0" indent="0" algn="just">
              <a:buSzPct val="70000"/>
              <a:buNone/>
            </a:pPr>
            <a:r>
              <a:rPr lang="en-GB" spc="-20" dirty="0" smtClean="0">
                <a:sym typeface="Wingdings 3" panose="05040102010807070707" pitchFamily="18" charset="2"/>
              </a:rPr>
              <a:t>CERN’s </a:t>
            </a:r>
            <a:r>
              <a:rPr lang="en-GB" b="1" i="1" spc="-20" dirty="0" smtClean="0">
                <a:sym typeface="Wingdings 3" panose="05040102010807070707" pitchFamily="18" charset="2"/>
              </a:rPr>
              <a:t>Official </a:t>
            </a:r>
            <a:r>
              <a:rPr lang="en-GB" b="1" i="1" spc="-20" dirty="0">
                <a:sym typeface="Wingdings 3" panose="05040102010807070707" pitchFamily="18" charset="2"/>
              </a:rPr>
              <a:t>c</a:t>
            </a:r>
            <a:r>
              <a:rPr lang="en-GB" b="1" i="1" spc="-20" dirty="0" smtClean="0">
                <a:sym typeface="Wingdings 3" panose="05040102010807070707" pitchFamily="18" charset="2"/>
              </a:rPr>
              <a:t>ommunications</a:t>
            </a:r>
            <a:endParaRPr lang="en-GB" b="1" i="1" spc="-20" dirty="0">
              <a:sym typeface="Wingdings 3" panose="05040102010807070707" pitchFamily="18" charset="2"/>
            </a:endParaRP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formal </a:t>
            </a:r>
            <a:r>
              <a:rPr lang="en-GB" spc="-40" dirty="0" smtClean="0"/>
              <a:t>notices, </a:t>
            </a:r>
            <a:r>
              <a:rPr lang="en-GB" spc="-40" dirty="0"/>
              <a:t>major changes</a:t>
            </a:r>
          </a:p>
          <a:p>
            <a:pPr marL="768668" lvl="1" indent="-357188">
              <a:buSzPct val="70000"/>
              <a:buFont typeface="Wingdings 2" panose="05020102010507070707" pitchFamily="18" charset="2"/>
              <a:buChar char=""/>
            </a:pPr>
            <a:r>
              <a:rPr lang="en-GB" sz="2400" spc="-1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home.cern</a:t>
            </a:r>
            <a:r>
              <a:rPr lang="en-GB" sz="24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2400" spc="-1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cern</a:t>
            </a:r>
            <a:r>
              <a:rPr lang="en-GB" sz="24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-people</a:t>
            </a:r>
            <a:endParaRPr lang="en-GB" spc="-40" dirty="0" smtClean="0"/>
          </a:p>
        </p:txBody>
      </p:sp>
    </p:spTree>
    <p:extLst>
      <p:ext uri="{BB962C8B-B14F-4D97-AF65-F5344CB8AC3E}">
        <p14:creationId xmlns:p14="http://schemas.microsoft.com/office/powerpoint/2010/main" val="255171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not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661777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87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tips</a:t>
            </a:r>
            <a:r>
              <a:rPr lang="en-GB" sz="4100" dirty="0"/>
              <a:t>	</a:t>
            </a:r>
            <a:r>
              <a:rPr lang="en-GB" sz="4100" b="1" dirty="0">
                <a:sym typeface="Wingdings 2" panose="05020102010507070707" pitchFamily="18" charset="2"/>
              </a:rPr>
              <a:t>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SzPct val="70000"/>
              <a:buNone/>
            </a:pPr>
            <a:r>
              <a:rPr lang="en-GB" spc="-20" dirty="0"/>
              <a:t>Long Term Care </a:t>
            </a:r>
            <a:r>
              <a:rPr lang="en-GB" spc="-20" dirty="0" smtClean="0"/>
              <a:t>(LTC) benefits </a:t>
            </a:r>
            <a:r>
              <a:rPr lang="en-GB" spc="-20" dirty="0"/>
              <a:t>are there to help when dependency impacts daily life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contact CERN Social Service and ask for guidance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ask relative to help with procedure when needed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three dependency levels (low, medium, severe)</a:t>
            </a:r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do not wait for </a:t>
            </a:r>
            <a:r>
              <a:rPr lang="en-GB" b="1" i="1" spc="-20" dirty="0" smtClean="0"/>
              <a:t>severe</a:t>
            </a:r>
            <a:r>
              <a:rPr lang="en-GB" spc="-20" dirty="0" smtClean="0"/>
              <a:t> dependency to act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</a:t>
            </a:r>
            <a:r>
              <a:rPr lang="en-GB" sz="4100" b="1" i="1" dirty="0" smtClean="0"/>
              <a:t>tips</a:t>
            </a:r>
            <a:r>
              <a:rPr lang="en-GB" sz="4100" dirty="0" smtClean="0"/>
              <a:t>	</a:t>
            </a:r>
            <a:r>
              <a:rPr lang="en-GB" sz="4100" b="1" dirty="0" smtClean="0">
                <a:sym typeface="Wingdings 2" panose="05020102010507070707" pitchFamily="18" charset="2"/>
              </a:rPr>
              <a:t>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4645735" cy="3203145"/>
          </a:xfrm>
        </p:spPr>
        <p:txBody>
          <a:bodyPr>
            <a:normAutofit lnSpcReduction="10000"/>
          </a:bodyPr>
          <a:lstStyle/>
          <a:p>
            <a:pPr marL="0" indent="0" algn="just">
              <a:buSzPct val="70000"/>
              <a:buNone/>
            </a:pPr>
            <a:r>
              <a:rPr lang="en-GB" u="sng" spc="-40" dirty="0">
                <a:uFill>
                  <a:solidFill>
                    <a:schemeClr val="tx1"/>
                  </a:solidFill>
                </a:uFill>
              </a:rPr>
              <a:t>Bonus</a:t>
            </a:r>
            <a:r>
              <a:rPr lang="en-GB" spc="-20" dirty="0" smtClean="0"/>
              <a:t>: Go </a:t>
            </a:r>
            <a:r>
              <a:rPr lang="en-GB" spc="-20" dirty="0"/>
              <a:t>to France or </a:t>
            </a:r>
            <a:r>
              <a:rPr lang="en-GB" spc="-20" dirty="0" smtClean="0"/>
              <a:t>18 </a:t>
            </a:r>
            <a:r>
              <a:rPr lang="en-GB" spc="-20" dirty="0"/>
              <a:t>other Member States (all, except </a:t>
            </a:r>
            <a:r>
              <a:rPr lang="en-GB" spc="-20" dirty="0" smtClean="0"/>
              <a:t>DK, NO and CH) </a:t>
            </a:r>
            <a:r>
              <a:rPr lang="en-GB" spc="-20" dirty="0"/>
              <a:t>to </a:t>
            </a:r>
            <a:r>
              <a:rPr lang="en-GB" spc="-60" dirty="0" smtClean="0"/>
              <a:t>see doctor</a:t>
            </a:r>
            <a:r>
              <a:rPr lang="en-GB" spc="-60" dirty="0"/>
              <a:t>, buy medication</a:t>
            </a:r>
            <a:r>
              <a:rPr lang="en-GB" spc="-20" dirty="0"/>
              <a:t>, have tests or scans, </a:t>
            </a:r>
            <a:r>
              <a:rPr lang="en-GB" spc="-20" dirty="0" smtClean="0"/>
              <a:t>and get reimbursed 80% 85% or 90% 95%</a:t>
            </a:r>
            <a:endParaRPr lang="en-GB" spc="-2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019" y="828220"/>
            <a:ext cx="3688080" cy="304895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3271024" y="3092605"/>
            <a:ext cx="706244" cy="3642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947853" y="3512900"/>
            <a:ext cx="706244" cy="3642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8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tips</a:t>
            </a:r>
            <a:r>
              <a:rPr lang="en-GB" sz="4100" dirty="0"/>
              <a:t>	</a:t>
            </a:r>
            <a:r>
              <a:rPr lang="en-GB" sz="4100" b="1" dirty="0" smtClean="0">
                <a:sym typeface="Wingdings 2" panose="05020102010507070707" pitchFamily="18" charset="2"/>
              </a:rPr>
              <a:t></a:t>
            </a:r>
            <a:endParaRPr lang="en-GB" sz="4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SzPct val="70000"/>
              <a:buNone/>
            </a:pPr>
            <a:r>
              <a:rPr lang="en-GB" spc="-20" dirty="0" smtClean="0"/>
              <a:t>New CHIS Rules provide for representation</a:t>
            </a:r>
          </a:p>
          <a:p>
            <a:pPr marL="0" indent="0" algn="just">
              <a:buSzPct val="70000"/>
              <a:buNone/>
            </a:pPr>
            <a:endParaRPr lang="en-GB" spc="-20" dirty="0"/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 </a:t>
            </a:r>
            <a:endParaRPr lang="en-GB" spc="-20" dirty="0" smtClean="0"/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 smtClean="0"/>
              <a:t>ask relative to </a:t>
            </a:r>
            <a:r>
              <a:rPr lang="en-GB" spc="-20" dirty="0" smtClean="0"/>
              <a:t>help, but inform the CHIS</a:t>
            </a:r>
            <a:endParaRPr lang="en-GB" spc="-20" dirty="0" smtClean="0"/>
          </a:p>
          <a:p>
            <a:pPr marL="627063" lvl="1" indent="-269875">
              <a:buSzPct val="95000"/>
              <a:buFont typeface="Wingdings" panose="05000000000000000000" pitchFamily="2" charset="2"/>
              <a:buChar char="§"/>
            </a:pPr>
            <a:r>
              <a:rPr lang="en-GB" spc="-20" dirty="0"/>
              <a:t>l</a:t>
            </a:r>
            <a:r>
              <a:rPr lang="en-GB" spc="-20" dirty="0" smtClean="0"/>
              <a:t>ater f</a:t>
            </a:r>
            <a:r>
              <a:rPr lang="en-GB" spc="-20" dirty="0" smtClean="0"/>
              <a:t>ormalize, before it’s too late</a:t>
            </a:r>
            <a:endParaRPr lang="en-GB" spc="-2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53" y="1638656"/>
            <a:ext cx="7970555" cy="87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</a:t>
            </a:r>
            <a:r>
              <a:rPr lang="en-GB" sz="4100" b="1" i="1" dirty="0" smtClean="0"/>
              <a:t>tips</a:t>
            </a:r>
            <a:r>
              <a:rPr lang="en-GB" sz="4100" dirty="0" smtClean="0"/>
              <a:t>	</a:t>
            </a:r>
            <a:r>
              <a:rPr lang="en-GB" sz="4100" dirty="0" smtClean="0">
                <a:sym typeface="Wingdings 2" panose="05020102010507070707" pitchFamily="18" charset="2"/>
              </a:rPr>
              <a:t></a:t>
            </a:r>
            <a:endParaRPr lang="en-GB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spc="-20" dirty="0" smtClean="0"/>
              <a:t>Using CHIS as complementary insurance</a:t>
            </a:r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90" dirty="0" smtClean="0"/>
              <a:t>if you or your spouse/partner or your child(</a:t>
            </a:r>
            <a:r>
              <a:rPr lang="en-GB" spc="-90" dirty="0" err="1" smtClean="0"/>
              <a:t>ren</a:t>
            </a:r>
            <a:r>
              <a:rPr lang="en-GB" spc="-90" dirty="0" smtClean="0"/>
              <a:t>) have another insurance </a:t>
            </a:r>
            <a:r>
              <a:rPr lang="en-GB" sz="2000" spc="-90" dirty="0" smtClean="0"/>
              <a:t>(</a:t>
            </a:r>
            <a:r>
              <a:rPr lang="en-GB" sz="2000" i="1" spc="-90" dirty="0" err="1" smtClean="0"/>
              <a:t>Sécurité</a:t>
            </a:r>
            <a:r>
              <a:rPr lang="en-GB" sz="2000" i="1" spc="-90" dirty="0" smtClean="0"/>
              <a:t> </a:t>
            </a:r>
            <a:r>
              <a:rPr lang="en-GB" sz="2000" i="1" spc="-90" dirty="0" err="1" smtClean="0"/>
              <a:t>sociale</a:t>
            </a:r>
            <a:r>
              <a:rPr lang="en-GB" sz="2000" spc="-90" dirty="0" smtClean="0"/>
              <a:t>, NHS, …)</a:t>
            </a:r>
            <a:endParaRPr lang="en-GB" spc="-90" dirty="0" smtClean="0"/>
          </a:p>
          <a:p>
            <a:pPr marL="768668" lvl="1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20" dirty="0" smtClean="0"/>
              <a:t>use other insurance first, submit other insurance’s reimbursement statement to UNIQA</a:t>
            </a:r>
          </a:p>
          <a:p>
            <a:pPr marL="411480" lvl="1" indent="0" algn="just">
              <a:buSzPct val="70000"/>
              <a:buNone/>
              <a:tabLst>
                <a:tab pos="770400" algn="l"/>
              </a:tabLst>
            </a:pPr>
            <a:r>
              <a:rPr lang="en-GB" sz="2400" spc="-20" dirty="0" smtClean="0">
                <a:sym typeface="Wingdings" panose="05000000000000000000" pitchFamily="2" charset="2"/>
              </a:rPr>
              <a:t></a:t>
            </a:r>
            <a:r>
              <a:rPr lang="en-GB" spc="-20" dirty="0" smtClean="0">
                <a:sym typeface="Wingdings" panose="05000000000000000000" pitchFamily="2" charset="2"/>
              </a:rPr>
              <a:t>	</a:t>
            </a:r>
            <a:r>
              <a:rPr lang="en-GB" spc="-20" dirty="0" smtClean="0"/>
              <a:t>get much better overall reimbursement rate</a:t>
            </a:r>
            <a:endParaRPr lang="en-GB" spc="-2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6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100" b="1" i="1" dirty="0"/>
              <a:t>Good to know </a:t>
            </a:r>
            <a:r>
              <a:rPr lang="en-GB" sz="4100" b="1" i="1" dirty="0" smtClean="0"/>
              <a:t>tips</a:t>
            </a:r>
            <a:r>
              <a:rPr lang="en-GB" sz="4100" dirty="0" smtClean="0"/>
              <a:t>	</a:t>
            </a:r>
            <a:r>
              <a:rPr lang="en-GB" sz="4100" dirty="0" smtClean="0">
                <a:sym typeface="Wingdings 2" panose="05020102010507070707" pitchFamily="18" charset="2"/>
              </a:rPr>
              <a:t></a:t>
            </a:r>
            <a:endParaRPr lang="en-GB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Send your </a:t>
            </a:r>
            <a:r>
              <a:rPr lang="en-GB" u="sng" spc="-40" dirty="0">
                <a:uFill>
                  <a:solidFill>
                    <a:schemeClr val="tx1"/>
                  </a:solidFill>
                </a:uFill>
              </a:rPr>
              <a:t>claims</a:t>
            </a:r>
            <a:r>
              <a:rPr lang="en-GB" spc="-40" dirty="0"/>
              <a:t> by postal </a:t>
            </a:r>
            <a:r>
              <a:rPr lang="en-GB" spc="-40" dirty="0" smtClean="0"/>
              <a:t>mail or drop them in UNIQA’s office mailbox </a:t>
            </a:r>
            <a:r>
              <a:rPr lang="en-GB" sz="2400" spc="-40" dirty="0" smtClean="0"/>
              <a:t>(</a:t>
            </a:r>
            <a:r>
              <a:rPr lang="en-GB" sz="2400" spc="-50" dirty="0" smtClean="0"/>
              <a:t>it’s safe, no need to enter</a:t>
            </a:r>
            <a:r>
              <a:rPr lang="en-GB" sz="2400" spc="-40" dirty="0" smtClean="0"/>
              <a:t>) </a:t>
            </a:r>
            <a:r>
              <a:rPr lang="en-GB" spc="-40" dirty="0"/>
              <a:t>having checked you attached proof of </a:t>
            </a:r>
            <a:r>
              <a:rPr lang="en-GB" spc="-40" dirty="0" smtClean="0"/>
              <a:t>payment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Get </a:t>
            </a:r>
            <a:r>
              <a:rPr lang="en-GB" u="sng" spc="-40" dirty="0" smtClean="0">
                <a:uFill>
                  <a:solidFill>
                    <a:schemeClr val="tx1"/>
                  </a:solidFill>
                </a:uFill>
              </a:rPr>
              <a:t>attestations</a:t>
            </a:r>
            <a:r>
              <a:rPr lang="en-GB" spc="-40" dirty="0" smtClean="0"/>
              <a:t> and other personal documents through your account </a:t>
            </a:r>
            <a:r>
              <a:rPr lang="en-GB" spc="-40" dirty="0"/>
              <a:t>at </a:t>
            </a:r>
            <a:r>
              <a:rPr lang="en-GB" sz="2800" spc="-23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extranet.uniqa.net (</a:t>
            </a:r>
            <a:r>
              <a:rPr lang="en-GB" sz="2400" spc="-50" dirty="0"/>
              <a:t>set it up </a:t>
            </a:r>
            <a:r>
              <a:rPr lang="en-GB" sz="2400" i="1" spc="-50" dirty="0"/>
              <a:t>before</a:t>
            </a:r>
            <a:r>
              <a:rPr lang="en-GB" sz="2400" spc="-50" dirty="0"/>
              <a:t> you retire)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4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Preparing Your Retirement – CHIS</a:t>
            </a:r>
            <a:br>
              <a:rPr lang="en-GB" dirty="0" smtClean="0"/>
            </a:br>
            <a:r>
              <a:rPr lang="en-GB" sz="3600" dirty="0" smtClean="0"/>
              <a:t>(CERN Health Insurance Scheme)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Preparation for Retirement Seminar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3501025" cy="314740"/>
          </a:xfrm>
        </p:spPr>
        <p:txBody>
          <a:bodyPr>
            <a:normAutofit/>
          </a:bodyPr>
          <a:lstStyle/>
          <a:p>
            <a:r>
              <a:rPr lang="en-GB" smtClean="0"/>
              <a:t>Jean-Pol MATHEYS (HR-CB-HIS)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not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657594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8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i="1" dirty="0" smtClean="0"/>
              <a:t>~ </a:t>
            </a:r>
            <a:r>
              <a:rPr lang="en-GB" b="1" i="1" dirty="0" smtClean="0"/>
              <a:t>Since 1 </a:t>
            </a:r>
            <a:r>
              <a:rPr lang="en-GB" b="1" i="1" dirty="0" smtClean="0"/>
              <a:t>January 2016 ~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" indent="0" algn="just">
              <a:buNone/>
            </a:pPr>
            <a:r>
              <a:rPr lang="en-GB" dirty="0" smtClean="0"/>
              <a:t>“</a:t>
            </a:r>
            <a:r>
              <a:rPr lang="en-GB" i="1" spc="-30" dirty="0" smtClean="0"/>
              <a:t>Pursuant </a:t>
            </a:r>
            <a:r>
              <a:rPr lang="en-GB" i="1" spc="-30" dirty="0"/>
              <a:t>to a decision of the CERN Council </a:t>
            </a:r>
            <a:r>
              <a:rPr lang="en-GB" spc="-30" dirty="0" smtClean="0"/>
              <a:t>[</a:t>
            </a:r>
            <a:r>
              <a:rPr lang="en-GB" sz="2800" spc="-30" dirty="0" smtClean="0"/>
              <a:t>…</a:t>
            </a:r>
            <a:r>
              <a:rPr lang="en-GB" spc="-30" dirty="0" smtClean="0"/>
              <a:t>]</a:t>
            </a:r>
            <a:r>
              <a:rPr lang="en-GB" sz="2800" spc="-30" dirty="0" smtClean="0"/>
              <a:t> </a:t>
            </a:r>
            <a:r>
              <a:rPr lang="en-GB" i="1" dirty="0" smtClean="0"/>
              <a:t>legally-registered </a:t>
            </a:r>
            <a:r>
              <a:rPr lang="en-GB" i="1" dirty="0"/>
              <a:t>partnerships will be treated </a:t>
            </a:r>
            <a:r>
              <a:rPr lang="en-GB" i="1" dirty="0" smtClean="0"/>
              <a:t>as equivalent </a:t>
            </a:r>
            <a:r>
              <a:rPr lang="en-GB" i="1" dirty="0"/>
              <a:t>to marriage in determining family rights and obligations within the CERN pension scheme as </a:t>
            </a:r>
            <a:r>
              <a:rPr lang="en-GB" i="1" dirty="0" smtClean="0"/>
              <a:t>from 1 January </a:t>
            </a:r>
            <a:r>
              <a:rPr lang="en-GB" i="1" dirty="0"/>
              <a:t>2016</a:t>
            </a:r>
            <a:r>
              <a:rPr lang="en-GB" dirty="0" smtClean="0"/>
              <a:t>.” (PF Rules)</a:t>
            </a:r>
          </a:p>
          <a:p>
            <a:pPr marL="36576" indent="0" algn="just">
              <a:buNone/>
            </a:pPr>
            <a:endParaRPr lang="en-GB" sz="2000" dirty="0" smtClean="0"/>
          </a:p>
          <a:p>
            <a:pPr marL="36576" indent="0" algn="just">
              <a:buNone/>
            </a:pPr>
            <a:r>
              <a:rPr lang="en-GB" sz="2600" spc="-20" dirty="0" smtClean="0">
                <a:solidFill>
                  <a:srgbClr val="FF0000"/>
                </a:solidFill>
                <a:sym typeface="Wingdings 3" panose="05040102010807070707" pitchFamily="18" charset="2"/>
              </a:rPr>
              <a:t></a:t>
            </a:r>
            <a:r>
              <a:rPr lang="en-GB" spc="-20" dirty="0" smtClean="0">
                <a:sym typeface="Wingdings 3" panose="05040102010807070707" pitchFamily="18" charset="2"/>
              </a:rPr>
              <a:t> </a:t>
            </a:r>
            <a:r>
              <a:rPr lang="en-GB" spc="-20" dirty="0" smtClean="0"/>
              <a:t>Retirees’ partners get CHIS cover like spouses</a:t>
            </a:r>
            <a:endParaRPr lang="en-GB" spc="-2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02-Dec-17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2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not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045923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dirty="0" smtClean="0"/>
              <a:t>To keep the </a:t>
            </a:r>
            <a:r>
              <a:rPr lang="en-GB" b="1" i="1" dirty="0" smtClean="0"/>
              <a:t>CHIS	</a:t>
            </a:r>
            <a:r>
              <a:rPr lang="en-GB" b="1" dirty="0" smtClean="0">
                <a:sym typeface="Wingdings" panose="05000000000000000000" pitchFamily="2" charset="2"/>
              </a:rPr>
              <a:t>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spc="-40" dirty="0" smtClean="0"/>
              <a:t>Inform Pension Fund if </a:t>
            </a:r>
            <a:r>
              <a:rPr lang="en-GB" spc="-20" dirty="0" smtClean="0"/>
              <a:t>you </a:t>
            </a:r>
            <a:r>
              <a:rPr lang="en-GB" spc="-20" dirty="0"/>
              <a:t>want to </a:t>
            </a:r>
            <a:r>
              <a:rPr lang="en-GB" spc="-20" dirty="0" smtClean="0"/>
              <a:t>keep </a:t>
            </a:r>
            <a:r>
              <a:rPr lang="en-GB" spc="-20" dirty="0"/>
              <a:t>the </a:t>
            </a:r>
            <a:r>
              <a:rPr lang="en-GB" spc="-20" dirty="0" smtClean="0"/>
              <a:t>CHIS, within </a:t>
            </a:r>
            <a:r>
              <a:rPr lang="en-GB" spc="-20" dirty="0"/>
              <a:t>30 calendar days of retiring</a:t>
            </a:r>
            <a:endParaRPr lang="en-GB" spc="-20" dirty="0" smtClean="0"/>
          </a:p>
          <a:p>
            <a:pPr marL="768668" lvl="1" indent="-357188" algn="just">
              <a:buSzPct val="70000"/>
              <a:buNone/>
            </a:pPr>
            <a:r>
              <a:rPr lang="en-GB" b="1" spc="-20" dirty="0" smtClean="0">
                <a:solidFill>
                  <a:srgbClr val="FF0000"/>
                </a:solidFill>
              </a:rPr>
              <a:t>!!</a:t>
            </a:r>
            <a:r>
              <a:rPr lang="en-GB" spc="-20" dirty="0"/>
              <a:t>	</a:t>
            </a:r>
            <a:r>
              <a:rPr lang="en-GB" spc="-20" dirty="0" smtClean="0"/>
              <a:t>by default, your CHIS cover ends on the last day of your employment </a:t>
            </a:r>
            <a:r>
              <a:rPr lang="en-GB" u="sng" spc="-20" dirty="0" smtClean="0"/>
              <a:t>contract</a:t>
            </a:r>
            <a:r>
              <a:rPr lang="en-GB" spc="-20" dirty="0" smtClean="0"/>
              <a:t> at 24:00</a:t>
            </a:r>
          </a:p>
          <a:p>
            <a:pPr marL="768668" lvl="1" indent="-357188" algn="just">
              <a:buSzPct val="70000"/>
              <a:buNone/>
            </a:pPr>
            <a:r>
              <a:rPr lang="en-GB" b="1" spc="-20" dirty="0" smtClean="0">
                <a:solidFill>
                  <a:srgbClr val="FF0000"/>
                </a:solidFill>
              </a:rPr>
              <a:t>!!</a:t>
            </a:r>
            <a:r>
              <a:rPr lang="en-GB" spc="-20" dirty="0" smtClean="0"/>
              <a:t>	</a:t>
            </a:r>
            <a:r>
              <a:rPr lang="en-GB" spc="-20" dirty="0"/>
              <a:t>if you </a:t>
            </a:r>
            <a:r>
              <a:rPr lang="en-GB" spc="-20" dirty="0" smtClean="0"/>
              <a:t>quit, </a:t>
            </a:r>
            <a:r>
              <a:rPr lang="en-GB" spc="-20" dirty="0"/>
              <a:t>you will never be allowed </a:t>
            </a:r>
            <a:r>
              <a:rPr lang="en-GB" spc="-20" dirty="0" smtClean="0"/>
              <a:t>back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6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dirty="0" smtClean="0"/>
              <a:t>To keep the </a:t>
            </a:r>
            <a:r>
              <a:rPr lang="en-GB" b="1" i="1" dirty="0" smtClean="0"/>
              <a:t>CHIS	</a:t>
            </a:r>
            <a:r>
              <a:rPr lang="en-GB" b="1" dirty="0" smtClean="0">
                <a:sym typeface="Wingdings" panose="05000000000000000000" pitchFamily="2" charset="2"/>
              </a:rPr>
              <a:t>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SzPct val="70000"/>
              <a:buNone/>
            </a:pPr>
            <a:r>
              <a:rPr lang="en-GB" spc="-40" dirty="0" smtClean="0"/>
              <a:t>If your spouse is an MPE then you </a:t>
            </a:r>
            <a:r>
              <a:rPr lang="en-GB" u="sng" spc="-40" dirty="0" smtClean="0"/>
              <a:t>have to</a:t>
            </a:r>
            <a:r>
              <a:rPr lang="en-GB" spc="-40" dirty="0" smtClean="0"/>
              <a:t> keep the CHIS as a </a:t>
            </a:r>
            <a:r>
              <a:rPr lang="en-GB" u="sng" spc="-40" dirty="0" smtClean="0"/>
              <a:t>Main Member</a:t>
            </a:r>
            <a:endParaRPr lang="en-GB" u="sng" spc="-20" dirty="0" smtClean="0"/>
          </a:p>
          <a:p>
            <a:pPr marL="768668" lvl="1" indent="-357188" algn="just">
              <a:buSzPct val="70000"/>
              <a:buNone/>
            </a:pPr>
            <a:endParaRPr lang="en-GB" sz="1600" spc="-20" dirty="0"/>
          </a:p>
          <a:p>
            <a:pPr marL="480060" lvl="3" indent="0" algn="just">
              <a:buSzPct val="70000"/>
              <a:buNone/>
              <a:tabLst>
                <a:tab pos="720725" algn="l"/>
              </a:tabLst>
            </a:pPr>
            <a:r>
              <a:rPr lang="en-US" sz="3200" spc="-40" dirty="0" smtClean="0"/>
              <a:t>Later, when </a:t>
            </a:r>
            <a:r>
              <a:rPr lang="en-US" sz="3200" spc="-40" dirty="0" smtClean="0"/>
              <a:t>your spouse also </a:t>
            </a:r>
            <a:r>
              <a:rPr lang="en-US" sz="3200" spc="-40" dirty="0" smtClean="0"/>
              <a:t>retires, </a:t>
            </a:r>
            <a:r>
              <a:rPr lang="en-US" sz="3200" spc="-40" dirty="0" smtClean="0"/>
              <a:t>both of you may then leave the CHIS (for ever); if not, you </a:t>
            </a:r>
            <a:r>
              <a:rPr lang="en-US" sz="3200" u="sng" spc="-40" dirty="0" smtClean="0"/>
              <a:t>both</a:t>
            </a:r>
            <a:r>
              <a:rPr lang="en-US" sz="3200" spc="-40" dirty="0" smtClean="0"/>
              <a:t> remain </a:t>
            </a:r>
            <a:r>
              <a:rPr lang="en-US" sz="3200" u="sng" spc="-40" dirty="0" smtClean="0"/>
              <a:t>Main Members</a:t>
            </a:r>
            <a:endParaRPr lang="en-GB" sz="3200" u="sng" spc="-4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i="1" dirty="0" smtClean="0"/>
              <a:t>Topics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Keeping the CHIS: What you must </a:t>
            </a:r>
            <a:r>
              <a:rPr lang="en-GB" spc="-40" dirty="0" smtClean="0"/>
              <a:t>do &amp; </a:t>
            </a:r>
            <a:r>
              <a:rPr lang="en-GB" spc="-40" dirty="0"/>
              <a:t>when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What does and does not change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Obtaining information</a:t>
            </a:r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Good to know </a:t>
            </a:r>
            <a:r>
              <a:rPr lang="en-GB" spc="-40" dirty="0" smtClean="0"/>
              <a:t>tips</a:t>
            </a:r>
          </a:p>
          <a:p>
            <a:pPr marL="955802" lvl="2" indent="-357188">
              <a:buSzPct val="70000"/>
              <a:buFont typeface="Wingdings 2" panose="05020102010507070707" pitchFamily="18" charset="2"/>
              <a:buChar char=""/>
            </a:pPr>
            <a:endParaRPr lang="en-GB" sz="2400" spc="-40" dirty="0"/>
          </a:p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578278"/>
            <a:ext cx="8054236" cy="501041"/>
          </a:xfrm>
          <a:prstGeom prst="rect">
            <a:avLst/>
          </a:prstGeom>
          <a:noFill/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5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/>
              <a:t>What </a:t>
            </a:r>
            <a:r>
              <a:rPr lang="en-GB" b="1" i="1" u="sng" spc="-30" dirty="0" smtClean="0">
                <a:solidFill>
                  <a:srgbClr val="FF0000"/>
                </a:solidFill>
              </a:rPr>
              <a:t>does</a:t>
            </a:r>
            <a:r>
              <a:rPr lang="en-GB" b="1" i="1" spc="-30" dirty="0" smtClean="0"/>
              <a:t> </a:t>
            </a:r>
            <a:r>
              <a:rPr lang="en-GB" sz="4000" b="1" i="1" spc="-30" dirty="0" smtClean="0"/>
              <a:t>&amp;</a:t>
            </a:r>
            <a:r>
              <a:rPr lang="en-GB" b="1" i="1" spc="-30" dirty="0" smtClean="0"/>
              <a:t> does not change</a:t>
            </a:r>
            <a:r>
              <a:rPr lang="en-GB" dirty="0" smtClean="0"/>
              <a:t>	</a:t>
            </a:r>
            <a:r>
              <a:rPr lang="en-GB" sz="48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sz="4800" b="1" dirty="0" smtClean="0">
                <a:solidFill>
                  <a:srgbClr val="0055A0"/>
                </a:solidFill>
                <a:sym typeface="Wingdings 2" panose="05020102010507070707" pitchFamily="18" charset="2"/>
              </a:rPr>
              <a:t>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Your </a:t>
            </a:r>
            <a:r>
              <a:rPr lang="en-GB" spc="-40" dirty="0" smtClean="0"/>
              <a:t>CHIS contributions will be </a:t>
            </a:r>
            <a:r>
              <a:rPr lang="en-GB" spc="-40" dirty="0"/>
              <a:t>adjusted when </a:t>
            </a:r>
            <a:r>
              <a:rPr lang="en-GB" spc="-50" dirty="0" smtClean="0"/>
              <a:t>your pension is adjusted </a:t>
            </a:r>
            <a:r>
              <a:rPr lang="en-GB" sz="2400" spc="-50" dirty="0" smtClean="0"/>
              <a:t>(no more when salaries are adjusted)</a:t>
            </a:r>
            <a:r>
              <a:rPr lang="en-GB" spc="-50" dirty="0" smtClean="0"/>
              <a:t>, LPP mechanism taken into account </a:t>
            </a:r>
            <a:r>
              <a:rPr lang="en-GB" sz="2400" spc="-50" dirty="0" smtClean="0"/>
              <a:t>(8</a:t>
            </a:r>
            <a:r>
              <a:rPr lang="en-GB" sz="2400" spc="-50" dirty="0"/>
              <a:t>% </a:t>
            </a:r>
            <a:r>
              <a:rPr lang="en-GB" sz="2400" spc="-50" dirty="0" smtClean="0"/>
              <a:t>loss of purchasing power occurs before 1</a:t>
            </a:r>
            <a:r>
              <a:rPr lang="en-GB" sz="2400" spc="-50" baseline="30000" dirty="0" smtClean="0"/>
              <a:t>st</a:t>
            </a:r>
            <a:r>
              <a:rPr lang="en-GB" sz="2400" spc="-50" dirty="0" smtClean="0"/>
              <a:t> adjustment</a:t>
            </a:r>
            <a:r>
              <a:rPr lang="en-GB" sz="2400" spc="-50" dirty="0" smtClean="0"/>
              <a:t>)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50" dirty="0" smtClean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US" spc="-20" dirty="0" smtClean="0"/>
              <a:t>Y</a:t>
            </a:r>
            <a:r>
              <a:rPr lang="en-US" spc="-40" dirty="0" smtClean="0"/>
              <a:t>ou become a </a:t>
            </a:r>
            <a:r>
              <a:rPr lang="en-US" spc="-40" dirty="0"/>
              <a:t>“</a:t>
            </a:r>
            <a:r>
              <a:rPr lang="en-US" u="sng" spc="-50" dirty="0"/>
              <a:t>Post-compulsory</a:t>
            </a:r>
            <a:r>
              <a:rPr lang="en-US" spc="-50" dirty="0"/>
              <a:t> Member</a:t>
            </a:r>
            <a:r>
              <a:rPr lang="en-US" spc="-40" dirty="0"/>
              <a:t>”</a:t>
            </a:r>
            <a:endParaRPr lang="en-GB" spc="-2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0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/>
              <a:t>What </a:t>
            </a:r>
            <a:r>
              <a:rPr lang="en-GB" b="1" i="1" spc="-30" dirty="0" smtClean="0"/>
              <a:t>does </a:t>
            </a:r>
            <a:r>
              <a:rPr lang="en-GB" sz="4000" b="1" i="1" spc="-30" dirty="0" smtClean="0"/>
              <a:t>&amp;</a:t>
            </a:r>
            <a:r>
              <a:rPr lang="en-GB" b="1" i="1" spc="-30" dirty="0" smtClean="0"/>
              <a:t> </a:t>
            </a:r>
            <a:r>
              <a:rPr lang="en-GB" b="1" i="1" u="sng" spc="-30" dirty="0">
                <a:solidFill>
                  <a:srgbClr val="FF0000"/>
                </a:solidFill>
              </a:rPr>
              <a:t>does not </a:t>
            </a:r>
            <a:r>
              <a:rPr lang="en-GB" b="1" i="1" spc="-30" dirty="0" smtClean="0"/>
              <a:t>change</a:t>
            </a:r>
            <a:r>
              <a:rPr lang="en-GB" dirty="0" smtClean="0"/>
              <a:t>	</a:t>
            </a:r>
            <a:r>
              <a:rPr lang="en-GB" sz="4100" dirty="0">
                <a:solidFill>
                  <a:srgbClr val="0055A0"/>
                </a:solidFill>
                <a:sym typeface="Wingdings 2" panose="05020102010507070707" pitchFamily="18" charset="2"/>
              </a:rPr>
              <a:t> </a:t>
            </a:r>
            <a:r>
              <a:rPr lang="en-GB" b="1" dirty="0" smtClean="0">
                <a:solidFill>
                  <a:srgbClr val="0055A0"/>
                </a:solidFill>
                <a:sym typeface="Wingdings" panose="05000000000000000000" pitchFamily="2" charset="2"/>
              </a:rPr>
              <a:t>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57188" indent="-357188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Spouse and dependent children fully covered</a:t>
            </a:r>
          </a:p>
          <a:p>
            <a:pPr marL="768668" lvl="1" indent="-357188" algn="just">
              <a:buSzPct val="70000"/>
              <a:buNone/>
            </a:pPr>
            <a:r>
              <a:rPr lang="en-GB" b="1" spc="-20" dirty="0">
                <a:solidFill>
                  <a:srgbClr val="FF0000"/>
                </a:solidFill>
              </a:rPr>
              <a:t>!!</a:t>
            </a:r>
            <a:r>
              <a:rPr lang="en-GB" spc="-20" dirty="0"/>
              <a:t>	</a:t>
            </a:r>
            <a:r>
              <a:rPr lang="en-GB" spc="-40" dirty="0"/>
              <a:t>Keep PF informed of any change in </a:t>
            </a:r>
            <a:r>
              <a:rPr lang="en-GB" spc="-40" dirty="0" smtClean="0"/>
              <a:t>family situation</a:t>
            </a:r>
            <a:endParaRPr lang="en-GB" spc="-40" dirty="0"/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/>
              <a:t>Partners are now covered by the </a:t>
            </a:r>
            <a:r>
              <a:rPr lang="en-GB" spc="-40" dirty="0" smtClean="0"/>
              <a:t>CHIS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r>
              <a:rPr lang="en-GB" spc="-40" dirty="0" smtClean="0"/>
              <a:t>Supplementary contribution required for spouse or partner with income from professional activity </a:t>
            </a:r>
            <a:r>
              <a:rPr lang="en-GB" sz="2400" spc="-40" dirty="0" smtClean="0"/>
              <a:t>(or retirement pension) </a:t>
            </a:r>
            <a:r>
              <a:rPr lang="en-GB" spc="-40" dirty="0" smtClean="0"/>
              <a:t>and no other adequate insurance; use paper </a:t>
            </a:r>
            <a:r>
              <a:rPr lang="en-GB" b="1" spc="-40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SHIPID</a:t>
            </a:r>
            <a:r>
              <a:rPr lang="en-GB" spc="-40" dirty="0" smtClean="0"/>
              <a:t> </a:t>
            </a:r>
            <a:r>
              <a:rPr lang="en-GB" spc="-40" dirty="0" smtClean="0"/>
              <a:t>to keep CHIS informed of your spouse’s situation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3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b="1" i="1" spc="-30" dirty="0" smtClean="0">
                <a:latin typeface="Agency FB" panose="020B0503020202020204" pitchFamily="34" charset="0"/>
              </a:rPr>
              <a:t>SHIPID</a:t>
            </a:r>
            <a:endParaRPr lang="en-GB" b="1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5994" y="994205"/>
            <a:ext cx="1590805" cy="3203145"/>
          </a:xfrm>
        </p:spPr>
        <p:txBody>
          <a:bodyPr>
            <a:normAutofit/>
          </a:bodyPr>
          <a:lstStyle/>
          <a:p>
            <a:pPr marL="0" indent="0" algn="ctr">
              <a:buSzPct val="70000"/>
              <a:buNone/>
            </a:pPr>
            <a:r>
              <a:rPr lang="en-US" spc="-40" dirty="0" smtClean="0"/>
              <a:t>Sorry !</a:t>
            </a:r>
          </a:p>
          <a:p>
            <a:pPr marL="0" indent="0" algn="ctr">
              <a:buSzPct val="70000"/>
              <a:buNone/>
            </a:pPr>
            <a:r>
              <a:rPr lang="en-US" spc="-40" dirty="0" smtClean="0"/>
              <a:t>Exists </a:t>
            </a:r>
            <a:r>
              <a:rPr lang="en-US" spc="-40" dirty="0" smtClean="0">
                <a:solidFill>
                  <a:srgbClr val="FF0000"/>
                </a:solidFill>
              </a:rPr>
              <a:t>only on paper </a:t>
            </a:r>
            <a:r>
              <a:rPr lang="en-US" spc="-40" dirty="0" smtClean="0"/>
              <a:t>for retirees</a:t>
            </a:r>
            <a:endParaRPr lang="en-GB" spc="-4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5 December 2017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Preparation for Retirement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80452"/>
            <a:ext cx="6359778" cy="338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17564</TotalTime>
  <Words>882</Words>
  <Application>Microsoft Office PowerPoint</Application>
  <PresentationFormat>On-screen Show (16:9)</PresentationFormat>
  <Paragraphs>185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Agency FB</vt:lpstr>
      <vt:lpstr>Arial</vt:lpstr>
      <vt:lpstr>Calibri</vt:lpstr>
      <vt:lpstr>Courier New</vt:lpstr>
      <vt:lpstr>Wingdings</vt:lpstr>
      <vt:lpstr>Wingdings 2</vt:lpstr>
      <vt:lpstr>Wingdings 3</vt:lpstr>
      <vt:lpstr>CERNCorporate16-9</vt:lpstr>
      <vt:lpstr>PowerPoint Presentation</vt:lpstr>
      <vt:lpstr>Preparing Your Retirement – CHIS (CERN Health Insurance Scheme)</vt:lpstr>
      <vt:lpstr>Topics</vt:lpstr>
      <vt:lpstr>To keep the CHIS </vt:lpstr>
      <vt:lpstr>To keep the CHIS </vt:lpstr>
      <vt:lpstr>Topics</vt:lpstr>
      <vt:lpstr>What does &amp; does not change  </vt:lpstr>
      <vt:lpstr>What does &amp; does not change  </vt:lpstr>
      <vt:lpstr>SHIPID</vt:lpstr>
      <vt:lpstr>What does &amp; does not change  </vt:lpstr>
      <vt:lpstr>Topics</vt:lpstr>
      <vt:lpstr>Obtaining Information  </vt:lpstr>
      <vt:lpstr>Obtaining Information  </vt:lpstr>
      <vt:lpstr>Topics</vt:lpstr>
      <vt:lpstr>Good to know tips </vt:lpstr>
      <vt:lpstr>Good to know tips </vt:lpstr>
      <vt:lpstr>Good to know tips </vt:lpstr>
      <vt:lpstr>Good to know tips </vt:lpstr>
      <vt:lpstr>Good to know tips </vt:lpstr>
      <vt:lpstr>Topics</vt:lpstr>
      <vt:lpstr>PowerPoint Presentation</vt:lpstr>
      <vt:lpstr>~ Since 1 January 2016 ~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Jean-Pol Matheys</cp:lastModifiedBy>
  <cp:revision>68</cp:revision>
  <cp:lastPrinted>2017-12-02T09:04:25Z</cp:lastPrinted>
  <dcterms:created xsi:type="dcterms:W3CDTF">2015-07-27T13:39:36Z</dcterms:created>
  <dcterms:modified xsi:type="dcterms:W3CDTF">2017-12-02T10:01:26Z</dcterms:modified>
</cp:coreProperties>
</file>