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133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+mn-lt"/>
        <a:ea typeface="+mn-ea"/>
        <a:cs typeface="+mn-cs"/>
        <a:sym typeface="Lucida Grande"/>
      </a:defRPr>
    </a:lvl1pPr>
    <a:lvl2pPr indent="228600" defTabSz="584200" latinLnBrk="0">
      <a:defRPr sz="2200">
        <a:latin typeface="+mn-lt"/>
        <a:ea typeface="+mn-ea"/>
        <a:cs typeface="+mn-cs"/>
        <a:sym typeface="Lucida Grande"/>
      </a:defRPr>
    </a:lvl2pPr>
    <a:lvl3pPr indent="457200" defTabSz="584200" latinLnBrk="0">
      <a:defRPr sz="2200">
        <a:latin typeface="+mn-lt"/>
        <a:ea typeface="+mn-ea"/>
        <a:cs typeface="+mn-cs"/>
        <a:sym typeface="Lucida Grande"/>
      </a:defRPr>
    </a:lvl3pPr>
    <a:lvl4pPr indent="685800" defTabSz="584200" latinLnBrk="0">
      <a:defRPr sz="2200">
        <a:latin typeface="+mn-lt"/>
        <a:ea typeface="+mn-ea"/>
        <a:cs typeface="+mn-cs"/>
        <a:sym typeface="Lucida Grande"/>
      </a:defRPr>
    </a:lvl4pPr>
    <a:lvl5pPr indent="914400" defTabSz="584200" latinLnBrk="0">
      <a:defRPr sz="2200">
        <a:latin typeface="+mn-lt"/>
        <a:ea typeface="+mn-ea"/>
        <a:cs typeface="+mn-cs"/>
        <a:sym typeface="Lucida Grande"/>
      </a:defRPr>
    </a:lvl5pPr>
    <a:lvl6pPr indent="1143000" defTabSz="584200" latinLnBrk="0">
      <a:defRPr sz="2200">
        <a:latin typeface="+mn-lt"/>
        <a:ea typeface="+mn-ea"/>
        <a:cs typeface="+mn-cs"/>
        <a:sym typeface="Lucida Grande"/>
      </a:defRPr>
    </a:lvl6pPr>
    <a:lvl7pPr indent="1371600" defTabSz="584200" latinLnBrk="0">
      <a:defRPr sz="2200">
        <a:latin typeface="+mn-lt"/>
        <a:ea typeface="+mn-ea"/>
        <a:cs typeface="+mn-cs"/>
        <a:sym typeface="Lucida Grande"/>
      </a:defRPr>
    </a:lvl7pPr>
    <a:lvl8pPr indent="1600200" defTabSz="584200" latinLnBrk="0">
      <a:defRPr sz="2200">
        <a:latin typeface="+mn-lt"/>
        <a:ea typeface="+mn-ea"/>
        <a:cs typeface="+mn-cs"/>
        <a:sym typeface="Lucida Grande"/>
      </a:defRPr>
    </a:lvl8pPr>
    <a:lvl9pPr indent="1828800" defTabSz="584200" latinLnBrk="0">
      <a:defRPr sz="22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t>Texte du titre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pic" sz="quarter" idx="13"/>
          </p:nvPr>
        </p:nvSpPr>
        <p:spPr>
          <a:xfrm>
            <a:off x="7124700" y="1968500"/>
            <a:ext cx="4216400" cy="5626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7000"/>
            </a:lvl1pPr>
          </a:lstStyle>
          <a:p>
            <a:r>
              <a:t>Texte du titre</a:t>
            </a:r>
          </a:p>
        </p:txBody>
      </p:sp>
      <p:sp>
        <p:nvSpPr>
          <p:cNvPr id="89" name="Shape 89"/>
          <p:cNvSpPr>
            <a:spLocks noGrp="1"/>
          </p:cNvSpPr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Refle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sz="quarter" idx="13"/>
          </p:nvPr>
        </p:nvSpPr>
        <p:spPr>
          <a:xfrm>
            <a:off x="7124700" y="1968500"/>
            <a:ext cx="4216400" cy="5626100"/>
          </a:xfrm>
          <a:prstGeom prst="rect">
            <a:avLst/>
          </a:prstGeom>
          <a:effectLst>
            <a:reflection stA="50000" endPos="40000" dir="5400000" sy="-100000" algn="bl" rotWithShape="0"/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7000"/>
            </a:lvl1pPr>
          </a:lstStyle>
          <a:p>
            <a:r>
              <a:t>Texte du titre</a:t>
            </a:r>
          </a:p>
        </p:txBody>
      </p:sp>
      <p:sp>
        <p:nvSpPr>
          <p:cNvPr id="99" name="Shape 99"/>
          <p:cNvSpPr>
            <a:spLocks noGrp="1"/>
          </p:cNvSpPr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pic" sz="quarter" idx="13"/>
          </p:nvPr>
        </p:nvSpPr>
        <p:spPr>
          <a:xfrm>
            <a:off x="7175500" y="2882900"/>
            <a:ext cx="4102100" cy="5473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09" name="Shape 109"/>
          <p:cNvSpPr>
            <a:spLocks noGrp="1"/>
          </p:cNvSpPr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 -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 -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sldNum" sz="quarter" idx="2"/>
          </p:nvPr>
        </p:nvSpPr>
        <p:spPr>
          <a:xfrm>
            <a:off x="12052537" y="9249974"/>
            <a:ext cx="302023" cy="317501"/>
          </a:xfrm>
          <a:prstGeom prst="rect">
            <a:avLst/>
          </a:prstGeom>
        </p:spPr>
        <p:txBody>
          <a:bodyPr lIns="38100" tIns="38100" rIns="38100" bIns="38100" anchor="ctr"/>
          <a:lstStyle>
            <a:lvl1pPr algn="r" defTabSz="647700">
              <a:defRPr sz="1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/>
          <a:lstStyle>
            <a:lvl1pPr>
              <a:spcBef>
                <a:spcPts val="2400"/>
              </a:spcBef>
            </a:lvl1pPr>
            <a:lvl2pPr>
              <a:spcBef>
                <a:spcPts val="2400"/>
              </a:spcBef>
            </a:lvl2pPr>
            <a:lvl3pPr>
              <a:spcBef>
                <a:spcPts val="2400"/>
              </a:spcBef>
            </a:lvl3pPr>
            <a:lvl4pPr>
              <a:spcBef>
                <a:spcPts val="2400"/>
              </a:spcBef>
            </a:lvl4pPr>
            <a:lvl5pPr>
              <a:spcBef>
                <a:spcPts val="2400"/>
              </a:spcBef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 sur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9" name="Shape 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54" name="Shape 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pic" sz="half" idx="13"/>
          </p:nvPr>
        </p:nvSpPr>
        <p:spPr>
          <a:xfrm>
            <a:off x="2438400" y="1638300"/>
            <a:ext cx="8128000" cy="4559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71" name="Shape 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Refle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pic" sz="half" idx="13"/>
          </p:nvPr>
        </p:nvSpPr>
        <p:spPr>
          <a:xfrm>
            <a:off x="2438400" y="1638300"/>
            <a:ext cx="8128000" cy="4559300"/>
          </a:xfrm>
          <a:prstGeom prst="rect">
            <a:avLst/>
          </a:prstGeom>
          <a:effectLst>
            <a:reflection stA="50000" endPos="40000" dir="5400000" sy="-100000" algn="bl" rotWithShape="0"/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Texte du titre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24599" y="9258300"/>
            <a:ext cx="342901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584200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titleStyle>
    <p:bodyStyle>
      <a:lvl1pPr marL="889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1333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778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2222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667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30226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3782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7338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894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materialDisplay.py?contribId=2&amp;sessionId=0&amp;materialId=1&amp;confId=5027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4" Type="http://schemas.openxmlformats.org/officeDocument/2006/relationships/hyperlink" Target="http://www.gac-epa.or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ac-epa.org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9500" y="215900"/>
            <a:ext cx="3467947" cy="2731736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/>
        </p:nvSpPr>
        <p:spPr>
          <a:xfrm>
            <a:off x="292100" y="50800"/>
            <a:ext cx="13017500" cy="6362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>
            <a:spAutoFit/>
          </a:bodyPr>
          <a:lstStyle/>
          <a:p>
            <a:pPr defTabSz="647700">
              <a:defRPr sz="2400" b="1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pPr>
            <a: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b="1" i="1" u="sng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b="1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b="1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3400" b="1" i="1" u="sng">
                <a:solidFill>
                  <a:srgbClr val="0F0F0F"/>
                </a:solidFill>
                <a:uFill>
                  <a:solidFill>
                    <a:srgbClr val="0F0F0F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b="1" i="1" u="sng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5000" u="sng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____________   GAC-EPA   _____________</a:t>
            </a:r>
            <a:endParaRPr sz="2400"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5000" u="sng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Arial Black"/>
                <a:ea typeface="Arial Black"/>
                <a:cs typeface="Arial Black"/>
                <a:sym typeface="Arial Black"/>
              </a:defRPr>
            </a:pPr>
            <a:endParaRPr sz="2400"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5000" u="sng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Arial Black"/>
                <a:ea typeface="Arial Black"/>
                <a:cs typeface="Arial Black"/>
                <a:sym typeface="Arial Black"/>
              </a:defRPr>
            </a:pPr>
            <a:endParaRPr sz="2400"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5000" u="sng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Arial Black"/>
                <a:ea typeface="Arial Black"/>
                <a:cs typeface="Arial Black"/>
                <a:sym typeface="Arial Black"/>
              </a:defRPr>
            </a:pPr>
            <a:endParaRPr sz="2400"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b="1" i="1" u="sng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 </a:t>
            </a:r>
          </a:p>
        </p:txBody>
      </p:sp>
      <p:sp>
        <p:nvSpPr>
          <p:cNvPr id="146" name="Shape 146"/>
          <p:cNvSpPr/>
          <p:nvPr/>
        </p:nvSpPr>
        <p:spPr>
          <a:xfrm>
            <a:off x="3229148" y="3721100"/>
            <a:ext cx="6546504" cy="481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pPr algn="ctr" defTabSz="647700">
              <a:lnSpc>
                <a:spcPct val="80000"/>
              </a:lnSpc>
              <a:spcBef>
                <a:spcPts val="1900"/>
              </a:spcBef>
              <a:defRPr sz="38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t>Groupement des Anciens du</a:t>
            </a: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300"/>
              </a:spcBef>
              <a:defRPr sz="2600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t> </a:t>
            </a: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900"/>
              </a:spcBef>
              <a:defRPr sz="38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t>CERN – ESO</a:t>
            </a: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300"/>
              </a:spcBef>
              <a:defRPr sz="38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900"/>
              </a:spcBef>
              <a:defRPr sz="38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t>Pensioners’ Association</a:t>
            </a: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300"/>
              </a:spcBef>
              <a:defRPr sz="38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900"/>
              </a:spcBef>
              <a:defRPr sz="38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t>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www.gac-epa.org</a:t>
            </a:r>
          </a:p>
        </p:txBody>
      </p:sp>
      <p:sp>
        <p:nvSpPr>
          <p:cNvPr id="147" name="Shape 147"/>
          <p:cNvSpPr/>
          <p:nvPr/>
        </p:nvSpPr>
        <p:spPr>
          <a:xfrm>
            <a:off x="5465612" y="8623300"/>
            <a:ext cx="2098974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 algn="ctr" defTabSz="647700">
              <a:defRPr sz="2400">
                <a:uFill>
                  <a:solidFill>
                    <a:srgbClr val="000000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Gertjan Bossen</a:t>
            </a:r>
          </a:p>
        </p:txBody>
      </p:sp>
      <p:sp>
        <p:nvSpPr>
          <p:cNvPr id="148" name="Shape 148"/>
          <p:cNvSpPr>
            <a:spLocks noGrp="1"/>
          </p:cNvSpPr>
          <p:nvPr>
            <p:ph type="sldNum" sz="quarter" idx="4294967295"/>
          </p:nvPr>
        </p:nvSpPr>
        <p:spPr>
          <a:xfrm>
            <a:off x="12159099" y="9249974"/>
            <a:ext cx="195462" cy="317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 algn="r" defTabSz="647700">
              <a:defRPr sz="1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pic>
        <p:nvPicPr>
          <p:cNvPr id="184" name="Capture d’écran 2017-11-29 à 11.40.0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266" y="118636"/>
            <a:ext cx="13004801" cy="92133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pic>
        <p:nvPicPr>
          <p:cNvPr id="187" name="Capture d’écran 2017-11-29 à 11.45.3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22981" y="80516"/>
            <a:ext cx="6358838" cy="92511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554990">
              <a:defRPr sz="7979"/>
            </a:pPr>
            <a:r>
              <a:t>information sessions </a:t>
            </a:r>
            <a:r>
              <a:rPr>
                <a:solidFill>
                  <a:srgbClr val="0056D6"/>
                </a:solidFill>
              </a:rPr>
              <a:t>permanences</a:t>
            </a:r>
          </a:p>
        </p:txBody>
      </p:sp>
      <p:sp>
        <p:nvSpPr>
          <p:cNvPr id="191" name="Shape 191"/>
          <p:cNvSpPr>
            <a:spLocks noGrp="1"/>
          </p:cNvSpPr>
          <p:nvPr>
            <p:ph type="body" sz="half" idx="1"/>
          </p:nvPr>
        </p:nvSpPr>
        <p:spPr>
          <a:xfrm>
            <a:off x="1270000" y="3606800"/>
            <a:ext cx="10464800" cy="4038600"/>
          </a:xfrm>
          <a:prstGeom prst="rect">
            <a:avLst/>
          </a:prstGeom>
        </p:spPr>
        <p:txBody>
          <a:bodyPr/>
          <a:lstStyle/>
          <a:p>
            <a:pPr marL="889000" indent="-571500">
              <a:spcBef>
                <a:spcPts val="2400"/>
              </a:spcBef>
              <a:defRPr sz="4200"/>
            </a:pPr>
            <a:r>
              <a:t>banks</a:t>
            </a:r>
          </a:p>
          <a:p>
            <a:pPr marL="889000" indent="-571500">
              <a:spcBef>
                <a:spcPts val="2400"/>
              </a:spcBef>
              <a:defRPr sz="4200"/>
            </a:pPr>
            <a:r>
              <a:t>CSG-CRDS</a:t>
            </a:r>
          </a:p>
          <a:p>
            <a:pPr marL="889000" indent="-571500">
              <a:spcBef>
                <a:spcPts val="2400"/>
              </a:spcBef>
              <a:defRPr sz="4200"/>
            </a:pPr>
            <a:r>
              <a:t>tax</a:t>
            </a:r>
          </a:p>
          <a:p>
            <a:pPr marL="889000" indent="-571500">
              <a:spcBef>
                <a:spcPts val="2400"/>
              </a:spcBef>
              <a:defRPr sz="4200"/>
            </a:pPr>
            <a:r>
              <a:t>etc.</a:t>
            </a:r>
          </a:p>
          <a:p>
            <a:pPr marL="889000" indent="-571500">
              <a:spcBef>
                <a:spcPts val="2400"/>
              </a:spcBef>
              <a:defRPr sz="4200">
                <a:solidFill>
                  <a:srgbClr val="0056D6"/>
                </a:solidFill>
              </a:defRPr>
            </a:pPr>
            <a:r>
              <a:t>banques</a:t>
            </a:r>
          </a:p>
          <a:p>
            <a:pPr marL="889000" indent="-571500">
              <a:spcBef>
                <a:spcPts val="2400"/>
              </a:spcBef>
              <a:defRPr sz="4200">
                <a:solidFill>
                  <a:srgbClr val="0056D6"/>
                </a:solidFill>
              </a:defRPr>
            </a:pPr>
            <a:r>
              <a:t>CSG-CRDS</a:t>
            </a:r>
          </a:p>
          <a:p>
            <a:pPr marL="889000" indent="-571500">
              <a:spcBef>
                <a:spcPts val="2400"/>
              </a:spcBef>
              <a:defRPr sz="4200">
                <a:solidFill>
                  <a:srgbClr val="0056D6"/>
                </a:solidFill>
              </a:defRPr>
            </a:pPr>
            <a:r>
              <a:t>impôts</a:t>
            </a:r>
          </a:p>
          <a:p>
            <a:pPr marL="889000" indent="-571500">
              <a:spcBef>
                <a:spcPts val="2400"/>
              </a:spcBef>
              <a:defRPr sz="4200">
                <a:solidFill>
                  <a:srgbClr val="0056D6"/>
                </a:solidFill>
              </a:defRPr>
            </a:pPr>
            <a:r>
              <a:t>etc.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194" name="Shape 194"/>
          <p:cNvSpPr>
            <a:spLocks noGrp="1"/>
          </p:cNvSpPr>
          <p:nvPr>
            <p:ph type="body" idx="1"/>
          </p:nvPr>
        </p:nvSpPr>
        <p:spPr>
          <a:xfrm>
            <a:off x="322579" y="3021329"/>
            <a:ext cx="12280901" cy="5715001"/>
          </a:xfrm>
          <a:prstGeom prst="rect">
            <a:avLst/>
          </a:prstGeom>
        </p:spPr>
        <p:txBody>
          <a:bodyPr spcCol="614045"/>
          <a:lstStyle/>
          <a:p>
            <a:pPr marL="715962" lvl="1" indent="-219075"/>
            <a:r>
              <a:t>bring together the beneficiaries of the Pension Fund</a:t>
            </a:r>
          </a:p>
          <a:p>
            <a:pPr marL="715962" lvl="1" indent="-219075">
              <a:defRPr>
                <a:solidFill>
                  <a:srgbClr val="AAAAAA"/>
                </a:solidFill>
              </a:defRPr>
            </a:pPr>
            <a:r>
              <a:t>provide information</a:t>
            </a:r>
          </a:p>
          <a:p>
            <a:pPr marL="715962" lvl="1" indent="-219075">
              <a:defRPr>
                <a:solidFill>
                  <a:srgbClr val="AAAAAA"/>
                </a:solidFill>
              </a:defRPr>
            </a:pPr>
            <a:r>
              <a:t>assure their collective interests</a:t>
            </a:r>
          </a:p>
          <a:p>
            <a:pPr marL="1701120" lvl="1"/>
            <a:endParaRPr>
              <a:solidFill>
                <a:srgbClr val="AAAAAA"/>
              </a:solidFill>
            </a:endParaRPr>
          </a:p>
          <a:p>
            <a:pPr marL="808037" lvl="1" indent="-493712">
              <a:defRPr>
                <a:solidFill>
                  <a:srgbClr val="0056D6"/>
                </a:solidFill>
              </a:defRPr>
            </a:pPr>
            <a:r>
              <a:t>réunir les bénéficiaires de la Caisse  de Pensions </a:t>
            </a:r>
            <a:br/>
            <a:r>
              <a:rPr>
                <a:solidFill>
                  <a:srgbClr val="0070C0"/>
                </a:solidFill>
              </a:rPr>
              <a:t>         </a:t>
            </a:r>
          </a:p>
          <a:p>
            <a:pPr marL="808037" lvl="1" indent="-493712">
              <a:defRPr>
                <a:solidFill>
                  <a:srgbClr val="AAAAAA"/>
                </a:solidFill>
              </a:defRPr>
            </a:pPr>
            <a:r>
              <a:t>fournir de l’information</a:t>
            </a:r>
          </a:p>
          <a:p>
            <a:pPr marL="808037" lvl="1" indent="-493712">
              <a:defRPr>
                <a:solidFill>
                  <a:srgbClr val="AAAAAA"/>
                </a:solidFill>
              </a:defRPr>
            </a:pPr>
            <a:r>
              <a:t>défendre les intérêts des retraités</a:t>
            </a:r>
          </a:p>
        </p:txBody>
      </p:sp>
      <p:sp>
        <p:nvSpPr>
          <p:cNvPr id="195" name="Shape 195"/>
          <p:cNvSpPr>
            <a:spLocks noGrp="1"/>
          </p:cNvSpPr>
          <p:nvPr>
            <p:ph type="title"/>
          </p:nvPr>
        </p:nvSpPr>
        <p:spPr>
          <a:xfrm>
            <a:off x="1435100" y="762000"/>
            <a:ext cx="10464800" cy="1737361"/>
          </a:xfrm>
          <a:prstGeom prst="rect">
            <a:avLst/>
          </a:prstGeom>
        </p:spPr>
        <p:txBody>
          <a:bodyPr/>
          <a:lstStyle/>
          <a:p>
            <a:pPr algn="just"/>
            <a:r>
              <a:t>aims             </a:t>
            </a:r>
            <a:r>
              <a:rPr>
                <a:solidFill>
                  <a:srgbClr val="0056D6"/>
                </a:solidFill>
              </a:rPr>
              <a:t>buts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198" name="image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2865" y="698500"/>
            <a:ext cx="11142135" cy="8356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201" name="image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0" y="669925"/>
            <a:ext cx="11214100" cy="84105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pic>
        <p:nvPicPr>
          <p:cNvPr id="204" name="image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06110" y="1155700"/>
            <a:ext cx="13603012" cy="7429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207" name="Shape 207"/>
          <p:cNvSpPr>
            <a:spLocks noGrp="1"/>
          </p:cNvSpPr>
          <p:nvPr>
            <p:ph type="title"/>
          </p:nvPr>
        </p:nvSpPr>
        <p:spPr>
          <a:xfrm>
            <a:off x="76200" y="254000"/>
            <a:ext cx="12585700" cy="1282700"/>
          </a:xfrm>
          <a:prstGeom prst="rect">
            <a:avLst/>
          </a:prstGeom>
        </p:spPr>
        <p:txBody>
          <a:bodyPr/>
          <a:lstStyle/>
          <a:p>
            <a:pPr defTabSz="560831">
              <a:defRPr sz="8064"/>
            </a:pPr>
            <a:r>
              <a:t>membership     </a:t>
            </a:r>
            <a:r>
              <a:rPr>
                <a:solidFill>
                  <a:srgbClr val="0056D6"/>
                </a:solidFill>
              </a:rPr>
              <a:t>membre</a:t>
            </a:r>
          </a:p>
        </p:txBody>
      </p:sp>
      <p:sp>
        <p:nvSpPr>
          <p:cNvPr id="208" name="Shape 208"/>
          <p:cNvSpPr>
            <a:spLocks noGrp="1"/>
          </p:cNvSpPr>
          <p:nvPr>
            <p:ph type="body" sz="quarter" idx="1"/>
          </p:nvPr>
        </p:nvSpPr>
        <p:spPr>
          <a:xfrm>
            <a:off x="1301546" y="1714500"/>
            <a:ext cx="10135008" cy="2209800"/>
          </a:xfrm>
          <a:prstGeom prst="rect">
            <a:avLst/>
          </a:prstGeom>
        </p:spPr>
        <p:txBody>
          <a:bodyPr spcCol="506750"/>
          <a:lstStyle/>
          <a:p>
            <a:pPr marL="1256620"/>
            <a:r>
              <a:t>become member</a:t>
            </a:r>
          </a:p>
          <a:p>
            <a:pPr marL="1256620"/>
            <a:r>
              <a:t>pay subscription fee (30 CHF / year)</a:t>
            </a:r>
          </a:p>
          <a:p>
            <a:pPr marL="1256620">
              <a:defRPr>
                <a:solidFill>
                  <a:srgbClr val="0056D6"/>
                </a:solidFill>
              </a:defRPr>
            </a:pPr>
            <a:r>
              <a:t>devenir membre</a:t>
            </a:r>
          </a:p>
          <a:p>
            <a:pPr marL="1256620">
              <a:defRPr>
                <a:solidFill>
                  <a:srgbClr val="0056D6"/>
                </a:solidFill>
              </a:defRPr>
            </a:pPr>
            <a:r>
              <a:t>payer la cotisation (30 CHF / an)</a:t>
            </a:r>
          </a:p>
        </p:txBody>
      </p:sp>
      <p:graphicFrame>
        <p:nvGraphicFramePr>
          <p:cNvPr id="209" name="Table 209"/>
          <p:cNvGraphicFramePr/>
          <p:nvPr/>
        </p:nvGraphicFramePr>
        <p:xfrm>
          <a:off x="1828800" y="3962400"/>
          <a:ext cx="10012681" cy="20828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0012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82800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3200"/>
                      </a:pPr>
                      <a:r>
                        <a:t>really easy to become member !</a:t>
                      </a:r>
                    </a:p>
                    <a:p>
                      <a:pPr marR="457200" defTabSz="457200">
                        <a:lnSpc>
                          <a:spcPts val="4800"/>
                        </a:lnSpc>
                        <a:defRPr sz="3200">
                          <a:solidFill>
                            <a:srgbClr val="0056D6"/>
                          </a:solidFill>
                        </a:defRPr>
                      </a:pPr>
                      <a:r>
                        <a:t>un jeu d’enfant de s’inscrire en tant que </a:t>
                      </a:r>
                    </a:p>
                    <a:p>
                      <a:pPr marR="457200" defTabSz="457200">
                        <a:lnSpc>
                          <a:spcPts val="4800"/>
                        </a:lnSpc>
                        <a:defRPr sz="3200">
                          <a:solidFill>
                            <a:srgbClr val="0056D6"/>
                          </a:solidFill>
                        </a:defRPr>
                      </a:pPr>
                      <a:r>
                        <a:t>membre du GAC-EPA !</a:t>
                      </a:r>
                    </a:p>
                    <a:p>
                      <a:pPr marR="457200" defTabSz="457200">
                        <a:lnSpc>
                          <a:spcPts val="4800"/>
                        </a:lnSpc>
                        <a:defRPr sz="3200">
                          <a:solidFill>
                            <a:srgbClr val="C00000"/>
                          </a:solidFill>
                        </a:defRPr>
                      </a:pPr>
                      <a:r>
                        <a:rPr u="sng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hlinkClick r:id="rId2"/>
                        </a:rPr>
                        <a:t>www.gac-epa.org</a:t>
                      </a:r>
                      <a:endParaRPr>
                        <a:solidFill>
                          <a:srgbClr val="E32400"/>
                        </a:solidFill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10" name="Capture d’écran 2017-11-29 à 11.40.0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963092"/>
            <a:ext cx="13004800" cy="92133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/>
          </p:cNvSpPr>
          <p:nvPr>
            <p:ph type="sldNum" sz="quarter" idx="4294967295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51" name="Shape 151"/>
          <p:cNvSpPr>
            <a:spLocks noGrp="1"/>
          </p:cNvSpPr>
          <p:nvPr>
            <p:ph type="body" idx="1"/>
          </p:nvPr>
        </p:nvSpPr>
        <p:spPr>
          <a:xfrm>
            <a:off x="1186507" y="3158489"/>
            <a:ext cx="10326986" cy="5715001"/>
          </a:xfrm>
          <a:prstGeom prst="rect">
            <a:avLst/>
          </a:prstGeom>
        </p:spPr>
        <p:txBody>
          <a:bodyPr spcCol="516349"/>
          <a:lstStyle/>
          <a:p>
            <a:pPr marL="1082675" lvl="1" indent="-493712"/>
            <a:r>
              <a:t>bring together the beneficiaries of the Pension Fund</a:t>
            </a:r>
          </a:p>
          <a:p>
            <a:pPr marL="1082675" lvl="1" indent="-493712"/>
            <a:r>
              <a:t>provide information</a:t>
            </a:r>
          </a:p>
          <a:p>
            <a:pPr marL="1082675" lvl="1" indent="-493712"/>
            <a:r>
              <a:t>assure their collective interests</a:t>
            </a:r>
          </a:p>
          <a:p>
            <a:pPr marL="1701120" lvl="1"/>
            <a:endParaRPr/>
          </a:p>
          <a:p>
            <a:pPr marL="990600" lvl="1" indent="-493712">
              <a:defRPr>
                <a:solidFill>
                  <a:srgbClr val="0056D6"/>
                </a:solidFill>
              </a:defRPr>
            </a:pPr>
            <a:r>
              <a:t>réunir les bénéficiaires de la Caisse de Pensions</a:t>
            </a:r>
          </a:p>
          <a:p>
            <a:pPr marL="990600" lvl="1" indent="-493712">
              <a:defRPr>
                <a:solidFill>
                  <a:srgbClr val="0056D6"/>
                </a:solidFill>
              </a:defRPr>
            </a:pPr>
            <a:r>
              <a:t>fournir de l’information</a:t>
            </a:r>
          </a:p>
          <a:p>
            <a:pPr marL="990600" lvl="1" indent="-493712">
              <a:defRPr>
                <a:solidFill>
                  <a:srgbClr val="0056D6"/>
                </a:solidFill>
              </a:defRPr>
            </a:pPr>
            <a:r>
              <a:t>défendre les intérêts des retraités</a:t>
            </a:r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1435100" y="762000"/>
            <a:ext cx="11198860" cy="2011679"/>
          </a:xfrm>
          <a:prstGeom prst="rect">
            <a:avLst/>
          </a:prstGeom>
        </p:spPr>
        <p:txBody>
          <a:bodyPr/>
          <a:lstStyle/>
          <a:p>
            <a:pPr algn="just"/>
            <a:r>
              <a:t>aims             </a:t>
            </a:r>
            <a:r>
              <a:rPr>
                <a:solidFill>
                  <a:srgbClr val="0056D6"/>
                </a:solidFill>
              </a:rPr>
              <a:t>buts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l"/>
            <a:r>
              <a:t>means 				 </a:t>
            </a:r>
            <a:r>
              <a:rPr>
                <a:solidFill>
                  <a:srgbClr val="0056D6"/>
                </a:solidFill>
              </a:rPr>
              <a:t>moyens</a:t>
            </a:r>
          </a:p>
        </p:txBody>
      </p:sp>
      <p:sp>
        <p:nvSpPr>
          <p:cNvPr id="155" name="Shape 155"/>
          <p:cNvSpPr>
            <a:spLocks noGrp="1"/>
          </p:cNvSpPr>
          <p:nvPr>
            <p:ph type="body" idx="1"/>
          </p:nvPr>
        </p:nvSpPr>
        <p:spPr>
          <a:xfrm>
            <a:off x="350519" y="2768600"/>
            <a:ext cx="12237722" cy="5715000"/>
          </a:xfrm>
          <a:prstGeom prst="rect">
            <a:avLst/>
          </a:prstGeom>
        </p:spPr>
        <p:txBody>
          <a:bodyPr spcCol="611886"/>
          <a:lstStyle/>
          <a:p>
            <a:pPr marL="898525" indent="-457200"/>
            <a:r>
              <a:t>organization of meetings at CERN</a:t>
            </a:r>
          </a:p>
          <a:p>
            <a:pPr marL="898525" indent="-457200"/>
            <a:r>
              <a:t>publication of a Bulletin</a:t>
            </a:r>
          </a:p>
          <a:p>
            <a:pPr marL="898525" indent="-457200"/>
            <a:r>
              <a:t>website </a:t>
            </a:r>
            <a:r>
              <a:rPr>
                <a:solidFill>
                  <a:srgbClr val="E32400"/>
                </a:solidFill>
              </a:rPr>
              <a:t>www.gac-epa.org</a:t>
            </a:r>
          </a:p>
          <a:p>
            <a:pPr marL="898525" indent="-457200"/>
            <a:r>
              <a:t>information meetings</a:t>
            </a:r>
          </a:p>
          <a:p>
            <a:pPr marL="898525" indent="-457200"/>
            <a:r>
              <a:t>participation in relevant bodies (boards, committees, etc.)</a:t>
            </a:r>
          </a:p>
          <a:p>
            <a:pPr marL="808037" indent="-457200">
              <a:defRPr>
                <a:solidFill>
                  <a:srgbClr val="0056D6"/>
                </a:solidFill>
              </a:defRPr>
            </a:pPr>
            <a:r>
              <a:t>organisation de réunions au CERN</a:t>
            </a:r>
          </a:p>
          <a:p>
            <a:pPr marL="808037" indent="-457200">
              <a:defRPr>
                <a:solidFill>
                  <a:srgbClr val="0056D6"/>
                </a:solidFill>
              </a:defRPr>
            </a:pPr>
            <a:r>
              <a:t>publication d’un Bulletin</a:t>
            </a:r>
          </a:p>
          <a:p>
            <a:pPr marL="808037" indent="-457200">
              <a:defRPr>
                <a:solidFill>
                  <a:srgbClr val="0056D6"/>
                </a:solidFill>
              </a:defRPr>
            </a:pPr>
            <a:r>
              <a:t>site web </a:t>
            </a:r>
            <a:r>
              <a:rPr>
                <a:solidFill>
                  <a:srgbClr val="E32400"/>
                </a:solidFill>
              </a:rPr>
              <a:t>www.gac-epa.org</a:t>
            </a:r>
          </a:p>
          <a:p>
            <a:pPr marL="808037" indent="-457200">
              <a:defRPr>
                <a:solidFill>
                  <a:srgbClr val="0056D6"/>
                </a:solidFill>
              </a:defRPr>
            </a:pPr>
            <a:r>
              <a:t>permanences</a:t>
            </a:r>
          </a:p>
          <a:p>
            <a:pPr marL="808037" indent="-457200">
              <a:defRPr>
                <a:solidFill>
                  <a:srgbClr val="0056D6"/>
                </a:solidFill>
              </a:defRPr>
            </a:pPr>
            <a:r>
              <a:t>participation dans des conseils et commissions</a:t>
            </a:r>
          </a:p>
        </p:txBody>
      </p:sp>
      <p:sp>
        <p:nvSpPr>
          <p:cNvPr id="156" name="Shape 156"/>
          <p:cNvSpPr>
            <a:spLocks noGrp="1"/>
          </p:cNvSpPr>
          <p:nvPr>
            <p:ph type="sldNum" sz="quarter" idx="4294967295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/>
          </p:cNvSpPr>
          <p:nvPr>
            <p:ph type="sldNum" sz="quarter" idx="4294967295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body" idx="1"/>
          </p:nvPr>
        </p:nvSpPr>
        <p:spPr>
          <a:xfrm>
            <a:off x="945445" y="2552700"/>
            <a:ext cx="10986910" cy="7696200"/>
          </a:xfrm>
          <a:prstGeom prst="rect">
            <a:avLst/>
          </a:prstGeom>
        </p:spPr>
        <p:txBody>
          <a:bodyPr spcCol="549345"/>
          <a:lstStyle/>
          <a:p>
            <a:pPr marL="715962" indent="-447675">
              <a:defRPr sz="2900"/>
            </a:pPr>
            <a:r>
              <a:t>nominates a member of the Pension Fund Governing Board</a:t>
            </a:r>
          </a:p>
          <a:p>
            <a:pPr marL="715962" indent="-447675">
              <a:defRPr sz="2900"/>
            </a:pPr>
            <a:r>
              <a:t>nominates 2 delegates to CHISB</a:t>
            </a:r>
          </a:p>
          <a:p>
            <a:pPr marL="715962" indent="-447675">
              <a:defRPr sz="2900"/>
            </a:pPr>
            <a:r>
              <a:t>participates in SA internal committees dealing with social security issues    (health insurance, Pension Fund)                   </a:t>
            </a:r>
          </a:p>
          <a:p>
            <a:pPr marL="715962" indent="-447675">
              <a:defRPr sz="2900"/>
            </a:pPr>
            <a:r>
              <a:t>nominates 7 delegates to the Staff Council</a:t>
            </a:r>
          </a:p>
          <a:p>
            <a:pPr marL="1210249" indent="-448250">
              <a:defRPr sz="2900"/>
            </a:pPr>
            <a:endParaRPr/>
          </a:p>
          <a:p>
            <a:pPr marL="715962" indent="-447675">
              <a:defRPr sz="2900">
                <a:solidFill>
                  <a:srgbClr val="0056D6"/>
                </a:solidFill>
              </a:defRPr>
            </a:pPr>
            <a:r>
              <a:t>nomme un membre du Conseil d’Administration de la Caisse de Pensions</a:t>
            </a:r>
          </a:p>
          <a:p>
            <a:pPr marL="715962" indent="-447675">
              <a:defRPr sz="2900">
                <a:solidFill>
                  <a:srgbClr val="0056D6"/>
                </a:solidFill>
              </a:defRPr>
            </a:pPr>
            <a:r>
              <a:t>fait (avec 2 membres) partie du CHISB </a:t>
            </a:r>
          </a:p>
          <a:p>
            <a:pPr marL="715962" indent="-447675">
              <a:defRPr sz="2900">
                <a:solidFill>
                  <a:srgbClr val="0056D6"/>
                </a:solidFill>
              </a:defRPr>
            </a:pPr>
            <a:r>
              <a:t>participe aux travaux des commissions de l’AP qui s’occupent de l’Assurance maladie et de la Caisse de Pensions</a:t>
            </a:r>
          </a:p>
          <a:p>
            <a:pPr marL="715962" indent="-447675">
              <a:defRPr sz="2900">
                <a:solidFill>
                  <a:srgbClr val="0056D6"/>
                </a:solidFill>
              </a:defRPr>
            </a:pPr>
            <a:r>
              <a:t>envoie 7 représentants au Conseil du Personnel</a:t>
            </a:r>
          </a:p>
        </p:txBody>
      </p:sp>
      <p:sp>
        <p:nvSpPr>
          <p:cNvPr id="160" name="Shape 160"/>
          <p:cNvSpPr>
            <a:spLocks noGrp="1"/>
          </p:cNvSpPr>
          <p:nvPr>
            <p:ph type="title"/>
          </p:nvPr>
        </p:nvSpPr>
        <p:spPr>
          <a:xfrm>
            <a:off x="533400" y="127000"/>
            <a:ext cx="11811000" cy="2438400"/>
          </a:xfrm>
          <a:prstGeom prst="rect">
            <a:avLst/>
          </a:prstGeom>
        </p:spPr>
        <p:txBody>
          <a:bodyPr/>
          <a:lstStyle/>
          <a:p>
            <a:pPr>
              <a:defRPr sz="2800"/>
            </a:pPr>
            <a:r>
              <a:t>GAC-EPA is recognized as a partner, representing the pensioners, by </a:t>
            </a:r>
          </a:p>
          <a:p>
            <a:pPr>
              <a:defRPr sz="2800"/>
            </a:pPr>
            <a:r>
              <a:t>Members States, CERN management and Staff Association</a:t>
            </a:r>
          </a:p>
          <a:p>
            <a:pPr>
              <a:defRPr sz="2800"/>
            </a:pPr>
            <a:endParaRPr/>
          </a:p>
          <a:p>
            <a:pPr>
              <a:defRPr sz="2800">
                <a:solidFill>
                  <a:srgbClr val="0056D6"/>
                </a:solidFill>
              </a:defRPr>
            </a:pPr>
            <a:r>
              <a:t>GAC-EPA est reconnu comme partenaire, représentant les retraités, par </a:t>
            </a:r>
          </a:p>
          <a:p>
            <a:pPr>
              <a:defRPr sz="2800">
                <a:solidFill>
                  <a:srgbClr val="0056D6"/>
                </a:solidFill>
              </a:defRPr>
            </a:pPr>
            <a:r>
              <a:t>les Etats-membres, la Direction et l’Association du Personnel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/>
          </p:cNvSpPr>
          <p:nvPr>
            <p:ph type="sldNum" sz="quarter" idx="4294967295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63" name="Shape 163"/>
          <p:cNvSpPr>
            <a:spLocks noGrp="1"/>
          </p:cNvSpPr>
          <p:nvPr>
            <p:ph type="body" idx="1"/>
          </p:nvPr>
        </p:nvSpPr>
        <p:spPr>
          <a:xfrm>
            <a:off x="641350" y="3898900"/>
            <a:ext cx="10992198" cy="5715000"/>
          </a:xfrm>
          <a:prstGeom prst="rect">
            <a:avLst/>
          </a:prstGeom>
        </p:spPr>
        <p:txBody>
          <a:bodyPr spcCol="549609"/>
          <a:lstStyle/>
          <a:p>
            <a:pPr marL="1158875" lvl="1" indent="-493712">
              <a:defRPr>
                <a:solidFill>
                  <a:srgbClr val="AAAAAA"/>
                </a:solidFill>
              </a:defRPr>
            </a:pPr>
            <a:r>
              <a:t>bring together the beneficiaries of the Pension Fund</a:t>
            </a:r>
          </a:p>
          <a:p>
            <a:pPr marL="1158875" lvl="1" indent="-493712">
              <a:defRPr>
                <a:solidFill>
                  <a:srgbClr val="AAAAAA"/>
                </a:solidFill>
              </a:defRPr>
            </a:pPr>
            <a:r>
              <a:t>provide information</a:t>
            </a:r>
          </a:p>
          <a:p>
            <a:pPr marL="1158875" lvl="1" indent="-493712"/>
            <a:r>
              <a:t>assure their collective interests</a:t>
            </a:r>
          </a:p>
          <a:p>
            <a:pPr marL="1701120" lvl="1"/>
            <a:endParaRPr/>
          </a:p>
          <a:p>
            <a:pPr marL="1082675" lvl="1" indent="-493712">
              <a:defRPr>
                <a:solidFill>
                  <a:srgbClr val="AAAAAA"/>
                </a:solidFill>
              </a:defRPr>
            </a:pPr>
            <a:r>
              <a:t>réunir les bénéficiaires de la Caisse  de Pensions          </a:t>
            </a:r>
          </a:p>
          <a:p>
            <a:pPr marL="1082675" lvl="1" indent="-493712">
              <a:defRPr>
                <a:solidFill>
                  <a:srgbClr val="AAAAAA"/>
                </a:solidFill>
              </a:defRPr>
            </a:pPr>
            <a:r>
              <a:t>fournir de l’information</a:t>
            </a:r>
          </a:p>
          <a:p>
            <a:pPr marL="1082675" lvl="1" indent="-493712">
              <a:defRPr>
                <a:solidFill>
                  <a:srgbClr val="0056D6"/>
                </a:solidFill>
              </a:defRPr>
            </a:pPr>
            <a:r>
              <a:t>défendre les intérêts des retraités</a:t>
            </a:r>
          </a:p>
        </p:txBody>
      </p:sp>
      <p:sp>
        <p:nvSpPr>
          <p:cNvPr id="164" name="Shape 164"/>
          <p:cNvSpPr>
            <a:spLocks noGrp="1"/>
          </p:cNvSpPr>
          <p:nvPr>
            <p:ph type="title"/>
          </p:nvPr>
        </p:nvSpPr>
        <p:spPr>
          <a:xfrm>
            <a:off x="1435100" y="762000"/>
            <a:ext cx="10464800" cy="2438400"/>
          </a:xfrm>
          <a:prstGeom prst="rect">
            <a:avLst/>
          </a:prstGeom>
        </p:spPr>
        <p:txBody>
          <a:bodyPr/>
          <a:lstStyle/>
          <a:p>
            <a:pPr algn="just"/>
            <a:r>
              <a:t>aims             </a:t>
            </a:r>
            <a:r>
              <a:rPr>
                <a:solidFill>
                  <a:srgbClr val="0056D6"/>
                </a:solidFill>
              </a:rPr>
              <a:t>buts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/>
          </p:nvPr>
        </p:nvSpPr>
        <p:spPr>
          <a:xfrm>
            <a:off x="853439" y="254000"/>
            <a:ext cx="11460482" cy="2438400"/>
          </a:xfrm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t>Pensioners depend on CERN’s social security system</a:t>
            </a:r>
          </a:p>
          <a:p>
            <a:pPr>
              <a:defRPr sz="2400"/>
            </a:pPr>
            <a:endParaRPr/>
          </a:p>
          <a:p>
            <a:pPr>
              <a:defRPr sz="3600">
                <a:solidFill>
                  <a:srgbClr val="0056D6"/>
                </a:solidFill>
              </a:defRPr>
            </a:pPr>
            <a:r>
              <a:t>Les retraités dépendent de la protection sociale du CERN</a:t>
            </a:r>
          </a:p>
        </p:txBody>
      </p:sp>
      <p:sp>
        <p:nvSpPr>
          <p:cNvPr id="167" name="Shape 167"/>
          <p:cNvSpPr>
            <a:spLocks noGrp="1"/>
          </p:cNvSpPr>
          <p:nvPr>
            <p:ph type="body" idx="1"/>
          </p:nvPr>
        </p:nvSpPr>
        <p:spPr>
          <a:xfrm>
            <a:off x="716279" y="2667000"/>
            <a:ext cx="11597642" cy="5232400"/>
          </a:xfrm>
          <a:prstGeom prst="rect">
            <a:avLst/>
          </a:prstGeom>
        </p:spPr>
        <p:txBody>
          <a:bodyPr spcCol="579881"/>
          <a:lstStyle/>
          <a:p>
            <a:pPr marL="533400" indent="-493712"/>
            <a:r>
              <a:t>Pension Fund (PF) and Health Insurance (CHIS)</a:t>
            </a:r>
          </a:p>
          <a:p>
            <a:pPr marL="533400" indent="-493712"/>
            <a:r>
              <a:t>based on the principle of mutuality in the spirit of solidarity</a:t>
            </a:r>
          </a:p>
          <a:p>
            <a:pPr marL="533400" indent="-493712"/>
            <a:r>
              <a:t>for most of us: no other protection, in particular no coverage under national schemes</a:t>
            </a:r>
          </a:p>
          <a:p>
            <a:pPr marL="533400" indent="-493712">
              <a:defRPr>
                <a:solidFill>
                  <a:srgbClr val="0056D6"/>
                </a:solidFill>
              </a:defRPr>
            </a:pPr>
            <a:r>
              <a:t>Caisse de Pensions et Assurance maladie (CHIS)</a:t>
            </a:r>
          </a:p>
          <a:p>
            <a:pPr marL="533400" indent="-493712">
              <a:defRPr>
                <a:solidFill>
                  <a:srgbClr val="0056D6"/>
                </a:solidFill>
              </a:defRPr>
            </a:pPr>
            <a:r>
              <a:t>basé sur le principe de mutualité et dans un esprit de solidarité</a:t>
            </a:r>
          </a:p>
          <a:p>
            <a:pPr marL="533400" indent="-493712">
              <a:defRPr>
                <a:solidFill>
                  <a:srgbClr val="0056D6"/>
                </a:solidFill>
              </a:defRPr>
            </a:pPr>
            <a:r>
              <a:t>pour la plupart: pas d’autre couverture, en particulier pas de protection nationale</a:t>
            </a:r>
          </a:p>
        </p:txBody>
      </p:sp>
      <p:sp>
        <p:nvSpPr>
          <p:cNvPr id="168" name="Shape 168"/>
          <p:cNvSpPr>
            <a:spLocks noGrp="1"/>
          </p:cNvSpPr>
          <p:nvPr>
            <p:ph type="sldNum" sz="quarter" idx="4294967295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69" name="Shape 169"/>
          <p:cNvSpPr/>
          <p:nvPr/>
        </p:nvSpPr>
        <p:spPr>
          <a:xfrm>
            <a:off x="1337245" y="8216900"/>
            <a:ext cx="10591801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E32400"/>
                </a:solidFill>
              </a:defRPr>
            </a:lvl1pPr>
          </a:lstStyle>
          <a:p>
            <a:r>
              <a:t>défendre et maintenir nos deux systèmes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/>
          </p:cNvSpPr>
          <p:nvPr>
            <p:ph type="title"/>
          </p:nvPr>
        </p:nvSpPr>
        <p:spPr>
          <a:xfrm>
            <a:off x="101600" y="254000"/>
            <a:ext cx="12801600" cy="2006600"/>
          </a:xfrm>
          <a:prstGeom prst="rect">
            <a:avLst/>
          </a:prstGeom>
        </p:spPr>
        <p:txBody>
          <a:bodyPr/>
          <a:lstStyle/>
          <a:p>
            <a:pPr>
              <a:defRPr sz="6000"/>
            </a:pPr>
            <a:r>
              <a:t>Causes for concern </a:t>
            </a:r>
            <a:r>
              <a:rPr>
                <a:solidFill>
                  <a:srgbClr val="0056D6"/>
                </a:solidFill>
              </a:rPr>
              <a:t>Préoccupations</a:t>
            </a:r>
          </a:p>
        </p:txBody>
      </p:sp>
      <p:sp>
        <p:nvSpPr>
          <p:cNvPr id="172" name="Shape 172"/>
          <p:cNvSpPr>
            <a:spLocks noGrp="1"/>
          </p:cNvSpPr>
          <p:nvPr>
            <p:ph type="body" sz="half" idx="1"/>
          </p:nvPr>
        </p:nvSpPr>
        <p:spPr>
          <a:xfrm>
            <a:off x="645159" y="2556916"/>
            <a:ext cx="11521442" cy="3903168"/>
          </a:xfrm>
          <a:prstGeom prst="rect">
            <a:avLst/>
          </a:prstGeom>
        </p:spPr>
        <p:txBody>
          <a:bodyPr spcCol="576072"/>
          <a:lstStyle/>
          <a:p>
            <a:pPr marL="1256620">
              <a:defRPr sz="2800"/>
            </a:pPr>
            <a:r>
              <a:t>Pressure by Member States</a:t>
            </a:r>
          </a:p>
          <a:p>
            <a:pPr marL="1256620">
              <a:defRPr sz="2800"/>
            </a:pPr>
            <a:r>
              <a:t>Financial equilibrium of the two systems</a:t>
            </a:r>
          </a:p>
          <a:p>
            <a:pPr marL="1256620">
              <a:defRPr sz="2800"/>
            </a:pPr>
            <a:r>
              <a:t>In case of dissolution of the Organisation</a:t>
            </a:r>
          </a:p>
          <a:p>
            <a:pPr marL="1256620">
              <a:defRPr sz="2800">
                <a:solidFill>
                  <a:srgbClr val="0056D6"/>
                </a:solidFill>
              </a:defRPr>
            </a:pPr>
            <a:r>
              <a:t>Pression des États-membres</a:t>
            </a:r>
          </a:p>
          <a:p>
            <a:pPr marL="1256620">
              <a:defRPr sz="2800">
                <a:solidFill>
                  <a:srgbClr val="0056D6"/>
                </a:solidFill>
              </a:defRPr>
            </a:pPr>
            <a:r>
              <a:t>Équilibre financier des deux systèmes</a:t>
            </a:r>
          </a:p>
          <a:p>
            <a:pPr marL="1256620">
              <a:defRPr sz="2800">
                <a:solidFill>
                  <a:srgbClr val="0056D6"/>
                </a:solidFill>
              </a:defRPr>
            </a:pPr>
            <a:r>
              <a:t>En cas de dissolution de l’Organisation</a:t>
            </a:r>
          </a:p>
        </p:txBody>
      </p:sp>
      <p:sp>
        <p:nvSpPr>
          <p:cNvPr id="173" name="Shape 173"/>
          <p:cNvSpPr>
            <a:spLocks noGrp="1"/>
          </p:cNvSpPr>
          <p:nvPr>
            <p:ph type="sldNum" sz="quarter" idx="4294967295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graphicFrame>
        <p:nvGraphicFramePr>
          <p:cNvPr id="174" name="Table 174"/>
          <p:cNvGraphicFramePr/>
          <p:nvPr/>
        </p:nvGraphicFramePr>
        <p:xfrm>
          <a:off x="914400" y="6769100"/>
          <a:ext cx="11277600" cy="22225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127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22500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3200"/>
                      </a:pPr>
                      <a:r>
                        <a:t>CERN’s scientific results best defense of our social security systems</a:t>
                      </a:r>
                    </a:p>
                    <a:p>
                      <a:pPr defTabSz="914400">
                        <a:tabLst>
                          <a:tab pos="914400" algn="l"/>
                        </a:tabLst>
                        <a:defRPr sz="3200">
                          <a:solidFill>
                            <a:srgbClr val="0056D6"/>
                          </a:solidFill>
                        </a:defRPr>
                      </a:pPr>
                      <a:r>
                        <a:t>Résultats scientifiques du CERN meilleure défense de nos systèmes sociaux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xfrm>
            <a:off x="1270000" y="2070100"/>
            <a:ext cx="10464800" cy="5600700"/>
          </a:xfrm>
          <a:prstGeom prst="rect">
            <a:avLst/>
          </a:prstGeom>
        </p:spPr>
        <p:txBody>
          <a:bodyPr/>
          <a:lstStyle/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/>
            </a:pPr>
            <a:r>
              <a:t>GAC-EPA Committee</a:t>
            </a:r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/>
            </a:pPr>
            <a:r>
              <a:t>representing and executive organ</a:t>
            </a:r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/>
            </a:pPr>
            <a:r>
              <a:t>21 elected members for a 2-year mandate</a:t>
            </a:r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/>
            </a:pPr>
            <a:endParaRPr/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/>
            </a:pPr>
            <a:endParaRPr/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t>Comité du GAC-EPA</a:t>
            </a:r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t>organe représentatif et exécutif du groupement</a:t>
            </a:r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t>21 membres élus pour un mandat de 2 ans</a:t>
            </a:r>
          </a:p>
        </p:txBody>
      </p:sp>
      <p:sp>
        <p:nvSpPr>
          <p:cNvPr id="177" name="Shape 177"/>
          <p:cNvSpPr>
            <a:spLocks noGrp="1"/>
          </p:cNvSpPr>
          <p:nvPr>
            <p:ph type="sldNum" sz="quarter" idx="4294967295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/>
          </p:cNvSpPr>
          <p:nvPr>
            <p:ph type="sldNum" sz="quarter" idx="4294967295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body" idx="1"/>
          </p:nvPr>
        </p:nvSpPr>
        <p:spPr>
          <a:xfrm>
            <a:off x="508000" y="3276600"/>
            <a:ext cx="11976100" cy="5715000"/>
          </a:xfrm>
          <a:prstGeom prst="rect">
            <a:avLst/>
          </a:prstGeom>
        </p:spPr>
        <p:txBody>
          <a:bodyPr spcCol="598805"/>
          <a:lstStyle/>
          <a:p>
            <a:pPr marL="1082675" lvl="1" indent="-493712">
              <a:defRPr>
                <a:solidFill>
                  <a:srgbClr val="AAAAAA"/>
                </a:solidFill>
              </a:defRPr>
            </a:pPr>
            <a:r>
              <a:t>bring together the beneficiaries of the Pension Fund</a:t>
            </a:r>
          </a:p>
          <a:p>
            <a:pPr marL="1082675" lvl="1" indent="-493712"/>
            <a:r>
              <a:t>provide information</a:t>
            </a:r>
          </a:p>
          <a:p>
            <a:pPr marL="1082675" lvl="1" indent="-493712">
              <a:defRPr>
                <a:solidFill>
                  <a:srgbClr val="AAAAAA"/>
                </a:solidFill>
              </a:defRPr>
            </a:pPr>
            <a:r>
              <a:t>assure their collective interests</a:t>
            </a:r>
          </a:p>
          <a:p>
            <a:pPr marL="1701120" lvl="1">
              <a:defRPr>
                <a:solidFill>
                  <a:srgbClr val="AAAAAA"/>
                </a:solidFill>
              </a:defRPr>
            </a:pPr>
            <a:endParaRPr/>
          </a:p>
          <a:p>
            <a:pPr marL="990600" lvl="1" indent="-493712">
              <a:defRPr>
                <a:solidFill>
                  <a:srgbClr val="AAAAAA"/>
                </a:solidFill>
              </a:defRPr>
            </a:pPr>
            <a:r>
              <a:t>réunir les bénéficiaires de la Caisse  de Pensions </a:t>
            </a:r>
            <a:br/>
            <a:r>
              <a:t>         </a:t>
            </a:r>
          </a:p>
          <a:p>
            <a:pPr marL="990600" lvl="1" indent="-493712">
              <a:defRPr>
                <a:solidFill>
                  <a:srgbClr val="0056D6"/>
                </a:solidFill>
              </a:defRPr>
            </a:pPr>
            <a:r>
              <a:t>fournir de l’information</a:t>
            </a:r>
          </a:p>
          <a:p>
            <a:pPr marL="990600" lvl="1" indent="-493712">
              <a:defRPr>
                <a:solidFill>
                  <a:srgbClr val="AAAAAA"/>
                </a:solidFill>
              </a:defRPr>
            </a:pPr>
            <a:r>
              <a:t>défendre les intérêts des retraités</a:t>
            </a:r>
          </a:p>
        </p:txBody>
      </p:sp>
      <p:sp>
        <p:nvSpPr>
          <p:cNvPr id="181" name="Shape 181"/>
          <p:cNvSpPr>
            <a:spLocks noGrp="1"/>
          </p:cNvSpPr>
          <p:nvPr>
            <p:ph type="title"/>
          </p:nvPr>
        </p:nvSpPr>
        <p:spPr>
          <a:xfrm>
            <a:off x="1435100" y="762000"/>
            <a:ext cx="10464800" cy="1752600"/>
          </a:xfrm>
          <a:prstGeom prst="rect">
            <a:avLst/>
          </a:prstGeom>
        </p:spPr>
        <p:txBody>
          <a:bodyPr/>
          <a:lstStyle/>
          <a:p>
            <a:pPr algn="just"/>
            <a:r>
              <a:t>aims             </a:t>
            </a:r>
            <a:r>
              <a:rPr>
                <a:solidFill>
                  <a:srgbClr val="0056D6"/>
                </a:solidFill>
              </a:rPr>
              <a:t>buts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552</Words>
  <Application>Microsoft Office PowerPoint</Application>
  <PresentationFormat>Custom</PresentationFormat>
  <Paragraphs>138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 Black</vt:lpstr>
      <vt:lpstr>Calibri</vt:lpstr>
      <vt:lpstr>Gill Sans</vt:lpstr>
      <vt:lpstr>Helvetica</vt:lpstr>
      <vt:lpstr>Lucida Grande</vt:lpstr>
      <vt:lpstr>Palatino</vt:lpstr>
      <vt:lpstr>White</vt:lpstr>
      <vt:lpstr>PowerPoint Presentation</vt:lpstr>
      <vt:lpstr>aims             buts</vt:lpstr>
      <vt:lpstr>means      moyens</vt:lpstr>
      <vt:lpstr>GAC-EPA is recognized as a partner, representing the pensioners, by  Members States, CERN management and Staff Association  GAC-EPA est reconnu comme partenaire, représentant les retraités, par  les Etats-membres, la Direction et l’Association du Personnel</vt:lpstr>
      <vt:lpstr>aims             buts</vt:lpstr>
      <vt:lpstr>Pensioners depend on CERN’s social security system  Les retraités dépendent de la protection sociale du CERN</vt:lpstr>
      <vt:lpstr>Causes for concern Préoccupations</vt:lpstr>
      <vt:lpstr>GAC-EPA Committee representing and executive organ 21 elected members for a 2-year mandate   Comité du GAC-EPA organe représentatif et exécutif du groupement 21 membres élus pour un mandat de 2 ans</vt:lpstr>
      <vt:lpstr>aims             buts</vt:lpstr>
      <vt:lpstr>PowerPoint Presentation</vt:lpstr>
      <vt:lpstr>PowerPoint Presentation</vt:lpstr>
      <vt:lpstr>information sessions permanences</vt:lpstr>
      <vt:lpstr>aims             buts</vt:lpstr>
      <vt:lpstr>PowerPoint Presentation</vt:lpstr>
      <vt:lpstr>PowerPoint Presentation</vt:lpstr>
      <vt:lpstr>PowerPoint Presentation</vt:lpstr>
      <vt:lpstr>membership     membre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Erwin Mosselmans</cp:lastModifiedBy>
  <cp:revision>1</cp:revision>
  <dcterms:modified xsi:type="dcterms:W3CDTF">2017-12-03T09:11:36Z</dcterms:modified>
</cp:coreProperties>
</file>