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60" r:id="rId5"/>
    <p:sldId id="262" r:id="rId6"/>
    <p:sldId id="272" r:id="rId7"/>
    <p:sldId id="263" r:id="rId8"/>
    <p:sldId id="264" r:id="rId9"/>
    <p:sldId id="269" r:id="rId10"/>
    <p:sldId id="270" r:id="rId11"/>
    <p:sldId id="271" r:id="rId12"/>
    <p:sldId id="261" r:id="rId13"/>
    <p:sldId id="265" r:id="rId14"/>
    <p:sldId id="280" r:id="rId15"/>
    <p:sldId id="273" r:id="rId16"/>
    <p:sldId id="274" r:id="rId17"/>
    <p:sldId id="277" r:id="rId18"/>
    <p:sldId id="267" r:id="rId19"/>
    <p:sldId id="278" r:id="rId20"/>
    <p:sldId id="279" r:id="rId21"/>
    <p:sldId id="276" r:id="rId22"/>
    <p:sldId id="275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1" d="100"/>
          <a:sy n="81" d="100"/>
        </p:scale>
        <p:origin x="-67" y="-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ieter\Local%20Settings\Temporary%20Internet%20Files\Content.IE5\72WBJLGL\cu_odd_moment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odd%20moments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erda\papers\66-69Cu-laserspec\Cu-even_moment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odd%20moments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odd%20moments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odd%20moments1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even%20moments9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ksfsrv5\u0053803\linux\Cu2\Cu_even%20moments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plotArea>
      <c:layout>
        <c:manualLayout>
          <c:layoutTarget val="inner"/>
          <c:xMode val="edge"/>
          <c:yMode val="edge"/>
          <c:x val="0.14891679752818143"/>
          <c:y val="0.10589353850630799"/>
          <c:w val="0.77165552118069602"/>
          <c:h val="0.74923771155184304"/>
        </c:manualLayout>
      </c:layout>
      <c:scatterChart>
        <c:scatterStyle val="lineMarker"/>
        <c:ser>
          <c:idx val="0"/>
          <c:order val="0"/>
          <c:tx>
            <c:v>Exp</c:v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plus>
              <c:numRef>
                <c:f>'Cu_odd-mu'!$F$10:$F$15</c:f>
                <c:numCache>
                  <c:formatCode>General</c:formatCode>
                  <c:ptCount val="6"/>
                  <c:pt idx="0">
                    <c:v>1.0000000000000031E-2</c:v>
                  </c:pt>
                  <c:pt idx="1">
                    <c:v>3.0000000000000075E-2</c:v>
                  </c:pt>
                  <c:pt idx="2">
                    <c:v>8.0000000000000297E-4</c:v>
                  </c:pt>
                  <c:pt idx="3">
                    <c:v>1.2999999999999993E-3</c:v>
                  </c:pt>
                  <c:pt idx="4">
                    <c:v>0.2</c:v>
                  </c:pt>
                </c:numCache>
              </c:numRef>
            </c:plus>
            <c:minus>
              <c:numRef>
                <c:f>'Cu_odd-mu'!$F$10:$F$15</c:f>
                <c:numCache>
                  <c:formatCode>General</c:formatCode>
                  <c:ptCount val="6"/>
                  <c:pt idx="0">
                    <c:v>1.0000000000000031E-2</c:v>
                  </c:pt>
                  <c:pt idx="1">
                    <c:v>3.0000000000000075E-2</c:v>
                  </c:pt>
                  <c:pt idx="2">
                    <c:v>8.0000000000000297E-4</c:v>
                  </c:pt>
                  <c:pt idx="3">
                    <c:v>1.2999999999999993E-3</c:v>
                  </c:pt>
                  <c:pt idx="4">
                    <c:v>0.2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'Cu_odd-mu'!$B$10:$B$15</c:f>
              <c:numCache>
                <c:formatCode>General</c:formatCode>
                <c:ptCount val="6"/>
                <c:pt idx="0">
                  <c:v>69</c:v>
                </c:pt>
                <c:pt idx="1">
                  <c:v>71</c:v>
                </c:pt>
                <c:pt idx="2">
                  <c:v>73</c:v>
                </c:pt>
                <c:pt idx="3">
                  <c:v>75</c:v>
                </c:pt>
                <c:pt idx="4">
                  <c:v>77</c:v>
                </c:pt>
                <c:pt idx="5">
                  <c:v>79</c:v>
                </c:pt>
              </c:numCache>
            </c:numRef>
          </c:xVal>
          <c:yVal>
            <c:numRef>
              <c:f>'Cu_odd-mu'!$E$10:$E$13</c:f>
              <c:numCache>
                <c:formatCode>General</c:formatCode>
                <c:ptCount val="4"/>
                <c:pt idx="0">
                  <c:v>2.84</c:v>
                </c:pt>
                <c:pt idx="1">
                  <c:v>2.2799999999999998</c:v>
                </c:pt>
                <c:pt idx="2">
                  <c:v>1.7427999999999992</c:v>
                </c:pt>
                <c:pt idx="3">
                  <c:v>1.0054999999999963</c:v>
                </c:pt>
              </c:numCache>
            </c:numRef>
          </c:yVal>
        </c:ser>
        <c:ser>
          <c:idx val="1"/>
          <c:order val="1"/>
          <c:tx>
            <c:v>I=3/2</c:v>
          </c:tx>
          <c:spPr>
            <a:ln w="3175">
              <a:solidFill>
                <a:srgbClr val="00B050"/>
              </a:solidFill>
              <a:prstDash val="solid"/>
            </a:ln>
          </c:spPr>
          <c:marker>
            <c:symbol val="triangle"/>
            <c:size val="6"/>
            <c:spPr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c:spPr>
          </c:marker>
          <c:xVal>
            <c:numRef>
              <c:f>'Cu_odd-mu'!$B$10:$B$15</c:f>
              <c:numCache>
                <c:formatCode>General</c:formatCode>
                <c:ptCount val="6"/>
                <c:pt idx="0">
                  <c:v>69</c:v>
                </c:pt>
                <c:pt idx="1">
                  <c:v>71</c:v>
                </c:pt>
                <c:pt idx="2">
                  <c:v>73</c:v>
                </c:pt>
                <c:pt idx="3">
                  <c:v>75</c:v>
                </c:pt>
                <c:pt idx="4">
                  <c:v>77</c:v>
                </c:pt>
                <c:pt idx="5">
                  <c:v>79</c:v>
                </c:pt>
              </c:numCache>
            </c:numRef>
          </c:xVal>
          <c:yVal>
            <c:numRef>
              <c:f>'Cu_odd-mu'!$L$10:$L$15</c:f>
              <c:numCache>
                <c:formatCode>General</c:formatCode>
                <c:ptCount val="6"/>
                <c:pt idx="0">
                  <c:v>2.82</c:v>
                </c:pt>
                <c:pt idx="1">
                  <c:v>2.48</c:v>
                </c:pt>
                <c:pt idx="2">
                  <c:v>2.2799999999999998</c:v>
                </c:pt>
                <c:pt idx="3">
                  <c:v>2.23</c:v>
                </c:pt>
                <c:pt idx="4">
                  <c:v>2.58</c:v>
                </c:pt>
                <c:pt idx="5">
                  <c:v>2.9499999999999997</c:v>
                </c:pt>
              </c:numCache>
            </c:numRef>
          </c:yVal>
        </c:ser>
        <c:ser>
          <c:idx val="2"/>
          <c:order val="2"/>
          <c:tx>
            <c:v>I=5/2</c:v>
          </c:tx>
          <c:spPr>
            <a:ln w="12700">
              <a:solidFill>
                <a:srgbClr val="7030A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7030A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'Cu_odd-mu'!$B$10:$B$15</c:f>
              <c:numCache>
                <c:formatCode>General</c:formatCode>
                <c:ptCount val="6"/>
                <c:pt idx="0">
                  <c:v>69</c:v>
                </c:pt>
                <c:pt idx="1">
                  <c:v>71</c:v>
                </c:pt>
                <c:pt idx="2">
                  <c:v>73</c:v>
                </c:pt>
                <c:pt idx="3">
                  <c:v>75</c:v>
                </c:pt>
                <c:pt idx="4">
                  <c:v>77</c:v>
                </c:pt>
                <c:pt idx="5">
                  <c:v>79</c:v>
                </c:pt>
              </c:numCache>
            </c:numRef>
          </c:xVal>
          <c:yVal>
            <c:numRef>
              <c:f>'Cu_odd-mu'!$N$10:$N$15</c:f>
              <c:numCache>
                <c:formatCode>General</c:formatCode>
                <c:ptCount val="6"/>
                <c:pt idx="0">
                  <c:v>1.02</c:v>
                </c:pt>
                <c:pt idx="1">
                  <c:v>0.92</c:v>
                </c:pt>
                <c:pt idx="2">
                  <c:v>0.88000000000000134</c:v>
                </c:pt>
                <c:pt idx="3">
                  <c:v>0.97000000000000031</c:v>
                </c:pt>
                <c:pt idx="4">
                  <c:v>1.26</c:v>
                </c:pt>
                <c:pt idx="5">
                  <c:v>1.46</c:v>
                </c:pt>
              </c:numCache>
            </c:numRef>
          </c:yVal>
        </c:ser>
        <c:axId val="35109120"/>
        <c:axId val="36922112"/>
      </c:scatterChart>
      <c:valAx>
        <c:axId val="35109120"/>
        <c:scaling>
          <c:orientation val="minMax"/>
          <c:max val="85"/>
          <c:min val="67"/>
        </c:scaling>
        <c:axPos val="b"/>
        <c:title>
          <c:tx>
            <c:rich>
              <a:bodyPr/>
              <a:lstStyle/>
              <a:p>
                <a:pPr>
                  <a:defRPr lang="en-US"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Cu isotope</a:t>
                </a:r>
              </a:p>
            </c:rich>
          </c:tx>
          <c:layout>
            <c:manualLayout>
              <c:xMode val="edge"/>
              <c:yMode val="edge"/>
              <c:x val="0.45527844869931716"/>
              <c:y val="0.9309450282597869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txPr>
          <a:bodyPr rot="0" vert="horz"/>
          <a:lstStyle/>
          <a:p>
            <a:pPr>
              <a:defRPr lang="en-US"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nl-NL"/>
          </a:p>
        </c:txPr>
        <c:crossAx val="36922112"/>
        <c:crosses val="autoZero"/>
        <c:crossBetween val="midCat"/>
        <c:majorUnit val="2"/>
      </c:valAx>
      <c:valAx>
        <c:axId val="36922112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US"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400" dirty="0"/>
                  <a:t>magnetic </a:t>
                </a:r>
                <a:r>
                  <a:rPr lang="en-US" sz="1400" dirty="0" smtClean="0"/>
                  <a:t>moment (µ</a:t>
                </a:r>
                <a:r>
                  <a:rPr lang="en-US" sz="1400" baseline="-25000" dirty="0" smtClean="0"/>
                  <a:t>N</a:t>
                </a:r>
                <a:r>
                  <a:rPr lang="en-US" sz="1400" dirty="0" smtClean="0"/>
                  <a:t>) 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4.5844107668696815E-2"/>
              <c:y val="0.2363697027015500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txPr>
          <a:bodyPr rot="0" vert="horz"/>
          <a:lstStyle/>
          <a:p>
            <a:pPr>
              <a:defRPr lang="en-US"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nl-NL"/>
          </a:p>
        </c:txPr>
        <c:crossAx val="35109120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077475954992291"/>
          <c:y val="0.59226161059447313"/>
          <c:w val="0.18450741774813043"/>
          <c:h val="0.25688156478677848"/>
        </c:manualLayout>
      </c:layout>
      <c:txPr>
        <a:bodyPr/>
        <a:lstStyle/>
        <a:p>
          <a:pPr>
            <a:defRPr lang="en-US"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nl-NL"/>
        </a:p>
      </c:txPr>
    </c:legend>
    <c:plotVisOnly val="1"/>
    <c:dispBlanksAs val="gap"/>
  </c:chart>
  <c:spPr>
    <a:solidFill>
      <a:srgbClr val="FFFFFF"/>
    </a:solidFill>
    <a:ln w="9525"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 lang="en-US"/>
            </a:pPr>
            <a:r>
              <a:rPr lang="en-US"/>
              <a:t>odd-Cu</a:t>
            </a:r>
            <a:r>
              <a:rPr lang="en-US" baseline="0"/>
              <a:t> magnetic moments</a:t>
            </a:r>
            <a:endParaRPr lang="en-US"/>
          </a:p>
        </c:rich>
      </c:tx>
      <c:layout>
        <c:manualLayout>
          <c:xMode val="edge"/>
          <c:yMode val="edge"/>
          <c:x val="0.27339113120147052"/>
          <c:y val="3.4855399087320546E-3"/>
        </c:manualLayout>
      </c:layout>
    </c:title>
    <c:plotArea>
      <c:layout>
        <c:manualLayout>
          <c:layoutTarget val="inner"/>
          <c:xMode val="edge"/>
          <c:yMode val="edge"/>
          <c:x val="0.10682491448751701"/>
          <c:y val="0.13838628203038003"/>
          <c:w val="0.62317756370217303"/>
          <c:h val="0.67697067908604791"/>
        </c:manualLayout>
      </c:layout>
      <c:scatterChart>
        <c:scatterStyle val="lineMarker"/>
        <c:ser>
          <c:idx val="2"/>
          <c:order val="0"/>
          <c:tx>
            <c:v>jj4b</c:v>
          </c:tx>
          <c:spPr>
            <a:ln>
              <a:solidFill>
                <a:srgbClr val="00B050"/>
              </a:solidFill>
            </a:ln>
          </c:spPr>
          <c:marker>
            <c:symbol val="triangle"/>
            <c:size val="8"/>
            <c:spPr>
              <a:solidFill>
                <a:srgbClr val="00B050"/>
              </a:solidFill>
            </c:spPr>
          </c:marker>
          <c:xVal>
            <c:numRef>
              <c:f>'magnetic moments'!$B$21:$B$32</c:f>
              <c:numCache>
                <c:formatCode>General</c:formatCode>
                <c:ptCount val="12"/>
                <c:pt idx="0">
                  <c:v>57</c:v>
                </c:pt>
                <c:pt idx="1">
                  <c:v>59</c:v>
                </c:pt>
                <c:pt idx="2">
                  <c:v>61</c:v>
                </c:pt>
                <c:pt idx="3">
                  <c:v>63</c:v>
                </c:pt>
                <c:pt idx="4">
                  <c:v>65</c:v>
                </c:pt>
                <c:pt idx="5">
                  <c:v>67</c:v>
                </c:pt>
                <c:pt idx="6">
                  <c:v>69</c:v>
                </c:pt>
                <c:pt idx="7">
                  <c:v>71</c:v>
                </c:pt>
                <c:pt idx="8">
                  <c:v>73</c:v>
                </c:pt>
                <c:pt idx="9">
                  <c:v>75</c:v>
                </c:pt>
                <c:pt idx="10">
                  <c:v>77</c:v>
                </c:pt>
                <c:pt idx="11">
                  <c:v>79</c:v>
                </c:pt>
              </c:numCache>
            </c:numRef>
          </c:xVal>
          <c:yVal>
            <c:numRef>
              <c:f>'magnetic moments'!$L$21:$L$32</c:f>
              <c:numCache>
                <c:formatCode>General</c:formatCode>
                <c:ptCount val="12"/>
                <c:pt idx="0">
                  <c:v>2.9499999999999997</c:v>
                </c:pt>
                <c:pt idx="1">
                  <c:v>2.1</c:v>
                </c:pt>
                <c:pt idx="2">
                  <c:v>2.42</c:v>
                </c:pt>
                <c:pt idx="3">
                  <c:v>2.3699999999999997</c:v>
                </c:pt>
                <c:pt idx="4">
                  <c:v>2.58</c:v>
                </c:pt>
                <c:pt idx="5">
                  <c:v>2.69</c:v>
                </c:pt>
                <c:pt idx="6">
                  <c:v>2.82</c:v>
                </c:pt>
                <c:pt idx="7">
                  <c:v>2.48</c:v>
                </c:pt>
                <c:pt idx="8">
                  <c:v>2.2799999999999998</c:v>
                </c:pt>
                <c:pt idx="9">
                  <c:v>2.23</c:v>
                </c:pt>
                <c:pt idx="10">
                  <c:v>2.58</c:v>
                </c:pt>
                <c:pt idx="11">
                  <c:v>2.9499999999999997</c:v>
                </c:pt>
              </c:numCache>
            </c:numRef>
          </c:yVal>
        </c:ser>
        <c:ser>
          <c:idx val="3"/>
          <c:order val="1"/>
          <c:tx>
            <c:v>GXPF1</c:v>
          </c:tx>
          <c:spPr>
            <a:ln>
              <a:solidFill>
                <a:srgbClr val="1F497D">
                  <a:lumMod val="60000"/>
                  <a:lumOff val="40000"/>
                </a:srgbClr>
              </a:solidFill>
            </a:ln>
          </c:spPr>
          <c:marker>
            <c:symbol val="x"/>
            <c:size val="7"/>
            <c:spPr>
              <a:solidFill>
                <a:srgbClr val="1F497D">
                  <a:lumMod val="60000"/>
                  <a:lumOff val="40000"/>
                </a:srgbClr>
              </a:solidFill>
            </c:spPr>
          </c:marker>
          <c:xVal>
            <c:numRef>
              <c:f>'magnetic moments'!$B$21:$B$27</c:f>
              <c:numCache>
                <c:formatCode>General</c:formatCode>
                <c:ptCount val="7"/>
                <c:pt idx="0">
                  <c:v>57</c:v>
                </c:pt>
                <c:pt idx="1">
                  <c:v>59</c:v>
                </c:pt>
                <c:pt idx="2">
                  <c:v>61</c:v>
                </c:pt>
                <c:pt idx="3">
                  <c:v>63</c:v>
                </c:pt>
                <c:pt idx="4">
                  <c:v>65</c:v>
                </c:pt>
                <c:pt idx="5">
                  <c:v>67</c:v>
                </c:pt>
                <c:pt idx="6">
                  <c:v>69</c:v>
                </c:pt>
              </c:numCache>
            </c:numRef>
          </c:xVal>
          <c:yVal>
            <c:numRef>
              <c:f>'magnetic moments'!$O$21:$O$27</c:f>
              <c:numCache>
                <c:formatCode>0.000</c:formatCode>
                <c:ptCount val="7"/>
                <c:pt idx="0">
                  <c:v>2.4870000000000001</c:v>
                </c:pt>
                <c:pt idx="1">
                  <c:v>1.8859999999999983</c:v>
                </c:pt>
                <c:pt idx="2">
                  <c:v>2.1930000000000001</c:v>
                </c:pt>
                <c:pt idx="3">
                  <c:v>2.2509999999999999</c:v>
                </c:pt>
                <c:pt idx="4">
                  <c:v>2.4</c:v>
                </c:pt>
                <c:pt idx="5">
                  <c:v>2.5449999999999999</c:v>
                </c:pt>
                <c:pt idx="6">
                  <c:v>3.1509999999999998</c:v>
                </c:pt>
              </c:numCache>
            </c:numRef>
          </c:yVal>
        </c:ser>
        <c:ser>
          <c:idx val="0"/>
          <c:order val="2"/>
          <c:tx>
            <c:v>experimental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'magnetic moments'!$B$21:$B$29</c:f>
              <c:numCache>
                <c:formatCode>General</c:formatCode>
                <c:ptCount val="9"/>
                <c:pt idx="0">
                  <c:v>57</c:v>
                </c:pt>
                <c:pt idx="1">
                  <c:v>59</c:v>
                </c:pt>
                <c:pt idx="2">
                  <c:v>61</c:v>
                </c:pt>
                <c:pt idx="3">
                  <c:v>63</c:v>
                </c:pt>
                <c:pt idx="4">
                  <c:v>65</c:v>
                </c:pt>
                <c:pt idx="5">
                  <c:v>67</c:v>
                </c:pt>
                <c:pt idx="6">
                  <c:v>69</c:v>
                </c:pt>
                <c:pt idx="7">
                  <c:v>71</c:v>
                </c:pt>
                <c:pt idx="8">
                  <c:v>73</c:v>
                </c:pt>
              </c:numCache>
            </c:numRef>
          </c:xVal>
          <c:yVal>
            <c:numRef>
              <c:f>('magnetic moments'!$F$21:$F$22,'magnetic moments'!$D$23:$D$24,'magnetic moments'!$F$25,'magnetic moments'!$D$26:$D$30)</c:f>
              <c:numCache>
                <c:formatCode>0.000</c:formatCode>
                <c:ptCount val="10"/>
                <c:pt idx="0" formatCode="General">
                  <c:v>2.5819999999999999</c:v>
                </c:pt>
                <c:pt idx="1">
                  <c:v>1.9100000000000001</c:v>
                </c:pt>
                <c:pt idx="2" formatCode="0.00000">
                  <c:v>2.1081158652251091</c:v>
                </c:pt>
                <c:pt idx="3" formatCode="0.00000">
                  <c:v>2.2236004057663412</c:v>
                </c:pt>
                <c:pt idx="4" formatCode="General">
                  <c:v>2.3816699999999971</c:v>
                </c:pt>
                <c:pt idx="5" formatCode="0.00000">
                  <c:v>2.5137888214598529</c:v>
                </c:pt>
                <c:pt idx="6" formatCode="0.0000">
                  <c:v>2.838422795373686</c:v>
                </c:pt>
                <c:pt idx="7" formatCode="0.00000">
                  <c:v>2.2743805040456357</c:v>
                </c:pt>
                <c:pt idx="8" formatCode="0.00000">
                  <c:v>1.7424855641862709</c:v>
                </c:pt>
                <c:pt idx="9" formatCode="0.0000">
                  <c:v>1.0052368292026055</c:v>
                </c:pt>
              </c:numCache>
            </c:numRef>
          </c:yVal>
        </c:ser>
        <c:axId val="34768384"/>
        <c:axId val="34770304"/>
      </c:scatterChart>
      <c:valAx>
        <c:axId val="34768384"/>
        <c:scaling>
          <c:orientation val="minMax"/>
          <c:max val="80"/>
          <c:min val="55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600" dirty="0"/>
                  <a:t>isotope</a:t>
                </a:r>
                <a:r>
                  <a:rPr lang="en-US" dirty="0"/>
                  <a:t> 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34770304"/>
        <c:crosses val="autoZero"/>
        <c:crossBetween val="midCat"/>
        <c:majorUnit val="2"/>
      </c:valAx>
      <c:valAx>
        <c:axId val="34770304"/>
        <c:scaling>
          <c:orientation val="minMax"/>
          <c:min val="1.5"/>
        </c:scaling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1600" dirty="0"/>
                  <a:t>Magnetic</a:t>
                </a:r>
                <a:r>
                  <a:rPr lang="en-US" sz="1600" baseline="0" dirty="0"/>
                  <a:t> moment (</a:t>
                </a:r>
                <a:r>
                  <a:rPr lang="en-US" sz="1600" baseline="0" dirty="0">
                    <a:latin typeface="Calibri"/>
                  </a:rPr>
                  <a:t>µ</a:t>
                </a:r>
                <a:r>
                  <a:rPr lang="en-US" sz="1600" baseline="-25000" dirty="0">
                    <a:latin typeface="Calibri"/>
                  </a:rPr>
                  <a:t>N</a:t>
                </a:r>
                <a:r>
                  <a:rPr lang="en-US" sz="1600" baseline="0" dirty="0">
                    <a:latin typeface="Calibri"/>
                  </a:rPr>
                  <a:t>)</a:t>
                </a:r>
                <a:endParaRPr lang="en-US" sz="1600" dirty="0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347683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595150118041839"/>
          <c:y val="0.52529364305729831"/>
          <c:w val="0.21729656892728588"/>
          <c:h val="0.20702656340272174"/>
        </c:manualLayout>
      </c:layout>
      <c:txPr>
        <a:bodyPr/>
        <a:lstStyle/>
        <a:p>
          <a:pPr>
            <a:defRPr lang="en-US" sz="1400"/>
          </a:pPr>
          <a:endParaRPr lang="nl-NL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plotArea>
      <c:layout>
        <c:manualLayout>
          <c:layoutTarget val="inner"/>
          <c:xMode val="edge"/>
          <c:yMode val="edge"/>
          <c:x val="0.16243656917778054"/>
          <c:y val="3.087529976019197E-2"/>
          <c:w val="0.76538098122350162"/>
          <c:h val="0.7922576072649673"/>
        </c:manualLayout>
      </c:layout>
      <c:scatterChart>
        <c:scatterStyle val="lineMarker"/>
        <c:ser>
          <c:idx val="0"/>
          <c:order val="0"/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6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Sheet1!$G$5:$G$8</c:f>
              <c:numCache>
                <c:formatCode>General</c:formatCode>
                <c:ptCount val="4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</c:numCache>
            </c:numRef>
          </c:xVal>
          <c:yVal>
            <c:numRef>
              <c:f>Sheet1!$N$5:$N$8</c:f>
              <c:numCache>
                <c:formatCode>General</c:formatCode>
                <c:ptCount val="4"/>
                <c:pt idx="0">
                  <c:v>-0.77760000000000373</c:v>
                </c:pt>
                <c:pt idx="1">
                  <c:v>-0.66440000000000288</c:v>
                </c:pt>
                <c:pt idx="2">
                  <c:v>-0.77375000000000294</c:v>
                </c:pt>
              </c:numCache>
            </c:numRef>
          </c:yVal>
        </c:ser>
        <c:ser>
          <c:idx val="1"/>
          <c:order val="1"/>
          <c:spPr>
            <a:ln w="12700">
              <a:solidFill>
                <a:srgbClr val="008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xVal>
            <c:numRef>
              <c:f>Sheet1!$G$5:$G$9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Sheet1!$O$5:$O$9</c:f>
              <c:numCache>
                <c:formatCode>General</c:formatCode>
                <c:ptCount val="5"/>
                <c:pt idx="2">
                  <c:v>1.7919333333333338</c:v>
                </c:pt>
                <c:pt idx="3">
                  <c:v>2.0616833333333338</c:v>
                </c:pt>
                <c:pt idx="4">
                  <c:v>1.8915000000000002</c:v>
                </c:pt>
              </c:numCache>
            </c:numRef>
          </c:yVal>
        </c:ser>
        <c:ser>
          <c:idx val="2"/>
          <c:order val="2"/>
          <c:spPr>
            <a:ln w="9525">
              <a:solidFill>
                <a:srgbClr val="FF0000"/>
              </a:solidFill>
              <a:prstDash val="dash"/>
            </a:ln>
          </c:spPr>
          <c:marker>
            <c:symbol val="circle"/>
            <c:size val="7"/>
            <c:spPr>
              <a:solidFill>
                <a:srgbClr val="FF0000">
                  <a:alpha val="62000"/>
                </a:srgbClr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Sheet1!$Q$5:$Q$9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Sheet1!$P$5:$P$9</c:f>
              <c:numCache>
                <c:formatCode>General</c:formatCode>
                <c:ptCount val="5"/>
                <c:pt idx="0">
                  <c:v>-0.3800000000000015</c:v>
                </c:pt>
                <c:pt idx="1">
                  <c:v>-0.21650000000000041</c:v>
                </c:pt>
                <c:pt idx="2">
                  <c:v>0.28060000000000002</c:v>
                </c:pt>
                <c:pt idx="3" formatCode="0.0000">
                  <c:v>2.3930360275525682</c:v>
                </c:pt>
                <c:pt idx="4" formatCode="0.0000">
                  <c:v>1.7778073853894352</c:v>
                </c:pt>
              </c:numCache>
            </c:numRef>
          </c:yVal>
        </c:ser>
        <c:axId val="44353408"/>
        <c:axId val="44355968"/>
      </c:scatterChart>
      <c:valAx>
        <c:axId val="44353408"/>
        <c:scaling>
          <c:orientation val="minMax"/>
          <c:max val="72"/>
          <c:min val="60"/>
        </c:scaling>
        <c:axPos val="b"/>
        <c:title>
          <c:tx>
            <c:rich>
              <a:bodyPr/>
              <a:lstStyle/>
              <a:p>
                <a:pPr>
                  <a:defRPr lang="en-US"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400" dirty="0" smtClean="0"/>
                  <a:t>Cu isotope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43442357950257904"/>
              <c:y val="0.9212826165216406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nl-NL"/>
          </a:p>
        </c:txPr>
        <c:crossAx val="44355968"/>
        <c:crossesAt val="-1"/>
        <c:crossBetween val="midCat"/>
        <c:majorUnit val="2"/>
      </c:valAx>
      <c:valAx>
        <c:axId val="44355968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nl-NL"/>
          </a:p>
        </c:txPr>
        <c:crossAx val="44353408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5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nl-N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 lang="en-US"/>
            </a:pPr>
            <a:r>
              <a:rPr lang="en-US"/>
              <a:t>charge radii Cu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v>charge radii odd Cu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pl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plus>
            <c:min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minus>
          </c:errBars>
          <c:xVal>
            <c:numRef>
              <c:f>('isotope shifts'!$B$2:$B$9,'isotope shifts'!$B$11,'isotope shifts'!$B$14,'isotope shifts'!$B$15,'isotope shifts'!$B$16,'isotope shifts'!$B$17:$B$19)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shifts'!$M$2:$M$9,'isotope shifts'!$M$11,'isotope shifts'!$M$14,'isotope shifts'!$M$15:$M$19)</c:f>
              <c:numCache>
                <c:formatCode>0.0000_ ;\-0.0000\ </c:formatCode>
                <c:ptCount val="15"/>
                <c:pt idx="0">
                  <c:v>-0.29771262447248831</c:v>
                </c:pt>
                <c:pt idx="1">
                  <c:v>-0.28578709077578518</c:v>
                </c:pt>
                <c:pt idx="2">
                  <c:v>-0.15909701257610551</c:v>
                </c:pt>
                <c:pt idx="3">
                  <c:v>-0.11806335461679811</c:v>
                </c:pt>
                <c:pt idx="4">
                  <c:v>0</c:v>
                </c:pt>
                <c:pt idx="5">
                  <c:v>5.6301727777089965E-2</c:v>
                </c:pt>
                <c:pt idx="6">
                  <c:v>0.16223207529621009</c:v>
                </c:pt>
                <c:pt idx="7">
                  <c:v>0.21726434521083526</c:v>
                </c:pt>
                <c:pt idx="8">
                  <c:v>0.35081802264533285</c:v>
                </c:pt>
                <c:pt idx="9">
                  <c:v>0.43253758027268807</c:v>
                </c:pt>
                <c:pt idx="10">
                  <c:v>0.60422881854539534</c:v>
                </c:pt>
                <c:pt idx="11">
                  <c:v>0.6873115012689599</c:v>
                </c:pt>
                <c:pt idx="12">
                  <c:v>0.83498960309399994</c:v>
                </c:pt>
                <c:pt idx="13">
                  <c:v>0.89624558171221325</c:v>
                </c:pt>
                <c:pt idx="14">
                  <c:v>1.0096618078986035</c:v>
                </c:pt>
              </c:numCache>
            </c:numRef>
          </c:yVal>
        </c:ser>
        <c:ser>
          <c:idx val="1"/>
          <c:order val="1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shifts'!$B$14,'isotope shifts'!$B$15:$B$19)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shifts'!$O$2:$O$5,'isotope shifts'!$N$6,'isotope shifts'!$O$7:$O$9,'isotope shifts'!$O$11,'isotope shifts'!$O$14:$O$19)</c:f>
              <c:numCache>
                <c:formatCode>0.00</c:formatCode>
                <c:ptCount val="15"/>
                <c:pt idx="0">
                  <c:v>-0.17658086053361965</c:v>
                </c:pt>
                <c:pt idx="1">
                  <c:v>-0.19491464757685917</c:v>
                </c:pt>
                <c:pt idx="2">
                  <c:v>-9.8499610110882665E-2</c:v>
                </c:pt>
                <c:pt idx="3">
                  <c:v>-8.7756799754070955E-2</c:v>
                </c:pt>
                <c:pt idx="4" formatCode="0.0000_ ;\-0.0000\ ">
                  <c:v>0</c:v>
                </c:pt>
                <c:pt idx="5">
                  <c:v>2.5979378734147147E-2</c:v>
                </c:pt>
                <c:pt idx="6">
                  <c:v>0.10157158936486517</c:v>
                </c:pt>
                <c:pt idx="7">
                  <c:v>0.12624992221210379</c:v>
                </c:pt>
                <c:pt idx="8">
                  <c:v>0.23490833281001547</c:v>
                </c:pt>
                <c:pt idx="9">
                  <c:v>0.2912417396828163</c:v>
                </c:pt>
                <c:pt idx="10">
                  <c:v>0.43270374134166961</c:v>
                </c:pt>
                <c:pt idx="11">
                  <c:v>0.48548337923542129</c:v>
                </c:pt>
                <c:pt idx="12">
                  <c:v>0.6028072709464396</c:v>
                </c:pt>
                <c:pt idx="13">
                  <c:v>0.63367007866065472</c:v>
                </c:pt>
                <c:pt idx="14">
                  <c:v>0.71666132519909842</c:v>
                </c:pt>
              </c:numCache>
            </c:numRef>
          </c:yVal>
        </c:ser>
        <c:axId val="45064192"/>
        <c:axId val="45066112"/>
      </c:scatterChart>
      <c:scatterChart>
        <c:scatterStyle val="smoothMarker"/>
        <c:ser>
          <c:idx val="2"/>
          <c:order val="2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shifts'!$P$2:$P$5,'isotope shifts'!$N$6,'isotope shifts'!$P$7:$P$9,'isotope shifts'!$P$11,'isotope shifts'!$P$14:$P$19)</c:f>
              <c:numCache>
                <c:formatCode>0.00</c:formatCode>
                <c:ptCount val="15"/>
                <c:pt idx="0">
                  <c:v>-0.41884438841135668</c:v>
                </c:pt>
                <c:pt idx="1">
                  <c:v>-0.37665953397471147</c:v>
                </c:pt>
                <c:pt idx="2">
                  <c:v>-0.21969441504132825</c:v>
                </c:pt>
                <c:pt idx="3">
                  <c:v>-0.14836990947952541</c:v>
                </c:pt>
                <c:pt idx="4" formatCode="0.0000_ ;\-0.0000\ ">
                  <c:v>0</c:v>
                </c:pt>
                <c:pt idx="5">
                  <c:v>8.6624076820032925E-2</c:v>
                </c:pt>
                <c:pt idx="6">
                  <c:v>0.22289256122755483</c:v>
                </c:pt>
                <c:pt idx="7">
                  <c:v>0.3082787682095669</c:v>
                </c:pt>
                <c:pt idx="8">
                  <c:v>0.46672771248065037</c:v>
                </c:pt>
                <c:pt idx="9">
                  <c:v>0.57383342086255951</c:v>
                </c:pt>
                <c:pt idx="10">
                  <c:v>0.77575389574912024</c:v>
                </c:pt>
                <c:pt idx="11">
                  <c:v>0.88913962330249963</c:v>
                </c:pt>
                <c:pt idx="12">
                  <c:v>1.0671719352415601</c:v>
                </c:pt>
                <c:pt idx="13">
                  <c:v>1.1588210847637741</c:v>
                </c:pt>
                <c:pt idx="14">
                  <c:v>1.3026622905981098</c:v>
                </c:pt>
              </c:numCache>
            </c:numRef>
          </c:yVal>
          <c:smooth val="1"/>
        </c:ser>
        <c:axId val="45064192"/>
        <c:axId val="45066112"/>
      </c:scatterChart>
      <c:valAx>
        <c:axId val="45064192"/>
        <c:scaling>
          <c:orientation val="minMax"/>
          <c:max val="77"/>
          <c:min val="59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isotope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066112"/>
        <c:crosses val="autoZero"/>
        <c:crossBetween val="midCat"/>
        <c:majorUnit val="2"/>
      </c:valAx>
      <c:valAx>
        <c:axId val="4506611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&lt;delta</a:t>
                </a:r>
                <a:r>
                  <a:rPr lang="en-US" baseline="0"/>
                  <a:t> r^2&gt;</a:t>
                </a:r>
                <a:endParaRPr lang="en-US"/>
              </a:p>
            </c:rich>
          </c:tx>
        </c:title>
        <c:numFmt formatCode="0.0000_ ;\-0.0000\ 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064192"/>
        <c:crosses val="autoZero"/>
        <c:crossBetween val="midCat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 lang="en-US"/>
            </a:pPr>
            <a:r>
              <a:rPr lang="en-US"/>
              <a:t>odd charge radii Cu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v>charge radii odd Cu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pl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plus>
            <c:min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minus>
          </c:errBars>
          <c:xVal>
            <c:numRef>
              <c:f>('isotope shifts'!$B$2,'isotope shifts'!$B$4,'isotope shifts'!$B$6,'isotope shifts'!$B$8,'isotope shifts'!$B$11,'isotope shifts'!$B$15,'isotope shifts'!$B$17,'isotope shifts'!$B$19)</c:f>
              <c:numCache>
                <c:formatCode>General</c:formatCode>
                <c:ptCount val="8"/>
                <c:pt idx="0">
                  <c:v>61</c:v>
                </c:pt>
                <c:pt idx="1">
                  <c:v>63</c:v>
                </c:pt>
                <c:pt idx="2">
                  <c:v>65</c:v>
                </c:pt>
                <c:pt idx="3">
                  <c:v>67</c:v>
                </c:pt>
                <c:pt idx="4">
                  <c:v>69</c:v>
                </c:pt>
                <c:pt idx="5">
                  <c:v>71</c:v>
                </c:pt>
                <c:pt idx="6">
                  <c:v>73</c:v>
                </c:pt>
                <c:pt idx="7">
                  <c:v>75</c:v>
                </c:pt>
              </c:numCache>
            </c:numRef>
          </c:xVal>
          <c:yVal>
            <c:numRef>
              <c:f>('isotope shifts'!$M$2,'isotope shifts'!$M$4,'isotope shifts'!$M$6,'isotope shifts'!$M$8,'isotope shifts'!$M$11,'isotope shifts'!$M$15,'isotope shifts'!$M$17,'isotope shifts'!$M$19)</c:f>
              <c:numCache>
                <c:formatCode>0.0000_ ;\-0.0000\ </c:formatCode>
                <c:ptCount val="8"/>
                <c:pt idx="0">
                  <c:v>-0.29771262447248831</c:v>
                </c:pt>
                <c:pt idx="1">
                  <c:v>-0.15909701257610551</c:v>
                </c:pt>
                <c:pt idx="2">
                  <c:v>0</c:v>
                </c:pt>
                <c:pt idx="3">
                  <c:v>0.16223207529621009</c:v>
                </c:pt>
                <c:pt idx="4">
                  <c:v>0.35081802264533285</c:v>
                </c:pt>
                <c:pt idx="5">
                  <c:v>0.60422881854539534</c:v>
                </c:pt>
                <c:pt idx="6">
                  <c:v>0.83498960309399994</c:v>
                </c:pt>
                <c:pt idx="7">
                  <c:v>1.0096618078986035</c:v>
                </c:pt>
              </c:numCache>
            </c:numRef>
          </c:yVal>
        </c:ser>
        <c:ser>
          <c:idx val="1"/>
          <c:order val="1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shifts'!$B$14,'isotope shifts'!$B$15:$B$19)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shifts'!$O$2:$O$5,'isotope shifts'!$N$6,'isotope shifts'!$O$7:$O$9,'isotope shifts'!$O$11,'isotope shifts'!$O$14:$O$19)</c:f>
              <c:numCache>
                <c:formatCode>0.00</c:formatCode>
                <c:ptCount val="15"/>
                <c:pt idx="0">
                  <c:v>-0.17658086053361965</c:v>
                </c:pt>
                <c:pt idx="1">
                  <c:v>-0.19491464757685917</c:v>
                </c:pt>
                <c:pt idx="2">
                  <c:v>-9.8499610110882665E-2</c:v>
                </c:pt>
                <c:pt idx="3">
                  <c:v>-8.7756799754070955E-2</c:v>
                </c:pt>
                <c:pt idx="4" formatCode="0.0000_ ;\-0.0000\ ">
                  <c:v>0</c:v>
                </c:pt>
                <c:pt idx="5">
                  <c:v>2.5979378734147147E-2</c:v>
                </c:pt>
                <c:pt idx="6">
                  <c:v>0.10157158936486517</c:v>
                </c:pt>
                <c:pt idx="7">
                  <c:v>0.12624992221210379</c:v>
                </c:pt>
                <c:pt idx="8">
                  <c:v>0.23490833281001547</c:v>
                </c:pt>
                <c:pt idx="9">
                  <c:v>0.2912417396828163</c:v>
                </c:pt>
                <c:pt idx="10">
                  <c:v>0.43270374134166961</c:v>
                </c:pt>
                <c:pt idx="11">
                  <c:v>0.48548337923542129</c:v>
                </c:pt>
                <c:pt idx="12">
                  <c:v>0.6028072709464396</c:v>
                </c:pt>
                <c:pt idx="13">
                  <c:v>0.63367007866065472</c:v>
                </c:pt>
                <c:pt idx="14">
                  <c:v>0.71666132519909842</c:v>
                </c:pt>
              </c:numCache>
            </c:numRef>
          </c:yVal>
        </c:ser>
        <c:axId val="45128704"/>
        <c:axId val="45192320"/>
      </c:scatterChart>
      <c:scatterChart>
        <c:scatterStyle val="smoothMarker"/>
        <c:ser>
          <c:idx val="2"/>
          <c:order val="2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shifts'!$P$2:$P$5,'isotope shifts'!$N$6,'isotope shifts'!$P$7:$P$9,'isotope shifts'!$P$11,'isotope shifts'!$P$14:$P$19)</c:f>
              <c:numCache>
                <c:formatCode>0.00</c:formatCode>
                <c:ptCount val="15"/>
                <c:pt idx="0">
                  <c:v>-0.41884438841135668</c:v>
                </c:pt>
                <c:pt idx="1">
                  <c:v>-0.37665953397471147</c:v>
                </c:pt>
                <c:pt idx="2">
                  <c:v>-0.21969441504132825</c:v>
                </c:pt>
                <c:pt idx="3">
                  <c:v>-0.14836990947952541</c:v>
                </c:pt>
                <c:pt idx="4" formatCode="0.0000_ ;\-0.0000\ ">
                  <c:v>0</c:v>
                </c:pt>
                <c:pt idx="5">
                  <c:v>8.6624076820032925E-2</c:v>
                </c:pt>
                <c:pt idx="6">
                  <c:v>0.22289256122755483</c:v>
                </c:pt>
                <c:pt idx="7">
                  <c:v>0.3082787682095669</c:v>
                </c:pt>
                <c:pt idx="8">
                  <c:v>0.46672771248065037</c:v>
                </c:pt>
                <c:pt idx="9">
                  <c:v>0.57383342086255951</c:v>
                </c:pt>
                <c:pt idx="10">
                  <c:v>0.77575389574912024</c:v>
                </c:pt>
                <c:pt idx="11">
                  <c:v>0.88913962330249963</c:v>
                </c:pt>
                <c:pt idx="12">
                  <c:v>1.0671719352415601</c:v>
                </c:pt>
                <c:pt idx="13">
                  <c:v>1.1588210847637741</c:v>
                </c:pt>
                <c:pt idx="14">
                  <c:v>1.3026622905981098</c:v>
                </c:pt>
              </c:numCache>
            </c:numRef>
          </c:yVal>
          <c:smooth val="1"/>
        </c:ser>
        <c:ser>
          <c:idx val="3"/>
          <c:order val="3"/>
          <c:marker>
            <c:symbol val="none"/>
          </c:marker>
          <c:xVal>
            <c:numRef>
              <c:f>'isotope shifts'!$A$21:$A$28</c:f>
              <c:numCache>
                <c:formatCode>General</c:formatCode>
                <c:ptCount val="8"/>
                <c:pt idx="0">
                  <c:v>61</c:v>
                </c:pt>
                <c:pt idx="1">
                  <c:v>63</c:v>
                </c:pt>
                <c:pt idx="2">
                  <c:v>65</c:v>
                </c:pt>
                <c:pt idx="3">
                  <c:v>67</c:v>
                </c:pt>
                <c:pt idx="4">
                  <c:v>69</c:v>
                </c:pt>
                <c:pt idx="5">
                  <c:v>71</c:v>
                </c:pt>
                <c:pt idx="6">
                  <c:v>73</c:v>
                </c:pt>
                <c:pt idx="7">
                  <c:v>75</c:v>
                </c:pt>
              </c:numCache>
            </c:numRef>
          </c:xVal>
          <c:yVal>
            <c:numRef>
              <c:f>'isotope shifts'!$B$21:$B$28</c:f>
              <c:numCache>
                <c:formatCode>General</c:formatCode>
                <c:ptCount val="8"/>
                <c:pt idx="0">
                  <c:v>-0.30080000000000018</c:v>
                </c:pt>
                <c:pt idx="1">
                  <c:v>-0.15040000000000009</c:v>
                </c:pt>
                <c:pt idx="2">
                  <c:v>0</c:v>
                </c:pt>
                <c:pt idx="3">
                  <c:v>0.15040000000000009</c:v>
                </c:pt>
                <c:pt idx="4">
                  <c:v>0.30080000000000018</c:v>
                </c:pt>
                <c:pt idx="5">
                  <c:v>0.45120000000000005</c:v>
                </c:pt>
                <c:pt idx="6">
                  <c:v>0.60160000000000036</c:v>
                </c:pt>
                <c:pt idx="7">
                  <c:v>0.75200000000000033</c:v>
                </c:pt>
              </c:numCache>
            </c:numRef>
          </c:yVal>
          <c:smooth val="1"/>
        </c:ser>
        <c:axId val="45128704"/>
        <c:axId val="45192320"/>
      </c:scatterChart>
      <c:valAx>
        <c:axId val="45128704"/>
        <c:scaling>
          <c:orientation val="minMax"/>
          <c:max val="77"/>
          <c:min val="59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isotope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192320"/>
        <c:crosses val="autoZero"/>
        <c:crossBetween val="midCat"/>
        <c:majorUnit val="2"/>
      </c:valAx>
      <c:valAx>
        <c:axId val="451923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&lt;delta</a:t>
                </a:r>
                <a:r>
                  <a:rPr lang="en-US" baseline="0"/>
                  <a:t> r^2&gt;</a:t>
                </a:r>
                <a:endParaRPr lang="en-US"/>
              </a:p>
            </c:rich>
          </c:tx>
        </c:title>
        <c:numFmt formatCode="0.0000_ ;\-0.0000\ 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128704"/>
        <c:crosses val="autoZero"/>
        <c:crossBetween val="midCat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chart>
    <c:title>
      <c:tx>
        <c:rich>
          <a:bodyPr/>
          <a:lstStyle/>
          <a:p>
            <a:pPr>
              <a:defRPr lang="en-US"/>
            </a:pPr>
            <a:r>
              <a:rPr lang="en-US"/>
              <a:t>even charge radii Cu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v>charge radii odd Cu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pl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plus>
            <c:minus>
              <c:numRef>
                <c:f>'isotope shifts'!$N$2:$N$19</c:f>
                <c:numCache>
                  <c:formatCode>General</c:formatCode>
                  <c:ptCount val="18"/>
                  <c:pt idx="0">
                    <c:v>6.0577619111564273E-3</c:v>
                  </c:pt>
                  <c:pt idx="1">
                    <c:v>4.0955656685052067E-3</c:v>
                  </c:pt>
                  <c:pt idx="2">
                    <c:v>1.9401167871417318E-3</c:v>
                  </c:pt>
                  <c:pt idx="3">
                    <c:v>2.2921683458682631E-3</c:v>
                  </c:pt>
                  <c:pt idx="4">
                    <c:v>0</c:v>
                  </c:pt>
                  <c:pt idx="5">
                    <c:v>3.490833091300923E-3</c:v>
                  </c:pt>
                  <c:pt idx="6">
                    <c:v>3.2989531065927484E-3</c:v>
                  </c:pt>
                  <c:pt idx="7">
                    <c:v>6.0872473563584979E-3</c:v>
                  </c:pt>
                  <c:pt idx="8">
                    <c:v>2.9008725615094284E-3</c:v>
                  </c:pt>
                  <c:pt idx="9">
                    <c:v>3.2888468188353799E-3</c:v>
                  </c:pt>
                  <c:pt idx="10">
                    <c:v>6.6209049447113885E-3</c:v>
                  </c:pt>
                  <c:pt idx="11">
                    <c:v>6.6331596593447737E-3</c:v>
                  </c:pt>
                  <c:pt idx="12">
                    <c:v>2.7622905865242117E-3</c:v>
                  </c:pt>
                  <c:pt idx="13">
                    <c:v>3.4797269463955087E-3</c:v>
                  </c:pt>
                  <c:pt idx="14">
                    <c:v>4.7705341898839938E-3</c:v>
                  </c:pt>
                  <c:pt idx="15">
                    <c:v>8.8323646580344452E-3</c:v>
                  </c:pt>
                  <c:pt idx="16">
                    <c:v>1.0532023090567048E-2</c:v>
                  </c:pt>
                  <c:pt idx="17">
                    <c:v>1.2643836427323288E-2</c:v>
                  </c:pt>
                </c:numCache>
              </c:numRef>
            </c:minus>
          </c:errBars>
          <c:xVal>
            <c:numRef>
              <c:f>('isotope shifts'!$B$3,'isotope shifts'!$B$5,'isotope shifts'!$B$7,'isotope shifts'!$B$9,'isotope shifts'!$B$14,'isotope shifts'!$B$16,'isotope shifts'!$B$18)</c:f>
              <c:numCache>
                <c:formatCode>General</c:formatCode>
                <c:ptCount val="7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  <c:pt idx="5">
                  <c:v>72</c:v>
                </c:pt>
                <c:pt idx="6">
                  <c:v>74</c:v>
                </c:pt>
              </c:numCache>
            </c:numRef>
          </c:xVal>
          <c:yVal>
            <c:numRef>
              <c:f>('isotope shifts'!$M$3,'isotope shifts'!$M$5,'isotope shifts'!$M$7,'isotope shifts'!$M$9,'isotope shifts'!$M$14,'isotope shifts'!$M$16,'isotope shifts'!$M$18)</c:f>
              <c:numCache>
                <c:formatCode>0.0000_ ;\-0.0000\ </c:formatCode>
                <c:ptCount val="7"/>
                <c:pt idx="0">
                  <c:v>-0.28578709077578518</c:v>
                </c:pt>
                <c:pt idx="1">
                  <c:v>-0.11806335461679811</c:v>
                </c:pt>
                <c:pt idx="2">
                  <c:v>5.6301727777089965E-2</c:v>
                </c:pt>
                <c:pt idx="3">
                  <c:v>0.21726434521083526</c:v>
                </c:pt>
                <c:pt idx="4">
                  <c:v>0.43253758027268807</c:v>
                </c:pt>
                <c:pt idx="5">
                  <c:v>0.6873115012689599</c:v>
                </c:pt>
                <c:pt idx="6">
                  <c:v>0.89624558171221325</c:v>
                </c:pt>
              </c:numCache>
            </c:numRef>
          </c:yVal>
        </c:ser>
        <c:ser>
          <c:idx val="1"/>
          <c:order val="1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shifts'!$B$14,'isotope shifts'!$B$15:$B$19)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shifts'!$O$2:$O$5,'isotope shifts'!$N$6,'isotope shifts'!$O$7:$O$9,'isotope shifts'!$O$11,'isotope shifts'!$O$14:$O$19)</c:f>
              <c:numCache>
                <c:formatCode>0.00</c:formatCode>
                <c:ptCount val="15"/>
                <c:pt idx="0">
                  <c:v>-0.17658086053361965</c:v>
                </c:pt>
                <c:pt idx="1">
                  <c:v>-0.19491464757685917</c:v>
                </c:pt>
                <c:pt idx="2">
                  <c:v>-9.8499610110882665E-2</c:v>
                </c:pt>
                <c:pt idx="3">
                  <c:v>-8.7756799754070955E-2</c:v>
                </c:pt>
                <c:pt idx="4" formatCode="0.0000_ ;\-0.0000\ ">
                  <c:v>0</c:v>
                </c:pt>
                <c:pt idx="5">
                  <c:v>2.5979378734147147E-2</c:v>
                </c:pt>
                <c:pt idx="6">
                  <c:v>0.10157158936486517</c:v>
                </c:pt>
                <c:pt idx="7">
                  <c:v>0.12624992221210379</c:v>
                </c:pt>
                <c:pt idx="8">
                  <c:v>0.23490833281001547</c:v>
                </c:pt>
                <c:pt idx="9">
                  <c:v>0.2912417396828163</c:v>
                </c:pt>
                <c:pt idx="10">
                  <c:v>0.43270374134166961</c:v>
                </c:pt>
                <c:pt idx="11">
                  <c:v>0.48548337923542129</c:v>
                </c:pt>
                <c:pt idx="12">
                  <c:v>0.6028072709464396</c:v>
                </c:pt>
                <c:pt idx="13">
                  <c:v>0.63367007866065472</c:v>
                </c:pt>
                <c:pt idx="14">
                  <c:v>0.71666132519909842</c:v>
                </c:pt>
              </c:numCache>
            </c:numRef>
          </c:yVal>
        </c:ser>
        <c:axId val="45214720"/>
        <c:axId val="45257856"/>
      </c:scatterChart>
      <c:scatterChart>
        <c:scatterStyle val="smoothMarker"/>
        <c:ser>
          <c:idx val="2"/>
          <c:order val="2"/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('isotope shifts'!$B$2:$B$9,'isotope shifts'!$B$11,'isotope shifts'!$B$14:$B$19)</c:f>
              <c:numCache>
                <c:formatCode>General</c:formatCode>
                <c:ptCount val="15"/>
                <c:pt idx="0">
                  <c:v>61</c:v>
                </c:pt>
                <c:pt idx="1">
                  <c:v>62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67</c:v>
                </c:pt>
                <c:pt idx="7">
                  <c:v>68</c:v>
                </c:pt>
                <c:pt idx="8">
                  <c:v>69</c:v>
                </c:pt>
                <c:pt idx="9">
                  <c:v>70</c:v>
                </c:pt>
                <c:pt idx="10">
                  <c:v>71</c:v>
                </c:pt>
                <c:pt idx="11">
                  <c:v>72</c:v>
                </c:pt>
                <c:pt idx="12">
                  <c:v>73</c:v>
                </c:pt>
                <c:pt idx="13">
                  <c:v>74</c:v>
                </c:pt>
                <c:pt idx="14">
                  <c:v>75</c:v>
                </c:pt>
              </c:numCache>
            </c:numRef>
          </c:xVal>
          <c:yVal>
            <c:numRef>
              <c:f>('isotope shifts'!$P$2:$P$5,'isotope shifts'!$N$6,'isotope shifts'!$P$7:$P$9,'isotope shifts'!$P$11,'isotope shifts'!$P$14:$P$19)</c:f>
              <c:numCache>
                <c:formatCode>0.00</c:formatCode>
                <c:ptCount val="15"/>
                <c:pt idx="0">
                  <c:v>-0.41884438841135668</c:v>
                </c:pt>
                <c:pt idx="1">
                  <c:v>-0.37665953397471147</c:v>
                </c:pt>
                <c:pt idx="2">
                  <c:v>-0.21969441504132825</c:v>
                </c:pt>
                <c:pt idx="3">
                  <c:v>-0.14836990947952541</c:v>
                </c:pt>
                <c:pt idx="4" formatCode="0.0000_ ;\-0.0000\ ">
                  <c:v>0</c:v>
                </c:pt>
                <c:pt idx="5">
                  <c:v>8.6624076820032925E-2</c:v>
                </c:pt>
                <c:pt idx="6">
                  <c:v>0.22289256122755483</c:v>
                </c:pt>
                <c:pt idx="7">
                  <c:v>0.3082787682095669</c:v>
                </c:pt>
                <c:pt idx="8">
                  <c:v>0.46672771248065037</c:v>
                </c:pt>
                <c:pt idx="9">
                  <c:v>0.57383342086255951</c:v>
                </c:pt>
                <c:pt idx="10">
                  <c:v>0.77575389574912024</c:v>
                </c:pt>
                <c:pt idx="11">
                  <c:v>0.88913962330249963</c:v>
                </c:pt>
                <c:pt idx="12">
                  <c:v>1.0671719352415601</c:v>
                </c:pt>
                <c:pt idx="13">
                  <c:v>1.1588210847637741</c:v>
                </c:pt>
                <c:pt idx="14">
                  <c:v>1.3026622905981098</c:v>
                </c:pt>
              </c:numCache>
            </c:numRef>
          </c:yVal>
          <c:smooth val="1"/>
        </c:ser>
        <c:ser>
          <c:idx val="3"/>
          <c:order val="3"/>
          <c:marker>
            <c:symbol val="none"/>
          </c:marker>
          <c:xVal>
            <c:numRef>
              <c:f>'isotope shifts'!$A$21:$A$28</c:f>
              <c:numCache>
                <c:formatCode>General</c:formatCode>
                <c:ptCount val="8"/>
                <c:pt idx="0">
                  <c:v>61</c:v>
                </c:pt>
                <c:pt idx="1">
                  <c:v>63</c:v>
                </c:pt>
                <c:pt idx="2">
                  <c:v>65</c:v>
                </c:pt>
                <c:pt idx="3">
                  <c:v>67</c:v>
                </c:pt>
                <c:pt idx="4">
                  <c:v>69</c:v>
                </c:pt>
                <c:pt idx="5">
                  <c:v>71</c:v>
                </c:pt>
                <c:pt idx="6">
                  <c:v>73</c:v>
                </c:pt>
                <c:pt idx="7">
                  <c:v>75</c:v>
                </c:pt>
              </c:numCache>
            </c:numRef>
          </c:xVal>
          <c:yVal>
            <c:numRef>
              <c:f>'isotope shifts'!$B$21:$B$28</c:f>
              <c:numCache>
                <c:formatCode>General</c:formatCode>
                <c:ptCount val="8"/>
                <c:pt idx="0">
                  <c:v>-0.30080000000000018</c:v>
                </c:pt>
                <c:pt idx="1">
                  <c:v>-0.15040000000000009</c:v>
                </c:pt>
                <c:pt idx="2">
                  <c:v>0</c:v>
                </c:pt>
                <c:pt idx="3">
                  <c:v>0.15040000000000009</c:v>
                </c:pt>
                <c:pt idx="4">
                  <c:v>0.30080000000000018</c:v>
                </c:pt>
                <c:pt idx="5">
                  <c:v>0.45120000000000005</c:v>
                </c:pt>
                <c:pt idx="6">
                  <c:v>0.60160000000000036</c:v>
                </c:pt>
                <c:pt idx="7">
                  <c:v>0.75200000000000033</c:v>
                </c:pt>
              </c:numCache>
            </c:numRef>
          </c:yVal>
          <c:smooth val="1"/>
        </c:ser>
        <c:axId val="45214720"/>
        <c:axId val="45257856"/>
      </c:scatterChart>
      <c:valAx>
        <c:axId val="45214720"/>
        <c:scaling>
          <c:orientation val="minMax"/>
          <c:max val="77"/>
          <c:min val="59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isotope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257856"/>
        <c:crosses val="autoZero"/>
        <c:crossBetween val="midCat"/>
        <c:majorUnit val="2"/>
      </c:valAx>
      <c:valAx>
        <c:axId val="452578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&lt;delta</a:t>
                </a:r>
                <a:r>
                  <a:rPr lang="en-US" baseline="0"/>
                  <a:t> r^2&gt;</a:t>
                </a:r>
                <a:endParaRPr lang="en-US"/>
              </a:p>
            </c:rich>
          </c:tx>
        </c:title>
        <c:numFmt formatCode="0.0000_ ;\-0.0000\ 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214720"/>
        <c:crosses val="autoZero"/>
        <c:crossBetween val="midCat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chart>
    <c:title>
      <c:tx>
        <c:rich>
          <a:bodyPr/>
          <a:lstStyle/>
          <a:p>
            <a:pPr>
              <a:defRPr lang="en-US"/>
            </a:pPr>
            <a:r>
              <a:rPr lang="en-US"/>
              <a:t>Even Cu magnetic moments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v>experiment</c:v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0"/>
            <c:spPr>
              <a:solidFill>
                <a:srgbClr val="FF0000"/>
              </a:solidFill>
            </c:spPr>
          </c:marker>
          <c:xVal>
            <c:numRef>
              <c:f>'magnetic moments'!$B$24:$B$30</c:f>
              <c:numCache>
                <c:formatCode>General</c:formatCode>
                <c:ptCount val="7"/>
                <c:pt idx="0">
                  <c:v>58</c:v>
                </c:pt>
                <c:pt idx="1">
                  <c:v>60</c:v>
                </c:pt>
                <c:pt idx="2">
                  <c:v>62</c:v>
                </c:pt>
                <c:pt idx="3">
                  <c:v>64</c:v>
                </c:pt>
                <c:pt idx="4">
                  <c:v>66</c:v>
                </c:pt>
                <c:pt idx="5">
                  <c:v>68</c:v>
                </c:pt>
                <c:pt idx="6">
                  <c:v>70</c:v>
                </c:pt>
              </c:numCache>
            </c:numRef>
          </c:xVal>
          <c:yVal>
            <c:numRef>
              <c:f>('magnetic moments'!$F$24:$F$25,'magnetic moments'!$D$26:$D$30)</c:f>
              <c:numCache>
                <c:formatCode>General</c:formatCode>
                <c:ptCount val="7"/>
                <c:pt idx="0">
                  <c:v>0.47900000000000015</c:v>
                </c:pt>
                <c:pt idx="1">
                  <c:v>1.2189999999999994</c:v>
                </c:pt>
                <c:pt idx="2" formatCode="0.0000">
                  <c:v>-0.38092955743806223</c:v>
                </c:pt>
                <c:pt idx="3" formatCode="0.0000">
                  <c:v>-0.21642056853885869</c:v>
                </c:pt>
                <c:pt idx="4" formatCode="0.00000">
                  <c:v>0.28233933745517675</c:v>
                </c:pt>
                <c:pt idx="5" formatCode="0.00000">
                  <c:v>2.3940307698699681</c:v>
                </c:pt>
                <c:pt idx="6" formatCode="0.0000">
                  <c:v>1.7775240609095047</c:v>
                </c:pt>
              </c:numCache>
            </c:numRef>
          </c:yVal>
        </c:ser>
        <c:ser>
          <c:idx val="2"/>
          <c:order val="1"/>
          <c:tx>
            <c:v>GXPF1</c:v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xVal>
            <c:numRef>
              <c:f>'magnetic moments'!$B$24:$B$29</c:f>
              <c:numCache>
                <c:formatCode>General</c:formatCode>
                <c:ptCount val="6"/>
                <c:pt idx="0">
                  <c:v>58</c:v>
                </c:pt>
                <c:pt idx="1">
                  <c:v>60</c:v>
                </c:pt>
                <c:pt idx="2">
                  <c:v>62</c:v>
                </c:pt>
                <c:pt idx="3">
                  <c:v>64</c:v>
                </c:pt>
                <c:pt idx="4">
                  <c:v>66</c:v>
                </c:pt>
                <c:pt idx="5">
                  <c:v>68</c:v>
                </c:pt>
              </c:numCache>
            </c:numRef>
          </c:xVal>
          <c:yVal>
            <c:numRef>
              <c:f>('magnetic moments'!$K$24,'magnetic moments'!$L$25,'magnetic moments'!$K$26,'magnetic moments'!$K$27,'magnetic moments'!$K$28,'magnetic moments'!$K$29)</c:f>
              <c:numCache>
                <c:formatCode>0.000</c:formatCode>
                <c:ptCount val="6"/>
                <c:pt idx="0">
                  <c:v>0.60300000000000031</c:v>
                </c:pt>
                <c:pt idx="1">
                  <c:v>1.1599999999999993</c:v>
                </c:pt>
                <c:pt idx="2">
                  <c:v>-0.23700000000000004</c:v>
                </c:pt>
                <c:pt idx="3">
                  <c:v>0.24200000000000008</c:v>
                </c:pt>
                <c:pt idx="4">
                  <c:v>0.28000000000000008</c:v>
                </c:pt>
                <c:pt idx="5">
                  <c:v>2.4749999999999988</c:v>
                </c:pt>
              </c:numCache>
            </c:numRef>
          </c:yVal>
        </c:ser>
        <c:ser>
          <c:idx val="3"/>
          <c:order val="2"/>
          <c:tx>
            <c:v>jun/45</c:v>
          </c:tx>
          <c:spPr>
            <a:ln>
              <a:solidFill>
                <a:srgbClr val="00B0F0"/>
              </a:solidFill>
            </a:ln>
          </c:spPr>
          <c:marker>
            <c:spPr>
              <a:solidFill>
                <a:srgbClr val="00B0F0"/>
              </a:solidFill>
            </c:spPr>
          </c:marker>
          <c:xVal>
            <c:numRef>
              <c:f>'magnetic moments'!$B$24:$B$30</c:f>
              <c:numCache>
                <c:formatCode>General</c:formatCode>
                <c:ptCount val="7"/>
                <c:pt idx="0">
                  <c:v>58</c:v>
                </c:pt>
                <c:pt idx="1">
                  <c:v>60</c:v>
                </c:pt>
                <c:pt idx="2">
                  <c:v>62</c:v>
                </c:pt>
                <c:pt idx="3">
                  <c:v>64</c:v>
                </c:pt>
                <c:pt idx="4">
                  <c:v>66</c:v>
                </c:pt>
                <c:pt idx="5">
                  <c:v>68</c:v>
                </c:pt>
                <c:pt idx="6">
                  <c:v>70</c:v>
                </c:pt>
              </c:numCache>
            </c:numRef>
          </c:xVal>
          <c:yVal>
            <c:numRef>
              <c:f>('magnetic moments'!$M$24,'magnetic moments'!$N$25,'magnetic moments'!$M$26:$M$30)</c:f>
              <c:numCache>
                <c:formatCode>General</c:formatCode>
                <c:ptCount val="7"/>
                <c:pt idx="0">
                  <c:v>0.59899999999999998</c:v>
                </c:pt>
                <c:pt idx="1">
                  <c:v>2.0569999999999986</c:v>
                </c:pt>
                <c:pt idx="2">
                  <c:v>-0.8410000000000003</c:v>
                </c:pt>
                <c:pt idx="3">
                  <c:v>-0.59199999999999997</c:v>
                </c:pt>
                <c:pt idx="4">
                  <c:v>2.1789999999999998</c:v>
                </c:pt>
                <c:pt idx="5">
                  <c:v>2.363</c:v>
                </c:pt>
                <c:pt idx="6">
                  <c:v>2.2610000000000001</c:v>
                </c:pt>
              </c:numCache>
            </c:numRef>
          </c:yVal>
        </c:ser>
        <c:ser>
          <c:idx val="1"/>
          <c:order val="3"/>
          <c:tx>
            <c:v>GXPF1A</c:v>
          </c:tx>
          <c:xVal>
            <c:numRef>
              <c:f>'magnetic moments'!$B$24:$B$29</c:f>
              <c:numCache>
                <c:formatCode>General</c:formatCode>
                <c:ptCount val="6"/>
                <c:pt idx="0">
                  <c:v>58</c:v>
                </c:pt>
                <c:pt idx="1">
                  <c:v>60</c:v>
                </c:pt>
                <c:pt idx="2">
                  <c:v>62</c:v>
                </c:pt>
                <c:pt idx="3">
                  <c:v>64</c:v>
                </c:pt>
                <c:pt idx="4">
                  <c:v>66</c:v>
                </c:pt>
                <c:pt idx="5">
                  <c:v>68</c:v>
                </c:pt>
              </c:numCache>
            </c:numRef>
          </c:xVal>
          <c:yVal>
            <c:numRef>
              <c:f>('magnetic moments'!$I$24,'magnetic moments'!$J$25,'magnetic moments'!$I$26:$I$29)</c:f>
              <c:numCache>
                <c:formatCode>General</c:formatCode>
                <c:ptCount val="6"/>
                <c:pt idx="0">
                  <c:v>0.54100000000000004</c:v>
                </c:pt>
                <c:pt idx="1">
                  <c:v>1.1839999999999993</c:v>
                </c:pt>
                <c:pt idx="2">
                  <c:v>0.11899999999999998</c:v>
                </c:pt>
                <c:pt idx="3">
                  <c:v>0.78800000000000003</c:v>
                </c:pt>
                <c:pt idx="4">
                  <c:v>1.375</c:v>
                </c:pt>
                <c:pt idx="5">
                  <c:v>2.0739999999999998</c:v>
                </c:pt>
              </c:numCache>
            </c:numRef>
          </c:yVal>
        </c:ser>
        <c:axId val="45272064"/>
        <c:axId val="45282432"/>
      </c:scatterChart>
      <c:valAx>
        <c:axId val="45272064"/>
        <c:scaling>
          <c:orientation val="minMax"/>
          <c:min val="56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isotope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282432"/>
        <c:crossesAt val="-1"/>
        <c:crossBetween val="midCat"/>
        <c:majorUnit val="2"/>
      </c:valAx>
      <c:valAx>
        <c:axId val="452824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/>
                  <a:t>Magnetic moment (µ</a:t>
                </a:r>
                <a:r>
                  <a:rPr lang="en-US" sz="1200" b="1" i="0" baseline="-25000"/>
                  <a:t>N</a:t>
                </a:r>
                <a:r>
                  <a:rPr lang="en-US" sz="1200" b="1" i="0" baseline="0"/>
                  <a:t>)</a:t>
                </a: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272064"/>
        <c:crosses val="autoZero"/>
        <c:crossBetween val="midCat"/>
      </c:valAx>
    </c:plotArea>
    <c:legend>
      <c:legendPos val="r"/>
      <c:txPr>
        <a:bodyPr/>
        <a:lstStyle/>
        <a:p>
          <a:pPr>
            <a:defRPr lang="en-US"/>
          </a:pPr>
          <a:endParaRPr lang="nl-NL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plotArea>
      <c:layout/>
      <c:scatterChart>
        <c:scatterStyle val="lineMarker"/>
        <c:ser>
          <c:idx val="0"/>
          <c:order val="0"/>
          <c:tx>
            <c:v>experimental</c:v>
          </c:tx>
          <c:spPr>
            <a:ln>
              <a:solidFill>
                <a:srgbClr val="00B0F0"/>
              </a:solidFill>
            </a:ln>
          </c:spPr>
          <c:marker>
            <c:spPr>
              <a:solidFill>
                <a:srgbClr val="00B0F0"/>
              </a:solidFill>
            </c:spPr>
          </c:marker>
          <c:errBars>
            <c:errDir val="y"/>
            <c:errBarType val="both"/>
            <c:errValType val="cust"/>
            <c:plus>
              <c:numRef>
                <c:f>'Quadrupole moments'!$G$7:$G$16</c:f>
                <c:numCache>
                  <c:formatCode>General</c:formatCode>
                  <c:ptCount val="10"/>
                  <c:pt idx="0">
                    <c:v>2.1140020366617027</c:v>
                  </c:pt>
                  <c:pt idx="1">
                    <c:v>0.90511389155653954</c:v>
                  </c:pt>
                  <c:pt idx="2">
                    <c:v>1.2554246086678822</c:v>
                  </c:pt>
                  <c:pt idx="3">
                    <c:v>1.1058290591442312</c:v>
                  </c:pt>
                  <c:pt idx="4">
                    <c:v>2.6551780576371358</c:v>
                  </c:pt>
                  <c:pt idx="5">
                    <c:v>1.7246165688910975</c:v>
                  </c:pt>
                  <c:pt idx="6">
                    <c:v>1.353707086168028</c:v>
                  </c:pt>
                  <c:pt idx="7">
                    <c:v>4.0650899906560269</c:v>
                  </c:pt>
                  <c:pt idx="8">
                    <c:v>1.7238378481378505</c:v>
                  </c:pt>
                  <c:pt idx="9">
                    <c:v>3.9747321408825966</c:v>
                  </c:pt>
                </c:numCache>
              </c:numRef>
            </c:plus>
            <c:minus>
              <c:numRef>
                <c:f>'Quadrupole moments'!$G$7:$G$16</c:f>
                <c:numCache>
                  <c:formatCode>General</c:formatCode>
                  <c:ptCount val="10"/>
                  <c:pt idx="0">
                    <c:v>2.1140020366617027</c:v>
                  </c:pt>
                  <c:pt idx="1">
                    <c:v>0.90511389155653954</c:v>
                  </c:pt>
                  <c:pt idx="2">
                    <c:v>1.2554246086678822</c:v>
                  </c:pt>
                  <c:pt idx="3">
                    <c:v>1.1058290591442312</c:v>
                  </c:pt>
                  <c:pt idx="4">
                    <c:v>2.6551780576371358</c:v>
                  </c:pt>
                  <c:pt idx="5">
                    <c:v>1.7246165688910975</c:v>
                  </c:pt>
                  <c:pt idx="6">
                    <c:v>1.353707086168028</c:v>
                  </c:pt>
                  <c:pt idx="7">
                    <c:v>4.0650899906560269</c:v>
                  </c:pt>
                  <c:pt idx="8">
                    <c:v>1.7238378481378505</c:v>
                  </c:pt>
                  <c:pt idx="9">
                    <c:v>3.9747321408825966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'Quadrupole moments'!$B$7:$B$11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'Quadrupole moments'!$F$7:$F$11</c:f>
              <c:numCache>
                <c:formatCode>0.00</c:formatCode>
                <c:ptCount val="5"/>
                <c:pt idx="0">
                  <c:v>-0.45348837209302345</c:v>
                </c:pt>
                <c:pt idx="1">
                  <c:v>7.2724418604651158</c:v>
                </c:pt>
                <c:pt idx="2">
                  <c:v>5.6156976744186053</c:v>
                </c:pt>
                <c:pt idx="3">
                  <c:v>-8.0005122177153254</c:v>
                </c:pt>
                <c:pt idx="4">
                  <c:v>-11.798255813953483</c:v>
                </c:pt>
              </c:numCache>
            </c:numRef>
          </c:yVal>
        </c:ser>
        <c:ser>
          <c:idx val="1"/>
          <c:order val="1"/>
          <c:tx>
            <c:v>GXPF1A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'Quadrupole moments'!$B$23:$B$26</c:f>
              <c:numCache>
                <c:formatCode>General</c:formatCode>
                <c:ptCount val="4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</c:numCache>
            </c:numRef>
          </c:xVal>
          <c:yVal>
            <c:numRef>
              <c:f>'Quadrupole moments'!$F$23:$F$26</c:f>
              <c:numCache>
                <c:formatCode>0.00</c:formatCode>
                <c:ptCount val="4"/>
                <c:pt idx="0">
                  <c:v>-7.3349999999999964</c:v>
                </c:pt>
                <c:pt idx="1">
                  <c:v>-5.6349999999999971</c:v>
                </c:pt>
                <c:pt idx="2">
                  <c:v>2.145</c:v>
                </c:pt>
                <c:pt idx="3">
                  <c:v>-9.1650000000000027</c:v>
                </c:pt>
              </c:numCache>
            </c:numRef>
          </c:yVal>
        </c:ser>
        <c:ser>
          <c:idx val="2"/>
          <c:order val="2"/>
          <c:tx>
            <c:v>jun/45</c:v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xVal>
            <c:numRef>
              <c:f>'Quadrupole moments'!$B$23:$B$27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'Quadrupole moments'!$I$23:$I$27</c:f>
              <c:numCache>
                <c:formatCode>0.00</c:formatCode>
                <c:ptCount val="5"/>
                <c:pt idx="0">
                  <c:v>-1.175</c:v>
                </c:pt>
                <c:pt idx="1">
                  <c:v>2.8449999999999998</c:v>
                </c:pt>
                <c:pt idx="2">
                  <c:v>-7.21</c:v>
                </c:pt>
                <c:pt idx="3">
                  <c:v>-6.54</c:v>
                </c:pt>
                <c:pt idx="4">
                  <c:v>-6.7349999999999985</c:v>
                </c:pt>
              </c:numCache>
            </c:numRef>
          </c:yVal>
        </c:ser>
        <c:ser>
          <c:idx val="3"/>
          <c:order val="3"/>
          <c:tx>
            <c:v>GXPF1</c:v>
          </c:tx>
          <c:xVal>
            <c:numRef>
              <c:f>'Quadrupole moments'!$B$65:$B$70</c:f>
              <c:numCache>
                <c:formatCode>General</c:formatCode>
                <c:ptCount val="6"/>
                <c:pt idx="0">
                  <c:v>58</c:v>
                </c:pt>
                <c:pt idx="1">
                  <c:v>60</c:v>
                </c:pt>
                <c:pt idx="2">
                  <c:v>62</c:v>
                </c:pt>
                <c:pt idx="3">
                  <c:v>64</c:v>
                </c:pt>
                <c:pt idx="4">
                  <c:v>66</c:v>
                </c:pt>
                <c:pt idx="5">
                  <c:v>68</c:v>
                </c:pt>
              </c:numCache>
            </c:numRef>
          </c:xVal>
          <c:yVal>
            <c:numRef>
              <c:f>'Quadrupole moments'!$O$65:$O$70</c:f>
              <c:numCache>
                <c:formatCode>General</c:formatCode>
                <c:ptCount val="6"/>
                <c:pt idx="0">
                  <c:v>-11.48</c:v>
                </c:pt>
                <c:pt idx="1">
                  <c:v>12.985000000000007</c:v>
                </c:pt>
                <c:pt idx="2">
                  <c:v>0.97000000000000031</c:v>
                </c:pt>
                <c:pt idx="3">
                  <c:v>12.96</c:v>
                </c:pt>
                <c:pt idx="4">
                  <c:v>11.975000000000007</c:v>
                </c:pt>
                <c:pt idx="5">
                  <c:v>-9.2900000000000009</c:v>
                </c:pt>
              </c:numCache>
            </c:numRef>
          </c:yVal>
        </c:ser>
        <c:axId val="45416448"/>
        <c:axId val="45418368"/>
      </c:scatterChart>
      <c:valAx>
        <c:axId val="45416448"/>
        <c:scaling>
          <c:orientation val="minMax"/>
          <c:min val="56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mass</a:t>
                </a:r>
                <a:r>
                  <a:rPr lang="en-US" baseline="0"/>
                  <a:t> number</a:t>
                </a:r>
                <a:endParaRPr lang="en-US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418368"/>
        <c:crosses val="autoZero"/>
        <c:crossBetween val="midCat"/>
        <c:majorUnit val="2"/>
      </c:valAx>
      <c:valAx>
        <c:axId val="454183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Quadrupole</a:t>
                </a:r>
                <a:r>
                  <a:rPr lang="en-US" baseline="0"/>
                  <a:t> moment (efm2)</a:t>
                </a:r>
                <a:endParaRPr lang="en-US"/>
              </a:p>
            </c:rich>
          </c:tx>
        </c:title>
        <c:numFmt formatCode="0.00" sourceLinked="1"/>
        <c:tickLblPos val="nextTo"/>
        <c:txPr>
          <a:bodyPr/>
          <a:lstStyle/>
          <a:p>
            <a:pPr>
              <a:defRPr lang="en-US"/>
            </a:pPr>
            <a:endParaRPr lang="nl-NL"/>
          </a:p>
        </c:txPr>
        <c:crossAx val="45416448"/>
        <c:crosses val="autoZero"/>
        <c:crossBetween val="midCat"/>
      </c:valAx>
    </c:plotArea>
    <c:legend>
      <c:legendPos val="r"/>
      <c:txPr>
        <a:bodyPr/>
        <a:lstStyle/>
        <a:p>
          <a:pPr>
            <a:defRPr lang="en-US"/>
          </a:pPr>
          <a:endParaRPr lang="nl-NL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D09B7-40C1-49AC-B9EC-78DEF09F51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E2E41-EA15-41E6-9C55-510FF293D2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67153-A7C3-483F-AB2A-02CC58D5C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D38B-2CCE-4F5C-AAA6-DB104E56C8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AD888-B679-4FD8-8F42-8A88374109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23365-1ECE-45A0-9401-49828A8773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83CDE-9F86-4ECF-BF11-216B65EB86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D7007-88B1-41D0-BF4D-B05689D908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9F51F-063D-43F5-BB9E-54423AABB5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05765-F5AF-4B06-B014-93A8E5682E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36348-C34E-43D5-869E-60115CA185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331D22-9491-4690-AC6F-A15BF08462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2.jpeg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2"/>
          <p:cNvSpPr txBox="1">
            <a:spLocks noChangeArrowheads="1"/>
          </p:cNvSpPr>
          <p:nvPr/>
        </p:nvSpPr>
        <p:spPr bwMode="auto">
          <a:xfrm>
            <a:off x="381000" y="2133600"/>
            <a:ext cx="83042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  <a:latin typeface="Arial" charset="0"/>
              </a:rPr>
              <a:t>Magnetic and Quadrupole moments of Cu isotopes</a:t>
            </a:r>
          </a:p>
          <a:p>
            <a:r>
              <a:rPr lang="en-US" sz="2800">
                <a:solidFill>
                  <a:srgbClr val="0000FF"/>
                </a:solidFill>
                <a:latin typeface="Arial" charset="0"/>
              </a:rPr>
              <a:t>With collinear laser spectroscopy</a:t>
            </a:r>
            <a:endParaRPr lang="nl-NL" sz="28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4104" name="Text Box 3"/>
          <p:cNvSpPr txBox="1">
            <a:spLocks noChangeArrowheads="1"/>
          </p:cNvSpPr>
          <p:nvPr/>
        </p:nvSpPr>
        <p:spPr bwMode="auto">
          <a:xfrm>
            <a:off x="6429375" y="3286125"/>
            <a:ext cx="2273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Pieter Vingerhoets</a:t>
            </a:r>
          </a:p>
          <a:p>
            <a:r>
              <a:rPr lang="nl-NL" sz="2000">
                <a:latin typeface="Arial" charset="0"/>
              </a:rPr>
              <a:t>18/11/2009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4643438"/>
          <a:ext cx="2914650" cy="2025650"/>
        </p:xfrm>
        <a:graphic>
          <a:graphicData uri="http://schemas.openxmlformats.org/presentationml/2006/ole">
            <p:oleObj spid="_x0000_s4100" name="Bitmap Image" r:id="rId3" imgW="2285714" imgH="1685714" progId="PBrush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6619875" y="5678488"/>
          <a:ext cx="2524125" cy="1179512"/>
        </p:xfrm>
        <a:graphic>
          <a:graphicData uri="http://schemas.openxmlformats.org/presentationml/2006/ole">
            <p:oleObj spid="_x0000_s4101" name="Bitmap Image" r:id="rId4" imgW="1095528" imgH="542857" progId="PBrush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0" y="0"/>
          <a:ext cx="2235200" cy="1304925"/>
        </p:xfrm>
        <a:graphic>
          <a:graphicData uri="http://schemas.openxmlformats.org/presentationml/2006/ole">
            <p:oleObj spid="_x0000_s4102" name="Bitmap Image" r:id="rId5" imgW="1886213" imgH="1457143" progId="PBrush">
              <p:embed/>
            </p:oleObj>
          </a:graphicData>
        </a:graphic>
      </p:graphicFrame>
      <p:pic>
        <p:nvPicPr>
          <p:cNvPr id="4105" name="Picture 7" descr="kuleuven-logo-seni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37488" y="115888"/>
            <a:ext cx="11493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684213" y="765175"/>
          <a:ext cx="6567487" cy="4152900"/>
        </p:xfrm>
        <a:graphic>
          <a:graphicData uri="http://schemas.openxmlformats.org/presentationml/2006/ole">
            <p:oleObj spid="_x0000_s25611" name="Chart" r:id="rId3" imgW="6941959" imgH="4389286" progId="Excel.Chart.8">
              <p:embed/>
            </p:oleObj>
          </a:graphicData>
        </a:graphic>
      </p:graphicFrame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714500" y="0"/>
            <a:ext cx="5683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Comparison with theoretical calculations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928688" y="5357813"/>
            <a:ext cx="759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 Jj4b is doing a fair job in reproducing the trend</a:t>
            </a:r>
          </a:p>
          <a:p>
            <a:pPr>
              <a:buFontTx/>
              <a:buChar char="-"/>
            </a:pPr>
            <a:r>
              <a:rPr lang="en-US"/>
              <a:t>Again N=40 behaves more or less like a magic shell closure</a:t>
            </a:r>
          </a:p>
          <a:p>
            <a:pPr>
              <a:buFontTx/>
              <a:buChar char="-"/>
            </a:pPr>
            <a:r>
              <a:rPr lang="en-US"/>
              <a:t> No sign of increased deformation after N=40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3294856" y="3298032"/>
            <a:ext cx="2786063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4689475" y="1928813"/>
            <a:ext cx="654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N=40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1692275" y="3789363"/>
            <a:ext cx="650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3/2</a:t>
            </a:r>
            <a:r>
              <a:rPr lang="en-US" baseline="30000"/>
              <a:t>-</a:t>
            </a: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6372225" y="4076700"/>
            <a:ext cx="2473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Jj4b: 	ep=2, en=1</a:t>
            </a:r>
          </a:p>
          <a:p>
            <a:r>
              <a:rPr lang="en-US" sz="1600"/>
              <a:t>GXPF1: 	ep=1.15, en =0.8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138988" y="4581525"/>
            <a:ext cx="2005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Du Rietz et al., PRL 2004</a:t>
            </a:r>
            <a:endParaRPr lang="nl-NL" sz="1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4"/>
          <p:cNvSpPr txBox="1">
            <a:spLocks noChangeArrowheads="1"/>
          </p:cNvSpPr>
          <p:nvPr/>
        </p:nvSpPr>
        <p:spPr bwMode="auto">
          <a:xfrm>
            <a:off x="2782888" y="350838"/>
            <a:ext cx="3576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Conclusions and Outlook</a:t>
            </a:r>
            <a:endParaRPr lang="nl-NL">
              <a:solidFill>
                <a:srgbClr val="0000FF"/>
              </a:solidFill>
            </a:endParaRPr>
          </a:p>
        </p:txBody>
      </p:sp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395288" y="1073150"/>
            <a:ext cx="87487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000"/>
              <a:t>The copper isotopes </a:t>
            </a:r>
            <a:r>
              <a:rPr lang="en-US" sz="2000" baseline="30000">
                <a:solidFill>
                  <a:srgbClr val="FF0000"/>
                </a:solidFill>
              </a:rPr>
              <a:t>61</a:t>
            </a:r>
            <a:r>
              <a:rPr lang="en-US" sz="2000">
                <a:solidFill>
                  <a:srgbClr val="FF0000"/>
                </a:solidFill>
              </a:rPr>
              <a:t>Cu - </a:t>
            </a:r>
            <a:r>
              <a:rPr lang="en-US" sz="2000" baseline="30000">
                <a:solidFill>
                  <a:srgbClr val="FF0000"/>
                </a:solidFill>
              </a:rPr>
              <a:t>75</a:t>
            </a:r>
            <a:r>
              <a:rPr lang="en-US" sz="2000">
                <a:solidFill>
                  <a:srgbClr val="FF0000"/>
                </a:solidFill>
              </a:rPr>
              <a:t>Cu </a:t>
            </a:r>
            <a:r>
              <a:rPr lang="en-US" sz="2000"/>
              <a:t>have been measured at COLLAPS, ISOLDE. During the 2008 experiment 11 different isotopes were measured.</a:t>
            </a:r>
          </a:p>
          <a:p>
            <a:endParaRPr lang="en-US" sz="2000"/>
          </a:p>
          <a:p>
            <a:pPr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rgbClr val="FF0000"/>
                </a:solidFill>
              </a:rPr>
              <a:t>Background reduction of 10</a:t>
            </a:r>
            <a:r>
              <a:rPr lang="en-US" sz="2000" baseline="30000">
                <a:solidFill>
                  <a:srgbClr val="FF0000"/>
                </a:solidFill>
              </a:rPr>
              <a:t>3</a:t>
            </a:r>
            <a:r>
              <a:rPr lang="en-US" sz="2000">
                <a:solidFill>
                  <a:srgbClr val="FF0000"/>
                </a:solidFill>
              </a:rPr>
              <a:t> and more </a:t>
            </a:r>
            <a:r>
              <a:rPr lang="en-US" sz="2000"/>
              <a:t>due to the RFQ beam cooler/buncher </a:t>
            </a:r>
          </a:p>
          <a:p>
            <a:r>
              <a:rPr lang="en-US" sz="2000"/>
              <a:t>allows measurements on more exotic isotopes.</a:t>
            </a:r>
          </a:p>
          <a:p>
            <a:endParaRPr lang="en-US" sz="2000"/>
          </a:p>
          <a:p>
            <a:pPr>
              <a:buFontTx/>
              <a:buChar char="•"/>
            </a:pPr>
            <a:r>
              <a:rPr lang="en-US" sz="2000"/>
              <a:t> The spin of 72Cu presents a challenge for shell model calculations</a:t>
            </a:r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r>
              <a:rPr lang="en-US" sz="2000"/>
              <a:t> N=40 exhibits magic properties for the magnetic and quadrupole moments thanks to parity considerations</a:t>
            </a:r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r>
              <a:rPr lang="en-US" sz="2000"/>
              <a:t> Quadrupole moments reveal no sign of increased deformation after N=40</a:t>
            </a:r>
          </a:p>
        </p:txBody>
      </p:sp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512763" y="5221288"/>
            <a:ext cx="102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3399FF"/>
                </a:solidFill>
              </a:rPr>
              <a:t>Outlook</a:t>
            </a: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468313" y="739775"/>
            <a:ext cx="1570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3399FF"/>
                </a:solidFill>
              </a:rPr>
              <a:t>Conclusions</a:t>
            </a:r>
            <a:endParaRPr lang="nl-NL" sz="2000" u="sng">
              <a:solidFill>
                <a:srgbClr val="3399FF"/>
              </a:solidFill>
            </a:endParaRP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500063" y="5792788"/>
            <a:ext cx="5910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/>
              <a:t>  9 shifts of beamtime on neutron-deficient Cu isotopes</a:t>
            </a:r>
          </a:p>
          <a:p>
            <a:r>
              <a:rPr lang="en-US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"/>
          <p:cNvSpPr txBox="1">
            <a:spLocks noChangeArrowheads="1"/>
          </p:cNvSpPr>
          <p:nvPr/>
        </p:nvSpPr>
        <p:spPr bwMode="auto">
          <a:xfrm>
            <a:off x="539750" y="3895725"/>
            <a:ext cx="7345363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87" tIns="48244" rIns="96487" bIns="48244">
            <a:spAutoFit/>
          </a:bodyPr>
          <a:lstStyle/>
          <a:p>
            <a:pPr defTabSz="965200"/>
            <a:endParaRPr lang="en-US" sz="1400" i="1" baseline="30000">
              <a:latin typeface="Arial" charset="0"/>
            </a:endParaRPr>
          </a:p>
          <a:p>
            <a:pPr defTabSz="965200"/>
            <a:endParaRPr lang="en-US" sz="1400" i="1" baseline="30000">
              <a:latin typeface="Arial" charset="0"/>
            </a:endParaRPr>
          </a:p>
          <a:p>
            <a:pPr defTabSz="965200"/>
            <a:r>
              <a:rPr lang="en-US" sz="1400" i="1" baseline="30000">
                <a:latin typeface="Arial" charset="0"/>
              </a:rPr>
              <a:t>1</a:t>
            </a:r>
            <a:r>
              <a:rPr lang="en-US" sz="1400" i="1">
                <a:latin typeface="Arial" charset="0"/>
              </a:rPr>
              <a:t>Instituut voor kern-en stralingsfysica, K.U. Leuven, Belgium		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2</a:t>
            </a:r>
            <a:r>
              <a:rPr lang="en-US" sz="1400" i="1">
                <a:latin typeface="Arial" charset="0"/>
              </a:rPr>
              <a:t>IPN Orsay Cedex, France.</a:t>
            </a:r>
            <a:r>
              <a:rPr lang="en-US" sz="1400" i="1" baseline="30000">
                <a:latin typeface="Arial" charset="0"/>
              </a:rPr>
              <a:t>	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3</a:t>
            </a:r>
            <a:r>
              <a:rPr lang="en-US" sz="1400" i="1">
                <a:latin typeface="Arial" charset="0"/>
              </a:rPr>
              <a:t>Schuster Laboratory, The University of Manchester, UK.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4</a:t>
            </a:r>
            <a:r>
              <a:rPr lang="en-US" sz="1400" i="1">
                <a:latin typeface="Arial" charset="0"/>
              </a:rPr>
              <a:t>Institut fur Physik, Universität Mainz,Germany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5</a:t>
            </a:r>
            <a:r>
              <a:rPr lang="en-US" sz="1400" i="1">
                <a:latin typeface="Arial" charset="0"/>
              </a:rPr>
              <a:t>Max-Planck-Institut für Kernphysik,Heidelberg, Germany</a:t>
            </a:r>
            <a:r>
              <a:rPr lang="en-US" sz="1400" i="1" baseline="30000">
                <a:latin typeface="Arial" charset="0"/>
              </a:rPr>
              <a:t>			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6</a:t>
            </a:r>
            <a:r>
              <a:rPr lang="en-US" sz="1400" i="1">
                <a:latin typeface="Arial" charset="0"/>
              </a:rPr>
              <a:t>School of Physics and Astronomy, The University of Birmingham, UK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7</a:t>
            </a:r>
            <a:r>
              <a:rPr lang="en-US" sz="1400" i="1">
                <a:latin typeface="Arial" charset="0"/>
              </a:rPr>
              <a:t>GSI, Darmstadt, Germany			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8</a:t>
            </a:r>
            <a:r>
              <a:rPr lang="en-US" sz="1400" i="1">
                <a:latin typeface="Arial" charset="0"/>
              </a:rPr>
              <a:t>VSM, K.U. Leuven, Belgium</a:t>
            </a:r>
          </a:p>
          <a:p>
            <a:pPr defTabSz="965200"/>
            <a:r>
              <a:rPr lang="en-US" sz="1400" i="1" baseline="30000">
                <a:latin typeface="Arial" charset="0"/>
              </a:rPr>
              <a:t>9</a:t>
            </a:r>
            <a:r>
              <a:rPr lang="en-US" sz="1400" i="1">
                <a:latin typeface="Arial" charset="0"/>
              </a:rPr>
              <a:t>ISOLDE, CERN, Geneva, Switzerland				</a:t>
            </a:r>
          </a:p>
          <a:p>
            <a:pPr defTabSz="965200"/>
            <a:r>
              <a:rPr lang="en-US" sz="1400" baseline="30000">
                <a:latin typeface="Arial" charset="0"/>
              </a:rPr>
              <a:t>10 </a:t>
            </a:r>
            <a:r>
              <a:rPr lang="en-US" sz="1400" i="1">
                <a:latin typeface="Arial" charset="0"/>
              </a:rPr>
              <a:t>Institut für Kernchemie, Universität Mainz, Germany</a:t>
            </a:r>
            <a:r>
              <a:rPr lang="en-US" sz="1400" baseline="30000">
                <a:latin typeface="Arial" charset="0"/>
              </a:rPr>
              <a:t> 		</a:t>
            </a:r>
          </a:p>
          <a:p>
            <a:pPr defTabSz="965200"/>
            <a:r>
              <a:rPr lang="en-US" sz="1400" baseline="30000">
                <a:latin typeface="Arial" charset="0"/>
              </a:rPr>
              <a:t>11</a:t>
            </a:r>
            <a:r>
              <a:rPr lang="en-GB" sz="1400" i="1">
                <a:latin typeface="Arial" charset="0"/>
              </a:rPr>
              <a:t>Department of Physics, New York University, USA</a:t>
            </a:r>
            <a:r>
              <a:rPr lang="en-US" sz="1400" i="1">
                <a:latin typeface="Arial" charset="0"/>
              </a:rPr>
              <a:t>						</a:t>
            </a:r>
            <a:endParaRPr lang="en-GB" sz="1400">
              <a:latin typeface="Arial" charset="0"/>
            </a:endParaRPr>
          </a:p>
          <a:p>
            <a:pPr defTabSz="965200"/>
            <a:endParaRPr lang="en-GB" sz="1400" i="1">
              <a:latin typeface="Arial" charset="0"/>
            </a:endParaRPr>
          </a:p>
        </p:txBody>
      </p:sp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323850" y="1341438"/>
            <a:ext cx="882015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87" tIns="48244" rIns="96487" bIns="48244">
            <a:spAutoFit/>
          </a:bodyPr>
          <a:lstStyle/>
          <a:p>
            <a:pPr algn="ctr" defTabSz="965200"/>
            <a:r>
              <a:rPr lang="en-US" sz="1800"/>
              <a:t>P. Vingerhoets</a:t>
            </a:r>
            <a:r>
              <a:rPr lang="en-US" sz="1800" baseline="30000"/>
              <a:t>1</a:t>
            </a:r>
            <a:r>
              <a:rPr lang="en-US" sz="1800"/>
              <a:t>, K.T. Flanagan</a:t>
            </a:r>
            <a:r>
              <a:rPr lang="en-US" sz="1800" baseline="30000"/>
              <a:t>1,2</a:t>
            </a:r>
            <a:r>
              <a:rPr lang="en-US" sz="1800"/>
              <a:t>, M.Avgoulea</a:t>
            </a:r>
            <a:r>
              <a:rPr lang="en-US" sz="1800" baseline="30000"/>
              <a:t>1</a:t>
            </a:r>
            <a:r>
              <a:rPr lang="en-US" sz="1800"/>
              <a:t>, J. Billowes</a:t>
            </a:r>
            <a:r>
              <a:rPr lang="en-US" sz="1800" baseline="30000"/>
              <a:t>3</a:t>
            </a:r>
            <a:r>
              <a:rPr lang="en-US" sz="1800"/>
              <a:t>, M.L.Bissell</a:t>
            </a:r>
            <a:r>
              <a:rPr lang="en-US" sz="1800" baseline="30000"/>
              <a:t>1</a:t>
            </a:r>
            <a:r>
              <a:rPr lang="en-US" sz="1800"/>
              <a:t>, K.Blaum</a:t>
            </a:r>
            <a:r>
              <a:rPr lang="en-US" sz="1800" baseline="30000"/>
              <a:t>4,5</a:t>
            </a:r>
            <a:r>
              <a:rPr lang="en-US" sz="1800"/>
              <a:t>, P.Campbell</a:t>
            </a:r>
            <a:r>
              <a:rPr lang="en-US" sz="1800" baseline="30000"/>
              <a:t>3</a:t>
            </a:r>
            <a:r>
              <a:rPr lang="en-US" sz="1800"/>
              <a:t>,B.Cheal</a:t>
            </a:r>
            <a:r>
              <a:rPr lang="en-US" sz="1800" baseline="30000"/>
              <a:t>3</a:t>
            </a:r>
            <a:r>
              <a:rPr lang="en-US" sz="1800"/>
              <a:t>, M. De Rydt</a:t>
            </a:r>
            <a:r>
              <a:rPr lang="en-US" sz="1800" baseline="30000"/>
              <a:t>1</a:t>
            </a:r>
            <a:r>
              <a:rPr lang="en-US" sz="1800"/>
              <a:t>, D.Forrest</a:t>
            </a:r>
            <a:r>
              <a:rPr lang="en-US" sz="1800" baseline="30000"/>
              <a:t>6</a:t>
            </a:r>
            <a:r>
              <a:rPr lang="en-US" sz="1800"/>
              <a:t>, C. Geppert</a:t>
            </a:r>
            <a:r>
              <a:rPr lang="en-US" sz="1800" baseline="30000"/>
              <a:t>7</a:t>
            </a:r>
            <a:r>
              <a:rPr lang="en-US" sz="1800"/>
              <a:t>, P.Lievens</a:t>
            </a:r>
            <a:r>
              <a:rPr lang="en-US" sz="1800" baseline="30000"/>
              <a:t>8</a:t>
            </a:r>
            <a:r>
              <a:rPr lang="en-US" sz="1800"/>
              <a:t>, </a:t>
            </a:r>
          </a:p>
          <a:p>
            <a:pPr algn="ctr" defTabSz="965200"/>
            <a:r>
              <a:rPr lang="en-US" sz="1800"/>
              <a:t>M.Kowalska</a:t>
            </a:r>
            <a:r>
              <a:rPr lang="en-US" sz="1800" baseline="30000"/>
              <a:t>9</a:t>
            </a:r>
            <a:r>
              <a:rPr lang="en-US" sz="1800"/>
              <a:t>, J. Krämer</a:t>
            </a:r>
            <a:r>
              <a:rPr lang="en-US" sz="1800" baseline="30000"/>
              <a:t>4</a:t>
            </a:r>
            <a:r>
              <a:rPr lang="en-US" sz="1800"/>
              <a:t>, A.Krieger</a:t>
            </a:r>
            <a:r>
              <a:rPr lang="en-US" sz="1800" baseline="30000"/>
              <a:t>4</a:t>
            </a:r>
            <a:r>
              <a:rPr lang="en-US" sz="1800"/>
              <a:t>, E.Mane</a:t>
            </a:r>
            <a:r>
              <a:rPr lang="en-US" sz="1800" baseline="30000"/>
              <a:t>3</a:t>
            </a:r>
            <a:r>
              <a:rPr lang="en-US" sz="1800"/>
              <a:t>, R. Neugart</a:t>
            </a:r>
            <a:r>
              <a:rPr lang="en-US" sz="1800" baseline="30000"/>
              <a:t>4</a:t>
            </a:r>
            <a:r>
              <a:rPr lang="en-US" sz="1800"/>
              <a:t>, G. Neyens</a:t>
            </a:r>
            <a:r>
              <a:rPr lang="en-US" sz="1800" baseline="30000"/>
              <a:t>1</a:t>
            </a:r>
            <a:r>
              <a:rPr lang="en-US" sz="1800"/>
              <a:t>, W.N</a:t>
            </a:r>
            <a:r>
              <a:rPr lang="en-US" sz="1800">
                <a:cs typeface="Times New Roman" pitchFamily="18" charset="0"/>
              </a:rPr>
              <a:t>örtershäuser</a:t>
            </a:r>
            <a:r>
              <a:rPr lang="en-US" sz="1800" baseline="30000">
                <a:cs typeface="Times New Roman" pitchFamily="18" charset="0"/>
              </a:rPr>
              <a:t>10</a:t>
            </a:r>
            <a:r>
              <a:rPr lang="en-US" sz="1800"/>
              <a:t>, </a:t>
            </a:r>
          </a:p>
          <a:p>
            <a:pPr algn="ctr" defTabSz="965200"/>
            <a:r>
              <a:rPr lang="en-US" sz="1800"/>
              <a:t>G.Ory</a:t>
            </a:r>
            <a:r>
              <a:rPr lang="en-US" sz="1800" baseline="30000"/>
              <a:t>1</a:t>
            </a:r>
            <a:r>
              <a:rPr lang="en-US" sz="1800"/>
              <a:t>, A. Smolkowska</a:t>
            </a:r>
            <a:r>
              <a:rPr lang="en-US" sz="1800" baseline="30000"/>
              <a:t>1</a:t>
            </a:r>
            <a:r>
              <a:rPr lang="en-US" sz="1800"/>
              <a:t>, G.Tungate</a:t>
            </a:r>
            <a:r>
              <a:rPr lang="en-US" sz="1800" baseline="30000"/>
              <a:t>6</a:t>
            </a:r>
            <a:r>
              <a:rPr lang="en-US" sz="1800"/>
              <a:t>, M. Schug</a:t>
            </a:r>
            <a:r>
              <a:rPr lang="en-US" sz="1800" baseline="30000"/>
              <a:t>4</a:t>
            </a:r>
            <a:r>
              <a:rPr lang="en-US" sz="1800"/>
              <a:t>, H. Stroke</a:t>
            </a:r>
            <a:r>
              <a:rPr lang="en-US" sz="1800" baseline="30000"/>
              <a:t>11</a:t>
            </a:r>
            <a:r>
              <a:rPr lang="en-US" sz="1800"/>
              <a:t>, D.Yordanov</a:t>
            </a:r>
            <a:r>
              <a:rPr lang="en-US" sz="1800" baseline="30000"/>
              <a:t>4</a:t>
            </a:r>
            <a:endParaRPr lang="en-GB" sz="1800" baseline="30000"/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3200400" y="228600"/>
            <a:ext cx="2593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33CC"/>
                </a:solidFill>
                <a:latin typeface="Arial" charset="0"/>
              </a:rPr>
              <a:t>The Collaboration</a:t>
            </a:r>
            <a:endParaRPr lang="nl-NL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 rot="-1118083">
            <a:off x="2643188" y="3014663"/>
            <a:ext cx="3513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chemeClr val="hlink"/>
                </a:solidFill>
                <a:latin typeface="Arial" charset="0"/>
              </a:rPr>
              <a:t>THANK YOU !</a:t>
            </a:r>
            <a:endParaRPr lang="nl-NL" sz="4000" b="1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857375" y="5857875"/>
          <a:ext cx="5387975" cy="857250"/>
        </p:xfrm>
        <a:graphic>
          <a:graphicData uri="http://schemas.openxmlformats.org/presentationml/2006/ole">
            <p:oleObj spid="_x0000_s10242" name="Equation" r:id="rId3" imgW="3352680" imgH="533160" progId="Equation.DSMT4">
              <p:embed/>
            </p:oleObj>
          </a:graphicData>
        </a:graphic>
      </p:graphicFrame>
      <p:sp>
        <p:nvSpPr>
          <p:cNvPr id="10243" name="TextBox 49"/>
          <p:cNvSpPr txBox="1">
            <a:spLocks noChangeArrowheads="1"/>
          </p:cNvSpPr>
          <p:nvPr/>
        </p:nvSpPr>
        <p:spPr bwMode="auto">
          <a:xfrm>
            <a:off x="1785938" y="142875"/>
            <a:ext cx="542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Arial" charset="0"/>
                <a:cs typeface="Arial" charset="0"/>
              </a:rPr>
              <a:t>Evolution of the 1+ magnetic moments</a:t>
            </a:r>
          </a:p>
        </p:txBody>
      </p:sp>
      <p:grpSp>
        <p:nvGrpSpPr>
          <p:cNvPr id="10244" name="Group 59"/>
          <p:cNvGrpSpPr>
            <a:grpSpLocks/>
          </p:cNvGrpSpPr>
          <p:nvPr/>
        </p:nvGrpSpPr>
        <p:grpSpPr bwMode="auto">
          <a:xfrm>
            <a:off x="250825" y="1214438"/>
            <a:ext cx="5035550" cy="3700462"/>
            <a:chOff x="142844" y="1928802"/>
            <a:chExt cx="5035560" cy="3700469"/>
          </a:xfrm>
        </p:grpSpPr>
        <p:grpSp>
          <p:nvGrpSpPr>
            <p:cNvPr id="10282" name="Group 8"/>
            <p:cNvGrpSpPr>
              <a:grpSpLocks/>
            </p:cNvGrpSpPr>
            <p:nvPr/>
          </p:nvGrpSpPr>
          <p:grpSpPr bwMode="auto">
            <a:xfrm>
              <a:off x="142844" y="2143116"/>
              <a:ext cx="5035560" cy="3486155"/>
              <a:chOff x="901446" y="2112264"/>
              <a:chExt cx="4484370" cy="3081528"/>
            </a:xfrm>
          </p:grpSpPr>
          <p:graphicFrame>
            <p:nvGraphicFramePr>
              <p:cNvPr id="7" name="Chart 6"/>
              <p:cNvGraphicFramePr>
                <a:graphicFrameLocks/>
              </p:cNvGraphicFramePr>
              <p:nvPr/>
            </p:nvGraphicFramePr>
            <p:xfrm>
              <a:off x="901446" y="2112264"/>
              <a:ext cx="4484370" cy="30815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3446170" y="3627769"/>
                <a:ext cx="514600" cy="35361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 err="1">
                    <a:solidFill>
                      <a:srgbClr val="FF0000"/>
                    </a:solidFill>
                    <a:latin typeface="Symbol" pitchFamily="18" charset="2"/>
                  </a:rPr>
                  <a:t>m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+mj-lt"/>
                  </a:rPr>
                  <a:t>exp</a:t>
                </a:r>
                <a:endParaRPr lang="en-US" sz="2000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142971" y="2714615"/>
              <a:ext cx="2214567" cy="4000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err="1">
                  <a:solidFill>
                    <a:srgbClr val="00B050"/>
                  </a:solidFill>
                  <a:latin typeface="Symbol" pitchFamily="18" charset="2"/>
                </a:rPr>
                <a:t>m</a:t>
              </a:r>
              <a:r>
                <a:rPr lang="en-US" sz="2000" baseline="-25000" dirty="0" err="1">
                  <a:solidFill>
                    <a:srgbClr val="00B050"/>
                  </a:solidFill>
                  <a:latin typeface="+mj-lt"/>
                </a:rPr>
                <a:t>emp</a:t>
              </a:r>
              <a:r>
                <a:rPr lang="en-US" sz="2000" dirty="0">
                  <a:solidFill>
                    <a:srgbClr val="00B050"/>
                  </a:solidFill>
                  <a:latin typeface="Symbol" pitchFamily="18" charset="2"/>
                </a:rPr>
                <a:t>(p</a:t>
              </a:r>
              <a:r>
                <a:rPr lang="en-US" sz="2000" dirty="0">
                  <a:solidFill>
                    <a:srgbClr val="00B050"/>
                  </a:solidFill>
                  <a:latin typeface="+mj-lt"/>
                </a:rPr>
                <a:t>p</a:t>
              </a:r>
              <a:r>
                <a:rPr lang="en-US" sz="2000" baseline="-25000" dirty="0">
                  <a:solidFill>
                    <a:srgbClr val="00B050"/>
                  </a:solidFill>
                  <a:latin typeface="+mj-lt"/>
                </a:rPr>
                <a:t>3/2</a:t>
              </a:r>
              <a:r>
                <a:rPr lang="en-US" sz="2000" dirty="0">
                  <a:solidFill>
                    <a:srgbClr val="00B050"/>
                  </a:solidFill>
                  <a:latin typeface="Symbol" pitchFamily="18" charset="2"/>
                </a:rPr>
                <a:t>n</a:t>
              </a:r>
              <a:r>
                <a:rPr lang="en-US" sz="2000" dirty="0">
                  <a:solidFill>
                    <a:srgbClr val="00B050"/>
                  </a:solidFill>
                  <a:latin typeface="+mn-lt"/>
                </a:rPr>
                <a:t>p</a:t>
              </a:r>
              <a:r>
                <a:rPr lang="en-US" sz="2000" baseline="-25000" dirty="0">
                  <a:solidFill>
                    <a:srgbClr val="00B050"/>
                  </a:solidFill>
                  <a:latin typeface="+mn-lt"/>
                </a:rPr>
                <a:t>1/2</a:t>
              </a:r>
              <a:r>
                <a:rPr lang="en-US" sz="2000" dirty="0">
                  <a:solidFill>
                    <a:srgbClr val="00B050"/>
                  </a:solidFill>
                  <a:latin typeface="+mn-lt"/>
                </a:rPr>
                <a:t>)</a:t>
              </a:r>
              <a:endParaRPr lang="en-US" sz="2000" baseline="30000" dirty="0">
                <a:solidFill>
                  <a:srgbClr val="00B050"/>
                </a:solidFill>
                <a:latin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00350" y="4571994"/>
              <a:ext cx="1719266" cy="4000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err="1">
                  <a:solidFill>
                    <a:schemeClr val="accent2"/>
                  </a:solidFill>
                  <a:latin typeface="Symbol" pitchFamily="18" charset="2"/>
                </a:rPr>
                <a:t>m</a:t>
              </a:r>
              <a:r>
                <a:rPr lang="en-US" sz="2000" baseline="-25000" dirty="0" err="1">
                  <a:solidFill>
                    <a:schemeClr val="accent2"/>
                  </a:solidFill>
                  <a:latin typeface="+mj-lt"/>
                </a:rPr>
                <a:t>emp</a:t>
              </a:r>
              <a:r>
                <a:rPr lang="en-US" sz="2000" dirty="0">
                  <a:solidFill>
                    <a:schemeClr val="accent2"/>
                  </a:solidFill>
                  <a:latin typeface="Symbol" pitchFamily="18" charset="2"/>
                </a:rPr>
                <a:t>(p</a:t>
              </a: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p</a:t>
              </a:r>
              <a:r>
                <a:rPr lang="en-US" sz="2000" baseline="-25000" dirty="0">
                  <a:solidFill>
                    <a:schemeClr val="accent2"/>
                  </a:solidFill>
                  <a:latin typeface="+mj-lt"/>
                </a:rPr>
                <a:t>3/2</a:t>
              </a:r>
              <a:r>
                <a:rPr lang="en-US" sz="2000" dirty="0">
                  <a:solidFill>
                    <a:schemeClr val="accent2"/>
                  </a:solidFill>
                  <a:latin typeface="Symbol" pitchFamily="18" charset="2"/>
                </a:rPr>
                <a:t>n</a:t>
              </a:r>
              <a:r>
                <a:rPr lang="en-US" sz="2000" dirty="0">
                  <a:solidFill>
                    <a:schemeClr val="accent2"/>
                  </a:solidFill>
                  <a:latin typeface="+mn-lt"/>
                </a:rPr>
                <a:t>f</a:t>
              </a:r>
              <a:r>
                <a:rPr lang="en-US" sz="2000" baseline="-25000" dirty="0">
                  <a:solidFill>
                    <a:schemeClr val="accent2"/>
                  </a:solidFill>
                  <a:latin typeface="+mn-lt"/>
                </a:rPr>
                <a:t>5/2</a:t>
              </a:r>
              <a:r>
                <a:rPr lang="en-US" sz="2000" dirty="0">
                  <a:solidFill>
                    <a:schemeClr val="accent2"/>
                  </a:solidFill>
                  <a:latin typeface="+mn-lt"/>
                </a:rPr>
                <a:t>)</a:t>
              </a:r>
              <a:endParaRPr lang="en-US" sz="2000" baseline="30000" dirty="0">
                <a:solidFill>
                  <a:schemeClr val="accent2"/>
                </a:solidFill>
                <a:latin typeface="+mn-lt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rot="5400000">
              <a:off x="2579661" y="3475030"/>
              <a:ext cx="247968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86" name="TextBox 55"/>
            <p:cNvSpPr txBox="1">
              <a:spLocks noChangeArrowheads="1"/>
            </p:cNvSpPr>
            <p:nvPr/>
          </p:nvSpPr>
          <p:spPr bwMode="auto">
            <a:xfrm>
              <a:off x="3519886" y="1928802"/>
              <a:ext cx="7120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N=40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14282" y="2714620"/>
              <a:ext cx="400110" cy="2033570"/>
            </a:xfrm>
            <a:prstGeom prst="rect">
              <a:avLst/>
            </a:prstGeom>
          </p:spPr>
          <p:txBody>
            <a:bodyPr vert="vert270" wrap="none">
              <a:spAutoFit/>
            </a:bodyPr>
            <a:lstStyle/>
            <a:p>
              <a:pPr algn="ctr">
                <a:defRPr sz="1400" b="1" i="0" u="none" strike="noStrike" kern="1200" baseline="0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pPr>
              <a:r>
                <a:rPr lang="en-US" sz="14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magnetic moment (µ</a:t>
              </a:r>
              <a:r>
                <a:rPr lang="en-US" sz="1400" b="1" baseline="-2500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N</a:t>
              </a:r>
              <a:r>
                <a:rPr lang="en-US" sz="14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) </a:t>
              </a:r>
              <a:endParaRPr lang="en-US" sz="1400" b="1" dirty="0"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id="10288" name="TextBox 58"/>
            <p:cNvSpPr txBox="1">
              <a:spLocks noChangeArrowheads="1"/>
            </p:cNvSpPr>
            <p:nvPr/>
          </p:nvSpPr>
          <p:spPr bwMode="auto">
            <a:xfrm>
              <a:off x="1000100" y="2285992"/>
              <a:ext cx="511679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1+</a:t>
              </a:r>
            </a:p>
          </p:txBody>
        </p:sp>
      </p:grpSp>
      <p:sp>
        <p:nvSpPr>
          <p:cNvPr id="10245" name="Text Box 70"/>
          <p:cNvSpPr txBox="1">
            <a:spLocks noChangeArrowheads="1"/>
          </p:cNvSpPr>
          <p:nvPr/>
        </p:nvSpPr>
        <p:spPr bwMode="auto">
          <a:xfrm>
            <a:off x="6437313" y="4457700"/>
            <a:ext cx="88423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sp>
        <p:nvSpPr>
          <p:cNvPr id="10246" name="Text Box 62"/>
          <p:cNvSpPr txBox="1">
            <a:spLocks noChangeArrowheads="1"/>
          </p:cNvSpPr>
          <p:nvPr/>
        </p:nvSpPr>
        <p:spPr bwMode="auto">
          <a:xfrm>
            <a:off x="6392863" y="1550988"/>
            <a:ext cx="8953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1g</a:t>
            </a:r>
            <a:r>
              <a:rPr lang="en-US" sz="1600" baseline="-25000"/>
              <a:t>9/2</a:t>
            </a:r>
            <a:endParaRPr lang="nl-NL" sz="1600" baseline="-25000"/>
          </a:p>
        </p:txBody>
      </p:sp>
      <p:sp>
        <p:nvSpPr>
          <p:cNvPr id="10247" name="Line 53"/>
          <p:cNvSpPr>
            <a:spLocks noChangeShapeType="1"/>
          </p:cNvSpPr>
          <p:nvPr/>
        </p:nvSpPr>
        <p:spPr bwMode="auto">
          <a:xfrm>
            <a:off x="7029450" y="2503488"/>
            <a:ext cx="161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48" name="Line 54"/>
          <p:cNvSpPr>
            <a:spLocks noChangeShapeType="1"/>
          </p:cNvSpPr>
          <p:nvPr/>
        </p:nvSpPr>
        <p:spPr bwMode="auto">
          <a:xfrm>
            <a:off x="7029450" y="2898775"/>
            <a:ext cx="161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49" name="Line 55"/>
          <p:cNvSpPr>
            <a:spLocks noChangeShapeType="1"/>
          </p:cNvSpPr>
          <p:nvPr/>
        </p:nvSpPr>
        <p:spPr bwMode="auto">
          <a:xfrm>
            <a:off x="7029450" y="1819275"/>
            <a:ext cx="161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50" name="Line 56"/>
          <p:cNvSpPr>
            <a:spLocks noChangeShapeType="1"/>
          </p:cNvSpPr>
          <p:nvPr/>
        </p:nvSpPr>
        <p:spPr bwMode="auto">
          <a:xfrm>
            <a:off x="7029450" y="2273300"/>
            <a:ext cx="161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51" name="Text Box 57"/>
          <p:cNvSpPr txBox="1">
            <a:spLocks noChangeArrowheads="1"/>
          </p:cNvSpPr>
          <p:nvPr/>
        </p:nvSpPr>
        <p:spPr bwMode="auto">
          <a:xfrm>
            <a:off x="7581900" y="1851025"/>
            <a:ext cx="654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40</a:t>
            </a:r>
            <a:endParaRPr lang="nl-NL" sz="1800"/>
          </a:p>
        </p:txBody>
      </p:sp>
      <p:sp>
        <p:nvSpPr>
          <p:cNvPr id="10252" name="Oval 58"/>
          <p:cNvSpPr>
            <a:spLocks noChangeArrowheads="1"/>
          </p:cNvSpPr>
          <p:nvPr/>
        </p:nvSpPr>
        <p:spPr bwMode="auto">
          <a:xfrm>
            <a:off x="7770813" y="2811463"/>
            <a:ext cx="146050" cy="1460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59"/>
          <p:cNvSpPr txBox="1">
            <a:spLocks noChangeArrowheads="1"/>
          </p:cNvSpPr>
          <p:nvPr/>
        </p:nvSpPr>
        <p:spPr bwMode="auto">
          <a:xfrm>
            <a:off x="6392863" y="268446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sp>
        <p:nvSpPr>
          <p:cNvPr id="10254" name="Text Box 60"/>
          <p:cNvSpPr txBox="1">
            <a:spLocks noChangeArrowheads="1"/>
          </p:cNvSpPr>
          <p:nvPr/>
        </p:nvSpPr>
        <p:spPr bwMode="auto">
          <a:xfrm>
            <a:off x="6418263" y="2235200"/>
            <a:ext cx="844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1f</a:t>
            </a:r>
            <a:r>
              <a:rPr lang="en-US" sz="1600" baseline="-25000"/>
              <a:t>5/2</a:t>
            </a:r>
            <a:endParaRPr lang="nl-NL" sz="1600" baseline="-25000"/>
          </a:p>
        </p:txBody>
      </p:sp>
      <p:sp>
        <p:nvSpPr>
          <p:cNvPr id="10255" name="Text Box 61"/>
          <p:cNvSpPr txBox="1">
            <a:spLocks noChangeArrowheads="1"/>
          </p:cNvSpPr>
          <p:nvPr/>
        </p:nvSpPr>
        <p:spPr bwMode="auto">
          <a:xfrm>
            <a:off x="6392863" y="1966913"/>
            <a:ext cx="8953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1/2</a:t>
            </a:r>
            <a:endParaRPr lang="nl-NL" sz="1600" baseline="-25000"/>
          </a:p>
        </p:txBody>
      </p:sp>
      <p:sp>
        <p:nvSpPr>
          <p:cNvPr id="10256" name="Oval 63"/>
          <p:cNvSpPr>
            <a:spLocks noChangeArrowheads="1"/>
          </p:cNvSpPr>
          <p:nvPr/>
        </p:nvSpPr>
        <p:spPr bwMode="auto">
          <a:xfrm>
            <a:off x="7578725" y="1847850"/>
            <a:ext cx="438150" cy="376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Line 65"/>
          <p:cNvSpPr>
            <a:spLocks noChangeShapeType="1"/>
          </p:cNvSpPr>
          <p:nvPr/>
        </p:nvSpPr>
        <p:spPr bwMode="auto">
          <a:xfrm>
            <a:off x="7072313" y="4214813"/>
            <a:ext cx="16224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58" name="Line 66"/>
          <p:cNvSpPr>
            <a:spLocks noChangeShapeType="1"/>
          </p:cNvSpPr>
          <p:nvPr/>
        </p:nvSpPr>
        <p:spPr bwMode="auto">
          <a:xfrm>
            <a:off x="7072313" y="4641850"/>
            <a:ext cx="16224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59" name="Line 67"/>
          <p:cNvSpPr>
            <a:spLocks noChangeShapeType="1"/>
          </p:cNvSpPr>
          <p:nvPr/>
        </p:nvSpPr>
        <p:spPr bwMode="auto">
          <a:xfrm>
            <a:off x="7072313" y="3452813"/>
            <a:ext cx="16224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60" name="Line 68"/>
          <p:cNvSpPr>
            <a:spLocks noChangeShapeType="1"/>
          </p:cNvSpPr>
          <p:nvPr/>
        </p:nvSpPr>
        <p:spPr bwMode="auto">
          <a:xfrm>
            <a:off x="7072313" y="3989388"/>
            <a:ext cx="16224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61" name="Text Box 69"/>
          <p:cNvSpPr txBox="1">
            <a:spLocks noChangeArrowheads="1"/>
          </p:cNvSpPr>
          <p:nvPr/>
        </p:nvSpPr>
        <p:spPr bwMode="auto">
          <a:xfrm>
            <a:off x="7591425" y="3513138"/>
            <a:ext cx="646113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40</a:t>
            </a:r>
            <a:endParaRPr lang="nl-NL" sz="1800"/>
          </a:p>
        </p:txBody>
      </p:sp>
      <p:sp>
        <p:nvSpPr>
          <p:cNvPr id="10262" name="Text Box 71"/>
          <p:cNvSpPr txBox="1">
            <a:spLocks noChangeArrowheads="1"/>
          </p:cNvSpPr>
          <p:nvPr/>
        </p:nvSpPr>
        <p:spPr bwMode="auto">
          <a:xfrm>
            <a:off x="6464300" y="4037013"/>
            <a:ext cx="8318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1f</a:t>
            </a:r>
            <a:r>
              <a:rPr lang="en-US" sz="1600" baseline="-25000"/>
              <a:t>5/2</a:t>
            </a:r>
            <a:endParaRPr lang="nl-NL" sz="1600" baseline="-25000"/>
          </a:p>
        </p:txBody>
      </p:sp>
      <p:sp>
        <p:nvSpPr>
          <p:cNvPr id="10263" name="Text Box 72"/>
          <p:cNvSpPr txBox="1">
            <a:spLocks noChangeArrowheads="1"/>
          </p:cNvSpPr>
          <p:nvPr/>
        </p:nvSpPr>
        <p:spPr bwMode="auto">
          <a:xfrm>
            <a:off x="6437313" y="3725863"/>
            <a:ext cx="88423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1/2</a:t>
            </a:r>
            <a:endParaRPr lang="nl-NL" sz="1600" baseline="-25000"/>
          </a:p>
        </p:txBody>
      </p:sp>
      <p:sp>
        <p:nvSpPr>
          <p:cNvPr id="10264" name="Text Box 73"/>
          <p:cNvSpPr txBox="1">
            <a:spLocks noChangeArrowheads="1"/>
          </p:cNvSpPr>
          <p:nvPr/>
        </p:nvSpPr>
        <p:spPr bwMode="auto">
          <a:xfrm>
            <a:off x="6437313" y="3206750"/>
            <a:ext cx="88423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1g</a:t>
            </a:r>
            <a:r>
              <a:rPr lang="en-US" sz="1600" baseline="-25000"/>
              <a:t>9/2</a:t>
            </a:r>
            <a:endParaRPr lang="nl-NL" sz="1600" baseline="-25000"/>
          </a:p>
        </p:txBody>
      </p:sp>
      <p:sp>
        <p:nvSpPr>
          <p:cNvPr id="10265" name="Oval 74"/>
          <p:cNvSpPr>
            <a:spLocks noChangeArrowheads="1"/>
          </p:cNvSpPr>
          <p:nvPr/>
        </p:nvSpPr>
        <p:spPr bwMode="auto">
          <a:xfrm>
            <a:off x="7604125" y="4564063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Oval 75"/>
          <p:cNvSpPr>
            <a:spLocks noChangeArrowheads="1"/>
          </p:cNvSpPr>
          <p:nvPr/>
        </p:nvSpPr>
        <p:spPr bwMode="auto">
          <a:xfrm>
            <a:off x="7705725" y="4564063"/>
            <a:ext cx="100013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Oval 76"/>
          <p:cNvSpPr>
            <a:spLocks noChangeArrowheads="1"/>
          </p:cNvSpPr>
          <p:nvPr/>
        </p:nvSpPr>
        <p:spPr bwMode="auto">
          <a:xfrm>
            <a:off x="7985125" y="4564063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8" name="Oval 77"/>
          <p:cNvSpPr>
            <a:spLocks noChangeArrowheads="1"/>
          </p:cNvSpPr>
          <p:nvPr/>
        </p:nvSpPr>
        <p:spPr bwMode="auto">
          <a:xfrm>
            <a:off x="8086725" y="4564063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Oval 78"/>
          <p:cNvSpPr>
            <a:spLocks noChangeArrowheads="1"/>
          </p:cNvSpPr>
          <p:nvPr/>
        </p:nvSpPr>
        <p:spPr bwMode="auto">
          <a:xfrm>
            <a:off x="7413625" y="4137025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0" name="Oval 79"/>
          <p:cNvSpPr>
            <a:spLocks noChangeArrowheads="1"/>
          </p:cNvSpPr>
          <p:nvPr/>
        </p:nvSpPr>
        <p:spPr bwMode="auto">
          <a:xfrm>
            <a:off x="7515225" y="4137025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1" name="Oval 80"/>
          <p:cNvSpPr>
            <a:spLocks noChangeArrowheads="1"/>
          </p:cNvSpPr>
          <p:nvPr/>
        </p:nvSpPr>
        <p:spPr bwMode="auto">
          <a:xfrm>
            <a:off x="7788275" y="4137025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2" name="Oval 81"/>
          <p:cNvSpPr>
            <a:spLocks noChangeArrowheads="1"/>
          </p:cNvSpPr>
          <p:nvPr/>
        </p:nvSpPr>
        <p:spPr bwMode="auto">
          <a:xfrm>
            <a:off x="7889875" y="4137025"/>
            <a:ext cx="100013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3" name="Oval 82"/>
          <p:cNvSpPr>
            <a:spLocks noChangeArrowheads="1"/>
          </p:cNvSpPr>
          <p:nvPr/>
        </p:nvSpPr>
        <p:spPr bwMode="auto">
          <a:xfrm>
            <a:off x="8156575" y="4137025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4" name="Oval 83"/>
          <p:cNvSpPr>
            <a:spLocks noChangeArrowheads="1"/>
          </p:cNvSpPr>
          <p:nvPr/>
        </p:nvSpPr>
        <p:spPr bwMode="auto">
          <a:xfrm>
            <a:off x="8258175" y="4137025"/>
            <a:ext cx="98425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5" name="Oval 84"/>
          <p:cNvSpPr>
            <a:spLocks noChangeArrowheads="1"/>
          </p:cNvSpPr>
          <p:nvPr/>
        </p:nvSpPr>
        <p:spPr bwMode="auto">
          <a:xfrm>
            <a:off x="7793038" y="3887788"/>
            <a:ext cx="100012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6" name="Oval 90"/>
          <p:cNvSpPr>
            <a:spLocks noChangeArrowheads="1"/>
          </p:cNvSpPr>
          <p:nvPr/>
        </p:nvSpPr>
        <p:spPr bwMode="auto">
          <a:xfrm>
            <a:off x="7616825" y="3551238"/>
            <a:ext cx="379413" cy="317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7" name="TextBox 101"/>
          <p:cNvSpPr txBox="1">
            <a:spLocks noChangeArrowheads="1"/>
          </p:cNvSpPr>
          <p:nvPr/>
        </p:nvSpPr>
        <p:spPr bwMode="auto">
          <a:xfrm>
            <a:off x="8072438" y="1438275"/>
            <a:ext cx="633412" cy="36988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baseline="30000"/>
              <a:t>68</a:t>
            </a:r>
            <a:r>
              <a:rPr lang="en-US" sz="1800" b="1"/>
              <a:t>Cu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6429375" y="1357313"/>
            <a:ext cx="2357438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6429375" y="3152775"/>
            <a:ext cx="2357438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80" name="TextBox 104"/>
          <p:cNvSpPr txBox="1">
            <a:spLocks noChangeArrowheads="1"/>
          </p:cNvSpPr>
          <p:nvPr/>
        </p:nvSpPr>
        <p:spPr bwMode="auto">
          <a:xfrm>
            <a:off x="5715000" y="4929188"/>
            <a:ext cx="3195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          For </a:t>
            </a:r>
            <a:r>
              <a:rPr lang="en-US" sz="2000" baseline="30000"/>
              <a:t>68</a:t>
            </a:r>
            <a:r>
              <a:rPr lang="en-US" sz="2000"/>
              <a:t>Cu: 	µ</a:t>
            </a:r>
            <a:r>
              <a:rPr lang="en-US" sz="2000" baseline="-25000"/>
              <a:t>p</a:t>
            </a:r>
            <a:r>
              <a:rPr lang="en-US" sz="2000"/>
              <a:t>=µ(</a:t>
            </a:r>
            <a:r>
              <a:rPr lang="en-US" sz="2000" baseline="30000"/>
              <a:t>69</a:t>
            </a:r>
            <a:r>
              <a:rPr lang="en-US" sz="2000"/>
              <a:t>Cu)</a:t>
            </a:r>
          </a:p>
          <a:p>
            <a:r>
              <a:rPr lang="en-US" sz="2000"/>
              <a:t>		µ</a:t>
            </a:r>
            <a:r>
              <a:rPr lang="en-US" sz="2000" baseline="-25000"/>
              <a:t>n</a:t>
            </a:r>
            <a:r>
              <a:rPr lang="en-US" sz="2000"/>
              <a:t>=µ(</a:t>
            </a:r>
            <a:r>
              <a:rPr lang="en-US" sz="2000" baseline="30000"/>
              <a:t>67</a:t>
            </a:r>
            <a:r>
              <a:rPr lang="en-US" sz="2000"/>
              <a:t>Ni)</a:t>
            </a:r>
          </a:p>
        </p:txBody>
      </p:sp>
      <p:sp>
        <p:nvSpPr>
          <p:cNvPr id="10281" name="TextBox 105"/>
          <p:cNvSpPr txBox="1">
            <a:spLocks noChangeArrowheads="1"/>
          </p:cNvSpPr>
          <p:nvPr/>
        </p:nvSpPr>
        <p:spPr bwMode="auto">
          <a:xfrm>
            <a:off x="2571750" y="5500688"/>
            <a:ext cx="424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sng"/>
              <a:t>Assume weak proton-neutron coupling: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857250"/>
            <a:ext cx="66675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625" y="5572125"/>
            <a:ext cx="4059238" cy="1169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S. </a:t>
            </a:r>
            <a:r>
              <a:rPr lang="en-US" sz="1400" dirty="0" err="1">
                <a:latin typeface="+mn-lt"/>
              </a:rPr>
              <a:t>Franchoo</a:t>
            </a:r>
            <a:r>
              <a:rPr lang="en-US" sz="1400" dirty="0">
                <a:latin typeface="+mn-lt"/>
              </a:rPr>
              <a:t> et al., </a:t>
            </a:r>
            <a:r>
              <a:rPr lang="en-US" sz="1400" dirty="0" err="1">
                <a:latin typeface="+mn-lt"/>
              </a:rPr>
              <a:t>Phys.Rev</a:t>
            </a:r>
            <a:r>
              <a:rPr lang="en-US" sz="1400" dirty="0">
                <a:latin typeface="+mn-lt"/>
              </a:rPr>
              <a:t>. C 64,054308 (2001)</a:t>
            </a: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I. </a:t>
            </a:r>
            <a:r>
              <a:rPr lang="en-US" sz="1400" dirty="0" err="1">
                <a:latin typeface="+mn-lt"/>
              </a:rPr>
              <a:t>Stefanescu</a:t>
            </a:r>
            <a:r>
              <a:rPr lang="en-US" sz="1400" dirty="0">
                <a:latin typeface="+mn-lt"/>
              </a:rPr>
              <a:t> et al., </a:t>
            </a:r>
            <a:r>
              <a:rPr lang="en-US" sz="1400" dirty="0" err="1">
                <a:latin typeface="+mn-lt"/>
              </a:rPr>
              <a:t>Phys.Rev.Lett</a:t>
            </a:r>
            <a:r>
              <a:rPr lang="en-US" sz="1400" dirty="0">
                <a:latin typeface="+mn-lt"/>
              </a:rPr>
              <a:t>. 100, 112502 (2008)</a:t>
            </a: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I. </a:t>
            </a:r>
            <a:r>
              <a:rPr lang="en-US" sz="1400" dirty="0" err="1">
                <a:latin typeface="+mn-lt"/>
              </a:rPr>
              <a:t>Stefanescu</a:t>
            </a:r>
            <a:r>
              <a:rPr lang="en-US" sz="1400" dirty="0">
                <a:latin typeface="+mn-lt"/>
              </a:rPr>
              <a:t> et al., </a:t>
            </a:r>
            <a:r>
              <a:rPr lang="en-US" sz="1400" dirty="0" err="1">
                <a:latin typeface="+mn-lt"/>
              </a:rPr>
              <a:t>Phys.Rev</a:t>
            </a:r>
            <a:r>
              <a:rPr lang="en-US" sz="1400" dirty="0">
                <a:latin typeface="+mn-lt"/>
              </a:rPr>
              <a:t>. C 79, 044325 (2009)</a:t>
            </a: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B.A. Brown and A.F. </a:t>
            </a:r>
            <a:r>
              <a:rPr lang="en-US" sz="1400" dirty="0" err="1">
                <a:latin typeface="+mn-lt"/>
              </a:rPr>
              <a:t>Lisetskiy</a:t>
            </a:r>
            <a:r>
              <a:rPr lang="en-US" sz="1400" dirty="0">
                <a:latin typeface="+mn-lt"/>
              </a:rPr>
              <a:t>, private comm.</a:t>
            </a:r>
            <a:endParaRPr lang="en-US" sz="1400" dirty="0">
              <a:latin typeface="+mn-lt"/>
            </a:endParaRP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E656A3-87D1-4E52-8970-06400054797E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00063" y="203200"/>
            <a:ext cx="8143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rgbClr val="009900"/>
                </a:solidFill>
              </a:rPr>
              <a:t>f</a:t>
            </a:r>
            <a:r>
              <a:rPr lang="en-US" sz="1800" baseline="-25000">
                <a:solidFill>
                  <a:srgbClr val="009900"/>
                </a:solidFill>
              </a:rPr>
              <a:t>5/2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n</a:t>
            </a:r>
            <a:r>
              <a:rPr lang="en-US" sz="1800">
                <a:solidFill>
                  <a:srgbClr val="009900"/>
                </a:solidFill>
              </a:rPr>
              <a:t>g</a:t>
            </a:r>
            <a:r>
              <a:rPr lang="en-US" sz="1800" baseline="-25000">
                <a:solidFill>
                  <a:srgbClr val="009900"/>
                </a:solidFill>
              </a:rPr>
              <a:t>9/2</a:t>
            </a:r>
            <a:r>
              <a:rPr lang="en-US" sz="1800" baseline="30000">
                <a:solidFill>
                  <a:srgbClr val="009900"/>
                </a:solidFill>
              </a:rPr>
              <a:t>3</a:t>
            </a:r>
            <a:r>
              <a:rPr lang="en-US" sz="1800">
                <a:solidFill>
                  <a:srgbClr val="009900"/>
                </a:solidFill>
              </a:rPr>
              <a:t>; 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</a:t>
            </a:r>
            <a:r>
              <a:rPr lang="en-US" sz="1800">
                <a:solidFill>
                  <a:srgbClr val="009900"/>
                </a:solidFill>
                <a:sym typeface="Wingdings" pitchFamily="2" charset="2"/>
              </a:rPr>
              <a:t> write as a function of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rgbClr val="009900"/>
                </a:solidFill>
              </a:rPr>
              <a:t>f</a:t>
            </a:r>
            <a:r>
              <a:rPr lang="en-US" sz="1800" baseline="-25000">
                <a:solidFill>
                  <a:srgbClr val="009900"/>
                </a:solidFill>
              </a:rPr>
              <a:t>5/2</a:t>
            </a:r>
            <a:r>
              <a:rPr lang="en-US" sz="1800">
                <a:solidFill>
                  <a:srgbClr val="009900"/>
                </a:solidFill>
              </a:rPr>
              <a:t>)</a:t>
            </a:r>
            <a:r>
              <a:rPr lang="en-US" sz="1800" baseline="-25000">
                <a:solidFill>
                  <a:srgbClr val="009900"/>
                </a:solidFill>
              </a:rPr>
              <a:t>  </a:t>
            </a:r>
            <a:r>
              <a:rPr lang="en-US" sz="1800">
                <a:solidFill>
                  <a:srgbClr val="009900"/>
                </a:solidFill>
              </a:rPr>
              <a:t>and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m(n</a:t>
            </a:r>
            <a:r>
              <a:rPr lang="en-US" sz="1800">
                <a:solidFill>
                  <a:srgbClr val="009900"/>
                </a:solidFill>
              </a:rPr>
              <a:t>g</a:t>
            </a:r>
            <a:r>
              <a:rPr lang="en-US" sz="1800" baseline="-25000">
                <a:solidFill>
                  <a:srgbClr val="009900"/>
                </a:solidFill>
              </a:rPr>
              <a:t>9/2</a:t>
            </a:r>
            <a:r>
              <a:rPr lang="en-US" sz="1800" baseline="30000">
                <a:solidFill>
                  <a:srgbClr val="009900"/>
                </a:solidFill>
              </a:rPr>
              <a:t>3</a:t>
            </a:r>
            <a:r>
              <a:rPr lang="en-US" sz="1800">
                <a:solidFill>
                  <a:srgbClr val="009900"/>
                </a:solidFill>
              </a:rPr>
              <a:t>; 9/2</a:t>
            </a:r>
            <a:r>
              <a:rPr lang="en-US" sz="1800" baseline="30000">
                <a:solidFill>
                  <a:srgbClr val="009900"/>
                </a:solidFill>
              </a:rPr>
              <a:t>+</a:t>
            </a:r>
            <a:r>
              <a:rPr lang="en-US" sz="1800">
                <a:solidFill>
                  <a:srgbClr val="009900"/>
                </a:solidFill>
              </a:rPr>
              <a:t>) using additivity </a:t>
            </a:r>
          </a:p>
          <a:p>
            <a:r>
              <a:rPr lang="en-US" sz="1800">
                <a:solidFill>
                  <a:srgbClr val="009900"/>
                </a:solidFill>
              </a:rPr>
              <a:t>			 </a:t>
            </a:r>
            <a:endParaRPr lang="en-GB" sz="1800">
              <a:solidFill>
                <a:srgbClr val="009900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409700" y="606425"/>
            <a:ext cx="6324600" cy="823913"/>
            <a:chOff x="522" y="1042"/>
            <a:chExt cx="3984" cy="519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1211" y="1129"/>
              <a:ext cx="48" cy="432"/>
            </a:xfrm>
            <a:prstGeom prst="leftBracket">
              <a:avLst>
                <a:gd name="adj" fmla="val 75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3256" y="1338"/>
              <a:ext cx="5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Comic Sans MS" pitchFamily="66" charset="0"/>
                </a:rPr>
                <a:t>I(I+1)</a:t>
              </a:r>
              <a:endParaRPr lang="en-GB" sz="1600" b="1" baseline="-25000"/>
            </a:p>
          </p:txBody>
        </p:sp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522" y="1195"/>
              <a:ext cx="39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Symbol" pitchFamily="18" charset="2"/>
                <a:buNone/>
              </a:pPr>
              <a:r>
                <a:rPr lang="en-US" sz="2000">
                  <a:latin typeface="Symbol" pitchFamily="18" charset="2"/>
                </a:rPr>
                <a:t>m </a:t>
              </a:r>
              <a:r>
                <a:rPr lang="en-US" sz="2000">
                  <a:latin typeface="Comic Sans MS" pitchFamily="66" charset="0"/>
                </a:rPr>
                <a:t>(I) = I  ½(    +    ) + ½(    -    )                          </a:t>
              </a:r>
              <a:endParaRPr lang="en-US" sz="2000" baseline="-25000">
                <a:latin typeface="Comic Sans MS" pitchFamily="66" charset="0"/>
              </a:endParaRPr>
            </a:p>
          </p:txBody>
        </p:sp>
        <p:grpSp>
          <p:nvGrpSpPr>
            <p:cNvPr id="30729" name="Group 9"/>
            <p:cNvGrpSpPr>
              <a:grpSpLocks/>
            </p:cNvGrpSpPr>
            <p:nvPr/>
          </p:nvGrpSpPr>
          <p:grpSpPr bwMode="auto">
            <a:xfrm>
              <a:off x="1416" y="1090"/>
              <a:ext cx="247" cy="419"/>
              <a:chOff x="2112" y="1248"/>
              <a:chExt cx="247" cy="419"/>
            </a:xfrm>
          </p:grpSpPr>
          <p:sp>
            <p:nvSpPr>
              <p:cNvPr id="30747" name="Text Box 10"/>
              <p:cNvSpPr txBox="1">
                <a:spLocks noChangeArrowheads="1"/>
              </p:cNvSpPr>
              <p:nvPr/>
            </p:nvSpPr>
            <p:spPr bwMode="auto">
              <a:xfrm>
                <a:off x="2112" y="1455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latin typeface="Comic Sans MS" pitchFamily="66" charset="0"/>
                  </a:rPr>
                  <a:t>j</a:t>
                </a:r>
                <a:r>
                  <a:rPr lang="en-US" sz="1600" b="1" baseline="-25000">
                    <a:latin typeface="Comic Sans MS" pitchFamily="66" charset="0"/>
                  </a:rPr>
                  <a:t>1</a:t>
                </a:r>
                <a:endParaRPr lang="en-GB" sz="1600" b="1" baseline="-25000">
                  <a:latin typeface="Comic Sans MS" pitchFamily="66" charset="0"/>
                </a:endParaRPr>
              </a:p>
            </p:txBody>
          </p:sp>
          <p:sp>
            <p:nvSpPr>
              <p:cNvPr id="30748" name="Text Box 11"/>
              <p:cNvSpPr txBox="1">
                <a:spLocks noChangeArrowheads="1"/>
              </p:cNvSpPr>
              <p:nvPr/>
            </p:nvSpPr>
            <p:spPr bwMode="auto">
              <a:xfrm>
                <a:off x="2112" y="1248"/>
                <a:ext cx="2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latin typeface="Symbol" pitchFamily="18" charset="2"/>
                  </a:rPr>
                  <a:t>m</a:t>
                </a:r>
                <a:r>
                  <a:rPr lang="en-US" sz="1800" b="1" baseline="-25000"/>
                  <a:t>1</a:t>
                </a:r>
                <a:endParaRPr lang="en-GB" sz="1800" b="1" baseline="-25000"/>
              </a:p>
            </p:txBody>
          </p:sp>
          <p:sp>
            <p:nvSpPr>
              <p:cNvPr id="30749" name="Line 12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30730" name="Group 13"/>
            <p:cNvGrpSpPr>
              <a:grpSpLocks/>
            </p:cNvGrpSpPr>
            <p:nvPr/>
          </p:nvGrpSpPr>
          <p:grpSpPr bwMode="auto">
            <a:xfrm>
              <a:off x="1688" y="1098"/>
              <a:ext cx="247" cy="419"/>
              <a:chOff x="2112" y="1248"/>
              <a:chExt cx="247" cy="419"/>
            </a:xfrm>
          </p:grpSpPr>
          <p:sp>
            <p:nvSpPr>
              <p:cNvPr id="30744" name="Text Box 14"/>
              <p:cNvSpPr txBox="1">
                <a:spLocks noChangeArrowheads="1"/>
              </p:cNvSpPr>
              <p:nvPr/>
            </p:nvSpPr>
            <p:spPr bwMode="auto">
              <a:xfrm>
                <a:off x="2112" y="1455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latin typeface="Comic Sans MS" pitchFamily="66" charset="0"/>
                  </a:rPr>
                  <a:t>j</a:t>
                </a:r>
                <a:r>
                  <a:rPr lang="en-US" sz="1600" b="1" baseline="-25000">
                    <a:latin typeface="Comic Sans MS" pitchFamily="66" charset="0"/>
                  </a:rPr>
                  <a:t>2</a:t>
                </a:r>
                <a:endParaRPr lang="en-GB" sz="1600" b="1" baseline="-25000">
                  <a:latin typeface="Comic Sans MS" pitchFamily="66" charset="0"/>
                </a:endParaRPr>
              </a:p>
            </p:txBody>
          </p:sp>
          <p:sp>
            <p:nvSpPr>
              <p:cNvPr id="30745" name="Text Box 15"/>
              <p:cNvSpPr txBox="1">
                <a:spLocks noChangeArrowheads="1"/>
              </p:cNvSpPr>
              <p:nvPr/>
            </p:nvSpPr>
            <p:spPr bwMode="auto">
              <a:xfrm>
                <a:off x="2112" y="1248"/>
                <a:ext cx="2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latin typeface="Symbol" pitchFamily="18" charset="2"/>
                  </a:rPr>
                  <a:t>m</a:t>
                </a:r>
                <a:r>
                  <a:rPr lang="en-US" sz="1800" b="1" baseline="-25000"/>
                  <a:t>2</a:t>
                </a:r>
                <a:endParaRPr lang="en-GB" sz="1800" b="1" baseline="-25000"/>
              </a:p>
            </p:txBody>
          </p:sp>
          <p:sp>
            <p:nvSpPr>
              <p:cNvPr id="30746" name="Line 16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30731" name="Group 17"/>
            <p:cNvGrpSpPr>
              <a:grpSpLocks/>
            </p:cNvGrpSpPr>
            <p:nvPr/>
          </p:nvGrpSpPr>
          <p:grpSpPr bwMode="auto">
            <a:xfrm>
              <a:off x="2272" y="1090"/>
              <a:ext cx="247" cy="419"/>
              <a:chOff x="2112" y="1248"/>
              <a:chExt cx="247" cy="419"/>
            </a:xfrm>
          </p:grpSpPr>
          <p:sp>
            <p:nvSpPr>
              <p:cNvPr id="30741" name="Text Box 18"/>
              <p:cNvSpPr txBox="1">
                <a:spLocks noChangeArrowheads="1"/>
              </p:cNvSpPr>
              <p:nvPr/>
            </p:nvSpPr>
            <p:spPr bwMode="auto">
              <a:xfrm>
                <a:off x="2112" y="1455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latin typeface="Comic Sans MS" pitchFamily="66" charset="0"/>
                  </a:rPr>
                  <a:t>j</a:t>
                </a:r>
                <a:r>
                  <a:rPr lang="en-US" sz="1600" b="1" baseline="-25000">
                    <a:latin typeface="Comic Sans MS" pitchFamily="66" charset="0"/>
                  </a:rPr>
                  <a:t>1</a:t>
                </a:r>
                <a:endParaRPr lang="en-GB" sz="1600" b="1" baseline="-25000">
                  <a:latin typeface="Comic Sans MS" pitchFamily="66" charset="0"/>
                </a:endParaRPr>
              </a:p>
            </p:txBody>
          </p:sp>
          <p:sp>
            <p:nvSpPr>
              <p:cNvPr id="30742" name="Text Box 19"/>
              <p:cNvSpPr txBox="1">
                <a:spLocks noChangeArrowheads="1"/>
              </p:cNvSpPr>
              <p:nvPr/>
            </p:nvSpPr>
            <p:spPr bwMode="auto">
              <a:xfrm>
                <a:off x="2112" y="1248"/>
                <a:ext cx="2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latin typeface="Symbol" pitchFamily="18" charset="2"/>
                  </a:rPr>
                  <a:t>m</a:t>
                </a:r>
                <a:r>
                  <a:rPr lang="en-US" sz="1800" b="1" baseline="-25000"/>
                  <a:t>1</a:t>
                </a:r>
                <a:endParaRPr lang="en-GB" sz="1800" b="1" baseline="-25000"/>
              </a:p>
            </p:txBody>
          </p:sp>
          <p:sp>
            <p:nvSpPr>
              <p:cNvPr id="30743" name="Line 20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30732" name="Group 21"/>
            <p:cNvGrpSpPr>
              <a:grpSpLocks/>
            </p:cNvGrpSpPr>
            <p:nvPr/>
          </p:nvGrpSpPr>
          <p:grpSpPr bwMode="auto">
            <a:xfrm>
              <a:off x="2544" y="1090"/>
              <a:ext cx="247" cy="419"/>
              <a:chOff x="2112" y="1248"/>
              <a:chExt cx="247" cy="419"/>
            </a:xfrm>
          </p:grpSpPr>
          <p:sp>
            <p:nvSpPr>
              <p:cNvPr id="30738" name="Text Box 22"/>
              <p:cNvSpPr txBox="1">
                <a:spLocks noChangeArrowheads="1"/>
              </p:cNvSpPr>
              <p:nvPr/>
            </p:nvSpPr>
            <p:spPr bwMode="auto">
              <a:xfrm>
                <a:off x="2112" y="1455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latin typeface="Comic Sans MS" pitchFamily="66" charset="0"/>
                  </a:rPr>
                  <a:t>j</a:t>
                </a:r>
                <a:r>
                  <a:rPr lang="en-US" sz="1600" b="1" baseline="-25000">
                    <a:latin typeface="Comic Sans MS" pitchFamily="66" charset="0"/>
                  </a:rPr>
                  <a:t>2</a:t>
                </a:r>
                <a:endParaRPr lang="en-GB" sz="1600" b="1" baseline="-25000">
                  <a:latin typeface="Comic Sans MS" pitchFamily="66" charset="0"/>
                </a:endParaRPr>
              </a:p>
            </p:txBody>
          </p:sp>
          <p:sp>
            <p:nvSpPr>
              <p:cNvPr id="30739" name="Text Box 23"/>
              <p:cNvSpPr txBox="1">
                <a:spLocks noChangeArrowheads="1"/>
              </p:cNvSpPr>
              <p:nvPr/>
            </p:nvSpPr>
            <p:spPr bwMode="auto">
              <a:xfrm>
                <a:off x="2112" y="1248"/>
                <a:ext cx="2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latin typeface="Symbol" pitchFamily="18" charset="2"/>
                  </a:rPr>
                  <a:t>m</a:t>
                </a:r>
                <a:r>
                  <a:rPr lang="en-US" sz="1800" b="1" baseline="-25000"/>
                  <a:t>2</a:t>
                </a:r>
                <a:endParaRPr lang="en-GB" sz="1800" b="1" baseline="-25000"/>
              </a:p>
            </p:txBody>
          </p:sp>
          <p:sp>
            <p:nvSpPr>
              <p:cNvPr id="30740" name="Line 24"/>
              <p:cNvSpPr>
                <a:spLocks noChangeShapeType="1"/>
              </p:cNvSpPr>
              <p:nvPr/>
            </p:nvSpPr>
            <p:spPr bwMode="auto">
              <a:xfrm>
                <a:off x="2160" y="1488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30733" name="Text Box 25"/>
            <p:cNvSpPr txBox="1">
              <a:spLocks noChangeArrowheads="1"/>
            </p:cNvSpPr>
            <p:nvPr/>
          </p:nvSpPr>
          <p:spPr bwMode="auto">
            <a:xfrm>
              <a:off x="2848" y="1090"/>
              <a:ext cx="5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Comic Sans MS" pitchFamily="66" charset="0"/>
                </a:rPr>
                <a:t>j</a:t>
              </a:r>
              <a:r>
                <a:rPr lang="en-US" sz="1600" b="1" baseline="-25000">
                  <a:latin typeface="Comic Sans MS" pitchFamily="66" charset="0"/>
                </a:rPr>
                <a:t>1</a:t>
              </a:r>
              <a:r>
                <a:rPr lang="en-US" sz="1600" b="1">
                  <a:latin typeface="Comic Sans MS" pitchFamily="66" charset="0"/>
                </a:rPr>
                <a:t>(j</a:t>
              </a:r>
              <a:r>
                <a:rPr lang="en-US" sz="1600" b="1" baseline="-25000">
                  <a:latin typeface="Comic Sans MS" pitchFamily="66" charset="0"/>
                </a:rPr>
                <a:t>1</a:t>
              </a:r>
              <a:r>
                <a:rPr lang="en-US" sz="1600" b="1">
                  <a:latin typeface="Comic Sans MS" pitchFamily="66" charset="0"/>
                </a:rPr>
                <a:t>+1)</a:t>
              </a:r>
              <a:endParaRPr lang="en-GB" sz="1600" b="1" baseline="-25000">
                <a:latin typeface="Comic Sans MS" pitchFamily="66" charset="0"/>
              </a:endParaRPr>
            </a:p>
          </p:txBody>
        </p:sp>
        <p:sp>
          <p:nvSpPr>
            <p:cNvPr id="30734" name="Line 26"/>
            <p:cNvSpPr>
              <a:spLocks noChangeShapeType="1"/>
            </p:cNvSpPr>
            <p:nvPr/>
          </p:nvSpPr>
          <p:spPr bwMode="auto">
            <a:xfrm>
              <a:off x="2898" y="1330"/>
              <a:ext cx="11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735" name="Rectangle 27"/>
            <p:cNvSpPr>
              <a:spLocks noChangeArrowheads="1"/>
            </p:cNvSpPr>
            <p:nvPr/>
          </p:nvSpPr>
          <p:spPr bwMode="auto">
            <a:xfrm>
              <a:off x="3472" y="1090"/>
              <a:ext cx="5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Comic Sans MS" pitchFamily="66" charset="0"/>
                </a:rPr>
                <a:t>j</a:t>
              </a:r>
              <a:r>
                <a:rPr lang="en-US" sz="1600" b="1" baseline="-25000">
                  <a:latin typeface="Comic Sans MS" pitchFamily="66" charset="0"/>
                </a:rPr>
                <a:t>2</a:t>
              </a:r>
              <a:r>
                <a:rPr lang="en-US" sz="1600" b="1">
                  <a:latin typeface="Comic Sans MS" pitchFamily="66" charset="0"/>
                </a:rPr>
                <a:t>(j</a:t>
              </a:r>
              <a:r>
                <a:rPr lang="en-US" sz="1600" b="1" baseline="-25000">
                  <a:latin typeface="Comic Sans MS" pitchFamily="66" charset="0"/>
                </a:rPr>
                <a:t>2</a:t>
              </a:r>
              <a:r>
                <a:rPr lang="en-US" sz="1600" b="1">
                  <a:latin typeface="Comic Sans MS" pitchFamily="66" charset="0"/>
                </a:rPr>
                <a:t>+1)</a:t>
              </a:r>
              <a:endParaRPr lang="en-GB" sz="1600" b="1">
                <a:latin typeface="Comic Sans MS" pitchFamily="66" charset="0"/>
              </a:endParaRPr>
            </a:p>
          </p:txBody>
        </p:sp>
        <p:sp>
          <p:nvSpPr>
            <p:cNvPr id="30736" name="Text Box 28"/>
            <p:cNvSpPr txBox="1">
              <a:spLocks noChangeArrowheads="1"/>
            </p:cNvSpPr>
            <p:nvPr/>
          </p:nvSpPr>
          <p:spPr bwMode="auto">
            <a:xfrm>
              <a:off x="3376" y="1042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-</a:t>
              </a:r>
              <a:endParaRPr lang="en-GB"/>
            </a:p>
          </p:txBody>
        </p:sp>
        <p:sp>
          <p:nvSpPr>
            <p:cNvPr id="30737" name="AutoShape 29"/>
            <p:cNvSpPr>
              <a:spLocks/>
            </p:cNvSpPr>
            <p:nvPr/>
          </p:nvSpPr>
          <p:spPr bwMode="auto">
            <a:xfrm flipH="1">
              <a:off x="4067" y="1105"/>
              <a:ext cx="48" cy="432"/>
            </a:xfrm>
            <a:prstGeom prst="leftBracket">
              <a:avLst>
                <a:gd name="adj" fmla="val 75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4" name="Rectangle 31"/>
          <p:cNvSpPr>
            <a:spLocks noChangeArrowheads="1"/>
          </p:cNvSpPr>
          <p:nvPr/>
        </p:nvSpPr>
        <p:spPr bwMode="auto">
          <a:xfrm>
            <a:off x="717550" y="1584325"/>
            <a:ext cx="73326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Symbol" pitchFamily="18" charset="2"/>
              </a:rPr>
              <a:t>			</a:t>
            </a:r>
            <a:r>
              <a:rPr lang="en-US" sz="1600">
                <a:latin typeface="Arial" charset="0"/>
              </a:rPr>
              <a:t>Schmidt value	    exp. value </a:t>
            </a:r>
            <a:r>
              <a:rPr lang="en-US" sz="1400">
                <a:latin typeface="Arial" charset="0"/>
              </a:rPr>
              <a:t>(ADNDT, Stone)</a:t>
            </a:r>
          </a:p>
          <a:p>
            <a:r>
              <a:rPr lang="en-US" sz="1600">
                <a:latin typeface="Symbol" pitchFamily="18" charset="2"/>
              </a:rPr>
              <a:t>m(p</a:t>
            </a:r>
            <a:r>
              <a:rPr lang="en-US" sz="1600"/>
              <a:t>f</a:t>
            </a:r>
            <a:r>
              <a:rPr lang="en-US" sz="1600" baseline="-25000"/>
              <a:t>5/2</a:t>
            </a:r>
            <a:r>
              <a:rPr lang="en-US" sz="1600"/>
              <a:t>) =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 baseline="-25000">
                <a:latin typeface="Symbol" pitchFamily="18" charset="2"/>
              </a:rPr>
              <a:t>1</a:t>
            </a:r>
            <a:r>
              <a:rPr lang="en-US" sz="1600"/>
              <a:t>		</a:t>
            </a:r>
            <a:r>
              <a:rPr lang="en-US" sz="1600">
                <a:sym typeface="Wingdings" pitchFamily="2" charset="2"/>
              </a:rPr>
              <a:t>     +0.86		    +1.58(16) </a:t>
            </a:r>
            <a:r>
              <a:rPr lang="en-US" sz="1600" baseline="30000">
                <a:sym typeface="Wingdings" pitchFamily="2" charset="2"/>
              </a:rPr>
              <a:t>69</a:t>
            </a:r>
            <a:r>
              <a:rPr lang="en-US" sz="1600">
                <a:sym typeface="Wingdings" pitchFamily="2" charset="2"/>
              </a:rPr>
              <a:t>As, Z=33, 5/2</a:t>
            </a:r>
            <a:r>
              <a:rPr lang="en-US" sz="1600" baseline="30000">
                <a:sym typeface="Wingdings" pitchFamily="2" charset="2"/>
              </a:rPr>
              <a:t>-</a:t>
            </a:r>
          </a:p>
          <a:p>
            <a:r>
              <a:rPr lang="en-US" sz="1600">
                <a:sym typeface="Wingdings" pitchFamily="2" charset="2"/>
              </a:rPr>
              <a:t>					    +1.674(2) </a:t>
            </a:r>
            <a:r>
              <a:rPr lang="en-US" sz="1600" baseline="30000">
                <a:sym typeface="Wingdings" pitchFamily="2" charset="2"/>
              </a:rPr>
              <a:t>71</a:t>
            </a:r>
            <a:r>
              <a:rPr lang="en-US" sz="1600">
                <a:sym typeface="Wingdings" pitchFamily="2" charset="2"/>
              </a:rPr>
              <a:t>As</a:t>
            </a:r>
          </a:p>
          <a:p>
            <a:r>
              <a:rPr lang="en-US" sz="1600">
                <a:sym typeface="Wingdings" pitchFamily="2" charset="2"/>
              </a:rPr>
              <a:t>					    +1.63(10) </a:t>
            </a:r>
            <a:r>
              <a:rPr lang="en-US" sz="1600" baseline="30000">
                <a:sym typeface="Wingdings" pitchFamily="2" charset="2"/>
              </a:rPr>
              <a:t>73</a:t>
            </a:r>
            <a:r>
              <a:rPr lang="en-US" sz="1600">
                <a:sym typeface="Wingdings" pitchFamily="2" charset="2"/>
              </a:rPr>
              <a:t>As</a:t>
            </a:r>
          </a:p>
          <a:p>
            <a:r>
              <a:rPr lang="en-US" sz="1600">
                <a:latin typeface="Symbol" pitchFamily="18" charset="2"/>
              </a:rPr>
              <a:t>m(n</a:t>
            </a:r>
            <a:r>
              <a:rPr lang="en-US" sz="1600"/>
              <a:t>g</a:t>
            </a:r>
            <a:r>
              <a:rPr lang="en-US" sz="1600" baseline="-25000"/>
              <a:t>9/2</a:t>
            </a:r>
            <a:r>
              <a:rPr lang="en-US" sz="1600" baseline="30000"/>
              <a:t>3</a:t>
            </a:r>
            <a:r>
              <a:rPr lang="en-US" sz="1600"/>
              <a:t>; 9/2</a:t>
            </a:r>
            <a:r>
              <a:rPr lang="en-US" sz="1600" baseline="30000"/>
              <a:t>+</a:t>
            </a:r>
            <a:r>
              <a:rPr lang="en-US" sz="1600"/>
              <a:t>)= </a:t>
            </a:r>
            <a:r>
              <a:rPr lang="en-US" sz="1600">
                <a:latin typeface="Symbol" pitchFamily="18" charset="2"/>
              </a:rPr>
              <a:t>m(n</a:t>
            </a:r>
            <a:r>
              <a:rPr lang="en-US" sz="1600"/>
              <a:t>g</a:t>
            </a:r>
            <a:r>
              <a:rPr lang="en-US" sz="1600" baseline="-25000"/>
              <a:t>9/2</a:t>
            </a:r>
            <a:r>
              <a:rPr lang="en-US" sz="1600"/>
              <a:t>) =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 baseline="-25000">
                <a:latin typeface="Symbol" pitchFamily="18" charset="2"/>
              </a:rPr>
              <a:t>2</a:t>
            </a:r>
            <a:r>
              <a:rPr lang="en-US" sz="1600"/>
              <a:t> 	</a:t>
            </a:r>
            <a:r>
              <a:rPr lang="en-US" sz="1600">
                <a:sym typeface="Wingdings" pitchFamily="2" charset="2"/>
              </a:rPr>
              <a:t>    -1.91		    (-) 1.097(9) </a:t>
            </a:r>
            <a:r>
              <a:rPr lang="en-US" sz="1600" baseline="30000">
                <a:sym typeface="Wingdings" pitchFamily="2" charset="2"/>
              </a:rPr>
              <a:t>67</a:t>
            </a:r>
            <a:r>
              <a:rPr lang="en-US" sz="1600">
                <a:sym typeface="Wingdings" pitchFamily="2" charset="2"/>
              </a:rPr>
              <a:t>Zn, N=37, 9/2</a:t>
            </a:r>
            <a:r>
              <a:rPr lang="en-US" sz="1600" baseline="30000">
                <a:sym typeface="Wingdings" pitchFamily="2" charset="2"/>
              </a:rPr>
              <a:t>+</a:t>
            </a:r>
          </a:p>
          <a:p>
            <a:r>
              <a:rPr lang="en-US" sz="1600">
                <a:sym typeface="Wingdings" pitchFamily="2" charset="2"/>
              </a:rPr>
              <a:t>					    (-) 1.157(2) </a:t>
            </a:r>
            <a:r>
              <a:rPr lang="en-US" sz="1600" baseline="30000">
                <a:sym typeface="Wingdings" pitchFamily="2" charset="2"/>
              </a:rPr>
              <a:t>69</a:t>
            </a:r>
            <a:r>
              <a:rPr lang="en-US" sz="1600">
                <a:sym typeface="Wingdings" pitchFamily="2" charset="2"/>
              </a:rPr>
              <a:t>Zn, N=39</a:t>
            </a:r>
          </a:p>
          <a:p>
            <a:r>
              <a:rPr lang="en-US" sz="1600">
                <a:sym typeface="Wingdings" pitchFamily="2" charset="2"/>
              </a:rPr>
              <a:t>					    (-) 1.052(6) </a:t>
            </a:r>
            <a:r>
              <a:rPr lang="en-US" sz="1600" baseline="30000">
                <a:sym typeface="Wingdings" pitchFamily="2" charset="2"/>
              </a:rPr>
              <a:t>71</a:t>
            </a:r>
            <a:r>
              <a:rPr lang="en-US" sz="1600">
                <a:sym typeface="Wingdings" pitchFamily="2" charset="2"/>
              </a:rPr>
              <a:t>Zn, N=41</a:t>
            </a:r>
            <a:endParaRPr lang="en-GB" sz="1600">
              <a:sym typeface="Wingdings" pitchFamily="2" charset="2"/>
            </a:endParaRPr>
          </a:p>
        </p:txBody>
      </p:sp>
      <p:sp>
        <p:nvSpPr>
          <p:cNvPr id="30725" name="Text Box 33"/>
          <p:cNvSpPr txBox="1">
            <a:spLocks noChangeArrowheads="1"/>
          </p:cNvSpPr>
          <p:nvPr/>
        </p:nvSpPr>
        <p:spPr bwMode="auto">
          <a:xfrm>
            <a:off x="808038" y="3500438"/>
            <a:ext cx="7526337" cy="3122612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  <a:latin typeface="Arial" charset="0"/>
              </a:rPr>
              <a:t>free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rgbClr val="009900"/>
                </a:solidFill>
              </a:rPr>
              <a:t>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= 2 [ 0.5 (0.86/2.5 –1.91/4.5) + 0.5 (0.86/2.5 +1.91/4.5)(35/4-99/4)/6 ] </a:t>
            </a:r>
          </a:p>
          <a:p>
            <a:r>
              <a:rPr lang="en-US" sz="1800">
                <a:solidFill>
                  <a:srgbClr val="009900"/>
                </a:solidFill>
              </a:rPr>
              <a:t>	= 2 [ 0.5 (-0.08) + 0.5 (0.77)(-16)/6 ]</a:t>
            </a:r>
          </a:p>
          <a:p>
            <a:r>
              <a:rPr lang="en-US" sz="1800">
                <a:solidFill>
                  <a:srgbClr val="009900"/>
                </a:solidFill>
              </a:rPr>
              <a:t>	= 2 [ -0.04 – 1.027]</a:t>
            </a:r>
          </a:p>
          <a:p>
            <a:endParaRPr lang="en-US" sz="1800">
              <a:solidFill>
                <a:srgbClr val="009900"/>
              </a:solidFill>
            </a:endParaRPr>
          </a:p>
          <a:p>
            <a:r>
              <a:rPr lang="en-US" sz="1800">
                <a:solidFill>
                  <a:srgbClr val="009900"/>
                </a:solidFill>
              </a:rPr>
              <a:t>	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  <a:latin typeface="Arial" charset="0"/>
              </a:rPr>
              <a:t>free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rgbClr val="009900"/>
                </a:solidFill>
              </a:rPr>
              <a:t>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=  -2.13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</a:rPr>
              <a:t>N</a:t>
            </a:r>
          </a:p>
          <a:p>
            <a:endParaRPr lang="en-US" sz="1800">
              <a:solidFill>
                <a:srgbClr val="009900"/>
              </a:solidFill>
            </a:endParaRPr>
          </a:p>
          <a:p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  <a:latin typeface="Arial" charset="0"/>
              </a:rPr>
              <a:t>emp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rgbClr val="009900"/>
                </a:solidFill>
              </a:rPr>
              <a:t>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= 2 [ 0.5 (1.63/2.5 –1.05/4.5) + 0.5 (1.63/2.5 +1.05/4.5)(35/4-99/4)/6 ] </a:t>
            </a:r>
          </a:p>
          <a:p>
            <a:r>
              <a:rPr lang="en-US" sz="1800">
                <a:solidFill>
                  <a:srgbClr val="009900"/>
                </a:solidFill>
              </a:rPr>
              <a:t>	= 2 [ 0.5 (+0.42) + 0.5 (0.885)(-16)/6 ]</a:t>
            </a:r>
          </a:p>
          <a:p>
            <a:r>
              <a:rPr lang="en-US" sz="1800">
                <a:solidFill>
                  <a:srgbClr val="009900"/>
                </a:solidFill>
              </a:rPr>
              <a:t>	= 2 [ 0.21 – 1.18]</a:t>
            </a:r>
          </a:p>
          <a:p>
            <a:endParaRPr lang="en-US" sz="1800">
              <a:solidFill>
                <a:srgbClr val="009900"/>
              </a:solidFill>
            </a:endParaRPr>
          </a:p>
          <a:p>
            <a:r>
              <a:rPr lang="en-US" sz="1800">
                <a:solidFill>
                  <a:srgbClr val="009900"/>
                </a:solidFill>
              </a:rPr>
              <a:t>	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  <a:latin typeface="Arial" charset="0"/>
              </a:rPr>
              <a:t>emp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rgbClr val="009900"/>
                </a:solidFill>
              </a:rPr>
              <a:t>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= -1.94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rgbClr val="009900"/>
                </a:solidFill>
              </a:rPr>
              <a:t>N</a:t>
            </a:r>
            <a:endParaRPr lang="en-GB" sz="180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4BC4EB-9741-4AFC-988F-B98EE7B64087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79425" y="336550"/>
            <a:ext cx="844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</a:rPr>
              <a:t>3/2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  <a:latin typeface="Symbol" pitchFamily="18" charset="2"/>
              </a:rPr>
              <a:t>1/2</a:t>
            </a:r>
            <a:r>
              <a:rPr lang="en-US" sz="1800" baseline="30000">
                <a:solidFill>
                  <a:schemeClr val="accent2"/>
                </a:solidFill>
                <a:latin typeface="Symbol" pitchFamily="18" charset="2"/>
              </a:rPr>
              <a:t>-1</a:t>
            </a:r>
            <a:r>
              <a:rPr lang="en-US" sz="1800">
                <a:solidFill>
                  <a:schemeClr val="accent2"/>
                </a:solidFill>
              </a:rPr>
              <a:t>g</a:t>
            </a:r>
            <a:r>
              <a:rPr lang="en-US" sz="1800" baseline="-25000">
                <a:solidFill>
                  <a:schemeClr val="accent2"/>
                </a:solidFill>
              </a:rPr>
              <a:t>9/2</a:t>
            </a:r>
            <a:r>
              <a:rPr lang="en-US" sz="1800" baseline="30000">
                <a:solidFill>
                  <a:schemeClr val="accent2"/>
                </a:solidFill>
              </a:rPr>
              <a:t>4</a:t>
            </a:r>
            <a:r>
              <a:rPr lang="en-US" sz="1800">
                <a:solidFill>
                  <a:schemeClr val="accent2"/>
                </a:solidFill>
              </a:rPr>
              <a:t>; 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  </a:t>
            </a:r>
            <a:r>
              <a:rPr lang="en-US" sz="1800">
                <a:solidFill>
                  <a:schemeClr val="accent2"/>
                </a:solidFill>
                <a:sym typeface="Wingdings" pitchFamily="2" charset="2"/>
              </a:rPr>
              <a:t> write as function of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</a:rPr>
              <a:t>3/2</a:t>
            </a:r>
            <a:r>
              <a:rPr lang="en-US" sz="1800">
                <a:solidFill>
                  <a:schemeClr val="accent2"/>
                </a:solidFill>
              </a:rPr>
              <a:t>)</a:t>
            </a:r>
            <a:r>
              <a:rPr lang="en-US" sz="1800" baseline="-25000">
                <a:solidFill>
                  <a:schemeClr val="accent2"/>
                </a:solidFill>
              </a:rPr>
              <a:t>  </a:t>
            </a:r>
            <a:r>
              <a:rPr lang="en-US" sz="1800">
                <a:solidFill>
                  <a:schemeClr val="accent2"/>
                </a:solidFill>
              </a:rPr>
              <a:t>and</a:t>
            </a:r>
            <a:r>
              <a:rPr lang="en-US" sz="180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</a:rPr>
              <a:t>1/2</a:t>
            </a:r>
            <a:r>
              <a:rPr lang="en-US" sz="1800" baseline="30000">
                <a:solidFill>
                  <a:schemeClr val="accent2"/>
                </a:solidFill>
              </a:rPr>
              <a:t>-1</a:t>
            </a:r>
            <a:r>
              <a:rPr lang="en-US" sz="1800">
                <a:solidFill>
                  <a:schemeClr val="accent2"/>
                </a:solidFill>
              </a:rPr>
              <a:t>)</a:t>
            </a:r>
            <a:r>
              <a:rPr lang="en-US" sz="1800" baseline="-25000">
                <a:solidFill>
                  <a:schemeClr val="accent2"/>
                </a:solidFill>
              </a:rPr>
              <a:t> </a:t>
            </a:r>
            <a:endParaRPr lang="en-GB" sz="1800" baseline="-25000">
              <a:solidFill>
                <a:schemeClr val="accent2"/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717550" y="993775"/>
            <a:ext cx="7259638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Symbol" pitchFamily="18" charset="2"/>
              </a:rPr>
              <a:t>			</a:t>
            </a:r>
            <a:r>
              <a:rPr lang="en-US" sz="1600">
                <a:latin typeface="Arial" charset="0"/>
              </a:rPr>
              <a:t>Schmidt value	    exp. value </a:t>
            </a:r>
            <a:r>
              <a:rPr lang="en-US" sz="1400">
                <a:latin typeface="Arial" charset="0"/>
              </a:rPr>
              <a:t>(ADNDT, Stone)</a:t>
            </a:r>
          </a:p>
          <a:p>
            <a:r>
              <a:rPr lang="en-US" sz="1600">
                <a:latin typeface="Symbol" pitchFamily="18" charset="2"/>
              </a:rPr>
              <a:t>m(p</a:t>
            </a:r>
            <a:r>
              <a:rPr lang="en-US" sz="1600"/>
              <a:t>p</a:t>
            </a:r>
            <a:r>
              <a:rPr lang="en-US" sz="1600" baseline="-25000"/>
              <a:t>3/2</a:t>
            </a:r>
            <a:r>
              <a:rPr lang="en-US" sz="1600"/>
              <a:t>) =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 baseline="-25000">
                <a:latin typeface="Symbol" pitchFamily="18" charset="2"/>
              </a:rPr>
              <a:t>1</a:t>
            </a:r>
            <a:r>
              <a:rPr lang="en-US" sz="1600"/>
              <a:t>		</a:t>
            </a:r>
            <a:r>
              <a:rPr lang="en-US" sz="1600">
                <a:sym typeface="Wingdings" pitchFamily="2" charset="2"/>
              </a:rPr>
              <a:t>      3.79		    +2.5135(8) </a:t>
            </a:r>
            <a:r>
              <a:rPr lang="en-US" sz="1600" baseline="30000">
                <a:sym typeface="Wingdings" pitchFamily="2" charset="2"/>
              </a:rPr>
              <a:t>67</a:t>
            </a:r>
            <a:r>
              <a:rPr lang="en-US" sz="1600">
                <a:sym typeface="Wingdings" pitchFamily="2" charset="2"/>
              </a:rPr>
              <a:t>Cu, Z=29, 3/2</a:t>
            </a:r>
            <a:r>
              <a:rPr lang="en-US" sz="1600" baseline="30000">
                <a:sym typeface="Wingdings" pitchFamily="2" charset="2"/>
              </a:rPr>
              <a:t>-</a:t>
            </a:r>
          </a:p>
          <a:p>
            <a:r>
              <a:rPr lang="en-US" sz="1600">
                <a:sym typeface="Wingdings" pitchFamily="2" charset="2"/>
              </a:rPr>
              <a:t>					    +2.8372(9) </a:t>
            </a:r>
            <a:r>
              <a:rPr lang="en-US" sz="1600" baseline="30000">
                <a:sym typeface="Wingdings" pitchFamily="2" charset="2"/>
              </a:rPr>
              <a:t>69</a:t>
            </a:r>
            <a:r>
              <a:rPr lang="en-US" sz="1600">
                <a:sym typeface="Wingdings" pitchFamily="2" charset="2"/>
              </a:rPr>
              <a:t>Cu</a:t>
            </a:r>
          </a:p>
          <a:p>
            <a:r>
              <a:rPr lang="en-US" sz="1600">
                <a:sym typeface="Wingdings" pitchFamily="2" charset="2"/>
              </a:rPr>
              <a:t>					    +2.28(3)     </a:t>
            </a:r>
            <a:r>
              <a:rPr lang="en-US" sz="1600" baseline="30000">
                <a:sym typeface="Wingdings" pitchFamily="2" charset="2"/>
              </a:rPr>
              <a:t>71</a:t>
            </a:r>
            <a:r>
              <a:rPr lang="en-US" sz="1600">
                <a:sym typeface="Wingdings" pitchFamily="2" charset="2"/>
              </a:rPr>
              <a:t>Cu</a:t>
            </a:r>
          </a:p>
          <a:p>
            <a:r>
              <a:rPr lang="en-US" sz="1600">
                <a:latin typeface="Symbol" pitchFamily="18" charset="2"/>
              </a:rPr>
              <a:t>m(n</a:t>
            </a:r>
            <a:r>
              <a:rPr lang="en-US" sz="1600"/>
              <a:t>p</a:t>
            </a:r>
            <a:r>
              <a:rPr lang="en-US" sz="1600" baseline="-25000"/>
              <a:t>1/2</a:t>
            </a:r>
            <a:r>
              <a:rPr lang="en-US" sz="1600" baseline="30000"/>
              <a:t>-1</a:t>
            </a:r>
            <a:r>
              <a:rPr lang="en-US" sz="1600"/>
              <a:t>) =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 baseline="-25000">
                <a:latin typeface="Symbol" pitchFamily="18" charset="2"/>
              </a:rPr>
              <a:t>2</a:t>
            </a:r>
            <a:r>
              <a:rPr lang="en-US" sz="1600"/>
              <a:t> 	</a:t>
            </a:r>
            <a:r>
              <a:rPr lang="en-US" sz="1600">
                <a:sym typeface="Wingdings" pitchFamily="2" charset="2"/>
              </a:rPr>
              <a:t>   	      0.64		    0.601(5)     </a:t>
            </a:r>
            <a:r>
              <a:rPr lang="en-US" sz="1600" baseline="30000">
                <a:sym typeface="Wingdings" pitchFamily="2" charset="2"/>
              </a:rPr>
              <a:t>67</a:t>
            </a:r>
            <a:r>
              <a:rPr lang="en-US" sz="1600">
                <a:sym typeface="Wingdings" pitchFamily="2" charset="2"/>
              </a:rPr>
              <a:t>Ni, N=39, ½-</a:t>
            </a:r>
            <a:endParaRPr lang="en-GB" sz="1600">
              <a:sym typeface="Wingdings" pitchFamily="2" charset="2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90563" y="2813050"/>
            <a:ext cx="7504112" cy="31226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  <a:latin typeface="Arial" charset="0"/>
              </a:rPr>
              <a:t>free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chemeClr val="accent2"/>
                </a:solidFill>
              </a:rPr>
              <a:t>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 = 2 [ 0.5 (3.79/1.5 + 0.64/0.5) + 0.5 (3.79/1.5 - 0.64/0.5) (15/4-3/4)/6 ] </a:t>
            </a:r>
          </a:p>
          <a:p>
            <a:r>
              <a:rPr lang="en-US" sz="1800">
                <a:solidFill>
                  <a:schemeClr val="accent2"/>
                </a:solidFill>
              </a:rPr>
              <a:t>	= 2 [ 0.5 (3.81) + 0.5 (1.25) 3/6 ]</a:t>
            </a:r>
          </a:p>
          <a:p>
            <a:r>
              <a:rPr lang="en-US" sz="1800">
                <a:solidFill>
                  <a:schemeClr val="accent2"/>
                </a:solidFill>
              </a:rPr>
              <a:t>	= 2 [ 1.91 + 0.31]</a:t>
            </a:r>
          </a:p>
          <a:p>
            <a:endParaRPr lang="en-US" sz="1800">
              <a:solidFill>
                <a:schemeClr val="accent2"/>
              </a:solidFill>
            </a:endParaRPr>
          </a:p>
          <a:p>
            <a:r>
              <a:rPr lang="en-US" sz="1800">
                <a:solidFill>
                  <a:schemeClr val="accent2"/>
                </a:solidFill>
              </a:rPr>
              <a:t>	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  <a:latin typeface="Arial" charset="0"/>
              </a:rPr>
              <a:t>free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chemeClr val="accent2"/>
                </a:solidFill>
              </a:rPr>
              <a:t>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 =  +4.44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</a:rPr>
              <a:t>N</a:t>
            </a:r>
          </a:p>
          <a:p>
            <a:endParaRPr lang="en-US" sz="1800">
              <a:solidFill>
                <a:schemeClr val="accent2"/>
              </a:solidFill>
            </a:endParaRPr>
          </a:p>
          <a:p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  <a:latin typeface="Arial" charset="0"/>
              </a:rPr>
              <a:t>emp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chemeClr val="accent2"/>
                </a:solidFill>
              </a:rPr>
              <a:t>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 = 2 [ 0.5 (2.28/1.5 + 0.6/0.5) + 0.5 (2.28/1.5 - 0.6/0.5) (15/4-3/4)/6 ] </a:t>
            </a:r>
          </a:p>
          <a:p>
            <a:r>
              <a:rPr lang="en-US" sz="1800">
                <a:solidFill>
                  <a:schemeClr val="accent2"/>
                </a:solidFill>
              </a:rPr>
              <a:t>	= 2 [ 0.5 (2.72) + 0.5 (0.32) 3/6 ]</a:t>
            </a:r>
          </a:p>
          <a:p>
            <a:r>
              <a:rPr lang="en-US" sz="1800">
                <a:solidFill>
                  <a:schemeClr val="accent2"/>
                </a:solidFill>
              </a:rPr>
              <a:t>	= 2 [ 1.36+0.08]</a:t>
            </a:r>
          </a:p>
          <a:p>
            <a:endParaRPr lang="en-US" sz="1800">
              <a:solidFill>
                <a:schemeClr val="accent2"/>
              </a:solidFill>
            </a:endParaRPr>
          </a:p>
          <a:p>
            <a:r>
              <a:rPr lang="en-US" sz="1800">
                <a:solidFill>
                  <a:schemeClr val="accent2"/>
                </a:solidFill>
              </a:rPr>
              <a:t>	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  <a:latin typeface="Arial" charset="0"/>
              </a:rPr>
              <a:t>emp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sz="1800">
                <a:solidFill>
                  <a:schemeClr val="accent2"/>
                </a:solidFill>
              </a:rPr>
              <a:t>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 = +1.44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aseline="-25000">
                <a:solidFill>
                  <a:schemeClr val="accent2"/>
                </a:solidFill>
              </a:rPr>
              <a:t>N</a:t>
            </a:r>
            <a:endParaRPr lang="en-GB" sz="1800" baseline="-25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85852" y="1114424"/>
          <a:ext cx="6353198" cy="488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3" name="Object 10"/>
          <p:cNvGraphicFramePr>
            <a:graphicFrameLocks noChangeAspect="1"/>
          </p:cNvGraphicFramePr>
          <p:nvPr/>
        </p:nvGraphicFramePr>
        <p:xfrm>
          <a:off x="1552575" y="908050"/>
          <a:ext cx="6750050" cy="4062413"/>
        </p:xfrm>
        <a:graphic>
          <a:graphicData uri="http://schemas.openxmlformats.org/presentationml/2006/ole">
            <p:oleObj spid="_x0000_s33793" r:id="rId3" imgW="6748857" imgH="4060288" progId="Excel.Chart.8">
              <p:embed/>
            </p:oleObj>
          </a:graphicData>
        </a:graphic>
      </p:graphicFrame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903413" y="260350"/>
            <a:ext cx="533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Quadrupole moments vs B(E2) values</a:t>
            </a:r>
            <a:endParaRPr lang="nl-NL">
              <a:solidFill>
                <a:srgbClr val="0000FF"/>
              </a:solidFill>
            </a:endParaRPr>
          </a:p>
        </p:txBody>
      </p:sp>
      <p:sp>
        <p:nvSpPr>
          <p:cNvPr id="33795" name="Text Box 8"/>
          <p:cNvSpPr txBox="1">
            <a:spLocks noChangeArrowheads="1"/>
          </p:cNvSpPr>
          <p:nvPr/>
        </p:nvSpPr>
        <p:spPr bwMode="auto">
          <a:xfrm>
            <a:off x="3714750" y="4857750"/>
            <a:ext cx="1671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</a:rPr>
              <a:t>Mass number</a:t>
            </a:r>
            <a:endParaRPr lang="nl-NL" sz="1800" b="1">
              <a:latin typeface="Arial" charset="0"/>
              <a:cs typeface="Arial" charset="0"/>
            </a:endParaRPr>
          </a:p>
        </p:txBody>
      </p:sp>
      <p:sp>
        <p:nvSpPr>
          <p:cNvPr id="33796" name="Text Box 9"/>
          <p:cNvSpPr txBox="1">
            <a:spLocks noChangeArrowheads="1"/>
          </p:cNvSpPr>
          <p:nvPr/>
        </p:nvSpPr>
        <p:spPr bwMode="auto">
          <a:xfrm rot="-5400000">
            <a:off x="-71438" y="2571751"/>
            <a:ext cx="26463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</a:rPr>
              <a:t>Normalized Q-moment</a:t>
            </a:r>
          </a:p>
          <a:p>
            <a:r>
              <a:rPr lang="en-US" sz="1800" b="1">
                <a:latin typeface="Arial" charset="0"/>
                <a:cs typeface="Arial" charset="0"/>
              </a:rPr>
              <a:t>    and B(E2) values</a:t>
            </a:r>
            <a:endParaRPr lang="nl-NL" sz="1800" b="1">
              <a:latin typeface="Arial" charset="0"/>
              <a:cs typeface="Arial" charset="0"/>
            </a:endParaRPr>
          </a:p>
        </p:txBody>
      </p:sp>
      <p:sp>
        <p:nvSpPr>
          <p:cNvPr id="33797" name="Rectangle 13"/>
          <p:cNvSpPr>
            <a:spLocks noChangeArrowheads="1"/>
          </p:cNvSpPr>
          <p:nvPr/>
        </p:nvSpPr>
        <p:spPr bwMode="auto">
          <a:xfrm>
            <a:off x="5643563" y="4857750"/>
            <a:ext cx="3151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Stefanescu et al, Phys.Rev.Lett. 2008</a:t>
            </a:r>
            <a:endParaRPr lang="nl-NL" sz="1400" i="1"/>
          </a:p>
        </p:txBody>
      </p:sp>
      <p:sp>
        <p:nvSpPr>
          <p:cNvPr id="33798" name="Oval 89"/>
          <p:cNvSpPr>
            <a:spLocks noChangeArrowheads="1"/>
          </p:cNvSpPr>
          <p:nvPr/>
        </p:nvSpPr>
        <p:spPr bwMode="auto">
          <a:xfrm>
            <a:off x="7645400" y="5183188"/>
            <a:ext cx="101600" cy="149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04950" y="1114425"/>
          <a:ext cx="6134100" cy="46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1624013" y="176213"/>
            <a:ext cx="589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Motivation: The region of the nuclear chart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8807450" y="1022350"/>
            <a:ext cx="336550" cy="608013"/>
          </a:xfrm>
          <a:prstGeom prst="rect">
            <a:avLst/>
          </a:prstGeom>
          <a:solidFill>
            <a:srgbClr val="CCEC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30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8807450" y="2239963"/>
            <a:ext cx="336550" cy="608012"/>
          </a:xfrm>
          <a:prstGeom prst="rect">
            <a:avLst/>
          </a:prstGeom>
          <a:solidFill>
            <a:srgbClr val="CCEC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 b="1">
                <a:latin typeface="Arial" charset="0"/>
              </a:rPr>
              <a:t>28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8807450" y="1627188"/>
            <a:ext cx="336550" cy="608012"/>
          </a:xfrm>
          <a:prstGeom prst="rect">
            <a:avLst/>
          </a:prstGeom>
          <a:solidFill>
            <a:srgbClr val="CCEC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 b="1">
                <a:solidFill>
                  <a:srgbClr val="FF0000"/>
                </a:solidFill>
                <a:latin typeface="Arial" charset="0"/>
              </a:rPr>
              <a:t>29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8091488" y="1628775"/>
            <a:ext cx="339725" cy="608013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78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1689100" y="1628775"/>
            <a:ext cx="339725" cy="609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59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4724400" y="1016000"/>
            <a:ext cx="338138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69</a:t>
            </a: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724400" y="2235200"/>
            <a:ext cx="338138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67</a:t>
            </a:r>
          </a:p>
        </p:txBody>
      </p:sp>
      <p:sp>
        <p:nvSpPr>
          <p:cNvPr id="15369" name="Rectangle 10"/>
          <p:cNvSpPr>
            <a:spLocks noChangeArrowheads="1"/>
          </p:cNvSpPr>
          <p:nvPr/>
        </p:nvSpPr>
        <p:spPr bwMode="auto">
          <a:xfrm>
            <a:off x="5062538" y="1016000"/>
            <a:ext cx="336550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70</a:t>
            </a: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5399088" y="1016000"/>
            <a:ext cx="338137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71</a:t>
            </a: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5737225" y="1016000"/>
            <a:ext cx="338138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72</a:t>
            </a:r>
          </a:p>
        </p:txBody>
      </p:sp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6075363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73</a:t>
            </a:r>
          </a:p>
        </p:txBody>
      </p:sp>
      <p:sp>
        <p:nvSpPr>
          <p:cNvPr id="15373" name="Rectangle 14"/>
          <p:cNvSpPr>
            <a:spLocks noChangeArrowheads="1"/>
          </p:cNvSpPr>
          <p:nvPr/>
        </p:nvSpPr>
        <p:spPr bwMode="auto">
          <a:xfrm>
            <a:off x="6411913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74</a:t>
            </a:r>
          </a:p>
        </p:txBody>
      </p:sp>
      <p:sp>
        <p:nvSpPr>
          <p:cNvPr id="15374" name="Rectangle 15"/>
          <p:cNvSpPr>
            <a:spLocks noChangeArrowheads="1"/>
          </p:cNvSpPr>
          <p:nvPr/>
        </p:nvSpPr>
        <p:spPr bwMode="auto">
          <a:xfrm>
            <a:off x="6748463" y="10160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75</a:t>
            </a:r>
          </a:p>
        </p:txBody>
      </p:sp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7088188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76</a:t>
            </a:r>
          </a:p>
        </p:txBody>
      </p:sp>
      <p:sp>
        <p:nvSpPr>
          <p:cNvPr id="15376" name="Rectangle 17"/>
          <p:cNvSpPr>
            <a:spLocks noChangeArrowheads="1"/>
          </p:cNvSpPr>
          <p:nvPr/>
        </p:nvSpPr>
        <p:spPr bwMode="auto">
          <a:xfrm>
            <a:off x="7424738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77</a:t>
            </a:r>
          </a:p>
        </p:txBody>
      </p:sp>
      <p:sp>
        <p:nvSpPr>
          <p:cNvPr id="15377" name="Rectangle 18"/>
          <p:cNvSpPr>
            <a:spLocks noChangeArrowheads="1"/>
          </p:cNvSpPr>
          <p:nvPr/>
        </p:nvSpPr>
        <p:spPr bwMode="auto">
          <a:xfrm>
            <a:off x="7761288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78</a:t>
            </a:r>
          </a:p>
        </p:txBody>
      </p:sp>
      <p:sp>
        <p:nvSpPr>
          <p:cNvPr id="15378" name="Rectangle 19"/>
          <p:cNvSpPr>
            <a:spLocks noChangeArrowheads="1"/>
          </p:cNvSpPr>
          <p:nvPr/>
        </p:nvSpPr>
        <p:spPr bwMode="auto">
          <a:xfrm>
            <a:off x="8097838" y="10160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79</a:t>
            </a:r>
          </a:p>
        </p:txBody>
      </p:sp>
      <p:sp>
        <p:nvSpPr>
          <p:cNvPr id="15379" name="Rectangle 20"/>
          <p:cNvSpPr>
            <a:spLocks noChangeArrowheads="1"/>
          </p:cNvSpPr>
          <p:nvPr/>
        </p:nvSpPr>
        <p:spPr bwMode="auto">
          <a:xfrm>
            <a:off x="8437563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80</a:t>
            </a:r>
          </a:p>
        </p:txBody>
      </p:sp>
      <p:sp>
        <p:nvSpPr>
          <p:cNvPr id="15380" name="Rectangle 21"/>
          <p:cNvSpPr>
            <a:spLocks noChangeArrowheads="1"/>
          </p:cNvSpPr>
          <p:nvPr/>
        </p:nvSpPr>
        <p:spPr bwMode="auto">
          <a:xfrm>
            <a:off x="5737225" y="1627188"/>
            <a:ext cx="338138" cy="60801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71</a:t>
            </a:r>
          </a:p>
        </p:txBody>
      </p:sp>
      <p:sp>
        <p:nvSpPr>
          <p:cNvPr id="15381" name="Rectangle 22"/>
          <p:cNvSpPr>
            <a:spLocks noChangeArrowheads="1"/>
          </p:cNvSpPr>
          <p:nvPr/>
        </p:nvSpPr>
        <p:spPr bwMode="auto">
          <a:xfrm>
            <a:off x="6075363" y="1627188"/>
            <a:ext cx="336550" cy="60801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72</a:t>
            </a:r>
          </a:p>
        </p:txBody>
      </p:sp>
      <p:sp>
        <p:nvSpPr>
          <p:cNvPr id="15382" name="Rectangle 23"/>
          <p:cNvSpPr>
            <a:spLocks noChangeArrowheads="1"/>
          </p:cNvSpPr>
          <p:nvPr/>
        </p:nvSpPr>
        <p:spPr bwMode="auto">
          <a:xfrm>
            <a:off x="6411913" y="1627188"/>
            <a:ext cx="336550" cy="608012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73</a:t>
            </a:r>
          </a:p>
        </p:txBody>
      </p:sp>
      <p:sp>
        <p:nvSpPr>
          <p:cNvPr id="15383" name="Rectangle 24"/>
          <p:cNvSpPr>
            <a:spLocks noChangeArrowheads="1"/>
          </p:cNvSpPr>
          <p:nvPr/>
        </p:nvSpPr>
        <p:spPr bwMode="auto">
          <a:xfrm>
            <a:off x="6748463" y="1627188"/>
            <a:ext cx="339725" cy="608012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74</a:t>
            </a:r>
          </a:p>
        </p:txBody>
      </p:sp>
      <p:sp>
        <p:nvSpPr>
          <p:cNvPr id="15384" name="Rectangle 25"/>
          <p:cNvSpPr>
            <a:spLocks noChangeArrowheads="1"/>
          </p:cNvSpPr>
          <p:nvPr/>
        </p:nvSpPr>
        <p:spPr bwMode="auto">
          <a:xfrm>
            <a:off x="7088188" y="1627188"/>
            <a:ext cx="336550" cy="608012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75</a:t>
            </a:r>
          </a:p>
        </p:txBody>
      </p:sp>
      <p:sp>
        <p:nvSpPr>
          <p:cNvPr id="15385" name="Rectangle 26"/>
          <p:cNvSpPr>
            <a:spLocks noChangeArrowheads="1"/>
          </p:cNvSpPr>
          <p:nvPr/>
        </p:nvSpPr>
        <p:spPr bwMode="auto">
          <a:xfrm>
            <a:off x="7424738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76</a:t>
            </a:r>
          </a:p>
        </p:txBody>
      </p:sp>
      <p:sp>
        <p:nvSpPr>
          <p:cNvPr id="15386" name="Rectangle 27"/>
          <p:cNvSpPr>
            <a:spLocks noChangeArrowheads="1"/>
          </p:cNvSpPr>
          <p:nvPr/>
        </p:nvSpPr>
        <p:spPr bwMode="auto">
          <a:xfrm>
            <a:off x="7761288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77</a:t>
            </a:r>
          </a:p>
        </p:txBody>
      </p:sp>
      <p:sp>
        <p:nvSpPr>
          <p:cNvPr id="15387" name="Rectangle 28"/>
          <p:cNvSpPr>
            <a:spLocks noChangeArrowheads="1"/>
          </p:cNvSpPr>
          <p:nvPr/>
        </p:nvSpPr>
        <p:spPr bwMode="auto">
          <a:xfrm>
            <a:off x="8097838" y="1627188"/>
            <a:ext cx="339725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78</a:t>
            </a:r>
          </a:p>
        </p:txBody>
      </p:sp>
      <p:sp>
        <p:nvSpPr>
          <p:cNvPr id="15388" name="Rectangle 29"/>
          <p:cNvSpPr>
            <a:spLocks noChangeArrowheads="1"/>
          </p:cNvSpPr>
          <p:nvPr/>
        </p:nvSpPr>
        <p:spPr bwMode="auto">
          <a:xfrm>
            <a:off x="8437563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79</a:t>
            </a:r>
          </a:p>
        </p:txBody>
      </p:sp>
      <p:sp>
        <p:nvSpPr>
          <p:cNvPr id="15389" name="Rectangle 30"/>
          <p:cNvSpPr>
            <a:spLocks noChangeArrowheads="1"/>
          </p:cNvSpPr>
          <p:nvPr/>
        </p:nvSpPr>
        <p:spPr bwMode="auto">
          <a:xfrm>
            <a:off x="5062538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 b="1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 b="1">
                <a:latin typeface="Arial" charset="0"/>
              </a:rPr>
              <a:t>68</a:t>
            </a:r>
          </a:p>
        </p:txBody>
      </p:sp>
      <p:sp>
        <p:nvSpPr>
          <p:cNvPr id="15390" name="Rectangle 31"/>
          <p:cNvSpPr>
            <a:spLocks noChangeArrowheads="1"/>
          </p:cNvSpPr>
          <p:nvPr/>
        </p:nvSpPr>
        <p:spPr bwMode="auto">
          <a:xfrm>
            <a:off x="5399088" y="2235200"/>
            <a:ext cx="338137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69</a:t>
            </a:r>
          </a:p>
        </p:txBody>
      </p:sp>
      <p:sp>
        <p:nvSpPr>
          <p:cNvPr id="15391" name="Rectangle 32"/>
          <p:cNvSpPr>
            <a:spLocks noChangeArrowheads="1"/>
          </p:cNvSpPr>
          <p:nvPr/>
        </p:nvSpPr>
        <p:spPr bwMode="auto">
          <a:xfrm>
            <a:off x="5737225" y="2235200"/>
            <a:ext cx="338138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70</a:t>
            </a:r>
          </a:p>
        </p:txBody>
      </p:sp>
      <p:sp>
        <p:nvSpPr>
          <p:cNvPr id="15392" name="Rectangle 33"/>
          <p:cNvSpPr>
            <a:spLocks noChangeArrowheads="1"/>
          </p:cNvSpPr>
          <p:nvPr/>
        </p:nvSpPr>
        <p:spPr bwMode="auto">
          <a:xfrm>
            <a:off x="6075363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71</a:t>
            </a:r>
          </a:p>
        </p:txBody>
      </p:sp>
      <p:sp>
        <p:nvSpPr>
          <p:cNvPr id="15393" name="Rectangle 34"/>
          <p:cNvSpPr>
            <a:spLocks noChangeArrowheads="1"/>
          </p:cNvSpPr>
          <p:nvPr/>
        </p:nvSpPr>
        <p:spPr bwMode="auto">
          <a:xfrm>
            <a:off x="6411913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72</a:t>
            </a:r>
          </a:p>
        </p:txBody>
      </p:sp>
      <p:sp>
        <p:nvSpPr>
          <p:cNvPr id="15394" name="Rectangle 35"/>
          <p:cNvSpPr>
            <a:spLocks noChangeArrowheads="1"/>
          </p:cNvSpPr>
          <p:nvPr/>
        </p:nvSpPr>
        <p:spPr bwMode="auto">
          <a:xfrm>
            <a:off x="6748463" y="22352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73</a:t>
            </a:r>
          </a:p>
        </p:txBody>
      </p:sp>
      <p:sp>
        <p:nvSpPr>
          <p:cNvPr id="15395" name="Rectangle 36"/>
          <p:cNvSpPr>
            <a:spLocks noChangeArrowheads="1"/>
          </p:cNvSpPr>
          <p:nvPr/>
        </p:nvSpPr>
        <p:spPr bwMode="auto">
          <a:xfrm>
            <a:off x="7088188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74</a:t>
            </a:r>
          </a:p>
        </p:txBody>
      </p:sp>
      <p:sp>
        <p:nvSpPr>
          <p:cNvPr id="15396" name="Rectangle 37"/>
          <p:cNvSpPr>
            <a:spLocks noChangeArrowheads="1"/>
          </p:cNvSpPr>
          <p:nvPr/>
        </p:nvSpPr>
        <p:spPr bwMode="auto">
          <a:xfrm>
            <a:off x="7424738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75</a:t>
            </a:r>
          </a:p>
        </p:txBody>
      </p:sp>
      <p:sp>
        <p:nvSpPr>
          <p:cNvPr id="15397" name="Rectangle 38"/>
          <p:cNvSpPr>
            <a:spLocks noChangeArrowheads="1"/>
          </p:cNvSpPr>
          <p:nvPr/>
        </p:nvSpPr>
        <p:spPr bwMode="auto">
          <a:xfrm>
            <a:off x="7761288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76</a:t>
            </a:r>
          </a:p>
        </p:txBody>
      </p:sp>
      <p:sp>
        <p:nvSpPr>
          <p:cNvPr id="15398" name="Rectangle 39"/>
          <p:cNvSpPr>
            <a:spLocks noChangeArrowheads="1"/>
          </p:cNvSpPr>
          <p:nvPr/>
        </p:nvSpPr>
        <p:spPr bwMode="auto">
          <a:xfrm>
            <a:off x="8097838" y="22352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77</a:t>
            </a:r>
          </a:p>
        </p:txBody>
      </p:sp>
      <p:sp>
        <p:nvSpPr>
          <p:cNvPr id="15399" name="Rectangle 40"/>
          <p:cNvSpPr>
            <a:spLocks noChangeArrowheads="1"/>
          </p:cNvSpPr>
          <p:nvPr/>
        </p:nvSpPr>
        <p:spPr bwMode="auto">
          <a:xfrm>
            <a:off x="8437563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 b="1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 b="1">
                <a:latin typeface="Arial" charset="0"/>
              </a:rPr>
              <a:t>78</a:t>
            </a:r>
          </a:p>
        </p:txBody>
      </p:sp>
      <p:sp>
        <p:nvSpPr>
          <p:cNvPr id="15400" name="Rectangle 41"/>
          <p:cNvSpPr>
            <a:spLocks noChangeArrowheads="1"/>
          </p:cNvSpPr>
          <p:nvPr/>
        </p:nvSpPr>
        <p:spPr bwMode="auto">
          <a:xfrm>
            <a:off x="676275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57</a:t>
            </a:r>
          </a:p>
        </p:txBody>
      </p:sp>
      <p:sp>
        <p:nvSpPr>
          <p:cNvPr id="15401" name="Rectangle 42"/>
          <p:cNvSpPr>
            <a:spLocks noChangeArrowheads="1"/>
          </p:cNvSpPr>
          <p:nvPr/>
        </p:nvSpPr>
        <p:spPr bwMode="auto">
          <a:xfrm>
            <a:off x="1012825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58</a:t>
            </a:r>
          </a:p>
        </p:txBody>
      </p:sp>
      <p:sp>
        <p:nvSpPr>
          <p:cNvPr id="15402" name="Rectangle 43"/>
          <p:cNvSpPr>
            <a:spLocks noChangeArrowheads="1"/>
          </p:cNvSpPr>
          <p:nvPr/>
        </p:nvSpPr>
        <p:spPr bwMode="auto">
          <a:xfrm>
            <a:off x="1349375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59</a:t>
            </a:r>
          </a:p>
        </p:txBody>
      </p:sp>
      <p:sp>
        <p:nvSpPr>
          <p:cNvPr id="15403" name="Rectangle 44"/>
          <p:cNvSpPr>
            <a:spLocks noChangeArrowheads="1"/>
          </p:cNvSpPr>
          <p:nvPr/>
        </p:nvSpPr>
        <p:spPr bwMode="auto">
          <a:xfrm>
            <a:off x="1685925" y="10160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60</a:t>
            </a:r>
          </a:p>
        </p:txBody>
      </p:sp>
      <p:sp>
        <p:nvSpPr>
          <p:cNvPr id="15404" name="Rectangle 45"/>
          <p:cNvSpPr>
            <a:spLocks noChangeArrowheads="1"/>
          </p:cNvSpPr>
          <p:nvPr/>
        </p:nvSpPr>
        <p:spPr bwMode="auto">
          <a:xfrm>
            <a:off x="2025650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61</a:t>
            </a:r>
          </a:p>
        </p:txBody>
      </p:sp>
      <p:sp>
        <p:nvSpPr>
          <p:cNvPr id="15405" name="Rectangle 46"/>
          <p:cNvSpPr>
            <a:spLocks noChangeArrowheads="1"/>
          </p:cNvSpPr>
          <p:nvPr/>
        </p:nvSpPr>
        <p:spPr bwMode="auto">
          <a:xfrm>
            <a:off x="2362200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62</a:t>
            </a:r>
          </a:p>
        </p:txBody>
      </p:sp>
      <p:sp>
        <p:nvSpPr>
          <p:cNvPr id="15406" name="Rectangle 47"/>
          <p:cNvSpPr>
            <a:spLocks noChangeArrowheads="1"/>
          </p:cNvSpPr>
          <p:nvPr/>
        </p:nvSpPr>
        <p:spPr bwMode="auto">
          <a:xfrm>
            <a:off x="2698750" y="1016000"/>
            <a:ext cx="338138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63</a:t>
            </a:r>
          </a:p>
        </p:txBody>
      </p:sp>
      <p:sp>
        <p:nvSpPr>
          <p:cNvPr id="15407" name="Rectangle 48"/>
          <p:cNvSpPr>
            <a:spLocks noChangeArrowheads="1"/>
          </p:cNvSpPr>
          <p:nvPr/>
        </p:nvSpPr>
        <p:spPr bwMode="auto">
          <a:xfrm>
            <a:off x="3036888" y="1016000"/>
            <a:ext cx="338137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64</a:t>
            </a:r>
          </a:p>
        </p:txBody>
      </p:sp>
      <p:sp>
        <p:nvSpPr>
          <p:cNvPr id="15408" name="Rectangle 49"/>
          <p:cNvSpPr>
            <a:spLocks noChangeArrowheads="1"/>
          </p:cNvSpPr>
          <p:nvPr/>
        </p:nvSpPr>
        <p:spPr bwMode="auto">
          <a:xfrm>
            <a:off x="3375025" y="10160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65</a:t>
            </a:r>
          </a:p>
        </p:txBody>
      </p:sp>
      <p:sp>
        <p:nvSpPr>
          <p:cNvPr id="15409" name="Rectangle 50"/>
          <p:cNvSpPr>
            <a:spLocks noChangeArrowheads="1"/>
          </p:cNvSpPr>
          <p:nvPr/>
        </p:nvSpPr>
        <p:spPr bwMode="auto">
          <a:xfrm>
            <a:off x="3711575" y="1016000"/>
            <a:ext cx="338138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66</a:t>
            </a:r>
          </a:p>
        </p:txBody>
      </p:sp>
      <p:sp>
        <p:nvSpPr>
          <p:cNvPr id="15410" name="Rectangle 51"/>
          <p:cNvSpPr>
            <a:spLocks noChangeArrowheads="1"/>
          </p:cNvSpPr>
          <p:nvPr/>
        </p:nvSpPr>
        <p:spPr bwMode="auto">
          <a:xfrm>
            <a:off x="4049713" y="1016000"/>
            <a:ext cx="338137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67</a:t>
            </a:r>
          </a:p>
        </p:txBody>
      </p:sp>
      <p:sp>
        <p:nvSpPr>
          <p:cNvPr id="15411" name="Rectangle 52"/>
          <p:cNvSpPr>
            <a:spLocks noChangeArrowheads="1"/>
          </p:cNvSpPr>
          <p:nvPr/>
        </p:nvSpPr>
        <p:spPr bwMode="auto">
          <a:xfrm>
            <a:off x="4387850" y="1016000"/>
            <a:ext cx="336550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Zn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68</a:t>
            </a:r>
          </a:p>
        </p:txBody>
      </p:sp>
      <p:sp>
        <p:nvSpPr>
          <p:cNvPr id="15412" name="Rectangle 53"/>
          <p:cNvSpPr>
            <a:spLocks noChangeArrowheads="1"/>
          </p:cNvSpPr>
          <p:nvPr/>
        </p:nvSpPr>
        <p:spPr bwMode="auto">
          <a:xfrm>
            <a:off x="336550" y="1627188"/>
            <a:ext cx="339725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55</a:t>
            </a:r>
          </a:p>
        </p:txBody>
      </p:sp>
      <p:sp>
        <p:nvSpPr>
          <p:cNvPr id="15413" name="Rectangle 54"/>
          <p:cNvSpPr>
            <a:spLocks noChangeArrowheads="1"/>
          </p:cNvSpPr>
          <p:nvPr/>
        </p:nvSpPr>
        <p:spPr bwMode="auto">
          <a:xfrm>
            <a:off x="676275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56</a:t>
            </a:r>
          </a:p>
        </p:txBody>
      </p:sp>
      <p:sp>
        <p:nvSpPr>
          <p:cNvPr id="15414" name="Rectangle 55"/>
          <p:cNvSpPr>
            <a:spLocks noChangeArrowheads="1"/>
          </p:cNvSpPr>
          <p:nvPr/>
        </p:nvSpPr>
        <p:spPr bwMode="auto">
          <a:xfrm>
            <a:off x="1012825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57</a:t>
            </a:r>
          </a:p>
        </p:txBody>
      </p:sp>
      <p:sp>
        <p:nvSpPr>
          <p:cNvPr id="15415" name="Rectangle 56"/>
          <p:cNvSpPr>
            <a:spLocks noChangeArrowheads="1"/>
          </p:cNvSpPr>
          <p:nvPr/>
        </p:nvSpPr>
        <p:spPr bwMode="auto">
          <a:xfrm>
            <a:off x="1349375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58</a:t>
            </a:r>
          </a:p>
        </p:txBody>
      </p:sp>
      <p:sp>
        <p:nvSpPr>
          <p:cNvPr id="15416" name="Rectangle 57"/>
          <p:cNvSpPr>
            <a:spLocks noChangeArrowheads="1"/>
          </p:cNvSpPr>
          <p:nvPr/>
        </p:nvSpPr>
        <p:spPr bwMode="auto">
          <a:xfrm>
            <a:off x="1685925" y="1627188"/>
            <a:ext cx="339725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59</a:t>
            </a:r>
          </a:p>
        </p:txBody>
      </p:sp>
      <p:sp>
        <p:nvSpPr>
          <p:cNvPr id="15417" name="Rectangle 58"/>
          <p:cNvSpPr>
            <a:spLocks noChangeArrowheads="1"/>
          </p:cNvSpPr>
          <p:nvPr/>
        </p:nvSpPr>
        <p:spPr bwMode="auto">
          <a:xfrm>
            <a:off x="2025650" y="1627188"/>
            <a:ext cx="336550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60</a:t>
            </a:r>
          </a:p>
        </p:txBody>
      </p:sp>
      <p:sp>
        <p:nvSpPr>
          <p:cNvPr id="15418" name="Rectangle 59"/>
          <p:cNvSpPr>
            <a:spLocks noChangeArrowheads="1"/>
          </p:cNvSpPr>
          <p:nvPr/>
        </p:nvSpPr>
        <p:spPr bwMode="auto">
          <a:xfrm>
            <a:off x="2362200" y="1627188"/>
            <a:ext cx="336550" cy="608012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61</a:t>
            </a:r>
          </a:p>
        </p:txBody>
      </p:sp>
      <p:sp>
        <p:nvSpPr>
          <p:cNvPr id="15419" name="Rectangle 60"/>
          <p:cNvSpPr>
            <a:spLocks noChangeArrowheads="1"/>
          </p:cNvSpPr>
          <p:nvPr/>
        </p:nvSpPr>
        <p:spPr bwMode="auto">
          <a:xfrm>
            <a:off x="2698750" y="1627188"/>
            <a:ext cx="338138" cy="608012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62</a:t>
            </a:r>
          </a:p>
        </p:txBody>
      </p:sp>
      <p:sp>
        <p:nvSpPr>
          <p:cNvPr id="15420" name="Rectangle 61"/>
          <p:cNvSpPr>
            <a:spLocks noChangeArrowheads="1"/>
          </p:cNvSpPr>
          <p:nvPr/>
        </p:nvSpPr>
        <p:spPr bwMode="auto">
          <a:xfrm>
            <a:off x="3036888" y="1627188"/>
            <a:ext cx="338137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63</a:t>
            </a:r>
          </a:p>
        </p:txBody>
      </p:sp>
      <p:sp>
        <p:nvSpPr>
          <p:cNvPr id="15421" name="Rectangle 62"/>
          <p:cNvSpPr>
            <a:spLocks noChangeArrowheads="1"/>
          </p:cNvSpPr>
          <p:nvPr/>
        </p:nvSpPr>
        <p:spPr bwMode="auto">
          <a:xfrm>
            <a:off x="3711575" y="1627188"/>
            <a:ext cx="338138" cy="608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65</a:t>
            </a:r>
          </a:p>
        </p:txBody>
      </p:sp>
      <p:grpSp>
        <p:nvGrpSpPr>
          <p:cNvPr id="15422" name="Group 63"/>
          <p:cNvGrpSpPr>
            <a:grpSpLocks/>
          </p:cNvGrpSpPr>
          <p:nvPr/>
        </p:nvGrpSpPr>
        <p:grpSpPr bwMode="auto">
          <a:xfrm>
            <a:off x="3375025" y="1627188"/>
            <a:ext cx="2362200" cy="608012"/>
            <a:chOff x="2126" y="1125"/>
            <a:chExt cx="1488" cy="492"/>
          </a:xfrm>
        </p:grpSpPr>
        <p:sp>
          <p:nvSpPr>
            <p:cNvPr id="15558" name="Rectangle 64"/>
            <p:cNvSpPr>
              <a:spLocks noChangeArrowheads="1"/>
            </p:cNvSpPr>
            <p:nvPr/>
          </p:nvSpPr>
          <p:spPr bwMode="auto">
            <a:xfrm>
              <a:off x="2976" y="1125"/>
              <a:ext cx="213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68</a:t>
              </a:r>
            </a:p>
          </p:txBody>
        </p:sp>
        <p:sp>
          <p:nvSpPr>
            <p:cNvPr id="15559" name="Rectangle 65"/>
            <p:cNvSpPr>
              <a:spLocks noChangeArrowheads="1"/>
            </p:cNvSpPr>
            <p:nvPr/>
          </p:nvSpPr>
          <p:spPr bwMode="auto">
            <a:xfrm>
              <a:off x="3189" y="1125"/>
              <a:ext cx="212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69</a:t>
              </a:r>
            </a:p>
          </p:txBody>
        </p:sp>
        <p:sp>
          <p:nvSpPr>
            <p:cNvPr id="15560" name="Rectangle 66"/>
            <p:cNvSpPr>
              <a:spLocks noChangeArrowheads="1"/>
            </p:cNvSpPr>
            <p:nvPr/>
          </p:nvSpPr>
          <p:spPr bwMode="auto">
            <a:xfrm>
              <a:off x="3401" y="1125"/>
              <a:ext cx="213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70</a:t>
              </a:r>
            </a:p>
          </p:txBody>
        </p:sp>
        <p:sp>
          <p:nvSpPr>
            <p:cNvPr id="15561" name="Rectangle 67"/>
            <p:cNvSpPr>
              <a:spLocks noChangeArrowheads="1"/>
            </p:cNvSpPr>
            <p:nvPr/>
          </p:nvSpPr>
          <p:spPr bwMode="auto">
            <a:xfrm>
              <a:off x="2126" y="1125"/>
              <a:ext cx="212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64</a:t>
              </a:r>
            </a:p>
          </p:txBody>
        </p:sp>
        <p:sp>
          <p:nvSpPr>
            <p:cNvPr id="15562" name="Rectangle 68"/>
            <p:cNvSpPr>
              <a:spLocks noChangeArrowheads="1"/>
            </p:cNvSpPr>
            <p:nvPr/>
          </p:nvSpPr>
          <p:spPr bwMode="auto">
            <a:xfrm>
              <a:off x="2551" y="1125"/>
              <a:ext cx="213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66</a:t>
              </a:r>
            </a:p>
          </p:txBody>
        </p:sp>
        <p:sp>
          <p:nvSpPr>
            <p:cNvPr id="15563" name="Rectangle 69"/>
            <p:cNvSpPr>
              <a:spLocks noChangeArrowheads="1"/>
            </p:cNvSpPr>
            <p:nvPr/>
          </p:nvSpPr>
          <p:spPr bwMode="auto">
            <a:xfrm>
              <a:off x="2764" y="1125"/>
              <a:ext cx="212" cy="49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67</a:t>
              </a:r>
            </a:p>
          </p:txBody>
        </p:sp>
      </p:grpSp>
      <p:sp>
        <p:nvSpPr>
          <p:cNvPr id="15423" name="Rectangle 70"/>
          <p:cNvSpPr>
            <a:spLocks noChangeArrowheads="1"/>
          </p:cNvSpPr>
          <p:nvPr/>
        </p:nvSpPr>
        <p:spPr bwMode="auto">
          <a:xfrm>
            <a:off x="0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53</a:t>
            </a:r>
          </a:p>
        </p:txBody>
      </p:sp>
      <p:sp>
        <p:nvSpPr>
          <p:cNvPr id="15424" name="Rectangle 71"/>
          <p:cNvSpPr>
            <a:spLocks noChangeArrowheads="1"/>
          </p:cNvSpPr>
          <p:nvPr/>
        </p:nvSpPr>
        <p:spPr bwMode="auto">
          <a:xfrm>
            <a:off x="336550" y="2235200"/>
            <a:ext cx="339725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54</a:t>
            </a:r>
          </a:p>
        </p:txBody>
      </p:sp>
      <p:sp>
        <p:nvSpPr>
          <p:cNvPr id="15425" name="Rectangle 72"/>
          <p:cNvSpPr>
            <a:spLocks noChangeArrowheads="1"/>
          </p:cNvSpPr>
          <p:nvPr/>
        </p:nvSpPr>
        <p:spPr bwMode="auto">
          <a:xfrm>
            <a:off x="676275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55</a:t>
            </a:r>
          </a:p>
        </p:txBody>
      </p:sp>
      <p:sp>
        <p:nvSpPr>
          <p:cNvPr id="15426" name="Rectangle 73"/>
          <p:cNvSpPr>
            <a:spLocks noChangeArrowheads="1"/>
          </p:cNvSpPr>
          <p:nvPr/>
        </p:nvSpPr>
        <p:spPr bwMode="auto">
          <a:xfrm>
            <a:off x="1012825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 b="1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 b="1">
                <a:latin typeface="Arial" charset="0"/>
              </a:rPr>
              <a:t>56</a:t>
            </a:r>
          </a:p>
        </p:txBody>
      </p:sp>
      <p:sp>
        <p:nvSpPr>
          <p:cNvPr id="15427" name="Rectangle 74"/>
          <p:cNvSpPr>
            <a:spLocks noChangeArrowheads="1"/>
          </p:cNvSpPr>
          <p:nvPr/>
        </p:nvSpPr>
        <p:spPr bwMode="auto">
          <a:xfrm>
            <a:off x="1349375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57</a:t>
            </a:r>
          </a:p>
        </p:txBody>
      </p:sp>
      <p:sp>
        <p:nvSpPr>
          <p:cNvPr id="15428" name="Rectangle 75"/>
          <p:cNvSpPr>
            <a:spLocks noChangeArrowheads="1"/>
          </p:cNvSpPr>
          <p:nvPr/>
        </p:nvSpPr>
        <p:spPr bwMode="auto">
          <a:xfrm>
            <a:off x="1685925" y="2235200"/>
            <a:ext cx="339725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58</a:t>
            </a:r>
          </a:p>
        </p:txBody>
      </p:sp>
      <p:sp>
        <p:nvSpPr>
          <p:cNvPr id="15429" name="Rectangle 76"/>
          <p:cNvSpPr>
            <a:spLocks noChangeArrowheads="1"/>
          </p:cNvSpPr>
          <p:nvPr/>
        </p:nvSpPr>
        <p:spPr bwMode="auto">
          <a:xfrm>
            <a:off x="2025650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59</a:t>
            </a:r>
          </a:p>
        </p:txBody>
      </p:sp>
      <p:sp>
        <p:nvSpPr>
          <p:cNvPr id="15430" name="Rectangle 77"/>
          <p:cNvSpPr>
            <a:spLocks noChangeArrowheads="1"/>
          </p:cNvSpPr>
          <p:nvPr/>
        </p:nvSpPr>
        <p:spPr bwMode="auto">
          <a:xfrm>
            <a:off x="2362200" y="2235200"/>
            <a:ext cx="336550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60</a:t>
            </a:r>
          </a:p>
        </p:txBody>
      </p:sp>
      <p:sp>
        <p:nvSpPr>
          <p:cNvPr id="15431" name="Rectangle 78"/>
          <p:cNvSpPr>
            <a:spLocks noChangeArrowheads="1"/>
          </p:cNvSpPr>
          <p:nvPr/>
        </p:nvSpPr>
        <p:spPr bwMode="auto">
          <a:xfrm>
            <a:off x="2698750" y="2235200"/>
            <a:ext cx="338138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61</a:t>
            </a:r>
          </a:p>
        </p:txBody>
      </p:sp>
      <p:sp>
        <p:nvSpPr>
          <p:cNvPr id="15432" name="Rectangle 79"/>
          <p:cNvSpPr>
            <a:spLocks noChangeArrowheads="1"/>
          </p:cNvSpPr>
          <p:nvPr/>
        </p:nvSpPr>
        <p:spPr bwMode="auto">
          <a:xfrm>
            <a:off x="3036888" y="2235200"/>
            <a:ext cx="338137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62</a:t>
            </a:r>
          </a:p>
        </p:txBody>
      </p:sp>
      <p:sp>
        <p:nvSpPr>
          <p:cNvPr id="15433" name="Rectangle 80"/>
          <p:cNvSpPr>
            <a:spLocks noChangeArrowheads="1"/>
          </p:cNvSpPr>
          <p:nvPr/>
        </p:nvSpPr>
        <p:spPr bwMode="auto">
          <a:xfrm>
            <a:off x="3375025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63</a:t>
            </a:r>
          </a:p>
        </p:txBody>
      </p:sp>
      <p:sp>
        <p:nvSpPr>
          <p:cNvPr id="15434" name="Rectangle 81"/>
          <p:cNvSpPr>
            <a:spLocks noChangeArrowheads="1"/>
          </p:cNvSpPr>
          <p:nvPr/>
        </p:nvSpPr>
        <p:spPr bwMode="auto">
          <a:xfrm>
            <a:off x="3711575" y="2235200"/>
            <a:ext cx="338138" cy="611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64</a:t>
            </a:r>
          </a:p>
        </p:txBody>
      </p:sp>
      <p:sp>
        <p:nvSpPr>
          <p:cNvPr id="15435" name="Rectangle 82"/>
          <p:cNvSpPr>
            <a:spLocks noChangeArrowheads="1"/>
          </p:cNvSpPr>
          <p:nvPr/>
        </p:nvSpPr>
        <p:spPr bwMode="auto">
          <a:xfrm>
            <a:off x="4049713" y="2235200"/>
            <a:ext cx="338137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65</a:t>
            </a:r>
          </a:p>
        </p:txBody>
      </p:sp>
      <p:sp>
        <p:nvSpPr>
          <p:cNvPr id="15436" name="Rectangle 83"/>
          <p:cNvSpPr>
            <a:spLocks noChangeArrowheads="1"/>
          </p:cNvSpPr>
          <p:nvPr/>
        </p:nvSpPr>
        <p:spPr bwMode="auto">
          <a:xfrm>
            <a:off x="4387850" y="2235200"/>
            <a:ext cx="336550" cy="6111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Ni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66</a:t>
            </a:r>
          </a:p>
        </p:txBody>
      </p:sp>
      <p:sp>
        <p:nvSpPr>
          <p:cNvPr id="15437" name="Rectangle 84"/>
          <p:cNvSpPr>
            <a:spLocks noChangeArrowheads="1"/>
          </p:cNvSpPr>
          <p:nvPr/>
        </p:nvSpPr>
        <p:spPr bwMode="auto">
          <a:xfrm>
            <a:off x="969963" y="687388"/>
            <a:ext cx="438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1">
                <a:latin typeface="Arial" charset="0"/>
              </a:rPr>
              <a:t>28</a:t>
            </a:r>
            <a:endParaRPr lang="en-US" sz="1800" b="1">
              <a:latin typeface="Arial" charset="0"/>
            </a:endParaRPr>
          </a:p>
        </p:txBody>
      </p:sp>
      <p:sp>
        <p:nvSpPr>
          <p:cNvPr id="15438" name="Rectangle 85"/>
          <p:cNvSpPr>
            <a:spLocks noChangeArrowheads="1"/>
          </p:cNvSpPr>
          <p:nvPr/>
        </p:nvSpPr>
        <p:spPr bwMode="auto">
          <a:xfrm>
            <a:off x="8389938" y="674688"/>
            <a:ext cx="438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1">
                <a:latin typeface="Arial" charset="0"/>
              </a:rPr>
              <a:t>50</a:t>
            </a:r>
            <a:endParaRPr lang="en-US" sz="1800" b="1">
              <a:latin typeface="Arial" charset="0"/>
            </a:endParaRPr>
          </a:p>
        </p:txBody>
      </p:sp>
      <p:sp>
        <p:nvSpPr>
          <p:cNvPr id="15439" name="Rectangle 86"/>
          <p:cNvSpPr>
            <a:spLocks noChangeArrowheads="1"/>
          </p:cNvSpPr>
          <p:nvPr/>
        </p:nvSpPr>
        <p:spPr bwMode="auto">
          <a:xfrm>
            <a:off x="3035300" y="1627188"/>
            <a:ext cx="338138" cy="6080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63</a:t>
            </a:r>
          </a:p>
        </p:txBody>
      </p:sp>
      <p:sp>
        <p:nvSpPr>
          <p:cNvPr id="15440" name="Rectangle 87"/>
          <p:cNvSpPr>
            <a:spLocks noChangeArrowheads="1"/>
          </p:cNvSpPr>
          <p:nvPr/>
        </p:nvSpPr>
        <p:spPr bwMode="auto">
          <a:xfrm>
            <a:off x="3711575" y="1627188"/>
            <a:ext cx="338138" cy="6080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1600">
                <a:latin typeface="Arial" charset="0"/>
              </a:rPr>
              <a:t>Cu</a:t>
            </a:r>
          </a:p>
          <a:p>
            <a:pPr algn="ctr" eaLnBrk="0" hangingPunct="0"/>
            <a:r>
              <a:rPr lang="de-DE" sz="1600">
                <a:latin typeface="Arial" charset="0"/>
              </a:rPr>
              <a:t>65</a:t>
            </a:r>
          </a:p>
        </p:txBody>
      </p:sp>
      <p:sp>
        <p:nvSpPr>
          <p:cNvPr id="15441" name="Rectangle 88"/>
          <p:cNvSpPr>
            <a:spLocks noChangeArrowheads="1"/>
          </p:cNvSpPr>
          <p:nvPr/>
        </p:nvSpPr>
        <p:spPr bwMode="auto">
          <a:xfrm>
            <a:off x="1019175" y="668338"/>
            <a:ext cx="330200" cy="2312987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42" name="Rectangle 89"/>
          <p:cNvSpPr>
            <a:spLocks noChangeArrowheads="1"/>
          </p:cNvSpPr>
          <p:nvPr/>
        </p:nvSpPr>
        <p:spPr bwMode="auto">
          <a:xfrm>
            <a:off x="8443913" y="655638"/>
            <a:ext cx="330200" cy="2325687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43" name="Group 90"/>
          <p:cNvGrpSpPr>
            <a:grpSpLocks/>
          </p:cNvGrpSpPr>
          <p:nvPr/>
        </p:nvGrpSpPr>
        <p:grpSpPr bwMode="auto">
          <a:xfrm>
            <a:off x="3384550" y="1633538"/>
            <a:ext cx="2362200" cy="608012"/>
            <a:chOff x="2126" y="1125"/>
            <a:chExt cx="1488" cy="492"/>
          </a:xfrm>
        </p:grpSpPr>
        <p:sp>
          <p:nvSpPr>
            <p:cNvPr id="15552" name="Rectangle 91"/>
            <p:cNvSpPr>
              <a:spLocks noChangeArrowheads="1"/>
            </p:cNvSpPr>
            <p:nvPr/>
          </p:nvSpPr>
          <p:spPr bwMode="auto">
            <a:xfrm>
              <a:off x="2976" y="1125"/>
              <a:ext cx="213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68</a:t>
              </a:r>
            </a:p>
          </p:txBody>
        </p:sp>
        <p:sp>
          <p:nvSpPr>
            <p:cNvPr id="15553" name="Rectangle 92"/>
            <p:cNvSpPr>
              <a:spLocks noChangeArrowheads="1"/>
            </p:cNvSpPr>
            <p:nvPr/>
          </p:nvSpPr>
          <p:spPr bwMode="auto">
            <a:xfrm>
              <a:off x="3189" y="1125"/>
              <a:ext cx="212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69</a:t>
              </a:r>
            </a:p>
          </p:txBody>
        </p:sp>
        <p:sp>
          <p:nvSpPr>
            <p:cNvPr id="15554" name="Rectangle 93"/>
            <p:cNvSpPr>
              <a:spLocks noChangeArrowheads="1"/>
            </p:cNvSpPr>
            <p:nvPr/>
          </p:nvSpPr>
          <p:spPr bwMode="auto">
            <a:xfrm>
              <a:off x="3401" y="1125"/>
              <a:ext cx="213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70</a:t>
              </a:r>
            </a:p>
          </p:txBody>
        </p:sp>
        <p:sp>
          <p:nvSpPr>
            <p:cNvPr id="15555" name="Rectangle 94"/>
            <p:cNvSpPr>
              <a:spLocks noChangeArrowheads="1"/>
            </p:cNvSpPr>
            <p:nvPr/>
          </p:nvSpPr>
          <p:spPr bwMode="auto">
            <a:xfrm>
              <a:off x="2126" y="1125"/>
              <a:ext cx="212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64</a:t>
              </a:r>
            </a:p>
          </p:txBody>
        </p:sp>
        <p:sp>
          <p:nvSpPr>
            <p:cNvPr id="15556" name="Rectangle 95"/>
            <p:cNvSpPr>
              <a:spLocks noChangeArrowheads="1"/>
            </p:cNvSpPr>
            <p:nvPr/>
          </p:nvSpPr>
          <p:spPr bwMode="auto">
            <a:xfrm>
              <a:off x="2551" y="1125"/>
              <a:ext cx="213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66</a:t>
              </a:r>
            </a:p>
          </p:txBody>
        </p:sp>
        <p:sp>
          <p:nvSpPr>
            <p:cNvPr id="15557" name="Rectangle 96"/>
            <p:cNvSpPr>
              <a:spLocks noChangeArrowheads="1"/>
            </p:cNvSpPr>
            <p:nvPr/>
          </p:nvSpPr>
          <p:spPr bwMode="auto">
            <a:xfrm>
              <a:off x="2764" y="1125"/>
              <a:ext cx="212" cy="49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Arial" charset="0"/>
                </a:rPr>
                <a:t>Cu</a:t>
              </a:r>
            </a:p>
            <a:p>
              <a:pPr algn="ctr" eaLnBrk="0" hangingPunct="0"/>
              <a:r>
                <a:rPr lang="de-DE" sz="1600">
                  <a:latin typeface="Arial" charset="0"/>
                </a:rPr>
                <a:t>67</a:t>
              </a:r>
            </a:p>
          </p:txBody>
        </p:sp>
      </p:grpSp>
      <p:sp>
        <p:nvSpPr>
          <p:cNvPr id="15444" name="Rectangle 97"/>
          <p:cNvSpPr>
            <a:spLocks noChangeArrowheads="1"/>
          </p:cNvSpPr>
          <p:nvPr/>
        </p:nvSpPr>
        <p:spPr bwMode="auto">
          <a:xfrm>
            <a:off x="5032375" y="684213"/>
            <a:ext cx="438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1">
                <a:latin typeface="Arial" charset="0"/>
              </a:rPr>
              <a:t>40</a:t>
            </a:r>
            <a:endParaRPr lang="en-US" sz="1800" b="1">
              <a:latin typeface="Arial" charset="0"/>
            </a:endParaRPr>
          </a:p>
        </p:txBody>
      </p:sp>
      <p:sp>
        <p:nvSpPr>
          <p:cNvPr id="15445" name="Rectangle 98"/>
          <p:cNvSpPr>
            <a:spLocks noChangeArrowheads="1"/>
          </p:cNvSpPr>
          <p:nvPr/>
        </p:nvSpPr>
        <p:spPr bwMode="auto">
          <a:xfrm>
            <a:off x="5070475" y="642938"/>
            <a:ext cx="330200" cy="2357437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46" name="Group 99"/>
          <p:cNvGrpSpPr>
            <a:grpSpLocks/>
          </p:cNvGrpSpPr>
          <p:nvPr/>
        </p:nvGrpSpPr>
        <p:grpSpPr bwMode="auto">
          <a:xfrm>
            <a:off x="5232400" y="2798763"/>
            <a:ext cx="2409825" cy="430212"/>
            <a:chOff x="3296" y="2033"/>
            <a:chExt cx="1518" cy="271"/>
          </a:xfrm>
        </p:grpSpPr>
        <p:sp>
          <p:nvSpPr>
            <p:cNvPr id="15550" name="Line 100"/>
            <p:cNvSpPr>
              <a:spLocks noChangeShapeType="1"/>
            </p:cNvSpPr>
            <p:nvPr/>
          </p:nvSpPr>
          <p:spPr bwMode="auto">
            <a:xfrm>
              <a:off x="3296" y="2304"/>
              <a:ext cx="1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51" name="Text Box 101"/>
            <p:cNvSpPr txBox="1">
              <a:spLocks noChangeArrowheads="1"/>
            </p:cNvSpPr>
            <p:nvPr/>
          </p:nvSpPr>
          <p:spPr bwMode="auto">
            <a:xfrm>
              <a:off x="3587" y="2033"/>
              <a:ext cx="1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Symbol" pitchFamily="18" charset="2"/>
                </a:rPr>
                <a:t>n</a:t>
              </a:r>
              <a:r>
                <a:rPr lang="en-US" sz="2000">
                  <a:latin typeface="Arial" charset="0"/>
                </a:rPr>
                <a:t>1g</a:t>
              </a:r>
              <a:r>
                <a:rPr lang="en-US" sz="2000" baseline="-25000">
                  <a:latin typeface="Arial" charset="0"/>
                </a:rPr>
                <a:t>9/2 </a:t>
              </a:r>
              <a:r>
                <a:rPr lang="en-US" sz="2000">
                  <a:latin typeface="Arial" charset="0"/>
                </a:rPr>
                <a:t>gets filled</a:t>
              </a:r>
              <a:endParaRPr lang="nl-NL" sz="2000">
                <a:latin typeface="Arial" charset="0"/>
              </a:endParaRPr>
            </a:p>
          </p:txBody>
        </p:sp>
      </p:grpSp>
      <p:grpSp>
        <p:nvGrpSpPr>
          <p:cNvPr id="15447" name="Group 102"/>
          <p:cNvGrpSpPr>
            <a:grpSpLocks/>
          </p:cNvGrpSpPr>
          <p:nvPr/>
        </p:nvGrpSpPr>
        <p:grpSpPr bwMode="auto">
          <a:xfrm>
            <a:off x="1090613" y="2784475"/>
            <a:ext cx="4132262" cy="430213"/>
            <a:chOff x="687" y="2024"/>
            <a:chExt cx="2603" cy="271"/>
          </a:xfrm>
        </p:grpSpPr>
        <p:sp>
          <p:nvSpPr>
            <p:cNvPr id="15548" name="Line 103"/>
            <p:cNvSpPr>
              <a:spLocks noChangeShapeType="1"/>
            </p:cNvSpPr>
            <p:nvPr/>
          </p:nvSpPr>
          <p:spPr bwMode="auto">
            <a:xfrm>
              <a:off x="687" y="2295"/>
              <a:ext cx="2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49" name="Text Box 104"/>
            <p:cNvSpPr txBox="1">
              <a:spLocks noChangeArrowheads="1"/>
            </p:cNvSpPr>
            <p:nvPr/>
          </p:nvSpPr>
          <p:spPr bwMode="auto">
            <a:xfrm>
              <a:off x="978" y="2024"/>
              <a:ext cx="23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Symbol" pitchFamily="18" charset="2"/>
                </a:rPr>
                <a:t>n</a:t>
              </a:r>
              <a:r>
                <a:rPr lang="en-US" sz="2000">
                  <a:latin typeface="Arial" charset="0"/>
                </a:rPr>
                <a:t>2p</a:t>
              </a:r>
              <a:r>
                <a:rPr lang="en-US" sz="2000" baseline="-25000">
                  <a:latin typeface="Arial" charset="0"/>
                </a:rPr>
                <a:t>3/2              </a:t>
              </a:r>
              <a:r>
                <a:rPr lang="en-US" sz="2000">
                  <a:latin typeface="Arial" charset="0"/>
                </a:rPr>
                <a:t>1f</a:t>
              </a:r>
              <a:r>
                <a:rPr lang="en-US" sz="2000" baseline="-25000">
                  <a:latin typeface="Arial" charset="0"/>
                </a:rPr>
                <a:t>5/2                          </a:t>
              </a:r>
              <a:r>
                <a:rPr lang="en-US" sz="2000">
                  <a:latin typeface="Arial" charset="0"/>
                </a:rPr>
                <a:t>2p</a:t>
              </a:r>
              <a:r>
                <a:rPr lang="en-US" sz="2000" baseline="-25000">
                  <a:latin typeface="Arial" charset="0"/>
                </a:rPr>
                <a:t>1/2 </a:t>
              </a:r>
              <a:endParaRPr lang="nl-NL" sz="2000">
                <a:latin typeface="Arial" charset="0"/>
              </a:endParaRPr>
            </a:p>
          </p:txBody>
        </p:sp>
      </p:grpSp>
      <p:sp>
        <p:nvSpPr>
          <p:cNvPr id="15448" name="Rectangle 177"/>
          <p:cNvSpPr>
            <a:spLocks noChangeArrowheads="1"/>
          </p:cNvSpPr>
          <p:nvPr/>
        </p:nvSpPr>
        <p:spPr bwMode="auto">
          <a:xfrm>
            <a:off x="4479925" y="2560638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449" name="Line 2"/>
          <p:cNvSpPr>
            <a:spLocks noChangeShapeType="1"/>
          </p:cNvSpPr>
          <p:nvPr/>
        </p:nvSpPr>
        <p:spPr bwMode="auto">
          <a:xfrm>
            <a:off x="1042988" y="6040438"/>
            <a:ext cx="361950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0" name="Line 4"/>
          <p:cNvSpPr>
            <a:spLocks noChangeShapeType="1"/>
          </p:cNvSpPr>
          <p:nvPr/>
        </p:nvSpPr>
        <p:spPr bwMode="auto">
          <a:xfrm flipH="1">
            <a:off x="892175" y="5106988"/>
            <a:ext cx="53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1" name="Line 5"/>
          <p:cNvSpPr>
            <a:spLocks noChangeShapeType="1"/>
          </p:cNvSpPr>
          <p:nvPr/>
        </p:nvSpPr>
        <p:spPr bwMode="auto">
          <a:xfrm flipH="1">
            <a:off x="892175" y="5580063"/>
            <a:ext cx="53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2" name="Line 6"/>
          <p:cNvSpPr>
            <a:spLocks noChangeShapeType="1"/>
          </p:cNvSpPr>
          <p:nvPr/>
        </p:nvSpPr>
        <p:spPr bwMode="auto">
          <a:xfrm flipH="1">
            <a:off x="892175" y="4616450"/>
            <a:ext cx="53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3" name="Line 7"/>
          <p:cNvSpPr>
            <a:spLocks noChangeShapeType="1"/>
          </p:cNvSpPr>
          <p:nvPr/>
        </p:nvSpPr>
        <p:spPr bwMode="auto">
          <a:xfrm>
            <a:off x="1585913" y="6040438"/>
            <a:ext cx="363537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4" name="Line 8"/>
          <p:cNvSpPr>
            <a:spLocks noChangeShapeType="1"/>
          </p:cNvSpPr>
          <p:nvPr/>
        </p:nvSpPr>
        <p:spPr bwMode="auto">
          <a:xfrm>
            <a:off x="2157413" y="6040438"/>
            <a:ext cx="361950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5" name="Line 9"/>
          <p:cNvSpPr>
            <a:spLocks noChangeShapeType="1"/>
          </p:cNvSpPr>
          <p:nvPr/>
        </p:nvSpPr>
        <p:spPr bwMode="auto">
          <a:xfrm>
            <a:off x="2700338" y="6040438"/>
            <a:ext cx="361950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6" name="Line 10"/>
          <p:cNvSpPr>
            <a:spLocks noChangeShapeType="1"/>
          </p:cNvSpPr>
          <p:nvPr/>
        </p:nvSpPr>
        <p:spPr bwMode="auto">
          <a:xfrm>
            <a:off x="3244850" y="6040438"/>
            <a:ext cx="363538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7" name="Line 11"/>
          <p:cNvSpPr>
            <a:spLocks noChangeShapeType="1"/>
          </p:cNvSpPr>
          <p:nvPr/>
        </p:nvSpPr>
        <p:spPr bwMode="auto">
          <a:xfrm>
            <a:off x="3789363" y="6040438"/>
            <a:ext cx="361950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8" name="Line 12"/>
          <p:cNvSpPr>
            <a:spLocks noChangeShapeType="1"/>
          </p:cNvSpPr>
          <p:nvPr/>
        </p:nvSpPr>
        <p:spPr bwMode="auto">
          <a:xfrm>
            <a:off x="4357688" y="6040438"/>
            <a:ext cx="363537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59" name="Line 13"/>
          <p:cNvSpPr>
            <a:spLocks noChangeShapeType="1"/>
          </p:cNvSpPr>
          <p:nvPr/>
        </p:nvSpPr>
        <p:spPr bwMode="auto">
          <a:xfrm>
            <a:off x="4902200" y="6040438"/>
            <a:ext cx="361950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0" name="Line 14"/>
          <p:cNvSpPr>
            <a:spLocks noChangeShapeType="1"/>
          </p:cNvSpPr>
          <p:nvPr/>
        </p:nvSpPr>
        <p:spPr bwMode="auto">
          <a:xfrm>
            <a:off x="5416550" y="6040438"/>
            <a:ext cx="363538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1" name="Line 15"/>
          <p:cNvSpPr>
            <a:spLocks noChangeShapeType="1"/>
          </p:cNvSpPr>
          <p:nvPr/>
        </p:nvSpPr>
        <p:spPr bwMode="auto">
          <a:xfrm>
            <a:off x="1069975" y="5100638"/>
            <a:ext cx="363538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2" name="Line 16"/>
          <p:cNvSpPr>
            <a:spLocks noChangeShapeType="1"/>
          </p:cNvSpPr>
          <p:nvPr/>
        </p:nvSpPr>
        <p:spPr bwMode="auto">
          <a:xfrm>
            <a:off x="1069975" y="5048250"/>
            <a:ext cx="363538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3" name="Line 17"/>
          <p:cNvSpPr>
            <a:spLocks noChangeShapeType="1"/>
          </p:cNvSpPr>
          <p:nvPr/>
        </p:nvSpPr>
        <p:spPr bwMode="auto">
          <a:xfrm>
            <a:off x="1585913" y="5565775"/>
            <a:ext cx="363537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4" name="Line 18"/>
          <p:cNvSpPr>
            <a:spLocks noChangeShapeType="1"/>
          </p:cNvSpPr>
          <p:nvPr/>
        </p:nvSpPr>
        <p:spPr bwMode="auto">
          <a:xfrm>
            <a:off x="1585913" y="5168900"/>
            <a:ext cx="363537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5" name="Line 19"/>
          <p:cNvSpPr>
            <a:spLocks noChangeShapeType="1"/>
          </p:cNvSpPr>
          <p:nvPr/>
        </p:nvSpPr>
        <p:spPr bwMode="auto">
          <a:xfrm>
            <a:off x="2157413" y="5265738"/>
            <a:ext cx="363537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6" name="Text Box 20"/>
          <p:cNvSpPr txBox="1">
            <a:spLocks noChangeArrowheads="1"/>
          </p:cNvSpPr>
          <p:nvPr/>
        </p:nvSpPr>
        <p:spPr bwMode="auto">
          <a:xfrm>
            <a:off x="1009650" y="6043613"/>
            <a:ext cx="328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57</a:t>
            </a:r>
            <a:endParaRPr lang="nl-NL" sz="2000"/>
          </a:p>
        </p:txBody>
      </p:sp>
      <p:sp>
        <p:nvSpPr>
          <p:cNvPr id="15467" name="Line 21"/>
          <p:cNvSpPr>
            <a:spLocks noChangeShapeType="1"/>
          </p:cNvSpPr>
          <p:nvPr/>
        </p:nvSpPr>
        <p:spPr bwMode="auto">
          <a:xfrm>
            <a:off x="2700338" y="5151438"/>
            <a:ext cx="363537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68" name="Text Box 22"/>
          <p:cNvSpPr txBox="1">
            <a:spLocks noChangeArrowheads="1"/>
          </p:cNvSpPr>
          <p:nvPr/>
        </p:nvSpPr>
        <p:spPr bwMode="auto">
          <a:xfrm>
            <a:off x="1582738" y="6053138"/>
            <a:ext cx="3286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59</a:t>
            </a:r>
            <a:endParaRPr lang="nl-NL" sz="2000"/>
          </a:p>
        </p:txBody>
      </p:sp>
      <p:sp>
        <p:nvSpPr>
          <p:cNvPr id="15469" name="Text Box 23"/>
          <p:cNvSpPr txBox="1">
            <a:spLocks noChangeArrowheads="1"/>
          </p:cNvSpPr>
          <p:nvPr/>
        </p:nvSpPr>
        <p:spPr bwMode="auto">
          <a:xfrm>
            <a:off x="2116138" y="6043613"/>
            <a:ext cx="3302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61</a:t>
            </a:r>
            <a:endParaRPr lang="nl-NL" sz="2000"/>
          </a:p>
        </p:txBody>
      </p:sp>
      <p:sp>
        <p:nvSpPr>
          <p:cNvPr id="15470" name="Text Box 24"/>
          <p:cNvSpPr txBox="1">
            <a:spLocks noChangeArrowheads="1"/>
          </p:cNvSpPr>
          <p:nvPr/>
        </p:nvSpPr>
        <p:spPr bwMode="auto">
          <a:xfrm>
            <a:off x="2649538" y="6043613"/>
            <a:ext cx="330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63</a:t>
            </a:r>
            <a:endParaRPr lang="nl-NL" sz="2000"/>
          </a:p>
        </p:txBody>
      </p:sp>
      <p:sp>
        <p:nvSpPr>
          <p:cNvPr id="15471" name="Text Box 25"/>
          <p:cNvSpPr txBox="1">
            <a:spLocks noChangeArrowheads="1"/>
          </p:cNvSpPr>
          <p:nvPr/>
        </p:nvSpPr>
        <p:spPr bwMode="auto">
          <a:xfrm>
            <a:off x="3182938" y="6043613"/>
            <a:ext cx="330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65</a:t>
            </a:r>
            <a:endParaRPr lang="nl-NL" sz="2000"/>
          </a:p>
        </p:txBody>
      </p:sp>
      <p:sp>
        <p:nvSpPr>
          <p:cNvPr id="15472" name="Text Box 26"/>
          <p:cNvSpPr txBox="1">
            <a:spLocks noChangeArrowheads="1"/>
          </p:cNvSpPr>
          <p:nvPr/>
        </p:nvSpPr>
        <p:spPr bwMode="auto">
          <a:xfrm>
            <a:off x="3754438" y="6043613"/>
            <a:ext cx="3286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67</a:t>
            </a:r>
            <a:endParaRPr lang="nl-NL" sz="2000"/>
          </a:p>
        </p:txBody>
      </p:sp>
      <p:sp>
        <p:nvSpPr>
          <p:cNvPr id="15473" name="Text Box 27"/>
          <p:cNvSpPr txBox="1">
            <a:spLocks noChangeArrowheads="1"/>
          </p:cNvSpPr>
          <p:nvPr/>
        </p:nvSpPr>
        <p:spPr bwMode="auto">
          <a:xfrm>
            <a:off x="4305300" y="6062663"/>
            <a:ext cx="330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69</a:t>
            </a:r>
            <a:endParaRPr lang="nl-NL" sz="2000"/>
          </a:p>
        </p:txBody>
      </p:sp>
      <p:sp>
        <p:nvSpPr>
          <p:cNvPr id="15474" name="Text Box 28"/>
          <p:cNvSpPr txBox="1">
            <a:spLocks noChangeArrowheads="1"/>
          </p:cNvSpPr>
          <p:nvPr/>
        </p:nvSpPr>
        <p:spPr bwMode="auto">
          <a:xfrm>
            <a:off x="4906963" y="6062663"/>
            <a:ext cx="3286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71</a:t>
            </a:r>
            <a:endParaRPr lang="nl-NL" sz="2000"/>
          </a:p>
        </p:txBody>
      </p:sp>
      <p:sp>
        <p:nvSpPr>
          <p:cNvPr id="15475" name="Line 29"/>
          <p:cNvSpPr>
            <a:spLocks noChangeShapeType="1"/>
          </p:cNvSpPr>
          <p:nvPr/>
        </p:nvSpPr>
        <p:spPr bwMode="auto">
          <a:xfrm>
            <a:off x="2157413" y="5603875"/>
            <a:ext cx="363537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76" name="Line 30"/>
          <p:cNvSpPr>
            <a:spLocks noChangeShapeType="1"/>
          </p:cNvSpPr>
          <p:nvPr/>
        </p:nvSpPr>
        <p:spPr bwMode="auto">
          <a:xfrm>
            <a:off x="2700338" y="5483225"/>
            <a:ext cx="363537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77" name="Line 31"/>
          <p:cNvSpPr>
            <a:spLocks noChangeShapeType="1"/>
          </p:cNvSpPr>
          <p:nvPr/>
        </p:nvSpPr>
        <p:spPr bwMode="auto">
          <a:xfrm>
            <a:off x="3259138" y="5386388"/>
            <a:ext cx="365125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78" name="Line 32"/>
          <p:cNvSpPr>
            <a:spLocks noChangeShapeType="1"/>
          </p:cNvSpPr>
          <p:nvPr/>
        </p:nvSpPr>
        <p:spPr bwMode="auto">
          <a:xfrm>
            <a:off x="3776663" y="5048250"/>
            <a:ext cx="363537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79" name="Line 33"/>
          <p:cNvSpPr>
            <a:spLocks noChangeShapeType="1"/>
          </p:cNvSpPr>
          <p:nvPr/>
        </p:nvSpPr>
        <p:spPr bwMode="auto">
          <a:xfrm>
            <a:off x="4333875" y="4999038"/>
            <a:ext cx="361950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0" name="Line 34"/>
          <p:cNvSpPr>
            <a:spLocks noChangeShapeType="1"/>
          </p:cNvSpPr>
          <p:nvPr/>
        </p:nvSpPr>
        <p:spPr bwMode="auto">
          <a:xfrm>
            <a:off x="3270250" y="5048250"/>
            <a:ext cx="363538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1" name="Line 35"/>
          <p:cNvSpPr>
            <a:spLocks noChangeShapeType="1"/>
          </p:cNvSpPr>
          <p:nvPr/>
        </p:nvSpPr>
        <p:spPr bwMode="auto">
          <a:xfrm>
            <a:off x="3787775" y="4976813"/>
            <a:ext cx="363538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2" name="Line 36"/>
          <p:cNvSpPr>
            <a:spLocks noChangeShapeType="1"/>
          </p:cNvSpPr>
          <p:nvPr/>
        </p:nvSpPr>
        <p:spPr bwMode="auto">
          <a:xfrm>
            <a:off x="5922963" y="6040438"/>
            <a:ext cx="3635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3" name="Text Box 37"/>
          <p:cNvSpPr txBox="1">
            <a:spLocks noChangeArrowheads="1"/>
          </p:cNvSpPr>
          <p:nvPr/>
        </p:nvSpPr>
        <p:spPr bwMode="auto">
          <a:xfrm>
            <a:off x="5421313" y="6062663"/>
            <a:ext cx="3302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73</a:t>
            </a:r>
            <a:endParaRPr lang="nl-NL" sz="2000"/>
          </a:p>
        </p:txBody>
      </p:sp>
      <p:sp>
        <p:nvSpPr>
          <p:cNvPr id="15484" name="Text Box 38"/>
          <p:cNvSpPr txBox="1">
            <a:spLocks noChangeArrowheads="1"/>
          </p:cNvSpPr>
          <p:nvPr/>
        </p:nvSpPr>
        <p:spPr bwMode="auto">
          <a:xfrm>
            <a:off x="5924550" y="6062663"/>
            <a:ext cx="328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75</a:t>
            </a:r>
            <a:endParaRPr lang="nl-NL" sz="2000"/>
          </a:p>
        </p:txBody>
      </p:sp>
      <p:sp>
        <p:nvSpPr>
          <p:cNvPr id="15485" name="Line 39"/>
          <p:cNvSpPr>
            <a:spLocks noChangeShapeType="1"/>
          </p:cNvSpPr>
          <p:nvPr/>
        </p:nvSpPr>
        <p:spPr bwMode="auto">
          <a:xfrm>
            <a:off x="4908550" y="5565775"/>
            <a:ext cx="363538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6" name="Line 40"/>
          <p:cNvSpPr>
            <a:spLocks noChangeShapeType="1"/>
          </p:cNvSpPr>
          <p:nvPr/>
        </p:nvSpPr>
        <p:spPr bwMode="auto">
          <a:xfrm>
            <a:off x="5418138" y="5837238"/>
            <a:ext cx="363537" cy="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7" name="Text Box 41"/>
          <p:cNvSpPr txBox="1">
            <a:spLocks noChangeArrowheads="1"/>
          </p:cNvSpPr>
          <p:nvPr/>
        </p:nvSpPr>
        <p:spPr bwMode="auto">
          <a:xfrm>
            <a:off x="142875" y="6519863"/>
            <a:ext cx="6076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Franchoo et al. Phys.Rev.C. 2001, Stefanescu et al, Phys.Rev.Lett. 2008</a:t>
            </a:r>
            <a:endParaRPr lang="nl-NL" sz="1600" i="1"/>
          </a:p>
        </p:txBody>
      </p:sp>
      <p:sp>
        <p:nvSpPr>
          <p:cNvPr id="15488" name="Line 42"/>
          <p:cNvSpPr>
            <a:spLocks noChangeShapeType="1"/>
          </p:cNvSpPr>
          <p:nvPr/>
        </p:nvSpPr>
        <p:spPr bwMode="auto">
          <a:xfrm>
            <a:off x="4333875" y="5081588"/>
            <a:ext cx="361950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89" name="Text Box 43"/>
          <p:cNvSpPr txBox="1">
            <a:spLocks noChangeArrowheads="1"/>
          </p:cNvSpPr>
          <p:nvPr/>
        </p:nvSpPr>
        <p:spPr bwMode="auto">
          <a:xfrm>
            <a:off x="5965825" y="5519738"/>
            <a:ext cx="2746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?</a:t>
            </a:r>
            <a:endParaRPr lang="nl-NL" sz="3200"/>
          </a:p>
        </p:txBody>
      </p:sp>
      <p:sp>
        <p:nvSpPr>
          <p:cNvPr id="15490" name="Text Box 44"/>
          <p:cNvSpPr txBox="1">
            <a:spLocks noChangeArrowheads="1"/>
          </p:cNvSpPr>
          <p:nvPr/>
        </p:nvSpPr>
        <p:spPr bwMode="auto">
          <a:xfrm>
            <a:off x="152400" y="4162425"/>
            <a:ext cx="86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E(keV)</a:t>
            </a:r>
            <a:endParaRPr lang="nl-NL" sz="1800"/>
          </a:p>
        </p:txBody>
      </p:sp>
      <p:sp>
        <p:nvSpPr>
          <p:cNvPr id="15491" name="Text Box 45"/>
          <p:cNvSpPr txBox="1">
            <a:spLocks noChangeArrowheads="1"/>
          </p:cNvSpPr>
          <p:nvPr/>
        </p:nvSpPr>
        <p:spPr bwMode="auto">
          <a:xfrm>
            <a:off x="298450" y="4929188"/>
            <a:ext cx="4445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1000</a:t>
            </a:r>
            <a:endParaRPr lang="nl-NL" sz="1600"/>
          </a:p>
        </p:txBody>
      </p:sp>
      <p:sp>
        <p:nvSpPr>
          <p:cNvPr id="15492" name="Text Box 46"/>
          <p:cNvSpPr txBox="1">
            <a:spLocks noChangeArrowheads="1"/>
          </p:cNvSpPr>
          <p:nvPr/>
        </p:nvSpPr>
        <p:spPr bwMode="auto">
          <a:xfrm>
            <a:off x="1001713" y="5702300"/>
            <a:ext cx="569912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33CC33"/>
                </a:solidFill>
              </a:rPr>
              <a:t>3/2</a:t>
            </a:r>
            <a:r>
              <a:rPr lang="en-US" sz="2000" baseline="30000">
                <a:solidFill>
                  <a:srgbClr val="33CC33"/>
                </a:solidFill>
              </a:rPr>
              <a:t>-</a:t>
            </a:r>
          </a:p>
        </p:txBody>
      </p:sp>
      <p:sp>
        <p:nvSpPr>
          <p:cNvPr id="15493" name="Line 47"/>
          <p:cNvSpPr>
            <a:spLocks noChangeShapeType="1"/>
          </p:cNvSpPr>
          <p:nvPr/>
        </p:nvSpPr>
        <p:spPr bwMode="auto">
          <a:xfrm>
            <a:off x="4908550" y="5627688"/>
            <a:ext cx="373063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94" name="Line 48"/>
          <p:cNvSpPr>
            <a:spLocks noChangeShapeType="1"/>
          </p:cNvSpPr>
          <p:nvPr/>
        </p:nvSpPr>
        <p:spPr bwMode="auto">
          <a:xfrm>
            <a:off x="5416550" y="5870575"/>
            <a:ext cx="371475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5495" name="Rectangle 49"/>
          <p:cNvSpPr>
            <a:spLocks noChangeArrowheads="1"/>
          </p:cNvSpPr>
          <p:nvPr/>
        </p:nvSpPr>
        <p:spPr bwMode="auto">
          <a:xfrm>
            <a:off x="1006475" y="4475163"/>
            <a:ext cx="569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CCFF"/>
                </a:solidFill>
              </a:rPr>
              <a:t>5/2</a:t>
            </a:r>
            <a:r>
              <a:rPr lang="en-US" sz="2000" baseline="30000">
                <a:solidFill>
                  <a:srgbClr val="00CCFF"/>
                </a:solidFill>
              </a:rPr>
              <a:t>-</a:t>
            </a:r>
            <a:endParaRPr lang="nl-NL" sz="2000" baseline="30000">
              <a:solidFill>
                <a:srgbClr val="00CCFF"/>
              </a:solidFill>
            </a:endParaRPr>
          </a:p>
        </p:txBody>
      </p:sp>
      <p:sp>
        <p:nvSpPr>
          <p:cNvPr id="15496" name="Rectangle 50"/>
          <p:cNvSpPr>
            <a:spLocks noChangeArrowheads="1"/>
          </p:cNvSpPr>
          <p:nvPr/>
        </p:nvSpPr>
        <p:spPr bwMode="auto">
          <a:xfrm>
            <a:off x="996950" y="4699000"/>
            <a:ext cx="569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60093"/>
                </a:solidFill>
              </a:rPr>
              <a:t>1/2</a:t>
            </a:r>
            <a:r>
              <a:rPr lang="en-US" sz="2000" baseline="30000">
                <a:solidFill>
                  <a:srgbClr val="D60093"/>
                </a:solidFill>
              </a:rPr>
              <a:t>-</a:t>
            </a:r>
          </a:p>
        </p:txBody>
      </p:sp>
      <p:sp>
        <p:nvSpPr>
          <p:cNvPr id="15497" name="Line 3"/>
          <p:cNvSpPr>
            <a:spLocks noChangeShapeType="1"/>
          </p:cNvSpPr>
          <p:nvPr/>
        </p:nvSpPr>
        <p:spPr bwMode="auto">
          <a:xfrm flipV="1">
            <a:off x="946150" y="4371975"/>
            <a:ext cx="0" cy="1668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231" name="Rectangle 230"/>
          <p:cNvSpPr/>
          <p:nvPr/>
        </p:nvSpPr>
        <p:spPr>
          <a:xfrm>
            <a:off x="-214313" y="2257425"/>
            <a:ext cx="9572626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499" name="Text Box 70"/>
          <p:cNvSpPr txBox="1">
            <a:spLocks noChangeArrowheads="1"/>
          </p:cNvSpPr>
          <p:nvPr/>
        </p:nvSpPr>
        <p:spPr bwMode="auto">
          <a:xfrm>
            <a:off x="6651625" y="6519863"/>
            <a:ext cx="88423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grpSp>
        <p:nvGrpSpPr>
          <p:cNvPr id="15500" name="Group 257"/>
          <p:cNvGrpSpPr>
            <a:grpSpLocks/>
          </p:cNvGrpSpPr>
          <p:nvPr/>
        </p:nvGrpSpPr>
        <p:grpSpPr bwMode="auto">
          <a:xfrm>
            <a:off x="6607175" y="3613150"/>
            <a:ext cx="2301875" cy="3162300"/>
            <a:chOff x="6606842" y="3613080"/>
            <a:chExt cx="2302290" cy="3161914"/>
          </a:xfrm>
        </p:grpSpPr>
        <p:sp>
          <p:nvSpPr>
            <p:cNvPr id="15509" name="Text Box 62"/>
            <p:cNvSpPr txBox="1">
              <a:spLocks noChangeArrowheads="1"/>
            </p:cNvSpPr>
            <p:nvPr/>
          </p:nvSpPr>
          <p:spPr bwMode="auto">
            <a:xfrm>
              <a:off x="6606842" y="3613080"/>
              <a:ext cx="896300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1g</a:t>
              </a:r>
              <a:r>
                <a:rPr lang="en-US" sz="1600" baseline="-25000"/>
                <a:t>9/2</a:t>
              </a:r>
              <a:endParaRPr lang="nl-NL" sz="1600" baseline="-25000"/>
            </a:p>
          </p:txBody>
        </p:sp>
        <p:sp>
          <p:nvSpPr>
            <p:cNvPr id="15510" name="Line 53"/>
            <p:cNvSpPr>
              <a:spLocks noChangeShapeType="1"/>
            </p:cNvSpPr>
            <p:nvPr/>
          </p:nvSpPr>
          <p:spPr bwMode="auto">
            <a:xfrm>
              <a:off x="7244436" y="4565560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11" name="Line 54"/>
            <p:cNvSpPr>
              <a:spLocks noChangeShapeType="1"/>
            </p:cNvSpPr>
            <p:nvPr/>
          </p:nvSpPr>
          <p:spPr bwMode="auto">
            <a:xfrm>
              <a:off x="7244436" y="4959986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12" name="Line 55"/>
            <p:cNvSpPr>
              <a:spLocks noChangeShapeType="1"/>
            </p:cNvSpPr>
            <p:nvPr/>
          </p:nvSpPr>
          <p:spPr bwMode="auto">
            <a:xfrm>
              <a:off x="7244436" y="3881772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13" name="Line 56"/>
            <p:cNvSpPr>
              <a:spLocks noChangeShapeType="1"/>
            </p:cNvSpPr>
            <p:nvPr/>
          </p:nvSpPr>
          <p:spPr bwMode="auto">
            <a:xfrm>
              <a:off x="7244436" y="4334760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14" name="Text Box 57"/>
            <p:cNvSpPr txBox="1">
              <a:spLocks noChangeArrowheads="1"/>
            </p:cNvSpPr>
            <p:nvPr/>
          </p:nvSpPr>
          <p:spPr bwMode="auto">
            <a:xfrm>
              <a:off x="7796438" y="3912679"/>
              <a:ext cx="654601" cy="397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40</a:t>
              </a:r>
              <a:endParaRPr lang="nl-NL" sz="1800"/>
            </a:p>
          </p:txBody>
        </p:sp>
        <p:sp>
          <p:nvSpPr>
            <p:cNvPr id="15515" name="Oval 58"/>
            <p:cNvSpPr>
              <a:spLocks noChangeArrowheads="1"/>
            </p:cNvSpPr>
            <p:nvPr/>
          </p:nvSpPr>
          <p:spPr bwMode="auto">
            <a:xfrm>
              <a:off x="7984639" y="4873867"/>
              <a:ext cx="146027" cy="14640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16" name="Text Box 59"/>
            <p:cNvSpPr txBox="1">
              <a:spLocks noChangeArrowheads="1"/>
            </p:cNvSpPr>
            <p:nvPr/>
          </p:nvSpPr>
          <p:spPr bwMode="auto">
            <a:xfrm>
              <a:off x="6606842" y="4746410"/>
              <a:ext cx="896300" cy="366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3/2</a:t>
              </a:r>
              <a:endParaRPr lang="nl-NL" sz="1600" baseline="-25000"/>
            </a:p>
          </p:txBody>
        </p:sp>
        <p:sp>
          <p:nvSpPr>
            <p:cNvPr id="15517" name="Text Box 60"/>
            <p:cNvSpPr txBox="1">
              <a:spLocks noChangeArrowheads="1"/>
            </p:cNvSpPr>
            <p:nvPr/>
          </p:nvSpPr>
          <p:spPr bwMode="auto">
            <a:xfrm>
              <a:off x="6633278" y="4296867"/>
              <a:ext cx="843429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1f</a:t>
              </a:r>
              <a:r>
                <a:rPr lang="en-US" sz="1600" baseline="-25000"/>
                <a:t>5/2</a:t>
              </a:r>
              <a:endParaRPr lang="nl-NL" sz="1600" baseline="-25000"/>
            </a:p>
          </p:txBody>
        </p:sp>
        <p:sp>
          <p:nvSpPr>
            <p:cNvPr id="15518" name="Text Box 61"/>
            <p:cNvSpPr txBox="1">
              <a:spLocks noChangeArrowheads="1"/>
            </p:cNvSpPr>
            <p:nvPr/>
          </p:nvSpPr>
          <p:spPr bwMode="auto">
            <a:xfrm>
              <a:off x="6606842" y="4028175"/>
              <a:ext cx="896300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1/2</a:t>
              </a:r>
              <a:endParaRPr lang="nl-NL" sz="1600" baseline="-25000"/>
            </a:p>
          </p:txBody>
        </p:sp>
        <p:sp>
          <p:nvSpPr>
            <p:cNvPr id="15519" name="Oval 63"/>
            <p:cNvSpPr>
              <a:spLocks noChangeArrowheads="1"/>
            </p:cNvSpPr>
            <p:nvPr/>
          </p:nvSpPr>
          <p:spPr bwMode="auto">
            <a:xfrm>
              <a:off x="7793294" y="3909330"/>
              <a:ext cx="438080" cy="3772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20" name="Line 65"/>
            <p:cNvSpPr>
              <a:spLocks noChangeShapeType="1"/>
            </p:cNvSpPr>
            <p:nvPr/>
          </p:nvSpPr>
          <p:spPr bwMode="auto">
            <a:xfrm>
              <a:off x="7287318" y="6276833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21" name="Line 66"/>
            <p:cNvSpPr>
              <a:spLocks noChangeShapeType="1"/>
            </p:cNvSpPr>
            <p:nvPr/>
          </p:nvSpPr>
          <p:spPr bwMode="auto">
            <a:xfrm>
              <a:off x="7287318" y="6703552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22" name="Line 67"/>
            <p:cNvSpPr>
              <a:spLocks noChangeShapeType="1"/>
            </p:cNvSpPr>
            <p:nvPr/>
          </p:nvSpPr>
          <p:spPr bwMode="auto">
            <a:xfrm>
              <a:off x="7287318" y="5514145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23" name="Line 68"/>
            <p:cNvSpPr>
              <a:spLocks noChangeShapeType="1"/>
            </p:cNvSpPr>
            <p:nvPr/>
          </p:nvSpPr>
          <p:spPr bwMode="auto">
            <a:xfrm>
              <a:off x="7287318" y="6050923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5524" name="Text Box 69"/>
            <p:cNvSpPr txBox="1">
              <a:spLocks noChangeArrowheads="1"/>
            </p:cNvSpPr>
            <p:nvPr/>
          </p:nvSpPr>
          <p:spPr bwMode="auto">
            <a:xfrm>
              <a:off x="7806191" y="5575785"/>
              <a:ext cx="645745" cy="446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40</a:t>
              </a:r>
              <a:endParaRPr lang="nl-NL" sz="1800"/>
            </a:p>
          </p:txBody>
        </p:sp>
        <p:sp>
          <p:nvSpPr>
            <p:cNvPr id="15525" name="Text Box 71"/>
            <p:cNvSpPr txBox="1">
              <a:spLocks noChangeArrowheads="1"/>
            </p:cNvSpPr>
            <p:nvPr/>
          </p:nvSpPr>
          <p:spPr bwMode="auto">
            <a:xfrm>
              <a:off x="6677895" y="6099194"/>
              <a:ext cx="832018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1f</a:t>
              </a:r>
              <a:r>
                <a:rPr lang="en-US" sz="1600" baseline="-25000"/>
                <a:t>5/2</a:t>
              </a:r>
              <a:endParaRPr lang="nl-NL" sz="1600" baseline="-25000"/>
            </a:p>
          </p:txBody>
        </p:sp>
        <p:sp>
          <p:nvSpPr>
            <p:cNvPr id="15526" name="Text Box 72"/>
            <p:cNvSpPr txBox="1">
              <a:spLocks noChangeArrowheads="1"/>
            </p:cNvSpPr>
            <p:nvPr/>
          </p:nvSpPr>
          <p:spPr bwMode="auto">
            <a:xfrm>
              <a:off x="6651817" y="5788326"/>
              <a:ext cx="884174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1/2</a:t>
              </a:r>
              <a:endParaRPr lang="nl-NL" sz="1600" baseline="-25000"/>
            </a:p>
          </p:txBody>
        </p:sp>
        <p:sp>
          <p:nvSpPr>
            <p:cNvPr id="15527" name="Text Box 73"/>
            <p:cNvSpPr txBox="1">
              <a:spLocks noChangeArrowheads="1"/>
            </p:cNvSpPr>
            <p:nvPr/>
          </p:nvSpPr>
          <p:spPr bwMode="auto">
            <a:xfrm>
              <a:off x="6651817" y="5268926"/>
              <a:ext cx="884174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1g</a:t>
              </a:r>
              <a:r>
                <a:rPr lang="en-US" sz="1600" baseline="-25000"/>
                <a:t>9/2</a:t>
              </a:r>
              <a:endParaRPr lang="nl-NL" sz="1600" baseline="-25000"/>
            </a:p>
          </p:txBody>
        </p:sp>
        <p:sp>
          <p:nvSpPr>
            <p:cNvPr id="15528" name="Oval 74"/>
            <p:cNvSpPr>
              <a:spLocks noChangeArrowheads="1"/>
            </p:cNvSpPr>
            <p:nvPr/>
          </p:nvSpPr>
          <p:spPr bwMode="auto">
            <a:xfrm>
              <a:off x="7818816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29" name="Oval 75"/>
            <p:cNvSpPr>
              <a:spLocks noChangeArrowheads="1"/>
            </p:cNvSpPr>
            <p:nvPr/>
          </p:nvSpPr>
          <p:spPr bwMode="auto">
            <a:xfrm>
              <a:off x="7920645" y="6626318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0" name="Oval 76"/>
            <p:cNvSpPr>
              <a:spLocks noChangeArrowheads="1"/>
            </p:cNvSpPr>
            <p:nvPr/>
          </p:nvSpPr>
          <p:spPr bwMode="auto">
            <a:xfrm>
              <a:off x="8198812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1" name="Oval 77"/>
            <p:cNvSpPr>
              <a:spLocks noChangeArrowheads="1"/>
            </p:cNvSpPr>
            <p:nvPr/>
          </p:nvSpPr>
          <p:spPr bwMode="auto">
            <a:xfrm>
              <a:off x="8300641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2" name="Oval 78"/>
            <p:cNvSpPr>
              <a:spLocks noChangeArrowheads="1"/>
            </p:cNvSpPr>
            <p:nvPr/>
          </p:nvSpPr>
          <p:spPr bwMode="auto">
            <a:xfrm>
              <a:off x="7627576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3" name="Oval 79"/>
            <p:cNvSpPr>
              <a:spLocks noChangeArrowheads="1"/>
            </p:cNvSpPr>
            <p:nvPr/>
          </p:nvSpPr>
          <p:spPr bwMode="auto">
            <a:xfrm>
              <a:off x="7729405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4" name="Oval 80"/>
            <p:cNvSpPr>
              <a:spLocks noChangeArrowheads="1"/>
            </p:cNvSpPr>
            <p:nvPr/>
          </p:nvSpPr>
          <p:spPr bwMode="auto">
            <a:xfrm>
              <a:off x="8002605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5" name="Oval 81"/>
            <p:cNvSpPr>
              <a:spLocks noChangeArrowheads="1"/>
            </p:cNvSpPr>
            <p:nvPr/>
          </p:nvSpPr>
          <p:spPr bwMode="auto">
            <a:xfrm>
              <a:off x="8104434" y="6199599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6" name="Oval 82"/>
            <p:cNvSpPr>
              <a:spLocks noChangeArrowheads="1"/>
            </p:cNvSpPr>
            <p:nvPr/>
          </p:nvSpPr>
          <p:spPr bwMode="auto">
            <a:xfrm>
              <a:off x="8370183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7" name="Oval 83"/>
            <p:cNvSpPr>
              <a:spLocks noChangeArrowheads="1"/>
            </p:cNvSpPr>
            <p:nvPr/>
          </p:nvSpPr>
          <p:spPr bwMode="auto">
            <a:xfrm>
              <a:off x="8472012" y="6199599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8" name="Oval 84"/>
            <p:cNvSpPr>
              <a:spLocks noChangeArrowheads="1"/>
            </p:cNvSpPr>
            <p:nvPr/>
          </p:nvSpPr>
          <p:spPr bwMode="auto">
            <a:xfrm>
              <a:off x="8007572" y="5950518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9" name="Oval 85"/>
            <p:cNvSpPr>
              <a:spLocks noChangeArrowheads="1"/>
            </p:cNvSpPr>
            <p:nvPr/>
          </p:nvSpPr>
          <p:spPr bwMode="auto">
            <a:xfrm>
              <a:off x="8106918" y="59505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540" name="Group 86"/>
            <p:cNvGrpSpPr>
              <a:grpSpLocks/>
            </p:cNvGrpSpPr>
            <p:nvPr/>
          </p:nvGrpSpPr>
          <p:grpSpPr bwMode="auto">
            <a:xfrm>
              <a:off x="7486008" y="5438841"/>
              <a:ext cx="203658" cy="148676"/>
              <a:chOff x="3904" y="1054"/>
              <a:chExt cx="170" cy="85"/>
            </a:xfrm>
          </p:grpSpPr>
          <p:sp>
            <p:nvSpPr>
              <p:cNvPr id="15546" name="Oval 87"/>
              <p:cNvSpPr>
                <a:spLocks noChangeArrowheads="1"/>
              </p:cNvSpPr>
              <p:nvPr/>
            </p:nvSpPr>
            <p:spPr bwMode="auto">
              <a:xfrm>
                <a:off x="3904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47" name="Oval 88"/>
              <p:cNvSpPr>
                <a:spLocks noChangeArrowheads="1"/>
              </p:cNvSpPr>
              <p:nvPr/>
            </p:nvSpPr>
            <p:spPr bwMode="auto">
              <a:xfrm>
                <a:off x="3989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541" name="Oval 89"/>
            <p:cNvSpPr>
              <a:spLocks noChangeArrowheads="1"/>
            </p:cNvSpPr>
            <p:nvPr/>
          </p:nvSpPr>
          <p:spPr bwMode="auto">
            <a:xfrm>
              <a:off x="7801430" y="5438841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42" name="Oval 90"/>
            <p:cNvSpPr>
              <a:spLocks noChangeArrowheads="1"/>
            </p:cNvSpPr>
            <p:nvPr/>
          </p:nvSpPr>
          <p:spPr bwMode="auto">
            <a:xfrm>
              <a:off x="7831234" y="5612618"/>
              <a:ext cx="379996" cy="3185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43" name="Oval 87"/>
            <p:cNvSpPr>
              <a:spLocks noChangeArrowheads="1"/>
            </p:cNvSpPr>
            <p:nvPr/>
          </p:nvSpPr>
          <p:spPr bwMode="auto">
            <a:xfrm>
              <a:off x="8158807" y="5447670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44" name="Oval 88"/>
            <p:cNvSpPr>
              <a:spLocks noChangeArrowheads="1"/>
            </p:cNvSpPr>
            <p:nvPr/>
          </p:nvSpPr>
          <p:spPr bwMode="auto">
            <a:xfrm>
              <a:off x="8260636" y="5447670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45" name="Oval 89"/>
            <p:cNvSpPr>
              <a:spLocks noChangeArrowheads="1"/>
            </p:cNvSpPr>
            <p:nvPr/>
          </p:nvSpPr>
          <p:spPr bwMode="auto">
            <a:xfrm>
              <a:off x="7913174" y="5437942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501" name="TextBox 255"/>
          <p:cNvSpPr txBox="1">
            <a:spLocks noChangeArrowheads="1"/>
          </p:cNvSpPr>
          <p:nvPr/>
        </p:nvSpPr>
        <p:spPr bwMode="auto">
          <a:xfrm>
            <a:off x="8286750" y="3500438"/>
            <a:ext cx="633413" cy="3698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baseline="30000"/>
              <a:t>75</a:t>
            </a:r>
            <a:r>
              <a:rPr lang="en-US" sz="1800" b="1"/>
              <a:t>Cu</a:t>
            </a:r>
          </a:p>
        </p:txBody>
      </p:sp>
      <p:sp>
        <p:nvSpPr>
          <p:cNvPr id="259" name="Rectangle 258"/>
          <p:cNvSpPr/>
          <p:nvPr/>
        </p:nvSpPr>
        <p:spPr>
          <a:xfrm>
            <a:off x="6643688" y="3419475"/>
            <a:ext cx="2357437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61" name="Straight Connector 260"/>
          <p:cNvCxnSpPr/>
          <p:nvPr/>
        </p:nvCxnSpPr>
        <p:spPr>
          <a:xfrm>
            <a:off x="6643688" y="5214938"/>
            <a:ext cx="2357437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2" name="Rounded Rectangle 261"/>
          <p:cNvSpPr/>
          <p:nvPr/>
        </p:nvSpPr>
        <p:spPr>
          <a:xfrm>
            <a:off x="142875" y="3929063"/>
            <a:ext cx="6326188" cy="257175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3" name="Rectangle 98"/>
          <p:cNvSpPr>
            <a:spLocks noChangeArrowheads="1"/>
          </p:cNvSpPr>
          <p:nvPr/>
        </p:nvSpPr>
        <p:spPr bwMode="auto">
          <a:xfrm>
            <a:off x="4286250" y="4071938"/>
            <a:ext cx="473075" cy="2357437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15506" name="Rectangle 97"/>
          <p:cNvSpPr>
            <a:spLocks noChangeArrowheads="1"/>
          </p:cNvSpPr>
          <p:nvPr/>
        </p:nvSpPr>
        <p:spPr bwMode="auto">
          <a:xfrm>
            <a:off x="4305300" y="4071938"/>
            <a:ext cx="438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1">
                <a:latin typeface="Arial" charset="0"/>
              </a:rPr>
              <a:t>40</a:t>
            </a:r>
            <a:endParaRPr lang="en-US" sz="1800" b="1">
              <a:latin typeface="Arial" charset="0"/>
            </a:endParaRPr>
          </a:p>
        </p:txBody>
      </p:sp>
      <p:sp>
        <p:nvSpPr>
          <p:cNvPr id="265" name="Rectangle 98"/>
          <p:cNvSpPr>
            <a:spLocks noChangeArrowheads="1"/>
          </p:cNvSpPr>
          <p:nvPr/>
        </p:nvSpPr>
        <p:spPr bwMode="auto">
          <a:xfrm>
            <a:off x="1012825" y="4075113"/>
            <a:ext cx="473075" cy="2357437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15508" name="Rectangle 84"/>
          <p:cNvSpPr>
            <a:spLocks noChangeArrowheads="1"/>
          </p:cNvSpPr>
          <p:nvPr/>
        </p:nvSpPr>
        <p:spPr bwMode="auto">
          <a:xfrm>
            <a:off x="1028700" y="4071938"/>
            <a:ext cx="438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1">
                <a:latin typeface="Arial" charset="0"/>
              </a:rPr>
              <a:t>28</a:t>
            </a:r>
            <a:endParaRPr 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04950" y="1114425"/>
          <a:ext cx="6134100" cy="46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928812" y="1643062"/>
          <a:ext cx="5286375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928812" y="1462087"/>
          <a:ext cx="5286375" cy="393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2" name="Picture 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3" y="4000500"/>
            <a:ext cx="48244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03" name="Group 4"/>
          <p:cNvGrpSpPr>
            <a:grpSpLocks/>
          </p:cNvGrpSpPr>
          <p:nvPr/>
        </p:nvGrpSpPr>
        <p:grpSpPr bwMode="auto">
          <a:xfrm>
            <a:off x="909638" y="720725"/>
            <a:ext cx="2927350" cy="3136900"/>
            <a:chOff x="1688" y="273"/>
            <a:chExt cx="1844" cy="1976"/>
          </a:xfrm>
        </p:grpSpPr>
        <p:grpSp>
          <p:nvGrpSpPr>
            <p:cNvPr id="2117" name="Group 5"/>
            <p:cNvGrpSpPr>
              <a:grpSpLocks/>
            </p:cNvGrpSpPr>
            <p:nvPr/>
          </p:nvGrpSpPr>
          <p:grpSpPr bwMode="auto">
            <a:xfrm>
              <a:off x="1688" y="273"/>
              <a:ext cx="1844" cy="1887"/>
              <a:chOff x="1688" y="273"/>
              <a:chExt cx="1844" cy="1887"/>
            </a:xfrm>
          </p:grpSpPr>
          <p:sp>
            <p:nvSpPr>
              <p:cNvPr id="2122" name="Line 6"/>
              <p:cNvSpPr>
                <a:spLocks noChangeShapeType="1"/>
              </p:cNvSpPr>
              <p:nvPr/>
            </p:nvSpPr>
            <p:spPr bwMode="auto">
              <a:xfrm flipV="1">
                <a:off x="2285" y="1593"/>
                <a:ext cx="142" cy="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3" name="Line 7"/>
              <p:cNvSpPr>
                <a:spLocks noChangeShapeType="1"/>
              </p:cNvSpPr>
              <p:nvPr/>
            </p:nvSpPr>
            <p:spPr bwMode="auto">
              <a:xfrm>
                <a:off x="2426" y="1593"/>
                <a:ext cx="9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4" name="Line 8"/>
              <p:cNvSpPr>
                <a:spLocks noChangeShapeType="1"/>
              </p:cNvSpPr>
              <p:nvPr/>
            </p:nvSpPr>
            <p:spPr bwMode="auto">
              <a:xfrm>
                <a:off x="1689" y="799"/>
                <a:ext cx="56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5" name="Line 9"/>
              <p:cNvSpPr>
                <a:spLocks noChangeShapeType="1"/>
              </p:cNvSpPr>
              <p:nvPr/>
            </p:nvSpPr>
            <p:spPr bwMode="auto">
              <a:xfrm flipV="1">
                <a:off x="2256" y="402"/>
                <a:ext cx="170" cy="3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6" name="Line 10"/>
              <p:cNvSpPr>
                <a:spLocks noChangeShapeType="1"/>
              </p:cNvSpPr>
              <p:nvPr/>
            </p:nvSpPr>
            <p:spPr bwMode="auto">
              <a:xfrm flipV="1">
                <a:off x="2256" y="544"/>
                <a:ext cx="170" cy="2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7" name="Line 11"/>
              <p:cNvSpPr>
                <a:spLocks noChangeShapeType="1"/>
              </p:cNvSpPr>
              <p:nvPr/>
            </p:nvSpPr>
            <p:spPr bwMode="auto">
              <a:xfrm flipV="1">
                <a:off x="2256" y="714"/>
                <a:ext cx="142" cy="8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8" name="Line 12"/>
              <p:cNvSpPr>
                <a:spLocks noChangeShapeType="1"/>
              </p:cNvSpPr>
              <p:nvPr/>
            </p:nvSpPr>
            <p:spPr bwMode="auto">
              <a:xfrm>
                <a:off x="2256" y="799"/>
                <a:ext cx="170" cy="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29" name="Line 13"/>
              <p:cNvSpPr>
                <a:spLocks noChangeShapeType="1"/>
              </p:cNvSpPr>
              <p:nvPr/>
            </p:nvSpPr>
            <p:spPr bwMode="auto">
              <a:xfrm>
                <a:off x="2426" y="402"/>
                <a:ext cx="9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30" name="Line 14"/>
              <p:cNvSpPr>
                <a:spLocks noChangeShapeType="1"/>
              </p:cNvSpPr>
              <p:nvPr/>
            </p:nvSpPr>
            <p:spPr bwMode="auto">
              <a:xfrm flipV="1">
                <a:off x="2426" y="544"/>
                <a:ext cx="908" cy="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31" name="Line 15"/>
              <p:cNvSpPr>
                <a:spLocks noChangeShapeType="1"/>
              </p:cNvSpPr>
              <p:nvPr/>
            </p:nvSpPr>
            <p:spPr bwMode="auto">
              <a:xfrm>
                <a:off x="2398" y="714"/>
                <a:ext cx="9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32" name="Line 16"/>
              <p:cNvSpPr>
                <a:spLocks noChangeShapeType="1"/>
              </p:cNvSpPr>
              <p:nvPr/>
            </p:nvSpPr>
            <p:spPr bwMode="auto">
              <a:xfrm>
                <a:off x="2426" y="1111"/>
                <a:ext cx="9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33" name="Text Box 17"/>
              <p:cNvSpPr txBox="1">
                <a:spLocks noChangeArrowheads="1"/>
              </p:cNvSpPr>
              <p:nvPr/>
            </p:nvSpPr>
            <p:spPr bwMode="auto">
              <a:xfrm>
                <a:off x="3344" y="273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3</a:t>
                </a:r>
                <a:endParaRPr lang="nl-NL" sz="1800"/>
              </a:p>
            </p:txBody>
          </p:sp>
          <p:sp>
            <p:nvSpPr>
              <p:cNvPr id="2134" name="Text Box 18"/>
              <p:cNvSpPr txBox="1">
                <a:spLocks noChangeArrowheads="1"/>
              </p:cNvSpPr>
              <p:nvPr/>
            </p:nvSpPr>
            <p:spPr bwMode="auto">
              <a:xfrm>
                <a:off x="1688" y="1664"/>
                <a:ext cx="47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/>
                  <a:t>3</a:t>
                </a:r>
                <a:r>
                  <a:rPr lang="en-US" sz="2000" baseline="30000"/>
                  <a:t>2</a:t>
                </a:r>
                <a:r>
                  <a:rPr lang="en-US" sz="2000"/>
                  <a:t>S</a:t>
                </a:r>
                <a:r>
                  <a:rPr lang="en-US" sz="2000" baseline="-25000"/>
                  <a:t>1/2</a:t>
                </a:r>
                <a:endParaRPr lang="nl-NL" sz="2000" baseline="-25000"/>
              </a:p>
            </p:txBody>
          </p:sp>
          <p:sp>
            <p:nvSpPr>
              <p:cNvPr id="2135" name="Text Box 19"/>
              <p:cNvSpPr txBox="1">
                <a:spLocks noChangeArrowheads="1"/>
              </p:cNvSpPr>
              <p:nvPr/>
            </p:nvSpPr>
            <p:spPr bwMode="auto">
              <a:xfrm>
                <a:off x="1689" y="556"/>
                <a:ext cx="47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/>
                  <a:t>3</a:t>
                </a:r>
                <a:r>
                  <a:rPr lang="en-US" sz="2000" baseline="30000"/>
                  <a:t>2</a:t>
                </a:r>
                <a:r>
                  <a:rPr lang="en-US" sz="2000"/>
                  <a:t>P</a:t>
                </a:r>
                <a:r>
                  <a:rPr lang="en-US" sz="2000" baseline="-25000"/>
                  <a:t>3/2</a:t>
                </a:r>
                <a:endParaRPr lang="nl-NL" sz="2000" baseline="-25000"/>
              </a:p>
            </p:txBody>
          </p:sp>
          <p:sp>
            <p:nvSpPr>
              <p:cNvPr id="2136" name="Text Box 20"/>
              <p:cNvSpPr txBox="1">
                <a:spLocks noChangeArrowheads="1"/>
              </p:cNvSpPr>
              <p:nvPr/>
            </p:nvSpPr>
            <p:spPr bwMode="auto">
              <a:xfrm>
                <a:off x="3344" y="431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2</a:t>
                </a:r>
                <a:endParaRPr lang="nl-NL" sz="1800"/>
              </a:p>
            </p:txBody>
          </p:sp>
          <p:sp>
            <p:nvSpPr>
              <p:cNvPr id="2137" name="Text Box 21"/>
              <p:cNvSpPr txBox="1">
                <a:spLocks noChangeArrowheads="1"/>
              </p:cNvSpPr>
              <p:nvPr/>
            </p:nvSpPr>
            <p:spPr bwMode="auto">
              <a:xfrm>
                <a:off x="3344" y="597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1</a:t>
                </a:r>
                <a:endParaRPr lang="nl-NL" sz="1800"/>
              </a:p>
            </p:txBody>
          </p:sp>
          <p:sp>
            <p:nvSpPr>
              <p:cNvPr id="2138" name="Text Box 22"/>
              <p:cNvSpPr txBox="1">
                <a:spLocks noChangeArrowheads="1"/>
              </p:cNvSpPr>
              <p:nvPr/>
            </p:nvSpPr>
            <p:spPr bwMode="auto">
              <a:xfrm>
                <a:off x="3344" y="1079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0</a:t>
                </a:r>
                <a:endParaRPr lang="nl-NL" sz="1800"/>
              </a:p>
            </p:txBody>
          </p:sp>
          <p:sp>
            <p:nvSpPr>
              <p:cNvPr id="2139" name="Text Box 23"/>
              <p:cNvSpPr txBox="1">
                <a:spLocks noChangeArrowheads="1"/>
              </p:cNvSpPr>
              <p:nvPr/>
            </p:nvSpPr>
            <p:spPr bwMode="auto">
              <a:xfrm>
                <a:off x="3344" y="1451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2</a:t>
                </a:r>
                <a:endParaRPr lang="nl-NL" sz="1800"/>
              </a:p>
            </p:txBody>
          </p:sp>
          <p:sp>
            <p:nvSpPr>
              <p:cNvPr id="2140" name="Line 24"/>
              <p:cNvSpPr>
                <a:spLocks noChangeShapeType="1"/>
              </p:cNvSpPr>
              <p:nvPr/>
            </p:nvSpPr>
            <p:spPr bwMode="auto">
              <a:xfrm flipV="1">
                <a:off x="2540" y="714"/>
                <a:ext cx="0" cy="8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41" name="Line 25"/>
              <p:cNvSpPr>
                <a:spLocks noChangeShapeType="1"/>
              </p:cNvSpPr>
              <p:nvPr/>
            </p:nvSpPr>
            <p:spPr bwMode="auto">
              <a:xfrm flipV="1">
                <a:off x="2625" y="544"/>
                <a:ext cx="0" cy="10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42" name="Line 26"/>
              <p:cNvSpPr>
                <a:spLocks noChangeShapeType="1"/>
              </p:cNvSpPr>
              <p:nvPr/>
            </p:nvSpPr>
            <p:spPr bwMode="auto">
              <a:xfrm flipV="1">
                <a:off x="2710" y="402"/>
                <a:ext cx="0" cy="1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43" name="Line 27"/>
              <p:cNvSpPr>
                <a:spLocks noChangeShapeType="1"/>
              </p:cNvSpPr>
              <p:nvPr/>
            </p:nvSpPr>
            <p:spPr bwMode="auto">
              <a:xfrm flipV="1">
                <a:off x="2966" y="1111"/>
                <a:ext cx="0" cy="10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44" name="Line 28"/>
              <p:cNvSpPr>
                <a:spLocks noChangeShapeType="1"/>
              </p:cNvSpPr>
              <p:nvPr/>
            </p:nvSpPr>
            <p:spPr bwMode="auto">
              <a:xfrm flipV="1">
                <a:off x="3022" y="714"/>
                <a:ext cx="0" cy="14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145" name="Line 29"/>
              <p:cNvSpPr>
                <a:spLocks noChangeShapeType="1"/>
              </p:cNvSpPr>
              <p:nvPr/>
            </p:nvSpPr>
            <p:spPr bwMode="auto">
              <a:xfrm flipV="1">
                <a:off x="3079" y="544"/>
                <a:ext cx="0" cy="16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118" name="Line 30"/>
            <p:cNvSpPr>
              <a:spLocks noChangeShapeType="1"/>
            </p:cNvSpPr>
            <p:nvPr/>
          </p:nvSpPr>
          <p:spPr bwMode="auto">
            <a:xfrm>
              <a:off x="1718" y="1905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19" name="Line 31"/>
            <p:cNvSpPr>
              <a:spLocks noChangeShapeType="1"/>
            </p:cNvSpPr>
            <p:nvPr/>
          </p:nvSpPr>
          <p:spPr bwMode="auto">
            <a:xfrm>
              <a:off x="2285" y="1905"/>
              <a:ext cx="142" cy="2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20" name="Line 32"/>
            <p:cNvSpPr>
              <a:spLocks noChangeShapeType="1"/>
            </p:cNvSpPr>
            <p:nvPr/>
          </p:nvSpPr>
          <p:spPr bwMode="auto">
            <a:xfrm>
              <a:off x="2443" y="2160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21" name="Text Box 33"/>
            <p:cNvSpPr txBox="1">
              <a:spLocks noChangeArrowheads="1"/>
            </p:cNvSpPr>
            <p:nvPr/>
          </p:nvSpPr>
          <p:spPr bwMode="auto">
            <a:xfrm>
              <a:off x="3344" y="2018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1</a:t>
              </a:r>
              <a:endParaRPr lang="nl-NL" sz="1800"/>
            </a:p>
          </p:txBody>
        </p:sp>
      </p:grpSp>
      <p:sp>
        <p:nvSpPr>
          <p:cNvPr id="2104" name="Text Box 34"/>
          <p:cNvSpPr txBox="1">
            <a:spLocks noChangeArrowheads="1"/>
          </p:cNvSpPr>
          <p:nvPr/>
        </p:nvSpPr>
        <p:spPr bwMode="auto">
          <a:xfrm>
            <a:off x="3717925" y="5048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  <a:endParaRPr lang="nl-NL"/>
          </a:p>
        </p:txBody>
      </p:sp>
      <p:sp>
        <p:nvSpPr>
          <p:cNvPr id="2105" name="Text Box 35"/>
          <p:cNvSpPr txBox="1">
            <a:spLocks noChangeArrowheads="1"/>
          </p:cNvSpPr>
          <p:nvPr/>
        </p:nvSpPr>
        <p:spPr bwMode="auto">
          <a:xfrm>
            <a:off x="766763" y="2233613"/>
            <a:ext cx="1252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I(</a:t>
            </a:r>
            <a:r>
              <a:rPr lang="en-US" sz="1800" baseline="30000"/>
              <a:t>67</a:t>
            </a:r>
            <a:r>
              <a:rPr lang="en-US" sz="1800"/>
              <a:t>Cu)=3/2</a:t>
            </a:r>
            <a:endParaRPr lang="nl-NL" sz="1800"/>
          </a:p>
        </p:txBody>
      </p:sp>
      <p:sp>
        <p:nvSpPr>
          <p:cNvPr id="2106" name="Text Box 39"/>
          <p:cNvSpPr txBox="1">
            <a:spLocks noChangeArrowheads="1"/>
          </p:cNvSpPr>
          <p:nvPr/>
        </p:nvSpPr>
        <p:spPr bwMode="auto">
          <a:xfrm>
            <a:off x="1533525" y="6405563"/>
            <a:ext cx="2601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Relative frequency (MHz)</a:t>
            </a:r>
            <a:endParaRPr lang="nl-NL" sz="1600" b="1">
              <a:latin typeface="Arial" charset="0"/>
            </a:endParaRPr>
          </a:p>
        </p:txBody>
      </p:sp>
      <p:sp>
        <p:nvSpPr>
          <p:cNvPr id="2107" name="Text Box 40"/>
          <p:cNvSpPr txBox="1">
            <a:spLocks noChangeArrowheads="1"/>
          </p:cNvSpPr>
          <p:nvPr/>
        </p:nvSpPr>
        <p:spPr bwMode="auto">
          <a:xfrm rot="-5400000">
            <a:off x="-354806" y="4998243"/>
            <a:ext cx="93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counts</a:t>
            </a:r>
            <a:endParaRPr lang="nl-NL" sz="1800" b="1">
              <a:latin typeface="Arial" charset="0"/>
            </a:endParaRPr>
          </a:p>
        </p:txBody>
      </p:sp>
      <p:graphicFrame>
        <p:nvGraphicFramePr>
          <p:cNvPr id="2090" name="Object 42"/>
          <p:cNvGraphicFramePr>
            <a:graphicFrameLocks noChangeAspect="1"/>
          </p:cNvGraphicFramePr>
          <p:nvPr/>
        </p:nvGraphicFramePr>
        <p:xfrm>
          <a:off x="6519863" y="5334000"/>
          <a:ext cx="1487487" cy="812800"/>
        </p:xfrm>
        <a:graphic>
          <a:graphicData uri="http://schemas.openxmlformats.org/presentationml/2006/ole">
            <p:oleObj spid="_x0000_s2090" name="Equation" r:id="rId4" imgW="812520" imgH="444240" progId="Equation.DSMT4">
              <p:embed/>
            </p:oleObj>
          </a:graphicData>
        </a:graphic>
      </p:graphicFrame>
      <p:graphicFrame>
        <p:nvGraphicFramePr>
          <p:cNvPr id="2092" name="Object 44"/>
          <p:cNvGraphicFramePr>
            <a:graphicFrameLocks noChangeAspect="1"/>
          </p:cNvGraphicFramePr>
          <p:nvPr/>
        </p:nvGraphicFramePr>
        <p:xfrm>
          <a:off x="6367463" y="4419600"/>
          <a:ext cx="2030412" cy="877888"/>
        </p:xfrm>
        <a:graphic>
          <a:graphicData uri="http://schemas.openxmlformats.org/presentationml/2006/ole">
            <p:oleObj spid="_x0000_s2092" name="Equation" r:id="rId5" imgW="1028520" imgH="444240" progId="Equation.DSMT4">
              <p:embed/>
            </p:oleObj>
          </a:graphicData>
        </a:graphic>
      </p:graphicFrame>
      <p:sp>
        <p:nvSpPr>
          <p:cNvPr id="2108" name="Rectangle 45"/>
          <p:cNvSpPr>
            <a:spLocks noChangeArrowheads="1"/>
          </p:cNvSpPr>
          <p:nvPr/>
        </p:nvSpPr>
        <p:spPr bwMode="auto">
          <a:xfrm>
            <a:off x="6215063" y="4371975"/>
            <a:ext cx="2295525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101" name="Object 53"/>
          <p:cNvGraphicFramePr>
            <a:graphicFrameLocks noChangeAspect="1"/>
          </p:cNvGraphicFramePr>
          <p:nvPr/>
        </p:nvGraphicFramePr>
        <p:xfrm>
          <a:off x="4357688" y="2662238"/>
          <a:ext cx="4724400" cy="1073150"/>
        </p:xfrm>
        <a:graphic>
          <a:graphicData uri="http://schemas.openxmlformats.org/presentationml/2006/ole">
            <p:oleObj spid="_x0000_s2101" name="Equation" r:id="rId6" imgW="2908080" imgH="660240" progId="Equation.DSMT4">
              <p:embed/>
            </p:oleObj>
          </a:graphicData>
        </a:graphic>
      </p:graphicFrame>
      <p:sp>
        <p:nvSpPr>
          <p:cNvPr id="2109" name="TextBox 41"/>
          <p:cNvSpPr txBox="1">
            <a:spLocks noChangeArrowheads="1"/>
          </p:cNvSpPr>
          <p:nvPr/>
        </p:nvSpPr>
        <p:spPr bwMode="auto">
          <a:xfrm>
            <a:off x="4360863" y="2200275"/>
            <a:ext cx="925512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F=I+J</a:t>
            </a:r>
          </a:p>
        </p:txBody>
      </p:sp>
      <p:sp>
        <p:nvSpPr>
          <p:cNvPr id="2110" name="Rectangle 42"/>
          <p:cNvSpPr>
            <a:spLocks noChangeArrowheads="1"/>
          </p:cNvSpPr>
          <p:nvPr/>
        </p:nvSpPr>
        <p:spPr bwMode="auto">
          <a:xfrm>
            <a:off x="1562100" y="0"/>
            <a:ext cx="6286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Laser spectroscopy: experimental technique 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rot="16200000" flipH="1">
            <a:off x="2643187" y="4214813"/>
            <a:ext cx="2143125" cy="1143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2428875" y="4286250"/>
            <a:ext cx="1928813" cy="78581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6200000" flipH="1">
            <a:off x="2214563" y="4429125"/>
            <a:ext cx="2143125" cy="7143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214312" y="3786188"/>
            <a:ext cx="3000375" cy="1143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721519" y="3698082"/>
            <a:ext cx="2571750" cy="78581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1688307" y="3402806"/>
            <a:ext cx="1428750" cy="233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1" name="Line 93"/>
          <p:cNvSpPr>
            <a:spLocks noChangeShapeType="1"/>
          </p:cNvSpPr>
          <p:nvPr/>
        </p:nvSpPr>
        <p:spPr bwMode="auto">
          <a:xfrm flipH="1" flipV="1">
            <a:off x="6096000" y="5105400"/>
            <a:ext cx="228600" cy="2286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32" name="Line 4"/>
          <p:cNvSpPr>
            <a:spLocks noChangeShapeType="1"/>
          </p:cNvSpPr>
          <p:nvPr/>
        </p:nvSpPr>
        <p:spPr bwMode="auto">
          <a:xfrm flipH="1">
            <a:off x="0" y="3824288"/>
            <a:ext cx="5268913" cy="95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33" name="Oval 51"/>
          <p:cNvSpPr>
            <a:spLocks noChangeArrowheads="1"/>
          </p:cNvSpPr>
          <p:nvPr/>
        </p:nvSpPr>
        <p:spPr bwMode="auto">
          <a:xfrm>
            <a:off x="2590800" y="36576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34" name="Text Box 2"/>
          <p:cNvSpPr txBox="1">
            <a:spLocks noChangeArrowheads="1"/>
          </p:cNvSpPr>
          <p:nvPr/>
        </p:nvSpPr>
        <p:spPr bwMode="auto">
          <a:xfrm>
            <a:off x="1358900" y="0"/>
            <a:ext cx="5713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Laser spectroscopy: experimental setup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6235" name="Oval 3"/>
          <p:cNvSpPr>
            <a:spLocks noChangeArrowheads="1"/>
          </p:cNvSpPr>
          <p:nvPr/>
        </p:nvSpPr>
        <p:spPr bwMode="auto">
          <a:xfrm>
            <a:off x="7924800" y="5141913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36" name="Line 5"/>
          <p:cNvSpPr>
            <a:spLocks noChangeShapeType="1"/>
          </p:cNvSpPr>
          <p:nvPr/>
        </p:nvSpPr>
        <p:spPr bwMode="auto">
          <a:xfrm flipH="1">
            <a:off x="5264150" y="1089025"/>
            <a:ext cx="28575" cy="27209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37" name="Rectangle 6"/>
          <p:cNvSpPr>
            <a:spLocks noChangeArrowheads="1"/>
          </p:cNvSpPr>
          <p:nvPr/>
        </p:nvSpPr>
        <p:spPr bwMode="auto">
          <a:xfrm rot="2460190">
            <a:off x="5264150" y="3581400"/>
            <a:ext cx="1524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38" name="Rectangle 7"/>
          <p:cNvSpPr>
            <a:spLocks noChangeArrowheads="1"/>
          </p:cNvSpPr>
          <p:nvPr/>
        </p:nvSpPr>
        <p:spPr bwMode="auto">
          <a:xfrm rot="969570">
            <a:off x="3892550" y="3505200"/>
            <a:ext cx="4572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39" name="Rectangle 8"/>
          <p:cNvSpPr>
            <a:spLocks noChangeArrowheads="1"/>
          </p:cNvSpPr>
          <p:nvPr/>
        </p:nvSpPr>
        <p:spPr bwMode="auto">
          <a:xfrm rot="925477">
            <a:off x="3740150" y="4038600"/>
            <a:ext cx="4572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0" name="Freeform 9"/>
          <p:cNvSpPr>
            <a:spLocks/>
          </p:cNvSpPr>
          <p:nvPr/>
        </p:nvSpPr>
        <p:spPr bwMode="auto">
          <a:xfrm>
            <a:off x="2819400" y="3810000"/>
            <a:ext cx="2590800" cy="546100"/>
          </a:xfrm>
          <a:custGeom>
            <a:avLst/>
            <a:gdLst>
              <a:gd name="T0" fmla="*/ 1632 w 1632"/>
              <a:gd name="T1" fmla="*/ 344 h 344"/>
              <a:gd name="T2" fmla="*/ 816 w 1632"/>
              <a:gd name="T3" fmla="*/ 56 h 344"/>
              <a:gd name="T4" fmla="*/ 0 w 1632"/>
              <a:gd name="T5" fmla="*/ 8 h 344"/>
              <a:gd name="T6" fmla="*/ 0 60000 65536"/>
              <a:gd name="T7" fmla="*/ 0 60000 65536"/>
              <a:gd name="T8" fmla="*/ 0 60000 65536"/>
              <a:gd name="T9" fmla="*/ 0 w 1632"/>
              <a:gd name="T10" fmla="*/ 0 h 344"/>
              <a:gd name="T11" fmla="*/ 1632 w 1632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344">
                <a:moveTo>
                  <a:pt x="1632" y="344"/>
                </a:moveTo>
                <a:cubicBezTo>
                  <a:pt x="1360" y="228"/>
                  <a:pt x="1088" y="112"/>
                  <a:pt x="816" y="56"/>
                </a:cubicBezTo>
                <a:cubicBezTo>
                  <a:pt x="544" y="0"/>
                  <a:pt x="272" y="4"/>
                  <a:pt x="0" y="8"/>
                </a:cubicBezTo>
              </a:path>
            </a:pathLst>
          </a:custGeom>
          <a:noFill/>
          <a:ln w="28575">
            <a:solidFill>
              <a:srgbClr val="66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1" name="Line 10"/>
          <p:cNvSpPr>
            <a:spLocks noChangeShapeType="1"/>
          </p:cNvSpPr>
          <p:nvPr/>
        </p:nvSpPr>
        <p:spPr bwMode="auto">
          <a:xfrm>
            <a:off x="2520950" y="3505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42" name="Line 11"/>
          <p:cNvSpPr>
            <a:spLocks noChangeShapeType="1"/>
          </p:cNvSpPr>
          <p:nvPr/>
        </p:nvSpPr>
        <p:spPr bwMode="auto">
          <a:xfrm>
            <a:off x="2533650" y="40386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43" name="Rectangle 12"/>
          <p:cNvSpPr>
            <a:spLocks noChangeArrowheads="1"/>
          </p:cNvSpPr>
          <p:nvPr/>
        </p:nvSpPr>
        <p:spPr bwMode="auto">
          <a:xfrm>
            <a:off x="1162050" y="3429000"/>
            <a:ext cx="1066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4" name="AutoShape 13"/>
          <p:cNvSpPr>
            <a:spLocks noChangeArrowheads="1"/>
          </p:cNvSpPr>
          <p:nvPr/>
        </p:nvSpPr>
        <p:spPr bwMode="auto">
          <a:xfrm flipH="1" flipV="1">
            <a:off x="539750" y="4165600"/>
            <a:ext cx="304800" cy="609600"/>
          </a:xfrm>
          <a:prstGeom prst="can">
            <a:avLst>
              <a:gd name="adj" fmla="val 50000"/>
            </a:avLst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45" name="Group 14"/>
          <p:cNvGrpSpPr>
            <a:grpSpLocks/>
          </p:cNvGrpSpPr>
          <p:nvPr/>
        </p:nvGrpSpPr>
        <p:grpSpPr bwMode="auto">
          <a:xfrm>
            <a:off x="615950" y="4038600"/>
            <a:ext cx="304800" cy="76200"/>
            <a:chOff x="2592" y="2256"/>
            <a:chExt cx="192" cy="48"/>
          </a:xfrm>
        </p:grpSpPr>
        <p:sp>
          <p:nvSpPr>
            <p:cNvPr id="6314" name="Oval 15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5" name="Oval 16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6" name="Oval 17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7" name="Oval 18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6" name="Group 19"/>
          <p:cNvGrpSpPr>
            <a:grpSpLocks/>
          </p:cNvGrpSpPr>
          <p:nvPr/>
        </p:nvGrpSpPr>
        <p:grpSpPr bwMode="auto">
          <a:xfrm>
            <a:off x="311150" y="4038600"/>
            <a:ext cx="304800" cy="76200"/>
            <a:chOff x="2592" y="2256"/>
            <a:chExt cx="192" cy="48"/>
          </a:xfrm>
        </p:grpSpPr>
        <p:sp>
          <p:nvSpPr>
            <p:cNvPr id="6310" name="Oval 20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1" name="Oval 21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2" name="Oval 22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3" name="Oval 23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" name="Group 24"/>
          <p:cNvGrpSpPr>
            <a:grpSpLocks/>
          </p:cNvGrpSpPr>
          <p:nvPr/>
        </p:nvGrpSpPr>
        <p:grpSpPr bwMode="auto">
          <a:xfrm>
            <a:off x="6350" y="4038600"/>
            <a:ext cx="304800" cy="76200"/>
            <a:chOff x="2592" y="2256"/>
            <a:chExt cx="192" cy="48"/>
          </a:xfrm>
        </p:grpSpPr>
        <p:sp>
          <p:nvSpPr>
            <p:cNvPr id="6306" name="Oval 25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7" name="Oval 26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8" name="Oval 27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9" name="Oval 28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" name="Group 29"/>
          <p:cNvGrpSpPr>
            <a:grpSpLocks/>
          </p:cNvGrpSpPr>
          <p:nvPr/>
        </p:nvGrpSpPr>
        <p:grpSpPr bwMode="auto">
          <a:xfrm>
            <a:off x="615950" y="3505200"/>
            <a:ext cx="304800" cy="76200"/>
            <a:chOff x="2592" y="2256"/>
            <a:chExt cx="192" cy="48"/>
          </a:xfrm>
        </p:grpSpPr>
        <p:sp>
          <p:nvSpPr>
            <p:cNvPr id="6302" name="Oval 30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3" name="Oval 31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4" name="Oval 32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5" name="Oval 33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" name="Group 34"/>
          <p:cNvGrpSpPr>
            <a:grpSpLocks/>
          </p:cNvGrpSpPr>
          <p:nvPr/>
        </p:nvGrpSpPr>
        <p:grpSpPr bwMode="auto">
          <a:xfrm>
            <a:off x="311150" y="3505200"/>
            <a:ext cx="304800" cy="76200"/>
            <a:chOff x="2592" y="2256"/>
            <a:chExt cx="192" cy="48"/>
          </a:xfrm>
        </p:grpSpPr>
        <p:sp>
          <p:nvSpPr>
            <p:cNvPr id="6298" name="Oval 35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9" name="Oval 36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0" name="Oval 37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1" name="Oval 38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50" name="Group 39"/>
          <p:cNvGrpSpPr>
            <a:grpSpLocks/>
          </p:cNvGrpSpPr>
          <p:nvPr/>
        </p:nvGrpSpPr>
        <p:grpSpPr bwMode="auto">
          <a:xfrm>
            <a:off x="6350" y="3505200"/>
            <a:ext cx="304800" cy="76200"/>
            <a:chOff x="2592" y="2256"/>
            <a:chExt cx="192" cy="48"/>
          </a:xfrm>
        </p:grpSpPr>
        <p:sp>
          <p:nvSpPr>
            <p:cNvPr id="6294" name="Oval 40"/>
            <p:cNvSpPr>
              <a:spLocks noChangeArrowheads="1"/>
            </p:cNvSpPr>
            <p:nvPr/>
          </p:nvSpPr>
          <p:spPr bwMode="auto">
            <a:xfrm>
              <a:off x="2736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5" name="Oval 41"/>
            <p:cNvSpPr>
              <a:spLocks noChangeArrowheads="1"/>
            </p:cNvSpPr>
            <p:nvPr/>
          </p:nvSpPr>
          <p:spPr bwMode="auto">
            <a:xfrm>
              <a:off x="2688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6" name="Oval 42"/>
            <p:cNvSpPr>
              <a:spLocks noChangeArrowheads="1"/>
            </p:cNvSpPr>
            <p:nvPr/>
          </p:nvSpPr>
          <p:spPr bwMode="auto">
            <a:xfrm>
              <a:off x="26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7" name="Oval 43"/>
            <p:cNvSpPr>
              <a:spLocks noChangeArrowheads="1"/>
            </p:cNvSpPr>
            <p:nvPr/>
          </p:nvSpPr>
          <p:spPr bwMode="auto">
            <a:xfrm>
              <a:off x="259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51" name="Oval 44"/>
          <p:cNvSpPr>
            <a:spLocks noChangeArrowheads="1"/>
          </p:cNvSpPr>
          <p:nvPr/>
        </p:nvSpPr>
        <p:spPr bwMode="auto">
          <a:xfrm>
            <a:off x="4953000" y="41148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2" name="Oval 45"/>
          <p:cNvSpPr>
            <a:spLocks noChangeArrowheads="1"/>
          </p:cNvSpPr>
          <p:nvPr/>
        </p:nvSpPr>
        <p:spPr bwMode="auto">
          <a:xfrm>
            <a:off x="4883150" y="40386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3" name="Oval 46"/>
          <p:cNvSpPr>
            <a:spLocks noChangeArrowheads="1"/>
          </p:cNvSpPr>
          <p:nvPr/>
        </p:nvSpPr>
        <p:spPr bwMode="auto">
          <a:xfrm>
            <a:off x="4114800" y="37338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4" name="Oval 47"/>
          <p:cNvSpPr>
            <a:spLocks noChangeArrowheads="1"/>
          </p:cNvSpPr>
          <p:nvPr/>
        </p:nvSpPr>
        <p:spPr bwMode="auto">
          <a:xfrm>
            <a:off x="3886200" y="37338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5" name="Oval 48"/>
          <p:cNvSpPr>
            <a:spLocks noChangeArrowheads="1"/>
          </p:cNvSpPr>
          <p:nvPr/>
        </p:nvSpPr>
        <p:spPr bwMode="auto">
          <a:xfrm>
            <a:off x="4038600" y="37338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6" name="Oval 49"/>
          <p:cNvSpPr>
            <a:spLocks noChangeArrowheads="1"/>
          </p:cNvSpPr>
          <p:nvPr/>
        </p:nvSpPr>
        <p:spPr bwMode="auto">
          <a:xfrm>
            <a:off x="2895600" y="36576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57" name="Oval 50"/>
          <p:cNvSpPr>
            <a:spLocks noChangeArrowheads="1"/>
          </p:cNvSpPr>
          <p:nvPr/>
        </p:nvSpPr>
        <p:spPr bwMode="auto">
          <a:xfrm>
            <a:off x="2749550" y="36576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grpSp>
        <p:nvGrpSpPr>
          <p:cNvPr id="6258" name="Group 52"/>
          <p:cNvGrpSpPr>
            <a:grpSpLocks/>
          </p:cNvGrpSpPr>
          <p:nvPr/>
        </p:nvGrpSpPr>
        <p:grpSpPr bwMode="auto">
          <a:xfrm>
            <a:off x="387350" y="3679825"/>
            <a:ext cx="609600" cy="304800"/>
            <a:chOff x="2544" y="2304"/>
            <a:chExt cx="384" cy="192"/>
          </a:xfrm>
        </p:grpSpPr>
        <p:sp>
          <p:nvSpPr>
            <p:cNvPr id="6292" name="Oval 53"/>
            <p:cNvSpPr>
              <a:spLocks noChangeArrowheads="1"/>
            </p:cNvSpPr>
            <p:nvPr/>
          </p:nvSpPr>
          <p:spPr bwMode="auto">
            <a:xfrm>
              <a:off x="2736" y="2304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293" name="AutoShape 54"/>
            <p:cNvSpPr>
              <a:spLocks noChangeArrowheads="1"/>
            </p:cNvSpPr>
            <p:nvPr/>
          </p:nvSpPr>
          <p:spPr bwMode="auto">
            <a:xfrm>
              <a:off x="2544" y="2376"/>
              <a:ext cx="192" cy="48"/>
            </a:xfrm>
            <a:prstGeom prst="leftArrow">
              <a:avLst>
                <a:gd name="adj1" fmla="val 50000"/>
                <a:gd name="adj2" fmla="val 10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59" name="Line 55"/>
          <p:cNvSpPr>
            <a:spLocks noChangeShapeType="1"/>
          </p:cNvSpPr>
          <p:nvPr/>
        </p:nvSpPr>
        <p:spPr bwMode="auto">
          <a:xfrm>
            <a:off x="4932363" y="2708275"/>
            <a:ext cx="255587" cy="949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60" name="Text Box 56"/>
          <p:cNvSpPr txBox="1">
            <a:spLocks noChangeArrowheads="1"/>
          </p:cNvSpPr>
          <p:nvPr/>
        </p:nvSpPr>
        <p:spPr bwMode="auto">
          <a:xfrm>
            <a:off x="4451350" y="23495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mirror</a:t>
            </a:r>
            <a:endParaRPr lang="en-GB" sz="1800"/>
          </a:p>
        </p:txBody>
      </p:sp>
      <p:sp>
        <p:nvSpPr>
          <p:cNvPr id="6261" name="Text Box 57"/>
          <p:cNvSpPr txBox="1">
            <a:spLocks noChangeArrowheads="1"/>
          </p:cNvSpPr>
          <p:nvPr/>
        </p:nvSpPr>
        <p:spPr bwMode="auto">
          <a:xfrm>
            <a:off x="3054350" y="4600575"/>
            <a:ext cx="128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electrostatic</a:t>
            </a:r>
          </a:p>
          <a:p>
            <a:r>
              <a:rPr lang="en-US" sz="1800"/>
              <a:t> deflectors</a:t>
            </a:r>
            <a:endParaRPr lang="en-GB" sz="1800"/>
          </a:p>
        </p:txBody>
      </p:sp>
      <p:sp>
        <p:nvSpPr>
          <p:cNvPr id="6262" name="Line 58"/>
          <p:cNvSpPr>
            <a:spLocks noChangeShapeType="1"/>
          </p:cNvSpPr>
          <p:nvPr/>
        </p:nvSpPr>
        <p:spPr bwMode="auto">
          <a:xfrm flipH="1" flipV="1">
            <a:off x="4959350" y="4343400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63" name="Text Box 59"/>
          <p:cNvSpPr txBox="1">
            <a:spLocks noChangeArrowheads="1"/>
          </p:cNvSpPr>
          <p:nvPr/>
        </p:nvSpPr>
        <p:spPr bwMode="auto">
          <a:xfrm>
            <a:off x="4603750" y="4800600"/>
            <a:ext cx="104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Ion beam</a:t>
            </a:r>
            <a:endParaRPr lang="en-GB" sz="1800"/>
          </a:p>
        </p:txBody>
      </p:sp>
      <p:sp>
        <p:nvSpPr>
          <p:cNvPr id="6264" name="Line 60"/>
          <p:cNvSpPr>
            <a:spLocks noChangeShapeType="1"/>
          </p:cNvSpPr>
          <p:nvPr/>
        </p:nvSpPr>
        <p:spPr bwMode="auto">
          <a:xfrm>
            <a:off x="2700338" y="3141663"/>
            <a:ext cx="20161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65" name="Text Box 61"/>
          <p:cNvSpPr txBox="1">
            <a:spLocks noChangeArrowheads="1"/>
          </p:cNvSpPr>
          <p:nvPr/>
        </p:nvSpPr>
        <p:spPr bwMode="auto">
          <a:xfrm>
            <a:off x="2339975" y="2781300"/>
            <a:ext cx="248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Post-acceleration voltage</a:t>
            </a:r>
            <a:endParaRPr lang="en-GB" sz="1800"/>
          </a:p>
        </p:txBody>
      </p:sp>
      <p:sp>
        <p:nvSpPr>
          <p:cNvPr id="6266" name="Line 62"/>
          <p:cNvSpPr>
            <a:spLocks noChangeShapeType="1"/>
          </p:cNvSpPr>
          <p:nvPr/>
        </p:nvSpPr>
        <p:spPr bwMode="auto">
          <a:xfrm flipV="1">
            <a:off x="3733800" y="4233863"/>
            <a:ext cx="158750" cy="414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67" name="Text Box 63"/>
          <p:cNvSpPr txBox="1">
            <a:spLocks noChangeArrowheads="1"/>
          </p:cNvSpPr>
          <p:nvPr/>
        </p:nvSpPr>
        <p:spPr bwMode="auto">
          <a:xfrm>
            <a:off x="996950" y="4114800"/>
            <a:ext cx="177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charge exchange </a:t>
            </a:r>
          </a:p>
          <a:p>
            <a:r>
              <a:rPr lang="en-US" sz="1800"/>
              <a:t>Cell (200</a:t>
            </a:r>
            <a:r>
              <a:rPr lang="en-US" sz="1800" baseline="30000"/>
              <a:t>o</a:t>
            </a:r>
            <a:r>
              <a:rPr lang="en-US" sz="1800"/>
              <a:t>C)</a:t>
            </a:r>
            <a:endParaRPr lang="en-GB" sz="1800"/>
          </a:p>
        </p:txBody>
      </p:sp>
      <p:sp>
        <p:nvSpPr>
          <p:cNvPr id="6268" name="Text Box 64"/>
          <p:cNvSpPr txBox="1">
            <a:spLocks noChangeArrowheads="1"/>
          </p:cNvSpPr>
          <p:nvPr/>
        </p:nvSpPr>
        <p:spPr bwMode="auto">
          <a:xfrm>
            <a:off x="-69850" y="4791075"/>
            <a:ext cx="215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Photomultiplier tubes</a:t>
            </a:r>
            <a:endParaRPr lang="en-GB" sz="1800"/>
          </a:p>
        </p:txBody>
      </p:sp>
      <p:sp>
        <p:nvSpPr>
          <p:cNvPr id="6269" name="AutoShape 66"/>
          <p:cNvSpPr>
            <a:spLocks noChangeArrowheads="1"/>
          </p:cNvSpPr>
          <p:nvPr/>
        </p:nvSpPr>
        <p:spPr bwMode="auto">
          <a:xfrm flipH="1" flipV="1">
            <a:off x="147638" y="4175125"/>
            <a:ext cx="304800" cy="609600"/>
          </a:xfrm>
          <a:prstGeom prst="can">
            <a:avLst>
              <a:gd name="adj" fmla="val 50000"/>
            </a:avLst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70" name="Line 67"/>
          <p:cNvSpPr>
            <a:spLocks noChangeShapeType="1"/>
          </p:cNvSpPr>
          <p:nvPr/>
        </p:nvSpPr>
        <p:spPr bwMode="auto">
          <a:xfrm>
            <a:off x="5516563" y="4508500"/>
            <a:ext cx="134937" cy="134938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71" name="Oval 68"/>
          <p:cNvSpPr>
            <a:spLocks noChangeArrowheads="1"/>
          </p:cNvSpPr>
          <p:nvPr/>
        </p:nvSpPr>
        <p:spPr bwMode="auto">
          <a:xfrm>
            <a:off x="5899150" y="4911725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2" name="Line 69"/>
          <p:cNvSpPr>
            <a:spLocks noChangeShapeType="1"/>
          </p:cNvSpPr>
          <p:nvPr/>
        </p:nvSpPr>
        <p:spPr bwMode="auto">
          <a:xfrm flipH="1">
            <a:off x="8307388" y="5273675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73" name="Text Box 70"/>
          <p:cNvSpPr txBox="1">
            <a:spLocks noChangeArrowheads="1"/>
          </p:cNvSpPr>
          <p:nvPr/>
        </p:nvSpPr>
        <p:spPr bwMode="auto">
          <a:xfrm>
            <a:off x="7999413" y="5583238"/>
            <a:ext cx="116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/>
              <a:t>From HRS</a:t>
            </a:r>
            <a:endParaRPr lang="en-GB" sz="1800" i="1"/>
          </a:p>
        </p:txBody>
      </p:sp>
      <p:sp>
        <p:nvSpPr>
          <p:cNvPr id="6274" name="Oval 71"/>
          <p:cNvSpPr>
            <a:spLocks noChangeArrowheads="1"/>
          </p:cNvSpPr>
          <p:nvPr/>
        </p:nvSpPr>
        <p:spPr bwMode="auto">
          <a:xfrm>
            <a:off x="5894388" y="5026025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5" name="Oval 72"/>
          <p:cNvSpPr>
            <a:spLocks noChangeArrowheads="1"/>
          </p:cNvSpPr>
          <p:nvPr/>
        </p:nvSpPr>
        <p:spPr bwMode="auto">
          <a:xfrm>
            <a:off x="5715000" y="48006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6" name="Oval 73"/>
          <p:cNvSpPr>
            <a:spLocks noChangeArrowheads="1"/>
          </p:cNvSpPr>
          <p:nvPr/>
        </p:nvSpPr>
        <p:spPr bwMode="auto">
          <a:xfrm>
            <a:off x="8839200" y="5141913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7" name="Oval 74"/>
          <p:cNvSpPr>
            <a:spLocks noChangeArrowheads="1"/>
          </p:cNvSpPr>
          <p:nvPr/>
        </p:nvSpPr>
        <p:spPr bwMode="auto">
          <a:xfrm>
            <a:off x="8532813" y="5138738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8" name="Oval 75"/>
          <p:cNvSpPr>
            <a:spLocks noChangeArrowheads="1"/>
          </p:cNvSpPr>
          <p:nvPr/>
        </p:nvSpPr>
        <p:spPr bwMode="auto">
          <a:xfrm>
            <a:off x="8229600" y="5141913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  <p:sp>
        <p:nvSpPr>
          <p:cNvPr id="6279" name="Line 76"/>
          <p:cNvSpPr>
            <a:spLocks noChangeShapeType="1"/>
          </p:cNvSpPr>
          <p:nvPr/>
        </p:nvSpPr>
        <p:spPr bwMode="auto">
          <a:xfrm flipH="1">
            <a:off x="8351838" y="5589588"/>
            <a:ext cx="630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80" name="Text Box 77"/>
          <p:cNvSpPr txBox="1">
            <a:spLocks noChangeArrowheads="1"/>
          </p:cNvSpPr>
          <p:nvPr/>
        </p:nvSpPr>
        <p:spPr bwMode="auto">
          <a:xfrm>
            <a:off x="5867400" y="5876925"/>
            <a:ext cx="260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RFQ beam cooler/buncher</a:t>
            </a:r>
          </a:p>
        </p:txBody>
      </p:sp>
      <p:sp>
        <p:nvSpPr>
          <p:cNvPr id="6281" name="Text Box 78"/>
          <p:cNvSpPr txBox="1">
            <a:spLocks noChangeArrowheads="1"/>
          </p:cNvSpPr>
          <p:nvPr/>
        </p:nvSpPr>
        <p:spPr bwMode="auto">
          <a:xfrm>
            <a:off x="2268538" y="752475"/>
            <a:ext cx="105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Dye laser</a:t>
            </a:r>
            <a:endParaRPr lang="nl-NL" sz="1800"/>
          </a:p>
        </p:txBody>
      </p:sp>
      <p:graphicFrame>
        <p:nvGraphicFramePr>
          <p:cNvPr id="6223" name="Object 79"/>
          <p:cNvGraphicFramePr>
            <a:graphicFrameLocks noChangeAspect="1"/>
          </p:cNvGraphicFramePr>
          <p:nvPr/>
        </p:nvGraphicFramePr>
        <p:xfrm>
          <a:off x="2819400" y="5257800"/>
          <a:ext cx="2392363" cy="790575"/>
        </p:xfrm>
        <a:graphic>
          <a:graphicData uri="http://schemas.openxmlformats.org/presentationml/2006/ole">
            <p:oleObj spid="_x0000_s6223" name="Equation" r:id="rId3" imgW="1422360" imgH="469800" progId="Equation.DSMT4">
              <p:embed/>
            </p:oleObj>
          </a:graphicData>
        </a:graphic>
      </p:graphicFrame>
      <p:graphicFrame>
        <p:nvGraphicFramePr>
          <p:cNvPr id="6224" name="Object 80"/>
          <p:cNvGraphicFramePr>
            <a:graphicFrameLocks noChangeAspect="1"/>
          </p:cNvGraphicFramePr>
          <p:nvPr/>
        </p:nvGraphicFramePr>
        <p:xfrm>
          <a:off x="2819400" y="6019800"/>
          <a:ext cx="2428875" cy="838200"/>
        </p:xfrm>
        <a:graphic>
          <a:graphicData uri="http://schemas.openxmlformats.org/presentationml/2006/ole">
            <p:oleObj spid="_x0000_s6224" name="Equation" r:id="rId4" imgW="1434960" imgH="495000" progId="Equation.DSMT4">
              <p:embed/>
            </p:oleObj>
          </a:graphicData>
        </a:graphic>
      </p:graphicFrame>
      <p:sp>
        <p:nvSpPr>
          <p:cNvPr id="6282" name="Text Box 81"/>
          <p:cNvSpPr txBox="1">
            <a:spLocks noChangeArrowheads="1"/>
          </p:cNvSpPr>
          <p:nvPr/>
        </p:nvSpPr>
        <p:spPr bwMode="auto">
          <a:xfrm>
            <a:off x="0" y="5638800"/>
            <a:ext cx="28527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Varying post-acceleration</a:t>
            </a:r>
          </a:p>
          <a:p>
            <a:r>
              <a:rPr lang="en-US" sz="2000"/>
              <a:t>voltage to scan frequency:</a:t>
            </a:r>
          </a:p>
          <a:p>
            <a:endParaRPr lang="nl-NL"/>
          </a:p>
        </p:txBody>
      </p:sp>
      <p:sp>
        <p:nvSpPr>
          <p:cNvPr id="6283" name="Line 82"/>
          <p:cNvSpPr>
            <a:spLocks noChangeShapeType="1"/>
          </p:cNvSpPr>
          <p:nvPr/>
        </p:nvSpPr>
        <p:spPr bwMode="auto">
          <a:xfrm>
            <a:off x="0" y="5254625"/>
            <a:ext cx="54102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84" name="Line 83"/>
          <p:cNvSpPr>
            <a:spLocks noChangeShapeType="1"/>
          </p:cNvSpPr>
          <p:nvPr/>
        </p:nvSpPr>
        <p:spPr bwMode="auto">
          <a:xfrm flipH="1">
            <a:off x="2268538" y="1125538"/>
            <a:ext cx="30241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6285" name="Picture 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4365625"/>
            <a:ext cx="171450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230" name="Object 86"/>
          <p:cNvGraphicFramePr>
            <a:graphicFrameLocks noChangeAspect="1"/>
          </p:cNvGraphicFramePr>
          <p:nvPr/>
        </p:nvGraphicFramePr>
        <p:xfrm>
          <a:off x="6227763" y="836613"/>
          <a:ext cx="2501900" cy="3095625"/>
        </p:xfrm>
        <a:graphic>
          <a:graphicData uri="http://schemas.openxmlformats.org/presentationml/2006/ole">
            <p:oleObj spid="_x0000_s6230" name="Photo Editor Photo" r:id="rId6" imgW="6687483" imgH="8276190" progId="">
              <p:embed/>
            </p:oleObj>
          </a:graphicData>
        </a:graphic>
      </p:graphicFrame>
      <p:sp>
        <p:nvSpPr>
          <p:cNvPr id="6286" name="Text Box 87"/>
          <p:cNvSpPr txBox="1">
            <a:spLocks noChangeArrowheads="1"/>
          </p:cNvSpPr>
          <p:nvPr/>
        </p:nvSpPr>
        <p:spPr bwMode="auto">
          <a:xfrm>
            <a:off x="2308225" y="1125538"/>
            <a:ext cx="17605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</a:rPr>
              <a:t>Wavelength 648nm,</a:t>
            </a:r>
          </a:p>
          <a:p>
            <a:r>
              <a:rPr lang="en-US" sz="1400">
                <a:latin typeface="Arial" charset="0"/>
              </a:rPr>
              <a:t>Doubled to 324nm</a:t>
            </a:r>
            <a:endParaRPr lang="nl-NL" sz="1400">
              <a:latin typeface="Arial" charset="0"/>
            </a:endParaRPr>
          </a:p>
        </p:txBody>
      </p:sp>
      <p:pic>
        <p:nvPicPr>
          <p:cNvPr id="6287" name="Picture 88" descr="IMG_079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762000"/>
            <a:ext cx="19558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88" name="Line 89"/>
          <p:cNvSpPr>
            <a:spLocks noChangeShapeType="1"/>
          </p:cNvSpPr>
          <p:nvPr/>
        </p:nvSpPr>
        <p:spPr bwMode="auto">
          <a:xfrm>
            <a:off x="5410200" y="5257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289" name="Text Box 91"/>
          <p:cNvSpPr txBox="1">
            <a:spLocks noChangeArrowheads="1"/>
          </p:cNvSpPr>
          <p:nvPr/>
        </p:nvSpPr>
        <p:spPr bwMode="auto">
          <a:xfrm>
            <a:off x="277813" y="750888"/>
            <a:ext cx="625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1"/>
                </a:solidFill>
              </a:rPr>
              <a:t>Mark</a:t>
            </a:r>
            <a:endParaRPr lang="en-GB" sz="1600">
              <a:solidFill>
                <a:schemeClr val="accent1"/>
              </a:solidFill>
            </a:endParaRPr>
          </a:p>
        </p:txBody>
      </p:sp>
      <p:sp>
        <p:nvSpPr>
          <p:cNvPr id="6290" name="Line 92"/>
          <p:cNvSpPr>
            <a:spLocks noChangeShapeType="1"/>
          </p:cNvSpPr>
          <p:nvPr/>
        </p:nvSpPr>
        <p:spPr bwMode="auto">
          <a:xfrm>
            <a:off x="582613" y="1055688"/>
            <a:ext cx="139700" cy="714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6291" name="Oval 94"/>
          <p:cNvSpPr>
            <a:spLocks noChangeArrowheads="1"/>
          </p:cNvSpPr>
          <p:nvPr/>
        </p:nvSpPr>
        <p:spPr bwMode="auto">
          <a:xfrm>
            <a:off x="5105400" y="41910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+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P:\linux\Cu2\analyse2\72Cu\correct calibration\72Cuspin.jpg"/>
          <p:cNvPicPr>
            <a:picLocks noChangeAspect="1" noChangeArrowheads="1"/>
          </p:cNvPicPr>
          <p:nvPr/>
        </p:nvPicPr>
        <p:blipFill>
          <a:blip r:embed="rId2"/>
          <a:srcRect l="6061" t="13072" r="8081" b="48747"/>
          <a:stretch>
            <a:fillRect/>
          </a:stretch>
        </p:blipFill>
        <p:spPr bwMode="auto">
          <a:xfrm>
            <a:off x="1928813" y="4357688"/>
            <a:ext cx="4857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104900" y="514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50825" y="187325"/>
            <a:ext cx="883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solidFill>
                  <a:srgbClr val="0000FF"/>
                </a:solidFill>
                <a:latin typeface="Arial" charset="0"/>
              </a:rPr>
              <a:t>72</a:t>
            </a:r>
            <a:r>
              <a:rPr lang="en-US">
                <a:solidFill>
                  <a:srgbClr val="0000FF"/>
                </a:solidFill>
                <a:latin typeface="Arial" charset="0"/>
              </a:rPr>
              <a:t>Cu: spin confirmation of 2, a challenge for nuclear shell model 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20484" name="Picture 2" descr="F:\cu72dataFit.jpg"/>
          <p:cNvPicPr>
            <a:picLocks noChangeAspect="1" noChangeArrowheads="1"/>
          </p:cNvPicPr>
          <p:nvPr/>
        </p:nvPicPr>
        <p:blipFill>
          <a:blip r:embed="rId3"/>
          <a:srcRect b="10767"/>
          <a:stretch>
            <a:fillRect/>
          </a:stretch>
        </p:blipFill>
        <p:spPr bwMode="auto">
          <a:xfrm>
            <a:off x="2571750" y="1357313"/>
            <a:ext cx="424656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498725" y="3376613"/>
            <a:ext cx="3979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&gt;40 hours measured, 5 out of 6 peaks resolved</a:t>
            </a:r>
            <a:endParaRPr lang="nl-NL" sz="1600"/>
          </a:p>
        </p:txBody>
      </p:sp>
      <p:sp>
        <p:nvSpPr>
          <p:cNvPr id="20486" name="Text Box 92"/>
          <p:cNvSpPr txBox="1">
            <a:spLocks noChangeArrowheads="1"/>
          </p:cNvSpPr>
          <p:nvPr/>
        </p:nvSpPr>
        <p:spPr bwMode="auto">
          <a:xfrm>
            <a:off x="5391150" y="1235075"/>
            <a:ext cx="8699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Arial" charset="0"/>
              </a:rPr>
              <a:t>K. Flanagan</a:t>
            </a:r>
            <a:endParaRPr lang="nl-NL" sz="1000">
              <a:latin typeface="Arial" charset="0"/>
            </a:endParaRPr>
          </a:p>
        </p:txBody>
      </p:sp>
      <p:sp>
        <p:nvSpPr>
          <p:cNvPr id="20487" name="Text Box 93"/>
          <p:cNvSpPr txBox="1">
            <a:spLocks noChangeArrowheads="1"/>
          </p:cNvSpPr>
          <p:nvPr/>
        </p:nvSpPr>
        <p:spPr bwMode="auto">
          <a:xfrm>
            <a:off x="2430463" y="6356350"/>
            <a:ext cx="3916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2.5 hours measured, 6 out of 6 peaks resolved</a:t>
            </a:r>
            <a:endParaRPr lang="nl-NL" sz="1600"/>
          </a:p>
        </p:txBody>
      </p:sp>
      <p:sp>
        <p:nvSpPr>
          <p:cNvPr id="20488" name="Text Box 94"/>
          <p:cNvSpPr txBox="1">
            <a:spLocks noChangeArrowheads="1"/>
          </p:cNvSpPr>
          <p:nvPr/>
        </p:nvSpPr>
        <p:spPr bwMode="auto">
          <a:xfrm>
            <a:off x="2714625" y="928688"/>
            <a:ext cx="3381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2007, without ISCOOL buncher</a:t>
            </a:r>
            <a:endParaRPr lang="nl-NL" sz="1800">
              <a:latin typeface="Arial" charset="0"/>
            </a:endParaRPr>
          </a:p>
        </p:txBody>
      </p:sp>
      <p:sp>
        <p:nvSpPr>
          <p:cNvPr id="20489" name="Text Box 95"/>
          <p:cNvSpPr txBox="1">
            <a:spLocks noChangeArrowheads="1"/>
          </p:cNvSpPr>
          <p:nvPr/>
        </p:nvSpPr>
        <p:spPr bwMode="auto">
          <a:xfrm>
            <a:off x="2935288" y="3908425"/>
            <a:ext cx="3060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2008, with ISCOOL buncher</a:t>
            </a:r>
            <a:endParaRPr lang="nl-NL" sz="1800">
              <a:latin typeface="Arial" charset="0"/>
            </a:endParaRPr>
          </a:p>
        </p:txBody>
      </p:sp>
      <p:sp>
        <p:nvSpPr>
          <p:cNvPr id="20490" name="Text Box 23"/>
          <p:cNvSpPr txBox="1">
            <a:spLocks noChangeArrowheads="1"/>
          </p:cNvSpPr>
          <p:nvPr/>
        </p:nvSpPr>
        <p:spPr bwMode="auto">
          <a:xfrm>
            <a:off x="3556000" y="3163888"/>
            <a:ext cx="17065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charset="0"/>
              </a:rPr>
              <a:t>Relative frequency (MHz)</a:t>
            </a:r>
            <a:endParaRPr lang="nl-NL" sz="1000" b="1">
              <a:latin typeface="Arial" charset="0"/>
            </a:endParaRPr>
          </a:p>
        </p:txBody>
      </p:sp>
      <p:sp>
        <p:nvSpPr>
          <p:cNvPr id="20491" name="Text Box 24"/>
          <p:cNvSpPr txBox="1">
            <a:spLocks noChangeArrowheads="1"/>
          </p:cNvSpPr>
          <p:nvPr/>
        </p:nvSpPr>
        <p:spPr bwMode="auto">
          <a:xfrm rot="-5400000">
            <a:off x="2240756" y="2113757"/>
            <a:ext cx="60483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charset="0"/>
              </a:rPr>
              <a:t>counts</a:t>
            </a:r>
            <a:endParaRPr lang="nl-NL" sz="1000" b="1">
              <a:latin typeface="Arial" charset="0"/>
            </a:endParaRPr>
          </a:p>
        </p:txBody>
      </p:sp>
      <p:sp>
        <p:nvSpPr>
          <p:cNvPr id="20492" name="Text Box 23"/>
          <p:cNvSpPr txBox="1">
            <a:spLocks noChangeArrowheads="1"/>
          </p:cNvSpPr>
          <p:nvPr/>
        </p:nvSpPr>
        <p:spPr bwMode="auto">
          <a:xfrm>
            <a:off x="3571875" y="6172200"/>
            <a:ext cx="17065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charset="0"/>
              </a:rPr>
              <a:t>Relative frequency (MHz)</a:t>
            </a:r>
            <a:endParaRPr lang="nl-NL" sz="1000" b="1">
              <a:latin typeface="Arial" charset="0"/>
            </a:endParaRPr>
          </a:p>
        </p:txBody>
      </p:sp>
      <p:sp>
        <p:nvSpPr>
          <p:cNvPr id="20493" name="Text Box 24"/>
          <p:cNvSpPr txBox="1">
            <a:spLocks noChangeArrowheads="1"/>
          </p:cNvSpPr>
          <p:nvPr/>
        </p:nvSpPr>
        <p:spPr bwMode="auto">
          <a:xfrm rot="-5400000">
            <a:off x="1535113" y="5180012"/>
            <a:ext cx="6048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charset="0"/>
              </a:rPr>
              <a:t>counts</a:t>
            </a:r>
            <a:endParaRPr lang="nl-NL" sz="1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52"/>
          <p:cNvSpPr txBox="1">
            <a:spLocks noChangeArrowheads="1"/>
          </p:cNvSpPr>
          <p:nvPr/>
        </p:nvSpPr>
        <p:spPr bwMode="auto">
          <a:xfrm>
            <a:off x="0" y="6491288"/>
            <a:ext cx="301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/>
              <a:t>J.C. Thomas, Phys.Rev.C 2006</a:t>
            </a:r>
            <a:endParaRPr lang="nl-NL" sz="1800" i="1"/>
          </a:p>
        </p:txBody>
      </p:sp>
      <p:grpSp>
        <p:nvGrpSpPr>
          <p:cNvPr id="21506" name="Group 156"/>
          <p:cNvGrpSpPr>
            <a:grpSpLocks/>
          </p:cNvGrpSpPr>
          <p:nvPr/>
        </p:nvGrpSpPr>
        <p:grpSpPr bwMode="auto">
          <a:xfrm>
            <a:off x="214313" y="1143000"/>
            <a:ext cx="3659187" cy="1800225"/>
            <a:chOff x="214282" y="1448192"/>
            <a:chExt cx="3658628" cy="1799630"/>
          </a:xfrm>
        </p:grpSpPr>
        <p:sp>
          <p:nvSpPr>
            <p:cNvPr id="21566" name="Line 53"/>
            <p:cNvSpPr>
              <a:spLocks noChangeShapeType="1"/>
            </p:cNvSpPr>
            <p:nvPr/>
          </p:nvSpPr>
          <p:spPr bwMode="auto">
            <a:xfrm>
              <a:off x="214282" y="2530489"/>
              <a:ext cx="13584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67" name="Line 54"/>
            <p:cNvSpPr>
              <a:spLocks noChangeShapeType="1"/>
            </p:cNvSpPr>
            <p:nvPr/>
          </p:nvSpPr>
          <p:spPr bwMode="auto">
            <a:xfrm>
              <a:off x="214282" y="3000043"/>
              <a:ext cx="13584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68" name="Line 55"/>
            <p:cNvSpPr>
              <a:spLocks noChangeShapeType="1"/>
            </p:cNvSpPr>
            <p:nvPr/>
          </p:nvSpPr>
          <p:spPr bwMode="auto">
            <a:xfrm>
              <a:off x="214282" y="1716455"/>
              <a:ext cx="13584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69" name="Line 56"/>
            <p:cNvSpPr>
              <a:spLocks noChangeShapeType="1"/>
            </p:cNvSpPr>
            <p:nvPr/>
          </p:nvSpPr>
          <p:spPr bwMode="auto">
            <a:xfrm>
              <a:off x="214282" y="2255727"/>
              <a:ext cx="13584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70" name="Text Box 57"/>
            <p:cNvSpPr txBox="1">
              <a:spLocks noChangeArrowheads="1"/>
            </p:cNvSpPr>
            <p:nvPr/>
          </p:nvSpPr>
          <p:spPr bwMode="auto">
            <a:xfrm>
              <a:off x="645620" y="1743009"/>
              <a:ext cx="4441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solidFill>
                    <a:schemeClr val="tx2"/>
                  </a:solidFill>
                </a:rPr>
                <a:t>40</a:t>
              </a:r>
              <a:endParaRPr lang="nl-NL" sz="1800">
                <a:solidFill>
                  <a:schemeClr val="tx2"/>
                </a:solidFill>
              </a:endParaRPr>
            </a:p>
          </p:txBody>
        </p:sp>
        <p:sp>
          <p:nvSpPr>
            <p:cNvPr id="21571" name="Oval 58"/>
            <p:cNvSpPr>
              <a:spLocks noChangeArrowheads="1"/>
            </p:cNvSpPr>
            <p:nvPr/>
          </p:nvSpPr>
          <p:spPr bwMode="auto">
            <a:xfrm>
              <a:off x="837359" y="2897520"/>
              <a:ext cx="122920" cy="1742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72" name="Oval 63"/>
            <p:cNvSpPr>
              <a:spLocks noChangeArrowheads="1"/>
            </p:cNvSpPr>
            <p:nvPr/>
          </p:nvSpPr>
          <p:spPr bwMode="auto">
            <a:xfrm>
              <a:off x="676292" y="1749264"/>
              <a:ext cx="361476" cy="3825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73" name="Line 65"/>
            <p:cNvSpPr>
              <a:spLocks noChangeShapeType="1"/>
            </p:cNvSpPr>
            <p:nvPr/>
          </p:nvSpPr>
          <p:spPr bwMode="auto">
            <a:xfrm>
              <a:off x="2357422" y="2556127"/>
              <a:ext cx="1515488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74" name="Line 66"/>
            <p:cNvSpPr>
              <a:spLocks noChangeShapeType="1"/>
            </p:cNvSpPr>
            <p:nvPr/>
          </p:nvSpPr>
          <p:spPr bwMode="auto">
            <a:xfrm>
              <a:off x="2357422" y="3033433"/>
              <a:ext cx="1515488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75" name="Line 67"/>
            <p:cNvSpPr>
              <a:spLocks noChangeShapeType="1"/>
            </p:cNvSpPr>
            <p:nvPr/>
          </p:nvSpPr>
          <p:spPr bwMode="auto">
            <a:xfrm>
              <a:off x="2357422" y="1703025"/>
              <a:ext cx="1515488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76" name="Line 68"/>
            <p:cNvSpPr>
              <a:spLocks noChangeShapeType="1"/>
            </p:cNvSpPr>
            <p:nvPr/>
          </p:nvSpPr>
          <p:spPr bwMode="auto">
            <a:xfrm>
              <a:off x="2357422" y="2303436"/>
              <a:ext cx="1515488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577" name="Text Box 70"/>
            <p:cNvSpPr txBox="1">
              <a:spLocks noChangeArrowheads="1"/>
            </p:cNvSpPr>
            <p:nvPr/>
          </p:nvSpPr>
          <p:spPr bwMode="auto">
            <a:xfrm>
              <a:off x="1643042" y="2847712"/>
              <a:ext cx="65915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2p</a:t>
              </a:r>
              <a:r>
                <a:rPr lang="en-US" sz="2000" baseline="-25000">
                  <a:solidFill>
                    <a:schemeClr val="tx2"/>
                  </a:solidFill>
                </a:rPr>
                <a:t>3/2</a:t>
              </a:r>
              <a:endParaRPr lang="nl-NL" sz="2000" baseline="-25000">
                <a:solidFill>
                  <a:schemeClr val="tx2"/>
                </a:solidFill>
              </a:endParaRPr>
            </a:p>
          </p:txBody>
        </p:sp>
        <p:sp>
          <p:nvSpPr>
            <p:cNvPr id="21578" name="Text Box 71"/>
            <p:cNvSpPr txBox="1">
              <a:spLocks noChangeArrowheads="1"/>
            </p:cNvSpPr>
            <p:nvPr/>
          </p:nvSpPr>
          <p:spPr bwMode="auto">
            <a:xfrm>
              <a:off x="1643042" y="2376886"/>
              <a:ext cx="61587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1f</a:t>
              </a:r>
              <a:r>
                <a:rPr lang="en-US" sz="2000" baseline="-25000">
                  <a:solidFill>
                    <a:schemeClr val="tx2"/>
                  </a:solidFill>
                </a:rPr>
                <a:t>5/2</a:t>
              </a:r>
              <a:endParaRPr lang="nl-NL" sz="2000" baseline="-25000">
                <a:solidFill>
                  <a:schemeClr val="tx2"/>
                </a:solidFill>
              </a:endParaRPr>
            </a:p>
          </p:txBody>
        </p:sp>
        <p:sp>
          <p:nvSpPr>
            <p:cNvPr id="21579" name="Text Box 72"/>
            <p:cNvSpPr txBox="1">
              <a:spLocks noChangeArrowheads="1"/>
            </p:cNvSpPr>
            <p:nvPr/>
          </p:nvSpPr>
          <p:spPr bwMode="auto">
            <a:xfrm>
              <a:off x="1643042" y="2029166"/>
              <a:ext cx="65915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2p</a:t>
              </a:r>
              <a:r>
                <a:rPr lang="en-US" sz="2000" baseline="-25000">
                  <a:solidFill>
                    <a:schemeClr val="tx2"/>
                  </a:solidFill>
                </a:rPr>
                <a:t>1/2</a:t>
              </a:r>
              <a:endParaRPr lang="nl-NL" sz="2000" baseline="-25000">
                <a:solidFill>
                  <a:schemeClr val="tx2"/>
                </a:solidFill>
              </a:endParaRPr>
            </a:p>
          </p:txBody>
        </p:sp>
        <p:sp>
          <p:nvSpPr>
            <p:cNvPr id="21580" name="Text Box 73"/>
            <p:cNvSpPr txBox="1">
              <a:spLocks noChangeArrowheads="1"/>
            </p:cNvSpPr>
            <p:nvPr/>
          </p:nvSpPr>
          <p:spPr bwMode="auto">
            <a:xfrm>
              <a:off x="1643042" y="1448192"/>
              <a:ext cx="65915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1g</a:t>
              </a:r>
              <a:r>
                <a:rPr lang="en-US" sz="2000" baseline="-25000">
                  <a:solidFill>
                    <a:schemeClr val="tx2"/>
                  </a:solidFill>
                </a:rPr>
                <a:t>9/2</a:t>
              </a:r>
              <a:endParaRPr lang="nl-NL" sz="2000" baseline="-25000">
                <a:solidFill>
                  <a:schemeClr val="tx2"/>
                </a:solidFill>
              </a:endParaRPr>
            </a:p>
          </p:txBody>
        </p:sp>
        <p:sp>
          <p:nvSpPr>
            <p:cNvPr id="21581" name="Oval 74"/>
            <p:cNvSpPr>
              <a:spLocks noChangeArrowheads="1"/>
            </p:cNvSpPr>
            <p:nvPr/>
          </p:nvSpPr>
          <p:spPr bwMode="auto">
            <a:xfrm>
              <a:off x="2854075" y="2947043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2" name="Oval 75"/>
            <p:cNvSpPr>
              <a:spLocks noChangeArrowheads="1"/>
            </p:cNvSpPr>
            <p:nvPr/>
          </p:nvSpPr>
          <p:spPr bwMode="auto">
            <a:xfrm>
              <a:off x="2949228" y="2947043"/>
              <a:ext cx="92832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3" name="Oval 76"/>
            <p:cNvSpPr>
              <a:spLocks noChangeArrowheads="1"/>
            </p:cNvSpPr>
            <p:nvPr/>
          </p:nvSpPr>
          <p:spPr bwMode="auto">
            <a:xfrm>
              <a:off x="3209159" y="2947043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4" name="Oval 77"/>
            <p:cNvSpPr>
              <a:spLocks noChangeArrowheads="1"/>
            </p:cNvSpPr>
            <p:nvPr/>
          </p:nvSpPr>
          <p:spPr bwMode="auto">
            <a:xfrm>
              <a:off x="3304312" y="2947043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5" name="Oval 78"/>
            <p:cNvSpPr>
              <a:spLocks noChangeArrowheads="1"/>
            </p:cNvSpPr>
            <p:nvPr/>
          </p:nvSpPr>
          <p:spPr bwMode="auto">
            <a:xfrm>
              <a:off x="2675372" y="2469737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6" name="Oval 79"/>
            <p:cNvSpPr>
              <a:spLocks noChangeArrowheads="1"/>
            </p:cNvSpPr>
            <p:nvPr/>
          </p:nvSpPr>
          <p:spPr bwMode="auto">
            <a:xfrm>
              <a:off x="2770526" y="2469737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7" name="Oval 80"/>
            <p:cNvSpPr>
              <a:spLocks noChangeArrowheads="1"/>
            </p:cNvSpPr>
            <p:nvPr/>
          </p:nvSpPr>
          <p:spPr bwMode="auto">
            <a:xfrm>
              <a:off x="3025815" y="2469737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8" name="Oval 81"/>
            <p:cNvSpPr>
              <a:spLocks noChangeArrowheads="1"/>
            </p:cNvSpPr>
            <p:nvPr/>
          </p:nvSpPr>
          <p:spPr bwMode="auto">
            <a:xfrm>
              <a:off x="3120968" y="2469737"/>
              <a:ext cx="92832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89" name="Oval 82"/>
            <p:cNvSpPr>
              <a:spLocks noChangeArrowheads="1"/>
            </p:cNvSpPr>
            <p:nvPr/>
          </p:nvSpPr>
          <p:spPr bwMode="auto">
            <a:xfrm>
              <a:off x="3369294" y="2469737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90" name="Oval 83"/>
            <p:cNvSpPr>
              <a:spLocks noChangeArrowheads="1"/>
            </p:cNvSpPr>
            <p:nvPr/>
          </p:nvSpPr>
          <p:spPr bwMode="auto">
            <a:xfrm>
              <a:off x="3464448" y="2469737"/>
              <a:ext cx="92832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91" name="Oval 84"/>
            <p:cNvSpPr>
              <a:spLocks noChangeArrowheads="1"/>
            </p:cNvSpPr>
            <p:nvPr/>
          </p:nvSpPr>
          <p:spPr bwMode="auto">
            <a:xfrm>
              <a:off x="3030456" y="2191129"/>
              <a:ext cx="92832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592" name="Oval 85"/>
            <p:cNvSpPr>
              <a:spLocks noChangeArrowheads="1"/>
            </p:cNvSpPr>
            <p:nvPr/>
          </p:nvSpPr>
          <p:spPr bwMode="auto">
            <a:xfrm>
              <a:off x="3123289" y="2191129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grpSp>
          <p:nvGrpSpPr>
            <p:cNvPr id="21593" name="Group 86"/>
            <p:cNvGrpSpPr>
              <a:grpSpLocks/>
            </p:cNvGrpSpPr>
            <p:nvPr/>
          </p:nvGrpSpPr>
          <p:grpSpPr bwMode="auto">
            <a:xfrm>
              <a:off x="2543086" y="1618794"/>
              <a:ext cx="190306" cy="166301"/>
              <a:chOff x="3904" y="1054"/>
              <a:chExt cx="170" cy="85"/>
            </a:xfrm>
          </p:grpSpPr>
          <p:sp>
            <p:nvSpPr>
              <p:cNvPr id="21598" name="Oval 87"/>
              <p:cNvSpPr>
                <a:spLocks noChangeArrowheads="1"/>
              </p:cNvSpPr>
              <p:nvPr/>
            </p:nvSpPr>
            <p:spPr bwMode="auto">
              <a:xfrm>
                <a:off x="3904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  <p:sp>
            <p:nvSpPr>
              <p:cNvPr id="21599" name="Oval 88"/>
              <p:cNvSpPr>
                <a:spLocks noChangeArrowheads="1"/>
              </p:cNvSpPr>
              <p:nvPr/>
            </p:nvSpPr>
            <p:spPr bwMode="auto">
              <a:xfrm>
                <a:off x="3989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1594" name="Oval 89"/>
            <p:cNvSpPr>
              <a:spLocks noChangeArrowheads="1"/>
            </p:cNvSpPr>
            <p:nvPr/>
          </p:nvSpPr>
          <p:spPr bwMode="auto">
            <a:xfrm>
              <a:off x="2837829" y="1618794"/>
              <a:ext cx="95153" cy="16630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grpSp>
          <p:nvGrpSpPr>
            <p:cNvPr id="21595" name="Group 148"/>
            <p:cNvGrpSpPr>
              <a:grpSpLocks/>
            </p:cNvGrpSpPr>
            <p:nvPr/>
          </p:nvGrpSpPr>
          <p:grpSpPr bwMode="auto">
            <a:xfrm>
              <a:off x="2862816" y="1776198"/>
              <a:ext cx="415498" cy="370813"/>
              <a:chOff x="3328117" y="1700865"/>
              <a:chExt cx="415498" cy="370813"/>
            </a:xfrm>
          </p:grpSpPr>
          <p:sp>
            <p:nvSpPr>
              <p:cNvPr id="21596" name="Text Box 69"/>
              <p:cNvSpPr txBox="1">
                <a:spLocks noChangeArrowheads="1"/>
              </p:cNvSpPr>
              <p:nvPr/>
            </p:nvSpPr>
            <p:spPr bwMode="auto">
              <a:xfrm>
                <a:off x="3328117" y="1700865"/>
                <a:ext cx="41549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tx2"/>
                    </a:solidFill>
                  </a:rPr>
                  <a:t>40</a:t>
                </a:r>
                <a:endParaRPr lang="nl-NL" sz="1800">
                  <a:solidFill>
                    <a:schemeClr val="tx2"/>
                  </a:solidFill>
                </a:endParaRPr>
              </a:p>
            </p:txBody>
          </p:sp>
          <p:sp>
            <p:nvSpPr>
              <p:cNvPr id="21597" name="Oval 90"/>
              <p:cNvSpPr>
                <a:spLocks noChangeArrowheads="1"/>
              </p:cNvSpPr>
              <p:nvPr/>
            </p:nvSpPr>
            <p:spPr bwMode="auto">
              <a:xfrm>
                <a:off x="3380606" y="1728942"/>
                <a:ext cx="334138" cy="3427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50825" y="187325"/>
            <a:ext cx="883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solidFill>
                  <a:srgbClr val="0000FF"/>
                </a:solidFill>
                <a:latin typeface="Arial" charset="0"/>
              </a:rPr>
              <a:t>72</a:t>
            </a:r>
            <a:r>
              <a:rPr lang="en-US">
                <a:solidFill>
                  <a:srgbClr val="0000FF"/>
                </a:solidFill>
                <a:latin typeface="Arial" charset="0"/>
              </a:rPr>
              <a:t>Cu: spin confirmation of 2, a challenge for nuclear shell model 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21508" name="Group 154"/>
          <p:cNvGrpSpPr>
            <a:grpSpLocks/>
          </p:cNvGrpSpPr>
          <p:nvPr/>
        </p:nvGrpSpPr>
        <p:grpSpPr bwMode="auto">
          <a:xfrm>
            <a:off x="4929188" y="1285875"/>
            <a:ext cx="7835900" cy="1314450"/>
            <a:chOff x="142844" y="4429132"/>
            <a:chExt cx="7835900" cy="1314456"/>
          </a:xfrm>
        </p:grpSpPr>
        <p:sp>
          <p:nvSpPr>
            <p:cNvPr id="21563" name="Text Box 97"/>
            <p:cNvSpPr txBox="1">
              <a:spLocks noChangeArrowheads="1"/>
            </p:cNvSpPr>
            <p:nvPr/>
          </p:nvSpPr>
          <p:spPr bwMode="auto">
            <a:xfrm>
              <a:off x="142844" y="4429132"/>
              <a:ext cx="3251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Symbol" pitchFamily="18" charset="2"/>
                </a:rPr>
                <a:t>(p</a:t>
              </a:r>
              <a:r>
                <a:rPr lang="en-US">
                  <a:solidFill>
                    <a:srgbClr val="FF0000"/>
                  </a:solidFill>
                </a:rPr>
                <a:t>p</a:t>
              </a:r>
              <a:r>
                <a:rPr lang="en-US" baseline="-25000">
                  <a:solidFill>
                    <a:srgbClr val="FF0000"/>
                  </a:solidFill>
                </a:rPr>
                <a:t>3/2 </a:t>
              </a:r>
              <a:r>
                <a:rPr lang="en-US">
                  <a:solidFill>
                    <a:srgbClr val="FF0000"/>
                  </a:solidFill>
                  <a:latin typeface="Symbol" pitchFamily="18" charset="2"/>
                </a:rPr>
                <a:t>n</a:t>
              </a:r>
              <a:r>
                <a:rPr lang="en-US">
                  <a:solidFill>
                    <a:srgbClr val="FF0000"/>
                  </a:solidFill>
                </a:rPr>
                <a:t>g</a:t>
              </a:r>
              <a:r>
                <a:rPr lang="en-US" baseline="-25000">
                  <a:solidFill>
                    <a:srgbClr val="FF0000"/>
                  </a:solidFill>
                </a:rPr>
                <a:t>9/2</a:t>
              </a:r>
              <a:r>
                <a:rPr lang="en-US" baseline="30000">
                  <a:solidFill>
                    <a:srgbClr val="FF0000"/>
                  </a:solidFill>
                </a:rPr>
                <a:t>3</a:t>
              </a:r>
              <a:r>
                <a:rPr lang="en-US">
                  <a:solidFill>
                    <a:srgbClr val="FF0000"/>
                  </a:solidFill>
                </a:rPr>
                <a:t>) </a:t>
              </a:r>
              <a:r>
                <a:rPr lang="en-US">
                  <a:solidFill>
                    <a:srgbClr val="FF0000"/>
                  </a:solidFill>
                  <a:sym typeface="Wingdings" pitchFamily="2" charset="2"/>
                </a:rPr>
                <a:t> </a:t>
              </a:r>
              <a:r>
                <a:rPr lang="en-US">
                  <a:solidFill>
                    <a:srgbClr val="FF0000"/>
                  </a:solidFill>
                </a:rPr>
                <a:t>(3,4,5,6)</a:t>
              </a:r>
              <a:r>
                <a:rPr lang="en-US" baseline="30000">
                  <a:solidFill>
                    <a:srgbClr val="FF0000"/>
                  </a:solidFill>
                </a:rPr>
                <a:t>-</a:t>
              </a:r>
              <a:endParaRPr lang="en-GB" baseline="30000">
                <a:solidFill>
                  <a:srgbClr val="FF0000"/>
                </a:solidFill>
              </a:endParaRPr>
            </a:p>
          </p:txBody>
        </p:sp>
        <p:sp>
          <p:nvSpPr>
            <p:cNvPr id="21564" name="Text Box 98"/>
            <p:cNvSpPr txBox="1">
              <a:spLocks noChangeArrowheads="1"/>
            </p:cNvSpPr>
            <p:nvPr/>
          </p:nvSpPr>
          <p:spPr bwMode="auto">
            <a:xfrm>
              <a:off x="142844" y="4857760"/>
              <a:ext cx="315342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9900"/>
                  </a:solidFill>
                  <a:latin typeface="Symbol" pitchFamily="18" charset="2"/>
                </a:rPr>
                <a:t>(p</a:t>
              </a:r>
              <a:r>
                <a:rPr lang="en-US">
                  <a:solidFill>
                    <a:srgbClr val="009900"/>
                  </a:solidFill>
                </a:rPr>
                <a:t>f</a:t>
              </a:r>
              <a:r>
                <a:rPr lang="en-US" baseline="-25000">
                  <a:solidFill>
                    <a:srgbClr val="009900"/>
                  </a:solidFill>
                </a:rPr>
                <a:t>5/2 </a:t>
              </a:r>
              <a:r>
                <a:rPr lang="en-US">
                  <a:solidFill>
                    <a:srgbClr val="009900"/>
                  </a:solidFill>
                  <a:latin typeface="Symbol" pitchFamily="18" charset="2"/>
                </a:rPr>
                <a:t>n</a:t>
              </a:r>
              <a:r>
                <a:rPr lang="en-US">
                  <a:solidFill>
                    <a:srgbClr val="009900"/>
                  </a:solidFill>
                </a:rPr>
                <a:t>g</a:t>
              </a:r>
              <a:r>
                <a:rPr lang="en-US" baseline="-25000">
                  <a:solidFill>
                    <a:srgbClr val="009900"/>
                  </a:solidFill>
                </a:rPr>
                <a:t>9/2</a:t>
              </a:r>
              <a:r>
                <a:rPr lang="en-US" baseline="30000">
                  <a:solidFill>
                    <a:srgbClr val="009900"/>
                  </a:solidFill>
                </a:rPr>
                <a:t>3</a:t>
              </a:r>
              <a:r>
                <a:rPr lang="en-US">
                  <a:solidFill>
                    <a:srgbClr val="009900"/>
                  </a:solidFill>
                </a:rPr>
                <a:t>) </a:t>
              </a:r>
              <a:r>
                <a:rPr lang="en-US">
                  <a:solidFill>
                    <a:srgbClr val="009900"/>
                  </a:solidFill>
                  <a:sym typeface="Wingdings" pitchFamily="2" charset="2"/>
                </a:rPr>
                <a:t> </a:t>
              </a:r>
              <a:r>
                <a:rPr lang="en-US">
                  <a:solidFill>
                    <a:srgbClr val="009900"/>
                  </a:solidFill>
                </a:rPr>
                <a:t>(2,…,7)</a:t>
              </a:r>
              <a:r>
                <a:rPr lang="en-US" baseline="30000">
                  <a:solidFill>
                    <a:srgbClr val="009900"/>
                  </a:solidFill>
                </a:rPr>
                <a:t>-</a:t>
              </a:r>
              <a:endParaRPr lang="en-GB" baseline="30000">
                <a:solidFill>
                  <a:srgbClr val="009900"/>
                </a:solidFill>
              </a:endParaRPr>
            </a:p>
          </p:txBody>
        </p:sp>
        <p:sp>
          <p:nvSpPr>
            <p:cNvPr id="21565" name="Text Box 99"/>
            <p:cNvSpPr txBox="1">
              <a:spLocks noChangeArrowheads="1"/>
            </p:cNvSpPr>
            <p:nvPr/>
          </p:nvSpPr>
          <p:spPr bwMode="auto">
            <a:xfrm>
              <a:off x="142844" y="5286388"/>
              <a:ext cx="78359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Symbol" pitchFamily="18" charset="2"/>
                </a:rPr>
                <a:t>(p</a:t>
              </a:r>
              <a:r>
                <a:rPr lang="en-US">
                  <a:solidFill>
                    <a:schemeClr val="accent2"/>
                  </a:solidFill>
                </a:rPr>
                <a:t>p</a:t>
              </a:r>
              <a:r>
                <a:rPr lang="en-US" baseline="-25000">
                  <a:solidFill>
                    <a:schemeClr val="accent2"/>
                  </a:solidFill>
                </a:rPr>
                <a:t>3/2 </a:t>
              </a:r>
              <a:r>
                <a:rPr lang="en-US">
                  <a:solidFill>
                    <a:schemeClr val="accent2"/>
                  </a:solidFill>
                  <a:latin typeface="Symbol" pitchFamily="18" charset="2"/>
                </a:rPr>
                <a:t>n</a:t>
              </a:r>
              <a:r>
                <a:rPr lang="en-US">
                  <a:solidFill>
                    <a:schemeClr val="accent2"/>
                  </a:solidFill>
                </a:rPr>
                <a:t>p</a:t>
              </a:r>
              <a:r>
                <a:rPr lang="en-US" baseline="-25000">
                  <a:solidFill>
                    <a:schemeClr val="accent2"/>
                  </a:solidFill>
                  <a:latin typeface="Symbol" pitchFamily="18" charset="2"/>
                </a:rPr>
                <a:t>1/2</a:t>
              </a:r>
              <a:r>
                <a:rPr lang="en-US" baseline="30000">
                  <a:solidFill>
                    <a:schemeClr val="accent2"/>
                  </a:solidFill>
                  <a:latin typeface="Symbol" pitchFamily="18" charset="2"/>
                </a:rPr>
                <a:t>-1</a:t>
              </a:r>
              <a:r>
                <a:rPr lang="en-US">
                  <a:solidFill>
                    <a:schemeClr val="accent2"/>
                  </a:solidFill>
                </a:rPr>
                <a:t>g</a:t>
              </a:r>
              <a:r>
                <a:rPr lang="en-US" baseline="-25000">
                  <a:solidFill>
                    <a:schemeClr val="accent2"/>
                  </a:solidFill>
                </a:rPr>
                <a:t>9/2</a:t>
              </a:r>
              <a:r>
                <a:rPr lang="en-US" baseline="30000">
                  <a:solidFill>
                    <a:schemeClr val="accent2"/>
                  </a:solidFill>
                </a:rPr>
                <a:t>4</a:t>
              </a:r>
              <a:r>
                <a:rPr lang="en-US">
                  <a:solidFill>
                    <a:schemeClr val="accent2"/>
                  </a:solidFill>
                </a:rPr>
                <a:t>) </a:t>
              </a:r>
              <a:r>
                <a:rPr lang="en-US">
                  <a:solidFill>
                    <a:schemeClr val="accent2"/>
                  </a:solidFill>
                  <a:sym typeface="Wingdings" pitchFamily="2" charset="2"/>
                </a:rPr>
                <a:t> </a:t>
              </a:r>
              <a:r>
                <a:rPr lang="en-US">
                  <a:solidFill>
                    <a:schemeClr val="accent2"/>
                  </a:solidFill>
                </a:rPr>
                <a:t>(1,2)</a:t>
              </a:r>
              <a:r>
                <a:rPr lang="en-US" baseline="30000">
                  <a:solidFill>
                    <a:schemeClr val="accent2"/>
                  </a:solidFill>
                </a:rPr>
                <a:t>+</a:t>
              </a:r>
              <a:endParaRPr lang="en-GB" sz="1600">
                <a:solidFill>
                  <a:schemeClr val="accent2"/>
                </a:solidFill>
              </a:endParaRPr>
            </a:p>
          </p:txBody>
        </p:sp>
      </p:grp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6215063" y="5786438"/>
            <a:ext cx="2787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800" b="1"/>
              <a:t>μ</a:t>
            </a:r>
            <a:r>
              <a:rPr lang="en-US" sz="1800" b="1" baseline="-25000"/>
              <a:t>exp</a:t>
            </a:r>
            <a:r>
              <a:rPr lang="en-US" sz="1800" b="1"/>
              <a:t>(72Cu)= -1.3460(5)</a:t>
            </a:r>
            <a:r>
              <a:rPr lang="en-US" sz="1800" b="1">
                <a:solidFill>
                  <a:schemeClr val="accent2"/>
                </a:solidFill>
                <a:latin typeface="Symbol" pitchFamily="18" charset="2"/>
              </a:rPr>
              <a:t> </a:t>
            </a:r>
            <a:r>
              <a:rPr lang="en-US" sz="1800" b="1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800" b="1" baseline="-25000">
                <a:solidFill>
                  <a:schemeClr val="tx2"/>
                </a:solidFill>
              </a:rPr>
              <a:t>N 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21510" name="Text Box 3"/>
          <p:cNvSpPr txBox="1">
            <a:spLocks noChangeArrowheads="1"/>
          </p:cNvSpPr>
          <p:nvPr/>
        </p:nvSpPr>
        <p:spPr bwMode="auto">
          <a:xfrm>
            <a:off x="6000750" y="4360863"/>
            <a:ext cx="3071813" cy="646112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rgbClr val="009900"/>
                </a:solidFill>
              </a:rPr>
              <a:t>f</a:t>
            </a:r>
            <a:r>
              <a:rPr lang="en-US" sz="1800" baseline="-25000">
                <a:solidFill>
                  <a:srgbClr val="009900"/>
                </a:solidFill>
              </a:rPr>
              <a:t>5/2 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n</a:t>
            </a:r>
            <a:r>
              <a:rPr lang="en-US" sz="1800">
                <a:solidFill>
                  <a:srgbClr val="009900"/>
                </a:solidFill>
              </a:rPr>
              <a:t>g</a:t>
            </a:r>
            <a:r>
              <a:rPr lang="en-US" sz="1800" baseline="-25000">
                <a:solidFill>
                  <a:srgbClr val="009900"/>
                </a:solidFill>
              </a:rPr>
              <a:t>9/2</a:t>
            </a:r>
            <a:r>
              <a:rPr lang="en-US" sz="1800" baseline="30000">
                <a:solidFill>
                  <a:srgbClr val="009900"/>
                </a:solidFill>
              </a:rPr>
              <a:t>3</a:t>
            </a:r>
            <a:r>
              <a:rPr lang="en-US" sz="1800">
                <a:solidFill>
                  <a:srgbClr val="009900"/>
                </a:solidFill>
              </a:rPr>
              <a:t>; 2</a:t>
            </a:r>
            <a:r>
              <a:rPr lang="en-US" sz="1800" baseline="30000">
                <a:solidFill>
                  <a:srgbClr val="009900"/>
                </a:solidFill>
              </a:rPr>
              <a:t>-</a:t>
            </a:r>
            <a:r>
              <a:rPr lang="en-US" sz="1800">
                <a:solidFill>
                  <a:srgbClr val="009900"/>
                </a:solidFill>
              </a:rPr>
              <a:t>) :</a:t>
            </a:r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	</a:t>
            </a:r>
          </a:p>
          <a:p>
            <a:r>
              <a:rPr lang="en-US" sz="1800">
                <a:solidFill>
                  <a:srgbClr val="009900"/>
                </a:solidFill>
                <a:latin typeface="Symbol" pitchFamily="18" charset="2"/>
              </a:rPr>
              <a:t>	</a:t>
            </a:r>
            <a:r>
              <a:rPr lang="en-US" sz="1800" b="1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="1" baseline="-25000">
                <a:solidFill>
                  <a:srgbClr val="009900"/>
                </a:solidFill>
                <a:latin typeface="Arial" charset="0"/>
              </a:rPr>
              <a:t>emp </a:t>
            </a:r>
            <a:r>
              <a:rPr lang="en-US" sz="1800" b="1">
                <a:solidFill>
                  <a:srgbClr val="009900"/>
                </a:solidFill>
                <a:latin typeface="Symbol" pitchFamily="18" charset="2"/>
              </a:rPr>
              <a:t>(</a:t>
            </a:r>
            <a:r>
              <a:rPr lang="en-US" sz="1800" b="1">
                <a:solidFill>
                  <a:srgbClr val="009900"/>
                </a:solidFill>
              </a:rPr>
              <a:t>2</a:t>
            </a:r>
            <a:r>
              <a:rPr lang="en-US" sz="1800" b="1" baseline="30000">
                <a:solidFill>
                  <a:srgbClr val="009900"/>
                </a:solidFill>
              </a:rPr>
              <a:t>-</a:t>
            </a:r>
            <a:r>
              <a:rPr lang="en-US" sz="1800" b="1">
                <a:solidFill>
                  <a:srgbClr val="009900"/>
                </a:solidFill>
              </a:rPr>
              <a:t>) = -1.94 </a:t>
            </a:r>
            <a:r>
              <a:rPr lang="en-US" sz="1800" b="1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sz="1800" b="1" baseline="-25000">
                <a:solidFill>
                  <a:srgbClr val="009900"/>
                </a:solidFill>
              </a:rPr>
              <a:t>N</a:t>
            </a:r>
            <a:endParaRPr lang="en-GB" sz="1800" b="1" baseline="-25000">
              <a:solidFill>
                <a:srgbClr val="009900"/>
              </a:solidFill>
            </a:endParaRPr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6000750" y="5000625"/>
            <a:ext cx="3071813" cy="6461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m(p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</a:rPr>
              <a:t>3/2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sz="1800">
                <a:solidFill>
                  <a:schemeClr val="accent2"/>
                </a:solidFill>
              </a:rPr>
              <a:t>p</a:t>
            </a:r>
            <a:r>
              <a:rPr lang="en-US" sz="1800" baseline="-25000">
                <a:solidFill>
                  <a:schemeClr val="accent2"/>
                </a:solidFill>
                <a:latin typeface="Symbol" pitchFamily="18" charset="2"/>
              </a:rPr>
              <a:t>1/2</a:t>
            </a:r>
            <a:r>
              <a:rPr lang="en-US" sz="1800" baseline="30000">
                <a:solidFill>
                  <a:schemeClr val="accent2"/>
                </a:solidFill>
                <a:latin typeface="Symbol" pitchFamily="18" charset="2"/>
              </a:rPr>
              <a:t>-1</a:t>
            </a:r>
            <a:r>
              <a:rPr lang="en-US" sz="1800">
                <a:solidFill>
                  <a:schemeClr val="accent2"/>
                </a:solidFill>
              </a:rPr>
              <a:t>g</a:t>
            </a:r>
            <a:r>
              <a:rPr lang="en-US" sz="1800" baseline="-25000">
                <a:solidFill>
                  <a:schemeClr val="accent2"/>
                </a:solidFill>
              </a:rPr>
              <a:t>9/2</a:t>
            </a:r>
            <a:r>
              <a:rPr lang="en-US" sz="1800" baseline="30000">
                <a:solidFill>
                  <a:schemeClr val="accent2"/>
                </a:solidFill>
              </a:rPr>
              <a:t>4</a:t>
            </a:r>
            <a:r>
              <a:rPr lang="en-US" sz="1800">
                <a:solidFill>
                  <a:schemeClr val="accent2"/>
                </a:solidFill>
              </a:rPr>
              <a:t>; 2</a:t>
            </a:r>
            <a:r>
              <a:rPr lang="en-US" sz="1800" baseline="30000">
                <a:solidFill>
                  <a:schemeClr val="accent2"/>
                </a:solidFill>
              </a:rPr>
              <a:t>+</a:t>
            </a:r>
            <a:r>
              <a:rPr lang="en-US" sz="1800">
                <a:solidFill>
                  <a:schemeClr val="accent2"/>
                </a:solidFill>
              </a:rPr>
              <a:t>):  	</a:t>
            </a:r>
            <a:endParaRPr lang="en-US" sz="1800" baseline="-25000">
              <a:solidFill>
                <a:schemeClr val="accent2"/>
              </a:solidFill>
            </a:endParaRPr>
          </a:p>
          <a:p>
            <a:r>
              <a:rPr lang="en-US" sz="1800">
                <a:solidFill>
                  <a:schemeClr val="accent2"/>
                </a:solidFill>
              </a:rPr>
              <a:t>	</a:t>
            </a:r>
            <a:r>
              <a:rPr lang="en-US" sz="1800" b="1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="1" baseline="-25000">
                <a:solidFill>
                  <a:schemeClr val="accent2"/>
                </a:solidFill>
                <a:latin typeface="Arial" charset="0"/>
              </a:rPr>
              <a:t>emp </a:t>
            </a:r>
            <a:r>
              <a:rPr lang="en-US" sz="1800" b="1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sz="1800" b="1">
                <a:solidFill>
                  <a:schemeClr val="accent2"/>
                </a:solidFill>
              </a:rPr>
              <a:t>2</a:t>
            </a:r>
            <a:r>
              <a:rPr lang="en-US" sz="1800" b="1" baseline="30000">
                <a:solidFill>
                  <a:schemeClr val="accent2"/>
                </a:solidFill>
              </a:rPr>
              <a:t>+</a:t>
            </a:r>
            <a:r>
              <a:rPr lang="en-US" sz="1800" b="1">
                <a:solidFill>
                  <a:schemeClr val="accent2"/>
                </a:solidFill>
              </a:rPr>
              <a:t>) = +1.44 </a:t>
            </a:r>
            <a:r>
              <a:rPr lang="en-US" sz="1800" b="1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800" b="1" baseline="-25000">
                <a:solidFill>
                  <a:schemeClr val="accent2"/>
                </a:solidFill>
              </a:rPr>
              <a:t>N</a:t>
            </a:r>
            <a:endParaRPr lang="en-GB" sz="1800" b="1" baseline="-25000">
              <a:solidFill>
                <a:schemeClr val="accent2"/>
              </a:solidFill>
            </a:endParaRPr>
          </a:p>
        </p:txBody>
      </p:sp>
      <p:sp>
        <p:nvSpPr>
          <p:cNvPr id="21512" name="Line 7"/>
          <p:cNvSpPr>
            <a:spLocks noChangeShapeType="1"/>
          </p:cNvSpPr>
          <p:nvPr/>
        </p:nvSpPr>
        <p:spPr bwMode="auto">
          <a:xfrm>
            <a:off x="3887788" y="5657850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3" name="Line 8"/>
          <p:cNvSpPr>
            <a:spLocks noChangeShapeType="1"/>
          </p:cNvSpPr>
          <p:nvPr/>
        </p:nvSpPr>
        <p:spPr bwMode="auto">
          <a:xfrm>
            <a:off x="593725" y="5665788"/>
            <a:ext cx="1304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4" name="Line 9"/>
          <p:cNvSpPr>
            <a:spLocks noChangeShapeType="1"/>
          </p:cNvSpPr>
          <p:nvPr/>
        </p:nvSpPr>
        <p:spPr bwMode="auto">
          <a:xfrm>
            <a:off x="593725" y="4573588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5" name="Line 10"/>
          <p:cNvSpPr>
            <a:spLocks noChangeShapeType="1"/>
          </p:cNvSpPr>
          <p:nvPr/>
        </p:nvSpPr>
        <p:spPr bwMode="auto">
          <a:xfrm>
            <a:off x="593725" y="5003800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6" name="Line 11"/>
          <p:cNvSpPr>
            <a:spLocks noChangeShapeType="1"/>
          </p:cNvSpPr>
          <p:nvPr/>
        </p:nvSpPr>
        <p:spPr bwMode="auto">
          <a:xfrm>
            <a:off x="593725" y="4289425"/>
            <a:ext cx="1304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7" name="Line 12"/>
          <p:cNvSpPr>
            <a:spLocks noChangeShapeType="1"/>
          </p:cNvSpPr>
          <p:nvPr/>
        </p:nvSpPr>
        <p:spPr bwMode="auto">
          <a:xfrm>
            <a:off x="593725" y="3671888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8" name="Line 13"/>
          <p:cNvSpPr>
            <a:spLocks noChangeShapeType="1"/>
          </p:cNvSpPr>
          <p:nvPr/>
        </p:nvSpPr>
        <p:spPr bwMode="auto">
          <a:xfrm>
            <a:off x="3887788" y="5578475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9" name="Line 14"/>
          <p:cNvSpPr>
            <a:spLocks noChangeShapeType="1"/>
          </p:cNvSpPr>
          <p:nvPr/>
        </p:nvSpPr>
        <p:spPr bwMode="auto">
          <a:xfrm>
            <a:off x="3887788" y="5032375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20" name="Line 15"/>
          <p:cNvSpPr>
            <a:spLocks noChangeShapeType="1"/>
          </p:cNvSpPr>
          <p:nvPr/>
        </p:nvSpPr>
        <p:spPr bwMode="auto">
          <a:xfrm>
            <a:off x="3887788" y="4578350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21" name="Text Box 16"/>
          <p:cNvSpPr txBox="1">
            <a:spLocks noChangeArrowheads="1"/>
          </p:cNvSpPr>
          <p:nvPr/>
        </p:nvSpPr>
        <p:spPr bwMode="auto">
          <a:xfrm>
            <a:off x="534988" y="5949950"/>
            <a:ext cx="1212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Experiment</a:t>
            </a:r>
            <a:endParaRPr lang="nl-NL" sz="1600" b="1"/>
          </a:p>
        </p:txBody>
      </p:sp>
      <p:sp>
        <p:nvSpPr>
          <p:cNvPr id="21522" name="Text Box 17"/>
          <p:cNvSpPr txBox="1">
            <a:spLocks noChangeArrowheads="1"/>
          </p:cNvSpPr>
          <p:nvPr/>
        </p:nvSpPr>
        <p:spPr bwMode="auto">
          <a:xfrm>
            <a:off x="3570288" y="5876925"/>
            <a:ext cx="1933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Realistic interaction</a:t>
            </a:r>
            <a:endParaRPr lang="nl-NL" sz="1600" b="1"/>
          </a:p>
        </p:txBody>
      </p:sp>
      <p:sp>
        <p:nvSpPr>
          <p:cNvPr id="21523" name="Text Box 18"/>
          <p:cNvSpPr txBox="1">
            <a:spLocks noChangeArrowheads="1"/>
          </p:cNvSpPr>
          <p:nvPr/>
        </p:nvSpPr>
        <p:spPr bwMode="auto">
          <a:xfrm>
            <a:off x="39688" y="4752975"/>
            <a:ext cx="563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(3-)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24" name="Text Box 19"/>
          <p:cNvSpPr txBox="1">
            <a:spLocks noChangeArrowheads="1"/>
          </p:cNvSpPr>
          <p:nvPr/>
        </p:nvSpPr>
        <p:spPr bwMode="auto">
          <a:xfrm>
            <a:off x="39688" y="4346575"/>
            <a:ext cx="563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(4-)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25" name="Text Box 20"/>
          <p:cNvSpPr txBox="1">
            <a:spLocks noChangeArrowheads="1"/>
          </p:cNvSpPr>
          <p:nvPr/>
        </p:nvSpPr>
        <p:spPr bwMode="auto">
          <a:xfrm>
            <a:off x="0" y="3416300"/>
            <a:ext cx="62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(1+)</a:t>
            </a:r>
            <a:endParaRPr lang="nl-NL" sz="2000">
              <a:solidFill>
                <a:srgbClr val="0000FF"/>
              </a:solidFill>
            </a:endParaRPr>
          </a:p>
        </p:txBody>
      </p:sp>
      <p:sp>
        <p:nvSpPr>
          <p:cNvPr id="21526" name="Rectangle 21"/>
          <p:cNvSpPr>
            <a:spLocks noChangeArrowheads="1"/>
          </p:cNvSpPr>
          <p:nvPr/>
        </p:nvSpPr>
        <p:spPr bwMode="auto">
          <a:xfrm>
            <a:off x="3429000" y="55372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3-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27" name="Rectangle 22"/>
          <p:cNvSpPr>
            <a:spLocks noChangeArrowheads="1"/>
          </p:cNvSpPr>
          <p:nvPr/>
        </p:nvSpPr>
        <p:spPr bwMode="auto">
          <a:xfrm>
            <a:off x="3429000" y="52832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6-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28" name="Rectangle 23"/>
          <p:cNvSpPr>
            <a:spLocks noChangeArrowheads="1"/>
          </p:cNvSpPr>
          <p:nvPr/>
        </p:nvSpPr>
        <p:spPr bwMode="auto">
          <a:xfrm>
            <a:off x="3429000" y="484187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4-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29" name="Rectangle 24"/>
          <p:cNvSpPr>
            <a:spLocks noChangeArrowheads="1"/>
          </p:cNvSpPr>
          <p:nvPr/>
        </p:nvSpPr>
        <p:spPr bwMode="auto">
          <a:xfrm>
            <a:off x="3429000" y="3357563"/>
            <a:ext cx="454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2+</a:t>
            </a:r>
            <a:endParaRPr lang="nl-NL" sz="2000">
              <a:solidFill>
                <a:srgbClr val="0000FF"/>
              </a:solidFill>
            </a:endParaRPr>
          </a:p>
        </p:txBody>
      </p:sp>
      <p:sp>
        <p:nvSpPr>
          <p:cNvPr id="21530" name="Rectangle 25"/>
          <p:cNvSpPr>
            <a:spLocks noChangeArrowheads="1"/>
          </p:cNvSpPr>
          <p:nvPr/>
        </p:nvSpPr>
        <p:spPr bwMode="auto">
          <a:xfrm>
            <a:off x="3429000" y="3941763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9900"/>
                </a:solidFill>
              </a:rPr>
              <a:t>2-</a:t>
            </a:r>
            <a:endParaRPr lang="nl-NL" sz="2000">
              <a:solidFill>
                <a:srgbClr val="009900"/>
              </a:solidFill>
            </a:endParaRPr>
          </a:p>
        </p:txBody>
      </p:sp>
      <p:sp>
        <p:nvSpPr>
          <p:cNvPr id="21531" name="Rectangle 26"/>
          <p:cNvSpPr>
            <a:spLocks noChangeArrowheads="1"/>
          </p:cNvSpPr>
          <p:nvPr/>
        </p:nvSpPr>
        <p:spPr bwMode="auto">
          <a:xfrm>
            <a:off x="3429000" y="4392613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5-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32" name="Rectangle 27"/>
          <p:cNvSpPr>
            <a:spLocks noChangeArrowheads="1"/>
          </p:cNvSpPr>
          <p:nvPr/>
        </p:nvSpPr>
        <p:spPr bwMode="auto">
          <a:xfrm>
            <a:off x="3429000" y="3671888"/>
            <a:ext cx="454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1+</a:t>
            </a:r>
            <a:endParaRPr lang="nl-NL" sz="2000">
              <a:solidFill>
                <a:srgbClr val="0000FF"/>
              </a:solidFill>
            </a:endParaRPr>
          </a:p>
        </p:txBody>
      </p:sp>
      <p:sp>
        <p:nvSpPr>
          <p:cNvPr id="21533" name="Text Box 34"/>
          <p:cNvSpPr txBox="1">
            <a:spLocks noChangeArrowheads="1"/>
          </p:cNvSpPr>
          <p:nvPr/>
        </p:nvSpPr>
        <p:spPr bwMode="auto">
          <a:xfrm>
            <a:off x="1990725" y="54657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</a:t>
            </a:r>
            <a:endParaRPr lang="nl-NL" sz="1800"/>
          </a:p>
        </p:txBody>
      </p:sp>
      <p:sp>
        <p:nvSpPr>
          <p:cNvPr id="21534" name="Text Box 35"/>
          <p:cNvSpPr txBox="1">
            <a:spLocks noChangeArrowheads="1"/>
          </p:cNvSpPr>
          <p:nvPr/>
        </p:nvSpPr>
        <p:spPr bwMode="auto">
          <a:xfrm>
            <a:off x="1901825" y="479742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137</a:t>
            </a:r>
            <a:endParaRPr lang="nl-NL" sz="1800"/>
          </a:p>
        </p:txBody>
      </p:sp>
      <p:sp>
        <p:nvSpPr>
          <p:cNvPr id="21535" name="Text Box 36"/>
          <p:cNvSpPr txBox="1">
            <a:spLocks noChangeArrowheads="1"/>
          </p:cNvSpPr>
          <p:nvPr/>
        </p:nvSpPr>
        <p:spPr bwMode="auto">
          <a:xfrm>
            <a:off x="1901825" y="43926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219</a:t>
            </a:r>
            <a:endParaRPr lang="nl-NL" sz="1800"/>
          </a:p>
        </p:txBody>
      </p:sp>
      <p:sp>
        <p:nvSpPr>
          <p:cNvPr id="21536" name="Text Box 37"/>
          <p:cNvSpPr txBox="1">
            <a:spLocks noChangeArrowheads="1"/>
          </p:cNvSpPr>
          <p:nvPr/>
        </p:nvSpPr>
        <p:spPr bwMode="auto">
          <a:xfrm>
            <a:off x="1901825" y="40767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270</a:t>
            </a:r>
            <a:endParaRPr lang="nl-NL" sz="1800"/>
          </a:p>
        </p:txBody>
      </p:sp>
      <p:sp>
        <p:nvSpPr>
          <p:cNvPr id="21537" name="Text Box 38"/>
          <p:cNvSpPr txBox="1">
            <a:spLocks noChangeArrowheads="1"/>
          </p:cNvSpPr>
          <p:nvPr/>
        </p:nvSpPr>
        <p:spPr bwMode="auto">
          <a:xfrm>
            <a:off x="1901825" y="344805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376</a:t>
            </a:r>
            <a:endParaRPr lang="nl-NL" sz="1800"/>
          </a:p>
        </p:txBody>
      </p:sp>
      <p:sp>
        <p:nvSpPr>
          <p:cNvPr id="21538" name="Text Box 39"/>
          <p:cNvSpPr txBox="1">
            <a:spLocks noChangeArrowheads="1"/>
          </p:cNvSpPr>
          <p:nvPr/>
        </p:nvSpPr>
        <p:spPr bwMode="auto">
          <a:xfrm>
            <a:off x="5340350" y="551815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</a:t>
            </a:r>
            <a:endParaRPr lang="nl-NL" sz="1800"/>
          </a:p>
        </p:txBody>
      </p:sp>
      <p:sp>
        <p:nvSpPr>
          <p:cNvPr id="21539" name="Text Box 40"/>
          <p:cNvSpPr txBox="1">
            <a:spLocks noChangeArrowheads="1"/>
          </p:cNvSpPr>
          <p:nvPr/>
        </p:nvSpPr>
        <p:spPr bwMode="auto">
          <a:xfrm>
            <a:off x="5270500" y="5337175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16</a:t>
            </a:r>
            <a:endParaRPr lang="nl-NL" sz="1800"/>
          </a:p>
        </p:txBody>
      </p:sp>
      <p:sp>
        <p:nvSpPr>
          <p:cNvPr id="21540" name="Text Box 41"/>
          <p:cNvSpPr txBox="1">
            <a:spLocks noChangeArrowheads="1"/>
          </p:cNvSpPr>
          <p:nvPr/>
        </p:nvSpPr>
        <p:spPr bwMode="auto">
          <a:xfrm>
            <a:off x="5233988" y="48879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140</a:t>
            </a:r>
            <a:endParaRPr lang="nl-NL" sz="1800"/>
          </a:p>
        </p:txBody>
      </p:sp>
      <p:sp>
        <p:nvSpPr>
          <p:cNvPr id="21541" name="Text Box 42"/>
          <p:cNvSpPr txBox="1">
            <a:spLocks noChangeArrowheads="1"/>
          </p:cNvSpPr>
          <p:nvPr/>
        </p:nvSpPr>
        <p:spPr bwMode="auto">
          <a:xfrm>
            <a:off x="5233988" y="43926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235</a:t>
            </a:r>
            <a:endParaRPr lang="nl-NL" sz="1800"/>
          </a:p>
        </p:txBody>
      </p:sp>
      <p:sp>
        <p:nvSpPr>
          <p:cNvPr id="21542" name="Text Box 43"/>
          <p:cNvSpPr txBox="1">
            <a:spLocks noChangeArrowheads="1"/>
          </p:cNvSpPr>
          <p:nvPr/>
        </p:nvSpPr>
        <p:spPr bwMode="auto">
          <a:xfrm>
            <a:off x="5233988" y="394176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387</a:t>
            </a:r>
            <a:endParaRPr lang="nl-NL" sz="1800"/>
          </a:p>
        </p:txBody>
      </p:sp>
      <p:sp>
        <p:nvSpPr>
          <p:cNvPr id="21543" name="Text Box 44"/>
          <p:cNvSpPr txBox="1">
            <a:spLocks noChangeArrowheads="1"/>
          </p:cNvSpPr>
          <p:nvPr/>
        </p:nvSpPr>
        <p:spPr bwMode="auto">
          <a:xfrm>
            <a:off x="5233988" y="371792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418</a:t>
            </a:r>
            <a:endParaRPr lang="nl-NL" sz="1800"/>
          </a:p>
        </p:txBody>
      </p:sp>
      <p:sp>
        <p:nvSpPr>
          <p:cNvPr id="21544" name="Text Box 45"/>
          <p:cNvSpPr txBox="1">
            <a:spLocks noChangeArrowheads="1"/>
          </p:cNvSpPr>
          <p:nvPr/>
        </p:nvSpPr>
        <p:spPr bwMode="auto">
          <a:xfrm>
            <a:off x="5233988" y="344805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431</a:t>
            </a:r>
            <a:endParaRPr lang="nl-NL" sz="1800"/>
          </a:p>
        </p:txBody>
      </p:sp>
      <p:sp>
        <p:nvSpPr>
          <p:cNvPr id="244" name="Text Box 46"/>
          <p:cNvSpPr txBox="1">
            <a:spLocks noChangeArrowheads="1"/>
          </p:cNvSpPr>
          <p:nvPr/>
        </p:nvSpPr>
        <p:spPr bwMode="auto">
          <a:xfrm>
            <a:off x="123825" y="542607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9900"/>
                </a:solidFill>
              </a:rPr>
              <a:t>2-</a:t>
            </a:r>
            <a:endParaRPr lang="nl-NL" sz="2000">
              <a:solidFill>
                <a:srgbClr val="009900"/>
              </a:solidFill>
            </a:endParaRPr>
          </a:p>
        </p:txBody>
      </p:sp>
      <p:sp>
        <p:nvSpPr>
          <p:cNvPr id="21546" name="Text Box 47"/>
          <p:cNvSpPr txBox="1">
            <a:spLocks noChangeArrowheads="1"/>
          </p:cNvSpPr>
          <p:nvPr/>
        </p:nvSpPr>
        <p:spPr bwMode="auto">
          <a:xfrm>
            <a:off x="49213" y="4030663"/>
            <a:ext cx="563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(6-)</a:t>
            </a:r>
            <a:endParaRPr lang="nl-NL" sz="2000">
              <a:solidFill>
                <a:srgbClr val="FF0000"/>
              </a:solidFill>
            </a:endParaRPr>
          </a:p>
        </p:txBody>
      </p:sp>
      <p:sp>
        <p:nvSpPr>
          <p:cNvPr id="21547" name="Text Box 48"/>
          <p:cNvSpPr txBox="1">
            <a:spLocks noChangeArrowheads="1"/>
          </p:cNvSpPr>
          <p:nvPr/>
        </p:nvSpPr>
        <p:spPr bwMode="auto">
          <a:xfrm>
            <a:off x="758825" y="3998913"/>
            <a:ext cx="103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</a:rPr>
              <a:t>t</a:t>
            </a:r>
            <a:r>
              <a:rPr lang="en-US" sz="1400" baseline="-25000">
                <a:latin typeface="Arial" charset="0"/>
              </a:rPr>
              <a:t>1/2</a:t>
            </a:r>
            <a:r>
              <a:rPr lang="en-US" sz="1400">
                <a:latin typeface="Arial" charset="0"/>
              </a:rPr>
              <a:t>=1.76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>
                <a:latin typeface="Arial" charset="0"/>
              </a:rPr>
              <a:t>s</a:t>
            </a:r>
            <a:endParaRPr lang="en-GB" sz="1400">
              <a:latin typeface="Arial" charset="0"/>
            </a:endParaRPr>
          </a:p>
        </p:txBody>
      </p:sp>
      <p:sp>
        <p:nvSpPr>
          <p:cNvPr id="21548" name="Line 49"/>
          <p:cNvSpPr>
            <a:spLocks noChangeShapeType="1"/>
          </p:cNvSpPr>
          <p:nvPr/>
        </p:nvSpPr>
        <p:spPr bwMode="auto">
          <a:xfrm>
            <a:off x="822325" y="4291013"/>
            <a:ext cx="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21549" name="Line 50"/>
          <p:cNvSpPr>
            <a:spLocks noChangeShapeType="1"/>
          </p:cNvSpPr>
          <p:nvPr/>
        </p:nvSpPr>
        <p:spPr bwMode="auto">
          <a:xfrm>
            <a:off x="955675" y="4583113"/>
            <a:ext cx="0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21550" name="Line 51"/>
          <p:cNvSpPr>
            <a:spLocks noChangeShapeType="1"/>
          </p:cNvSpPr>
          <p:nvPr/>
        </p:nvSpPr>
        <p:spPr bwMode="auto">
          <a:xfrm>
            <a:off x="1123950" y="5019675"/>
            <a:ext cx="0" cy="654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21551" name="Line 52"/>
          <p:cNvSpPr>
            <a:spLocks noChangeShapeType="1"/>
          </p:cNvSpPr>
          <p:nvPr/>
        </p:nvSpPr>
        <p:spPr bwMode="auto">
          <a:xfrm>
            <a:off x="1800225" y="3678238"/>
            <a:ext cx="0" cy="1985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nl-NL"/>
          </a:p>
        </p:txBody>
      </p:sp>
      <p:sp>
        <p:nvSpPr>
          <p:cNvPr id="251" name="Line 53"/>
          <p:cNvSpPr>
            <a:spLocks noChangeShapeType="1"/>
          </p:cNvSpPr>
          <p:nvPr/>
        </p:nvSpPr>
        <p:spPr bwMode="auto">
          <a:xfrm flipH="1">
            <a:off x="2286000" y="4143375"/>
            <a:ext cx="1143000" cy="1425575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257" name="Rectangle 256"/>
          <p:cNvSpPr/>
          <p:nvPr/>
        </p:nvSpPr>
        <p:spPr>
          <a:xfrm>
            <a:off x="28575" y="928688"/>
            <a:ext cx="4143375" cy="214312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54" name="TextBox 257"/>
          <p:cNvSpPr txBox="1">
            <a:spLocks noChangeArrowheads="1"/>
          </p:cNvSpPr>
          <p:nvPr/>
        </p:nvSpPr>
        <p:spPr bwMode="auto">
          <a:xfrm>
            <a:off x="39688" y="928688"/>
            <a:ext cx="709612" cy="3698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72Cu</a:t>
            </a:r>
          </a:p>
        </p:txBody>
      </p:sp>
      <p:sp>
        <p:nvSpPr>
          <p:cNvPr id="21555" name="TextBox 258"/>
          <p:cNvSpPr txBox="1">
            <a:spLocks noChangeArrowheads="1"/>
          </p:cNvSpPr>
          <p:nvPr/>
        </p:nvSpPr>
        <p:spPr bwMode="auto">
          <a:xfrm>
            <a:off x="5991225" y="3429000"/>
            <a:ext cx="3152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sng"/>
              <a:t>What would we expect?</a:t>
            </a:r>
          </a:p>
          <a:p>
            <a:r>
              <a:rPr lang="en-US" sz="2000"/>
              <a:t>empirical magnetic moments</a:t>
            </a:r>
          </a:p>
        </p:txBody>
      </p:sp>
      <p:sp>
        <p:nvSpPr>
          <p:cNvPr id="260" name="Rectangle 259"/>
          <p:cNvSpPr/>
          <p:nvPr/>
        </p:nvSpPr>
        <p:spPr>
          <a:xfrm>
            <a:off x="5981700" y="3357563"/>
            <a:ext cx="3113088" cy="29289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57" name="Line 15"/>
          <p:cNvSpPr>
            <a:spLocks noChangeShapeType="1"/>
          </p:cNvSpPr>
          <p:nvPr/>
        </p:nvSpPr>
        <p:spPr bwMode="auto">
          <a:xfrm>
            <a:off x="3910013" y="4143375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58" name="Line 15"/>
          <p:cNvSpPr>
            <a:spLocks noChangeShapeType="1"/>
          </p:cNvSpPr>
          <p:nvPr/>
        </p:nvSpPr>
        <p:spPr bwMode="auto">
          <a:xfrm>
            <a:off x="3929063" y="3857625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59" name="Line 15"/>
          <p:cNvSpPr>
            <a:spLocks noChangeShapeType="1"/>
          </p:cNvSpPr>
          <p:nvPr/>
        </p:nvSpPr>
        <p:spPr bwMode="auto">
          <a:xfrm>
            <a:off x="3929063" y="3571875"/>
            <a:ext cx="1304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64" name="Text Box 46"/>
          <p:cNvSpPr txBox="1">
            <a:spLocks noChangeArrowheads="1"/>
          </p:cNvSpPr>
          <p:nvPr/>
        </p:nvSpPr>
        <p:spPr bwMode="auto">
          <a:xfrm>
            <a:off x="28575" y="5429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(2)</a:t>
            </a: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21561" name="TextBox 264"/>
          <p:cNvSpPr txBox="1">
            <a:spLocks noChangeArrowheads="1"/>
          </p:cNvSpPr>
          <p:nvPr/>
        </p:nvSpPr>
        <p:spPr bwMode="auto">
          <a:xfrm>
            <a:off x="1785938" y="3214688"/>
            <a:ext cx="7889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E(keV)</a:t>
            </a:r>
          </a:p>
        </p:txBody>
      </p:sp>
      <p:sp>
        <p:nvSpPr>
          <p:cNvPr id="21562" name="TextBox 265"/>
          <p:cNvSpPr txBox="1">
            <a:spLocks noChangeArrowheads="1"/>
          </p:cNvSpPr>
          <p:nvPr/>
        </p:nvSpPr>
        <p:spPr bwMode="auto">
          <a:xfrm>
            <a:off x="5072063" y="3214688"/>
            <a:ext cx="7889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E(keV)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244" grpId="0"/>
      <p:bldP spid="251" grpId="0" animBg="1"/>
      <p:bldP spid="2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8"/>
          <p:cNvSpPr txBox="1">
            <a:spLocks noChangeArrowheads="1"/>
          </p:cNvSpPr>
          <p:nvPr/>
        </p:nvSpPr>
        <p:spPr bwMode="auto">
          <a:xfrm>
            <a:off x="2786063" y="142875"/>
            <a:ext cx="3224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solidFill>
                  <a:srgbClr val="0000FF"/>
                </a:solidFill>
                <a:latin typeface="Arial" charset="0"/>
              </a:rPr>
              <a:t>75</a:t>
            </a:r>
            <a:r>
              <a:rPr lang="en-US">
                <a:solidFill>
                  <a:srgbClr val="0000FF"/>
                </a:solidFill>
                <a:latin typeface="Arial" charset="0"/>
              </a:rPr>
              <a:t>Cu: Spin assignment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286375" y="3286125"/>
            <a:ext cx="33004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latin typeface="+mj-lt"/>
              </a:rPr>
              <a:t>- Yield ~ 5 10</a:t>
            </a:r>
            <a:r>
              <a:rPr lang="en-US" sz="2000" baseline="30000" dirty="0">
                <a:latin typeface="+mj-lt"/>
              </a:rPr>
              <a:t>4</a:t>
            </a:r>
            <a:r>
              <a:rPr lang="en-US" sz="2000" dirty="0">
                <a:latin typeface="+mj-lt"/>
              </a:rPr>
              <a:t> ions/</a:t>
            </a:r>
            <a:r>
              <a:rPr lang="el-GR" sz="2000" dirty="0">
                <a:latin typeface="+mj-lt"/>
                <a:cs typeface="Arial" charset="0"/>
              </a:rPr>
              <a:t>μ</a:t>
            </a:r>
            <a:r>
              <a:rPr lang="en-US" sz="2000" dirty="0">
                <a:latin typeface="+mj-lt"/>
                <a:cs typeface="Arial" charset="0"/>
              </a:rPr>
              <a:t>C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- Accumulation time 100ms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- Background reduction of 10</a:t>
            </a:r>
            <a:r>
              <a:rPr lang="en-US" sz="2000" baseline="30000" dirty="0">
                <a:latin typeface="+mj-lt"/>
              </a:rPr>
              <a:t>3</a:t>
            </a:r>
            <a:endParaRPr lang="nl-NL" sz="2000" baseline="30000" dirty="0">
              <a:latin typeface="+mj-lt"/>
            </a:endParaRPr>
          </a:p>
          <a:p>
            <a:pPr>
              <a:defRPr/>
            </a:pPr>
            <a:endParaRPr lang="el-GR" sz="2000" dirty="0">
              <a:latin typeface="+mj-lt"/>
              <a:cs typeface="Arial" charset="0"/>
            </a:endParaRPr>
          </a:p>
          <a:p>
            <a:pPr>
              <a:defRPr/>
            </a:pPr>
            <a:endParaRPr lang="nl-NL" sz="2000" dirty="0">
              <a:latin typeface="+mj-lt"/>
            </a:endParaRPr>
          </a:p>
        </p:txBody>
      </p:sp>
      <p:grpSp>
        <p:nvGrpSpPr>
          <p:cNvPr id="22531" name="Group 14"/>
          <p:cNvGrpSpPr>
            <a:grpSpLocks/>
          </p:cNvGrpSpPr>
          <p:nvPr/>
        </p:nvGrpSpPr>
        <p:grpSpPr bwMode="auto">
          <a:xfrm>
            <a:off x="4643438" y="5500688"/>
            <a:ext cx="4248150" cy="519112"/>
            <a:chOff x="1610" y="3738"/>
            <a:chExt cx="2676" cy="327"/>
          </a:xfrm>
        </p:grpSpPr>
        <p:sp>
          <p:nvSpPr>
            <p:cNvPr id="22538" name="Text Box 15"/>
            <p:cNvSpPr txBox="1">
              <a:spLocks noChangeArrowheads="1"/>
            </p:cNvSpPr>
            <p:nvPr/>
          </p:nvSpPr>
          <p:spPr bwMode="auto">
            <a:xfrm>
              <a:off x="1790" y="3738"/>
              <a:ext cx="226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FF0000"/>
                  </a:solidFill>
                  <a:latin typeface="Arial" charset="0"/>
                </a:rPr>
                <a:t>SPIN OF 75Cu IS 5/2</a:t>
              </a:r>
              <a:endParaRPr lang="nl-NL" sz="2800" b="1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2539" name="Oval 16"/>
            <p:cNvSpPr>
              <a:spLocks noChangeArrowheads="1"/>
            </p:cNvSpPr>
            <p:nvPr/>
          </p:nvSpPr>
          <p:spPr bwMode="auto">
            <a:xfrm>
              <a:off x="1610" y="3748"/>
              <a:ext cx="2676" cy="317"/>
            </a:xfrm>
            <a:prstGeom prst="ellipse">
              <a:avLst/>
            </a:prstGeom>
            <a:solidFill>
              <a:srgbClr val="99CCFF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34" name="TextBox 98"/>
          <p:cNvSpPr txBox="1">
            <a:spLocks noChangeArrowheads="1"/>
          </p:cNvSpPr>
          <p:nvPr/>
        </p:nvSpPr>
        <p:spPr bwMode="auto">
          <a:xfrm>
            <a:off x="5786438" y="4367213"/>
            <a:ext cx="2590800" cy="6461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latin typeface="+mj-lt"/>
                <a:cs typeface="Arial" charset="0"/>
              </a:rPr>
              <a:t>A (</a:t>
            </a:r>
            <a:r>
              <a:rPr lang="en-GB" sz="1800" baseline="30000" dirty="0">
                <a:latin typeface="+mj-lt"/>
                <a:cs typeface="Arial" charset="0"/>
              </a:rPr>
              <a:t>2</a:t>
            </a:r>
            <a:r>
              <a:rPr lang="en-GB" sz="1800" dirty="0">
                <a:latin typeface="+mj-lt"/>
                <a:cs typeface="Arial" charset="0"/>
              </a:rPr>
              <a:t>S</a:t>
            </a:r>
            <a:r>
              <a:rPr lang="en-GB" sz="1800" baseline="-25000" dirty="0">
                <a:latin typeface="+mj-lt"/>
                <a:cs typeface="Arial" charset="0"/>
              </a:rPr>
              <a:t>1/2</a:t>
            </a:r>
            <a:r>
              <a:rPr lang="en-GB" sz="1800" dirty="0">
                <a:latin typeface="+mj-lt"/>
                <a:cs typeface="Arial" charset="0"/>
              </a:rPr>
              <a:t>) = +1592(1) MHz</a:t>
            </a:r>
          </a:p>
          <a:p>
            <a:pPr>
              <a:defRPr/>
            </a:pPr>
            <a:r>
              <a:rPr lang="en-GB" sz="1800" dirty="0">
                <a:latin typeface="+mj-lt"/>
                <a:cs typeface="Arial" charset="0"/>
              </a:rPr>
              <a:t>B(</a:t>
            </a:r>
            <a:r>
              <a:rPr lang="en-GB" sz="1800" baseline="30000" dirty="0">
                <a:latin typeface="+mj-lt"/>
                <a:cs typeface="Arial" charset="0"/>
              </a:rPr>
              <a:t>2</a:t>
            </a:r>
            <a:r>
              <a:rPr lang="en-GB" sz="1800" dirty="0">
                <a:latin typeface="+mj-lt"/>
                <a:cs typeface="Arial" charset="0"/>
              </a:rPr>
              <a:t>P</a:t>
            </a:r>
            <a:r>
              <a:rPr lang="en-GB" sz="1800" baseline="-25000" dirty="0">
                <a:latin typeface="+mj-lt"/>
                <a:cs typeface="Arial" charset="0"/>
              </a:rPr>
              <a:t>3/2</a:t>
            </a:r>
            <a:r>
              <a:rPr lang="en-GB" sz="1800" dirty="0">
                <a:latin typeface="+mj-lt"/>
                <a:cs typeface="Arial" charset="0"/>
              </a:rPr>
              <a:t>) = -34(2) MHz     </a:t>
            </a: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/>
          <a:srcRect l="5499" t="48892" b="6126"/>
          <a:stretch>
            <a:fillRect/>
          </a:stretch>
        </p:blipFill>
        <p:spPr bwMode="auto">
          <a:xfrm>
            <a:off x="1428750" y="852488"/>
            <a:ext cx="57642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23"/>
          <p:cNvSpPr txBox="1">
            <a:spLocks noChangeArrowheads="1"/>
          </p:cNvSpPr>
          <p:nvPr/>
        </p:nvSpPr>
        <p:spPr bwMode="auto">
          <a:xfrm>
            <a:off x="3276600" y="2852738"/>
            <a:ext cx="1993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Relative frequency (MHz)</a:t>
            </a:r>
            <a:endParaRPr lang="nl-NL" sz="1200" b="1"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763713" y="1052513"/>
            <a:ext cx="1223962" cy="37623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aseline="30000" dirty="0">
                <a:latin typeface="+mn-lt"/>
              </a:rPr>
              <a:t>75</a:t>
            </a:r>
            <a:r>
              <a:rPr lang="en-US" sz="1800" dirty="0">
                <a:latin typeface="+mn-lt"/>
              </a:rPr>
              <a:t>Cu, I=5/2</a:t>
            </a:r>
          </a:p>
        </p:txBody>
      </p:sp>
      <p:sp>
        <p:nvSpPr>
          <p:cNvPr id="22536" name="Text Box 24"/>
          <p:cNvSpPr txBox="1">
            <a:spLocks noChangeArrowheads="1"/>
          </p:cNvSpPr>
          <p:nvPr/>
        </p:nvSpPr>
        <p:spPr bwMode="auto">
          <a:xfrm rot="-5400000">
            <a:off x="911225" y="1693863"/>
            <a:ext cx="6842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counts</a:t>
            </a:r>
            <a:endParaRPr lang="nl-NL" sz="1200" b="1">
              <a:latin typeface="Arial" charset="0"/>
            </a:endParaRPr>
          </a:p>
        </p:txBody>
      </p:sp>
      <p:pic>
        <p:nvPicPr>
          <p:cNvPr id="225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238500"/>
            <a:ext cx="43338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TextBox 2"/>
          <p:cNvSpPr txBox="1">
            <a:spLocks noChangeArrowheads="1"/>
          </p:cNvSpPr>
          <p:nvPr/>
        </p:nvSpPr>
        <p:spPr bwMode="auto">
          <a:xfrm>
            <a:off x="5724525" y="476250"/>
            <a:ext cx="3505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Flanagan et al., PRL</a:t>
            </a:r>
            <a:r>
              <a:rPr lang="en-US" sz="1600" b="1" i="1"/>
              <a:t>103</a:t>
            </a:r>
            <a:r>
              <a:rPr lang="en-US" sz="1600" i="1"/>
              <a:t>, 142501 (2009)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357158" y="873107"/>
          <a:ext cx="6286544" cy="3986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5292725" y="549275"/>
            <a:ext cx="3505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Flanagan et al., PRL</a:t>
            </a:r>
            <a:r>
              <a:rPr lang="en-US" sz="1600" b="1" i="1"/>
              <a:t>103</a:t>
            </a:r>
            <a:r>
              <a:rPr lang="en-US" sz="1600" i="1"/>
              <a:t>, 142501 (2009)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313" y="5072063"/>
            <a:ext cx="8256587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>
                <a:latin typeface="+mj-lt"/>
                <a:cs typeface="Vrinda" pitchFamily="2" charset="0"/>
              </a:rPr>
              <a:t>Model space: </a:t>
            </a:r>
            <a:r>
              <a:rPr lang="en-US" sz="1800" dirty="0">
                <a:latin typeface="+mj-lt"/>
                <a:cs typeface="Vrinda" pitchFamily="2" charset="0"/>
              </a:rPr>
              <a:t>	1f</a:t>
            </a:r>
            <a:r>
              <a:rPr lang="en-US" sz="1800" baseline="-25000" dirty="0">
                <a:latin typeface="+mj-lt"/>
                <a:cs typeface="Vrinda" pitchFamily="2" charset="0"/>
              </a:rPr>
              <a:t>5/2,</a:t>
            </a:r>
            <a:r>
              <a:rPr lang="en-US" sz="1800" dirty="0">
                <a:latin typeface="+mj-lt"/>
                <a:cs typeface="Vrinda" pitchFamily="2" charset="0"/>
              </a:rPr>
              <a:t> 2p</a:t>
            </a:r>
            <a:r>
              <a:rPr lang="en-US" sz="1800" baseline="-25000" dirty="0">
                <a:latin typeface="+mj-lt"/>
                <a:cs typeface="Vrinda" pitchFamily="2" charset="0"/>
              </a:rPr>
              <a:t>3/2</a:t>
            </a:r>
            <a:r>
              <a:rPr lang="en-US" sz="1800" dirty="0">
                <a:latin typeface="+mj-lt"/>
                <a:cs typeface="Vrinda" pitchFamily="2" charset="0"/>
              </a:rPr>
              <a:t>, 2p</a:t>
            </a:r>
            <a:r>
              <a:rPr lang="en-US" sz="1800" baseline="-25000" dirty="0">
                <a:latin typeface="+mj-lt"/>
                <a:cs typeface="Vrinda" pitchFamily="2" charset="0"/>
              </a:rPr>
              <a:t>1/2</a:t>
            </a:r>
            <a:r>
              <a:rPr lang="en-US" sz="1800" dirty="0">
                <a:latin typeface="+mj-lt"/>
                <a:cs typeface="Vrinda" pitchFamily="2" charset="0"/>
              </a:rPr>
              <a:t>, 1g</a:t>
            </a:r>
            <a:r>
              <a:rPr lang="en-US" sz="1800" baseline="-25000" dirty="0">
                <a:latin typeface="+mj-lt"/>
                <a:cs typeface="Vrinda" pitchFamily="2" charset="0"/>
              </a:rPr>
              <a:t>9/2</a:t>
            </a:r>
            <a:r>
              <a:rPr lang="en-US" sz="1800" dirty="0">
                <a:latin typeface="+mj-lt"/>
                <a:cs typeface="Vrinda" pitchFamily="2" charset="0"/>
              </a:rPr>
              <a:t> for both proton and neutron orbits, 56Ni core</a:t>
            </a:r>
          </a:p>
          <a:p>
            <a:pPr>
              <a:defRPr/>
            </a:pPr>
            <a:endParaRPr lang="en-US" sz="1800" dirty="0">
              <a:latin typeface="+mj-lt"/>
              <a:cs typeface="Vrinda" pitchFamily="2" charset="0"/>
            </a:endParaRPr>
          </a:p>
          <a:p>
            <a:pPr>
              <a:defRPr/>
            </a:pPr>
            <a:r>
              <a:rPr lang="en-US" sz="1800" b="1" dirty="0">
                <a:latin typeface="+mj-lt"/>
                <a:cs typeface="Vrinda" pitchFamily="2" charset="0"/>
              </a:rPr>
              <a:t>Interaction:</a:t>
            </a:r>
            <a:r>
              <a:rPr lang="en-US" sz="1800" dirty="0">
                <a:latin typeface="+mj-lt"/>
                <a:cs typeface="Vrinda" pitchFamily="2" charset="0"/>
              </a:rPr>
              <a:t> 	jj4b, by </a:t>
            </a:r>
            <a:r>
              <a:rPr lang="en-US" sz="1800" u="sng" dirty="0">
                <a:latin typeface="+mj-lt"/>
                <a:cs typeface="Vrinda" pitchFamily="2" charset="0"/>
              </a:rPr>
              <a:t>Brown and </a:t>
            </a:r>
            <a:r>
              <a:rPr lang="en-US" sz="1800" u="sng" dirty="0" err="1">
                <a:latin typeface="+mj-lt"/>
                <a:cs typeface="Vrinda" pitchFamily="2" charset="0"/>
              </a:rPr>
              <a:t>Lisetskiy</a:t>
            </a:r>
            <a:r>
              <a:rPr lang="en-US" sz="1800" dirty="0">
                <a:latin typeface="+mj-lt"/>
                <a:cs typeface="Vrinda" pitchFamily="2" charset="0"/>
              </a:rPr>
              <a:t>(private communication),</a:t>
            </a:r>
          </a:p>
          <a:p>
            <a:pPr>
              <a:defRPr/>
            </a:pPr>
            <a:r>
              <a:rPr lang="en-US" sz="1800" dirty="0">
                <a:latin typeface="+mj-lt"/>
                <a:cs typeface="Vrinda" pitchFamily="2" charset="0"/>
              </a:rPr>
              <a:t>		</a:t>
            </a:r>
            <a:r>
              <a:rPr lang="en-US" sz="1800" dirty="0" err="1">
                <a:latin typeface="+mj-lt"/>
                <a:cs typeface="Vrinda" pitchFamily="2" charset="0"/>
              </a:rPr>
              <a:t>g</a:t>
            </a:r>
            <a:r>
              <a:rPr lang="en-US" sz="1800" baseline="-25000" dirty="0" err="1">
                <a:latin typeface="+mj-lt"/>
                <a:cs typeface="Vrinda" pitchFamily="2" charset="0"/>
              </a:rPr>
              <a:t>s,eff</a:t>
            </a:r>
            <a:r>
              <a:rPr lang="en-US" sz="1800" dirty="0">
                <a:latin typeface="+mj-lt"/>
                <a:cs typeface="Vrinda" pitchFamily="2" charset="0"/>
              </a:rPr>
              <a:t>=0.7*</a:t>
            </a:r>
            <a:r>
              <a:rPr lang="en-US" sz="1800" dirty="0" err="1">
                <a:latin typeface="+mj-lt"/>
                <a:cs typeface="Vrinda" pitchFamily="2" charset="0"/>
              </a:rPr>
              <a:t>g</a:t>
            </a:r>
            <a:r>
              <a:rPr lang="en-US" sz="1800" baseline="-25000" dirty="0" err="1">
                <a:latin typeface="+mj-lt"/>
                <a:cs typeface="Vrinda" pitchFamily="2" charset="0"/>
              </a:rPr>
              <a:t>s,free</a:t>
            </a:r>
            <a:endParaRPr lang="en-US" sz="1800" baseline="-25000" dirty="0">
              <a:latin typeface="+mj-lt"/>
              <a:cs typeface="Vrinda" pitchFamily="2" charset="0"/>
            </a:endParaRPr>
          </a:p>
          <a:p>
            <a:pPr>
              <a:defRPr/>
            </a:pPr>
            <a:r>
              <a:rPr lang="en-US" sz="1800" baseline="-25000" dirty="0">
                <a:latin typeface="+mj-lt"/>
                <a:cs typeface="Vrinda" pitchFamily="2" charset="0"/>
              </a:rPr>
              <a:t>		</a:t>
            </a:r>
          </a:p>
          <a:p>
            <a:pPr>
              <a:defRPr/>
            </a:pPr>
            <a:endParaRPr lang="en-US" sz="1800" baseline="-25000" dirty="0">
              <a:latin typeface="+mj-lt"/>
              <a:cs typeface="Vrinda" pitchFamily="2" charset="0"/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1217613" y="142875"/>
            <a:ext cx="6708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Comparison odd magnetic moments with theory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grpSp>
        <p:nvGrpSpPr>
          <p:cNvPr id="23557" name="Group 6"/>
          <p:cNvGrpSpPr>
            <a:grpSpLocks/>
          </p:cNvGrpSpPr>
          <p:nvPr/>
        </p:nvGrpSpPr>
        <p:grpSpPr bwMode="auto">
          <a:xfrm>
            <a:off x="6500813" y="1143000"/>
            <a:ext cx="2301875" cy="3162300"/>
            <a:chOff x="6606842" y="3613080"/>
            <a:chExt cx="2302290" cy="3161914"/>
          </a:xfrm>
        </p:grpSpPr>
        <p:sp>
          <p:nvSpPr>
            <p:cNvPr id="23570" name="Text Box 62"/>
            <p:cNvSpPr txBox="1">
              <a:spLocks noChangeArrowheads="1"/>
            </p:cNvSpPr>
            <p:nvPr/>
          </p:nvSpPr>
          <p:spPr bwMode="auto">
            <a:xfrm>
              <a:off x="6606842" y="3613080"/>
              <a:ext cx="896300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1g</a:t>
              </a:r>
              <a:r>
                <a:rPr lang="en-US" sz="1600" baseline="-25000"/>
                <a:t>9/2</a:t>
              </a:r>
              <a:endParaRPr lang="nl-NL" sz="1600" baseline="-25000"/>
            </a:p>
          </p:txBody>
        </p:sp>
        <p:sp>
          <p:nvSpPr>
            <p:cNvPr id="23571" name="Line 53"/>
            <p:cNvSpPr>
              <a:spLocks noChangeShapeType="1"/>
            </p:cNvSpPr>
            <p:nvPr/>
          </p:nvSpPr>
          <p:spPr bwMode="auto">
            <a:xfrm>
              <a:off x="7244436" y="4565560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72" name="Line 54"/>
            <p:cNvSpPr>
              <a:spLocks noChangeShapeType="1"/>
            </p:cNvSpPr>
            <p:nvPr/>
          </p:nvSpPr>
          <p:spPr bwMode="auto">
            <a:xfrm>
              <a:off x="7244436" y="4959986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73" name="Line 55"/>
            <p:cNvSpPr>
              <a:spLocks noChangeShapeType="1"/>
            </p:cNvSpPr>
            <p:nvPr/>
          </p:nvSpPr>
          <p:spPr bwMode="auto">
            <a:xfrm>
              <a:off x="7244436" y="3881772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74" name="Line 56"/>
            <p:cNvSpPr>
              <a:spLocks noChangeShapeType="1"/>
            </p:cNvSpPr>
            <p:nvPr/>
          </p:nvSpPr>
          <p:spPr bwMode="auto">
            <a:xfrm>
              <a:off x="7244436" y="4334760"/>
              <a:ext cx="16138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75" name="Text Box 57"/>
            <p:cNvSpPr txBox="1">
              <a:spLocks noChangeArrowheads="1"/>
            </p:cNvSpPr>
            <p:nvPr/>
          </p:nvSpPr>
          <p:spPr bwMode="auto">
            <a:xfrm>
              <a:off x="7796438" y="3912679"/>
              <a:ext cx="654601" cy="397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40</a:t>
              </a:r>
              <a:endParaRPr lang="nl-NL" sz="1800"/>
            </a:p>
          </p:txBody>
        </p:sp>
        <p:sp>
          <p:nvSpPr>
            <p:cNvPr id="23576" name="Oval 58"/>
            <p:cNvSpPr>
              <a:spLocks noChangeArrowheads="1"/>
            </p:cNvSpPr>
            <p:nvPr/>
          </p:nvSpPr>
          <p:spPr bwMode="auto">
            <a:xfrm>
              <a:off x="7984639" y="4873867"/>
              <a:ext cx="146027" cy="14640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7" name="Text Box 59"/>
            <p:cNvSpPr txBox="1">
              <a:spLocks noChangeArrowheads="1"/>
            </p:cNvSpPr>
            <p:nvPr/>
          </p:nvSpPr>
          <p:spPr bwMode="auto">
            <a:xfrm>
              <a:off x="6606842" y="4746410"/>
              <a:ext cx="896300" cy="366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3/2</a:t>
              </a:r>
              <a:endParaRPr lang="nl-NL" sz="1600" baseline="-25000"/>
            </a:p>
          </p:txBody>
        </p:sp>
        <p:sp>
          <p:nvSpPr>
            <p:cNvPr id="23578" name="Text Box 60"/>
            <p:cNvSpPr txBox="1">
              <a:spLocks noChangeArrowheads="1"/>
            </p:cNvSpPr>
            <p:nvPr/>
          </p:nvSpPr>
          <p:spPr bwMode="auto">
            <a:xfrm>
              <a:off x="6633278" y="4296867"/>
              <a:ext cx="843429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1f</a:t>
              </a:r>
              <a:r>
                <a:rPr lang="en-US" sz="1600" baseline="-25000"/>
                <a:t>5/2</a:t>
              </a:r>
              <a:endParaRPr lang="nl-NL" sz="1600" baseline="-25000"/>
            </a:p>
          </p:txBody>
        </p:sp>
        <p:sp>
          <p:nvSpPr>
            <p:cNvPr id="23579" name="Text Box 61"/>
            <p:cNvSpPr txBox="1">
              <a:spLocks noChangeArrowheads="1"/>
            </p:cNvSpPr>
            <p:nvPr/>
          </p:nvSpPr>
          <p:spPr bwMode="auto">
            <a:xfrm>
              <a:off x="6606842" y="4028175"/>
              <a:ext cx="896300" cy="365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1/2</a:t>
              </a:r>
              <a:endParaRPr lang="nl-NL" sz="1600" baseline="-25000"/>
            </a:p>
          </p:txBody>
        </p:sp>
        <p:sp>
          <p:nvSpPr>
            <p:cNvPr id="23580" name="Oval 63"/>
            <p:cNvSpPr>
              <a:spLocks noChangeArrowheads="1"/>
            </p:cNvSpPr>
            <p:nvPr/>
          </p:nvSpPr>
          <p:spPr bwMode="auto">
            <a:xfrm>
              <a:off x="7793294" y="3909330"/>
              <a:ext cx="438080" cy="3772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Line 65"/>
            <p:cNvSpPr>
              <a:spLocks noChangeShapeType="1"/>
            </p:cNvSpPr>
            <p:nvPr/>
          </p:nvSpPr>
          <p:spPr bwMode="auto">
            <a:xfrm>
              <a:off x="7287318" y="6276833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82" name="Line 66"/>
            <p:cNvSpPr>
              <a:spLocks noChangeShapeType="1"/>
            </p:cNvSpPr>
            <p:nvPr/>
          </p:nvSpPr>
          <p:spPr bwMode="auto">
            <a:xfrm>
              <a:off x="7287318" y="6703552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83" name="Line 67"/>
            <p:cNvSpPr>
              <a:spLocks noChangeShapeType="1"/>
            </p:cNvSpPr>
            <p:nvPr/>
          </p:nvSpPr>
          <p:spPr bwMode="auto">
            <a:xfrm>
              <a:off x="7287318" y="5514145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84" name="Line 68"/>
            <p:cNvSpPr>
              <a:spLocks noChangeShapeType="1"/>
            </p:cNvSpPr>
            <p:nvPr/>
          </p:nvSpPr>
          <p:spPr bwMode="auto">
            <a:xfrm>
              <a:off x="7287318" y="6050923"/>
              <a:ext cx="1621814" cy="19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3585" name="Text Box 69"/>
            <p:cNvSpPr txBox="1">
              <a:spLocks noChangeArrowheads="1"/>
            </p:cNvSpPr>
            <p:nvPr/>
          </p:nvSpPr>
          <p:spPr bwMode="auto">
            <a:xfrm>
              <a:off x="7806191" y="5575785"/>
              <a:ext cx="645745" cy="446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40</a:t>
              </a:r>
              <a:endParaRPr lang="nl-NL" sz="1800"/>
            </a:p>
          </p:txBody>
        </p:sp>
        <p:sp>
          <p:nvSpPr>
            <p:cNvPr id="23586" name="Text Box 71"/>
            <p:cNvSpPr txBox="1">
              <a:spLocks noChangeArrowheads="1"/>
            </p:cNvSpPr>
            <p:nvPr/>
          </p:nvSpPr>
          <p:spPr bwMode="auto">
            <a:xfrm>
              <a:off x="6677895" y="6099194"/>
              <a:ext cx="832018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1f</a:t>
              </a:r>
              <a:r>
                <a:rPr lang="en-US" sz="1600" baseline="-25000"/>
                <a:t>5/2</a:t>
              </a:r>
              <a:endParaRPr lang="nl-NL" sz="1600" baseline="-25000"/>
            </a:p>
          </p:txBody>
        </p:sp>
        <p:sp>
          <p:nvSpPr>
            <p:cNvPr id="23587" name="Text Box 72"/>
            <p:cNvSpPr txBox="1">
              <a:spLocks noChangeArrowheads="1"/>
            </p:cNvSpPr>
            <p:nvPr/>
          </p:nvSpPr>
          <p:spPr bwMode="auto">
            <a:xfrm>
              <a:off x="6651817" y="5788326"/>
              <a:ext cx="884174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2p</a:t>
              </a:r>
              <a:r>
                <a:rPr lang="en-US" sz="1600" baseline="-25000"/>
                <a:t>1/2</a:t>
              </a:r>
              <a:endParaRPr lang="nl-NL" sz="1600" baseline="-25000"/>
            </a:p>
          </p:txBody>
        </p:sp>
        <p:sp>
          <p:nvSpPr>
            <p:cNvPr id="23588" name="Text Box 73"/>
            <p:cNvSpPr txBox="1">
              <a:spLocks noChangeArrowheads="1"/>
            </p:cNvSpPr>
            <p:nvPr/>
          </p:nvSpPr>
          <p:spPr bwMode="auto">
            <a:xfrm>
              <a:off x="6651817" y="5268926"/>
              <a:ext cx="884174" cy="409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1g</a:t>
              </a:r>
              <a:r>
                <a:rPr lang="en-US" sz="1600" baseline="-25000"/>
                <a:t>9/2</a:t>
              </a:r>
              <a:endParaRPr lang="nl-NL" sz="1600" baseline="-25000"/>
            </a:p>
          </p:txBody>
        </p:sp>
        <p:sp>
          <p:nvSpPr>
            <p:cNvPr id="23589" name="Oval 74"/>
            <p:cNvSpPr>
              <a:spLocks noChangeArrowheads="1"/>
            </p:cNvSpPr>
            <p:nvPr/>
          </p:nvSpPr>
          <p:spPr bwMode="auto">
            <a:xfrm>
              <a:off x="7818816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Oval 75"/>
            <p:cNvSpPr>
              <a:spLocks noChangeArrowheads="1"/>
            </p:cNvSpPr>
            <p:nvPr/>
          </p:nvSpPr>
          <p:spPr bwMode="auto">
            <a:xfrm>
              <a:off x="7920645" y="6626318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Oval 76"/>
            <p:cNvSpPr>
              <a:spLocks noChangeArrowheads="1"/>
            </p:cNvSpPr>
            <p:nvPr/>
          </p:nvSpPr>
          <p:spPr bwMode="auto">
            <a:xfrm>
              <a:off x="8198812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2" name="Oval 77"/>
            <p:cNvSpPr>
              <a:spLocks noChangeArrowheads="1"/>
            </p:cNvSpPr>
            <p:nvPr/>
          </p:nvSpPr>
          <p:spPr bwMode="auto">
            <a:xfrm>
              <a:off x="8300641" y="66263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3" name="Oval 78"/>
            <p:cNvSpPr>
              <a:spLocks noChangeArrowheads="1"/>
            </p:cNvSpPr>
            <p:nvPr/>
          </p:nvSpPr>
          <p:spPr bwMode="auto">
            <a:xfrm>
              <a:off x="7627576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4" name="Oval 79"/>
            <p:cNvSpPr>
              <a:spLocks noChangeArrowheads="1"/>
            </p:cNvSpPr>
            <p:nvPr/>
          </p:nvSpPr>
          <p:spPr bwMode="auto">
            <a:xfrm>
              <a:off x="7729405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5" name="Oval 80"/>
            <p:cNvSpPr>
              <a:spLocks noChangeArrowheads="1"/>
            </p:cNvSpPr>
            <p:nvPr/>
          </p:nvSpPr>
          <p:spPr bwMode="auto">
            <a:xfrm>
              <a:off x="8002605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6" name="Oval 81"/>
            <p:cNvSpPr>
              <a:spLocks noChangeArrowheads="1"/>
            </p:cNvSpPr>
            <p:nvPr/>
          </p:nvSpPr>
          <p:spPr bwMode="auto">
            <a:xfrm>
              <a:off x="8104434" y="6199599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7" name="Oval 82"/>
            <p:cNvSpPr>
              <a:spLocks noChangeArrowheads="1"/>
            </p:cNvSpPr>
            <p:nvPr/>
          </p:nvSpPr>
          <p:spPr bwMode="auto">
            <a:xfrm>
              <a:off x="8370183" y="6199599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8" name="Oval 83"/>
            <p:cNvSpPr>
              <a:spLocks noChangeArrowheads="1"/>
            </p:cNvSpPr>
            <p:nvPr/>
          </p:nvSpPr>
          <p:spPr bwMode="auto">
            <a:xfrm>
              <a:off x="8472012" y="6199599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9" name="Oval 84"/>
            <p:cNvSpPr>
              <a:spLocks noChangeArrowheads="1"/>
            </p:cNvSpPr>
            <p:nvPr/>
          </p:nvSpPr>
          <p:spPr bwMode="auto">
            <a:xfrm>
              <a:off x="8007572" y="5950518"/>
              <a:ext cx="99345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Oval 85"/>
            <p:cNvSpPr>
              <a:spLocks noChangeArrowheads="1"/>
            </p:cNvSpPr>
            <p:nvPr/>
          </p:nvSpPr>
          <p:spPr bwMode="auto">
            <a:xfrm>
              <a:off x="8106918" y="5950518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601" name="Group 86"/>
            <p:cNvGrpSpPr>
              <a:grpSpLocks/>
            </p:cNvGrpSpPr>
            <p:nvPr/>
          </p:nvGrpSpPr>
          <p:grpSpPr bwMode="auto">
            <a:xfrm>
              <a:off x="7486008" y="5438841"/>
              <a:ext cx="203658" cy="148676"/>
              <a:chOff x="3904" y="1054"/>
              <a:chExt cx="170" cy="85"/>
            </a:xfrm>
          </p:grpSpPr>
          <p:sp>
            <p:nvSpPr>
              <p:cNvPr id="23607" name="Oval 87"/>
              <p:cNvSpPr>
                <a:spLocks noChangeArrowheads="1"/>
              </p:cNvSpPr>
              <p:nvPr/>
            </p:nvSpPr>
            <p:spPr bwMode="auto">
              <a:xfrm>
                <a:off x="3904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08" name="Oval 88"/>
              <p:cNvSpPr>
                <a:spLocks noChangeArrowheads="1"/>
              </p:cNvSpPr>
              <p:nvPr/>
            </p:nvSpPr>
            <p:spPr bwMode="auto">
              <a:xfrm>
                <a:off x="3989" y="1054"/>
                <a:ext cx="85" cy="85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602" name="Oval 89"/>
            <p:cNvSpPr>
              <a:spLocks noChangeArrowheads="1"/>
            </p:cNvSpPr>
            <p:nvPr/>
          </p:nvSpPr>
          <p:spPr bwMode="auto">
            <a:xfrm>
              <a:off x="7801430" y="5438841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Oval 90"/>
            <p:cNvSpPr>
              <a:spLocks noChangeArrowheads="1"/>
            </p:cNvSpPr>
            <p:nvPr/>
          </p:nvSpPr>
          <p:spPr bwMode="auto">
            <a:xfrm>
              <a:off x="7831234" y="5612618"/>
              <a:ext cx="379996" cy="31859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4" name="Oval 87"/>
            <p:cNvSpPr>
              <a:spLocks noChangeArrowheads="1"/>
            </p:cNvSpPr>
            <p:nvPr/>
          </p:nvSpPr>
          <p:spPr bwMode="auto">
            <a:xfrm>
              <a:off x="8158807" y="5447670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5" name="Oval 88"/>
            <p:cNvSpPr>
              <a:spLocks noChangeArrowheads="1"/>
            </p:cNvSpPr>
            <p:nvPr/>
          </p:nvSpPr>
          <p:spPr bwMode="auto">
            <a:xfrm>
              <a:off x="8260636" y="5447670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6" name="Oval 89"/>
            <p:cNvSpPr>
              <a:spLocks noChangeArrowheads="1"/>
            </p:cNvSpPr>
            <p:nvPr/>
          </p:nvSpPr>
          <p:spPr bwMode="auto">
            <a:xfrm>
              <a:off x="7913174" y="5437942"/>
              <a:ext cx="101829" cy="1486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6537325" y="1143000"/>
            <a:ext cx="2357438" cy="3235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6529388" y="2714625"/>
            <a:ext cx="2357437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60" name="Text Box 70"/>
          <p:cNvSpPr txBox="1">
            <a:spLocks noChangeArrowheads="1"/>
          </p:cNvSpPr>
          <p:nvPr/>
        </p:nvSpPr>
        <p:spPr bwMode="auto">
          <a:xfrm>
            <a:off x="6540500" y="4000500"/>
            <a:ext cx="8826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cxnSp>
        <p:nvCxnSpPr>
          <p:cNvPr id="51" name="Straight Connector 50"/>
          <p:cNvCxnSpPr/>
          <p:nvPr/>
        </p:nvCxnSpPr>
        <p:spPr>
          <a:xfrm>
            <a:off x="1357313" y="1743075"/>
            <a:ext cx="485775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357313" y="3009900"/>
            <a:ext cx="485775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3" name="TextBox 52"/>
          <p:cNvSpPr txBox="1">
            <a:spLocks noChangeArrowheads="1"/>
          </p:cNvSpPr>
          <p:nvPr/>
        </p:nvSpPr>
        <p:spPr bwMode="auto">
          <a:xfrm>
            <a:off x="4994275" y="1357313"/>
            <a:ext cx="1220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µ</a:t>
            </a:r>
            <a:r>
              <a:rPr lang="en-US" sz="2000" baseline="-25000"/>
              <a:t>eff </a:t>
            </a:r>
            <a:r>
              <a:rPr lang="en-US" sz="2000"/>
              <a:t>(</a:t>
            </a:r>
            <a:r>
              <a:rPr lang="en-US" sz="2000">
                <a:latin typeface="Symbol" pitchFamily="18" charset="2"/>
              </a:rPr>
              <a:t>p</a:t>
            </a:r>
            <a:r>
              <a:rPr lang="en-US" sz="2000"/>
              <a:t>p</a:t>
            </a:r>
            <a:r>
              <a:rPr lang="en-US" sz="2000" baseline="-25000"/>
              <a:t>3/2</a:t>
            </a:r>
            <a:r>
              <a:rPr lang="en-US" sz="2000"/>
              <a:t>)</a:t>
            </a:r>
          </a:p>
        </p:txBody>
      </p:sp>
      <p:sp>
        <p:nvSpPr>
          <p:cNvPr id="23564" name="TextBox 53"/>
          <p:cNvSpPr txBox="1">
            <a:spLocks noChangeArrowheads="1"/>
          </p:cNvSpPr>
          <p:nvPr/>
        </p:nvSpPr>
        <p:spPr bwMode="auto">
          <a:xfrm>
            <a:off x="5000625" y="2643188"/>
            <a:ext cx="1176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µ</a:t>
            </a:r>
            <a:r>
              <a:rPr lang="en-US" sz="2000" baseline="-25000"/>
              <a:t>eff </a:t>
            </a:r>
            <a:r>
              <a:rPr lang="en-US" sz="2000"/>
              <a:t>(</a:t>
            </a:r>
            <a:r>
              <a:rPr lang="en-US" sz="2000">
                <a:latin typeface="Symbol" pitchFamily="18" charset="2"/>
              </a:rPr>
              <a:t>p</a:t>
            </a:r>
            <a:r>
              <a:rPr lang="en-US" sz="2000"/>
              <a:t>f</a:t>
            </a:r>
            <a:r>
              <a:rPr lang="en-US" sz="2000" baseline="-25000"/>
              <a:t>5/2</a:t>
            </a:r>
            <a:r>
              <a:rPr lang="en-US" sz="2000"/>
              <a:t>)</a:t>
            </a:r>
            <a:endParaRPr lang="en-US" sz="2000" baseline="-25000"/>
          </a:p>
        </p:txBody>
      </p:sp>
      <p:sp>
        <p:nvSpPr>
          <p:cNvPr id="23565" name="TextBox 54"/>
          <p:cNvSpPr txBox="1">
            <a:spLocks noChangeArrowheads="1"/>
          </p:cNvSpPr>
          <p:nvPr/>
        </p:nvSpPr>
        <p:spPr bwMode="auto">
          <a:xfrm>
            <a:off x="1531938" y="931863"/>
            <a:ext cx="712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N=40</a:t>
            </a:r>
          </a:p>
        </p:txBody>
      </p:sp>
      <p:sp>
        <p:nvSpPr>
          <p:cNvPr id="23566" name="TextBox 55"/>
          <p:cNvSpPr txBox="1">
            <a:spLocks noChangeArrowheads="1"/>
          </p:cNvSpPr>
          <p:nvPr/>
        </p:nvSpPr>
        <p:spPr bwMode="auto">
          <a:xfrm>
            <a:off x="4214813" y="92868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N=50</a:t>
            </a:r>
          </a:p>
        </p:txBody>
      </p:sp>
      <p:cxnSp>
        <p:nvCxnSpPr>
          <p:cNvPr id="60" name="Straight Connector 59"/>
          <p:cNvCxnSpPr/>
          <p:nvPr/>
        </p:nvCxnSpPr>
        <p:spPr>
          <a:xfrm rot="5400000" flipH="1" flipV="1">
            <a:off x="323850" y="2786063"/>
            <a:ext cx="3001963" cy="158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3020219" y="2785269"/>
            <a:ext cx="3000375" cy="158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9" name="Rectangle 56"/>
          <p:cNvSpPr>
            <a:spLocks noChangeArrowheads="1"/>
          </p:cNvSpPr>
          <p:nvPr/>
        </p:nvSpPr>
        <p:spPr bwMode="auto">
          <a:xfrm>
            <a:off x="4786313" y="1714500"/>
            <a:ext cx="1397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Vrinda" pitchFamily="2" charset="0"/>
              </a:rPr>
              <a:t>g</a:t>
            </a:r>
            <a:r>
              <a:rPr lang="en-US" sz="1600" baseline="-25000">
                <a:cs typeface="Vrinda" pitchFamily="2" charset="0"/>
              </a:rPr>
              <a:t>s,eff</a:t>
            </a:r>
            <a:r>
              <a:rPr lang="en-US" sz="1600">
                <a:cs typeface="Vrinda" pitchFamily="2" charset="0"/>
              </a:rPr>
              <a:t>=0.7*g</a:t>
            </a:r>
            <a:r>
              <a:rPr lang="en-US" sz="1600" baseline="-25000">
                <a:cs typeface="Vrinda" pitchFamily="2" charset="0"/>
              </a:rPr>
              <a:t>s,free</a:t>
            </a:r>
            <a:endParaRPr lang="en-US" sz="1600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Chart 157"/>
          <p:cNvGraphicFramePr/>
          <p:nvPr/>
        </p:nvGraphicFramePr>
        <p:xfrm>
          <a:off x="1785918" y="428604"/>
          <a:ext cx="6024559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1571625" y="0"/>
            <a:ext cx="5683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Arial" charset="0"/>
              </a:rPr>
              <a:t>Comparison with theoretical calculations</a:t>
            </a:r>
            <a:endParaRPr lang="nl-NL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79" name="TextBox 148"/>
          <p:cNvSpPr txBox="1">
            <a:spLocks noChangeArrowheads="1"/>
          </p:cNvSpPr>
          <p:nvPr/>
        </p:nvSpPr>
        <p:spPr bwMode="auto">
          <a:xfrm>
            <a:off x="4938713" y="4289425"/>
            <a:ext cx="661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jj4b</a:t>
            </a:r>
          </a:p>
        </p:txBody>
      </p:sp>
      <p:sp>
        <p:nvSpPr>
          <p:cNvPr id="24580" name="Text Box 70"/>
          <p:cNvSpPr txBox="1">
            <a:spLocks noChangeArrowheads="1"/>
          </p:cNvSpPr>
          <p:nvPr/>
        </p:nvSpPr>
        <p:spPr bwMode="auto">
          <a:xfrm>
            <a:off x="6640513" y="5737225"/>
            <a:ext cx="7572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sp>
        <p:nvSpPr>
          <p:cNvPr id="24581" name="Line 53"/>
          <p:cNvSpPr>
            <a:spLocks noChangeShapeType="1"/>
          </p:cNvSpPr>
          <p:nvPr/>
        </p:nvSpPr>
        <p:spPr bwMode="auto">
          <a:xfrm>
            <a:off x="5205413" y="5565775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2" name="Line 54"/>
          <p:cNvSpPr>
            <a:spLocks noChangeShapeType="1"/>
          </p:cNvSpPr>
          <p:nvPr/>
        </p:nvSpPr>
        <p:spPr bwMode="auto">
          <a:xfrm>
            <a:off x="5205413" y="5888038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3" name="Line 55"/>
          <p:cNvSpPr>
            <a:spLocks noChangeShapeType="1"/>
          </p:cNvSpPr>
          <p:nvPr/>
        </p:nvSpPr>
        <p:spPr bwMode="auto">
          <a:xfrm>
            <a:off x="5205413" y="5005388"/>
            <a:ext cx="13811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4" name="Line 56"/>
          <p:cNvSpPr>
            <a:spLocks noChangeShapeType="1"/>
          </p:cNvSpPr>
          <p:nvPr/>
        </p:nvSpPr>
        <p:spPr bwMode="auto">
          <a:xfrm>
            <a:off x="5205413" y="5376863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5" name="Oval 58"/>
          <p:cNvSpPr>
            <a:spLocks noChangeArrowheads="1"/>
          </p:cNvSpPr>
          <p:nvPr/>
        </p:nvSpPr>
        <p:spPr bwMode="auto">
          <a:xfrm>
            <a:off x="5816600" y="5824538"/>
            <a:ext cx="125413" cy="1206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65"/>
          <p:cNvSpPr>
            <a:spLocks noChangeShapeType="1"/>
          </p:cNvSpPr>
          <p:nvPr/>
        </p:nvSpPr>
        <p:spPr bwMode="auto">
          <a:xfrm>
            <a:off x="7185025" y="5580063"/>
            <a:ext cx="13858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7" name="Line 66"/>
          <p:cNvSpPr>
            <a:spLocks noChangeShapeType="1"/>
          </p:cNvSpPr>
          <p:nvPr/>
        </p:nvSpPr>
        <p:spPr bwMode="auto">
          <a:xfrm>
            <a:off x="7185025" y="5900738"/>
            <a:ext cx="13858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8" name="Line 67"/>
          <p:cNvSpPr>
            <a:spLocks noChangeShapeType="1"/>
          </p:cNvSpPr>
          <p:nvPr/>
        </p:nvSpPr>
        <p:spPr bwMode="auto">
          <a:xfrm>
            <a:off x="7185025" y="5013325"/>
            <a:ext cx="13858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89" name="Line 68"/>
          <p:cNvSpPr>
            <a:spLocks noChangeShapeType="1"/>
          </p:cNvSpPr>
          <p:nvPr/>
        </p:nvSpPr>
        <p:spPr bwMode="auto">
          <a:xfrm>
            <a:off x="7185025" y="5380038"/>
            <a:ext cx="13858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90" name="Text Box 69"/>
          <p:cNvSpPr txBox="1">
            <a:spLocks noChangeArrowheads="1"/>
          </p:cNvSpPr>
          <p:nvPr/>
        </p:nvSpPr>
        <p:spPr bwMode="auto">
          <a:xfrm>
            <a:off x="7643813" y="4981575"/>
            <a:ext cx="668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40</a:t>
            </a:r>
            <a:endParaRPr lang="nl-NL" sz="1800">
              <a:solidFill>
                <a:schemeClr val="tx2"/>
              </a:solidFill>
            </a:endParaRPr>
          </a:p>
        </p:txBody>
      </p:sp>
      <p:sp>
        <p:nvSpPr>
          <p:cNvPr id="24591" name="Text Box 71"/>
          <p:cNvSpPr txBox="1">
            <a:spLocks noChangeArrowheads="1"/>
          </p:cNvSpPr>
          <p:nvPr/>
        </p:nvSpPr>
        <p:spPr bwMode="auto">
          <a:xfrm>
            <a:off x="6664325" y="5443538"/>
            <a:ext cx="7112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1f</a:t>
            </a:r>
            <a:r>
              <a:rPr lang="en-US" sz="1600" baseline="-25000"/>
              <a:t>5/2</a:t>
            </a:r>
            <a:endParaRPr lang="nl-NL" sz="1600" baseline="-25000"/>
          </a:p>
        </p:txBody>
      </p:sp>
      <p:sp>
        <p:nvSpPr>
          <p:cNvPr id="24592" name="Text Box 72"/>
          <p:cNvSpPr txBox="1">
            <a:spLocks noChangeArrowheads="1"/>
          </p:cNvSpPr>
          <p:nvPr/>
        </p:nvSpPr>
        <p:spPr bwMode="auto">
          <a:xfrm>
            <a:off x="6642100" y="5187950"/>
            <a:ext cx="75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1/2</a:t>
            </a:r>
            <a:endParaRPr lang="nl-NL" sz="1600" baseline="-25000"/>
          </a:p>
        </p:txBody>
      </p:sp>
      <p:sp>
        <p:nvSpPr>
          <p:cNvPr id="24593" name="Text Box 73"/>
          <p:cNvSpPr txBox="1">
            <a:spLocks noChangeArrowheads="1"/>
          </p:cNvSpPr>
          <p:nvPr/>
        </p:nvSpPr>
        <p:spPr bwMode="auto">
          <a:xfrm>
            <a:off x="6642100" y="4843463"/>
            <a:ext cx="565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1g</a:t>
            </a:r>
            <a:r>
              <a:rPr lang="en-US" sz="1600" baseline="-25000">
                <a:solidFill>
                  <a:schemeClr val="tx2"/>
                </a:solidFill>
              </a:rPr>
              <a:t>9/2</a:t>
            </a:r>
            <a:endParaRPr lang="nl-NL" sz="1600" baseline="-25000">
              <a:solidFill>
                <a:schemeClr val="tx2"/>
              </a:solidFill>
            </a:endParaRPr>
          </a:p>
        </p:txBody>
      </p:sp>
      <p:sp>
        <p:nvSpPr>
          <p:cNvPr id="236" name="Oval 90"/>
          <p:cNvSpPr>
            <a:spLocks noChangeArrowheads="1"/>
          </p:cNvSpPr>
          <p:nvPr/>
        </p:nvSpPr>
        <p:spPr bwMode="auto">
          <a:xfrm>
            <a:off x="7683500" y="5037138"/>
            <a:ext cx="325438" cy="260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595" name="Line 54"/>
          <p:cNvSpPr>
            <a:spLocks noChangeShapeType="1"/>
          </p:cNvSpPr>
          <p:nvPr/>
        </p:nvSpPr>
        <p:spPr bwMode="auto">
          <a:xfrm>
            <a:off x="5197475" y="6361113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596" name="Text Box 57"/>
          <p:cNvSpPr txBox="1">
            <a:spLocks noChangeArrowheads="1"/>
          </p:cNvSpPr>
          <p:nvPr/>
        </p:nvSpPr>
        <p:spPr bwMode="auto">
          <a:xfrm>
            <a:off x="5657850" y="5938838"/>
            <a:ext cx="355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28</a:t>
            </a:r>
            <a:endParaRPr lang="nl-NL" sz="1800"/>
          </a:p>
        </p:txBody>
      </p:sp>
      <p:sp>
        <p:nvSpPr>
          <p:cNvPr id="24597" name="Oval 63"/>
          <p:cNvSpPr>
            <a:spLocks noChangeArrowheads="1"/>
          </p:cNvSpPr>
          <p:nvPr/>
        </p:nvSpPr>
        <p:spPr bwMode="auto">
          <a:xfrm>
            <a:off x="5692775" y="5964238"/>
            <a:ext cx="323850" cy="3095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Oval 58"/>
          <p:cNvSpPr>
            <a:spLocks noChangeArrowheads="1"/>
          </p:cNvSpPr>
          <p:nvPr/>
        </p:nvSpPr>
        <p:spPr bwMode="auto">
          <a:xfrm>
            <a:off x="5248275" y="6302375"/>
            <a:ext cx="122238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2" name="Oval 58"/>
          <p:cNvSpPr>
            <a:spLocks noChangeArrowheads="1"/>
          </p:cNvSpPr>
          <p:nvPr/>
        </p:nvSpPr>
        <p:spPr bwMode="auto">
          <a:xfrm>
            <a:off x="5370513" y="6302375"/>
            <a:ext cx="122237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" name="Oval 58"/>
          <p:cNvSpPr>
            <a:spLocks noChangeArrowheads="1"/>
          </p:cNvSpPr>
          <p:nvPr/>
        </p:nvSpPr>
        <p:spPr bwMode="auto">
          <a:xfrm>
            <a:off x="5597525" y="6302375"/>
            <a:ext cx="122238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5" name="Oval 58"/>
          <p:cNvSpPr>
            <a:spLocks noChangeArrowheads="1"/>
          </p:cNvSpPr>
          <p:nvPr/>
        </p:nvSpPr>
        <p:spPr bwMode="auto">
          <a:xfrm>
            <a:off x="5719763" y="6302375"/>
            <a:ext cx="122237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7" name="Oval 58"/>
          <p:cNvSpPr>
            <a:spLocks noChangeArrowheads="1"/>
          </p:cNvSpPr>
          <p:nvPr/>
        </p:nvSpPr>
        <p:spPr bwMode="auto">
          <a:xfrm>
            <a:off x="5930900" y="6302375"/>
            <a:ext cx="122238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8" name="Oval 58"/>
          <p:cNvSpPr>
            <a:spLocks noChangeArrowheads="1"/>
          </p:cNvSpPr>
          <p:nvPr/>
        </p:nvSpPr>
        <p:spPr bwMode="auto">
          <a:xfrm>
            <a:off x="6053138" y="6302375"/>
            <a:ext cx="122237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0" name="Oval 58"/>
          <p:cNvSpPr>
            <a:spLocks noChangeArrowheads="1"/>
          </p:cNvSpPr>
          <p:nvPr/>
        </p:nvSpPr>
        <p:spPr bwMode="auto">
          <a:xfrm>
            <a:off x="6269038" y="6302375"/>
            <a:ext cx="122237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1" name="Oval 58"/>
          <p:cNvSpPr>
            <a:spLocks noChangeArrowheads="1"/>
          </p:cNvSpPr>
          <p:nvPr/>
        </p:nvSpPr>
        <p:spPr bwMode="auto">
          <a:xfrm>
            <a:off x="6391275" y="6302375"/>
            <a:ext cx="122238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606" name="Line 54"/>
          <p:cNvSpPr>
            <a:spLocks noChangeShapeType="1"/>
          </p:cNvSpPr>
          <p:nvPr/>
        </p:nvSpPr>
        <p:spPr bwMode="auto">
          <a:xfrm>
            <a:off x="7177088" y="6362700"/>
            <a:ext cx="1379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53" name="Text Box 59"/>
          <p:cNvSpPr txBox="1">
            <a:spLocks noChangeArrowheads="1"/>
          </p:cNvSpPr>
          <p:nvPr/>
        </p:nvSpPr>
        <p:spPr bwMode="auto">
          <a:xfrm>
            <a:off x="6696075" y="6184900"/>
            <a:ext cx="531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1f</a:t>
            </a:r>
            <a:r>
              <a:rPr lang="en-US" sz="1600" baseline="-25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7/2</a:t>
            </a:r>
            <a:endParaRPr lang="nl-NL" sz="1600" baseline="-25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608" name="Text Box 57"/>
          <p:cNvSpPr txBox="1">
            <a:spLocks noChangeArrowheads="1"/>
          </p:cNvSpPr>
          <p:nvPr/>
        </p:nvSpPr>
        <p:spPr bwMode="auto">
          <a:xfrm>
            <a:off x="7645400" y="5948363"/>
            <a:ext cx="3556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28</a:t>
            </a:r>
            <a:endParaRPr lang="nl-NL" sz="1800"/>
          </a:p>
        </p:txBody>
      </p:sp>
      <p:sp>
        <p:nvSpPr>
          <p:cNvPr id="24609" name="Oval 63"/>
          <p:cNvSpPr>
            <a:spLocks noChangeArrowheads="1"/>
          </p:cNvSpPr>
          <p:nvPr/>
        </p:nvSpPr>
        <p:spPr bwMode="auto">
          <a:xfrm>
            <a:off x="7670800" y="5967413"/>
            <a:ext cx="325438" cy="3079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Oval 58"/>
          <p:cNvSpPr>
            <a:spLocks noChangeArrowheads="1"/>
          </p:cNvSpPr>
          <p:nvPr/>
        </p:nvSpPr>
        <p:spPr bwMode="auto">
          <a:xfrm>
            <a:off x="7226300" y="6305550"/>
            <a:ext cx="122238" cy="115888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3366FF"/>
              </a:solidFill>
            </a:endParaRPr>
          </a:p>
        </p:txBody>
      </p:sp>
      <p:sp>
        <p:nvSpPr>
          <p:cNvPr id="258" name="Oval 58"/>
          <p:cNvSpPr>
            <a:spLocks noChangeArrowheads="1"/>
          </p:cNvSpPr>
          <p:nvPr/>
        </p:nvSpPr>
        <p:spPr bwMode="auto">
          <a:xfrm>
            <a:off x="7348538" y="6305550"/>
            <a:ext cx="122237" cy="115888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60" name="Oval 58"/>
          <p:cNvSpPr>
            <a:spLocks noChangeArrowheads="1"/>
          </p:cNvSpPr>
          <p:nvPr/>
        </p:nvSpPr>
        <p:spPr bwMode="auto">
          <a:xfrm>
            <a:off x="7567613" y="6302375"/>
            <a:ext cx="122237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3366FF"/>
              </a:solidFill>
            </a:endParaRPr>
          </a:p>
        </p:txBody>
      </p:sp>
      <p:sp>
        <p:nvSpPr>
          <p:cNvPr id="261" name="Oval 58"/>
          <p:cNvSpPr>
            <a:spLocks noChangeArrowheads="1"/>
          </p:cNvSpPr>
          <p:nvPr/>
        </p:nvSpPr>
        <p:spPr bwMode="auto">
          <a:xfrm>
            <a:off x="7689850" y="6302375"/>
            <a:ext cx="122238" cy="11747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63" name="Oval 58"/>
          <p:cNvSpPr>
            <a:spLocks noChangeArrowheads="1"/>
          </p:cNvSpPr>
          <p:nvPr/>
        </p:nvSpPr>
        <p:spPr bwMode="auto">
          <a:xfrm>
            <a:off x="7923213" y="6294438"/>
            <a:ext cx="122237" cy="11588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3366FF"/>
              </a:solidFill>
            </a:endParaRPr>
          </a:p>
        </p:txBody>
      </p:sp>
      <p:sp>
        <p:nvSpPr>
          <p:cNvPr id="264" name="Oval 58"/>
          <p:cNvSpPr>
            <a:spLocks noChangeArrowheads="1"/>
          </p:cNvSpPr>
          <p:nvPr/>
        </p:nvSpPr>
        <p:spPr bwMode="auto">
          <a:xfrm>
            <a:off x="8045450" y="6294438"/>
            <a:ext cx="122238" cy="11588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66" name="Oval 58"/>
          <p:cNvSpPr>
            <a:spLocks noChangeArrowheads="1"/>
          </p:cNvSpPr>
          <p:nvPr/>
        </p:nvSpPr>
        <p:spPr bwMode="auto">
          <a:xfrm>
            <a:off x="8259763" y="6294438"/>
            <a:ext cx="122237" cy="11588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3366FF"/>
              </a:solidFill>
            </a:endParaRPr>
          </a:p>
        </p:txBody>
      </p:sp>
      <p:sp>
        <p:nvSpPr>
          <p:cNvPr id="267" name="Oval 58"/>
          <p:cNvSpPr>
            <a:spLocks noChangeArrowheads="1"/>
          </p:cNvSpPr>
          <p:nvPr/>
        </p:nvSpPr>
        <p:spPr bwMode="auto">
          <a:xfrm>
            <a:off x="8382000" y="6294438"/>
            <a:ext cx="122238" cy="11588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24618" name="Group 267"/>
          <p:cNvGrpSpPr>
            <a:grpSpLocks/>
          </p:cNvGrpSpPr>
          <p:nvPr/>
        </p:nvGrpSpPr>
        <p:grpSpPr bwMode="auto">
          <a:xfrm>
            <a:off x="7367588" y="5846763"/>
            <a:ext cx="244475" cy="117475"/>
            <a:chOff x="6906656" y="6095004"/>
            <a:chExt cx="285751" cy="142876"/>
          </a:xfrm>
        </p:grpSpPr>
        <p:sp>
          <p:nvSpPr>
            <p:cNvPr id="24722" name="Oval 26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23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19" name="Group 270"/>
          <p:cNvGrpSpPr>
            <a:grpSpLocks/>
          </p:cNvGrpSpPr>
          <p:nvPr/>
        </p:nvGrpSpPr>
        <p:grpSpPr bwMode="auto">
          <a:xfrm>
            <a:off x="7978775" y="5846763"/>
            <a:ext cx="244475" cy="117475"/>
            <a:chOff x="6906656" y="6095004"/>
            <a:chExt cx="285751" cy="142876"/>
          </a:xfrm>
        </p:grpSpPr>
        <p:sp>
          <p:nvSpPr>
            <p:cNvPr id="24720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21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20" name="Group 273"/>
          <p:cNvGrpSpPr>
            <a:grpSpLocks/>
          </p:cNvGrpSpPr>
          <p:nvPr/>
        </p:nvGrpSpPr>
        <p:grpSpPr bwMode="auto">
          <a:xfrm>
            <a:off x="7367588" y="5516563"/>
            <a:ext cx="244475" cy="117475"/>
            <a:chOff x="6906656" y="6095004"/>
            <a:chExt cx="285751" cy="142876"/>
          </a:xfrm>
        </p:grpSpPr>
        <p:sp>
          <p:nvSpPr>
            <p:cNvPr id="24718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19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21" name="Group 276"/>
          <p:cNvGrpSpPr>
            <a:grpSpLocks/>
          </p:cNvGrpSpPr>
          <p:nvPr/>
        </p:nvGrpSpPr>
        <p:grpSpPr bwMode="auto">
          <a:xfrm>
            <a:off x="7759700" y="5524500"/>
            <a:ext cx="244475" cy="117475"/>
            <a:chOff x="6906656" y="6095004"/>
            <a:chExt cx="285751" cy="142876"/>
          </a:xfrm>
        </p:grpSpPr>
        <p:sp>
          <p:nvSpPr>
            <p:cNvPr id="24716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17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22" name="Group 279"/>
          <p:cNvGrpSpPr>
            <a:grpSpLocks/>
          </p:cNvGrpSpPr>
          <p:nvPr/>
        </p:nvGrpSpPr>
        <p:grpSpPr bwMode="auto">
          <a:xfrm>
            <a:off x="8162925" y="5524500"/>
            <a:ext cx="242888" cy="117475"/>
            <a:chOff x="6906656" y="6095004"/>
            <a:chExt cx="285751" cy="142876"/>
          </a:xfrm>
        </p:grpSpPr>
        <p:sp>
          <p:nvSpPr>
            <p:cNvPr id="24714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15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23" name="Group 282"/>
          <p:cNvGrpSpPr>
            <a:grpSpLocks/>
          </p:cNvGrpSpPr>
          <p:nvPr/>
        </p:nvGrpSpPr>
        <p:grpSpPr bwMode="auto">
          <a:xfrm>
            <a:off x="7759700" y="5334000"/>
            <a:ext cx="244475" cy="117475"/>
            <a:chOff x="6906656" y="6095004"/>
            <a:chExt cx="285751" cy="142876"/>
          </a:xfrm>
        </p:grpSpPr>
        <p:sp>
          <p:nvSpPr>
            <p:cNvPr id="24712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13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sp>
        <p:nvSpPr>
          <p:cNvPr id="24624" name="Text Box 69"/>
          <p:cNvSpPr txBox="1">
            <a:spLocks noChangeArrowheads="1"/>
          </p:cNvSpPr>
          <p:nvPr/>
        </p:nvSpPr>
        <p:spPr bwMode="auto">
          <a:xfrm>
            <a:off x="5646738" y="5008563"/>
            <a:ext cx="665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40</a:t>
            </a:r>
            <a:endParaRPr lang="nl-NL" sz="1800">
              <a:solidFill>
                <a:schemeClr val="tx2"/>
              </a:solidFill>
            </a:endParaRPr>
          </a:p>
        </p:txBody>
      </p:sp>
      <p:sp>
        <p:nvSpPr>
          <p:cNvPr id="24625" name="Oval 90"/>
          <p:cNvSpPr>
            <a:spLocks noChangeArrowheads="1"/>
          </p:cNvSpPr>
          <p:nvPr/>
        </p:nvSpPr>
        <p:spPr bwMode="auto">
          <a:xfrm>
            <a:off x="5686425" y="5054600"/>
            <a:ext cx="325438" cy="260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24626" name="TextBox 153"/>
          <p:cNvSpPr txBox="1">
            <a:spLocks noChangeArrowheads="1"/>
          </p:cNvSpPr>
          <p:nvPr/>
        </p:nvSpPr>
        <p:spPr bwMode="auto">
          <a:xfrm>
            <a:off x="5715000" y="6550025"/>
            <a:ext cx="2930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A. Brown, A. Listetskiy, private comm.</a:t>
            </a:r>
          </a:p>
        </p:txBody>
      </p:sp>
      <p:sp>
        <p:nvSpPr>
          <p:cNvPr id="24627" name="TextBox 147"/>
          <p:cNvSpPr txBox="1">
            <a:spLocks noChangeArrowheads="1"/>
          </p:cNvSpPr>
          <p:nvPr/>
        </p:nvSpPr>
        <p:spPr bwMode="auto">
          <a:xfrm>
            <a:off x="357188" y="4286250"/>
            <a:ext cx="112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GXPF1</a:t>
            </a:r>
          </a:p>
        </p:txBody>
      </p:sp>
      <p:sp>
        <p:nvSpPr>
          <p:cNvPr id="24628" name="Text Box 70"/>
          <p:cNvSpPr txBox="1">
            <a:spLocks noChangeArrowheads="1"/>
          </p:cNvSpPr>
          <p:nvPr/>
        </p:nvSpPr>
        <p:spPr bwMode="auto">
          <a:xfrm>
            <a:off x="1800225" y="5751513"/>
            <a:ext cx="7556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3/2</a:t>
            </a:r>
            <a:endParaRPr lang="nl-NL" sz="1600" baseline="-25000"/>
          </a:p>
        </p:txBody>
      </p:sp>
      <p:sp>
        <p:nvSpPr>
          <p:cNvPr id="24629" name="Line 53"/>
          <p:cNvSpPr>
            <a:spLocks noChangeShapeType="1"/>
          </p:cNvSpPr>
          <p:nvPr/>
        </p:nvSpPr>
        <p:spPr bwMode="auto">
          <a:xfrm>
            <a:off x="365125" y="5580063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630" name="Line 54"/>
          <p:cNvSpPr>
            <a:spLocks noChangeShapeType="1"/>
          </p:cNvSpPr>
          <p:nvPr/>
        </p:nvSpPr>
        <p:spPr bwMode="auto">
          <a:xfrm>
            <a:off x="365125" y="5902325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80" name="Line 55"/>
          <p:cNvSpPr>
            <a:spLocks noChangeShapeType="1"/>
          </p:cNvSpPr>
          <p:nvPr/>
        </p:nvSpPr>
        <p:spPr bwMode="auto">
          <a:xfrm>
            <a:off x="365125" y="5019675"/>
            <a:ext cx="1381125" cy="0"/>
          </a:xfrm>
          <a:prstGeom prst="line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632" name="Line 56"/>
          <p:cNvSpPr>
            <a:spLocks noChangeShapeType="1"/>
          </p:cNvSpPr>
          <p:nvPr/>
        </p:nvSpPr>
        <p:spPr bwMode="auto">
          <a:xfrm>
            <a:off x="365125" y="5391150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633" name="Oval 58"/>
          <p:cNvSpPr>
            <a:spLocks noChangeArrowheads="1"/>
          </p:cNvSpPr>
          <p:nvPr/>
        </p:nvSpPr>
        <p:spPr bwMode="auto">
          <a:xfrm>
            <a:off x="976313" y="5838825"/>
            <a:ext cx="125412" cy="1190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4" name="Line 65"/>
          <p:cNvSpPr>
            <a:spLocks noChangeShapeType="1"/>
          </p:cNvSpPr>
          <p:nvPr/>
        </p:nvSpPr>
        <p:spPr bwMode="auto">
          <a:xfrm>
            <a:off x="2344738" y="5594350"/>
            <a:ext cx="13858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635" name="Line 66"/>
          <p:cNvSpPr>
            <a:spLocks noChangeShapeType="1"/>
          </p:cNvSpPr>
          <p:nvPr/>
        </p:nvSpPr>
        <p:spPr bwMode="auto">
          <a:xfrm>
            <a:off x="2344738" y="5915025"/>
            <a:ext cx="13858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0" name="Line 67"/>
          <p:cNvSpPr>
            <a:spLocks noChangeShapeType="1"/>
          </p:cNvSpPr>
          <p:nvPr/>
        </p:nvSpPr>
        <p:spPr bwMode="auto">
          <a:xfrm>
            <a:off x="2344738" y="5026025"/>
            <a:ext cx="1385887" cy="1588"/>
          </a:xfrm>
          <a:prstGeom prst="line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637" name="Line 68"/>
          <p:cNvSpPr>
            <a:spLocks noChangeShapeType="1"/>
          </p:cNvSpPr>
          <p:nvPr/>
        </p:nvSpPr>
        <p:spPr bwMode="auto">
          <a:xfrm>
            <a:off x="2344738" y="5394325"/>
            <a:ext cx="13858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" name="Text Box 69"/>
          <p:cNvSpPr txBox="1">
            <a:spLocks noChangeArrowheads="1"/>
          </p:cNvSpPr>
          <p:nvPr/>
        </p:nvSpPr>
        <p:spPr bwMode="auto">
          <a:xfrm>
            <a:off x="2803525" y="4995863"/>
            <a:ext cx="668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40</a:t>
            </a:r>
            <a:endParaRPr lang="nl-NL" sz="1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639" name="Text Box 71"/>
          <p:cNvSpPr txBox="1">
            <a:spLocks noChangeArrowheads="1"/>
          </p:cNvSpPr>
          <p:nvPr/>
        </p:nvSpPr>
        <p:spPr bwMode="auto">
          <a:xfrm>
            <a:off x="1822450" y="5457825"/>
            <a:ext cx="7127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1f</a:t>
            </a:r>
            <a:r>
              <a:rPr lang="en-US" sz="1600" baseline="-25000"/>
              <a:t>5/2</a:t>
            </a:r>
            <a:endParaRPr lang="nl-NL" sz="1600" baseline="-25000"/>
          </a:p>
        </p:txBody>
      </p:sp>
      <p:sp>
        <p:nvSpPr>
          <p:cNvPr id="24640" name="Text Box 72"/>
          <p:cNvSpPr txBox="1">
            <a:spLocks noChangeArrowheads="1"/>
          </p:cNvSpPr>
          <p:nvPr/>
        </p:nvSpPr>
        <p:spPr bwMode="auto">
          <a:xfrm>
            <a:off x="1800225" y="5202238"/>
            <a:ext cx="75723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2p</a:t>
            </a:r>
            <a:r>
              <a:rPr lang="en-US" sz="1600" baseline="-25000"/>
              <a:t>1/2</a:t>
            </a:r>
            <a:endParaRPr lang="nl-NL" sz="1600" baseline="-25000"/>
          </a:p>
        </p:txBody>
      </p:sp>
      <p:sp>
        <p:nvSpPr>
          <p:cNvPr id="95" name="Text Box 73"/>
          <p:cNvSpPr txBox="1">
            <a:spLocks noChangeArrowheads="1"/>
          </p:cNvSpPr>
          <p:nvPr/>
        </p:nvSpPr>
        <p:spPr bwMode="auto">
          <a:xfrm>
            <a:off x="1800225" y="4857750"/>
            <a:ext cx="4841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1g</a:t>
            </a:r>
            <a:r>
              <a:rPr lang="en-US" sz="1600" baseline="-25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9/2</a:t>
            </a:r>
            <a:endParaRPr lang="nl-NL" sz="1600" baseline="-25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6" name="Oval 90"/>
          <p:cNvSpPr>
            <a:spLocks noChangeArrowheads="1"/>
          </p:cNvSpPr>
          <p:nvPr/>
        </p:nvSpPr>
        <p:spPr bwMode="auto">
          <a:xfrm>
            <a:off x="2843213" y="5051425"/>
            <a:ext cx="323850" cy="260350"/>
          </a:xfrm>
          <a:prstGeom prst="ellipse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643" name="Line 54"/>
          <p:cNvSpPr>
            <a:spLocks noChangeShapeType="1"/>
          </p:cNvSpPr>
          <p:nvPr/>
        </p:nvSpPr>
        <p:spPr bwMode="auto">
          <a:xfrm>
            <a:off x="357188" y="6375400"/>
            <a:ext cx="1379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644" name="Text Box 57"/>
          <p:cNvSpPr txBox="1">
            <a:spLocks noChangeArrowheads="1"/>
          </p:cNvSpPr>
          <p:nvPr/>
        </p:nvSpPr>
        <p:spPr bwMode="auto">
          <a:xfrm>
            <a:off x="815975" y="5953125"/>
            <a:ext cx="355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28</a:t>
            </a:r>
            <a:endParaRPr lang="nl-NL" sz="1800"/>
          </a:p>
        </p:txBody>
      </p:sp>
      <p:sp>
        <p:nvSpPr>
          <p:cNvPr id="24645" name="Oval 63"/>
          <p:cNvSpPr>
            <a:spLocks noChangeArrowheads="1"/>
          </p:cNvSpPr>
          <p:nvPr/>
        </p:nvSpPr>
        <p:spPr bwMode="auto">
          <a:xfrm>
            <a:off x="850900" y="5978525"/>
            <a:ext cx="325438" cy="3095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646" name="Group 250"/>
          <p:cNvGrpSpPr>
            <a:grpSpLocks/>
          </p:cNvGrpSpPr>
          <p:nvPr/>
        </p:nvGrpSpPr>
        <p:grpSpPr bwMode="auto">
          <a:xfrm>
            <a:off x="406400" y="6316663"/>
            <a:ext cx="244475" cy="117475"/>
            <a:chOff x="3591324" y="5981312"/>
            <a:chExt cx="285751" cy="142876"/>
          </a:xfrm>
        </p:grpSpPr>
        <p:sp>
          <p:nvSpPr>
            <p:cNvPr id="24710" name="Oval 58"/>
            <p:cNvSpPr>
              <a:spLocks noChangeArrowheads="1"/>
            </p:cNvSpPr>
            <p:nvPr/>
          </p:nvSpPr>
          <p:spPr bwMode="auto">
            <a:xfrm>
              <a:off x="3591324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11" name="Oval 58"/>
            <p:cNvSpPr>
              <a:spLocks noChangeArrowheads="1"/>
            </p:cNvSpPr>
            <p:nvPr/>
          </p:nvSpPr>
          <p:spPr bwMode="auto">
            <a:xfrm>
              <a:off x="3734200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47" name="Group 251"/>
          <p:cNvGrpSpPr>
            <a:grpSpLocks/>
          </p:cNvGrpSpPr>
          <p:nvPr/>
        </p:nvGrpSpPr>
        <p:grpSpPr bwMode="auto">
          <a:xfrm>
            <a:off x="757238" y="6316663"/>
            <a:ext cx="244475" cy="117475"/>
            <a:chOff x="3591324" y="5981312"/>
            <a:chExt cx="285751" cy="142876"/>
          </a:xfrm>
        </p:grpSpPr>
        <p:sp>
          <p:nvSpPr>
            <p:cNvPr id="24708" name="Oval 58"/>
            <p:cNvSpPr>
              <a:spLocks noChangeArrowheads="1"/>
            </p:cNvSpPr>
            <p:nvPr/>
          </p:nvSpPr>
          <p:spPr bwMode="auto">
            <a:xfrm>
              <a:off x="3591324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9" name="Oval 58"/>
            <p:cNvSpPr>
              <a:spLocks noChangeArrowheads="1"/>
            </p:cNvSpPr>
            <p:nvPr/>
          </p:nvSpPr>
          <p:spPr bwMode="auto">
            <a:xfrm>
              <a:off x="3734200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48" name="Group 266"/>
          <p:cNvGrpSpPr>
            <a:grpSpLocks/>
          </p:cNvGrpSpPr>
          <p:nvPr/>
        </p:nvGrpSpPr>
        <p:grpSpPr bwMode="auto">
          <a:xfrm>
            <a:off x="1090613" y="6316663"/>
            <a:ext cx="244475" cy="117475"/>
            <a:chOff x="3591324" y="5981312"/>
            <a:chExt cx="285751" cy="142876"/>
          </a:xfrm>
        </p:grpSpPr>
        <p:sp>
          <p:nvSpPr>
            <p:cNvPr id="24706" name="Oval 58"/>
            <p:cNvSpPr>
              <a:spLocks noChangeArrowheads="1"/>
            </p:cNvSpPr>
            <p:nvPr/>
          </p:nvSpPr>
          <p:spPr bwMode="auto">
            <a:xfrm>
              <a:off x="3591324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7" name="Oval 58"/>
            <p:cNvSpPr>
              <a:spLocks noChangeArrowheads="1"/>
            </p:cNvSpPr>
            <p:nvPr/>
          </p:nvSpPr>
          <p:spPr bwMode="auto">
            <a:xfrm>
              <a:off x="3734200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49" name="Group 269"/>
          <p:cNvGrpSpPr>
            <a:grpSpLocks/>
          </p:cNvGrpSpPr>
          <p:nvPr/>
        </p:nvGrpSpPr>
        <p:grpSpPr bwMode="auto">
          <a:xfrm>
            <a:off x="1428750" y="6316663"/>
            <a:ext cx="244475" cy="117475"/>
            <a:chOff x="3591324" y="5981312"/>
            <a:chExt cx="285751" cy="142876"/>
          </a:xfrm>
        </p:grpSpPr>
        <p:sp>
          <p:nvSpPr>
            <p:cNvPr id="24704" name="Oval 58"/>
            <p:cNvSpPr>
              <a:spLocks noChangeArrowheads="1"/>
            </p:cNvSpPr>
            <p:nvPr/>
          </p:nvSpPr>
          <p:spPr bwMode="auto">
            <a:xfrm>
              <a:off x="3591324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5" name="Oval 58"/>
            <p:cNvSpPr>
              <a:spLocks noChangeArrowheads="1"/>
            </p:cNvSpPr>
            <p:nvPr/>
          </p:nvSpPr>
          <p:spPr bwMode="auto">
            <a:xfrm>
              <a:off x="3734200" y="5981312"/>
              <a:ext cx="142875" cy="1428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650" name="Line 54"/>
          <p:cNvSpPr>
            <a:spLocks noChangeShapeType="1"/>
          </p:cNvSpPr>
          <p:nvPr/>
        </p:nvSpPr>
        <p:spPr bwMode="auto">
          <a:xfrm>
            <a:off x="2335213" y="6376988"/>
            <a:ext cx="1381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4651" name="Text Box 59"/>
          <p:cNvSpPr txBox="1">
            <a:spLocks noChangeArrowheads="1"/>
          </p:cNvSpPr>
          <p:nvPr/>
        </p:nvSpPr>
        <p:spPr bwMode="auto">
          <a:xfrm>
            <a:off x="1855788" y="6199188"/>
            <a:ext cx="4556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1f</a:t>
            </a:r>
            <a:r>
              <a:rPr lang="en-US" sz="1600" baseline="-25000"/>
              <a:t>7/2</a:t>
            </a:r>
            <a:endParaRPr lang="nl-NL" sz="1600" baseline="-25000"/>
          </a:p>
        </p:txBody>
      </p:sp>
      <p:sp>
        <p:nvSpPr>
          <p:cNvPr id="24652" name="Text Box 57"/>
          <p:cNvSpPr txBox="1">
            <a:spLocks noChangeArrowheads="1"/>
          </p:cNvSpPr>
          <p:nvPr/>
        </p:nvSpPr>
        <p:spPr bwMode="auto">
          <a:xfrm>
            <a:off x="2805113" y="5962650"/>
            <a:ext cx="355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28</a:t>
            </a:r>
            <a:endParaRPr lang="nl-NL" sz="1800"/>
          </a:p>
        </p:txBody>
      </p:sp>
      <p:sp>
        <p:nvSpPr>
          <p:cNvPr id="24653" name="Oval 63"/>
          <p:cNvSpPr>
            <a:spLocks noChangeArrowheads="1"/>
          </p:cNvSpPr>
          <p:nvPr/>
        </p:nvSpPr>
        <p:spPr bwMode="auto">
          <a:xfrm>
            <a:off x="2830513" y="5980113"/>
            <a:ext cx="323850" cy="3095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654" name="Group 117"/>
          <p:cNvGrpSpPr>
            <a:grpSpLocks/>
          </p:cNvGrpSpPr>
          <p:nvPr/>
        </p:nvGrpSpPr>
        <p:grpSpPr bwMode="auto">
          <a:xfrm>
            <a:off x="2386013" y="6318250"/>
            <a:ext cx="244475" cy="117475"/>
            <a:chOff x="6906656" y="6095004"/>
            <a:chExt cx="285751" cy="142876"/>
          </a:xfrm>
        </p:grpSpPr>
        <p:sp>
          <p:nvSpPr>
            <p:cNvPr id="24702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03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55" name="Group 120"/>
          <p:cNvGrpSpPr>
            <a:grpSpLocks/>
          </p:cNvGrpSpPr>
          <p:nvPr/>
        </p:nvGrpSpPr>
        <p:grpSpPr bwMode="auto">
          <a:xfrm>
            <a:off x="2727325" y="6316663"/>
            <a:ext cx="244475" cy="115887"/>
            <a:chOff x="6906656" y="6095004"/>
            <a:chExt cx="285751" cy="142876"/>
          </a:xfrm>
        </p:grpSpPr>
        <p:sp>
          <p:nvSpPr>
            <p:cNvPr id="24700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701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56" name="Group 123"/>
          <p:cNvGrpSpPr>
            <a:grpSpLocks/>
          </p:cNvGrpSpPr>
          <p:nvPr/>
        </p:nvGrpSpPr>
        <p:grpSpPr bwMode="auto">
          <a:xfrm>
            <a:off x="3082925" y="6308725"/>
            <a:ext cx="244475" cy="115888"/>
            <a:chOff x="6906656" y="6095004"/>
            <a:chExt cx="285751" cy="142876"/>
          </a:xfrm>
        </p:grpSpPr>
        <p:sp>
          <p:nvSpPr>
            <p:cNvPr id="24698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99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57" name="Group 126"/>
          <p:cNvGrpSpPr>
            <a:grpSpLocks/>
          </p:cNvGrpSpPr>
          <p:nvPr/>
        </p:nvGrpSpPr>
        <p:grpSpPr bwMode="auto">
          <a:xfrm>
            <a:off x="3419475" y="6308725"/>
            <a:ext cx="242888" cy="115888"/>
            <a:chOff x="6906656" y="6095004"/>
            <a:chExt cx="285751" cy="142876"/>
          </a:xfrm>
        </p:grpSpPr>
        <p:sp>
          <p:nvSpPr>
            <p:cNvPr id="24696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97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58" name="Group 129"/>
          <p:cNvGrpSpPr>
            <a:grpSpLocks/>
          </p:cNvGrpSpPr>
          <p:nvPr/>
        </p:nvGrpSpPr>
        <p:grpSpPr bwMode="auto">
          <a:xfrm>
            <a:off x="2527300" y="5861050"/>
            <a:ext cx="244475" cy="115888"/>
            <a:chOff x="6906656" y="6095004"/>
            <a:chExt cx="285751" cy="142876"/>
          </a:xfrm>
        </p:grpSpPr>
        <p:sp>
          <p:nvSpPr>
            <p:cNvPr id="24694" name="Oval 130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95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59" name="Group 132"/>
          <p:cNvGrpSpPr>
            <a:grpSpLocks/>
          </p:cNvGrpSpPr>
          <p:nvPr/>
        </p:nvGrpSpPr>
        <p:grpSpPr bwMode="auto">
          <a:xfrm>
            <a:off x="3138488" y="5861050"/>
            <a:ext cx="244475" cy="115888"/>
            <a:chOff x="6906656" y="6095004"/>
            <a:chExt cx="285751" cy="142876"/>
          </a:xfrm>
        </p:grpSpPr>
        <p:sp>
          <p:nvSpPr>
            <p:cNvPr id="24692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93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60" name="Group 135"/>
          <p:cNvGrpSpPr>
            <a:grpSpLocks/>
          </p:cNvGrpSpPr>
          <p:nvPr/>
        </p:nvGrpSpPr>
        <p:grpSpPr bwMode="auto">
          <a:xfrm>
            <a:off x="2527300" y="5530850"/>
            <a:ext cx="244475" cy="117475"/>
            <a:chOff x="6906656" y="6095004"/>
            <a:chExt cx="285751" cy="142876"/>
          </a:xfrm>
        </p:grpSpPr>
        <p:sp>
          <p:nvSpPr>
            <p:cNvPr id="24690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91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61" name="Group 138"/>
          <p:cNvGrpSpPr>
            <a:grpSpLocks/>
          </p:cNvGrpSpPr>
          <p:nvPr/>
        </p:nvGrpSpPr>
        <p:grpSpPr bwMode="auto">
          <a:xfrm>
            <a:off x="2919413" y="5538788"/>
            <a:ext cx="244475" cy="117475"/>
            <a:chOff x="6906656" y="6095004"/>
            <a:chExt cx="285751" cy="142876"/>
          </a:xfrm>
        </p:grpSpPr>
        <p:sp>
          <p:nvSpPr>
            <p:cNvPr id="24688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89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62" name="Group 141"/>
          <p:cNvGrpSpPr>
            <a:grpSpLocks/>
          </p:cNvGrpSpPr>
          <p:nvPr/>
        </p:nvGrpSpPr>
        <p:grpSpPr bwMode="auto">
          <a:xfrm>
            <a:off x="3321050" y="5538788"/>
            <a:ext cx="244475" cy="117475"/>
            <a:chOff x="6906656" y="6095004"/>
            <a:chExt cx="285751" cy="142876"/>
          </a:xfrm>
        </p:grpSpPr>
        <p:sp>
          <p:nvSpPr>
            <p:cNvPr id="24686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87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grpSp>
        <p:nvGrpSpPr>
          <p:cNvPr id="24663" name="Group 144"/>
          <p:cNvGrpSpPr>
            <a:grpSpLocks/>
          </p:cNvGrpSpPr>
          <p:nvPr/>
        </p:nvGrpSpPr>
        <p:grpSpPr bwMode="auto">
          <a:xfrm>
            <a:off x="2919413" y="5348288"/>
            <a:ext cx="244475" cy="115887"/>
            <a:chOff x="6906656" y="6095004"/>
            <a:chExt cx="285751" cy="142876"/>
          </a:xfrm>
        </p:grpSpPr>
        <p:sp>
          <p:nvSpPr>
            <p:cNvPr id="24684" name="Oval 58"/>
            <p:cNvSpPr>
              <a:spLocks noChangeArrowheads="1"/>
            </p:cNvSpPr>
            <p:nvPr/>
          </p:nvSpPr>
          <p:spPr bwMode="auto">
            <a:xfrm>
              <a:off x="6906656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  <p:sp>
          <p:nvSpPr>
            <p:cNvPr id="24685" name="Oval 58"/>
            <p:cNvSpPr>
              <a:spLocks noChangeArrowheads="1"/>
            </p:cNvSpPr>
            <p:nvPr/>
          </p:nvSpPr>
          <p:spPr bwMode="auto">
            <a:xfrm>
              <a:off x="7049532" y="6095004"/>
              <a:ext cx="142875" cy="14287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3366FF"/>
                </a:solidFill>
              </a:endParaRPr>
            </a:p>
          </p:txBody>
        </p:sp>
      </p:grpSp>
      <p:sp>
        <p:nvSpPr>
          <p:cNvPr id="152" name="Text Box 69"/>
          <p:cNvSpPr txBox="1">
            <a:spLocks noChangeArrowheads="1"/>
          </p:cNvSpPr>
          <p:nvPr/>
        </p:nvSpPr>
        <p:spPr bwMode="auto">
          <a:xfrm>
            <a:off x="806450" y="5022850"/>
            <a:ext cx="665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40</a:t>
            </a:r>
            <a:endParaRPr lang="nl-NL" sz="1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3" name="Oval 90"/>
          <p:cNvSpPr>
            <a:spLocks noChangeArrowheads="1"/>
          </p:cNvSpPr>
          <p:nvPr/>
        </p:nvSpPr>
        <p:spPr bwMode="auto">
          <a:xfrm>
            <a:off x="846138" y="5067300"/>
            <a:ext cx="325437" cy="261938"/>
          </a:xfrm>
          <a:prstGeom prst="ellipse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666" name="TextBox 149"/>
          <p:cNvSpPr txBox="1">
            <a:spLocks noChangeArrowheads="1"/>
          </p:cNvSpPr>
          <p:nvPr/>
        </p:nvSpPr>
        <p:spPr bwMode="auto">
          <a:xfrm>
            <a:off x="857250" y="6550025"/>
            <a:ext cx="2236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Honma et al., private comm.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214313" y="4357688"/>
            <a:ext cx="4143375" cy="2214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786313" y="4357688"/>
            <a:ext cx="4143375" cy="2214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9" name="Straight Connector 158"/>
          <p:cNvCxnSpPr/>
          <p:nvPr/>
        </p:nvCxnSpPr>
        <p:spPr>
          <a:xfrm rot="5400000">
            <a:off x="3123407" y="2321719"/>
            <a:ext cx="2786062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70" name="TextBox 159"/>
          <p:cNvSpPr txBox="1">
            <a:spLocks noChangeArrowheads="1"/>
          </p:cNvSpPr>
          <p:nvPr/>
        </p:nvSpPr>
        <p:spPr bwMode="auto">
          <a:xfrm>
            <a:off x="4471988" y="804863"/>
            <a:ext cx="654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N=40</a:t>
            </a:r>
          </a:p>
        </p:txBody>
      </p:sp>
      <p:cxnSp>
        <p:nvCxnSpPr>
          <p:cNvPr id="162" name="Straight Connector 161"/>
          <p:cNvCxnSpPr/>
          <p:nvPr/>
        </p:nvCxnSpPr>
        <p:spPr>
          <a:xfrm>
            <a:off x="2428875" y="1500188"/>
            <a:ext cx="4857750" cy="0"/>
          </a:xfrm>
          <a:prstGeom prst="line">
            <a:avLst/>
          </a:prstGeom>
          <a:ln w="190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72" name="TextBox 164"/>
          <p:cNvSpPr txBox="1">
            <a:spLocks noChangeArrowheads="1"/>
          </p:cNvSpPr>
          <p:nvPr/>
        </p:nvSpPr>
        <p:spPr bwMode="auto">
          <a:xfrm>
            <a:off x="6215063" y="1143000"/>
            <a:ext cx="1065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µ</a:t>
            </a:r>
            <a:r>
              <a:rPr lang="en-US" sz="1800" baseline="-25000">
                <a:latin typeface="Calibri" pitchFamily="34" charset="0"/>
              </a:rPr>
              <a:t>eff</a:t>
            </a:r>
            <a:r>
              <a:rPr lang="en-US" sz="1800">
                <a:latin typeface="Calibri" pitchFamily="34" charset="0"/>
              </a:rPr>
              <a:t>(</a:t>
            </a:r>
            <a:r>
              <a:rPr lang="en-US" sz="1800">
                <a:latin typeface="Symbol" pitchFamily="18" charset="2"/>
              </a:rPr>
              <a:t>p</a:t>
            </a:r>
            <a:r>
              <a:rPr lang="en-US" sz="1800"/>
              <a:t>p</a:t>
            </a:r>
            <a:r>
              <a:rPr lang="en-US" sz="1800" baseline="-25000"/>
              <a:t>3/2</a:t>
            </a:r>
            <a:r>
              <a:rPr lang="en-US" sz="1800"/>
              <a:t>)</a:t>
            </a:r>
          </a:p>
        </p:txBody>
      </p:sp>
      <p:sp>
        <p:nvSpPr>
          <p:cNvPr id="24673" name="TextBox 165"/>
          <p:cNvSpPr txBox="1">
            <a:spLocks noChangeArrowheads="1"/>
          </p:cNvSpPr>
          <p:nvPr/>
        </p:nvSpPr>
        <p:spPr bwMode="auto">
          <a:xfrm>
            <a:off x="2451100" y="3214688"/>
            <a:ext cx="62071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3/2</a:t>
            </a:r>
            <a:r>
              <a:rPr lang="en-US" sz="2000" baseline="30000"/>
              <a:t>-</a:t>
            </a:r>
          </a:p>
        </p:txBody>
      </p:sp>
      <p:sp>
        <p:nvSpPr>
          <p:cNvPr id="24674" name="TextBox 166"/>
          <p:cNvSpPr txBox="1">
            <a:spLocks noChangeArrowheads="1"/>
          </p:cNvSpPr>
          <p:nvPr/>
        </p:nvSpPr>
        <p:spPr bwMode="auto">
          <a:xfrm>
            <a:off x="6429375" y="3643313"/>
            <a:ext cx="2128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Cocolios et al., PRL 2009</a:t>
            </a:r>
          </a:p>
          <a:p>
            <a:r>
              <a:rPr lang="en-US" sz="1400" i="1"/>
              <a:t>Flanagan et al., PRL 2009</a:t>
            </a:r>
          </a:p>
        </p:txBody>
      </p:sp>
      <p:cxnSp>
        <p:nvCxnSpPr>
          <p:cNvPr id="172" name="Straight Connector 171"/>
          <p:cNvCxnSpPr/>
          <p:nvPr/>
        </p:nvCxnSpPr>
        <p:spPr>
          <a:xfrm rot="16200000" flipH="1">
            <a:off x="1657350" y="2057400"/>
            <a:ext cx="2143125" cy="2857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76" name="TextBox 174"/>
          <p:cNvSpPr txBox="1">
            <a:spLocks noChangeArrowheads="1"/>
          </p:cNvSpPr>
          <p:nvPr/>
        </p:nvSpPr>
        <p:spPr bwMode="auto">
          <a:xfrm>
            <a:off x="2643188" y="785813"/>
            <a:ext cx="654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N=28</a:t>
            </a:r>
          </a:p>
        </p:txBody>
      </p:sp>
      <p:sp>
        <p:nvSpPr>
          <p:cNvPr id="24677" name="TextBox 175"/>
          <p:cNvSpPr txBox="1">
            <a:spLocks noChangeArrowheads="1"/>
          </p:cNvSpPr>
          <p:nvPr/>
        </p:nvSpPr>
        <p:spPr bwMode="auto">
          <a:xfrm>
            <a:off x="3714750" y="4357688"/>
            <a:ext cx="601663" cy="3492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baseline="30000"/>
              <a:t>69</a:t>
            </a:r>
            <a:r>
              <a:rPr lang="en-US" sz="1800" b="1"/>
              <a:t>Cu</a:t>
            </a:r>
          </a:p>
        </p:txBody>
      </p:sp>
      <p:sp>
        <p:nvSpPr>
          <p:cNvPr id="24678" name="TextBox 176"/>
          <p:cNvSpPr txBox="1">
            <a:spLocks noChangeArrowheads="1"/>
          </p:cNvSpPr>
          <p:nvPr/>
        </p:nvSpPr>
        <p:spPr bwMode="auto">
          <a:xfrm>
            <a:off x="8286750" y="4357688"/>
            <a:ext cx="601663" cy="3492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baseline="30000"/>
              <a:t>69</a:t>
            </a:r>
            <a:r>
              <a:rPr lang="en-US" sz="1800" b="1"/>
              <a:t>Cu</a:t>
            </a:r>
          </a:p>
        </p:txBody>
      </p:sp>
      <p:cxnSp>
        <p:nvCxnSpPr>
          <p:cNvPr id="168" name="Straight Connector 167"/>
          <p:cNvCxnSpPr/>
          <p:nvPr/>
        </p:nvCxnSpPr>
        <p:spPr>
          <a:xfrm rot="5400000">
            <a:off x="4802187" y="2406651"/>
            <a:ext cx="2428875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80" name="Rectangle 155"/>
          <p:cNvSpPr>
            <a:spLocks noChangeArrowheads="1"/>
          </p:cNvSpPr>
          <p:nvPr/>
        </p:nvSpPr>
        <p:spPr bwMode="auto">
          <a:xfrm>
            <a:off x="6072188" y="4286250"/>
            <a:ext cx="1554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Vrinda" pitchFamily="2" charset="0"/>
              </a:rPr>
              <a:t>g</a:t>
            </a:r>
            <a:r>
              <a:rPr lang="en-US" sz="1800" baseline="-25000">
                <a:cs typeface="Vrinda" pitchFamily="2" charset="0"/>
              </a:rPr>
              <a:t>s,eff</a:t>
            </a:r>
            <a:r>
              <a:rPr lang="en-US" sz="1800">
                <a:cs typeface="Vrinda" pitchFamily="2" charset="0"/>
              </a:rPr>
              <a:t>=0.7*g</a:t>
            </a:r>
            <a:r>
              <a:rPr lang="en-US" sz="1800" baseline="-25000">
                <a:cs typeface="Vrinda" pitchFamily="2" charset="0"/>
              </a:rPr>
              <a:t>s,free</a:t>
            </a:r>
            <a:endParaRPr lang="en-US" sz="1800"/>
          </a:p>
        </p:txBody>
      </p:sp>
      <p:sp>
        <p:nvSpPr>
          <p:cNvPr id="24681" name="Rectangle 160"/>
          <p:cNvSpPr>
            <a:spLocks noChangeArrowheads="1"/>
          </p:cNvSpPr>
          <p:nvPr/>
        </p:nvSpPr>
        <p:spPr bwMode="auto">
          <a:xfrm>
            <a:off x="1643063" y="4286250"/>
            <a:ext cx="1554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Vrinda" pitchFamily="2" charset="0"/>
              </a:rPr>
              <a:t>g</a:t>
            </a:r>
            <a:r>
              <a:rPr lang="en-US" sz="1800" baseline="-25000">
                <a:cs typeface="Vrinda" pitchFamily="2" charset="0"/>
              </a:rPr>
              <a:t>s,eff</a:t>
            </a:r>
            <a:r>
              <a:rPr lang="en-US" sz="1800">
                <a:cs typeface="Vrinda" pitchFamily="2" charset="0"/>
              </a:rPr>
              <a:t>=0.9*g</a:t>
            </a:r>
            <a:r>
              <a:rPr lang="en-US" sz="1800" baseline="-25000">
                <a:cs typeface="Vrinda" pitchFamily="2" charset="0"/>
              </a:rPr>
              <a:t>s,free</a:t>
            </a:r>
            <a:endParaRPr lang="en-US" sz="1800"/>
          </a:p>
        </p:txBody>
      </p:sp>
      <p:sp>
        <p:nvSpPr>
          <p:cNvPr id="24682" name="TextBox 162"/>
          <p:cNvSpPr txBox="1">
            <a:spLocks noChangeArrowheads="1"/>
          </p:cNvSpPr>
          <p:nvPr/>
        </p:nvSpPr>
        <p:spPr bwMode="auto">
          <a:xfrm>
            <a:off x="5715000" y="857250"/>
            <a:ext cx="654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N=50</a:t>
            </a:r>
          </a:p>
        </p:txBody>
      </p:sp>
      <p:sp>
        <p:nvSpPr>
          <p:cNvPr id="24683" name="Rectangle 163"/>
          <p:cNvSpPr>
            <a:spLocks noChangeArrowheads="1"/>
          </p:cNvSpPr>
          <p:nvPr/>
        </p:nvSpPr>
        <p:spPr bwMode="auto">
          <a:xfrm>
            <a:off x="6215063" y="1460500"/>
            <a:ext cx="1397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Vrinda" pitchFamily="2" charset="0"/>
              </a:rPr>
              <a:t>g</a:t>
            </a:r>
            <a:r>
              <a:rPr lang="en-US" sz="1600" baseline="-25000">
                <a:cs typeface="Vrinda" pitchFamily="2" charset="0"/>
              </a:rPr>
              <a:t>s,eff</a:t>
            </a:r>
            <a:r>
              <a:rPr lang="en-US" sz="1600">
                <a:cs typeface="Vrinda" pitchFamily="2" charset="0"/>
              </a:rPr>
              <a:t>=0.7*g</a:t>
            </a:r>
            <a:r>
              <a:rPr lang="en-US" sz="1600" baseline="-25000">
                <a:cs typeface="Vrinda" pitchFamily="2" charset="0"/>
              </a:rPr>
              <a:t>s,free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1081</Words>
  <Application>Microsoft Office PowerPoint</Application>
  <PresentationFormat>On-screen Show (4:3)</PresentationFormat>
  <Paragraphs>510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Times New Roman</vt:lpstr>
      <vt:lpstr>Arial</vt:lpstr>
      <vt:lpstr>Calibri</vt:lpstr>
      <vt:lpstr>Symbol</vt:lpstr>
      <vt:lpstr>Wingdings</vt:lpstr>
      <vt:lpstr>Vrinda</vt:lpstr>
      <vt:lpstr>Comic Sans MS</vt:lpstr>
      <vt:lpstr>Default Design</vt:lpstr>
      <vt:lpstr>Bitmap Image</vt:lpstr>
      <vt:lpstr>Equation</vt:lpstr>
      <vt:lpstr>Photo Editor Photo</vt:lpstr>
      <vt:lpstr>Microsoft Excel Chart</vt:lpstr>
      <vt:lpstr>Microsoft Office Excel Chart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KULeuven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iks</dc:creator>
  <cp:lastModifiedBy>Pieter Vingerhoets</cp:lastModifiedBy>
  <cp:revision>161</cp:revision>
  <dcterms:created xsi:type="dcterms:W3CDTF">2009-06-10T08:29:56Z</dcterms:created>
  <dcterms:modified xsi:type="dcterms:W3CDTF">2009-11-18T07:27:17Z</dcterms:modified>
</cp:coreProperties>
</file>