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310" r:id="rId2"/>
    <p:sldId id="311" r:id="rId3"/>
    <p:sldId id="31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80BF"/>
    <a:srgbClr val="C24F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840" autoAdjust="0"/>
    <p:restoredTop sz="94599"/>
  </p:normalViewPr>
  <p:slideViewPr>
    <p:cSldViewPr snapToGrid="0" snapToObjects="1">
      <p:cViewPr>
        <p:scale>
          <a:sx n="92" d="100"/>
          <a:sy n="92" d="100"/>
        </p:scale>
        <p:origin x="1400" y="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7CAA8-139D-DA4D-9D0A-FB08A0C8463F}" type="datetimeFigureOut">
              <a:rPr lang="en-US" smtClean="0"/>
              <a:t>10/8/17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B8A0F1-8692-6B4D-B2FE-A933D99D16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1888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058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1374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CDFEB2-6338-4267-A227-D335C78B08C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7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40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893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10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15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16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36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57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9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257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000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170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95BB3-BA48-3243-ABEC-64C0EC8049F8}" type="datetimeFigureOut">
              <a:rPr lang="en-US" smtClean="0"/>
              <a:t>10/8/17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BE1CE-481F-CC46-8541-C8A4DAAE53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31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Update on e-cloud activities: LHC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4602" y="1156156"/>
            <a:ext cx="75147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u="sng" dirty="0" smtClean="0">
                <a:solidFill>
                  <a:schemeClr val="tx2"/>
                </a:solidFill>
              </a:rPr>
              <a:t>LHC: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Summary </a:t>
            </a:r>
            <a:r>
              <a:rPr lang="en-US" dirty="0">
                <a:solidFill>
                  <a:schemeClr val="tx2"/>
                </a:solidFill>
              </a:rPr>
              <a:t>on LHC heat load presented at the LMC (30/08)</a:t>
            </a:r>
          </a:p>
          <a:p>
            <a:pPr marL="742950" lvl="1" indent="-285750">
              <a:spcAft>
                <a:spcPts val="600"/>
              </a:spcAft>
              <a:buFont typeface="Courier New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…</a:t>
            </a:r>
            <a:r>
              <a:rPr lang="en-US" dirty="0" smtClean="0">
                <a:solidFill>
                  <a:schemeClr val="tx2"/>
                </a:solidFill>
              </a:rPr>
              <a:t>related </a:t>
            </a:r>
            <a:r>
              <a:rPr lang="en-US" dirty="0">
                <a:solidFill>
                  <a:schemeClr val="tx2"/>
                </a:solidFill>
              </a:rPr>
              <a:t>document on heat load observations is in preparation.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Document on simulations of the different arc elements in the presence of photoemission has been prepared (and circulated). </a:t>
            </a:r>
            <a:endParaRPr lang="en-US" dirty="0" smtClean="0">
              <a:solidFill>
                <a:schemeClr val="tx2"/>
              </a:solidFill>
            </a:endParaRPr>
          </a:p>
          <a:p>
            <a:pPr marL="742950" lvl="1" indent="-285750">
              <a:spcAft>
                <a:spcPts val="600"/>
              </a:spcAft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Main </a:t>
            </a:r>
            <a:r>
              <a:rPr lang="en-US" dirty="0">
                <a:solidFill>
                  <a:schemeClr val="tx2"/>
                </a:solidFill>
              </a:rPr>
              <a:t>results will be presented by Philipp at the next e-cloud meeting.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Buildup simulation studies for 16L2 </a:t>
            </a:r>
            <a:r>
              <a:rPr lang="en-US" dirty="0" smtClean="0">
                <a:solidFill>
                  <a:schemeClr val="tx2"/>
                </a:solidFill>
              </a:rPr>
              <a:t>limitations ongoing: </a:t>
            </a:r>
          </a:p>
          <a:p>
            <a:pPr marL="742950" lvl="1" indent="-285750">
              <a:spcAft>
                <a:spcPts val="600"/>
              </a:spcAft>
              <a:buFont typeface="Courier New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I</a:t>
            </a:r>
            <a:r>
              <a:rPr lang="en-US" dirty="0" smtClean="0">
                <a:solidFill>
                  <a:schemeClr val="tx2"/>
                </a:solidFill>
              </a:rPr>
              <a:t>n </a:t>
            </a:r>
            <a:r>
              <a:rPr lang="en-US" dirty="0">
                <a:solidFill>
                  <a:schemeClr val="tx2"/>
                </a:solidFill>
              </a:rPr>
              <a:t>particular assessed the effectiveness of the solenoid in the presence of the dipole field from the </a:t>
            </a:r>
            <a:r>
              <a:rPr lang="en-US" dirty="0" smtClean="0">
                <a:solidFill>
                  <a:schemeClr val="tx2"/>
                </a:solidFill>
              </a:rPr>
              <a:t>bus-bars </a:t>
            </a:r>
            <a:r>
              <a:rPr lang="en-US" dirty="0">
                <a:solidFill>
                  <a:schemeClr val="tx2"/>
                </a:solidFill>
              </a:rPr>
              <a:t>(presented by Gianluigi the LMC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Aft>
                <a:spcPts val="600"/>
              </a:spcAft>
              <a:buFont typeface="Courier New" charset="0"/>
              <a:buChar char="o"/>
            </a:pPr>
            <a:endParaRPr lang="en-US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US" b="1" u="sng" dirty="0">
                <a:solidFill>
                  <a:schemeClr val="tx2"/>
                </a:solidFill>
              </a:rPr>
              <a:t>LHC energy exploitation:</a:t>
            </a:r>
          </a:p>
          <a:p>
            <a:pPr marL="742950" lvl="1" indent="-285750">
              <a:spcAft>
                <a:spcPts val="600"/>
              </a:spcAft>
              <a:buFont typeface="Courier New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e-cloud estimates for 7.5 </a:t>
            </a:r>
            <a:r>
              <a:rPr lang="en-US" dirty="0" err="1">
                <a:solidFill>
                  <a:schemeClr val="tx2"/>
                </a:solidFill>
              </a:rPr>
              <a:t>TeV</a:t>
            </a:r>
            <a:r>
              <a:rPr lang="en-US" dirty="0">
                <a:solidFill>
                  <a:schemeClr val="tx2"/>
                </a:solidFill>
              </a:rPr>
              <a:t> were made (simple scaling for photoelectron effect turned out to be too pessimistic —&gt; full simulation study performed by Galina)</a:t>
            </a:r>
          </a:p>
          <a:p>
            <a:pPr marL="742950" lvl="1" indent="-285750">
              <a:spcAft>
                <a:spcPts val="600"/>
              </a:spcAft>
              <a:buFont typeface="Courier New" charset="0"/>
              <a:buChar char="o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10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Update on e-cloud activities: LHC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4602" y="1254342"/>
            <a:ext cx="7514796" cy="4385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u="sng" dirty="0" smtClean="0">
                <a:solidFill>
                  <a:schemeClr val="tx2"/>
                </a:solidFill>
              </a:rPr>
              <a:t>HL-LHC: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Studies on HL-LHC stability in the presence of e-cloud are </a:t>
            </a:r>
            <a:r>
              <a:rPr lang="en-US" dirty="0" smtClean="0">
                <a:solidFill>
                  <a:schemeClr val="tx2"/>
                </a:solidFill>
              </a:rPr>
              <a:t>ongoing</a:t>
            </a:r>
          </a:p>
          <a:p>
            <a:pPr marL="742950" lvl="1" indent="-285750">
              <a:spcAft>
                <a:spcPts val="600"/>
              </a:spcAft>
              <a:buFont typeface="Courier New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U</a:t>
            </a:r>
            <a:r>
              <a:rPr lang="en-US" dirty="0" smtClean="0">
                <a:solidFill>
                  <a:schemeClr val="tx2"/>
                </a:solidFill>
              </a:rPr>
              <a:t>pdate </a:t>
            </a:r>
            <a:r>
              <a:rPr lang="en-US" dirty="0">
                <a:solidFill>
                  <a:schemeClr val="tx2"/>
                </a:solidFill>
              </a:rPr>
              <a:t>given by Annalisa at WP2 meeting (3 Oct). </a:t>
            </a:r>
            <a:endParaRPr lang="en-US" dirty="0" smtClean="0">
              <a:solidFill>
                <a:schemeClr val="tx2"/>
              </a:solidFill>
            </a:endParaRPr>
          </a:p>
          <a:p>
            <a:pPr marL="742950" lvl="1" indent="-285750">
              <a:spcAft>
                <a:spcPts val="600"/>
              </a:spcAft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Presentation </a:t>
            </a:r>
            <a:r>
              <a:rPr lang="en-US" dirty="0">
                <a:solidFill>
                  <a:schemeClr val="tx2"/>
                </a:solidFill>
              </a:rPr>
              <a:t>to be given </a:t>
            </a:r>
            <a:r>
              <a:rPr lang="en-US" dirty="0" smtClean="0">
                <a:solidFill>
                  <a:schemeClr val="tx2"/>
                </a:solidFill>
              </a:rPr>
              <a:t>at </a:t>
            </a:r>
            <a:r>
              <a:rPr lang="en-US" dirty="0">
                <a:solidFill>
                  <a:schemeClr val="tx2"/>
                </a:solidFill>
              </a:rPr>
              <a:t>the Annual Meeting in Madrid.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Heat load estimates for the triplets were </a:t>
            </a:r>
            <a:r>
              <a:rPr lang="en-US" dirty="0" smtClean="0">
                <a:solidFill>
                  <a:schemeClr val="tx2"/>
                </a:solidFill>
              </a:rPr>
              <a:t>finalized </a:t>
            </a:r>
            <a:r>
              <a:rPr lang="en-US" dirty="0">
                <a:solidFill>
                  <a:schemeClr val="tx2"/>
                </a:solidFill>
              </a:rPr>
              <a:t>by Galina including the effect of uncoated parts. </a:t>
            </a:r>
            <a:endParaRPr lang="en-US" dirty="0" smtClean="0">
              <a:solidFill>
                <a:schemeClr val="tx2"/>
              </a:solidFill>
            </a:endParaRPr>
          </a:p>
          <a:p>
            <a:pPr marL="742950" lvl="1" indent="-285750">
              <a:spcAft>
                <a:spcPts val="600"/>
              </a:spcAft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Document </a:t>
            </a:r>
            <a:r>
              <a:rPr lang="en-US" dirty="0">
                <a:solidFill>
                  <a:schemeClr val="tx2"/>
                </a:solidFill>
              </a:rPr>
              <a:t>prepared and circulated.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First heat </a:t>
            </a:r>
            <a:r>
              <a:rPr lang="en-US" dirty="0">
                <a:solidFill>
                  <a:schemeClr val="tx2"/>
                </a:solidFill>
              </a:rPr>
              <a:t>load estimates for the arcs performed taking into account photoemission in all elements (by Galina</a:t>
            </a:r>
            <a:r>
              <a:rPr lang="en-US" dirty="0" smtClean="0">
                <a:solidFill>
                  <a:schemeClr val="tx2"/>
                </a:solidFill>
              </a:rPr>
              <a:t>) </a:t>
            </a:r>
          </a:p>
          <a:p>
            <a:pPr marL="742950" lvl="1" indent="-285750">
              <a:spcAft>
                <a:spcPts val="600"/>
              </a:spcAft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  <a:sym typeface="Wingdings"/>
              </a:rPr>
              <a:t>model to be further tuned based on LHC data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Presentation on heat load status given at WP2 meeting (3 Oct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marL="742950" lvl="1" indent="-285750">
              <a:spcAft>
                <a:spcPts val="600"/>
              </a:spcAft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Reports </a:t>
            </a:r>
            <a:r>
              <a:rPr lang="en-US" dirty="0">
                <a:solidFill>
                  <a:schemeClr val="tx2"/>
                </a:solidFill>
              </a:rPr>
              <a:t>to be given at the TCC (probably on 2 Nov</a:t>
            </a:r>
            <a:r>
              <a:rPr lang="en-US" dirty="0" smtClean="0">
                <a:solidFill>
                  <a:schemeClr val="tx2"/>
                </a:solidFill>
              </a:rPr>
              <a:t>) </a:t>
            </a:r>
            <a:r>
              <a:rPr lang="en-US" dirty="0">
                <a:solidFill>
                  <a:schemeClr val="tx2"/>
                </a:solidFill>
              </a:rPr>
              <a:t>and at the Annual Meeting in Madrid.</a:t>
            </a:r>
          </a:p>
        </p:txBody>
      </p:sp>
    </p:spTree>
    <p:extLst>
      <p:ext uri="{BB962C8B-B14F-4D97-AF65-F5344CB8AC3E}">
        <p14:creationId xmlns:p14="http://schemas.microsoft.com/office/powerpoint/2010/main" val="184682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Update on e-cloud activities: LHC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7114" y="579358"/>
            <a:ext cx="751479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u="sng" dirty="0" smtClean="0">
                <a:solidFill>
                  <a:schemeClr val="tx2"/>
                </a:solidFill>
              </a:rPr>
              <a:t>SPS: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Test run with high intensity 25 ns beams from Mon 9 to Wed 11 Oct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pPr>
              <a:spcAft>
                <a:spcPts val="600"/>
              </a:spcAft>
            </a:pPr>
            <a:endParaRPr lang="en-US" b="1" u="sng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US" b="1" u="sng" dirty="0" smtClean="0">
                <a:solidFill>
                  <a:schemeClr val="tx2"/>
                </a:solidFill>
              </a:rPr>
              <a:t>FCC: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Map formalism being used by Eleonora to assess the impact of different filling schemes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endParaRPr lang="en-US" b="1" u="sng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US" b="1" u="sng" dirty="0" err="1">
                <a:solidFill>
                  <a:schemeClr val="tx2"/>
                </a:solidFill>
              </a:rPr>
              <a:t>PyECLOUD</a:t>
            </a:r>
            <a:r>
              <a:rPr lang="en-US" b="1" u="sng" dirty="0">
                <a:solidFill>
                  <a:schemeClr val="tx2"/>
                </a:solidFill>
              </a:rPr>
              <a:t> development</a:t>
            </a:r>
            <a:r>
              <a:rPr lang="en-US" b="1" u="sng" dirty="0" smtClean="0">
                <a:solidFill>
                  <a:schemeClr val="tx2"/>
                </a:solidFill>
              </a:rPr>
              <a:t>: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Generalisation</a:t>
            </a:r>
            <a:r>
              <a:rPr lang="en-US" dirty="0">
                <a:solidFill>
                  <a:schemeClr val="tx2"/>
                </a:solidFill>
              </a:rPr>
              <a:t> to several ion species is ongoing (</a:t>
            </a:r>
            <a:r>
              <a:rPr lang="en-US" dirty="0" err="1">
                <a:solidFill>
                  <a:schemeClr val="tx2"/>
                </a:solidFill>
              </a:rPr>
              <a:t>Lotta</a:t>
            </a:r>
            <a:r>
              <a:rPr lang="en-US" dirty="0">
                <a:solidFill>
                  <a:schemeClr val="tx2"/>
                </a:solidFill>
              </a:rPr>
              <a:t>).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Implemented possibility of importing SEY curve from lab data-file (by Philipp) —&gt;  being tested (by Louis).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Implemented better angular distribution of secondary electrons (Philipp).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Introduced arbitrary angular distribution of photoelectrons (from file), as requested by Mexican team doing FCC studies (Philipp</a:t>
            </a:r>
            <a:r>
              <a:rPr lang="en-US" dirty="0" smtClean="0">
                <a:solidFill>
                  <a:schemeClr val="tx2"/>
                </a:solidFill>
              </a:rPr>
              <a:t>). And other possibilities for photoemission modeling (photoemission time structure, photoelectron energy spectrum)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Improved diagnostics (statistics on impact angle </a:t>
            </a:r>
            <a:r>
              <a:rPr lang="en-US" dirty="0" smtClean="0">
                <a:solidFill>
                  <a:schemeClr val="tx2"/>
                </a:solidFill>
              </a:rPr>
              <a:t>is saves</a:t>
            </a:r>
            <a:r>
              <a:rPr lang="en-US" dirty="0">
                <a:solidFill>
                  <a:schemeClr val="tx2"/>
                </a:solidFill>
              </a:rPr>
              <a:t>), documentation, compatibility with python 3.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48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2988</TotalTime>
  <Words>303</Words>
  <Application>Microsoft Macintosh PowerPoint</Application>
  <PresentationFormat>On-screen Show (4:3)</PresentationFormat>
  <Paragraphs>38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Courier New</vt:lpstr>
      <vt:lpstr>Wingdings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318</cp:revision>
  <dcterms:created xsi:type="dcterms:W3CDTF">2016-03-08T14:21:20Z</dcterms:created>
  <dcterms:modified xsi:type="dcterms:W3CDTF">2017-10-08T21:09:40Z</dcterms:modified>
</cp:coreProperties>
</file>