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7" r:id="rId4"/>
    <p:sldId id="259" r:id="rId5"/>
    <p:sldId id="258" r:id="rId6"/>
    <p:sldId id="264" r:id="rId7"/>
    <p:sldId id="260" r:id="rId8"/>
    <p:sldId id="266" r:id="rId9"/>
    <p:sldId id="261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1D030-DF97-49C8-AE8D-AA294003F42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199C-1256-45A6-82DA-56AC47AB9D0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2424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1D030-DF97-49C8-AE8D-AA294003F42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199C-1256-45A6-82DA-56AC47AB9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19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1D030-DF97-49C8-AE8D-AA294003F42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199C-1256-45A6-82DA-56AC47AB9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623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1D030-DF97-49C8-AE8D-AA294003F42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199C-1256-45A6-82DA-56AC47AB9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02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1D030-DF97-49C8-AE8D-AA294003F42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199C-1256-45A6-82DA-56AC47AB9D0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017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1D030-DF97-49C8-AE8D-AA294003F42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199C-1256-45A6-82DA-56AC47AB9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570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1D030-DF97-49C8-AE8D-AA294003F42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199C-1256-45A6-82DA-56AC47AB9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7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1D030-DF97-49C8-AE8D-AA294003F42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199C-1256-45A6-82DA-56AC47AB9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278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1D030-DF97-49C8-AE8D-AA294003F42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199C-1256-45A6-82DA-56AC47AB9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22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C11D030-DF97-49C8-AE8D-AA294003F42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28199C-1256-45A6-82DA-56AC47AB9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46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1D030-DF97-49C8-AE8D-AA294003F42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199C-1256-45A6-82DA-56AC47AB9D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098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C11D030-DF97-49C8-AE8D-AA294003F42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128199C-1256-45A6-82DA-56AC47AB9D0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816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ftp/arxiv/papers/1706/1706.08477.pdf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Stability diagram with a Gaussian electron lens in HL-LHC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S. Antipov, N. Biancacci, E. </a:t>
            </a:r>
            <a:r>
              <a:rPr lang="en-US" dirty="0" err="1" smtClean="0"/>
              <a:t>Metral</a:t>
            </a:r>
            <a:endParaRPr lang="en-US" dirty="0" smtClean="0"/>
          </a:p>
          <a:p>
            <a:r>
              <a:rPr lang="en-US" dirty="0" smtClean="0"/>
              <a:t>Many thanks to A. </a:t>
            </a:r>
            <a:r>
              <a:rPr lang="en-US" dirty="0" err="1" smtClean="0"/>
              <a:t>Kolehmainen</a:t>
            </a:r>
            <a:r>
              <a:rPr lang="en-US" dirty="0" smtClean="0"/>
              <a:t>, D. Perini, and</a:t>
            </a:r>
            <a:br>
              <a:rPr lang="en-US" dirty="0" smtClean="0"/>
            </a:br>
            <a:r>
              <a:rPr lang="en-US" dirty="0" smtClean="0"/>
              <a:t>M. </a:t>
            </a:r>
            <a:r>
              <a:rPr lang="en-US" dirty="0" err="1" smtClean="0"/>
              <a:t>Fitterer</a:t>
            </a:r>
            <a:r>
              <a:rPr lang="en-US" dirty="0" smtClean="0"/>
              <a:t>, G. Stancari, and A. Valishev (FNAL)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531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Hollow electron lens cathode assembly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71112" y="2303463"/>
            <a:ext cx="3990413" cy="4022725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725101" y="2303463"/>
            <a:ext cx="3923398" cy="40227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95450" y="1841798"/>
            <a:ext cx="8539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We are assuming a similar size of the cathode for the Gaussian lens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120494" y="5857875"/>
            <a:ext cx="219803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All dimensions in mm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890751" y="5844659"/>
            <a:ext cx="258391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Courtesy A. </a:t>
            </a:r>
            <a:r>
              <a:rPr lang="en-US" b="1" i="1" dirty="0" err="1" smtClean="0"/>
              <a:t>Kolehmainen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872132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E-Lens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Octupoles are inefficient for Landau damping are high energies: ~ 1/</a:t>
            </a:r>
            <a:r>
              <a:rPr lang="en-US" sz="2000" dirty="0" smtClean="0">
                <a:latin typeface="Symbol" panose="05050102010706020507" pitchFamily="18" charset="2"/>
              </a:rPr>
              <a:t>g</a:t>
            </a:r>
            <a:r>
              <a:rPr lang="en-US" sz="2000" baseline="30000" dirty="0" smtClean="0">
                <a:solidFill>
                  <a:srgbClr val="FF0000"/>
                </a:solidFill>
              </a:rPr>
              <a:t>2</a:t>
            </a:r>
          </a:p>
          <a:p>
            <a:r>
              <a:rPr lang="en-US" sz="2000" dirty="0" smtClean="0"/>
              <a:t>E-lens tune shift scales as 1/</a:t>
            </a:r>
            <a:r>
              <a:rPr lang="en-US" sz="2000" dirty="0" smtClean="0">
                <a:latin typeface="Symbol" panose="05050102010706020507" pitchFamily="18" charset="2"/>
              </a:rPr>
              <a:t>g</a:t>
            </a:r>
          </a:p>
          <a:p>
            <a:r>
              <a:rPr lang="en-US" sz="2000" dirty="0" smtClean="0"/>
              <a:t>High 4</a:t>
            </a:r>
            <a:r>
              <a:rPr lang="en-US" sz="2000" dirty="0" smtClean="0">
                <a:latin typeface="+mj-lt"/>
              </a:rPr>
              <a:t>x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-3</a:t>
            </a:r>
            <a:r>
              <a:rPr lang="en-US" sz="2000" dirty="0" smtClean="0"/>
              <a:t> – 10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 tune shifts have been observed with e-lenses</a:t>
            </a:r>
          </a:p>
          <a:p>
            <a:pPr lvl="1"/>
            <a:r>
              <a:rPr lang="en-US" sz="1800" dirty="0" smtClean="0"/>
              <a:t>Tevatron, 980 GeV: </a:t>
            </a:r>
            <a:r>
              <a:rPr lang="en-US" dirty="0" smtClean="0"/>
              <a:t>FERMILAB-THESIS-2005-105 (2005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RHIC, 100 GeV: </a:t>
            </a:r>
            <a:r>
              <a:rPr lang="da-DK" dirty="0" smtClean="0"/>
              <a:t>X</a:t>
            </a:r>
            <a:r>
              <a:rPr lang="da-DK" dirty="0"/>
              <a:t>. Gu, et al., Phys. Rev. Accel. Beams 20, 023501 (2017</a:t>
            </a:r>
            <a:r>
              <a:rPr lang="da-DK" dirty="0" smtClean="0"/>
              <a:t>)</a:t>
            </a:r>
            <a:endParaRPr lang="en-US" sz="1800" dirty="0" smtClean="0"/>
          </a:p>
          <a:p>
            <a:r>
              <a:rPr lang="en-US" sz="2000" dirty="0" smtClean="0"/>
              <a:t>E-lens can act on </a:t>
            </a:r>
            <a:r>
              <a:rPr lang="en-US" sz="2000" smtClean="0"/>
              <a:t>individual bunches</a:t>
            </a:r>
            <a:endParaRPr lang="en-US" sz="1800" dirty="0" smtClean="0"/>
          </a:p>
          <a:p>
            <a:r>
              <a:rPr lang="en-US" sz="2000" dirty="0" smtClean="0"/>
              <a:t>Can optimize e-beam distribution for maximum tune spread and Landau damping</a:t>
            </a:r>
          </a:p>
          <a:p>
            <a:pPr lvl="1"/>
            <a:r>
              <a:rPr lang="en-US" dirty="0"/>
              <a:t>V. </a:t>
            </a:r>
            <a:r>
              <a:rPr lang="en-US" dirty="0" err="1"/>
              <a:t>Shiltsev</a:t>
            </a:r>
            <a:r>
              <a:rPr lang="en-US" dirty="0"/>
              <a:t>, </a:t>
            </a:r>
            <a:r>
              <a:rPr lang="en-US" dirty="0" smtClean="0"/>
              <a:t>et al., Phys</a:t>
            </a:r>
            <a:r>
              <a:rPr lang="en-US" dirty="0"/>
              <a:t>. Rev. Lett. </a:t>
            </a:r>
            <a:r>
              <a:rPr lang="en-US" b="1" dirty="0"/>
              <a:t>119</a:t>
            </a:r>
            <a:r>
              <a:rPr lang="en-US" dirty="0"/>
              <a:t>, 134802 </a:t>
            </a:r>
            <a:r>
              <a:rPr lang="en-US" dirty="0" smtClean="0"/>
              <a:t>(2017)</a:t>
            </a:r>
            <a:endParaRPr lang="en-US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82814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hollow electron lens layout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6963" y="2019894"/>
            <a:ext cx="10058400" cy="33706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38526" y="5793224"/>
            <a:ext cx="169655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A. </a:t>
            </a:r>
            <a:r>
              <a:rPr lang="en-US" b="1" i="1" dirty="0" err="1" smtClean="0"/>
              <a:t>Kolehmainen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426593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HL-LHC hollow e-lenses can be reconfigured to give the right shape with a new e-gun</a:t>
            </a:r>
            <a:endParaRPr lang="en-US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234362"/>
              </p:ext>
            </p:extLst>
          </p:nvPr>
        </p:nvGraphicFramePr>
        <p:xfrm>
          <a:off x="2195901" y="2069360"/>
          <a:ext cx="8127999" cy="404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 (Constraint)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density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 2-10 A/cm</a:t>
                      </a:r>
                      <a:r>
                        <a:rPr lang="en-US" baseline="30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Present technology limit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Electron current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 5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E-Lens design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 smtClean="0"/>
                        <a:t>Electron beam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 smtClean="0"/>
                        <a:t>Electron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kV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 field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</a:t>
                      </a:r>
                      <a:r>
                        <a:rPr lang="en-US" baseline="-25000" dirty="0" smtClean="0"/>
                        <a:t>m</a:t>
                      </a:r>
                      <a:r>
                        <a:rPr lang="en-US" dirty="0" smtClean="0"/>
                        <a:t>/B</a:t>
                      </a:r>
                      <a:r>
                        <a:rPr lang="en-US" baseline="-25000" dirty="0" smtClean="0"/>
                        <a:t>g</a:t>
                      </a:r>
                      <a:r>
                        <a:rPr lang="en-US" dirty="0" smtClean="0"/>
                        <a:t> &lt; 4.0 T/0.2 T = 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3613"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r>
                        <a:rPr lang="en-US" baseline="0" dirty="0" smtClean="0"/>
                        <a:t>lectron b</a:t>
                      </a:r>
                      <a:r>
                        <a:rPr lang="en-US" dirty="0" smtClean="0"/>
                        <a:t>eam size 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 – 2.0 mm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en-US" dirty="0" smtClean="0"/>
                        <a:t>Beta-function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240 m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 m downstream IP 4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en-US" dirty="0" smtClean="0"/>
                        <a:t>Proton beam energy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23613">
                <a:tc>
                  <a:txBody>
                    <a:bodyPr/>
                    <a:lstStyle/>
                    <a:p>
                      <a:r>
                        <a:rPr lang="en-US" dirty="0" smtClean="0"/>
                        <a:t>Proton</a:t>
                      </a:r>
                      <a:r>
                        <a:rPr lang="en-US" baseline="0" dirty="0" smtClean="0"/>
                        <a:t> b</a:t>
                      </a:r>
                      <a:r>
                        <a:rPr lang="en-US" dirty="0" smtClean="0"/>
                        <a:t>eam size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0.25 </a:t>
                      </a:r>
                      <a:r>
                        <a:rPr lang="en-US" dirty="0" smtClean="0"/>
                        <a:t>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2.0 </a:t>
                      </a:r>
                      <a:r>
                        <a:rPr lang="en-US" dirty="0" smtClean="0"/>
                        <a:t>um norm emittance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Transverse distribution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Gaussian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3198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 smtClean="0"/>
              <a:t>Maximum tune shift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I</a:t>
            </a:r>
            <a:r>
              <a:rPr lang="en-US" i="1" baseline="-25000" dirty="0" smtClean="0"/>
              <a:t>a</a:t>
            </a:r>
            <a:r>
              <a:rPr lang="en-US" dirty="0" smtClean="0"/>
              <a:t> = 17 kA – Alfven current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Tune spread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Electron beam is suppressed adiabatically: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Higher field ratios (main solenoid/gun) preferable</a:t>
            </a:r>
          </a:p>
          <a:p>
            <a:pPr marL="201168" lvl="1" indent="0">
              <a:buNone/>
            </a:pPr>
            <a:endParaRPr lang="en-US" dirty="0"/>
          </a:p>
          <a:p>
            <a:pPr marL="201168" lvl="1" indent="0">
              <a:buNone/>
            </a:pPr>
            <a:r>
              <a:rPr lang="en-US" sz="2000" dirty="0" smtClean="0"/>
              <a:t>                     Stability diagram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1425183"/>
              </p:ext>
            </p:extLst>
          </p:nvPr>
        </p:nvGraphicFramePr>
        <p:xfrm>
          <a:off x="1154113" y="2166938"/>
          <a:ext cx="3990975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Equation" r:id="rId3" imgW="2095200" imgH="507960" progId="Equation.DSMT4">
                  <p:embed/>
                </p:oleObj>
              </mc:Choice>
              <mc:Fallback>
                <p:oleObj name="Equation" r:id="rId3" imgW="2095200" imgH="507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54113" y="2166938"/>
                        <a:ext cx="3990975" cy="968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4484210"/>
              </p:ext>
            </p:extLst>
          </p:nvPr>
        </p:nvGraphicFramePr>
        <p:xfrm>
          <a:off x="6193155" y="2233551"/>
          <a:ext cx="1607820" cy="86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Equation" r:id="rId5" imgW="825480" imgH="444240" progId="Equation.DSMT4">
                  <p:embed/>
                </p:oleObj>
              </mc:Choice>
              <mc:Fallback>
                <p:oleObj name="Equation" r:id="rId5" imgW="82548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93155" y="2233551"/>
                        <a:ext cx="1607820" cy="865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3684560"/>
              </p:ext>
            </p:extLst>
          </p:nvPr>
        </p:nvGraphicFramePr>
        <p:xfrm>
          <a:off x="565943" y="4583112"/>
          <a:ext cx="5167313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Equation" r:id="rId7" imgW="3238200" imgH="482400" progId="Equation.DSMT4">
                  <p:embed/>
                </p:oleObj>
              </mc:Choice>
              <mc:Fallback>
                <p:oleObj name="Equation" r:id="rId7" imgW="323820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5943" y="4583112"/>
                        <a:ext cx="5167313" cy="769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081943"/>
              </p:ext>
            </p:extLst>
          </p:nvPr>
        </p:nvGraphicFramePr>
        <p:xfrm>
          <a:off x="1154112" y="5376665"/>
          <a:ext cx="1828371" cy="46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Equation" r:id="rId9" imgW="990360" imgH="253800" progId="Equation.DSMT4">
                  <p:embed/>
                </p:oleObj>
              </mc:Choice>
              <mc:Fallback>
                <p:oleObj name="Equation" r:id="rId9" imgW="99036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54112" y="5376665"/>
                        <a:ext cx="1828371" cy="468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2939547"/>
              </p:ext>
            </p:extLst>
          </p:nvPr>
        </p:nvGraphicFramePr>
        <p:xfrm>
          <a:off x="6676296" y="4583112"/>
          <a:ext cx="3650057" cy="858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Equation" r:id="rId11" imgW="2158920" imgH="507960" progId="Equation.DSMT4">
                  <p:embed/>
                </p:oleObj>
              </mc:Choice>
              <mc:Fallback>
                <p:oleObj name="Equation" r:id="rId11" imgW="2158920" imgH="507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676296" y="4583112"/>
                        <a:ext cx="3650057" cy="858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2494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The tune spread is created by the core of the bunch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963" y="2133480"/>
            <a:ext cx="4938712" cy="3448291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134034"/>
            <a:ext cx="4937125" cy="3447183"/>
          </a:xfrm>
        </p:spPr>
      </p:pic>
      <p:cxnSp>
        <p:nvCxnSpPr>
          <p:cNvPr id="8" name="Straight Arrow Connector 7"/>
          <p:cNvCxnSpPr/>
          <p:nvPr/>
        </p:nvCxnSpPr>
        <p:spPr>
          <a:xfrm>
            <a:off x="6849374" y="2191105"/>
            <a:ext cx="3847379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735156" y="1747241"/>
            <a:ext cx="20930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Up to </a:t>
            </a:r>
            <a:r>
              <a:rPr lang="en-US" sz="2000" b="1" dirty="0" smtClean="0"/>
              <a:t>0.01</a:t>
            </a:r>
            <a:r>
              <a:rPr lang="en-US" sz="2000" dirty="0" smtClean="0"/>
              <a:t> in Tune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41460" y="1986854"/>
            <a:ext cx="4632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Normalized spread for a Gaussian bunch profile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998453" y="2570673"/>
            <a:ext cx="8387751" cy="85827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072332" y="4822166"/>
            <a:ext cx="1880559" cy="19840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289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96963" y="3130138"/>
            <a:ext cx="4938712" cy="25711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Electron lens can produce up to 10 times higher stability diagram compared to octupoles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Octupoles at max current of </a:t>
            </a:r>
            <a:r>
              <a:rPr lang="en-US" dirty="0" smtClean="0"/>
              <a:t>-550 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Electron lens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85678" y="3130940"/>
            <a:ext cx="12490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e</a:t>
            </a:r>
            <a:r>
              <a:rPr lang="en-US" baseline="-25000" dirty="0" smtClean="0"/>
              <a:t>n</a:t>
            </a:r>
            <a:r>
              <a:rPr lang="en-US" dirty="0" smtClean="0"/>
              <a:t> = </a:t>
            </a:r>
            <a:r>
              <a:rPr lang="en-US" dirty="0" smtClean="0"/>
              <a:t>2.0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934738" y="3244334"/>
            <a:ext cx="322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ourier"/>
              </a:rPr>
              <a:t> </a:t>
            </a:r>
            <a:endParaRPr lang="en-US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573" y="2582863"/>
            <a:ext cx="4706454" cy="3286125"/>
          </a:xfrm>
        </p:spPr>
      </p:pic>
    </p:spTree>
    <p:extLst>
      <p:ext uri="{BB962C8B-B14F-4D97-AF65-F5344CB8AC3E}">
        <p14:creationId xmlns:p14="http://schemas.microsoft.com/office/powerpoint/2010/main" val="2531070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Electron lens also offers at least twice the dynamic aperture for the same tune spread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6219" y="2509838"/>
            <a:ext cx="8180519" cy="35480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25663" y="1807934"/>
            <a:ext cx="7601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Study for HL-LHC optics lattice, DA computed from 10</a:t>
            </a:r>
            <a:r>
              <a:rPr lang="en-US" sz="2000" baseline="30000" dirty="0" smtClean="0"/>
              <a:t>5</a:t>
            </a:r>
            <a:r>
              <a:rPr lang="en-US" sz="2000" dirty="0" smtClean="0"/>
              <a:t> turns of tracking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623971" y="2239208"/>
            <a:ext cx="1261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Octupoles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324725" y="2239208"/>
            <a:ext cx="15520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Electron lens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469721" y="5353050"/>
            <a:ext cx="123271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A. Valishev</a:t>
            </a:r>
            <a:endParaRPr lang="en-US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21330" y="5989976"/>
            <a:ext cx="64287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V. </a:t>
            </a:r>
            <a:r>
              <a:rPr lang="en-US" sz="1600" dirty="0" err="1" smtClean="0"/>
              <a:t>Shiltsev</a:t>
            </a:r>
            <a:r>
              <a:rPr lang="en-US" sz="1600" dirty="0" smtClean="0"/>
              <a:t>, </a:t>
            </a:r>
            <a:r>
              <a:rPr lang="en-US" sz="1600" i="1" dirty="0" smtClean="0"/>
              <a:t>et. al</a:t>
            </a:r>
            <a:r>
              <a:rPr lang="en-US" sz="1600" dirty="0"/>
              <a:t>, </a:t>
            </a:r>
            <a:r>
              <a:rPr lang="en-US" sz="1600" dirty="0">
                <a:hlinkClick r:id="rId3"/>
              </a:rPr>
              <a:t>Landau Damping of Beam Instabilities by Electron </a:t>
            </a:r>
            <a:r>
              <a:rPr lang="en-US" sz="1600" dirty="0" smtClean="0">
                <a:hlinkClick r:id="rId3"/>
              </a:rPr>
              <a:t>Lenses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28337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en-US" sz="2400" dirty="0" smtClean="0"/>
              <a:t>Electron lens offers an efficient way to produce tune spread for Landau damping at high energies </a:t>
            </a:r>
          </a:p>
          <a:p>
            <a:pPr>
              <a:lnSpc>
                <a:spcPct val="130000"/>
              </a:lnSpc>
            </a:pPr>
            <a:r>
              <a:rPr lang="en-US" sz="2400" dirty="0" smtClean="0"/>
              <a:t>Beam stability does not suffer from cutting the tails of the distribution</a:t>
            </a:r>
          </a:p>
          <a:p>
            <a:pPr lvl="1">
              <a:lnSpc>
                <a:spcPct val="130000"/>
              </a:lnSpc>
            </a:pPr>
            <a:r>
              <a:rPr lang="en-US" sz="2000" dirty="0" smtClean="0"/>
              <a:t>Because the spread is produced by the core of the beam</a:t>
            </a:r>
          </a:p>
          <a:p>
            <a:pPr>
              <a:lnSpc>
                <a:spcPct val="130000"/>
              </a:lnSpc>
            </a:pPr>
            <a:r>
              <a:rPr lang="en-US" sz="2400" dirty="0" smtClean="0"/>
              <a:t>In HL-LHC with one electron lens we can increase the stability diagram by a factor of 10 compared to octupoles</a:t>
            </a:r>
          </a:p>
          <a:p>
            <a:pPr lvl="1">
              <a:lnSpc>
                <a:spcPct val="130000"/>
              </a:lnSpc>
            </a:pPr>
            <a:r>
              <a:rPr lang="en-US" sz="2000" dirty="0" smtClean="0"/>
              <a:t>Assuming the current parameters for the Hollow Lens</a:t>
            </a:r>
          </a:p>
          <a:p>
            <a:pPr lvl="1">
              <a:lnSpc>
                <a:spcPct val="130000"/>
              </a:lnSpc>
            </a:pPr>
            <a:r>
              <a:rPr lang="en-US" sz="2000" dirty="0" smtClean="0"/>
              <a:t>Would require a new gun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6675027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15884</TotalTime>
  <Words>455</Words>
  <Application>Microsoft Office PowerPoint</Application>
  <PresentationFormat>Widescreen</PresentationFormat>
  <Paragraphs>83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Calibri Light</vt:lpstr>
      <vt:lpstr>Courier</vt:lpstr>
      <vt:lpstr>Symbol</vt:lpstr>
      <vt:lpstr>Retrospect</vt:lpstr>
      <vt:lpstr>Equation</vt:lpstr>
      <vt:lpstr>Stability diagram with a Gaussian electron lens in HL-LHC</vt:lpstr>
      <vt:lpstr>Why E-Lens</vt:lpstr>
      <vt:lpstr>HL-LHC hollow electron lens layout</vt:lpstr>
      <vt:lpstr>HL-LHC hollow e-lenses can be reconfigured to give the right shape with a new e-gun</vt:lpstr>
      <vt:lpstr>Theory</vt:lpstr>
      <vt:lpstr>The tune spread is created by the core of the bunch</vt:lpstr>
      <vt:lpstr>Electron lens can produce up to 10 times higher stability diagram compared to octupoles</vt:lpstr>
      <vt:lpstr>Electron lens also offers at least twice the dynamic aperture for the same tune spread</vt:lpstr>
      <vt:lpstr>Conclusion</vt:lpstr>
      <vt:lpstr>Hollow electron lens cathode assembly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Sergey</dc:creator>
  <cp:lastModifiedBy>Sergey</cp:lastModifiedBy>
  <cp:revision>35</cp:revision>
  <dcterms:created xsi:type="dcterms:W3CDTF">2017-08-28T09:49:55Z</dcterms:created>
  <dcterms:modified xsi:type="dcterms:W3CDTF">2017-10-08T16:22:59Z</dcterms:modified>
</cp:coreProperties>
</file>