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handoutMasterIdLst>
    <p:handoutMasterId r:id="rId15"/>
  </p:handoutMasterIdLst>
  <p:sldIdLst>
    <p:sldId id="338" r:id="rId2"/>
    <p:sldId id="341" r:id="rId3"/>
    <p:sldId id="337" r:id="rId4"/>
    <p:sldId id="339" r:id="rId5"/>
    <p:sldId id="340" r:id="rId6"/>
    <p:sldId id="351" r:id="rId7"/>
    <p:sldId id="342" r:id="rId8"/>
    <p:sldId id="343" r:id="rId9"/>
    <p:sldId id="346" r:id="rId10"/>
    <p:sldId id="347" r:id="rId11"/>
    <p:sldId id="350" r:id="rId12"/>
    <p:sldId id="348" r:id="rId13"/>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1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t2" initials="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FFFFFF"/>
    <a:srgbClr val="F0F0F0"/>
    <a:srgbClr val="FF66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867" autoAdjust="0"/>
    <p:restoredTop sz="96866" autoAdjust="0"/>
  </p:normalViewPr>
  <p:slideViewPr>
    <p:cSldViewPr snapToGrid="0" snapToObjects="1">
      <p:cViewPr varScale="1">
        <p:scale>
          <a:sx n="106" d="100"/>
          <a:sy n="106" d="100"/>
        </p:scale>
        <p:origin x="120" y="6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0" d="100"/>
          <a:sy n="50" d="100"/>
        </p:scale>
        <p:origin x="2160" y="54"/>
      </p:cViewPr>
      <p:guideLst>
        <p:guide orient="horz" pos="2141"/>
        <p:guide pos="311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279230" cy="341297"/>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sz="quarter" idx="1"/>
          </p:nvPr>
        </p:nvSpPr>
        <p:spPr>
          <a:xfrm>
            <a:off x="5591128" y="2"/>
            <a:ext cx="4279230" cy="341297"/>
          </a:xfrm>
          <a:prstGeom prst="rect">
            <a:avLst/>
          </a:prstGeom>
        </p:spPr>
        <p:txBody>
          <a:bodyPr vert="horz" lIns="90727" tIns="45363" rIns="90727" bIns="45363" rtlCol="0"/>
          <a:lstStyle>
            <a:lvl1pPr algn="r">
              <a:defRPr sz="1200"/>
            </a:lvl1pPr>
          </a:lstStyle>
          <a:p>
            <a:fld id="{D3F5B3BF-D9F3-4E95-B71D-1E367DE8B973}" type="datetimeFigureOut">
              <a:rPr lang="en-GB" smtClean="0"/>
              <a:t>02/10/2017</a:t>
            </a:fld>
            <a:endParaRPr lang="en-GB"/>
          </a:p>
        </p:txBody>
      </p:sp>
      <p:sp>
        <p:nvSpPr>
          <p:cNvPr id="4" name="Footer Placeholder 3"/>
          <p:cNvSpPr>
            <a:spLocks noGrp="1"/>
          </p:cNvSpPr>
          <p:nvPr>
            <p:ph type="ftr" sz="quarter" idx="2"/>
          </p:nvPr>
        </p:nvSpPr>
        <p:spPr>
          <a:xfrm>
            <a:off x="1" y="6456379"/>
            <a:ext cx="4279230" cy="341297"/>
          </a:xfrm>
          <a:prstGeom prst="rect">
            <a:avLst/>
          </a:prstGeom>
        </p:spPr>
        <p:txBody>
          <a:bodyPr vert="horz" lIns="90727" tIns="45363" rIns="90727" bIns="45363" rtlCol="0" anchor="b"/>
          <a:lstStyle>
            <a:lvl1pPr algn="l">
              <a:defRPr sz="1200"/>
            </a:lvl1pPr>
          </a:lstStyle>
          <a:p>
            <a:endParaRPr lang="en-GB"/>
          </a:p>
        </p:txBody>
      </p:sp>
      <p:sp>
        <p:nvSpPr>
          <p:cNvPr id="5" name="Slide Number Placeholder 4"/>
          <p:cNvSpPr>
            <a:spLocks noGrp="1"/>
          </p:cNvSpPr>
          <p:nvPr>
            <p:ph type="sldNum" sz="quarter" idx="3"/>
          </p:nvPr>
        </p:nvSpPr>
        <p:spPr>
          <a:xfrm>
            <a:off x="5591128" y="6456379"/>
            <a:ext cx="4279230" cy="341297"/>
          </a:xfrm>
          <a:prstGeom prst="rect">
            <a:avLst/>
          </a:prstGeom>
        </p:spPr>
        <p:txBody>
          <a:bodyPr vert="horz" lIns="90727" tIns="45363" rIns="90727" bIns="45363" rtlCol="0" anchor="b"/>
          <a:lstStyle>
            <a:lvl1pPr algn="r">
              <a:defRPr sz="1200"/>
            </a:lvl1pPr>
          </a:lstStyle>
          <a:p>
            <a:fld id="{C41F9635-494B-4BBC-A0A9-927193F2625C}" type="slidenum">
              <a:rPr lang="en-GB" smtClean="0"/>
              <a:t>‹#›</a:t>
            </a:fld>
            <a:endParaRPr lang="en-GB"/>
          </a:p>
        </p:txBody>
      </p:sp>
    </p:spTree>
    <p:extLst>
      <p:ext uri="{BB962C8B-B14F-4D97-AF65-F5344CB8AC3E}">
        <p14:creationId xmlns:p14="http://schemas.microsoft.com/office/powerpoint/2010/main" val="1186530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4278154" cy="339884"/>
          </a:xfrm>
          <a:prstGeom prst="rect">
            <a:avLst/>
          </a:prstGeom>
        </p:spPr>
        <p:txBody>
          <a:bodyPr vert="horz" lIns="90727" tIns="45363" rIns="90727" bIns="45363" rtlCol="0"/>
          <a:lstStyle>
            <a:lvl1pPr algn="l">
              <a:defRPr sz="1200"/>
            </a:lvl1pPr>
          </a:lstStyle>
          <a:p>
            <a:endParaRPr lang="en-US"/>
          </a:p>
        </p:txBody>
      </p:sp>
      <p:sp>
        <p:nvSpPr>
          <p:cNvPr id="3" name="Date Placeholder 2"/>
          <p:cNvSpPr>
            <a:spLocks noGrp="1"/>
          </p:cNvSpPr>
          <p:nvPr>
            <p:ph type="dt" idx="1"/>
          </p:nvPr>
        </p:nvSpPr>
        <p:spPr>
          <a:xfrm>
            <a:off x="5592228" y="1"/>
            <a:ext cx="4278154" cy="339884"/>
          </a:xfrm>
          <a:prstGeom prst="rect">
            <a:avLst/>
          </a:prstGeom>
        </p:spPr>
        <p:txBody>
          <a:bodyPr vert="horz" lIns="90727" tIns="45363" rIns="90727" bIns="45363" rtlCol="0"/>
          <a:lstStyle>
            <a:lvl1pPr algn="r">
              <a:defRPr sz="1200"/>
            </a:lvl1pPr>
          </a:lstStyle>
          <a:p>
            <a:fld id="{D628A480-3686-4A45-B348-778E52A86B5D}" type="datetimeFigureOut">
              <a:rPr lang="en-US" smtClean="0"/>
              <a:t>10/2/2017</a:t>
            </a:fld>
            <a:endParaRPr lang="en-US"/>
          </a:p>
        </p:txBody>
      </p:sp>
      <p:sp>
        <p:nvSpPr>
          <p:cNvPr id="4" name="Slide Image Placeholder 3"/>
          <p:cNvSpPr>
            <a:spLocks noGrp="1" noRot="1" noChangeAspect="1"/>
          </p:cNvSpPr>
          <p:nvPr>
            <p:ph type="sldImg" idx="2"/>
          </p:nvPr>
        </p:nvSpPr>
        <p:spPr>
          <a:xfrm>
            <a:off x="2670175" y="509588"/>
            <a:ext cx="4532313" cy="2549525"/>
          </a:xfrm>
          <a:prstGeom prst="rect">
            <a:avLst/>
          </a:prstGeom>
          <a:noFill/>
          <a:ln w="12700">
            <a:solidFill>
              <a:prstClr val="black"/>
            </a:solidFill>
          </a:ln>
        </p:spPr>
        <p:txBody>
          <a:bodyPr vert="horz" lIns="90727" tIns="45363" rIns="90727" bIns="45363" rtlCol="0" anchor="ctr"/>
          <a:lstStyle/>
          <a:p>
            <a:endParaRPr lang="en-US"/>
          </a:p>
        </p:txBody>
      </p:sp>
      <p:sp>
        <p:nvSpPr>
          <p:cNvPr id="5" name="Notes Placeholder 4"/>
          <p:cNvSpPr>
            <a:spLocks noGrp="1"/>
          </p:cNvSpPr>
          <p:nvPr>
            <p:ph type="body" sz="quarter" idx="3"/>
          </p:nvPr>
        </p:nvSpPr>
        <p:spPr>
          <a:xfrm>
            <a:off x="987267" y="3228897"/>
            <a:ext cx="7898130" cy="3058954"/>
          </a:xfrm>
          <a:prstGeom prst="rect">
            <a:avLst/>
          </a:prstGeom>
        </p:spPr>
        <p:txBody>
          <a:bodyPr vert="horz" lIns="90727" tIns="45363" rIns="90727" bIns="4536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 y="6456613"/>
            <a:ext cx="4278154" cy="339884"/>
          </a:xfrm>
          <a:prstGeom prst="rect">
            <a:avLst/>
          </a:prstGeom>
        </p:spPr>
        <p:txBody>
          <a:bodyPr vert="horz" lIns="90727" tIns="45363" rIns="90727" bIns="45363" rtlCol="0" anchor="b"/>
          <a:lstStyle>
            <a:lvl1pPr algn="l">
              <a:defRPr sz="1200"/>
            </a:lvl1pPr>
          </a:lstStyle>
          <a:p>
            <a:endParaRPr lang="en-US"/>
          </a:p>
        </p:txBody>
      </p:sp>
      <p:sp>
        <p:nvSpPr>
          <p:cNvPr id="7" name="Slide Number Placeholder 6"/>
          <p:cNvSpPr>
            <a:spLocks noGrp="1"/>
          </p:cNvSpPr>
          <p:nvPr>
            <p:ph type="sldNum" sz="quarter" idx="5"/>
          </p:nvPr>
        </p:nvSpPr>
        <p:spPr>
          <a:xfrm>
            <a:off x="5592228" y="6456613"/>
            <a:ext cx="4278154" cy="339884"/>
          </a:xfrm>
          <a:prstGeom prst="rect">
            <a:avLst/>
          </a:prstGeom>
        </p:spPr>
        <p:txBody>
          <a:bodyPr vert="horz" lIns="90727" tIns="45363" rIns="90727" bIns="45363"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2</a:t>
            </a:fld>
            <a:endParaRPr lang="en-US"/>
          </a:p>
        </p:txBody>
      </p:sp>
    </p:spTree>
    <p:extLst>
      <p:ext uri="{BB962C8B-B14F-4D97-AF65-F5344CB8AC3E}">
        <p14:creationId xmlns:p14="http://schemas.microsoft.com/office/powerpoint/2010/main" val="1480441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11</a:t>
            </a:fld>
            <a:endParaRPr lang="en-US"/>
          </a:p>
        </p:txBody>
      </p:sp>
    </p:spTree>
    <p:extLst>
      <p:ext uri="{BB962C8B-B14F-4D97-AF65-F5344CB8AC3E}">
        <p14:creationId xmlns:p14="http://schemas.microsoft.com/office/powerpoint/2010/main" val="1021093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12</a:t>
            </a:fld>
            <a:endParaRPr lang="en-US"/>
          </a:p>
        </p:txBody>
      </p:sp>
    </p:spTree>
    <p:extLst>
      <p:ext uri="{BB962C8B-B14F-4D97-AF65-F5344CB8AC3E}">
        <p14:creationId xmlns:p14="http://schemas.microsoft.com/office/powerpoint/2010/main" val="2009433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3</a:t>
            </a:fld>
            <a:endParaRPr lang="en-US"/>
          </a:p>
        </p:txBody>
      </p:sp>
    </p:spTree>
    <p:extLst>
      <p:ext uri="{BB962C8B-B14F-4D97-AF65-F5344CB8AC3E}">
        <p14:creationId xmlns:p14="http://schemas.microsoft.com/office/powerpoint/2010/main" val="2750891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4</a:t>
            </a:fld>
            <a:endParaRPr lang="en-US"/>
          </a:p>
        </p:txBody>
      </p:sp>
    </p:spTree>
    <p:extLst>
      <p:ext uri="{BB962C8B-B14F-4D97-AF65-F5344CB8AC3E}">
        <p14:creationId xmlns:p14="http://schemas.microsoft.com/office/powerpoint/2010/main" val="2079221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5</a:t>
            </a:fld>
            <a:endParaRPr lang="en-US"/>
          </a:p>
        </p:txBody>
      </p:sp>
    </p:spTree>
    <p:extLst>
      <p:ext uri="{BB962C8B-B14F-4D97-AF65-F5344CB8AC3E}">
        <p14:creationId xmlns:p14="http://schemas.microsoft.com/office/powerpoint/2010/main" val="2316161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6</a:t>
            </a:fld>
            <a:endParaRPr lang="en-US"/>
          </a:p>
        </p:txBody>
      </p:sp>
    </p:spTree>
    <p:extLst>
      <p:ext uri="{BB962C8B-B14F-4D97-AF65-F5344CB8AC3E}">
        <p14:creationId xmlns:p14="http://schemas.microsoft.com/office/powerpoint/2010/main" val="1336930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7</a:t>
            </a:fld>
            <a:endParaRPr lang="en-US"/>
          </a:p>
        </p:txBody>
      </p:sp>
    </p:spTree>
    <p:extLst>
      <p:ext uri="{BB962C8B-B14F-4D97-AF65-F5344CB8AC3E}">
        <p14:creationId xmlns:p14="http://schemas.microsoft.com/office/powerpoint/2010/main" val="2597965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8</a:t>
            </a:fld>
            <a:endParaRPr lang="en-US"/>
          </a:p>
        </p:txBody>
      </p:sp>
    </p:spTree>
    <p:extLst>
      <p:ext uri="{BB962C8B-B14F-4D97-AF65-F5344CB8AC3E}">
        <p14:creationId xmlns:p14="http://schemas.microsoft.com/office/powerpoint/2010/main" val="3929755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9</a:t>
            </a:fld>
            <a:endParaRPr lang="en-US"/>
          </a:p>
        </p:txBody>
      </p:sp>
    </p:spTree>
    <p:extLst>
      <p:ext uri="{BB962C8B-B14F-4D97-AF65-F5344CB8AC3E}">
        <p14:creationId xmlns:p14="http://schemas.microsoft.com/office/powerpoint/2010/main" val="4260593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10</a:t>
            </a:fld>
            <a:endParaRPr lang="en-US"/>
          </a:p>
        </p:txBody>
      </p:sp>
    </p:spTree>
    <p:extLst>
      <p:ext uri="{BB962C8B-B14F-4D97-AF65-F5344CB8AC3E}">
        <p14:creationId xmlns:p14="http://schemas.microsoft.com/office/powerpoint/2010/main" val="2409099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chemeClr val="bg2"/>
        </a:solidFill>
        <a:effectLst/>
      </p:bgPr>
    </p:bg>
    <p:spTree>
      <p:nvGrpSpPr>
        <p:cNvPr id="1" name=""/>
        <p:cNvGrpSpPr/>
        <p:nvPr/>
      </p:nvGrpSpPr>
      <p:grpSpPr>
        <a:xfrm>
          <a:off x="0" y="0"/>
          <a:ext cx="0" cy="0"/>
          <a:chOff x="0" y="0"/>
          <a:chExt cx="0" cy="0"/>
        </a:xfrm>
      </p:grpSpPr>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6" name="Date Placeholder 5"/>
          <p:cNvSpPr>
            <a:spLocks noGrp="1"/>
          </p:cNvSpPr>
          <p:nvPr>
            <p:ph type="dt" sz="half" idx="10"/>
          </p:nvPr>
        </p:nvSpPr>
        <p:spPr/>
        <p:txBody>
          <a:bodyPr/>
          <a:lstStyle/>
          <a:p>
            <a:fld id="{3F3BDE7F-2A2F-45D2-8407-49A59CB8A9C3}" type="datetime1">
              <a:rPr lang="en-US" smtClean="0"/>
              <a:t>10/2/2017</a:t>
            </a:fld>
            <a:endParaRPr lang="en-US" dirty="0"/>
          </a:p>
        </p:txBody>
      </p:sp>
      <p:sp>
        <p:nvSpPr>
          <p:cNvPr id="7" name="Footer Placeholder 6"/>
          <p:cNvSpPr>
            <a:spLocks noGrp="1"/>
          </p:cNvSpPr>
          <p:nvPr>
            <p:ph type="ftr" sz="quarter" idx="11"/>
          </p:nvPr>
        </p:nvSpPr>
        <p:spPr/>
        <p:txBody>
          <a:bodyPr/>
          <a:lstStyle/>
          <a:p>
            <a:r>
              <a:rPr lang="en-US" smtClean="0"/>
              <a:t>Document reference</a:t>
            </a:r>
            <a:endParaRPr lang="en-US" dirty="0"/>
          </a:p>
        </p:txBody>
      </p:sp>
      <p:sp>
        <p:nvSpPr>
          <p:cNvPr id="8" name="Slide Number Placeholder 7"/>
          <p:cNvSpPr>
            <a:spLocks noGrp="1"/>
          </p:cNvSpPr>
          <p:nvPr>
            <p:ph type="sldNum" sz="quarter" idx="12"/>
          </p:nvPr>
        </p:nvSpPr>
        <p:spPr/>
        <p:txBody>
          <a:bodyPr/>
          <a:lstStyle/>
          <a:p>
            <a:fld id="{17918391-D411-FE40-AAD7-861AE5233E0E}" type="slidenum">
              <a:rPr lang="en-US" smtClean="0"/>
              <a:t>‹#›</a:t>
            </a:fld>
            <a:endParaRPr lang="en-US" dirty="0"/>
          </a:p>
        </p:txBody>
      </p:sp>
      <p:cxnSp>
        <p:nvCxnSpPr>
          <p:cNvPr id="11" name="Gerade Verbindung 29"/>
          <p:cNvCxnSpPr/>
          <p:nvPr userDrawn="1"/>
        </p:nvCxnSpPr>
        <p:spPr>
          <a:xfrm>
            <a:off x="0" y="836712"/>
            <a:ext cx="12192000"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0" y="-27384"/>
            <a:ext cx="12192000"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0" y="913060"/>
            <a:ext cx="12192000" cy="5079968"/>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3BDE7F-2A2F-45D2-8407-49A59CB8A9C3}" type="datetime1">
              <a:rPr lang="en-US" smtClean="0"/>
              <a:t>10/2/2017</a:t>
            </a:fld>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pic>
        <p:nvPicPr>
          <p:cNvPr id="8" name="Image 4" descr="bande-01.eps"/>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smtClean="0"/>
              <a:t>Document reference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66" r:id="rId3"/>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634356/"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cerneu.web.cern.ch/projectscern/templates/budget"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indico.cern.ch/event/634356/"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109/TASC.2017.2657510"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109/TASC.2015.2390149" TargetMode="External"/><Relationship Id="rId7" Type="http://schemas.openxmlformats.org/officeDocument/2006/relationships/hyperlink" Target="https://doi.org/10.1109/77.919864"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www.bls.gov/data/" TargetMode="External"/><Relationship Id="rId5" Type="http://schemas.openxmlformats.org/officeDocument/2006/relationships/hyperlink" Target="https://doi.org/10.1109/77.920283" TargetMode="External"/><Relationship Id="rId4" Type="http://schemas.openxmlformats.org/officeDocument/2006/relationships/hyperlink" Target="http://stacks.iop.org/0953-2048/18/i=4/a=R01"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623537/"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634356/"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264851"/>
            <a:ext cx="12192000" cy="2462213"/>
          </a:xfrm>
          <a:prstGeom prst="rect">
            <a:avLst/>
          </a:prstGeom>
          <a:noFill/>
        </p:spPr>
        <p:txBody>
          <a:bodyPr wrap="square" rtlCol="0">
            <a:spAutoFit/>
          </a:bodyPr>
          <a:lstStyle/>
          <a:p>
            <a:pPr algn="ctr"/>
            <a:r>
              <a:rPr lang="en-US" sz="3200" dirty="0"/>
              <a:t>Cost model status towards the CDR</a:t>
            </a:r>
          </a:p>
          <a:p>
            <a:pPr algn="ctr"/>
            <a:endParaRPr lang="en-US" sz="2100" b="1" dirty="0"/>
          </a:p>
          <a:p>
            <a:pPr algn="ctr"/>
            <a:r>
              <a:rPr lang="en-US" sz="2100" b="1" dirty="0"/>
              <a:t>Daniel Schoerling</a:t>
            </a:r>
          </a:p>
          <a:p>
            <a:pPr algn="ctr"/>
            <a:r>
              <a:rPr lang="en-US" sz="2400" b="1" dirty="0"/>
              <a:t>On behalf of WP5.3</a:t>
            </a:r>
            <a:endParaRPr lang="en-US" sz="2100" b="1" dirty="0"/>
          </a:p>
          <a:p>
            <a:pPr algn="ctr"/>
            <a:r>
              <a:rPr lang="en-US" sz="2100" b="1" dirty="0" smtClean="0"/>
              <a:t>09</a:t>
            </a:r>
            <a:r>
              <a:rPr lang="en-US" sz="2100" b="1" baseline="30000" dirty="0" smtClean="0"/>
              <a:t>th</a:t>
            </a:r>
            <a:r>
              <a:rPr lang="en-US" sz="2100" b="1" dirty="0" smtClean="0"/>
              <a:t> of October 2017</a:t>
            </a:r>
            <a:endParaRPr lang="en-US" sz="2100" b="1" dirty="0"/>
          </a:p>
          <a:p>
            <a:pPr algn="ctr"/>
            <a:endParaRPr lang="en-US" sz="2100" b="1" dirty="0"/>
          </a:p>
          <a:p>
            <a:pPr algn="ctr"/>
            <a:endParaRPr lang="en-US" sz="1400" b="1"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35187" y="677420"/>
            <a:ext cx="2585541" cy="1242366"/>
          </a:xfrm>
          <a:prstGeom prst="rect">
            <a:avLst/>
          </a:prstGeom>
        </p:spPr>
      </p:pic>
      <p:pic>
        <p:nvPicPr>
          <p:cNvPr id="9" name="Picture 8"/>
          <p:cNvPicPr>
            <a:picLocks noChangeAspect="1"/>
          </p:cNvPicPr>
          <p:nvPr/>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8036214" y="773328"/>
            <a:ext cx="2920598" cy="1221432"/>
          </a:xfrm>
          <a:prstGeom prst="rect">
            <a:avLst/>
          </a:prstGeom>
        </p:spPr>
      </p:pic>
      <p:pic>
        <p:nvPicPr>
          <p:cNvPr id="7" name="Image 4" descr="logooutline.ep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55915" y="520257"/>
            <a:ext cx="1745112" cy="1727574"/>
          </a:xfrm>
          <a:prstGeom prst="rect">
            <a:avLst/>
          </a:prstGeom>
        </p:spPr>
      </p:pic>
    </p:spTree>
    <p:extLst>
      <p:ext uri="{BB962C8B-B14F-4D97-AF65-F5344CB8AC3E}">
        <p14:creationId xmlns:p14="http://schemas.microsoft.com/office/powerpoint/2010/main" val="3148367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Assembly cost (CEA)</a:t>
            </a:r>
            <a:endParaRPr lang="en-US" sz="4000" dirty="0"/>
          </a:p>
        </p:txBody>
      </p:sp>
      <p:sp>
        <p:nvSpPr>
          <p:cNvPr id="6" name="TextBox 5"/>
          <p:cNvSpPr txBox="1"/>
          <p:nvPr/>
        </p:nvSpPr>
        <p:spPr>
          <a:xfrm>
            <a:off x="0" y="972000"/>
            <a:ext cx="12192000" cy="4262705"/>
          </a:xfrm>
          <a:prstGeom prst="rect">
            <a:avLst/>
          </a:prstGeom>
          <a:noFill/>
        </p:spPr>
        <p:txBody>
          <a:bodyPr wrap="square" rtlCol="0">
            <a:spAutoFit/>
          </a:bodyPr>
          <a:lstStyle/>
          <a:p>
            <a:pPr marL="268288" lvl="1" indent="-268288">
              <a:spcAft>
                <a:spcPts val="600"/>
              </a:spcAft>
              <a:buFont typeface="Arial" panose="020B0604020202020204" pitchFamily="34" charset="0"/>
              <a:buChar char="•"/>
            </a:pPr>
            <a:r>
              <a:rPr lang="en-GB" dirty="0"/>
              <a:t>Coil winding (38,672 coils, 150 coils/week)				</a:t>
            </a:r>
          </a:p>
          <a:p>
            <a:pPr marL="268288" lvl="1" indent="-268288">
              <a:spcAft>
                <a:spcPts val="600"/>
              </a:spcAft>
              <a:buFont typeface="Arial" panose="020B0604020202020204" pitchFamily="34" charset="0"/>
              <a:buChar char="•"/>
            </a:pPr>
            <a:r>
              <a:rPr lang="en-GB" dirty="0"/>
              <a:t>Coil heat-treatment (38,672 coils, 150 coils/week, 2 weeks/heat treatment)</a:t>
            </a:r>
          </a:p>
          <a:p>
            <a:pPr marL="268288" lvl="1" indent="-268288">
              <a:spcAft>
                <a:spcPts val="600"/>
              </a:spcAft>
              <a:buFont typeface="Arial" panose="020B0604020202020204" pitchFamily="34" charset="0"/>
              <a:buChar char="•"/>
            </a:pPr>
            <a:r>
              <a:rPr lang="en-GB" dirty="0"/>
              <a:t>Transfer from reaction fixture to impregnation mould (38,672 transfers, 150 transfers/week)</a:t>
            </a:r>
          </a:p>
          <a:p>
            <a:pPr marL="268288" lvl="1" indent="-268288">
              <a:spcAft>
                <a:spcPts val="600"/>
              </a:spcAft>
              <a:buFont typeface="Arial" panose="020B0604020202020204" pitchFamily="34" charset="0"/>
              <a:buChar char="•"/>
            </a:pPr>
            <a:r>
              <a:rPr lang="en-GB" dirty="0"/>
              <a:t>Main lead splice manufacturing (77,344 splices, 300 splices/week)</a:t>
            </a:r>
          </a:p>
          <a:p>
            <a:pPr marL="268288" lvl="1" indent="-268288">
              <a:spcAft>
                <a:spcPts val="600"/>
              </a:spcAft>
              <a:buFont typeface="Arial" panose="020B0604020202020204" pitchFamily="34" charset="0"/>
              <a:buChar char="•"/>
            </a:pPr>
            <a:r>
              <a:rPr lang="en-GB" dirty="0"/>
              <a:t>Coil instrumentation</a:t>
            </a:r>
          </a:p>
          <a:p>
            <a:pPr marL="268288" lvl="1" indent="-268288">
              <a:spcAft>
                <a:spcPts val="600"/>
              </a:spcAft>
              <a:buFont typeface="Arial" panose="020B0604020202020204" pitchFamily="34" charset="0"/>
              <a:buChar char="•"/>
            </a:pPr>
            <a:r>
              <a:rPr lang="en-GB" dirty="0"/>
              <a:t>Coil impregnation (38,672 coils, 150 coils/week, 1 week/impregnation)</a:t>
            </a:r>
          </a:p>
          <a:p>
            <a:pPr marL="268288" lvl="1" indent="-268288">
              <a:spcAft>
                <a:spcPts val="600"/>
              </a:spcAft>
              <a:buFont typeface="Arial" panose="020B0604020202020204" pitchFamily="34" charset="0"/>
              <a:buChar char="•"/>
            </a:pPr>
            <a:r>
              <a:rPr lang="en-GB" dirty="0"/>
              <a:t>Coil pack assembly (9,668 coil packs, 40 coil packs/week)</a:t>
            </a:r>
          </a:p>
          <a:p>
            <a:pPr marL="268288" lvl="1" indent="-268288">
              <a:spcAft>
                <a:spcPts val="600"/>
              </a:spcAft>
              <a:buFont typeface="Arial" panose="020B0604020202020204" pitchFamily="34" charset="0"/>
              <a:buChar char="•"/>
            </a:pPr>
            <a:r>
              <a:rPr lang="en-GB" dirty="0"/>
              <a:t>Coil quality control including magnetic measurement at RT</a:t>
            </a:r>
          </a:p>
          <a:p>
            <a:pPr marL="268288" lvl="1" indent="-268288">
              <a:spcAft>
                <a:spcPts val="600"/>
              </a:spcAft>
              <a:buFont typeface="Arial" panose="020B0604020202020204" pitchFamily="34" charset="0"/>
              <a:buChar char="•"/>
            </a:pPr>
            <a:r>
              <a:rPr lang="en-GB" dirty="0"/>
              <a:t>Structure assembly and splicing </a:t>
            </a:r>
          </a:p>
          <a:p>
            <a:pPr marL="268288" lvl="1" indent="-268288">
              <a:spcAft>
                <a:spcPts val="600"/>
              </a:spcAft>
              <a:buFont typeface="Arial" panose="020B0604020202020204" pitchFamily="34" charset="0"/>
              <a:buChar char="•"/>
            </a:pPr>
            <a:r>
              <a:rPr lang="en-GB" dirty="0"/>
              <a:t>Cold mass assembly (4834 cold mass, 20 cold mass/week)</a:t>
            </a:r>
          </a:p>
          <a:p>
            <a:pPr marL="742950" lvl="1" indent="-285750">
              <a:spcAft>
                <a:spcPts val="600"/>
              </a:spcAft>
              <a:buFont typeface="Arial" panose="020B0604020202020204" pitchFamily="34" charset="0"/>
              <a:buChar char="•"/>
            </a:pPr>
            <a:endParaRPr lang="en-GB" dirty="0"/>
          </a:p>
          <a:p>
            <a:pPr marL="742950" lvl="1" indent="-285750">
              <a:spcAft>
                <a:spcPts val="600"/>
              </a:spcAft>
              <a:buFont typeface="Arial" panose="020B0604020202020204" pitchFamily="34" charset="0"/>
              <a:buChar char="•"/>
            </a:pPr>
            <a:endParaRPr lang="en-GB" dirty="0"/>
          </a:p>
        </p:txBody>
      </p:sp>
      <p:sp>
        <p:nvSpPr>
          <p:cNvPr id="7" name="Rectangle 6"/>
          <p:cNvSpPr/>
          <p:nvPr/>
        </p:nvSpPr>
        <p:spPr>
          <a:xfrm>
            <a:off x="720000" y="6414592"/>
            <a:ext cx="5737468" cy="215444"/>
          </a:xfrm>
          <a:prstGeom prst="rect">
            <a:avLst/>
          </a:prstGeom>
        </p:spPr>
        <p:txBody>
          <a:bodyPr wrap="none">
            <a:spAutoFit/>
          </a:bodyPr>
          <a:lstStyle/>
          <a:p>
            <a:pPr>
              <a:spcAft>
                <a:spcPts val="600"/>
              </a:spcAft>
            </a:pPr>
            <a:r>
              <a:rPr lang="en-GB" sz="800" dirty="0">
                <a:solidFill>
                  <a:schemeClr val="bg1"/>
                </a:solidFill>
              </a:rPr>
              <a:t>M. Durante, Cost estimate collaboration meeting #12, Update on cost for assembly, </a:t>
            </a:r>
            <a:r>
              <a:rPr lang="en-GB" sz="800" dirty="0">
                <a:solidFill>
                  <a:schemeClr val="bg1"/>
                </a:solidFill>
                <a:hlinkClick r:id="rId3"/>
              </a:rPr>
              <a:t>https://indico.cern.ch/event/634356/</a:t>
            </a:r>
            <a:r>
              <a:rPr lang="en-GB" sz="800" dirty="0">
                <a:solidFill>
                  <a:schemeClr val="bg1"/>
                </a:solidFill>
              </a:rPr>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233519382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Assembly cost (CEA)</a:t>
            </a:r>
            <a:endParaRPr lang="en-US" sz="4000" dirty="0"/>
          </a:p>
        </p:txBody>
      </p:sp>
      <p:sp>
        <p:nvSpPr>
          <p:cNvPr id="6" name="TextBox 5"/>
          <p:cNvSpPr txBox="1"/>
          <p:nvPr/>
        </p:nvSpPr>
        <p:spPr>
          <a:xfrm>
            <a:off x="0" y="972000"/>
            <a:ext cx="12192000" cy="4755148"/>
          </a:xfrm>
          <a:prstGeom prst="rect">
            <a:avLst/>
          </a:prstGeom>
          <a:noFill/>
        </p:spPr>
        <p:txBody>
          <a:bodyPr wrap="square" rtlCol="0">
            <a:spAutoFit/>
          </a:bodyPr>
          <a:lstStyle/>
          <a:p>
            <a:pPr marL="0" lvl="1">
              <a:spcAft>
                <a:spcPts val="600"/>
              </a:spcAft>
            </a:pPr>
            <a:r>
              <a:rPr lang="en-GB" dirty="0">
                <a:sym typeface="Symbol" panose="05050102010706020507" pitchFamily="18" charset="2"/>
              </a:rPr>
              <a:t>Establish a production flow chart to be able to estimate the:</a:t>
            </a:r>
          </a:p>
          <a:p>
            <a:pPr marL="285750" lvl="1" indent="-285750">
              <a:buFont typeface="Arial" panose="020B0604020202020204" pitchFamily="34" charset="0"/>
              <a:buChar char="•"/>
            </a:pPr>
            <a:r>
              <a:rPr lang="en-GB" dirty="0"/>
              <a:t>tooling cost. Examples of initiatives:</a:t>
            </a:r>
          </a:p>
          <a:p>
            <a:pPr marL="742950" lvl="2" indent="-285750">
              <a:buFont typeface="Arial" panose="020B0604020202020204" pitchFamily="34" charset="0"/>
              <a:buChar char="•"/>
            </a:pPr>
            <a:r>
              <a:rPr lang="en-GB" dirty="0"/>
              <a:t>Coil winding automatization (study started within FCC to establish and determine </a:t>
            </a:r>
            <a:r>
              <a:rPr lang="en-GB" dirty="0" err="1"/>
              <a:t>windability</a:t>
            </a:r>
            <a:r>
              <a:rPr lang="en-GB" dirty="0"/>
              <a:t> factors of Rutherford cables)</a:t>
            </a:r>
          </a:p>
          <a:p>
            <a:pPr marL="742950" lvl="2" indent="-285750">
              <a:buFont typeface="Arial" panose="020B0604020202020204" pitchFamily="34" charset="0"/>
              <a:buChar char="•"/>
            </a:pPr>
            <a:r>
              <a:rPr lang="en-GB" dirty="0"/>
              <a:t>Cost estimation of ovens (open questions: maximum number of coils per heat treatment, cost of large ovens)</a:t>
            </a:r>
          </a:p>
          <a:p>
            <a:pPr marL="742950" lvl="2" indent="-285750">
              <a:spcAft>
                <a:spcPts val="600"/>
              </a:spcAft>
              <a:buFont typeface="Arial" panose="020B0604020202020204" pitchFamily="34" charset="0"/>
              <a:buChar char="•"/>
            </a:pPr>
            <a:r>
              <a:rPr lang="en-GB" dirty="0"/>
              <a:t>Coil impregnation (change of moulding currently requires large amount of time, optimization required for such a large series production)</a:t>
            </a:r>
          </a:p>
          <a:p>
            <a:pPr marL="285750" lvl="1" indent="-285750">
              <a:buFont typeface="Arial" panose="020B0604020202020204" pitchFamily="34" charset="0"/>
              <a:buChar char="•"/>
            </a:pPr>
            <a:r>
              <a:rPr lang="en-GB" dirty="0"/>
              <a:t>labour cost. Methodology: </a:t>
            </a:r>
          </a:p>
          <a:p>
            <a:pPr marL="742950" lvl="2" indent="-285750">
              <a:buFont typeface="Arial" panose="020B0604020202020204" pitchFamily="34" charset="0"/>
              <a:buChar char="•"/>
            </a:pPr>
            <a:r>
              <a:rPr lang="en-GB" dirty="0"/>
              <a:t>Estimate the total number of required working hours </a:t>
            </a:r>
          </a:p>
          <a:p>
            <a:pPr marL="742950" lvl="2" indent="-285750">
              <a:buFont typeface="Arial" panose="020B0604020202020204" pitchFamily="34" charset="0"/>
              <a:buChar char="•"/>
            </a:pPr>
            <a:r>
              <a:rPr lang="en-GB" dirty="0"/>
              <a:t>Calculate the required number of workers (</a:t>
            </a:r>
            <a:r>
              <a:rPr lang="fr-FR" dirty="0"/>
              <a:t>48 </a:t>
            </a:r>
            <a:r>
              <a:rPr lang="fr-FR" dirty="0" err="1"/>
              <a:t>weeks</a:t>
            </a:r>
            <a:r>
              <a:rPr lang="fr-FR" dirty="0"/>
              <a:t>/</a:t>
            </a:r>
            <a:r>
              <a:rPr lang="fr-FR" dirty="0" err="1"/>
              <a:t>year</a:t>
            </a:r>
            <a:r>
              <a:rPr lang="fr-FR" dirty="0"/>
              <a:t> and 40 </a:t>
            </a:r>
            <a:r>
              <a:rPr lang="fr-FR" dirty="0" err="1"/>
              <a:t>hours</a:t>
            </a:r>
            <a:r>
              <a:rPr lang="fr-FR" dirty="0"/>
              <a:t>/</a:t>
            </a:r>
            <a:r>
              <a:rPr lang="fr-FR" dirty="0" err="1"/>
              <a:t>week</a:t>
            </a:r>
            <a:r>
              <a:rPr lang="fr-FR" dirty="0"/>
              <a:t>) and </a:t>
            </a:r>
            <a:r>
              <a:rPr lang="en-US" dirty="0"/>
              <a:t>add supporting staff: (</a:t>
            </a:r>
            <a:r>
              <a:rPr lang="en-GB" dirty="0"/>
              <a:t>production engineer (1 per 50), quality assurance (1 per 50), administrative assistance (1 per 50), foreman (1 per 10))</a:t>
            </a:r>
          </a:p>
          <a:p>
            <a:pPr marL="742950" lvl="2" indent="-285750">
              <a:spcAft>
                <a:spcPts val="600"/>
              </a:spcAft>
              <a:buFont typeface="Arial" panose="020B0604020202020204" pitchFamily="34" charset="0"/>
              <a:buChar char="•"/>
            </a:pPr>
            <a:r>
              <a:rPr lang="en-GB" dirty="0"/>
              <a:t>Multiply the required hours of labour with the labour cost per hour: 32.20 EUR/h, in the EU-19 for manufacturing industries (cat. C according to NACE) in 2016</a:t>
            </a:r>
          </a:p>
          <a:p>
            <a:pPr marL="285750" indent="-285750">
              <a:buFont typeface="Arial" panose="020B0604020202020204" pitchFamily="34" charset="0"/>
              <a:buChar char="•"/>
            </a:pPr>
            <a:r>
              <a:rPr lang="en-GB" dirty="0"/>
              <a:t>indirect cost (water, gas, electricity, maintenance, insurance, administrative and financial management, etc.): add 25% to direct costs, i.e., tooling and labour costs, according to the guideline for </a:t>
            </a:r>
            <a:r>
              <a:rPr lang="en-GB" dirty="0">
                <a:hlinkClick r:id="rId3"/>
              </a:rPr>
              <a:t>EU H2020</a:t>
            </a:r>
            <a:r>
              <a:rPr lang="en-GB" dirty="0"/>
              <a:t> projects</a:t>
            </a:r>
          </a:p>
        </p:txBody>
      </p:sp>
      <p:sp>
        <p:nvSpPr>
          <p:cNvPr id="7" name="Rectangle 6"/>
          <p:cNvSpPr/>
          <p:nvPr/>
        </p:nvSpPr>
        <p:spPr>
          <a:xfrm>
            <a:off x="720000" y="6414592"/>
            <a:ext cx="5737468" cy="215444"/>
          </a:xfrm>
          <a:prstGeom prst="rect">
            <a:avLst/>
          </a:prstGeom>
        </p:spPr>
        <p:txBody>
          <a:bodyPr wrap="none">
            <a:spAutoFit/>
          </a:bodyPr>
          <a:lstStyle/>
          <a:p>
            <a:pPr>
              <a:spcAft>
                <a:spcPts val="600"/>
              </a:spcAft>
            </a:pPr>
            <a:r>
              <a:rPr lang="en-GB" sz="800" dirty="0">
                <a:solidFill>
                  <a:schemeClr val="bg1"/>
                </a:solidFill>
              </a:rPr>
              <a:t>M. Durante, Cost estimate collaboration meeting #12, Update on cost for assembly, </a:t>
            </a:r>
            <a:r>
              <a:rPr lang="en-GB" sz="800" dirty="0">
                <a:solidFill>
                  <a:schemeClr val="bg1"/>
                </a:solidFill>
                <a:hlinkClick r:id="rId4"/>
              </a:rPr>
              <a:t>https://indico.cern.ch/event/634356/</a:t>
            </a:r>
            <a:r>
              <a:rPr lang="en-GB" sz="800" dirty="0">
                <a:solidFill>
                  <a:schemeClr val="bg1"/>
                </a:solidFill>
              </a:rPr>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1215144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a:t>
            </a:r>
            <a:r>
              <a:rPr lang="en-GB" sz="4000" dirty="0"/>
              <a:t>Conclusion</a:t>
            </a:r>
            <a:endParaRPr lang="en-US" sz="4000" dirty="0"/>
          </a:p>
        </p:txBody>
      </p:sp>
      <p:sp>
        <p:nvSpPr>
          <p:cNvPr id="6" name="TextBox 5"/>
          <p:cNvSpPr txBox="1"/>
          <p:nvPr/>
        </p:nvSpPr>
        <p:spPr>
          <a:xfrm>
            <a:off x="0" y="972000"/>
            <a:ext cx="12192000" cy="2893100"/>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In phase 1 the main parameters for the dipole magnets have been chosen and implemented in the </a:t>
            </a:r>
            <a:r>
              <a:rPr lang="en-GB" dirty="0" err="1"/>
              <a:t>EuroCirCol</a:t>
            </a:r>
            <a:r>
              <a:rPr lang="en-GB" dirty="0"/>
              <a:t> design </a:t>
            </a:r>
            <a:r>
              <a:rPr lang="en-GB" dirty="0" smtClean="0"/>
              <a:t>study</a:t>
            </a:r>
          </a:p>
          <a:p>
            <a:pPr marL="285750" indent="-285750">
              <a:spcAft>
                <a:spcPts val="600"/>
              </a:spcAft>
              <a:buFont typeface="Arial" panose="020B0604020202020204" pitchFamily="34" charset="0"/>
              <a:buChar char="•"/>
            </a:pPr>
            <a:r>
              <a:rPr lang="en-US" dirty="0" smtClean="0"/>
              <a:t>A target cost of </a:t>
            </a:r>
            <a:r>
              <a:rPr lang="en-US" dirty="0" smtClean="0"/>
              <a:t>1.7 </a:t>
            </a:r>
            <a:r>
              <a:rPr lang="en-US" dirty="0" smtClean="0"/>
              <a:t>MEUR/magnet for a series production of 4834 magnets has been set based on a scaling from </a:t>
            </a:r>
            <a:r>
              <a:rPr lang="en-GB" dirty="0" smtClean="0"/>
              <a:t>LHC experience</a:t>
            </a:r>
            <a:endParaRPr lang="en-GB" dirty="0"/>
          </a:p>
          <a:p>
            <a:pPr marL="285750" indent="-285750">
              <a:spcAft>
                <a:spcPts val="600"/>
              </a:spcAft>
              <a:buFont typeface="Arial" panose="020B0604020202020204" pitchFamily="34" charset="0"/>
              <a:buChar char="•"/>
            </a:pPr>
            <a:r>
              <a:rPr lang="en-GB" dirty="0"/>
              <a:t>In phase 2 </a:t>
            </a:r>
            <a:r>
              <a:rPr lang="en-GB" dirty="0" smtClean="0"/>
              <a:t>an analytical cost model is being established and </a:t>
            </a:r>
            <a:r>
              <a:rPr lang="en-GB" dirty="0"/>
              <a:t>initiatives to determine and minimize the cost of the dipole magnets parts, assembly and specific tooling are </a:t>
            </a:r>
            <a:r>
              <a:rPr lang="en-GB" dirty="0" smtClean="0"/>
              <a:t>pursued </a:t>
            </a:r>
          </a:p>
          <a:p>
            <a:pPr marL="285750" indent="-285750">
              <a:spcAft>
                <a:spcPts val="600"/>
              </a:spcAft>
              <a:buFont typeface="Arial" panose="020B0604020202020204" pitchFamily="34" charset="0"/>
              <a:buChar char="•"/>
            </a:pPr>
            <a:r>
              <a:rPr lang="en-GB" dirty="0" smtClean="0"/>
              <a:t>The </a:t>
            </a:r>
            <a:r>
              <a:rPr lang="en-GB" dirty="0"/>
              <a:t>cost of the other magnets will be scaled from the dipole magnet cost based on their size, complexity and conductor amount, once their design parameters and conceptual designs are established</a:t>
            </a:r>
          </a:p>
          <a:p>
            <a:pPr>
              <a:spcAft>
                <a:spcPts val="600"/>
              </a:spcAft>
            </a:pPr>
            <a:r>
              <a:rPr lang="en-GB" dirty="0"/>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40199024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a:t>
            </a:r>
            <a:r>
              <a:rPr lang="de-CH" sz="4000" dirty="0" err="1"/>
              <a:t>Introduction</a:t>
            </a:r>
            <a:endParaRPr lang="en-US" sz="4000" dirty="0"/>
          </a:p>
        </p:txBody>
      </p:sp>
      <p:sp>
        <p:nvSpPr>
          <p:cNvPr id="6" name="TextBox 5"/>
          <p:cNvSpPr txBox="1"/>
          <p:nvPr/>
        </p:nvSpPr>
        <p:spPr>
          <a:xfrm>
            <a:off x="0" y="970781"/>
            <a:ext cx="12192000" cy="387798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The cost model is established within </a:t>
            </a:r>
            <a:r>
              <a:rPr lang="en-GB" dirty="0" err="1"/>
              <a:t>EuroCirCol</a:t>
            </a:r>
            <a:r>
              <a:rPr lang="en-GB" dirty="0"/>
              <a:t>, WP </a:t>
            </a:r>
            <a:r>
              <a:rPr lang="en-GB" dirty="0" smtClean="0"/>
              <a:t>5.3 and is accompanying the </a:t>
            </a:r>
            <a:r>
              <a:rPr lang="en-GB" dirty="0" err="1" smtClean="0"/>
              <a:t>EuroCirCol</a:t>
            </a:r>
            <a:r>
              <a:rPr lang="en-GB" dirty="0" smtClean="0"/>
              <a:t> study since the beginning.</a:t>
            </a:r>
          </a:p>
          <a:p>
            <a:pPr marL="285750" indent="-285750">
              <a:spcAft>
                <a:spcPts val="600"/>
              </a:spcAft>
              <a:buFont typeface="Arial" panose="020B0604020202020204" pitchFamily="34" charset="0"/>
              <a:buChar char="•"/>
            </a:pPr>
            <a:r>
              <a:rPr lang="en-GB" dirty="0"/>
              <a:t>The cost model considers both an extrapolated approach from past projects, in particular from the LHC, and an analytical approach. </a:t>
            </a:r>
          </a:p>
          <a:p>
            <a:pPr marL="285750" indent="-285750">
              <a:spcAft>
                <a:spcPts val="600"/>
              </a:spcAft>
              <a:buFont typeface="Arial" panose="020B0604020202020204" pitchFamily="34" charset="0"/>
              <a:buChar char="•"/>
            </a:pPr>
            <a:r>
              <a:rPr lang="en-GB" dirty="0"/>
              <a:t>Members of WP 5.3 are CERN (coordination), CIEMAT (cost of </a:t>
            </a:r>
            <a:r>
              <a:rPr lang="en-GB" dirty="0" smtClean="0"/>
              <a:t>parts), </a:t>
            </a:r>
            <a:r>
              <a:rPr lang="en-GB" dirty="0"/>
              <a:t>and CEA (cost of assembly) with help from other members of WP5</a:t>
            </a:r>
          </a:p>
          <a:p>
            <a:pPr marL="285750" indent="-285750">
              <a:spcAft>
                <a:spcPts val="600"/>
              </a:spcAft>
              <a:buFont typeface="Arial" panose="020B0604020202020204" pitchFamily="34" charset="0"/>
              <a:buChar char="•"/>
            </a:pPr>
            <a:r>
              <a:rPr lang="en-GB" dirty="0"/>
              <a:t>The focus is on the cost of the dipole magnets as they will largely dominate the cost of the magnet system</a:t>
            </a:r>
          </a:p>
          <a:p>
            <a:pPr marL="285750" indent="-285750">
              <a:spcAft>
                <a:spcPts val="600"/>
              </a:spcAft>
              <a:buFont typeface="Arial" panose="020B0604020202020204" pitchFamily="34" charset="0"/>
              <a:buChar char="•"/>
            </a:pPr>
            <a:r>
              <a:rPr lang="en-GB" dirty="0"/>
              <a:t>In phase 1 (concluded) the cost model helped to define all dipole magnet parameters</a:t>
            </a:r>
          </a:p>
          <a:p>
            <a:pPr marL="285750" indent="-285750">
              <a:spcAft>
                <a:spcPts val="600"/>
              </a:spcAft>
              <a:buFont typeface="Arial" panose="020B0604020202020204" pitchFamily="34" charset="0"/>
              <a:buChar char="•"/>
            </a:pPr>
            <a:r>
              <a:rPr lang="en-GB" dirty="0"/>
              <a:t>In phase 2 (started) a cost model for a FCC CDR baseline 16 T dipole magnet is being worked out. The main cost drivers of the assembly and the magnet parts are identified. Work with industries on the cost reduction of the main cost drivers (laminations, wedges, end spacers, poles, etc.) has been started.</a:t>
            </a:r>
          </a:p>
          <a:p>
            <a:pPr marL="742950" lvl="1" indent="-285750">
              <a:spcAft>
                <a:spcPts val="600"/>
              </a:spcAft>
              <a:buFont typeface="Arial" panose="020B0604020202020204" pitchFamily="34" charset="0"/>
              <a:buChar char="•"/>
            </a:pPr>
            <a:endParaRPr lang="en-GB"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2523775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1: Parameters </a:t>
            </a:r>
            <a:r>
              <a:rPr lang="en-US" sz="4000" dirty="0"/>
              <a:t>defined</a:t>
            </a:r>
          </a:p>
        </p:txBody>
      </p:sp>
      <p:sp>
        <p:nvSpPr>
          <p:cNvPr id="6" name="TextBox 5"/>
          <p:cNvSpPr txBox="1"/>
          <p:nvPr/>
        </p:nvSpPr>
        <p:spPr>
          <a:xfrm>
            <a:off x="0" y="972001"/>
            <a:ext cx="12192000" cy="3770263"/>
          </a:xfrm>
          <a:prstGeom prst="rect">
            <a:avLst/>
          </a:prstGeom>
          <a:noFill/>
        </p:spPr>
        <p:txBody>
          <a:bodyPr wrap="square" rtlCol="0">
            <a:spAutoFit/>
          </a:bodyPr>
          <a:lstStyle/>
          <a:p>
            <a:r>
              <a:rPr lang="en-GB" dirty="0"/>
              <a:t>Establishment of a full and cost-effective parameter set for FCC-</a:t>
            </a:r>
            <a:r>
              <a:rPr lang="en-GB" dirty="0" err="1"/>
              <a:t>hh</a:t>
            </a:r>
            <a:r>
              <a:rPr lang="en-GB" dirty="0"/>
              <a:t> dipoles:</a:t>
            </a:r>
          </a:p>
          <a:p>
            <a:pPr marL="800100" lvl="1" indent="-342900">
              <a:buFont typeface="Arial" panose="020B0604020202020204" pitchFamily="34" charset="0"/>
              <a:buChar char="•"/>
            </a:pPr>
            <a:r>
              <a:rPr lang="en-US" dirty="0"/>
              <a:t>the technological choice of superconducting material and its cost</a:t>
            </a:r>
          </a:p>
          <a:p>
            <a:pPr marL="800100" lvl="1" indent="-342900">
              <a:buFont typeface="Arial" panose="020B0604020202020204" pitchFamily="34" charset="0"/>
              <a:buChar char="•"/>
            </a:pPr>
            <a:r>
              <a:rPr lang="en-US" dirty="0"/>
              <a:t>the target performance of Nb</a:t>
            </a:r>
            <a:r>
              <a:rPr lang="en-US" baseline="-25000" dirty="0"/>
              <a:t>3</a:t>
            </a:r>
            <a:r>
              <a:rPr lang="en-US" dirty="0"/>
              <a:t>Sn superconductor</a:t>
            </a:r>
          </a:p>
          <a:p>
            <a:pPr marL="800100" lvl="1" indent="-342900">
              <a:buFont typeface="Arial" panose="020B0604020202020204" pitchFamily="34" charset="0"/>
              <a:buChar char="•"/>
            </a:pPr>
            <a:r>
              <a:rPr lang="en-US" dirty="0"/>
              <a:t>the choice of operating temperature </a:t>
            </a:r>
          </a:p>
          <a:p>
            <a:pPr marL="800100" lvl="1" indent="-342900">
              <a:buFont typeface="Arial" panose="020B0604020202020204" pitchFamily="34" charset="0"/>
              <a:buChar char="•"/>
            </a:pPr>
            <a:r>
              <a:rPr lang="en-US" dirty="0"/>
              <a:t>the relevant design margins and their importance for cost</a:t>
            </a:r>
          </a:p>
          <a:p>
            <a:pPr marL="800100" lvl="1" indent="-342900">
              <a:buFont typeface="Arial" panose="020B0604020202020204" pitchFamily="34" charset="0"/>
              <a:buChar char="•"/>
            </a:pPr>
            <a:r>
              <a:rPr lang="en-US" dirty="0"/>
              <a:t>the nature and extent of grading</a:t>
            </a:r>
          </a:p>
          <a:p>
            <a:pPr marL="800100" lvl="1" indent="-342900">
              <a:buFont typeface="Arial" panose="020B0604020202020204" pitchFamily="34" charset="0"/>
              <a:buChar char="•"/>
            </a:pPr>
            <a:r>
              <a:rPr lang="en-GB" dirty="0"/>
              <a:t>the cost comparison of the different optimized design options to each </a:t>
            </a:r>
            <a:r>
              <a:rPr lang="en-GB" dirty="0" smtClean="0"/>
              <a:t>other based on </a:t>
            </a:r>
            <a:r>
              <a:rPr lang="en-GB" smtClean="0"/>
              <a:t>past experience</a:t>
            </a:r>
            <a:endParaRPr lang="en-GB" dirty="0"/>
          </a:p>
          <a:p>
            <a:pPr marL="800100" lvl="1" indent="-342900">
              <a:buFont typeface="Arial" panose="020B0604020202020204" pitchFamily="34" charset="0"/>
              <a:buChar char="•"/>
            </a:pPr>
            <a:r>
              <a:rPr lang="fr-CH" dirty="0"/>
              <a:t>the </a:t>
            </a:r>
            <a:r>
              <a:rPr lang="en-US" dirty="0"/>
              <a:t>establishment of a </a:t>
            </a:r>
            <a:r>
              <a:rPr lang="en-US" dirty="0" smtClean="0"/>
              <a:t>target </a:t>
            </a:r>
            <a:r>
              <a:rPr lang="fr-CH" dirty="0" err="1" smtClean="0"/>
              <a:t>cost</a:t>
            </a:r>
            <a:r>
              <a:rPr lang="fr-CH" dirty="0" smtClean="0"/>
              <a:t> </a:t>
            </a:r>
            <a:r>
              <a:rPr lang="fr-CH" dirty="0"/>
              <a:t>of the </a:t>
            </a:r>
            <a:r>
              <a:rPr lang="fr-CH" dirty="0" err="1"/>
              <a:t>magnetic</a:t>
            </a:r>
            <a:r>
              <a:rPr lang="fr-CH" dirty="0"/>
              <a:t> system for the FCC </a:t>
            </a:r>
            <a:r>
              <a:rPr lang="fr-CH" dirty="0" smtClean="0"/>
              <a:t>CDR </a:t>
            </a:r>
            <a:r>
              <a:rPr lang="en-GB" dirty="0"/>
              <a:t>based on past </a:t>
            </a:r>
            <a:r>
              <a:rPr lang="en-GB" dirty="0" smtClean="0"/>
              <a:t>experience</a:t>
            </a:r>
            <a:endParaRPr lang="fr-CH" dirty="0"/>
          </a:p>
          <a:p>
            <a:endParaRPr lang="en-GB" dirty="0"/>
          </a:p>
          <a:p>
            <a:r>
              <a:rPr lang="en-GB" dirty="0"/>
              <a:t>Presentation of results at several workshops and conferences, compare D. Schoerling et al., “Considerations on a Cost Model for High-Field Dipole Arc Magnets for FCC”, </a:t>
            </a:r>
            <a:r>
              <a:rPr lang="en-GB" i="1" dirty="0"/>
              <a:t>IEEE Trans. Appl. </a:t>
            </a:r>
            <a:r>
              <a:rPr lang="en-GB" i="1" dirty="0" err="1"/>
              <a:t>Supercond</a:t>
            </a:r>
            <a:r>
              <a:rPr lang="en-GB" i="1" dirty="0"/>
              <a:t>.</a:t>
            </a:r>
            <a:r>
              <a:rPr lang="en-GB" dirty="0"/>
              <a:t>, vol. 27, no. 4, Jun. 2017, Art. No. </a:t>
            </a:r>
            <a:r>
              <a:rPr lang="en-GB" dirty="0">
                <a:hlinkClick r:id="rId3"/>
              </a:rPr>
              <a:t>4003105</a:t>
            </a:r>
            <a:endParaRPr lang="en-GB" dirty="0"/>
          </a:p>
          <a:p>
            <a:endParaRPr lang="en-GB"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5653943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1" y="1"/>
            <a:ext cx="12191999"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1: </a:t>
            </a:r>
            <a:r>
              <a:rPr lang="de-CH" sz="4000" dirty="0" err="1"/>
              <a:t>Cost</a:t>
            </a:r>
            <a:endParaRPr lang="en-US" sz="4000" dirty="0"/>
          </a:p>
        </p:txBody>
      </p:sp>
      <p:sp>
        <p:nvSpPr>
          <p:cNvPr id="6" name="TextBox 5"/>
          <p:cNvSpPr txBox="1"/>
          <p:nvPr/>
        </p:nvSpPr>
        <p:spPr>
          <a:xfrm>
            <a:off x="0" y="972000"/>
            <a:ext cx="12191999" cy="2339102"/>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Choices of parameters have been fully implemented in the design of </a:t>
            </a:r>
            <a:r>
              <a:rPr lang="en-GB" dirty="0" err="1"/>
              <a:t>EuroCirCol</a:t>
            </a:r>
            <a:r>
              <a:rPr lang="en-GB" dirty="0"/>
              <a:t> </a:t>
            </a:r>
            <a:endParaRPr lang="en-GB" dirty="0" smtClean="0"/>
          </a:p>
          <a:p>
            <a:pPr marL="285750" indent="-285750">
              <a:spcAft>
                <a:spcPts val="600"/>
              </a:spcAft>
              <a:buFont typeface="Arial" panose="020B0604020202020204" pitchFamily="34" charset="0"/>
              <a:buChar char="•"/>
            </a:pPr>
            <a:r>
              <a:rPr lang="en-GB" dirty="0" smtClean="0"/>
              <a:t>Cost </a:t>
            </a:r>
            <a:r>
              <a:rPr lang="en-GB" dirty="0"/>
              <a:t>of conductor </a:t>
            </a:r>
            <a:r>
              <a:rPr lang="en-GB" dirty="0" smtClean="0"/>
              <a:t>(~40</a:t>
            </a:r>
            <a:r>
              <a:rPr lang="en-GB" dirty="0"/>
              <a:t>% of entire dipole cost) </a:t>
            </a:r>
            <a:r>
              <a:rPr lang="en-GB" dirty="0" smtClean="0">
                <a:sym typeface="Symbol" panose="05050102010706020507" pitchFamily="18" charset="2"/>
              </a:rPr>
              <a:t></a:t>
            </a:r>
            <a:r>
              <a:rPr lang="en-GB" dirty="0" smtClean="0"/>
              <a:t> </a:t>
            </a:r>
            <a:r>
              <a:rPr lang="en-GB" dirty="0"/>
              <a:t>largest single cost item</a:t>
            </a:r>
          </a:p>
          <a:p>
            <a:pPr marL="285750" indent="-285750">
              <a:spcAft>
                <a:spcPts val="600"/>
              </a:spcAft>
              <a:buFont typeface="Arial" panose="020B0604020202020204" pitchFamily="34" charset="0"/>
              <a:buChar char="•"/>
            </a:pPr>
            <a:r>
              <a:rPr lang="en-GB" dirty="0"/>
              <a:t>Target cost including testing and waste </a:t>
            </a:r>
            <a:r>
              <a:rPr lang="en-GB" b="1" dirty="0">
                <a:solidFill>
                  <a:srgbClr val="FF0000"/>
                </a:solidFill>
              </a:rPr>
              <a:t>5 EUR/</a:t>
            </a:r>
            <a:r>
              <a:rPr lang="en-GB" b="1" dirty="0" err="1">
                <a:solidFill>
                  <a:srgbClr val="FF0000"/>
                </a:solidFill>
              </a:rPr>
              <a:t>kA.m</a:t>
            </a:r>
            <a:r>
              <a:rPr lang="en-GB" b="1" dirty="0">
                <a:solidFill>
                  <a:srgbClr val="FF0000"/>
                </a:solidFill>
              </a:rPr>
              <a:t> at 16 T and 4.2 K </a:t>
            </a:r>
            <a:r>
              <a:rPr lang="en-GB" dirty="0"/>
              <a:t>(=</a:t>
            </a:r>
            <a:r>
              <a:rPr lang="en-GB" b="1" dirty="0">
                <a:solidFill>
                  <a:srgbClr val="FF0000"/>
                </a:solidFill>
              </a:rPr>
              <a:t> </a:t>
            </a:r>
            <a:r>
              <a:rPr lang="en-GB" dirty="0"/>
              <a:t>3.5 EUR/</a:t>
            </a:r>
            <a:r>
              <a:rPr lang="en-GB" dirty="0" err="1"/>
              <a:t>kA.m</a:t>
            </a:r>
            <a:r>
              <a:rPr lang="en-GB" dirty="0"/>
              <a:t> at 16 T and 1.9 K), corresponding to </a:t>
            </a:r>
            <a:r>
              <a:rPr lang="en-GB" dirty="0" smtClean="0"/>
              <a:t>430 </a:t>
            </a:r>
            <a:r>
              <a:rPr lang="en-GB" dirty="0"/>
              <a:t>EUR/kg for a Cu/Non-Cu ratio of 1/1 and the target performance</a:t>
            </a:r>
          </a:p>
          <a:p>
            <a:pPr marL="285750" indent="-285750">
              <a:spcAft>
                <a:spcPts val="600"/>
              </a:spcAft>
              <a:buFont typeface="Arial" panose="020B0604020202020204" pitchFamily="34" charset="0"/>
              <a:buChar char="•"/>
            </a:pPr>
            <a:r>
              <a:rPr lang="en-GB" dirty="0"/>
              <a:t>This cost model is insensitive to the Cu/</a:t>
            </a:r>
            <a:r>
              <a:rPr lang="en-GB" dirty="0" err="1"/>
              <a:t>NCu</a:t>
            </a:r>
            <a:r>
              <a:rPr lang="en-GB" dirty="0"/>
              <a:t> ratio in the wire </a:t>
            </a:r>
          </a:p>
          <a:p>
            <a:pPr marL="285750" indent="-285750">
              <a:spcAft>
                <a:spcPts val="600"/>
              </a:spcAft>
              <a:buFont typeface="Arial" panose="020B0604020202020204" pitchFamily="34" charset="0"/>
              <a:buChar char="•"/>
            </a:pPr>
            <a:r>
              <a:rPr lang="en-GB" dirty="0"/>
              <a:t>Target critical current performance of </a:t>
            </a:r>
            <a:r>
              <a:rPr lang="en-GB" b="1" i="1" dirty="0" err="1">
                <a:solidFill>
                  <a:srgbClr val="FF0000"/>
                </a:solidFill>
              </a:rPr>
              <a:t>J</a:t>
            </a:r>
            <a:r>
              <a:rPr lang="en-GB" b="1" baseline="-25000" dirty="0" err="1">
                <a:solidFill>
                  <a:srgbClr val="FF0000"/>
                </a:solidFill>
              </a:rPr>
              <a:t>c</a:t>
            </a:r>
            <a:r>
              <a:rPr lang="en-GB" b="1" dirty="0">
                <a:solidFill>
                  <a:srgbClr val="FF0000"/>
                </a:solidFill>
              </a:rPr>
              <a:t>= 1500 A/mm</a:t>
            </a:r>
            <a:r>
              <a:rPr lang="en-GB" b="1" baseline="30000" dirty="0">
                <a:solidFill>
                  <a:srgbClr val="FF0000"/>
                </a:solidFill>
              </a:rPr>
              <a:t>2</a:t>
            </a:r>
            <a:r>
              <a:rPr lang="en-GB" b="1" dirty="0">
                <a:solidFill>
                  <a:srgbClr val="FF0000"/>
                </a:solidFill>
              </a:rPr>
              <a:t> at 16 T and 4.2 K </a:t>
            </a:r>
            <a:r>
              <a:rPr lang="en-GB" dirty="0"/>
              <a:t> (</a:t>
            </a:r>
            <a:r>
              <a:rPr lang="en-GB" i="1" dirty="0" err="1"/>
              <a:t>J</a:t>
            </a:r>
            <a:r>
              <a:rPr lang="en-GB" baseline="-25000" dirty="0" err="1"/>
              <a:t>c</a:t>
            </a:r>
            <a:r>
              <a:rPr lang="en-GB" dirty="0"/>
              <a:t>= 2300 A/mm</a:t>
            </a:r>
            <a:r>
              <a:rPr lang="en-GB" baseline="30000" dirty="0"/>
              <a:t>2</a:t>
            </a:r>
            <a:r>
              <a:rPr lang="en-GB" dirty="0"/>
              <a:t> at 16 T and 1.9 K (50% above HL-LHC specification)</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8603082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1: </a:t>
            </a:r>
            <a:r>
              <a:rPr lang="de-CH" sz="4000" dirty="0" err="1"/>
              <a:t>Cost</a:t>
            </a:r>
            <a:r>
              <a:rPr lang="de-CH" sz="4000" dirty="0"/>
              <a:t> of </a:t>
            </a:r>
            <a:r>
              <a:rPr lang="de-CH" sz="4000" dirty="0" err="1"/>
              <a:t>conductor</a:t>
            </a:r>
            <a:endParaRPr lang="en-US" sz="4000" dirty="0"/>
          </a:p>
        </p:txBody>
      </p:sp>
      <p:sp>
        <p:nvSpPr>
          <p:cNvPr id="6" name="TextBox 5"/>
          <p:cNvSpPr txBox="1"/>
          <p:nvPr/>
        </p:nvSpPr>
        <p:spPr>
          <a:xfrm>
            <a:off x="0" y="972001"/>
            <a:ext cx="12192000" cy="4154984"/>
          </a:xfrm>
          <a:prstGeom prst="rect">
            <a:avLst/>
          </a:prstGeom>
          <a:noFill/>
        </p:spPr>
        <p:txBody>
          <a:bodyPr wrap="square" rtlCol="0">
            <a:spAutoFit/>
          </a:bodyPr>
          <a:lstStyle/>
          <a:p>
            <a:pPr marL="285750" indent="-285750">
              <a:buFont typeface="Arial" panose="020B0604020202020204" pitchFamily="34" charset="0"/>
              <a:buChar char="•"/>
            </a:pPr>
            <a:r>
              <a:rPr lang="en-GB" b="1" u="sng" dirty="0"/>
              <a:t>Baseline</a:t>
            </a:r>
            <a:r>
              <a:rPr lang="en-GB" dirty="0"/>
              <a:t>: Ballarino, 2015 </a:t>
            </a:r>
            <a:r>
              <a:rPr lang="en-GB" dirty="0" smtClean="0"/>
              <a:t>obtains </a:t>
            </a:r>
            <a:r>
              <a:rPr lang="en-GB" dirty="0"/>
              <a:t>the specified target cost 5 EUR/</a:t>
            </a:r>
            <a:r>
              <a:rPr lang="en-GB" dirty="0" err="1"/>
              <a:t>kA.m</a:t>
            </a:r>
            <a:r>
              <a:rPr lang="en-GB" dirty="0"/>
              <a:t> at 16 T and 4.2 K by scaling from the present cost (10 EUR/</a:t>
            </a:r>
            <a:r>
              <a:rPr lang="en-GB" dirty="0" err="1"/>
              <a:t>kA.m</a:t>
            </a:r>
            <a:r>
              <a:rPr lang="en-GB" dirty="0"/>
              <a:t>, 12 T, 4.2 K, 2300 A/mm</a:t>
            </a:r>
            <a:r>
              <a:rPr lang="en-GB" baseline="30000" dirty="0"/>
              <a:t>2</a:t>
            </a:r>
            <a:r>
              <a:rPr lang="en-GB" dirty="0"/>
              <a:t>, HL-LHC): </a:t>
            </a:r>
          </a:p>
          <a:p>
            <a:pPr marL="800100" lvl="1" indent="-342900">
              <a:buFont typeface="+mj-lt"/>
              <a:buAutoNum type="arabicPeriod"/>
            </a:pPr>
            <a:r>
              <a:rPr lang="en-GB" dirty="0"/>
              <a:t>If the volume production cost is the same for HL-LHC and FCC-</a:t>
            </a:r>
            <a:r>
              <a:rPr lang="en-GB" dirty="0" err="1"/>
              <a:t>hh</a:t>
            </a:r>
            <a:r>
              <a:rPr lang="en-GB" dirty="0"/>
              <a:t> wire (50% larger performance than HL-LHC wire): </a:t>
            </a:r>
            <a:r>
              <a:rPr lang="en-GB" i="1" dirty="0" err="1"/>
              <a:t>J</a:t>
            </a:r>
            <a:r>
              <a:rPr lang="en-GB" baseline="-25000" dirty="0" err="1"/>
              <a:t>c</a:t>
            </a:r>
            <a:r>
              <a:rPr lang="en-GB" dirty="0"/>
              <a:t>(</a:t>
            </a:r>
            <a:r>
              <a:rPr lang="en-GB" i="1" dirty="0"/>
              <a:t>B</a:t>
            </a:r>
            <a:r>
              <a:rPr lang="en-GB" dirty="0"/>
              <a:t> = 12 T, </a:t>
            </a:r>
            <a:r>
              <a:rPr lang="en-GB" i="1" dirty="0"/>
              <a:t>T</a:t>
            </a:r>
            <a:r>
              <a:rPr lang="en-GB" dirty="0"/>
              <a:t> = 4.2 K, HE-LHC) / </a:t>
            </a:r>
            <a:r>
              <a:rPr lang="en-GB" i="1" dirty="0" err="1"/>
              <a:t>J</a:t>
            </a:r>
            <a:r>
              <a:rPr lang="en-GB" baseline="-25000" dirty="0" err="1"/>
              <a:t>c</a:t>
            </a:r>
            <a:r>
              <a:rPr lang="en-GB" dirty="0"/>
              <a:t>(</a:t>
            </a:r>
            <a:r>
              <a:rPr lang="en-GB" i="1" dirty="0"/>
              <a:t>B</a:t>
            </a:r>
            <a:r>
              <a:rPr lang="en-GB" dirty="0"/>
              <a:t> = 16 T, </a:t>
            </a:r>
            <a:r>
              <a:rPr lang="en-GB" i="1" dirty="0"/>
              <a:t>T</a:t>
            </a:r>
            <a:r>
              <a:rPr lang="en-GB" dirty="0"/>
              <a:t> = 4.2 K, FCC-</a:t>
            </a:r>
            <a:r>
              <a:rPr lang="en-GB" dirty="0" err="1"/>
              <a:t>hh</a:t>
            </a:r>
            <a:r>
              <a:rPr lang="en-GB" dirty="0"/>
              <a:t>) = 1.5 (</a:t>
            </a:r>
            <a:r>
              <a:rPr lang="en-GB" dirty="0">
                <a:sym typeface="Symbol" panose="05050102010706020507" pitchFamily="18" charset="2"/>
              </a:rPr>
              <a:t></a:t>
            </a:r>
            <a:r>
              <a:rPr lang="en-GB" dirty="0"/>
              <a:t> 15 EUR/</a:t>
            </a:r>
            <a:r>
              <a:rPr lang="en-GB" dirty="0" err="1"/>
              <a:t>kA.m</a:t>
            </a:r>
            <a:r>
              <a:rPr lang="en-GB" dirty="0"/>
              <a:t>, 16 T, 4.2 K, 1500 A/mm</a:t>
            </a:r>
            <a:r>
              <a:rPr lang="en-GB" baseline="30000" dirty="0"/>
              <a:t>2</a:t>
            </a:r>
            <a:r>
              <a:rPr lang="en-GB" dirty="0"/>
              <a:t>)</a:t>
            </a:r>
          </a:p>
          <a:p>
            <a:pPr marL="800100" lvl="1" indent="-342900">
              <a:spcAft>
                <a:spcPts val="600"/>
              </a:spcAft>
              <a:buFont typeface="+mj-lt"/>
              <a:buAutoNum type="arabicPeriod"/>
            </a:pPr>
            <a:r>
              <a:rPr lang="en-GB" dirty="0"/>
              <a:t>Scale-up: Production cost HL-LHC/FCC-</a:t>
            </a:r>
            <a:r>
              <a:rPr lang="en-GB" dirty="0" err="1"/>
              <a:t>hh</a:t>
            </a:r>
            <a:r>
              <a:rPr lang="en-GB" dirty="0"/>
              <a:t> = ~3, achievable according to the analysis of Cooley, 2005 by increasing the billet mass and yield by ~10 (</a:t>
            </a:r>
            <a:r>
              <a:rPr lang="en-GB" dirty="0">
                <a:sym typeface="Symbol" panose="05050102010706020507" pitchFamily="18" charset="2"/>
              </a:rPr>
              <a:t></a:t>
            </a:r>
            <a:r>
              <a:rPr lang="en-GB" dirty="0"/>
              <a:t> 5 EUR/</a:t>
            </a:r>
            <a:r>
              <a:rPr lang="en-GB" dirty="0" err="1"/>
              <a:t>kA.m</a:t>
            </a:r>
            <a:r>
              <a:rPr lang="en-GB" dirty="0"/>
              <a:t>, 16 T, 4.2 K, 1500 A/mm</a:t>
            </a:r>
            <a:r>
              <a:rPr lang="en-GB" baseline="30000" dirty="0"/>
              <a:t>2</a:t>
            </a:r>
            <a:r>
              <a:rPr lang="en-GB" dirty="0"/>
              <a:t>)</a:t>
            </a:r>
          </a:p>
          <a:p>
            <a:pPr marL="285750" indent="-285750">
              <a:spcAft>
                <a:spcPts val="600"/>
              </a:spcAft>
              <a:buFont typeface="Arial" panose="020B0604020202020204" pitchFamily="34" charset="0"/>
              <a:buChar char="•"/>
            </a:pPr>
            <a:r>
              <a:rPr lang="en-GB" dirty="0" err="1"/>
              <a:t>Scanlan</a:t>
            </a:r>
            <a:r>
              <a:rPr lang="en-GB" dirty="0"/>
              <a:t>, 2001 proposes a cost of $1.5/</a:t>
            </a:r>
            <a:r>
              <a:rPr lang="en-GB" dirty="0" err="1"/>
              <a:t>kA.m</a:t>
            </a:r>
            <a:r>
              <a:rPr lang="en-GB" dirty="0"/>
              <a:t> (12 T, 4.2 K, </a:t>
            </a:r>
            <a:r>
              <a:rPr lang="en-GB" i="1" dirty="0" err="1"/>
              <a:t>J</a:t>
            </a:r>
            <a:r>
              <a:rPr lang="en-GB" baseline="-25000" dirty="0" err="1"/>
              <a:t>c</a:t>
            </a:r>
            <a:r>
              <a:rPr lang="en-GB" dirty="0"/>
              <a:t> = 3000 A/mm</a:t>
            </a:r>
            <a:r>
              <a:rPr lang="en-GB" baseline="30000" dirty="0"/>
              <a:t>2</a:t>
            </a:r>
            <a:r>
              <a:rPr lang="en-GB" dirty="0"/>
              <a:t>), which scales for the FCC-</a:t>
            </a:r>
            <a:r>
              <a:rPr lang="en-GB" dirty="0" err="1"/>
              <a:t>hh</a:t>
            </a:r>
            <a:r>
              <a:rPr lang="en-GB" dirty="0"/>
              <a:t> target performance to 4 EUR/</a:t>
            </a:r>
            <a:r>
              <a:rPr lang="en-GB" dirty="0" err="1"/>
              <a:t>kA.m</a:t>
            </a:r>
            <a:r>
              <a:rPr lang="en-GB" dirty="0"/>
              <a:t> in 2016 with a PPI industry data factor of 1.4 (2001 to 2016; BLS, 2017)</a:t>
            </a:r>
          </a:p>
          <a:p>
            <a:pPr marL="285750" indent="-285750">
              <a:spcAft>
                <a:spcPts val="600"/>
              </a:spcAft>
              <a:buFont typeface="Arial" panose="020B0604020202020204" pitchFamily="34" charset="0"/>
              <a:buChar char="•"/>
            </a:pPr>
            <a:r>
              <a:rPr lang="en-GB" dirty="0"/>
              <a:t>Zeitlin, 2001 proposes a </a:t>
            </a:r>
            <a:r>
              <a:rPr lang="en-GB" u="sng" dirty="0"/>
              <a:t>price</a:t>
            </a:r>
            <a:r>
              <a:rPr lang="en-GB" dirty="0"/>
              <a:t> (including 40% gross margin!) of $0.67-0.82/</a:t>
            </a:r>
            <a:r>
              <a:rPr lang="en-GB" dirty="0" err="1"/>
              <a:t>kA.m</a:t>
            </a:r>
            <a:r>
              <a:rPr lang="en-GB" dirty="0"/>
              <a:t> (12T, 4.2 K, 3000 A/mm</a:t>
            </a:r>
            <a:r>
              <a:rPr lang="en-GB" baseline="30000" dirty="0"/>
              <a:t>2</a:t>
            </a:r>
            <a:r>
              <a:rPr lang="en-GB" dirty="0"/>
              <a:t>) according to his analysis of raw material and production cost</a:t>
            </a:r>
          </a:p>
          <a:p>
            <a:pPr>
              <a:spcAft>
                <a:spcPts val="600"/>
              </a:spcAft>
            </a:pPr>
            <a:endParaRPr lang="en-GB" dirty="0"/>
          </a:p>
          <a:p>
            <a:pPr>
              <a:spcAft>
                <a:spcPts val="600"/>
              </a:spcAft>
            </a:pPr>
            <a:endParaRPr lang="en-GB" dirty="0"/>
          </a:p>
        </p:txBody>
      </p:sp>
      <p:sp>
        <p:nvSpPr>
          <p:cNvPr id="7" name="TextBox 6"/>
          <p:cNvSpPr txBox="1"/>
          <p:nvPr/>
        </p:nvSpPr>
        <p:spPr>
          <a:xfrm>
            <a:off x="1" y="4571247"/>
            <a:ext cx="12191999" cy="1785104"/>
          </a:xfrm>
          <a:prstGeom prst="rect">
            <a:avLst/>
          </a:prstGeom>
          <a:noFill/>
        </p:spPr>
        <p:txBody>
          <a:bodyPr wrap="square" rtlCol="0">
            <a:spAutoFit/>
          </a:bodyPr>
          <a:lstStyle/>
          <a:p>
            <a:pPr>
              <a:spcAft>
                <a:spcPts val="600"/>
              </a:spcAft>
            </a:pPr>
            <a:r>
              <a:rPr lang="en-GB" sz="1000" u="sng" dirty="0"/>
              <a:t>References</a:t>
            </a:r>
            <a:r>
              <a:rPr lang="en-GB" sz="1000" dirty="0"/>
              <a:t>:</a:t>
            </a:r>
          </a:p>
          <a:p>
            <a:pPr>
              <a:spcAft>
                <a:spcPts val="600"/>
              </a:spcAft>
              <a:tabLst>
                <a:tab pos="361950" algn="l"/>
              </a:tabLst>
            </a:pPr>
            <a:r>
              <a:rPr lang="en-GB" sz="1000" dirty="0"/>
              <a:t>A. Ballarino and L. Bottura, “Targets for R&amp;D on Nb</a:t>
            </a:r>
            <a:r>
              <a:rPr lang="en-GB" sz="1000" baseline="-25000" dirty="0"/>
              <a:t>3</a:t>
            </a:r>
            <a:r>
              <a:rPr lang="en-GB" sz="1000" dirty="0"/>
              <a:t>Sn Conductor for High Energy Physics”, </a:t>
            </a:r>
            <a:r>
              <a:rPr lang="en-GB" sz="1000" i="1" dirty="0"/>
              <a:t>IEEE Trans. Appl. </a:t>
            </a:r>
            <a:r>
              <a:rPr lang="en-GB" sz="1000" i="1" dirty="0" err="1"/>
              <a:t>Supercond</a:t>
            </a:r>
            <a:r>
              <a:rPr lang="en-GB" sz="1000" dirty="0"/>
              <a:t>., vol. 25, no. 3, Jun. 2015, </a:t>
            </a:r>
            <a:r>
              <a:rPr lang="en-GB" sz="1000" dirty="0">
                <a:hlinkClick r:id="rId3"/>
              </a:rPr>
              <a:t>Art no. 6000906</a:t>
            </a:r>
            <a:r>
              <a:rPr lang="en-GB" sz="1000" dirty="0"/>
              <a:t>. </a:t>
            </a:r>
          </a:p>
          <a:p>
            <a:pPr>
              <a:spcAft>
                <a:spcPts val="600"/>
              </a:spcAft>
              <a:tabLst>
                <a:tab pos="361950" algn="l"/>
              </a:tabLst>
            </a:pPr>
            <a:r>
              <a:rPr lang="en-GB" sz="1000" dirty="0"/>
              <a:t>L.D. Cooley, A.K. Ghosh and R.M. </a:t>
            </a:r>
            <a:r>
              <a:rPr lang="en-GB" sz="1000" dirty="0" err="1"/>
              <a:t>Scanlan</a:t>
            </a:r>
            <a:r>
              <a:rPr lang="en-GB" sz="1000" dirty="0"/>
              <a:t>, “Costs of high-field superconducting strands for particle accelerator magnets”, </a:t>
            </a:r>
            <a:r>
              <a:rPr lang="en-GB" sz="1000" i="1" dirty="0" err="1"/>
              <a:t>Supercond</a:t>
            </a:r>
            <a:r>
              <a:rPr lang="en-GB" sz="1000" i="1" dirty="0"/>
              <a:t>. Sci. Technol.</a:t>
            </a:r>
            <a:r>
              <a:rPr lang="en-GB" sz="1000" dirty="0"/>
              <a:t> 18 (2005) </a:t>
            </a:r>
            <a:r>
              <a:rPr lang="en-GB" sz="1000" dirty="0">
                <a:hlinkClick r:id="rId4"/>
              </a:rPr>
              <a:t>R51-R65</a:t>
            </a:r>
            <a:endParaRPr lang="en-GB" sz="1000" dirty="0"/>
          </a:p>
          <a:p>
            <a:pPr>
              <a:spcAft>
                <a:spcPts val="600"/>
              </a:spcAft>
              <a:tabLst>
                <a:tab pos="361950" algn="l"/>
              </a:tabLst>
            </a:pPr>
            <a:r>
              <a:rPr lang="en-GB" sz="1000" dirty="0"/>
              <a:t>R.M. </a:t>
            </a:r>
            <a:r>
              <a:rPr lang="en-GB" sz="1000" dirty="0" err="1"/>
              <a:t>Scanlan</a:t>
            </a:r>
            <a:r>
              <a:rPr lang="en-GB" sz="1000" dirty="0"/>
              <a:t>, “Conductor Development for High Energy Physics - Plans and Status of the U.S. Program”, </a:t>
            </a:r>
            <a:r>
              <a:rPr lang="en-GB" sz="1000" i="1" dirty="0"/>
              <a:t>IEEE Trans. Appl. </a:t>
            </a:r>
            <a:r>
              <a:rPr lang="en-GB" sz="1000" i="1" dirty="0" err="1"/>
              <a:t>Supercond</a:t>
            </a:r>
            <a:r>
              <a:rPr lang="en-GB" sz="1000" i="1" dirty="0"/>
              <a:t>.</a:t>
            </a:r>
            <a:r>
              <a:rPr lang="en-GB" sz="1000" dirty="0"/>
              <a:t>, vol. 11, no. 1, Mar. 2001, </a:t>
            </a:r>
            <a:r>
              <a:rPr lang="en-GB" sz="1000" dirty="0">
                <a:hlinkClick r:id="rId5"/>
              </a:rPr>
              <a:t>pp. 2150-2155</a:t>
            </a:r>
            <a:endParaRPr lang="en-GB" sz="1000" dirty="0"/>
          </a:p>
          <a:p>
            <a:pPr>
              <a:spcAft>
                <a:spcPts val="600"/>
              </a:spcAft>
              <a:tabLst>
                <a:tab pos="361950" algn="l"/>
              </a:tabLst>
            </a:pPr>
            <a:r>
              <a:rPr lang="en-GB" sz="1000" dirty="0"/>
              <a:t>BLS, U.S. Bureau of </a:t>
            </a:r>
            <a:r>
              <a:rPr lang="en-GB" sz="1000" dirty="0" err="1"/>
              <a:t>Labor</a:t>
            </a:r>
            <a:r>
              <a:rPr lang="en-GB" sz="1000" dirty="0"/>
              <a:t> Statistics, Producer Price Index (PPI) Industry Data 2001-2016, </a:t>
            </a:r>
            <a:r>
              <a:rPr lang="en-GB" sz="1000" dirty="0">
                <a:hlinkClick r:id="rId6"/>
              </a:rPr>
              <a:t>www.bls.gov/data/</a:t>
            </a:r>
            <a:r>
              <a:rPr lang="en-GB" sz="1000" dirty="0"/>
              <a:t> </a:t>
            </a:r>
          </a:p>
          <a:p>
            <a:pPr>
              <a:spcAft>
                <a:spcPts val="600"/>
              </a:spcAft>
              <a:tabLst>
                <a:tab pos="361950" algn="l"/>
              </a:tabLst>
            </a:pPr>
            <a:r>
              <a:rPr lang="en-GB" sz="1000" dirty="0"/>
              <a:t>B.A. Zeitlin, E. Gregory, and T. </a:t>
            </a:r>
            <a:r>
              <a:rPr lang="en-GB" sz="1000" dirty="0" err="1"/>
              <a:t>Pyon</a:t>
            </a:r>
            <a:r>
              <a:rPr lang="en-GB" sz="1000" dirty="0"/>
              <a:t>, “A High Current Density Low Cost Niobium</a:t>
            </a:r>
            <a:r>
              <a:rPr lang="en-GB" sz="1000" baseline="-25000" dirty="0"/>
              <a:t>3</a:t>
            </a:r>
            <a:r>
              <a:rPr lang="en-GB" sz="1000" dirty="0"/>
              <a:t>Tin Conductor Scalable to Modern Niobium Titanium Production Economics”</a:t>
            </a:r>
            <a:r>
              <a:rPr lang="en-GB" sz="1000" i="1" dirty="0"/>
              <a:t>, IEEE Trans. Appl. </a:t>
            </a:r>
            <a:r>
              <a:rPr lang="en-GB" sz="1000" i="1" dirty="0" err="1"/>
              <a:t>Supercond</a:t>
            </a:r>
            <a:r>
              <a:rPr lang="en-GB" sz="1000" i="1" dirty="0"/>
              <a:t>.</a:t>
            </a:r>
            <a:r>
              <a:rPr lang="en-GB" sz="1000" dirty="0"/>
              <a:t>, vol. 11, 	no. 1, Mar. 2001, </a:t>
            </a:r>
            <a:r>
              <a:rPr lang="en-GB" sz="1000" dirty="0">
                <a:hlinkClick r:id="rId7"/>
              </a:rPr>
              <a:t>pp. 3683-3687</a:t>
            </a:r>
            <a:endParaRPr lang="en-GB" sz="1000" dirty="0"/>
          </a:p>
          <a:p>
            <a:pPr>
              <a:spcAft>
                <a:spcPts val="600"/>
              </a:spcAft>
            </a:pPr>
            <a:endParaRPr lang="en-GB" sz="1000"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55487238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1" y="1"/>
            <a:ext cx="12191999"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a:t>
            </a:r>
            <a:r>
              <a:rPr lang="de-CH" sz="4000" dirty="0" smtClean="0"/>
              <a:t>1: </a:t>
            </a:r>
            <a:r>
              <a:rPr lang="en-GB" sz="4000" dirty="0" smtClean="0"/>
              <a:t>Target cost</a:t>
            </a:r>
            <a:endParaRPr lang="en-US" sz="4000" dirty="0"/>
          </a:p>
        </p:txBody>
      </p:sp>
      <p:sp>
        <p:nvSpPr>
          <p:cNvPr id="6" name="TextBox 5"/>
          <p:cNvSpPr txBox="1"/>
          <p:nvPr/>
        </p:nvSpPr>
        <p:spPr>
          <a:xfrm>
            <a:off x="0" y="972001"/>
            <a:ext cx="12191999" cy="4632037"/>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Scaling the FCC-</a:t>
            </a:r>
            <a:r>
              <a:rPr lang="en-GB" dirty="0" err="1"/>
              <a:t>hh</a:t>
            </a:r>
            <a:r>
              <a:rPr lang="en-GB" dirty="0"/>
              <a:t> dipole magnet cost from LHC, taking the higher complexity and double number of coil layers into </a:t>
            </a:r>
            <a:r>
              <a:rPr lang="en-GB" dirty="0" smtClean="0"/>
              <a:t>account (double the cost +20%) and magnet assembly (+20%), </a:t>
            </a:r>
            <a:r>
              <a:rPr lang="en-GB" dirty="0"/>
              <a:t>would yield a target cost for </a:t>
            </a:r>
            <a:r>
              <a:rPr lang="en-GB" dirty="0" smtClean="0"/>
              <a:t>coil fabrication and assembly </a:t>
            </a:r>
            <a:r>
              <a:rPr lang="en-GB" dirty="0"/>
              <a:t>of </a:t>
            </a:r>
            <a:r>
              <a:rPr lang="en-GB"/>
              <a:t>about </a:t>
            </a:r>
            <a:r>
              <a:rPr lang="en-GB" smtClean="0"/>
              <a:t>600</a:t>
            </a:r>
            <a:r>
              <a:rPr lang="en-GB" dirty="0"/>
              <a:t> </a:t>
            </a:r>
            <a:r>
              <a:rPr lang="en-GB" dirty="0" err="1" smtClean="0"/>
              <a:t>kEUR</a:t>
            </a:r>
            <a:r>
              <a:rPr lang="en-GB" dirty="0" smtClean="0"/>
              <a:t>/magnet, and for </a:t>
            </a:r>
            <a:r>
              <a:rPr lang="en-GB" dirty="0"/>
              <a:t>parts of about </a:t>
            </a:r>
            <a:r>
              <a:rPr lang="en-GB" dirty="0" smtClean="0"/>
              <a:t>420 </a:t>
            </a:r>
            <a:r>
              <a:rPr lang="en-GB" dirty="0" err="1"/>
              <a:t>kEUR</a:t>
            </a:r>
            <a:r>
              <a:rPr lang="en-GB" dirty="0"/>
              <a:t>/magnet </a:t>
            </a:r>
            <a:r>
              <a:rPr lang="en-GB" dirty="0" smtClean="0"/>
              <a:t>(30</a:t>
            </a:r>
            <a:r>
              <a:rPr lang="en-GB" dirty="0"/>
              <a:t>% above LHC</a:t>
            </a:r>
            <a:r>
              <a:rPr lang="en-GB" dirty="0" smtClean="0"/>
              <a:t>)</a:t>
            </a:r>
          </a:p>
          <a:p>
            <a:pPr marL="285750" indent="-285750">
              <a:spcAft>
                <a:spcPts val="600"/>
              </a:spcAft>
              <a:buFont typeface="Arial" panose="020B0604020202020204" pitchFamily="34" charset="0"/>
              <a:buChar char="•"/>
            </a:pPr>
            <a:r>
              <a:rPr lang="en-GB" dirty="0" smtClean="0"/>
              <a:t>According </a:t>
            </a:r>
            <a:r>
              <a:rPr lang="en-GB" dirty="0"/>
              <a:t>to the present cost model the target cost for a 16 T magnet for FCC-</a:t>
            </a:r>
            <a:r>
              <a:rPr lang="en-GB" dirty="0" err="1"/>
              <a:t>hh</a:t>
            </a:r>
            <a:r>
              <a:rPr lang="en-GB" dirty="0"/>
              <a:t> built according to the cos-</a:t>
            </a:r>
            <a:r>
              <a:rPr lang="en-GB" i="1" dirty="0" smtClean="0">
                <a:sym typeface="Symbol" panose="05050102010706020507" pitchFamily="18" charset="2"/>
              </a:rPr>
              <a:t> </a:t>
            </a:r>
            <a:r>
              <a:rPr lang="en-GB" dirty="0" smtClean="0"/>
              <a:t>design </a:t>
            </a:r>
            <a:r>
              <a:rPr lang="en-GB" dirty="0"/>
              <a:t>would be:</a:t>
            </a:r>
          </a:p>
          <a:p>
            <a:pPr lvl="2"/>
            <a:r>
              <a:rPr lang="en-GB" dirty="0" smtClean="0"/>
              <a:t>Conductor </a:t>
            </a:r>
            <a:r>
              <a:rPr lang="en-GB" dirty="0"/>
              <a:t>cost:	</a:t>
            </a:r>
            <a:r>
              <a:rPr lang="en-GB" dirty="0" smtClean="0"/>
              <a:t>670 </a:t>
            </a:r>
            <a:r>
              <a:rPr lang="en-GB" dirty="0" err="1"/>
              <a:t>kEUR</a:t>
            </a:r>
            <a:r>
              <a:rPr lang="en-GB" dirty="0"/>
              <a:t>/magnet</a:t>
            </a:r>
          </a:p>
          <a:p>
            <a:pPr lvl="2"/>
            <a:r>
              <a:rPr lang="en-GB" dirty="0" smtClean="0"/>
              <a:t>Assembly cost: 	</a:t>
            </a:r>
            <a:r>
              <a:rPr lang="en-GB" dirty="0" smtClean="0"/>
              <a:t>600 </a:t>
            </a:r>
            <a:r>
              <a:rPr lang="en-GB" dirty="0" err="1" smtClean="0"/>
              <a:t>kEUR</a:t>
            </a:r>
            <a:r>
              <a:rPr lang="en-GB" dirty="0" smtClean="0"/>
              <a:t>/magnet </a:t>
            </a:r>
          </a:p>
          <a:p>
            <a:pPr lvl="2"/>
            <a:r>
              <a:rPr lang="en-GB" u="sng" dirty="0" smtClean="0"/>
              <a:t>Parts </a:t>
            </a:r>
            <a:r>
              <a:rPr lang="en-GB" u="sng" dirty="0"/>
              <a:t>cost: 	</a:t>
            </a:r>
            <a:r>
              <a:rPr lang="en-GB" u="sng" dirty="0" smtClean="0"/>
              <a:t>420 </a:t>
            </a:r>
            <a:r>
              <a:rPr lang="en-GB" u="sng" dirty="0" err="1" smtClean="0"/>
              <a:t>kEUR</a:t>
            </a:r>
            <a:r>
              <a:rPr lang="en-GB" u="sng" dirty="0" smtClean="0"/>
              <a:t>/magnet</a:t>
            </a:r>
          </a:p>
          <a:p>
            <a:pPr lvl="2">
              <a:spcAft>
                <a:spcPts val="600"/>
              </a:spcAft>
            </a:pPr>
            <a:r>
              <a:rPr lang="en-GB" b="1" dirty="0" smtClean="0"/>
              <a:t>Total cost:         </a:t>
            </a:r>
            <a:r>
              <a:rPr lang="en-GB" b="1" dirty="0" smtClean="0"/>
              <a:t>1690 </a:t>
            </a:r>
            <a:r>
              <a:rPr lang="en-GB" b="1" dirty="0" err="1" smtClean="0"/>
              <a:t>kEUR</a:t>
            </a:r>
            <a:r>
              <a:rPr lang="en-GB" b="1" dirty="0" smtClean="0"/>
              <a:t>/magnet</a:t>
            </a:r>
            <a:endParaRPr lang="en-GB" b="1" dirty="0"/>
          </a:p>
          <a:p>
            <a:pPr marL="285750" indent="-285750">
              <a:spcAft>
                <a:spcPts val="600"/>
              </a:spcAft>
              <a:buFont typeface="Arial" panose="020B0604020202020204" pitchFamily="34" charset="0"/>
              <a:buChar char="•"/>
            </a:pPr>
            <a:r>
              <a:rPr lang="en-GB" dirty="0"/>
              <a:t>The calculation of the target conductor cost has been performed by assuming that the cost is insensitive to the Cu-amount in the strand. </a:t>
            </a:r>
          </a:p>
          <a:p>
            <a:pPr marL="285750" indent="-285750">
              <a:spcAft>
                <a:spcPts val="600"/>
              </a:spcAft>
              <a:buFont typeface="Arial" panose="020B0604020202020204" pitchFamily="34" charset="0"/>
              <a:buChar char="•"/>
            </a:pPr>
            <a:r>
              <a:rPr lang="en-GB" dirty="0"/>
              <a:t>4664 dipole magnets are required for FCC-</a:t>
            </a:r>
            <a:r>
              <a:rPr lang="en-GB" dirty="0" err="1"/>
              <a:t>hh</a:t>
            </a:r>
            <a:r>
              <a:rPr lang="en-GB" dirty="0"/>
              <a:t>. Assuming the same percentage of spare magnets as for LHC (around 3.6%) a total production of about </a:t>
            </a:r>
            <a:r>
              <a:rPr lang="en-GB" dirty="0" smtClean="0"/>
              <a:t>4834 </a:t>
            </a:r>
            <a:r>
              <a:rPr lang="en-GB" dirty="0"/>
              <a:t>magnets is required, yielding a total target cost of </a:t>
            </a:r>
            <a:r>
              <a:rPr lang="en-GB" dirty="0" smtClean="0"/>
              <a:t>8.2 </a:t>
            </a:r>
            <a:r>
              <a:rPr lang="en-GB" dirty="0"/>
              <a:t>GEUR for the dipole magnet system of FCC-</a:t>
            </a:r>
            <a:r>
              <a:rPr lang="en-GB" dirty="0" err="1"/>
              <a:t>hh</a:t>
            </a:r>
            <a:r>
              <a:rPr lang="en-GB" dirty="0"/>
              <a:t>.</a:t>
            </a:r>
          </a:p>
          <a:p>
            <a:pPr marL="285750" indent="-285750">
              <a:spcAft>
                <a:spcPts val="600"/>
              </a:spcAft>
              <a:buFont typeface="Arial" panose="020B0604020202020204" pitchFamily="34" charset="0"/>
              <a:buChar char="•"/>
            </a:pPr>
            <a:endParaRPr lang="en-GB" dirty="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23269519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1" y="1"/>
            <a:ext cx="12191999"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Cost model (16 T dipole)</a:t>
            </a:r>
            <a:endParaRPr lang="en-US" sz="4000" dirty="0"/>
          </a:p>
        </p:txBody>
      </p:sp>
      <p:sp>
        <p:nvSpPr>
          <p:cNvPr id="6" name="TextBox 5"/>
          <p:cNvSpPr txBox="1"/>
          <p:nvPr/>
        </p:nvSpPr>
        <p:spPr>
          <a:xfrm>
            <a:off x="0" y="972001"/>
            <a:ext cx="12191999" cy="246221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A study has been started </a:t>
            </a:r>
            <a:r>
              <a:rPr lang="en-GB" dirty="0" smtClean="0"/>
              <a:t>to analytically estimate all costs of production of a 16 T cos-</a:t>
            </a:r>
            <a:r>
              <a:rPr lang="en-GB" i="1" dirty="0">
                <a:sym typeface="Symbol" panose="05050102010706020507" pitchFamily="18" charset="2"/>
              </a:rPr>
              <a:t></a:t>
            </a:r>
            <a:r>
              <a:rPr lang="en-GB" dirty="0">
                <a:sym typeface="Symbol" panose="05050102010706020507" pitchFamily="18" charset="2"/>
              </a:rPr>
              <a:t> </a:t>
            </a:r>
            <a:r>
              <a:rPr lang="en-GB" dirty="0" smtClean="0">
                <a:sym typeface="Symbol" panose="05050102010706020507" pitchFamily="18" charset="2"/>
              </a:rPr>
              <a:t>FCC-</a:t>
            </a:r>
            <a:r>
              <a:rPr lang="en-GB" dirty="0" err="1" smtClean="0">
                <a:sym typeface="Symbol" panose="05050102010706020507" pitchFamily="18" charset="2"/>
              </a:rPr>
              <a:t>hh</a:t>
            </a:r>
            <a:r>
              <a:rPr lang="en-GB" dirty="0" smtClean="0">
                <a:sym typeface="Symbol" panose="05050102010706020507" pitchFamily="18" charset="2"/>
              </a:rPr>
              <a:t> magnet and is separated into:</a:t>
            </a:r>
            <a:endParaRPr lang="en-GB" dirty="0">
              <a:sym typeface="Symbol" panose="05050102010706020507" pitchFamily="18" charset="2"/>
            </a:endParaRPr>
          </a:p>
          <a:p>
            <a:pPr marL="742950" lvl="1" indent="-285750">
              <a:spcAft>
                <a:spcPts val="600"/>
              </a:spcAft>
              <a:buFont typeface="Arial" panose="020B0604020202020204" pitchFamily="34" charset="0"/>
              <a:buChar char="•"/>
            </a:pPr>
            <a:r>
              <a:rPr lang="en-GB" dirty="0" smtClean="0"/>
              <a:t>Cost </a:t>
            </a:r>
            <a:r>
              <a:rPr lang="en-GB" dirty="0"/>
              <a:t>of </a:t>
            </a:r>
            <a:r>
              <a:rPr lang="en-GB" dirty="0" smtClean="0"/>
              <a:t>parts: Being </a:t>
            </a:r>
            <a:r>
              <a:rPr lang="en-GB" dirty="0"/>
              <a:t>analysed and, if needed, optimized with industry; small parts will be taken into account by a lump </a:t>
            </a:r>
            <a:r>
              <a:rPr lang="en-GB" dirty="0" smtClean="0"/>
              <a:t>sum. Industry </a:t>
            </a:r>
            <a:r>
              <a:rPr lang="en-GB" dirty="0"/>
              <a:t>capacity for raw materials and parts is sufficiently available in Europe (and beyond)</a:t>
            </a:r>
            <a:endParaRPr lang="en-GB" dirty="0" smtClean="0"/>
          </a:p>
          <a:p>
            <a:pPr marL="742950" lvl="1" indent="-285750">
              <a:spcAft>
                <a:spcPts val="600"/>
              </a:spcAft>
              <a:buFont typeface="Arial" panose="020B0604020202020204" pitchFamily="34" charset="0"/>
              <a:buChar char="•"/>
            </a:pPr>
            <a:r>
              <a:rPr lang="en-US" dirty="0" smtClean="0"/>
              <a:t>Assembly cost: </a:t>
            </a:r>
            <a:r>
              <a:rPr lang="en-GB" dirty="0" smtClean="0"/>
              <a:t>Concerning </a:t>
            </a:r>
            <a:r>
              <a:rPr lang="en-GB" dirty="0"/>
              <a:t>the assembly costs the number of assembly lines and tools, such as for example the number of heat treatment ovens, reaction fixtures and impregnation moulds is being estimated, as well as the labour cost for each assembly step are considered, depending on the required production rate (tentatively 20 magnets/week to complete the production in 5 years). </a:t>
            </a:r>
            <a:endParaRPr lang="en-GB" dirty="0" smtClean="0"/>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34085926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480" y="873721"/>
            <a:ext cx="12192000" cy="584775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Manufacturing of main components (strict fabrication tolerances):</a:t>
            </a:r>
          </a:p>
          <a:p>
            <a:pPr marL="742950" lvl="1" indent="-285750">
              <a:buFont typeface="Arial" panose="020B0604020202020204" pitchFamily="34" charset="0"/>
              <a:buChar char="•"/>
            </a:pPr>
            <a:r>
              <a:rPr lang="en-GB" dirty="0"/>
              <a:t>Cu-Alloy </a:t>
            </a:r>
            <a:r>
              <a:rPr lang="en-GB" dirty="0" smtClean="0"/>
              <a:t>wedges: Contacts </a:t>
            </a:r>
            <a:r>
              <a:rPr lang="en-GB" dirty="0"/>
              <a:t>with three companies, different materials under investigation, samples </a:t>
            </a:r>
            <a:r>
              <a:rPr lang="en-GB" dirty="0" smtClean="0"/>
              <a:t>are currently under investigation at CERN</a:t>
            </a:r>
          </a:p>
          <a:p>
            <a:pPr marL="742950" lvl="1" indent="-285750">
              <a:buFont typeface="Arial" panose="020B0604020202020204" pitchFamily="34" charset="0"/>
              <a:buChar char="•"/>
            </a:pPr>
            <a:r>
              <a:rPr lang="en-GB" dirty="0" smtClean="0"/>
              <a:t>Iron </a:t>
            </a:r>
            <a:r>
              <a:rPr lang="en-GB" dirty="0"/>
              <a:t>yoke </a:t>
            </a:r>
            <a:r>
              <a:rPr lang="en-GB" dirty="0" smtClean="0"/>
              <a:t>laminations: Material characterisation of high-strength steel and invar currently under investigation </a:t>
            </a:r>
          </a:p>
          <a:p>
            <a:pPr marL="742950" lvl="1" indent="-285750">
              <a:buFont typeface="Arial" panose="020B0604020202020204" pitchFamily="34" charset="0"/>
              <a:buChar char="•"/>
            </a:pPr>
            <a:r>
              <a:rPr lang="en-GB" dirty="0" smtClean="0"/>
              <a:t>End spacers: Optimization for additive manufacturing and study of Metal Injection Moulding (sample production on-going, could be competitive despite small number of parts 20,000/type)</a:t>
            </a:r>
            <a:endParaRPr lang="en-GB" dirty="0"/>
          </a:p>
          <a:p>
            <a:pPr marL="742950" lvl="1" indent="-285750">
              <a:buFont typeface="Arial" panose="020B0604020202020204" pitchFamily="34" charset="0"/>
              <a:buChar char="•"/>
            </a:pPr>
            <a:r>
              <a:rPr lang="en-GB" dirty="0"/>
              <a:t>Iron pad laminations</a:t>
            </a:r>
          </a:p>
          <a:p>
            <a:pPr marL="742950" lvl="1" indent="-285750">
              <a:buFont typeface="Arial" panose="020B0604020202020204" pitchFamily="34" charset="0"/>
              <a:buChar char="•"/>
            </a:pPr>
            <a:r>
              <a:rPr lang="en-GB" dirty="0"/>
              <a:t>Master keys</a:t>
            </a:r>
          </a:p>
          <a:p>
            <a:pPr marL="285750" indent="-285750">
              <a:spcAft>
                <a:spcPts val="600"/>
              </a:spcAft>
              <a:buFont typeface="Arial" panose="020B0604020202020204" pitchFamily="34" charset="0"/>
              <a:buChar char="•"/>
            </a:pPr>
            <a:r>
              <a:rPr lang="en-GB" dirty="0"/>
              <a:t>Conductor and wedges insulation</a:t>
            </a:r>
          </a:p>
          <a:p>
            <a:pPr marL="285750" indent="-285750">
              <a:spcAft>
                <a:spcPts val="600"/>
              </a:spcAft>
              <a:buFont typeface="Arial" panose="020B0604020202020204" pitchFamily="34" charset="0"/>
              <a:buChar char="•"/>
            </a:pPr>
            <a:r>
              <a:rPr lang="en-GB" dirty="0"/>
              <a:t>Impregnation</a:t>
            </a:r>
          </a:p>
          <a:p>
            <a:pPr marL="285750" indent="-285750">
              <a:spcAft>
                <a:spcPts val="600"/>
              </a:spcAft>
              <a:buFont typeface="Arial" panose="020B0604020202020204" pitchFamily="34" charset="0"/>
              <a:buChar char="•"/>
            </a:pPr>
            <a:r>
              <a:rPr lang="en-GB" dirty="0"/>
              <a:t>Ground insulation</a:t>
            </a:r>
          </a:p>
          <a:p>
            <a:pPr marL="285750" indent="-285750">
              <a:spcAft>
                <a:spcPts val="600"/>
              </a:spcAft>
              <a:buFont typeface="Arial" panose="020B0604020202020204" pitchFamily="34" charset="0"/>
              <a:buChar char="•"/>
            </a:pPr>
            <a:r>
              <a:rPr lang="en-GB" dirty="0"/>
              <a:t>Plasma coating insulation</a:t>
            </a:r>
          </a:p>
          <a:p>
            <a:pPr marL="285750" indent="-285750">
              <a:spcAft>
                <a:spcPts val="600"/>
              </a:spcAft>
              <a:buFont typeface="Arial" panose="020B0604020202020204" pitchFamily="34" charset="0"/>
              <a:buChar char="•"/>
            </a:pPr>
            <a:r>
              <a:rPr lang="en-GB" dirty="0"/>
              <a:t>Aluminium shell</a:t>
            </a:r>
          </a:p>
          <a:p>
            <a:pPr marL="285750" indent="-285750">
              <a:spcAft>
                <a:spcPts val="600"/>
              </a:spcAft>
              <a:buFont typeface="Arial" panose="020B0604020202020204" pitchFamily="34" charset="0"/>
              <a:buChar char="•"/>
            </a:pPr>
            <a:r>
              <a:rPr lang="en-GB" dirty="0"/>
              <a:t>Axial rods</a:t>
            </a:r>
          </a:p>
          <a:p>
            <a:pPr marL="285750" indent="-285750">
              <a:spcAft>
                <a:spcPts val="600"/>
              </a:spcAft>
              <a:buFont typeface="Arial" panose="020B0604020202020204" pitchFamily="34" charset="0"/>
              <a:buChar char="•"/>
            </a:pPr>
            <a:r>
              <a:rPr lang="en-GB" dirty="0"/>
              <a:t>End plates</a:t>
            </a:r>
          </a:p>
          <a:p>
            <a:pPr marL="285750" indent="-285750">
              <a:spcAft>
                <a:spcPts val="600"/>
              </a:spcAft>
              <a:buFont typeface="Arial" panose="020B0604020202020204" pitchFamily="34" charset="0"/>
              <a:buChar char="•"/>
            </a:pPr>
            <a:r>
              <a:rPr lang="en-GB" dirty="0"/>
              <a:t>Quench Heaters</a:t>
            </a:r>
          </a:p>
          <a:p>
            <a:pPr marL="285750" indent="-285750">
              <a:spcAft>
                <a:spcPts val="600"/>
              </a:spcAft>
              <a:buFont typeface="Arial" panose="020B0604020202020204" pitchFamily="34" charset="0"/>
              <a:buChar char="•"/>
            </a:pPr>
            <a:endParaRPr lang="en-GB" dirty="0"/>
          </a:p>
          <a:p>
            <a:pPr marL="285750" indent="-285750">
              <a:spcAft>
                <a:spcPts val="600"/>
              </a:spcAft>
              <a:buFont typeface="Arial" panose="020B0604020202020204" pitchFamily="34" charset="0"/>
              <a:buChar char="•"/>
            </a:pPr>
            <a:endParaRPr lang="en-GB" dirty="0"/>
          </a:p>
        </p:txBody>
      </p:sp>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Cost of parts (</a:t>
            </a:r>
            <a:r>
              <a:rPr lang="en-GB" sz="4000" dirty="0" smtClean="0"/>
              <a:t>CIEMAT &amp; CERN)</a:t>
            </a:r>
            <a:endParaRPr lang="en-US" sz="4000" dirty="0"/>
          </a:p>
        </p:txBody>
      </p:sp>
      <p:sp>
        <p:nvSpPr>
          <p:cNvPr id="3" name="Rectangle 2"/>
          <p:cNvSpPr/>
          <p:nvPr/>
        </p:nvSpPr>
        <p:spPr>
          <a:xfrm>
            <a:off x="720000" y="6414592"/>
            <a:ext cx="5397631" cy="215444"/>
          </a:xfrm>
          <a:prstGeom prst="rect">
            <a:avLst/>
          </a:prstGeom>
        </p:spPr>
        <p:txBody>
          <a:bodyPr wrap="none">
            <a:spAutoFit/>
          </a:bodyPr>
          <a:lstStyle/>
          <a:p>
            <a:pPr>
              <a:spcAft>
                <a:spcPts val="600"/>
              </a:spcAft>
            </a:pPr>
            <a:r>
              <a:rPr lang="en-GB" sz="800" dirty="0">
                <a:solidFill>
                  <a:schemeClr val="bg1"/>
                </a:solidFill>
              </a:rPr>
              <a:t>F. Toral, Cost estimate collaboration meeting #11, Update on cost for parts, </a:t>
            </a:r>
            <a:r>
              <a:rPr lang="en-GB" sz="800" dirty="0">
                <a:solidFill>
                  <a:schemeClr val="bg1"/>
                </a:solidFill>
                <a:hlinkClick r:id="rId3"/>
              </a:rPr>
              <a:t>https://indico.cern.ch/event/623537/</a:t>
            </a:r>
            <a:r>
              <a:rPr lang="en-GB" sz="800" dirty="0">
                <a:solidFill>
                  <a:schemeClr val="bg1"/>
                </a:solidFill>
              </a:rPr>
              <a:t> </a:t>
            </a:r>
          </a:p>
        </p:txBody>
      </p:sp>
      <p:sp>
        <p:nvSpPr>
          <p:cNvPr id="2" name="Slide Number Placeholder 1"/>
          <p:cNvSpPr>
            <a:spLocks noGrp="1"/>
          </p:cNvSpPr>
          <p:nvPr>
            <p:ph type="sldNum" sz="quarter" idx="12"/>
          </p:nvPr>
        </p:nvSpPr>
        <p:spPr>
          <a:xfrm>
            <a:off x="10913835" y="6356351"/>
            <a:ext cx="668565" cy="365125"/>
          </a:xfrm>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380218580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2" end="1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Phase 2: </a:t>
            </a:r>
            <a:r>
              <a:rPr lang="en-GB" sz="4000" dirty="0"/>
              <a:t>Assembly cost (CEA)</a:t>
            </a:r>
            <a:endParaRPr lang="en-US" sz="4000" dirty="0"/>
          </a:p>
        </p:txBody>
      </p:sp>
      <p:sp>
        <p:nvSpPr>
          <p:cNvPr id="3" name="Rectangle 2"/>
          <p:cNvSpPr/>
          <p:nvPr/>
        </p:nvSpPr>
        <p:spPr>
          <a:xfrm>
            <a:off x="720000" y="6414592"/>
            <a:ext cx="5737468" cy="215444"/>
          </a:xfrm>
          <a:prstGeom prst="rect">
            <a:avLst/>
          </a:prstGeom>
        </p:spPr>
        <p:txBody>
          <a:bodyPr wrap="none">
            <a:spAutoFit/>
          </a:bodyPr>
          <a:lstStyle/>
          <a:p>
            <a:pPr>
              <a:spcAft>
                <a:spcPts val="600"/>
              </a:spcAft>
            </a:pPr>
            <a:r>
              <a:rPr lang="en-GB" sz="800" dirty="0">
                <a:solidFill>
                  <a:schemeClr val="bg1"/>
                </a:solidFill>
              </a:rPr>
              <a:t>M. Durante, Cost estimate collaboration meeting #12, Update on cost for assembly, </a:t>
            </a:r>
            <a:r>
              <a:rPr lang="en-GB" sz="800" dirty="0">
                <a:solidFill>
                  <a:schemeClr val="bg1"/>
                </a:solidFill>
                <a:hlinkClick r:id="rId3"/>
              </a:rPr>
              <a:t>https://indico.cern.ch/event/634356/</a:t>
            </a:r>
            <a:r>
              <a:rPr lang="en-GB" sz="800" dirty="0">
                <a:solidFill>
                  <a:schemeClr val="bg1"/>
                </a:solidFill>
              </a:rPr>
              <a:t> </a:t>
            </a:r>
          </a:p>
        </p:txBody>
      </p:sp>
      <p:sp>
        <p:nvSpPr>
          <p:cNvPr id="2" name="Rectangle 1"/>
          <p:cNvSpPr/>
          <p:nvPr/>
        </p:nvSpPr>
        <p:spPr>
          <a:xfrm>
            <a:off x="0" y="972001"/>
            <a:ext cx="12192000" cy="2662267"/>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t>Production rate is determined by availability of conductor and assembly time. </a:t>
            </a:r>
          </a:p>
          <a:p>
            <a:pPr marL="285750" indent="-285750">
              <a:buFont typeface="Arial" panose="020B0604020202020204" pitchFamily="34" charset="0"/>
              <a:buChar char="•"/>
            </a:pPr>
            <a:r>
              <a:rPr lang="en-US" dirty="0"/>
              <a:t>Assembly requires dedicated tooling and production line set-up. To estimate the cost a production rate has to be defined:</a:t>
            </a:r>
          </a:p>
          <a:p>
            <a:pPr marL="742950" lvl="1" indent="-285750">
              <a:buFont typeface="Arial" panose="020B0604020202020204" pitchFamily="34" charset="0"/>
              <a:buChar char="•"/>
            </a:pPr>
            <a:r>
              <a:rPr lang="en-US" dirty="0"/>
              <a:t>Required production: </a:t>
            </a:r>
            <a:r>
              <a:rPr lang="en-US" dirty="0" smtClean="0"/>
              <a:t>4834 dipoles</a:t>
            </a:r>
            <a:endParaRPr lang="en-US" dirty="0"/>
          </a:p>
          <a:p>
            <a:pPr marL="742950" lvl="1" indent="-285750">
              <a:buFont typeface="Arial" panose="020B0604020202020204" pitchFamily="34" charset="0"/>
              <a:buChar char="•"/>
            </a:pPr>
            <a:r>
              <a:rPr lang="en-US" dirty="0"/>
              <a:t>Total 16 T dipole production time: 13 years</a:t>
            </a:r>
          </a:p>
          <a:p>
            <a:pPr marL="1200150" lvl="2" indent="-285750">
              <a:buFont typeface="Arial" panose="020B0604020202020204" pitchFamily="34" charset="0"/>
              <a:buChar char="•"/>
            </a:pPr>
            <a:r>
              <a:rPr lang="en-US" dirty="0"/>
              <a:t>Industry prototypes: 4 years (2 magnets/company)</a:t>
            </a:r>
          </a:p>
          <a:p>
            <a:pPr marL="1200150" lvl="2" indent="-285750">
              <a:buFont typeface="Arial" panose="020B0604020202020204" pitchFamily="34" charset="0"/>
              <a:buChar char="•"/>
            </a:pPr>
            <a:r>
              <a:rPr lang="en-US" dirty="0"/>
              <a:t>Pre-series fabrication: 4 years (~90 magnets)</a:t>
            </a:r>
          </a:p>
          <a:p>
            <a:pPr marL="1200150" lvl="2" indent="-285750">
              <a:buFont typeface="Arial" panose="020B0604020202020204" pitchFamily="34" charset="0"/>
              <a:buChar char="•"/>
            </a:pPr>
            <a:r>
              <a:rPr lang="en-US" dirty="0"/>
              <a:t>Series fabrication: 5 years (~20 magnets/week)</a:t>
            </a:r>
          </a:p>
          <a:p>
            <a:pPr marL="1200150" lvl="2" indent="-285750">
              <a:buFont typeface="Arial" panose="020B0604020202020204" pitchFamily="34" charset="0"/>
              <a:buChar char="•"/>
            </a:pPr>
            <a:endParaRPr lang="en-US" dirty="0"/>
          </a:p>
        </p:txBody>
      </p:sp>
      <p:sp>
        <p:nvSpPr>
          <p:cNvPr id="4" name="Slide Number Placeholder 3"/>
          <p:cNvSpPr>
            <a:spLocks noGrp="1"/>
          </p:cNvSpPr>
          <p:nvPr>
            <p:ph type="sldNum" sz="quarter" idx="12"/>
          </p:nvPr>
        </p:nvSpPr>
        <p:spPr>
          <a:xfrm>
            <a:off x="10913835" y="6356351"/>
            <a:ext cx="668565" cy="365125"/>
          </a:xfrm>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53427103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CERN(4-3).thmx</Template>
  <TotalTime>34061</TotalTime>
  <Words>1429</Words>
  <Application>Microsoft Office PowerPoint</Application>
  <PresentationFormat>Widescreen</PresentationFormat>
  <Paragraphs>131</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Symbol</vt:lpstr>
      <vt:lpstr>CERN(4-3)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Daniel Schoerling</cp:lastModifiedBy>
  <cp:revision>687</cp:revision>
  <cp:lastPrinted>2017-10-02T14:59:33Z</cp:lastPrinted>
  <dcterms:created xsi:type="dcterms:W3CDTF">2012-11-30T11:04:26Z</dcterms:created>
  <dcterms:modified xsi:type="dcterms:W3CDTF">2017-10-02T15:01:17Z</dcterms:modified>
</cp:coreProperties>
</file>