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325" r:id="rId2"/>
    <p:sldId id="327" r:id="rId3"/>
    <p:sldId id="331" r:id="rId4"/>
    <p:sldId id="332" r:id="rId5"/>
    <p:sldId id="328" r:id="rId6"/>
    <p:sldId id="329" r:id="rId7"/>
    <p:sldId id="330" r:id="rId8"/>
    <p:sldId id="333" r:id="rId9"/>
    <p:sldId id="326" r:id="rId10"/>
    <p:sldId id="334" r:id="rId11"/>
    <p:sldId id="335" r:id="rId12"/>
    <p:sldId id="336" r:id="rId13"/>
    <p:sldId id="337" r:id="rId14"/>
    <p:sldId id="338" r:id="rId15"/>
    <p:sldId id="339" r:id="rId16"/>
    <p:sldId id="340" r:id="rId17"/>
    <p:sldId id="341" r:id="rId18"/>
    <p:sldId id="342" r:id="rId19"/>
    <p:sldId id="344" r:id="rId20"/>
    <p:sldId id="343" r:id="rId21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4470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172" autoAdjust="0"/>
  </p:normalViewPr>
  <p:slideViewPr>
    <p:cSldViewPr snapToGrid="0">
      <p:cViewPr varScale="1">
        <p:scale>
          <a:sx n="66" d="100"/>
          <a:sy n="66" d="100"/>
        </p:scale>
        <p:origin x="56" y="22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67DF43-76F2-4DDA-B425-0C8E0B8B00AD}" type="datetimeFigureOut">
              <a:rPr lang="it-IT" smtClean="0"/>
              <a:t>26/10/2017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3B9C94-6E6C-4A57-AF93-93F0710D68A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5498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4" name="Group 6"/>
          <p:cNvGrpSpPr>
            <a:grpSpLocks/>
          </p:cNvGrpSpPr>
          <p:nvPr/>
        </p:nvGrpSpPr>
        <p:grpSpPr bwMode="auto">
          <a:xfrm>
            <a:off x="2117" y="887413"/>
            <a:ext cx="8873067" cy="2851150"/>
            <a:chOff x="1" y="559"/>
            <a:chExt cx="4192" cy="1796"/>
          </a:xfrm>
        </p:grpSpPr>
        <p:sp>
          <p:nvSpPr>
            <p:cNvPr id="2050" name="Line 2"/>
            <p:cNvSpPr>
              <a:spLocks noChangeShapeType="1"/>
            </p:cNvSpPr>
            <p:nvPr/>
          </p:nvSpPr>
          <p:spPr bwMode="ltGray">
            <a:xfrm>
              <a:off x="506" y="559"/>
              <a:ext cx="0" cy="1796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051" name="Line 3"/>
            <p:cNvSpPr>
              <a:spLocks noChangeShapeType="1"/>
            </p:cNvSpPr>
            <p:nvPr/>
          </p:nvSpPr>
          <p:spPr bwMode="ltGray">
            <a:xfrm flipH="1" flipV="1">
              <a:off x="1" y="1922"/>
              <a:ext cx="3211" cy="1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052" name="Line 4"/>
            <p:cNvSpPr>
              <a:spLocks noChangeShapeType="1"/>
            </p:cNvSpPr>
            <p:nvPr/>
          </p:nvSpPr>
          <p:spPr bwMode="ltGray">
            <a:xfrm flipH="1" flipV="1">
              <a:off x="382" y="936"/>
              <a:ext cx="3811" cy="1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053" name="Arc 5"/>
            <p:cNvSpPr>
              <a:spLocks/>
            </p:cNvSpPr>
            <p:nvPr/>
          </p:nvSpPr>
          <p:spPr bwMode="ltGray">
            <a:xfrm rot="16200000">
              <a:off x="426" y="864"/>
              <a:ext cx="156" cy="157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3198 w 43198"/>
                <a:gd name="T1" fmla="*/ 21879 h 43200"/>
                <a:gd name="T2" fmla="*/ 21875 w 43198"/>
                <a:gd name="T3" fmla="*/ 2 h 43200"/>
                <a:gd name="T4" fmla="*/ 21600 w 43198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8" h="43200" fill="none" extrusionOk="0">
                  <a:moveTo>
                    <a:pt x="43198" y="21879"/>
                  </a:moveTo>
                  <a:cubicBezTo>
                    <a:pt x="43045" y="33698"/>
                    <a:pt x="33420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1691" y="-1"/>
                    <a:pt x="21783" y="0"/>
                    <a:pt x="21875" y="1"/>
                  </a:cubicBezTo>
                </a:path>
                <a:path w="43198" h="43200" stroke="0" extrusionOk="0">
                  <a:moveTo>
                    <a:pt x="43198" y="21879"/>
                  </a:moveTo>
                  <a:cubicBezTo>
                    <a:pt x="43045" y="33698"/>
                    <a:pt x="33420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1691" y="-1"/>
                    <a:pt x="21783" y="0"/>
                    <a:pt x="21875" y="1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rnd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z="1800"/>
            </a:p>
          </p:txBody>
        </p:sp>
      </p:grpSp>
      <p:grpSp>
        <p:nvGrpSpPr>
          <p:cNvPr id="2058" name="Group 10"/>
          <p:cNvGrpSpPr>
            <a:grpSpLocks/>
          </p:cNvGrpSpPr>
          <p:nvPr/>
        </p:nvGrpSpPr>
        <p:grpSpPr bwMode="auto">
          <a:xfrm>
            <a:off x="3132667" y="3098800"/>
            <a:ext cx="8060267" cy="2876550"/>
            <a:chOff x="1480" y="1952"/>
            <a:chExt cx="3808" cy="1812"/>
          </a:xfrm>
        </p:grpSpPr>
        <p:sp>
          <p:nvSpPr>
            <p:cNvPr id="2055" name="Line 7"/>
            <p:cNvSpPr>
              <a:spLocks noChangeShapeType="1"/>
            </p:cNvSpPr>
            <p:nvPr/>
          </p:nvSpPr>
          <p:spPr bwMode="ltGray">
            <a:xfrm>
              <a:off x="1480" y="3442"/>
              <a:ext cx="3808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056" name="Line 8"/>
            <p:cNvSpPr>
              <a:spLocks noChangeShapeType="1"/>
            </p:cNvSpPr>
            <p:nvPr/>
          </p:nvSpPr>
          <p:spPr bwMode="ltGray">
            <a:xfrm>
              <a:off x="5172" y="1952"/>
              <a:ext cx="0" cy="181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2057" name="Arc 9"/>
            <p:cNvSpPr>
              <a:spLocks/>
            </p:cNvSpPr>
            <p:nvPr/>
          </p:nvSpPr>
          <p:spPr bwMode="ltGray">
            <a:xfrm rot="5400000">
              <a:off x="5098" y="3350"/>
              <a:ext cx="156" cy="157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21050 w 43200"/>
                <a:gd name="T1" fmla="*/ 7 h 43200"/>
                <a:gd name="T2" fmla="*/ 0 w 43200"/>
                <a:gd name="T3" fmla="*/ 21600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21050" y="7"/>
                  </a:moveTo>
                  <a:cubicBezTo>
                    <a:pt x="21233" y="2"/>
                    <a:pt x="21416" y="-1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</a:path>
                <a:path w="43200" h="43200" stroke="0" extrusionOk="0">
                  <a:moveTo>
                    <a:pt x="21050" y="7"/>
                  </a:moveTo>
                  <a:cubicBezTo>
                    <a:pt x="21233" y="2"/>
                    <a:pt x="21416" y="-1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rnd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z="1800"/>
            </a:p>
          </p:txBody>
        </p:sp>
      </p:grpSp>
      <p:sp>
        <p:nvSpPr>
          <p:cNvPr id="205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1320800" y="1752600"/>
            <a:ext cx="103632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20800" y="3309938"/>
            <a:ext cx="9550400" cy="2024062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 sz="1400"/>
            </a:lvl1pPr>
          </a:lstStyle>
          <a:p>
            <a:fld id="{51000849-0422-437E-B641-AC64B6BC9C0C}" type="datetimeFigureOut">
              <a:rPr lang="it-IT" smtClean="0"/>
              <a:t>26/10/2017</a:t>
            </a:fld>
            <a:endParaRPr lang="it-IT"/>
          </a:p>
        </p:txBody>
      </p:sp>
      <p:sp>
        <p:nvSpPr>
          <p:cNvPr id="2062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 sz="1400"/>
            </a:lvl1pPr>
          </a:lstStyle>
          <a:p>
            <a:endParaRPr lang="it-IT"/>
          </a:p>
        </p:txBody>
      </p:sp>
      <p:sp>
        <p:nvSpPr>
          <p:cNvPr id="2063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37600" y="6248400"/>
            <a:ext cx="2540000" cy="457200"/>
          </a:xfrm>
        </p:spPr>
        <p:txBody>
          <a:bodyPr/>
          <a:lstStyle>
            <a:lvl1pPr>
              <a:defRPr sz="1400"/>
            </a:lvl1pPr>
          </a:lstStyle>
          <a:p>
            <a:fld id="{C134E52E-CC8D-4C8D-B663-FF3D00F8744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4651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000849-0422-437E-B641-AC64B6BC9C0C}" type="datetimeFigureOut">
              <a:rPr lang="it-IT" smtClean="0"/>
              <a:t>26/10/2017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34E52E-CC8D-4C8D-B663-FF3D00F8744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5015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0" y="1143000"/>
            <a:ext cx="51816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43000"/>
            <a:ext cx="51816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000849-0422-437E-B641-AC64B6BC9C0C}" type="datetimeFigureOut">
              <a:rPr lang="it-IT" smtClean="0"/>
              <a:t>26/10/2017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34E52E-CC8D-4C8D-B663-FF3D00F8744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5062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000849-0422-437E-B641-AC64B6BC9C0C}" type="datetimeFigureOut">
              <a:rPr lang="it-IT" smtClean="0"/>
              <a:t>26/10/2017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34E52E-CC8D-4C8D-B663-FF3D00F8744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3017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000849-0422-437E-B641-AC64B6BC9C0C}" type="datetimeFigureOut">
              <a:rPr lang="it-IT" smtClean="0"/>
              <a:t>26/10/2017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34E52E-CC8D-4C8D-B663-FF3D00F8744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0736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103632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0" y="1143000"/>
            <a:ext cx="51816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7600" y="1143000"/>
            <a:ext cx="51816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400800"/>
            <a:ext cx="2540000" cy="304800"/>
          </a:xfrm>
        </p:spPr>
        <p:txBody>
          <a:bodyPr/>
          <a:lstStyle>
            <a:lvl1pPr>
              <a:defRPr/>
            </a:lvl1pPr>
          </a:lstStyle>
          <a:p>
            <a:fld id="{51000849-0422-437E-B641-AC64B6BC9C0C}" type="datetimeFigureOut">
              <a:rPr lang="it-IT" smtClean="0"/>
              <a:t>26/10/2017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759200" y="6400800"/>
            <a:ext cx="5283200" cy="3048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245600" y="64008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fld id="{C134E52E-CC8D-4C8D-B663-FF3D00F8744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0522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Line 3"/>
          <p:cNvSpPr>
            <a:spLocks noChangeShapeType="1"/>
          </p:cNvSpPr>
          <p:nvPr/>
        </p:nvSpPr>
        <p:spPr bwMode="ltGray">
          <a:xfrm>
            <a:off x="11785600" y="0"/>
            <a:ext cx="0" cy="23622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 sz="1800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406400" y="533400"/>
            <a:ext cx="2525184" cy="2590800"/>
            <a:chOff x="192" y="336"/>
            <a:chExt cx="1193" cy="1632"/>
          </a:xfrm>
        </p:grpSpPr>
        <p:sp>
          <p:nvSpPr>
            <p:cNvPr id="1028" name="Line 4"/>
            <p:cNvSpPr>
              <a:spLocks noChangeShapeType="1"/>
            </p:cNvSpPr>
            <p:nvPr/>
          </p:nvSpPr>
          <p:spPr bwMode="ltGray">
            <a:xfrm flipH="1">
              <a:off x="192" y="566"/>
              <a:ext cx="1193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1029" name="Line 5"/>
            <p:cNvSpPr>
              <a:spLocks noChangeShapeType="1"/>
            </p:cNvSpPr>
            <p:nvPr/>
          </p:nvSpPr>
          <p:spPr bwMode="ltGray">
            <a:xfrm>
              <a:off x="383" y="336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1030" name="Arc 6"/>
            <p:cNvSpPr>
              <a:spLocks/>
            </p:cNvSpPr>
            <p:nvPr/>
          </p:nvSpPr>
          <p:spPr bwMode="ltGray">
            <a:xfrm>
              <a:off x="325" y="506"/>
              <a:ext cx="121" cy="122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3200 w 43200"/>
                <a:gd name="T1" fmla="*/ 21600 h 43200"/>
                <a:gd name="T2" fmla="*/ 21600 w 43200"/>
                <a:gd name="T3" fmla="*/ 0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rnd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 sz="1800"/>
            </a:p>
          </p:txBody>
        </p:sp>
      </p:grpSp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304800"/>
            <a:ext cx="10363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812800" y="1143000"/>
            <a:ext cx="10566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400800"/>
            <a:ext cx="2540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ahoma" pitchFamily="34" charset="0"/>
              </a:defRPr>
            </a:lvl1pPr>
          </a:lstStyle>
          <a:p>
            <a:fld id="{51000849-0422-437E-B641-AC64B6BC9C0C}" type="datetimeFigureOut">
              <a:rPr lang="it-IT" smtClean="0"/>
              <a:t>26/10/2017</a:t>
            </a:fld>
            <a:endParaRPr lang="it-IT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59200" y="6400800"/>
            <a:ext cx="5283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ahoma" pitchFamily="34" charset="0"/>
              </a:defRPr>
            </a:lvl1pPr>
          </a:lstStyle>
          <a:p>
            <a:endParaRPr lang="it-IT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245600" y="6400800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ahoma" pitchFamily="34" charset="0"/>
              </a:defRPr>
            </a:lvl1pPr>
          </a:lstStyle>
          <a:p>
            <a:fld id="{C134E52E-CC8D-4C8D-B663-FF3D00F8744C}" type="slidenum">
              <a:rPr lang="it-IT" smtClean="0"/>
              <a:t>‹#›</a:t>
            </a:fld>
            <a:endParaRPr lang="it-IT"/>
          </a:p>
        </p:txBody>
      </p:sp>
      <p:pic>
        <p:nvPicPr>
          <p:cNvPr id="1037" name="Picture 13" descr="FLUKA_Dim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2124075"/>
            <a:ext cx="12192000" cy="26098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72142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luka.org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-eng.lbl.gov/~shuman/NEXT/MATERIALS&amp;COMPONENTS/Background_measurement/radiopurity_jan2012-3.pd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GB" dirty="0"/>
              <a:t>Simulations of  </a:t>
            </a:r>
            <a:r>
              <a:rPr lang="en-GB" dirty="0" err="1"/>
              <a:t>UAr</a:t>
            </a:r>
            <a:r>
              <a:rPr lang="en-GB" dirty="0"/>
              <a:t> dark matter detectors shielded by </a:t>
            </a:r>
            <a:r>
              <a:rPr lang="en-GB" dirty="0" err="1"/>
              <a:t>LAr</a:t>
            </a:r>
            <a:r>
              <a:rPr lang="en-GB" dirty="0"/>
              <a:t> </a:t>
            </a:r>
            <a:r>
              <a:rPr lang="en-GB" dirty="0" smtClean="0"/>
              <a:t>vetoes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E. Nowak, P. Sala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10613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Neutron flux (</a:t>
            </a:r>
            <a:r>
              <a:rPr lang="en-GB" dirty="0" err="1" smtClean="0"/>
              <a:t>a.u</a:t>
            </a:r>
            <a:r>
              <a:rPr lang="en-GB" dirty="0" smtClean="0"/>
              <a:t>.), overall view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11" t="5674" r="6577" b="4220"/>
          <a:stretch/>
        </p:blipFill>
        <p:spPr>
          <a:xfrm>
            <a:off x="173864" y="978794"/>
            <a:ext cx="4771624" cy="4101921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8" t="4117" r="4890"/>
          <a:stretch/>
        </p:blipFill>
        <p:spPr>
          <a:xfrm>
            <a:off x="5318975" y="1365161"/>
            <a:ext cx="5318974" cy="4349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628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805" y="69704"/>
            <a:ext cx="10363200" cy="609600"/>
          </a:xfrm>
        </p:spPr>
        <p:txBody>
          <a:bodyPr/>
          <a:lstStyle/>
          <a:p>
            <a:r>
              <a:rPr lang="en-GB" dirty="0" smtClean="0"/>
              <a:t>Neutron spectra</a:t>
            </a:r>
            <a:endParaRPr lang="en-GB" dirty="0"/>
          </a:p>
        </p:txBody>
      </p:sp>
      <p:grpSp>
        <p:nvGrpSpPr>
          <p:cNvPr id="13" name="Group 12"/>
          <p:cNvGrpSpPr/>
          <p:nvPr/>
        </p:nvGrpSpPr>
        <p:grpSpPr>
          <a:xfrm>
            <a:off x="7223436" y="5606939"/>
            <a:ext cx="1195593" cy="632858"/>
            <a:chOff x="7547018" y="5545976"/>
            <a:chExt cx="1195593" cy="632858"/>
          </a:xfrm>
        </p:grpSpPr>
        <p:cxnSp>
          <p:nvCxnSpPr>
            <p:cNvPr id="6" name="Straight Arrow Connector 5"/>
            <p:cNvCxnSpPr/>
            <p:nvPr/>
          </p:nvCxnSpPr>
          <p:spPr bwMode="auto">
            <a:xfrm flipH="1" flipV="1">
              <a:off x="7547018" y="5545976"/>
              <a:ext cx="231822" cy="377392"/>
            </a:xfrm>
            <a:prstGeom prst="straightConnector1">
              <a:avLst/>
            </a:prstGeom>
            <a:noFill/>
            <a:ln w="63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8" name="TextBox 7"/>
            <p:cNvSpPr txBox="1"/>
            <p:nvPr/>
          </p:nvSpPr>
          <p:spPr>
            <a:xfrm>
              <a:off x="7699422" y="5809502"/>
              <a:ext cx="10431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2</a:t>
              </a:r>
              <a:r>
                <a:rPr lang="en-GB" dirty="0" smtClean="0"/>
                <a:t>0 MeV</a:t>
              </a:r>
              <a:endParaRPr lang="en-GB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628603" y="5571250"/>
            <a:ext cx="1043189" cy="668547"/>
            <a:chOff x="5874103" y="5633102"/>
            <a:chExt cx="1043189" cy="668547"/>
          </a:xfrm>
        </p:grpSpPr>
        <p:sp>
          <p:nvSpPr>
            <p:cNvPr id="4" name="TextBox 3"/>
            <p:cNvSpPr txBox="1"/>
            <p:nvPr/>
          </p:nvSpPr>
          <p:spPr>
            <a:xfrm>
              <a:off x="5874103" y="5932317"/>
              <a:ext cx="10431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1</a:t>
              </a:r>
              <a:r>
                <a:rPr lang="en-GB" dirty="0" smtClean="0"/>
                <a:t> MeV</a:t>
              </a:r>
              <a:endParaRPr lang="en-GB" dirty="0"/>
            </a:p>
          </p:txBody>
        </p:sp>
        <p:cxnSp>
          <p:nvCxnSpPr>
            <p:cNvPr id="9" name="Straight Arrow Connector 8"/>
            <p:cNvCxnSpPr/>
            <p:nvPr/>
          </p:nvCxnSpPr>
          <p:spPr bwMode="auto">
            <a:xfrm flipV="1">
              <a:off x="6583247" y="5633102"/>
              <a:ext cx="230210" cy="361067"/>
            </a:xfrm>
            <a:prstGeom prst="straightConnector1">
              <a:avLst/>
            </a:prstGeom>
            <a:noFill/>
            <a:ln w="63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7" name="Group 6"/>
          <p:cNvGrpSpPr/>
          <p:nvPr/>
        </p:nvGrpSpPr>
        <p:grpSpPr>
          <a:xfrm>
            <a:off x="4741034" y="5606939"/>
            <a:ext cx="1043189" cy="598897"/>
            <a:chOff x="5317362" y="5589539"/>
            <a:chExt cx="1043189" cy="598897"/>
          </a:xfrm>
        </p:grpSpPr>
        <p:sp>
          <p:nvSpPr>
            <p:cNvPr id="11" name="TextBox 10"/>
            <p:cNvSpPr txBox="1"/>
            <p:nvPr/>
          </p:nvSpPr>
          <p:spPr>
            <a:xfrm>
              <a:off x="5317362" y="5819104"/>
              <a:ext cx="10431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10 </a:t>
              </a:r>
              <a:r>
                <a:rPr lang="en-GB" dirty="0" err="1" smtClean="0"/>
                <a:t>keV</a:t>
              </a:r>
              <a:endParaRPr lang="en-GB" dirty="0"/>
            </a:p>
          </p:txBody>
        </p:sp>
        <p:cxnSp>
          <p:nvCxnSpPr>
            <p:cNvPr id="12" name="Straight Arrow Connector 11"/>
            <p:cNvCxnSpPr/>
            <p:nvPr/>
          </p:nvCxnSpPr>
          <p:spPr bwMode="auto">
            <a:xfrm flipV="1">
              <a:off x="6036969" y="5589539"/>
              <a:ext cx="207671" cy="333829"/>
            </a:xfrm>
            <a:prstGeom prst="straightConnector1">
              <a:avLst/>
            </a:prstGeom>
            <a:noFill/>
            <a:ln w="63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pic>
        <p:nvPicPr>
          <p:cNvPr id="39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301" y="1030840"/>
            <a:ext cx="2971704" cy="1438667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7888308" y="2821043"/>
            <a:ext cx="332789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About 3m of </a:t>
            </a:r>
            <a:r>
              <a:rPr lang="en-GB" dirty="0" err="1" smtClean="0"/>
              <a:t>Ar</a:t>
            </a:r>
            <a:r>
              <a:rPr lang="en-GB" dirty="0" smtClean="0"/>
              <a:t>, means&gt; 6 scattering lengths for neutrons above 1.4 MeV</a:t>
            </a:r>
          </a:p>
          <a:p>
            <a:endParaRPr lang="en-GB" dirty="0"/>
          </a:p>
          <a:p>
            <a:r>
              <a:rPr lang="en-GB" dirty="0" smtClean="0"/>
              <a:t>Below this, only elastic, with a dip in the cross section in between 10 and 100 </a:t>
            </a:r>
            <a:r>
              <a:rPr lang="en-GB" dirty="0" err="1" smtClean="0"/>
              <a:t>keV</a:t>
            </a:r>
            <a:r>
              <a:rPr lang="en-GB" dirty="0" smtClean="0"/>
              <a:t> </a:t>
            </a:r>
          </a:p>
          <a:p>
            <a:r>
              <a:rPr lang="en-GB" dirty="0" smtClean="0"/>
              <a:t>At even lower energies, neutron capture kills again.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42" y="754006"/>
            <a:ext cx="6986882" cy="524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0310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Effect of foam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6426558" y="5508378"/>
            <a:ext cx="1223495" cy="600568"/>
            <a:chOff x="6664817" y="5637167"/>
            <a:chExt cx="1223495" cy="600568"/>
          </a:xfrm>
        </p:grpSpPr>
        <p:cxnSp>
          <p:nvCxnSpPr>
            <p:cNvPr id="5" name="Straight Arrow Connector 4"/>
            <p:cNvCxnSpPr/>
            <p:nvPr/>
          </p:nvCxnSpPr>
          <p:spPr bwMode="auto">
            <a:xfrm flipH="1" flipV="1">
              <a:off x="6664817" y="5637167"/>
              <a:ext cx="231822" cy="377392"/>
            </a:xfrm>
            <a:prstGeom prst="straightConnector1">
              <a:avLst/>
            </a:prstGeom>
            <a:noFill/>
            <a:ln w="63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6" name="TextBox 5"/>
            <p:cNvSpPr txBox="1"/>
            <p:nvPr/>
          </p:nvSpPr>
          <p:spPr>
            <a:xfrm>
              <a:off x="6845123" y="5868403"/>
              <a:ext cx="10431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2</a:t>
              </a:r>
              <a:r>
                <a:rPr lang="en-GB" dirty="0" smtClean="0"/>
                <a:t>0 MeV</a:t>
              </a:r>
              <a:endParaRPr lang="en-GB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603419" y="881124"/>
            <a:ext cx="2985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Lethargy spectra, n/cm^2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257245" y="1426701"/>
            <a:ext cx="331533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Blue, black : with foam</a:t>
            </a:r>
          </a:p>
          <a:p>
            <a:r>
              <a:rPr lang="en-GB" sz="2000" dirty="0" smtClean="0"/>
              <a:t>Red, orange: without foam</a:t>
            </a:r>
          </a:p>
          <a:p>
            <a:endParaRPr lang="en-GB" sz="2000" dirty="0" smtClean="0"/>
          </a:p>
          <a:p>
            <a:r>
              <a:rPr lang="en-GB" sz="2000" dirty="0" smtClean="0"/>
              <a:t>At Lar entrance and </a:t>
            </a:r>
          </a:p>
          <a:p>
            <a:r>
              <a:rPr lang="en-GB" sz="2000" dirty="0" smtClean="0"/>
              <a:t>at inner box surface</a:t>
            </a:r>
          </a:p>
          <a:p>
            <a:endParaRPr lang="en-GB" sz="2000" dirty="0"/>
          </a:p>
          <a:p>
            <a:r>
              <a:rPr lang="en-GB" sz="2000" dirty="0" smtClean="0"/>
              <a:t>Effect: </a:t>
            </a:r>
            <a:r>
              <a:rPr lang="en-GB" sz="2000" dirty="0" smtClean="0">
                <a:solidFill>
                  <a:srgbClr val="C00000"/>
                </a:solidFill>
              </a:rPr>
              <a:t>factor of 3</a:t>
            </a:r>
            <a:endParaRPr lang="en-GB" sz="2000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64817" y="4114938"/>
            <a:ext cx="4432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Can be improved by adding foam in the spaces between </a:t>
            </a:r>
            <a:r>
              <a:rPr lang="en-GB" b="1" dirty="0"/>
              <a:t>I</a:t>
            </a:r>
            <a:r>
              <a:rPr lang="en-GB" b="1" dirty="0" smtClean="0"/>
              <a:t>-beams</a:t>
            </a:r>
            <a:endParaRPr lang="en-GB" b="1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24" y="1188087"/>
            <a:ext cx="6095238" cy="4571429"/>
          </a:xfrm>
        </p:spPr>
      </p:pic>
    </p:spTree>
    <p:extLst>
      <p:ext uri="{BB962C8B-B14F-4D97-AF65-F5344CB8AC3E}">
        <p14:creationId xmlns:p14="http://schemas.microsoft.com/office/powerpoint/2010/main" val="31931391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Deposited energy, global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959" y="1164749"/>
            <a:ext cx="6095238" cy="4571429"/>
          </a:xfrm>
        </p:spPr>
      </p:pic>
      <p:sp>
        <p:nvSpPr>
          <p:cNvPr id="5" name="TextBox 4"/>
          <p:cNvSpPr txBox="1"/>
          <p:nvPr/>
        </p:nvSpPr>
        <p:spPr>
          <a:xfrm>
            <a:off x="7463308" y="1571223"/>
            <a:ext cx="321327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Spectra of deposited energy in the veto region(red) and in the inner box(black) </a:t>
            </a:r>
          </a:p>
          <a:p>
            <a:r>
              <a:rPr lang="en-GB" dirty="0" smtClean="0"/>
              <a:t>(integrated event-by-event in the whole volume)</a:t>
            </a:r>
          </a:p>
          <a:p>
            <a:endParaRPr lang="en-GB" dirty="0"/>
          </a:p>
          <a:p>
            <a:r>
              <a:rPr lang="en-GB" dirty="0" smtClean="0"/>
              <a:t>Arbitrary normalization</a:t>
            </a:r>
          </a:p>
          <a:p>
            <a:r>
              <a:rPr lang="en-GB" dirty="0" smtClean="0"/>
              <a:t>Note log y scale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6661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Deposited energy , “hits”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282" y="609600"/>
            <a:ext cx="5776175" cy="5776175"/>
          </a:xfrm>
        </p:spPr>
      </p:pic>
      <p:sp>
        <p:nvSpPr>
          <p:cNvPr id="5" name="TextBox 4"/>
          <p:cNvSpPr txBox="1"/>
          <p:nvPr/>
        </p:nvSpPr>
        <p:spPr>
          <a:xfrm>
            <a:off x="7128456" y="1551904"/>
            <a:ext cx="41491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Spectra </a:t>
            </a:r>
            <a:r>
              <a:rPr lang="en-GB" dirty="0"/>
              <a:t>of energy depositions in </a:t>
            </a:r>
            <a:r>
              <a:rPr lang="en-GB" dirty="0" err="1" smtClean="0"/>
              <a:t>subcells</a:t>
            </a:r>
            <a:r>
              <a:rPr lang="en-GB" dirty="0" smtClean="0"/>
              <a:t> (20cm side) </a:t>
            </a:r>
          </a:p>
          <a:p>
            <a:r>
              <a:rPr lang="en-GB" dirty="0" smtClean="0"/>
              <a:t>In the veto (black)</a:t>
            </a:r>
          </a:p>
          <a:p>
            <a:r>
              <a:rPr lang="en-GB" dirty="0" smtClean="0"/>
              <a:t>And signal (red) regions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19783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Veto? Some exercises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059" y="914400"/>
            <a:ext cx="5181600" cy="5181600"/>
          </a:xfrm>
        </p:spPr>
      </p:pic>
      <p:sp>
        <p:nvSpPr>
          <p:cNvPr id="6" name="TextBox 5"/>
          <p:cNvSpPr txBox="1"/>
          <p:nvPr/>
        </p:nvSpPr>
        <p:spPr>
          <a:xfrm>
            <a:off x="6096000" y="1549827"/>
            <a:ext cx="500446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Assuming Hall C neutron bkg.</a:t>
            </a:r>
          </a:p>
          <a:p>
            <a:endParaRPr lang="en-GB" sz="2000" dirty="0" smtClean="0"/>
          </a:p>
          <a:p>
            <a:r>
              <a:rPr lang="en-GB" sz="2000" dirty="0" smtClean="0"/>
              <a:t>Number of events in the “Signal” box with at least one hit above threshold, vs threshold, per year</a:t>
            </a:r>
          </a:p>
          <a:p>
            <a:endParaRPr lang="en-GB" sz="2000" dirty="0" smtClean="0"/>
          </a:p>
          <a:p>
            <a:r>
              <a:rPr lang="en-GB" sz="2000" dirty="0" smtClean="0"/>
              <a:t>Dots: no veto</a:t>
            </a:r>
          </a:p>
          <a:p>
            <a:r>
              <a:rPr lang="en-GB" sz="2000" dirty="0" smtClean="0"/>
              <a:t>Stars: with at least 100 </a:t>
            </a:r>
            <a:r>
              <a:rPr lang="en-GB" sz="2000" dirty="0" err="1" smtClean="0"/>
              <a:t>keV</a:t>
            </a:r>
            <a:r>
              <a:rPr lang="en-GB" sz="2000" dirty="0" smtClean="0"/>
              <a:t> in veto volume</a:t>
            </a:r>
          </a:p>
          <a:p>
            <a:r>
              <a:rPr lang="en-GB" sz="2000" dirty="0" smtClean="0"/>
              <a:t>Asterisks: with same threshold on signal and veto</a:t>
            </a:r>
            <a:endParaRPr lang="en-GB" sz="2000" dirty="0"/>
          </a:p>
          <a:p>
            <a:endParaRPr lang="en-GB" sz="20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5761149" y="5335479"/>
            <a:ext cx="5634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….waiting for input/discussion on reasonable values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6624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Just started..</a:t>
            </a:r>
          </a:p>
          <a:p>
            <a:r>
              <a:rPr lang="en-GB" sz="2000" dirty="0" smtClean="0"/>
              <a:t>Geometry is there, simulation tools and simulation experience too</a:t>
            </a:r>
          </a:p>
          <a:p>
            <a:r>
              <a:rPr lang="en-GB" sz="2000" dirty="0" smtClean="0"/>
              <a:t>Still very much to learn from experts..</a:t>
            </a:r>
          </a:p>
          <a:p>
            <a:r>
              <a:rPr lang="en-GB" sz="2000" dirty="0" smtClean="0"/>
              <a:t>Inner foam has a beneficial effect, will investigate additional moderators around the </a:t>
            </a:r>
            <a:r>
              <a:rPr lang="en-GB" sz="2000" dirty="0" err="1" smtClean="0"/>
              <a:t>cryo</a:t>
            </a:r>
            <a:endParaRPr lang="en-GB" sz="2000" dirty="0" smtClean="0"/>
          </a:p>
          <a:p>
            <a:r>
              <a:rPr lang="en-GB" sz="2000" dirty="0" smtClean="0"/>
              <a:t>The 3m </a:t>
            </a:r>
            <a:r>
              <a:rPr lang="en-GB" sz="2000" dirty="0" err="1" smtClean="0"/>
              <a:t>Ar</a:t>
            </a:r>
            <a:r>
              <a:rPr lang="en-GB" sz="2000" dirty="0" smtClean="0"/>
              <a:t> veto is very efficient in reducing the flux except in </a:t>
            </a:r>
            <a:r>
              <a:rPr lang="en-GB" sz="2000" dirty="0" err="1" smtClean="0"/>
              <a:t>the”sub</a:t>
            </a:r>
            <a:r>
              <a:rPr lang="en-GB" sz="2000" dirty="0" smtClean="0"/>
              <a:t>-MeV range, where however more </a:t>
            </a:r>
            <a:r>
              <a:rPr lang="en-GB" sz="2000" dirty="0" err="1" smtClean="0"/>
              <a:t>LAr</a:t>
            </a:r>
            <a:r>
              <a:rPr lang="en-GB" sz="2000" dirty="0" smtClean="0"/>
              <a:t> will be almost useless, the cross section becomes small.</a:t>
            </a:r>
          </a:p>
          <a:p>
            <a:r>
              <a:rPr lang="en-GB" sz="2000" dirty="0" smtClean="0"/>
              <a:t>Should try to get as a low threshold as possible  for event identification in the “</a:t>
            </a:r>
            <a:r>
              <a:rPr lang="en-GB" sz="2000" dirty="0" err="1" smtClean="0"/>
              <a:t>veto”region</a:t>
            </a:r>
            <a:r>
              <a:rPr lang="en-GB" sz="2000" dirty="0" smtClean="0"/>
              <a:t> </a:t>
            </a:r>
          </a:p>
          <a:p>
            <a:pPr marL="0" indent="0">
              <a:buNone/>
            </a:pPr>
            <a:r>
              <a:rPr lang="en-GB" sz="2000" dirty="0" smtClean="0"/>
              <a:t>Next</a:t>
            </a:r>
          </a:p>
          <a:p>
            <a:pPr marL="0" indent="0">
              <a:buNone/>
            </a:pPr>
            <a:endParaRPr lang="en-GB" sz="2000" dirty="0" smtClean="0"/>
          </a:p>
          <a:p>
            <a:r>
              <a:rPr lang="en-GB" sz="2000" dirty="0" smtClean="0"/>
              <a:t>Full analysis of all </a:t>
            </a:r>
            <a:r>
              <a:rPr lang="en-GB" sz="2000" dirty="0" err="1" smtClean="0"/>
              <a:t>verteces</a:t>
            </a:r>
            <a:r>
              <a:rPr lang="en-GB" sz="2000" dirty="0" smtClean="0"/>
              <a:t>/depositions</a:t>
            </a:r>
          </a:p>
          <a:p>
            <a:r>
              <a:rPr lang="en-GB" sz="2000" dirty="0" smtClean="0"/>
              <a:t>Will have a look at other background sources, for instance cosmic-generated neutrons will propagate  differently</a:t>
            </a:r>
          </a:p>
          <a:p>
            <a:r>
              <a:rPr lang="en-GB" sz="2000" dirty="0" smtClean="0"/>
              <a:t>Will also consider radioactivity in the materials</a:t>
            </a:r>
          </a:p>
          <a:p>
            <a:pPr marL="0" indent="0">
              <a:buNone/>
            </a:pPr>
            <a:r>
              <a:rPr lang="en-GB" sz="2000" dirty="0" smtClean="0"/>
              <a:t> 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0555256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95631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photons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381" y="1448085"/>
            <a:ext cx="6095238" cy="4571429"/>
          </a:xfrm>
        </p:spPr>
      </p:pic>
    </p:spTree>
    <p:extLst>
      <p:ext uri="{BB962C8B-B14F-4D97-AF65-F5344CB8AC3E}">
        <p14:creationId xmlns:p14="http://schemas.microsoft.com/office/powerpoint/2010/main" val="5645252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9452" y="273053"/>
            <a:ext cx="11297188" cy="635667"/>
          </a:xfrm>
        </p:spPr>
        <p:txBody>
          <a:bodyPr/>
          <a:lstStyle/>
          <a:p>
            <a:r>
              <a:rPr lang="en-US" dirty="0" smtClean="0"/>
              <a:t>(Un)correlated capture </a:t>
            </a:r>
            <a:r>
              <a:rPr lang="en-US" dirty="0" smtClean="0">
                <a:sym typeface="Symbol" panose="05050102010706020507" pitchFamily="18" charset="2"/>
              </a:rPr>
              <a:t> cascades: </a:t>
            </a:r>
            <a:r>
              <a:rPr lang="en-US" baseline="30000" dirty="0" smtClean="0">
                <a:sym typeface="Symbol" panose="05050102010706020507" pitchFamily="18" charset="2"/>
              </a:rPr>
              <a:t>40</a:t>
            </a:r>
            <a:r>
              <a:rPr lang="en-US" dirty="0" smtClean="0">
                <a:sym typeface="Symbol" panose="05050102010706020507" pitchFamily="18" charset="2"/>
              </a:rPr>
              <a:t>Ar(n,)</a:t>
            </a:r>
            <a:r>
              <a:rPr lang="en-US" baseline="30000" dirty="0" smtClean="0">
                <a:sym typeface="Symbol" panose="05050102010706020507" pitchFamily="18" charset="2"/>
              </a:rPr>
              <a:t>41</a:t>
            </a:r>
            <a:r>
              <a:rPr lang="en-US" dirty="0" smtClean="0">
                <a:sym typeface="Symbol" panose="05050102010706020507" pitchFamily="18" charset="2"/>
              </a:rPr>
              <a:t>Ar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30th, 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Alfredo Ferrari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3F53E051-5CF4-4765-8086-B2DC4EB0245F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7" b="4183"/>
          <a:stretch/>
        </p:blipFill>
        <p:spPr>
          <a:xfrm>
            <a:off x="263352" y="795132"/>
            <a:ext cx="8064896" cy="58742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752184" y="3212976"/>
            <a:ext cx="349649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aseline="30000" dirty="0" smtClean="0"/>
              <a:t>40</a:t>
            </a:r>
            <a:r>
              <a:rPr lang="en-US" sz="2400" dirty="0" smtClean="0"/>
              <a:t>Ar(n,</a:t>
            </a:r>
            <a:r>
              <a:rPr lang="en-US" sz="2400" dirty="0" smtClean="0">
                <a:sym typeface="Symbol" panose="05050102010706020507" pitchFamily="18" charset="2"/>
              </a:rPr>
              <a:t>)</a:t>
            </a:r>
            <a:r>
              <a:rPr lang="en-US" sz="2400" baseline="30000" dirty="0" smtClean="0">
                <a:sym typeface="Symbol" panose="05050102010706020507" pitchFamily="18" charset="2"/>
              </a:rPr>
              <a:t>41</a:t>
            </a:r>
            <a:r>
              <a:rPr lang="en-US" sz="2400" dirty="0" smtClean="0">
                <a:sym typeface="Symbol" panose="05050102010706020507" pitchFamily="18" charset="2"/>
              </a:rPr>
              <a:t>Ar:</a:t>
            </a:r>
          </a:p>
          <a:p>
            <a:pPr algn="just"/>
            <a:endParaRPr lang="en-US" sz="2400" dirty="0">
              <a:sym typeface="Symbol" panose="05050102010706020507" pitchFamily="18" charset="2"/>
            </a:endParaRPr>
          </a:p>
          <a:p>
            <a:pPr marL="342900" indent="-342900" algn="just">
              <a:buClr>
                <a:srgbClr val="CC0099"/>
              </a:buClr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accent2"/>
                </a:solidFill>
                <a:sym typeface="Symbol" panose="05050102010706020507" pitchFamily="18" charset="2"/>
              </a:rPr>
              <a:t>Capture  spectrum</a:t>
            </a:r>
          </a:p>
          <a:p>
            <a:pPr marL="342900" indent="-342900" algn="just">
              <a:buClr>
                <a:srgbClr val="CC0099"/>
              </a:buClr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8000"/>
                </a:solidFill>
                <a:sym typeface="Symbol" panose="05050102010706020507" pitchFamily="18" charset="2"/>
              </a:rPr>
              <a:t>Q for corr. cascades (6.10 MeV)</a:t>
            </a:r>
          </a:p>
          <a:p>
            <a:pPr marL="342900" indent="-342900" algn="just">
              <a:buClr>
                <a:srgbClr val="CC0099"/>
              </a:buClr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C00000"/>
                </a:solidFill>
                <a:sym typeface="Symbol" panose="05050102010706020507" pitchFamily="18" charset="2"/>
              </a:rPr>
              <a:t>Q distribution for </a:t>
            </a:r>
            <a:r>
              <a:rPr lang="en-US" sz="2400" dirty="0" err="1" smtClean="0">
                <a:solidFill>
                  <a:srgbClr val="C00000"/>
                </a:solidFill>
                <a:sym typeface="Symbol" panose="05050102010706020507" pitchFamily="18" charset="2"/>
              </a:rPr>
              <a:t>uncorr</a:t>
            </a:r>
            <a:r>
              <a:rPr lang="en-US" sz="2400" dirty="0" smtClean="0">
                <a:solidFill>
                  <a:srgbClr val="C00000"/>
                </a:solidFill>
                <a:sym typeface="Symbol" panose="05050102010706020507" pitchFamily="18" charset="2"/>
              </a:rPr>
              <a:t>. cascades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51095" y="1095722"/>
            <a:ext cx="34233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Liquid Argon experiment are popular for neutrino physics.</a:t>
            </a:r>
          </a:p>
          <a:p>
            <a:r>
              <a:rPr lang="en-US" dirty="0" smtClean="0"/>
              <a:t>Icarus @LNGS was supposed to measure also solar </a:t>
            </a:r>
            <a:r>
              <a:rPr lang="en-US" dirty="0" smtClean="0">
                <a:sym typeface="Symbol" panose="05050102010706020507" pitchFamily="18" charset="2"/>
              </a:rPr>
              <a:t>’s and the main background was neutron capture by </a:t>
            </a:r>
            <a:r>
              <a:rPr lang="en-US" baseline="30000" dirty="0" smtClean="0">
                <a:sym typeface="Symbol" panose="05050102010706020507" pitchFamily="18" charset="2"/>
              </a:rPr>
              <a:t>40</a:t>
            </a:r>
            <a:r>
              <a:rPr lang="en-US" dirty="0" smtClean="0">
                <a:sym typeface="Symbol" panose="05050102010706020507" pitchFamily="18" charset="2"/>
              </a:rPr>
              <a:t>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91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Simulation activity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Based on FLUKA (</a:t>
            </a:r>
            <a:r>
              <a:rPr lang="en-GB" dirty="0" smtClean="0">
                <a:hlinkClick r:id="rId2"/>
              </a:rPr>
              <a:t>www.fluka.org</a:t>
            </a:r>
            <a:r>
              <a:rPr lang="en-GB" dirty="0" smtClean="0"/>
              <a:t>) , P.S. one of the authors</a:t>
            </a:r>
          </a:p>
          <a:p>
            <a:r>
              <a:rPr lang="en-GB" dirty="0" smtClean="0"/>
              <a:t>Long experience on </a:t>
            </a:r>
            <a:r>
              <a:rPr lang="en-GB" dirty="0" err="1" smtClean="0"/>
              <a:t>LAr</a:t>
            </a:r>
            <a:r>
              <a:rPr lang="en-GB" dirty="0" smtClean="0"/>
              <a:t> (ICARUS, Dune)</a:t>
            </a:r>
          </a:p>
          <a:p>
            <a:r>
              <a:rPr lang="en-GB" dirty="0" err="1" smtClean="0"/>
              <a:t>ProtoDUNE</a:t>
            </a:r>
            <a:r>
              <a:rPr lang="en-GB" dirty="0" smtClean="0"/>
              <a:t> cryostat geometry ready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NEW</a:t>
            </a:r>
            <a:r>
              <a:rPr lang="en-GB" dirty="0" smtClean="0"/>
              <a:t> pointwise correlated treatment of low energy neutron interactions in Argon (low energy means &lt; 20 MeV ). </a:t>
            </a:r>
            <a:r>
              <a:rPr lang="en-GB" dirty="0" err="1" smtClean="0"/>
              <a:t>Implemented..last</a:t>
            </a:r>
            <a:r>
              <a:rPr lang="en-GB" dirty="0" smtClean="0"/>
              <a:t> week</a:t>
            </a:r>
          </a:p>
          <a:p>
            <a:pPr lvl="1"/>
            <a:r>
              <a:rPr lang="en-GB" dirty="0" smtClean="0"/>
              <a:t>Pointwise==exact cross section from databases, without group-wise averaging</a:t>
            </a:r>
          </a:p>
          <a:p>
            <a:pPr lvl="1"/>
            <a:r>
              <a:rPr lang="en-GB" dirty="0" smtClean="0"/>
              <a:t>Correlated== energy conservation at each interaction, with “self-consistent” emission of the reaction products, for instance detailed gamma-</a:t>
            </a:r>
            <a:r>
              <a:rPr lang="en-GB" dirty="0" err="1" smtClean="0"/>
              <a:t>deexcitation</a:t>
            </a:r>
            <a:r>
              <a:rPr lang="en-GB" dirty="0" smtClean="0"/>
              <a:t> cascade between experimental excited levels. </a:t>
            </a:r>
            <a:endParaRPr lang="en-GB" dirty="0"/>
          </a:p>
          <a:p>
            <a:pPr lvl="1"/>
            <a:r>
              <a:rPr lang="en-GB" dirty="0" smtClean="0"/>
              <a:t>Nuclear recoil included, but: how much of the recoil energy produces light?</a:t>
            </a:r>
          </a:p>
          <a:p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04876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Neutron data sets differ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2952" y="827077"/>
            <a:ext cx="8060028" cy="38912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45006"/>
            <a:ext cx="8178084" cy="3948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609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07" t="4161" r="21977" b="5630"/>
          <a:stretch/>
        </p:blipFill>
        <p:spPr>
          <a:xfrm>
            <a:off x="0" y="1558344"/>
            <a:ext cx="5181600" cy="46264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6"/>
          <a:stretch/>
        </p:blipFill>
        <p:spPr>
          <a:xfrm>
            <a:off x="5429198" y="1923955"/>
            <a:ext cx="6263841" cy="40547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PROTODUNE geometry in FLUKA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1523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1261209" y="1302335"/>
            <a:ext cx="9101150" cy="5051182"/>
            <a:chOff x="2220685" y="735664"/>
            <a:chExt cx="9101150" cy="5051182"/>
          </a:xfrm>
        </p:grpSpPr>
        <p:grpSp>
          <p:nvGrpSpPr>
            <p:cNvPr id="22" name="Group 21"/>
            <p:cNvGrpSpPr/>
            <p:nvPr/>
          </p:nvGrpSpPr>
          <p:grpSpPr>
            <a:xfrm>
              <a:off x="2220685" y="735664"/>
              <a:ext cx="9101150" cy="5051182"/>
              <a:chOff x="2220685" y="735664"/>
              <a:chExt cx="9101150" cy="5051182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602"/>
              <a:stretch/>
            </p:blipFill>
            <p:spPr>
              <a:xfrm>
                <a:off x="2220685" y="735664"/>
                <a:ext cx="8922395" cy="5051182"/>
              </a:xfrm>
              <a:prstGeom prst="rect">
                <a:avLst/>
              </a:prstGeom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4897960" y="2492224"/>
                <a:ext cx="368241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b="1" dirty="0" smtClean="0">
                    <a:latin typeface="Comic Sans MS" panose="030F0702030302020204" pitchFamily="66" charset="0"/>
                  </a:rPr>
                  <a:t>Polyurethane foam (37.6cm)</a:t>
                </a:r>
                <a:endParaRPr lang="en-US" sz="2000" b="1" dirty="0">
                  <a:latin typeface="Comic Sans MS" panose="030F0702030302020204" pitchFamily="66" charset="0"/>
                </a:endParaRPr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4784739" y="4079852"/>
                <a:ext cx="368241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000" b="1" dirty="0" smtClean="0">
                    <a:latin typeface="Comic Sans MS" panose="030F0702030302020204" pitchFamily="66" charset="0"/>
                  </a:rPr>
                  <a:t>Polyurethane foam (37.6cm)</a:t>
                </a:r>
                <a:endParaRPr lang="en-US" sz="2000" b="1" dirty="0">
                  <a:latin typeface="Comic Sans MS" panose="030F0702030302020204" pitchFamily="66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10084524" y="795756"/>
                <a:ext cx="72648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b="1" dirty="0" err="1" smtClean="0">
                    <a:latin typeface="Comic Sans MS" panose="030F0702030302020204" pitchFamily="66" charset="0"/>
                  </a:rPr>
                  <a:t>LAr</a:t>
                </a:r>
                <a:endParaRPr lang="en-US" sz="2400" b="1" dirty="0">
                  <a:latin typeface="Comic Sans MS" panose="030F0702030302020204" pitchFamily="66" charset="0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6141362" y="1253870"/>
                <a:ext cx="25218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chemeClr val="bg1"/>
                    </a:solidFill>
                    <a:latin typeface="Comic Sans MS" panose="030F0702030302020204" pitchFamily="66" charset="0"/>
                  </a:rPr>
                  <a:t>Internal SS (1.2mm)</a:t>
                </a:r>
                <a:endParaRPr lang="en-US" b="1" dirty="0">
                  <a:solidFill>
                    <a:schemeClr val="bg1"/>
                  </a:solidFill>
                  <a:latin typeface="Comic Sans MS" panose="030F0702030302020204" pitchFamily="66" charset="0"/>
                </a:endParaRPr>
              </a:p>
            </p:txBody>
          </p:sp>
          <p:cxnSp>
            <p:nvCxnSpPr>
              <p:cNvPr id="10" name="Straight Arrow Connector 9"/>
              <p:cNvCxnSpPr/>
              <p:nvPr/>
            </p:nvCxnSpPr>
            <p:spPr>
              <a:xfrm>
                <a:off x="7249886" y="1590617"/>
                <a:ext cx="195943" cy="319780"/>
              </a:xfrm>
              <a:prstGeom prst="straightConnector1">
                <a:avLst/>
              </a:prstGeom>
              <a:ln w="38100">
                <a:solidFill>
                  <a:schemeClr val="bg1"/>
                </a:solidFill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" name="TextBox 11"/>
              <p:cNvSpPr txBox="1"/>
              <p:nvPr/>
            </p:nvSpPr>
            <p:spPr>
              <a:xfrm>
                <a:off x="7009198" y="3156099"/>
                <a:ext cx="407836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b="1" dirty="0" smtClean="0">
                    <a:latin typeface="Comic Sans MS" panose="030F0702030302020204" pitchFamily="66" charset="0"/>
                  </a:rPr>
                  <a:t>Plywood (2x1.2cm) + SS (1mm)</a:t>
                </a:r>
                <a:endParaRPr lang="en-US" sz="2000" b="1" dirty="0">
                  <a:latin typeface="Comic Sans MS" panose="030F0702030302020204" pitchFamily="66" charset="0"/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7804802" y="4720468"/>
                <a:ext cx="218200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000" b="1" dirty="0" smtClean="0">
                    <a:solidFill>
                      <a:prstClr val="black"/>
                    </a:solidFill>
                    <a:latin typeface="Comic Sans MS" panose="030F0702030302020204" pitchFamily="66" charset="0"/>
                  </a:rPr>
                  <a:t>Plywood (1.2cm)</a:t>
                </a:r>
                <a:endParaRPr lang="en-US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7854973" y="1927593"/>
                <a:ext cx="218200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b="1" dirty="0" smtClean="0">
                    <a:latin typeface="Comic Sans MS" panose="030F0702030302020204" pitchFamily="66" charset="0"/>
                  </a:rPr>
                  <a:t>Plywood (1.2cm)</a:t>
                </a:r>
                <a:endParaRPr lang="en-US" sz="2000" b="1" dirty="0">
                  <a:latin typeface="Comic Sans MS" panose="030F0702030302020204" pitchFamily="66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7249886" y="5299470"/>
                <a:ext cx="407194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b="1" dirty="0" smtClean="0">
                    <a:solidFill>
                      <a:schemeClr val="bg1"/>
                    </a:solidFill>
                    <a:latin typeface="Comic Sans MS" panose="030F0702030302020204" pitchFamily="66" charset="0"/>
                  </a:rPr>
                  <a:t>External SS membrane (1cm) </a:t>
                </a:r>
                <a:endParaRPr lang="en-US" sz="2000" b="1" dirty="0">
                  <a:solidFill>
                    <a:schemeClr val="bg1"/>
                  </a:solidFill>
                  <a:latin typeface="Comic Sans MS" panose="030F0702030302020204" pitchFamily="66" charset="0"/>
                </a:endParaRPr>
              </a:p>
            </p:txBody>
          </p:sp>
          <p:cxnSp>
            <p:nvCxnSpPr>
              <p:cNvPr id="20" name="Straight Arrow Connector 19"/>
              <p:cNvCxnSpPr/>
              <p:nvPr/>
            </p:nvCxnSpPr>
            <p:spPr>
              <a:xfrm flipV="1">
                <a:off x="8895806" y="5185954"/>
                <a:ext cx="195943" cy="248195"/>
              </a:xfrm>
              <a:prstGeom prst="straightConnector1">
                <a:avLst/>
              </a:prstGeom>
              <a:ln w="38100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" name="Straight Arrow Connector 23"/>
            <p:cNvCxnSpPr/>
            <p:nvPr/>
          </p:nvCxnSpPr>
          <p:spPr>
            <a:xfrm>
              <a:off x="2881313" y="853760"/>
              <a:ext cx="3260049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3565409" y="853760"/>
              <a:ext cx="82907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latin typeface="Comic Sans MS" panose="030F0702030302020204" pitchFamily="66" charset="0"/>
                </a:rPr>
                <a:t>80cm</a:t>
              </a:r>
              <a:endParaRPr lang="en-US" sz="2000" b="1" dirty="0">
                <a:latin typeface="Comic Sans MS" panose="030F0702030302020204" pitchFamily="66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Detail of the insulation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0446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Neutron </a:t>
            </a:r>
            <a:r>
              <a:rPr lang="en-GB" dirty="0" smtClean="0"/>
              <a:t>backgrounds –I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70" y="1600468"/>
            <a:ext cx="7886700" cy="46101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98036" y="1843703"/>
            <a:ext cx="354169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At LNGS: </a:t>
            </a:r>
          </a:p>
          <a:p>
            <a:r>
              <a:rPr lang="en-GB" dirty="0" smtClean="0"/>
              <a:t>H</a:t>
            </a:r>
            <a:r>
              <a:rPr lang="en-GB" dirty="0"/>
              <a:t>. </a:t>
            </a:r>
            <a:r>
              <a:rPr lang="en-GB" dirty="0" err="1" smtClean="0"/>
              <a:t>Wulandari</a:t>
            </a:r>
            <a:r>
              <a:rPr lang="en-GB" dirty="0" smtClean="0"/>
              <a:t> et al</a:t>
            </a:r>
            <a:r>
              <a:rPr lang="en-GB" dirty="0"/>
              <a:t>, </a:t>
            </a:r>
            <a:r>
              <a:rPr lang="en-GB" dirty="0" smtClean="0"/>
              <a:t>Astropart.Phys.22:313,2004</a:t>
            </a:r>
          </a:p>
          <a:p>
            <a:r>
              <a:rPr lang="en-GB" dirty="0" smtClean="0"/>
              <a:t>Also, previous measurement by ICARUS, </a:t>
            </a:r>
            <a:r>
              <a:rPr lang="it-IT" dirty="0"/>
              <a:t>Il Nuovo Cim. 112A (1999) </a:t>
            </a:r>
            <a:r>
              <a:rPr lang="it-IT" dirty="0" smtClean="0"/>
              <a:t>819 and others</a:t>
            </a:r>
          </a:p>
          <a:p>
            <a:endParaRPr lang="it-IT" dirty="0" smtClean="0"/>
          </a:p>
          <a:p>
            <a:r>
              <a:rPr lang="it-IT" dirty="0" smtClean="0"/>
              <a:t>Order </a:t>
            </a:r>
            <a:r>
              <a:rPr lang="it-IT" dirty="0"/>
              <a:t>of </a:t>
            </a:r>
            <a:r>
              <a:rPr lang="it-IT" dirty="0" smtClean="0"/>
              <a:t>10</a:t>
            </a:r>
            <a:r>
              <a:rPr lang="it-IT" baseline="30000" dirty="0" smtClean="0"/>
              <a:t>−7</a:t>
            </a:r>
            <a:r>
              <a:rPr lang="it-IT" dirty="0" smtClean="0"/>
              <a:t> n/cm</a:t>
            </a:r>
            <a:r>
              <a:rPr lang="it-IT" baseline="30000" dirty="0" smtClean="0"/>
              <a:t>2</a:t>
            </a:r>
            <a:r>
              <a:rPr lang="it-IT" dirty="0" smtClean="0"/>
              <a:t>/s (E&gt;1MeV)</a:t>
            </a:r>
          </a:p>
          <a:p>
            <a:endParaRPr lang="it-IT" dirty="0"/>
          </a:p>
          <a:p>
            <a:r>
              <a:rPr lang="it-IT" dirty="0" smtClean="0">
                <a:solidFill>
                  <a:srgbClr val="C00000"/>
                </a:solidFill>
              </a:rPr>
              <a:t>Shape already implemented in the simulation</a:t>
            </a:r>
          </a:p>
          <a:p>
            <a:endParaRPr lang="it-IT" dirty="0" smtClean="0"/>
          </a:p>
          <a:p>
            <a:endParaRPr lang="it-IT" dirty="0" smtClean="0"/>
          </a:p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324637" y="1001910"/>
            <a:ext cx="621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Neutrons from fission and (</a:t>
            </a:r>
            <a:r>
              <a:rPr lang="en-GB" dirty="0" smtClean="0">
                <a:sym typeface="Symbol" panose="05050102010706020507" pitchFamily="18" charset="2"/>
              </a:rPr>
              <a:t>,n) reactions in the rock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71029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Neutron </a:t>
            </a:r>
            <a:r>
              <a:rPr lang="en-GB" dirty="0" smtClean="0"/>
              <a:t>backgrounds –II 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673143" y="900246"/>
            <a:ext cx="621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Neutrons from cosmic muons: high energy</a:t>
            </a:r>
            <a:endParaRPr lang="en-GB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092" y="1248893"/>
            <a:ext cx="5381625" cy="33337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27797" y="1196657"/>
            <a:ext cx="35416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At LNGS: </a:t>
            </a:r>
          </a:p>
          <a:p>
            <a:endParaRPr lang="it-IT" dirty="0" smtClean="0"/>
          </a:p>
          <a:p>
            <a:r>
              <a:rPr lang="it-IT" dirty="0" smtClean="0"/>
              <a:t>A. Empl et al. , arXiv:1210.2708</a:t>
            </a:r>
          </a:p>
          <a:p>
            <a:r>
              <a:rPr lang="it-IT" dirty="0" smtClean="0">
                <a:solidFill>
                  <a:srgbClr val="C00000"/>
                </a:solidFill>
              </a:rPr>
              <a:t>Simulated with FLUKA</a:t>
            </a:r>
          </a:p>
          <a:p>
            <a:endParaRPr lang="it-IT" dirty="0" smtClean="0"/>
          </a:p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" t="11644" r="10344" b="5914"/>
          <a:stretch/>
        </p:blipFill>
        <p:spPr>
          <a:xfrm>
            <a:off x="6254370" y="2481954"/>
            <a:ext cx="4447973" cy="411953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96355" y="4732470"/>
            <a:ext cx="42457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Old studies for proton decay in giant </a:t>
            </a:r>
            <a:r>
              <a:rPr lang="en-GB" dirty="0" err="1" smtClean="0"/>
              <a:t>LAr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C00000"/>
                </a:solidFill>
              </a:rPr>
              <a:t>done with FLUKA </a:t>
            </a:r>
            <a:r>
              <a:rPr lang="en-GB" dirty="0" smtClean="0"/>
              <a:t>(by me….)</a:t>
            </a:r>
          </a:p>
          <a:p>
            <a:r>
              <a:rPr lang="en-GB" dirty="0" smtClean="0"/>
              <a:t>Published in A. Bueno et al., JHEP 0704:041,2007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434107" y="6297769"/>
            <a:ext cx="3021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Kaon0 and </a:t>
            </a:r>
            <a:r>
              <a:rPr lang="el-GR" dirty="0" smtClean="0"/>
              <a:t>Λ</a:t>
            </a:r>
            <a:r>
              <a:rPr lang="en-GB" dirty="0" smtClean="0"/>
              <a:t>0 also present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3819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Neutron backgrounds –II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285" y="975574"/>
            <a:ext cx="6386490" cy="5611970"/>
          </a:xfrm>
        </p:spPr>
        <p:txBody>
          <a:bodyPr/>
          <a:lstStyle/>
          <a:p>
            <a:r>
              <a:rPr lang="en-GB" sz="2000" dirty="0" smtClean="0"/>
              <a:t>From radioactive isotopes in cryostat and other materials</a:t>
            </a:r>
          </a:p>
          <a:p>
            <a:r>
              <a:rPr lang="en-GB" sz="2000" dirty="0" smtClean="0"/>
              <a:t>Very dependent on the material/production process/ contamination (compilations from LNGS and others, for instance</a:t>
            </a:r>
          </a:p>
          <a:p>
            <a:pPr lvl="1"/>
            <a:r>
              <a:rPr lang="en-GB" sz="1600" dirty="0" err="1" smtClean="0"/>
              <a:t>Astropart</a:t>
            </a:r>
            <a:r>
              <a:rPr lang="en-GB" sz="1600" dirty="0" smtClean="0"/>
              <a:t>. Phys 35,43 (2011)</a:t>
            </a:r>
          </a:p>
          <a:p>
            <a:pPr lvl="1"/>
            <a:r>
              <a:rPr lang="en-GB" sz="1600" dirty="0" smtClean="0"/>
              <a:t>NEXT-100 TDR </a:t>
            </a:r>
            <a:r>
              <a:rPr lang="en-GB" sz="1600" u="sng" dirty="0">
                <a:hlinkClick r:id="rId2"/>
              </a:rPr>
              <a:t>http://www-eng.lbl.gov/~</a:t>
            </a:r>
            <a:r>
              <a:rPr lang="en-GB" sz="1600" u="sng" dirty="0" smtClean="0">
                <a:hlinkClick r:id="rId2"/>
              </a:rPr>
              <a:t>shuman/NEXT/MATERIALS&amp;COMPONENTS/Background_measurement/radiopurity_jan2012-3.pdf</a:t>
            </a:r>
            <a:endParaRPr lang="en-GB" sz="1600" dirty="0" smtClean="0"/>
          </a:p>
          <a:p>
            <a:r>
              <a:rPr lang="en-GB" sz="2000" dirty="0" smtClean="0"/>
              <a:t>Order of magnitude for steel &gt;1mBq/kg</a:t>
            </a:r>
          </a:p>
          <a:p>
            <a:r>
              <a:rPr lang="en-GB" sz="2000" dirty="0" err="1" smtClean="0"/>
              <a:t>ProtoDune</a:t>
            </a:r>
            <a:r>
              <a:rPr lang="en-GB" sz="2000" dirty="0" smtClean="0"/>
              <a:t> has ~200 tons of iron in the vessel</a:t>
            </a:r>
          </a:p>
          <a:p>
            <a:r>
              <a:rPr lang="en-GB" sz="2000" dirty="0" smtClean="0"/>
              <a:t>In FLUKA, we can simulate radioactive decays as source particles</a:t>
            </a:r>
          </a:p>
          <a:p>
            <a:endParaRPr lang="en-GB" sz="2000" dirty="0" smtClean="0"/>
          </a:p>
          <a:p>
            <a:pPr marL="0" indent="0">
              <a:buNone/>
            </a:pPr>
            <a:r>
              <a:rPr lang="en-GB" sz="2000" dirty="0" smtClean="0"/>
              <a:t>Will have to consider also photon background, from all sources</a:t>
            </a: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3" t="2663" r="44216"/>
          <a:stretch/>
        </p:blipFill>
        <p:spPr>
          <a:xfrm>
            <a:off x="7559898" y="528837"/>
            <a:ext cx="4101921" cy="611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4566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First simulations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First look at background from rock radioactivity</a:t>
            </a:r>
          </a:p>
          <a:p>
            <a:r>
              <a:rPr lang="en-GB" dirty="0" smtClean="0"/>
              <a:t>Full </a:t>
            </a:r>
            <a:r>
              <a:rPr lang="en-GB" dirty="0" err="1" smtClean="0"/>
              <a:t>cryo</a:t>
            </a:r>
            <a:r>
              <a:rPr lang="en-GB" dirty="0" smtClean="0"/>
              <a:t> geometry</a:t>
            </a:r>
          </a:p>
          <a:p>
            <a:r>
              <a:rPr lang="en-GB" dirty="0" smtClean="0"/>
              <a:t>Inner box of </a:t>
            </a:r>
            <a:r>
              <a:rPr lang="en-GB" dirty="0" err="1" smtClean="0"/>
              <a:t>LAr</a:t>
            </a:r>
            <a:r>
              <a:rPr lang="en-GB" dirty="0" smtClean="0"/>
              <a:t> 2m side</a:t>
            </a:r>
          </a:p>
          <a:p>
            <a:r>
              <a:rPr lang="en-GB" dirty="0" smtClean="0"/>
              <a:t>Source: hall C spectrum, generated on a sphere surrounding the detector, with angular distribution such as to give a uniform isotropic flux within the sphere</a:t>
            </a:r>
          </a:p>
          <a:p>
            <a:endParaRPr lang="en-GB" dirty="0"/>
          </a:p>
          <a:p>
            <a:r>
              <a:rPr lang="en-GB" dirty="0" smtClean="0"/>
              <a:t>Detailed vertex / hits </a:t>
            </a:r>
            <a:r>
              <a:rPr lang="en-GB" dirty="0" err="1" smtClean="0"/>
              <a:t>analysys</a:t>
            </a:r>
            <a:r>
              <a:rPr lang="en-GB" dirty="0" smtClean="0"/>
              <a:t> in progress</a:t>
            </a:r>
          </a:p>
          <a:p>
            <a:r>
              <a:rPr lang="en-GB" dirty="0" smtClean="0"/>
              <a:t>First look at global quantities and</a:t>
            </a:r>
          </a:p>
          <a:p>
            <a:r>
              <a:rPr lang="en-GB" dirty="0" smtClean="0"/>
              <a:t> raw “hits” == energy deposited in 20x20x20 cm cells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46540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Neutron cross sections (low energy)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10" y="1487573"/>
            <a:ext cx="9387373" cy="4544632"/>
          </a:xfrm>
        </p:spPr>
      </p:pic>
      <p:grpSp>
        <p:nvGrpSpPr>
          <p:cNvPr id="22" name="Group 21"/>
          <p:cNvGrpSpPr/>
          <p:nvPr/>
        </p:nvGrpSpPr>
        <p:grpSpPr>
          <a:xfrm>
            <a:off x="7598735" y="5670698"/>
            <a:ext cx="3374642" cy="934680"/>
            <a:chOff x="7598735" y="5670698"/>
            <a:chExt cx="3374642" cy="934680"/>
          </a:xfrm>
        </p:grpSpPr>
        <p:sp>
          <p:nvSpPr>
            <p:cNvPr id="5" name="TextBox 4"/>
            <p:cNvSpPr txBox="1"/>
            <p:nvPr/>
          </p:nvSpPr>
          <p:spPr>
            <a:xfrm>
              <a:off x="7598735" y="6236046"/>
              <a:ext cx="33746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1.4 MeV:  </a:t>
              </a:r>
              <a:r>
                <a:rPr lang="en-GB" dirty="0" err="1" smtClean="0"/>
                <a:t>Ar</a:t>
              </a:r>
              <a:r>
                <a:rPr lang="en-GB" dirty="0" smtClean="0"/>
                <a:t> 1</a:t>
              </a:r>
              <a:r>
                <a:rPr lang="en-GB" baseline="30000" dirty="0" smtClean="0"/>
                <a:t>st</a:t>
              </a:r>
              <a:r>
                <a:rPr lang="en-GB" dirty="0" smtClean="0"/>
                <a:t> excited state</a:t>
              </a:r>
              <a:endParaRPr lang="en-GB" dirty="0"/>
            </a:p>
          </p:txBody>
        </p:sp>
        <p:cxnSp>
          <p:nvCxnSpPr>
            <p:cNvPr id="7" name="Straight Arrow Connector 6"/>
            <p:cNvCxnSpPr/>
            <p:nvPr/>
          </p:nvCxnSpPr>
          <p:spPr bwMode="auto">
            <a:xfrm flipH="1" flipV="1">
              <a:off x="8591107" y="5670698"/>
              <a:ext cx="7088" cy="581246"/>
            </a:xfrm>
            <a:prstGeom prst="straightConnector1">
              <a:avLst/>
            </a:prstGeom>
            <a:noFill/>
            <a:ln w="349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13" name="Group 12"/>
          <p:cNvGrpSpPr/>
          <p:nvPr/>
        </p:nvGrpSpPr>
        <p:grpSpPr>
          <a:xfrm>
            <a:off x="9462977" y="2605725"/>
            <a:ext cx="1233376" cy="378479"/>
            <a:chOff x="9462977" y="2605725"/>
            <a:chExt cx="1233376" cy="378479"/>
          </a:xfrm>
        </p:grpSpPr>
        <p:sp>
          <p:nvSpPr>
            <p:cNvPr id="8" name="TextBox 7"/>
            <p:cNvSpPr txBox="1"/>
            <p:nvPr/>
          </p:nvSpPr>
          <p:spPr>
            <a:xfrm>
              <a:off x="9994842" y="2605725"/>
              <a:ext cx="701511" cy="3784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n, n’</a:t>
              </a:r>
              <a:endParaRPr lang="en-GB" dirty="0"/>
            </a:p>
          </p:txBody>
        </p:sp>
        <p:cxnSp>
          <p:nvCxnSpPr>
            <p:cNvPr id="9" name="Straight Arrow Connector 8"/>
            <p:cNvCxnSpPr/>
            <p:nvPr/>
          </p:nvCxnSpPr>
          <p:spPr bwMode="auto">
            <a:xfrm flipH="1">
              <a:off x="9462977" y="2838624"/>
              <a:ext cx="531866" cy="145580"/>
            </a:xfrm>
            <a:prstGeom prst="straightConnector1">
              <a:avLst/>
            </a:prstGeom>
            <a:noFill/>
            <a:ln w="349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14" name="Group 13"/>
          <p:cNvGrpSpPr/>
          <p:nvPr/>
        </p:nvGrpSpPr>
        <p:grpSpPr>
          <a:xfrm>
            <a:off x="9615377" y="2162700"/>
            <a:ext cx="1662223" cy="378479"/>
            <a:chOff x="9462977" y="2605725"/>
            <a:chExt cx="1662223" cy="378479"/>
          </a:xfrm>
        </p:grpSpPr>
        <p:sp>
          <p:nvSpPr>
            <p:cNvPr id="15" name="TextBox 14"/>
            <p:cNvSpPr txBox="1"/>
            <p:nvPr/>
          </p:nvSpPr>
          <p:spPr>
            <a:xfrm>
              <a:off x="9994842" y="2605725"/>
              <a:ext cx="1130358" cy="3784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n, total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 bwMode="auto">
            <a:xfrm flipH="1">
              <a:off x="9462977" y="2838624"/>
              <a:ext cx="531866" cy="145580"/>
            </a:xfrm>
            <a:prstGeom prst="straightConnector1">
              <a:avLst/>
            </a:prstGeom>
            <a:noFill/>
            <a:ln w="349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17" name="Group 16"/>
          <p:cNvGrpSpPr/>
          <p:nvPr/>
        </p:nvGrpSpPr>
        <p:grpSpPr>
          <a:xfrm>
            <a:off x="9615377" y="2368264"/>
            <a:ext cx="1761460" cy="378479"/>
            <a:chOff x="9462977" y="2605725"/>
            <a:chExt cx="1761460" cy="378479"/>
          </a:xfrm>
        </p:grpSpPr>
        <p:sp>
          <p:nvSpPr>
            <p:cNvPr id="18" name="TextBox 17"/>
            <p:cNvSpPr txBox="1"/>
            <p:nvPr/>
          </p:nvSpPr>
          <p:spPr>
            <a:xfrm>
              <a:off x="9994842" y="2605725"/>
              <a:ext cx="12295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B050"/>
                  </a:solidFill>
                </a:rPr>
                <a:t>n, elastic</a:t>
              </a:r>
              <a:endParaRPr lang="en-GB" dirty="0">
                <a:solidFill>
                  <a:srgbClr val="00B050"/>
                </a:solidFill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 bwMode="auto">
            <a:xfrm flipH="1">
              <a:off x="9462977" y="2838624"/>
              <a:ext cx="531866" cy="145580"/>
            </a:xfrm>
            <a:prstGeom prst="straightConnector1">
              <a:avLst/>
            </a:prstGeom>
            <a:noFill/>
            <a:ln w="349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cxnSp>
        <p:nvCxnSpPr>
          <p:cNvPr id="21" name="Straight Arrow Connector 20"/>
          <p:cNvCxnSpPr/>
          <p:nvPr/>
        </p:nvCxnSpPr>
        <p:spPr bwMode="auto">
          <a:xfrm flipH="1">
            <a:off x="446564" y="2774078"/>
            <a:ext cx="9144000" cy="0"/>
          </a:xfrm>
          <a:prstGeom prst="straightConnector1">
            <a:avLst/>
          </a:prstGeom>
          <a:noFill/>
          <a:ln w="6350" cap="flat" cmpd="sng" algn="ctr">
            <a:solidFill>
              <a:srgbClr val="000000"/>
            </a:solidFill>
            <a:prstDash val="sysDash"/>
            <a:round/>
            <a:headEnd type="none" w="med" len="med"/>
            <a:tailEnd type="triangle"/>
          </a:ln>
          <a:effectLst/>
        </p:spPr>
      </p:cxnSp>
      <p:grpSp>
        <p:nvGrpSpPr>
          <p:cNvPr id="23" name="Group 22"/>
          <p:cNvGrpSpPr/>
          <p:nvPr/>
        </p:nvGrpSpPr>
        <p:grpSpPr>
          <a:xfrm>
            <a:off x="669851" y="2746743"/>
            <a:ext cx="2029723" cy="1707314"/>
            <a:chOff x="7598735" y="4898064"/>
            <a:chExt cx="2029723" cy="1707314"/>
          </a:xfrm>
        </p:grpSpPr>
        <p:sp>
          <p:nvSpPr>
            <p:cNvPr id="24" name="TextBox 23"/>
            <p:cNvSpPr txBox="1"/>
            <p:nvPr/>
          </p:nvSpPr>
          <p:spPr>
            <a:xfrm>
              <a:off x="7598735" y="6236046"/>
              <a:ext cx="20297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00000"/>
                  </a:solidFill>
                </a:rPr>
                <a:t>1. </a:t>
              </a:r>
              <a:r>
                <a:rPr lang="en-GB" dirty="0">
                  <a:solidFill>
                    <a:srgbClr val="000000"/>
                  </a:solidFill>
                </a:rPr>
                <a:t>b</a:t>
              </a:r>
              <a:r>
                <a:rPr lang="en-GB" dirty="0" smtClean="0">
                  <a:solidFill>
                    <a:srgbClr val="000000"/>
                  </a:solidFill>
                </a:rPr>
                <a:t> ~ 50 cm path</a:t>
              </a:r>
              <a:endParaRPr lang="en-GB" dirty="0">
                <a:solidFill>
                  <a:srgbClr val="000000"/>
                </a:solidFill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 bwMode="auto">
            <a:xfrm flipH="1" flipV="1">
              <a:off x="7666075" y="4898064"/>
              <a:ext cx="932120" cy="1353880"/>
            </a:xfrm>
            <a:prstGeom prst="straightConnector1">
              <a:avLst/>
            </a:prstGeom>
            <a:noFill/>
            <a:ln w="349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7" name="Group 26"/>
          <p:cNvGrpSpPr/>
          <p:nvPr/>
        </p:nvGrpSpPr>
        <p:grpSpPr>
          <a:xfrm>
            <a:off x="9462977" y="4030720"/>
            <a:ext cx="1761460" cy="378479"/>
            <a:chOff x="9462977" y="2605725"/>
            <a:chExt cx="1761460" cy="378479"/>
          </a:xfrm>
        </p:grpSpPr>
        <p:sp>
          <p:nvSpPr>
            <p:cNvPr id="28" name="TextBox 27"/>
            <p:cNvSpPr txBox="1"/>
            <p:nvPr/>
          </p:nvSpPr>
          <p:spPr>
            <a:xfrm>
              <a:off x="9994842" y="2605725"/>
              <a:ext cx="12295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n, </a:t>
              </a:r>
              <a:r>
                <a:rPr lang="en-GB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sym typeface="Symbol" panose="05050102010706020507" pitchFamily="18" charset="2"/>
                </a:rPr>
                <a:t></a:t>
              </a:r>
              <a:endParaRPr lang="en-GB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29" name="Straight Arrow Connector 28"/>
            <p:cNvCxnSpPr/>
            <p:nvPr/>
          </p:nvCxnSpPr>
          <p:spPr bwMode="auto">
            <a:xfrm flipH="1">
              <a:off x="9462977" y="2838624"/>
              <a:ext cx="531866" cy="145580"/>
            </a:xfrm>
            <a:prstGeom prst="straightConnector1">
              <a:avLst/>
            </a:prstGeom>
            <a:noFill/>
            <a:ln w="3492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10" name="Group 9"/>
          <p:cNvGrpSpPr/>
          <p:nvPr/>
        </p:nvGrpSpPr>
        <p:grpSpPr>
          <a:xfrm>
            <a:off x="5512157" y="5750812"/>
            <a:ext cx="760144" cy="650725"/>
            <a:chOff x="5512157" y="5750812"/>
            <a:chExt cx="760144" cy="650725"/>
          </a:xfrm>
        </p:grpSpPr>
        <p:sp>
          <p:nvSpPr>
            <p:cNvPr id="3" name="TextBox 2"/>
            <p:cNvSpPr txBox="1"/>
            <p:nvPr/>
          </p:nvSpPr>
          <p:spPr>
            <a:xfrm>
              <a:off x="5512157" y="6032205"/>
              <a:ext cx="7601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 </a:t>
              </a:r>
              <a:r>
                <a:rPr lang="en-GB" dirty="0" err="1" smtClean="0"/>
                <a:t>keV</a:t>
              </a:r>
              <a:endParaRPr lang="en-GB" dirty="0"/>
            </a:p>
          </p:txBody>
        </p:sp>
        <p:cxnSp>
          <p:nvCxnSpPr>
            <p:cNvPr id="26" name="Straight Arrow Connector 25"/>
            <p:cNvCxnSpPr/>
            <p:nvPr/>
          </p:nvCxnSpPr>
          <p:spPr bwMode="auto">
            <a:xfrm flipV="1">
              <a:off x="5892229" y="5750812"/>
              <a:ext cx="0" cy="294660"/>
            </a:xfrm>
            <a:prstGeom prst="straightConnector1">
              <a:avLst/>
            </a:prstGeom>
            <a:noFill/>
            <a:ln w="349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30" name="Group 29"/>
          <p:cNvGrpSpPr/>
          <p:nvPr/>
        </p:nvGrpSpPr>
        <p:grpSpPr>
          <a:xfrm>
            <a:off x="6366453" y="5748673"/>
            <a:ext cx="901209" cy="650725"/>
            <a:chOff x="5512157" y="5750812"/>
            <a:chExt cx="901209" cy="650725"/>
          </a:xfrm>
        </p:grpSpPr>
        <p:sp>
          <p:nvSpPr>
            <p:cNvPr id="31" name="TextBox 30"/>
            <p:cNvSpPr txBox="1"/>
            <p:nvPr/>
          </p:nvSpPr>
          <p:spPr>
            <a:xfrm>
              <a:off x="5512157" y="6032205"/>
              <a:ext cx="9012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10 </a:t>
              </a:r>
              <a:r>
                <a:rPr lang="en-GB" dirty="0" err="1" smtClean="0"/>
                <a:t>keV</a:t>
              </a:r>
              <a:endParaRPr lang="en-GB" dirty="0"/>
            </a:p>
          </p:txBody>
        </p:sp>
        <p:cxnSp>
          <p:nvCxnSpPr>
            <p:cNvPr id="32" name="Straight Arrow Connector 31"/>
            <p:cNvCxnSpPr/>
            <p:nvPr/>
          </p:nvCxnSpPr>
          <p:spPr bwMode="auto">
            <a:xfrm flipV="1">
              <a:off x="5892229" y="5750812"/>
              <a:ext cx="0" cy="294660"/>
            </a:xfrm>
            <a:prstGeom prst="straightConnector1">
              <a:avLst/>
            </a:prstGeom>
            <a:noFill/>
            <a:ln w="349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11" name="TextBox 10"/>
          <p:cNvSpPr txBox="1"/>
          <p:nvPr/>
        </p:nvSpPr>
        <p:spPr>
          <a:xfrm>
            <a:off x="1088265" y="4571280"/>
            <a:ext cx="25074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Elastic : </a:t>
            </a:r>
            <a:r>
              <a:rPr lang="en-GB" dirty="0" smtClean="0">
                <a:solidFill>
                  <a:srgbClr val="00B050"/>
                </a:solidFill>
                <a:sym typeface="Symbol" panose="05050102010706020507" pitchFamily="18" charset="2"/>
              </a:rPr>
              <a:t>E0.1E</a:t>
            </a:r>
          </a:p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Capture: Q6MeV</a:t>
            </a:r>
          </a:p>
          <a:p>
            <a:r>
              <a:rPr lang="en-GB" dirty="0" smtClean="0">
                <a:solidFill>
                  <a:srgbClr val="0070C0"/>
                </a:solidFill>
                <a:sym typeface="Symbol" panose="05050102010706020507" pitchFamily="18" charset="2"/>
              </a:rPr>
              <a:t>Inelastic: </a:t>
            </a:r>
            <a:r>
              <a:rPr lang="en-GB" dirty="0">
                <a:solidFill>
                  <a:srgbClr val="0070C0"/>
                </a:solidFill>
                <a:sym typeface="Symbol" panose="05050102010706020507" pitchFamily="18" charset="2"/>
              </a:rPr>
              <a:t></a:t>
            </a:r>
            <a:r>
              <a:rPr lang="en-GB" dirty="0" smtClean="0">
                <a:solidFill>
                  <a:srgbClr val="0070C0"/>
                </a:solidFill>
                <a:sym typeface="Symbol" panose="05050102010706020507" pitchFamily="18" charset="2"/>
              </a:rPr>
              <a:t>E&gt;1.4 MeV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88265" y="1075386"/>
            <a:ext cx="8105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 at high energy, the neutron interaction length in argon is around 80~cm)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9321078"/>
      </p:ext>
    </p:extLst>
  </p:cSld>
  <p:clrMapOvr>
    <a:masterClrMapping/>
  </p:clrMapOvr>
</p:sld>
</file>

<file path=ppt/theme/theme1.xml><?xml version="1.0" encoding="utf-8"?>
<a:theme xmlns:a="http://schemas.openxmlformats.org/drawingml/2006/main" name="prova">
  <a:themeElements>
    <a:clrScheme name="Blueprint 9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0033CC"/>
      </a:accent2>
      <a:accent3>
        <a:srgbClr val="FFFFFF"/>
      </a:accent3>
      <a:accent4>
        <a:srgbClr val="353A77"/>
      </a:accent4>
      <a:accent5>
        <a:srgbClr val="F4E9C1"/>
      </a:accent5>
      <a:accent6>
        <a:srgbClr val="002DB9"/>
      </a:accent6>
      <a:hlink>
        <a:srgbClr val="6F89F7"/>
      </a:hlink>
      <a:folHlink>
        <a:srgbClr val="CFDBFD"/>
      </a:folHlink>
    </a:clrScheme>
    <a:fontScheme name="Blueprin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63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63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9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0033CC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002DB9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prova</Template>
  <TotalTime>5787</TotalTime>
  <Words>920</Words>
  <Application>Microsoft Office PowerPoint</Application>
  <PresentationFormat>Widescreen</PresentationFormat>
  <Paragraphs>140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Calibri</vt:lpstr>
      <vt:lpstr>Comic Sans MS</vt:lpstr>
      <vt:lpstr>Symbol</vt:lpstr>
      <vt:lpstr>Tahoma</vt:lpstr>
      <vt:lpstr>Wingdings</vt:lpstr>
      <vt:lpstr>prova</vt:lpstr>
      <vt:lpstr>Simulations of  UAr dark matter detectors shielded by LAr vetoes</vt:lpstr>
      <vt:lpstr>Simulation activity</vt:lpstr>
      <vt:lpstr>PROTODUNE geometry in FLUKA</vt:lpstr>
      <vt:lpstr>Detail of the insulation</vt:lpstr>
      <vt:lpstr>Neutron backgrounds –I </vt:lpstr>
      <vt:lpstr>Neutron backgrounds –II </vt:lpstr>
      <vt:lpstr>Neutron backgrounds –II </vt:lpstr>
      <vt:lpstr>First simulations</vt:lpstr>
      <vt:lpstr>Neutron cross sections (low energy)</vt:lpstr>
      <vt:lpstr>Neutron flux (a.u.), overall view</vt:lpstr>
      <vt:lpstr>Neutron spectra</vt:lpstr>
      <vt:lpstr>Effect of foam</vt:lpstr>
      <vt:lpstr>Deposited energy, global</vt:lpstr>
      <vt:lpstr>Deposited energy , “hits”</vt:lpstr>
      <vt:lpstr>Veto? Some exercises</vt:lpstr>
      <vt:lpstr>Conclusion</vt:lpstr>
      <vt:lpstr>Backup</vt:lpstr>
      <vt:lpstr>photons</vt:lpstr>
      <vt:lpstr>(Un)correlated capture  cascades: 40Ar(n,)41Ar</vt:lpstr>
      <vt:lpstr>Neutron data sets differ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Muon veto and beam events</dc:title>
  <dc:creator>paola</dc:creator>
  <cp:lastModifiedBy>Referee</cp:lastModifiedBy>
  <cp:revision>411</cp:revision>
  <dcterms:created xsi:type="dcterms:W3CDTF">2015-02-17T11:47:50Z</dcterms:created>
  <dcterms:modified xsi:type="dcterms:W3CDTF">2017-10-26T11:57:50Z</dcterms:modified>
</cp:coreProperties>
</file>