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sldx" ContentType="application/vnd.openxmlformats-officedocument.presentationml.slide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98" r:id="rId3"/>
    <p:sldId id="507" r:id="rId4"/>
    <p:sldId id="508" r:id="rId5"/>
    <p:sldId id="509" r:id="rId6"/>
    <p:sldId id="514" r:id="rId7"/>
    <p:sldId id="506" r:id="rId8"/>
    <p:sldId id="511" r:id="rId9"/>
    <p:sldId id="510" r:id="rId10"/>
    <p:sldId id="515" r:id="rId11"/>
    <p:sldId id="516" r:id="rId12"/>
    <p:sldId id="512" r:id="rId13"/>
    <p:sldId id="513" r:id="rId14"/>
    <p:sldId id="517" r:id="rId15"/>
    <p:sldId id="518" r:id="rId16"/>
    <p:sldId id="519" r:id="rId17"/>
    <p:sldId id="491" r:id="rId1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 Grzegorz Zuzel" initials="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008000"/>
    <a:srgbClr val="3399FF"/>
    <a:srgbClr val="0066FF"/>
    <a:srgbClr val="EAB200"/>
    <a:srgbClr val="FFFF66"/>
    <a:srgbClr val="FF0000"/>
    <a:srgbClr val="0F68F9"/>
    <a:srgbClr val="D48316"/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18" autoAdjust="0"/>
    <p:restoredTop sz="94647" autoAdjust="0"/>
  </p:normalViewPr>
  <p:slideViewPr>
    <p:cSldViewPr>
      <p:cViewPr>
        <p:scale>
          <a:sx n="80" d="100"/>
          <a:sy n="80" d="100"/>
        </p:scale>
        <p:origin x="-2165" y="-3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notesViewPr>
    <p:cSldViewPr>
      <p:cViewPr varScale="1">
        <p:scale>
          <a:sx n="68" d="100"/>
          <a:sy n="68" d="100"/>
        </p:scale>
        <p:origin x="-3058" y="-77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741998C-A49A-41B7-9B9F-53C075F0914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651612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rostokąt 4"/>
          <p:cNvSpPr/>
          <p:nvPr userDrawn="1"/>
        </p:nvSpPr>
        <p:spPr>
          <a:xfrm>
            <a:off x="1619672" y="6165304"/>
            <a:ext cx="7524328" cy="6480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05203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53415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10890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7686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rostokąt 4"/>
          <p:cNvSpPr/>
          <p:nvPr userDrawn="1"/>
        </p:nvSpPr>
        <p:spPr>
          <a:xfrm>
            <a:off x="1619672" y="6237312"/>
            <a:ext cx="7524328" cy="6206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pole tekstowe 5"/>
          <p:cNvSpPr txBox="1"/>
          <p:nvPr userDrawn="1"/>
        </p:nvSpPr>
        <p:spPr>
          <a:xfrm>
            <a:off x="1628056" y="6597352"/>
            <a:ext cx="752432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000" i="1" kern="1200" dirty="0" smtClean="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rPr>
              <a:t>DS-20k CERN</a:t>
            </a:r>
            <a:r>
              <a:rPr lang="en-US" sz="1000" i="1" kern="1200" dirty="0" smtClean="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rPr>
              <a:t> meeting, </a:t>
            </a:r>
            <a:r>
              <a:rPr lang="pl-PL" sz="1000" i="1" kern="1200" dirty="0" smtClean="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rPr>
              <a:t>26</a:t>
            </a:r>
            <a:r>
              <a:rPr lang="en-US" sz="1000" i="1" kern="1200" dirty="0" smtClean="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rPr>
              <a:t>-</a:t>
            </a:r>
            <a:r>
              <a:rPr lang="pl-PL" sz="1000" i="1" kern="1200" dirty="0" smtClean="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rPr>
              <a:t>2</a:t>
            </a:r>
            <a:r>
              <a:rPr lang="en-US" sz="1000" i="1" kern="1200" dirty="0" smtClean="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rPr>
              <a:t>7.</a:t>
            </a:r>
            <a:r>
              <a:rPr lang="pl-PL" sz="1000" i="1" kern="1200" dirty="0" smtClean="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rPr>
              <a:t>1</a:t>
            </a:r>
            <a:r>
              <a:rPr lang="en-US" sz="1000" i="1" kern="1200" dirty="0" smtClean="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rPr>
              <a:t>0.2017, </a:t>
            </a:r>
            <a:r>
              <a:rPr lang="pl-PL" sz="1000" i="1" kern="1200" dirty="0" smtClean="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rPr>
              <a:t>CERN</a:t>
            </a:r>
            <a:r>
              <a:rPr lang="en-US" sz="1000" i="1" kern="1200" dirty="0" smtClean="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rPr>
              <a:t>, </a:t>
            </a:r>
            <a:r>
              <a:rPr lang="pl-PL" sz="1000" i="1" kern="1200" dirty="0" err="1" smtClean="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rPr>
              <a:t>Switzerland</a:t>
            </a:r>
            <a:endParaRPr lang="en-US" sz="1000" i="1" kern="1200" dirty="0">
              <a:solidFill>
                <a:schemeClr val="tx1"/>
              </a:solidFill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7" name="Prostokąt 6"/>
          <p:cNvSpPr/>
          <p:nvPr userDrawn="1"/>
        </p:nvSpPr>
        <p:spPr>
          <a:xfrm>
            <a:off x="1619672" y="0"/>
            <a:ext cx="7524328" cy="764704"/>
          </a:xfrm>
          <a:prstGeom prst="rect">
            <a:avLst/>
          </a:prstGeom>
          <a:solidFill>
            <a:srgbClr val="FFFF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400" dirty="0">
              <a:solidFill>
                <a:schemeClr val="tx1"/>
              </a:solidFill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24" y="6383171"/>
            <a:ext cx="1530000" cy="4190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457977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21593237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60975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8476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l-PL" smtClean="0"/>
              <a:t>Kliknij, aby edytować styl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06773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947504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31870885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2124493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0" y="0"/>
            <a:ext cx="1619250" cy="6858000"/>
          </a:xfrm>
          <a:prstGeom prst="rect">
            <a:avLst/>
          </a:prstGeom>
          <a:solidFill>
            <a:srgbClr val="0F68F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33" name="Text Box 9"/>
          <p:cNvSpPr txBox="1">
            <a:spLocks noChangeArrowheads="1"/>
          </p:cNvSpPr>
          <p:nvPr userDrawn="1"/>
        </p:nvSpPr>
        <p:spPr bwMode="auto">
          <a:xfrm>
            <a:off x="2130425" y="6356350"/>
            <a:ext cx="64135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1200" i="1">
                <a:latin typeface="Times New Roman" pitchFamily="18" charset="0"/>
              </a:rPr>
              <a:t>Cracow Epiphany Conference on Physics in Underground Laboratories and its Connection with LHC</a:t>
            </a:r>
          </a:p>
          <a:p>
            <a:pPr algn="ctr"/>
            <a:r>
              <a:rPr lang="en-US" sz="1200" i="1">
                <a:latin typeface="Times New Roman" pitchFamily="18" charset="0"/>
              </a:rPr>
              <a:t> 05-08.01.2010 Cracow, Poland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.png"/><Relationship Id="rId5" Type="http://schemas.openxmlformats.org/officeDocument/2006/relationships/image" Target="../media/image3.png"/><Relationship Id="rId4" Type="http://schemas.openxmlformats.org/officeDocument/2006/relationships/image" Target="../media/image2.wm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0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0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PowerPoint_Slide1.sld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5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ctrTitle" idx="4294967295"/>
          </p:nvPr>
        </p:nvSpPr>
        <p:spPr bwMode="auto">
          <a:xfrm>
            <a:off x="1619672" y="2283638"/>
            <a:ext cx="7524327" cy="165551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sz="4000" b="1" dirty="0" smtClean="0">
                <a:latin typeface="Times New Roman" pitchFamily="18" charset="0"/>
              </a:rPr>
              <a:t>LAr purification from Rn</a:t>
            </a:r>
            <a:endParaRPr lang="en-US" sz="4000" b="1" dirty="0">
              <a:latin typeface="Times New Roman" pitchFamily="18" charset="0"/>
            </a:endParaRPr>
          </a:p>
        </p:txBody>
      </p:sp>
      <p:sp>
        <p:nvSpPr>
          <p:cNvPr id="2054" name="Text Box 6"/>
          <p:cNvSpPr txBox="1">
            <a:spLocks noChangeArrowheads="1"/>
          </p:cNvSpPr>
          <p:nvPr/>
        </p:nvSpPr>
        <p:spPr bwMode="auto">
          <a:xfrm>
            <a:off x="1619250" y="4033808"/>
            <a:ext cx="7524750" cy="1123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endParaRPr lang="en-US" sz="2000" dirty="0">
              <a:latin typeface="Times New Roman" pitchFamily="18" charset="0"/>
            </a:endParaRPr>
          </a:p>
          <a:p>
            <a:pPr algn="ctr"/>
            <a:r>
              <a:rPr lang="en-US" b="1" dirty="0" smtClean="0">
                <a:latin typeface="+mn-lt"/>
              </a:rPr>
              <a:t>G</a:t>
            </a:r>
            <a:r>
              <a:rPr lang="pl-PL" b="1" dirty="0" err="1" smtClean="0">
                <a:latin typeface="+mn-lt"/>
              </a:rPr>
              <a:t>rzegorz</a:t>
            </a:r>
            <a:r>
              <a:rPr lang="en-US" b="1" dirty="0" smtClean="0">
                <a:latin typeface="+mn-lt"/>
              </a:rPr>
              <a:t> Zuzel</a:t>
            </a:r>
            <a:endParaRPr lang="pl-PL" b="1" dirty="0" smtClean="0">
              <a:latin typeface="+mn-lt"/>
            </a:endParaRPr>
          </a:p>
          <a:p>
            <a:pPr algn="ctr"/>
            <a:endParaRPr lang="pl-PL" sz="300" i="1" dirty="0" smtClean="0">
              <a:latin typeface="+mn-lt"/>
            </a:endParaRPr>
          </a:p>
          <a:p>
            <a:pPr algn="ctr"/>
            <a:r>
              <a:rPr lang="en-US" sz="1600" i="1" dirty="0" smtClean="0">
                <a:latin typeface="+mn-lt"/>
              </a:rPr>
              <a:t>Jagiellonian University, Cracow, Poland</a:t>
            </a:r>
          </a:p>
          <a:p>
            <a:pPr algn="ctr"/>
            <a:endParaRPr lang="en-US" sz="1000" dirty="0" smtClean="0">
              <a:latin typeface="+mn-lt"/>
            </a:endParaRPr>
          </a:p>
        </p:txBody>
      </p:sp>
      <p:graphicFrame>
        <p:nvGraphicFramePr>
          <p:cNvPr id="2091" name="Object 4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72843713"/>
              </p:ext>
            </p:extLst>
          </p:nvPr>
        </p:nvGraphicFramePr>
        <p:xfrm>
          <a:off x="4514850" y="3363089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81" name="Equation" r:id="rId3" imgW="114120" imgH="215640" progId="Equation.3">
                  <p:embed/>
                </p:oleObj>
              </mc:Choice>
              <mc:Fallback>
                <p:oleObj name="Equation" r:id="rId3" imgW="114120" imgH="215640" progId="Equation.3">
                  <p:embed/>
                  <p:pic>
                    <p:nvPicPr>
                      <p:cNvPr id="0" name="Object 4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850" y="3363089"/>
                        <a:ext cx="114300" cy="21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1619672" y="6536377"/>
            <a:ext cx="752475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1200" i="1" dirty="0" smtClean="0">
                <a:latin typeface="+mn-lt"/>
              </a:rPr>
              <a:t>DS-20k CERN meeting, 2</a:t>
            </a:r>
            <a:r>
              <a:rPr lang="pl-PL" sz="1200" i="1" dirty="0" smtClean="0">
                <a:latin typeface="+mn-lt"/>
              </a:rPr>
              <a:t>6</a:t>
            </a:r>
            <a:r>
              <a:rPr lang="en-US" sz="1200" i="1" dirty="0" smtClean="0">
                <a:latin typeface="+mn-lt"/>
              </a:rPr>
              <a:t>-27.10.2017, CERN, Switzerland</a:t>
            </a:r>
            <a:endParaRPr lang="en-US" sz="1200" i="1" dirty="0">
              <a:latin typeface="+mn-lt"/>
            </a:endParaRPr>
          </a:p>
        </p:txBody>
      </p:sp>
      <p:pic>
        <p:nvPicPr>
          <p:cNvPr id="2509" name="Picture 46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179617"/>
            <a:ext cx="5112568" cy="2880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116632"/>
            <a:ext cx="1507960" cy="412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rostokąt 6"/>
          <p:cNvSpPr/>
          <p:nvPr/>
        </p:nvSpPr>
        <p:spPr>
          <a:xfrm>
            <a:off x="4211960" y="1988840"/>
            <a:ext cx="2448272" cy="504056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" name="pole tekstowe 1"/>
          <p:cNvSpPr txBox="1"/>
          <p:nvPr/>
        </p:nvSpPr>
        <p:spPr>
          <a:xfrm>
            <a:off x="1691680" y="72000"/>
            <a:ext cx="74168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err="1" smtClean="0">
                <a:latin typeface="+mn-lt"/>
                <a:cs typeface="Times New Roman" pitchFamily="18" charset="0"/>
              </a:rPr>
              <a:t>Cryo</a:t>
            </a:r>
            <a:r>
              <a:rPr lang="en-US" sz="3600" b="1" dirty="0" smtClean="0">
                <a:latin typeface="+mn-lt"/>
                <a:cs typeface="Times New Roman" pitchFamily="18" charset="0"/>
              </a:rPr>
              <a:t>-adsorption of Rn</a:t>
            </a:r>
            <a:endParaRPr lang="en-US" sz="3600" b="1" dirty="0">
              <a:latin typeface="+mn-lt"/>
              <a:cs typeface="Times New Roman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pole tekstowe 2"/>
              <p:cNvSpPr txBox="1"/>
              <p:nvPr/>
            </p:nvSpPr>
            <p:spPr>
              <a:xfrm>
                <a:off x="4644008" y="836712"/>
                <a:ext cx="1224136" cy="9845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l-PL" sz="2800" b="0" i="1" smtClean="0">
                          <a:latin typeface="Cambria Math"/>
                          <a:sym typeface="Symbol"/>
                        </a:rPr>
                        <m:t> </m:t>
                      </m:r>
                      <m:r>
                        <a:rPr lang="pl-PL" sz="2800" i="1" smtClean="0">
                          <a:latin typeface="Cambria Math"/>
                          <a:sym typeface="Symbol"/>
                        </a:rPr>
                        <m:t></m:t>
                      </m:r>
                      <m:r>
                        <a:rPr lang="pl-PL" sz="2800" b="0" i="1" smtClean="0">
                          <a:latin typeface="Cambria Math"/>
                          <a:sym typeface="Symbol"/>
                        </a:rPr>
                        <m:t> </m:t>
                      </m:r>
                      <m:f>
                        <m:fPr>
                          <m:ctrlPr>
                            <a:rPr lang="pl-PL" sz="2800" i="1" dirty="0" smtClean="0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pl-PL" sz="2800" b="0" i="1" dirty="0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pl-PL" sz="2800" b="0" i="1" dirty="0" smtClean="0">
                                  <a:latin typeface="Cambria Math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pl-PL" sz="2800" b="0" i="1" dirty="0" smtClean="0">
                                  <a:latin typeface="Cambria Math"/>
                                </a:rPr>
                                <m:t>𝑔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pl-PL" sz="2800" i="1" dirty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pl-PL" sz="2800" i="1" dirty="0">
                                  <a:latin typeface="Cambria Math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pl-PL" sz="2800" b="0" i="1" dirty="0" smtClean="0">
                                  <a:latin typeface="Cambria Math"/>
                                </a:rPr>
                                <m:t>𝑡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pl-PL" sz="2800" i="1" dirty="0" smtClean="0">
                  <a:latin typeface="Cambria Math"/>
                </a:endParaRPr>
              </a:p>
            </p:txBody>
          </p:sp>
        </mc:Choice>
        <mc:Fallback>
          <p:sp>
            <p:nvSpPr>
              <p:cNvPr id="3" name="pole tekstow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44008" y="836712"/>
                <a:ext cx="1224136" cy="984565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" name="Łącznik prostoliniowy 4"/>
          <p:cNvCxnSpPr/>
          <p:nvPr/>
        </p:nvCxnSpPr>
        <p:spPr>
          <a:xfrm>
            <a:off x="3491880" y="1988840"/>
            <a:ext cx="3816424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Łącznik prostoliniowy 5"/>
          <p:cNvCxnSpPr/>
          <p:nvPr/>
        </p:nvCxnSpPr>
        <p:spPr>
          <a:xfrm>
            <a:off x="3491880" y="2492896"/>
            <a:ext cx="3816424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Łącznik prosty ze strzałką 8"/>
          <p:cNvCxnSpPr/>
          <p:nvPr/>
        </p:nvCxnSpPr>
        <p:spPr>
          <a:xfrm>
            <a:off x="2771800" y="2240868"/>
            <a:ext cx="936104" cy="0"/>
          </a:xfrm>
          <a:prstGeom prst="straightConnector1">
            <a:avLst/>
          </a:prstGeom>
          <a:ln w="12700">
            <a:solidFill>
              <a:schemeClr val="tx1"/>
            </a:solidFill>
            <a:headEnd type="none"/>
            <a:tailEnd type="stealth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Łącznik prosty ze strzałką 9"/>
          <p:cNvCxnSpPr/>
          <p:nvPr/>
        </p:nvCxnSpPr>
        <p:spPr>
          <a:xfrm>
            <a:off x="7164288" y="2240868"/>
            <a:ext cx="936104" cy="0"/>
          </a:xfrm>
          <a:prstGeom prst="straightConnector1">
            <a:avLst/>
          </a:prstGeom>
          <a:ln w="12700">
            <a:solidFill>
              <a:schemeClr val="tx1"/>
            </a:solidFill>
            <a:headEnd type="none"/>
            <a:tailEnd type="stealth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pole tekstowe 10"/>
          <p:cNvSpPr txBox="1"/>
          <p:nvPr/>
        </p:nvSpPr>
        <p:spPr>
          <a:xfrm>
            <a:off x="5275788" y="2056202"/>
            <a:ext cx="3690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i="1" dirty="0" err="1" smtClean="0">
                <a:latin typeface="+mn-lt"/>
              </a:rPr>
              <a:t>V</a:t>
            </a:r>
            <a:r>
              <a:rPr lang="pl-PL" i="1" baseline="-25000" dirty="0" err="1" smtClean="0">
                <a:latin typeface="+mn-lt"/>
              </a:rPr>
              <a:t>t</a:t>
            </a:r>
            <a:endParaRPr lang="pl-PL" i="1" baseline="-25000" dirty="0">
              <a:latin typeface="+mn-lt"/>
            </a:endParaRPr>
          </a:p>
        </p:txBody>
      </p:sp>
      <p:sp>
        <p:nvSpPr>
          <p:cNvPr id="16" name="pole tekstowe 15"/>
          <p:cNvSpPr txBox="1"/>
          <p:nvPr/>
        </p:nvSpPr>
        <p:spPr>
          <a:xfrm>
            <a:off x="2771800" y="1844824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>
                <a:latin typeface="+mn-lt"/>
              </a:rPr>
              <a:t>C</a:t>
            </a:r>
            <a:r>
              <a:rPr lang="pl-PL" baseline="-25000" dirty="0" smtClean="0">
                <a:latin typeface="+mn-lt"/>
              </a:rPr>
              <a:t>0</a:t>
            </a:r>
            <a:endParaRPr lang="pl-PL" baseline="-25000" dirty="0">
              <a:latin typeface="+mn-lt"/>
            </a:endParaRPr>
          </a:p>
        </p:txBody>
      </p:sp>
      <p:sp>
        <p:nvSpPr>
          <p:cNvPr id="17" name="pole tekstowe 16"/>
          <p:cNvSpPr txBox="1"/>
          <p:nvPr/>
        </p:nvSpPr>
        <p:spPr>
          <a:xfrm>
            <a:off x="7596336" y="1804174"/>
            <a:ext cx="4491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>
                <a:latin typeface="+mn-lt"/>
              </a:rPr>
              <a:t>C</a:t>
            </a:r>
            <a:r>
              <a:rPr lang="pl-PL" baseline="-25000" dirty="0" smtClean="0">
                <a:latin typeface="+mn-lt"/>
              </a:rPr>
              <a:t>N</a:t>
            </a:r>
            <a:endParaRPr lang="pl-PL" baseline="-25000" dirty="0">
              <a:latin typeface="+mn-lt"/>
            </a:endParaRPr>
          </a:p>
        </p:txBody>
      </p:sp>
      <p:sp>
        <p:nvSpPr>
          <p:cNvPr id="51" name="Text Box 12"/>
          <p:cNvSpPr txBox="1">
            <a:spLocks noChangeArrowheads="1"/>
          </p:cNvSpPr>
          <p:nvPr/>
        </p:nvSpPr>
        <p:spPr bwMode="auto">
          <a:xfrm>
            <a:off x="35496" y="2348880"/>
            <a:ext cx="1512888" cy="338554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l-PL" sz="1600" baseline="30000" dirty="0" smtClean="0">
                <a:latin typeface="Times New Roman" pitchFamily="18" charset="0"/>
              </a:rPr>
              <a:t>222</a:t>
            </a:r>
            <a:r>
              <a:rPr lang="pl-PL" sz="1600" dirty="0">
                <a:latin typeface="Times New Roman" pitchFamily="18" charset="0"/>
              </a:rPr>
              <a:t>Rn </a:t>
            </a:r>
            <a:r>
              <a:rPr lang="pl-PL" sz="1600" dirty="0" err="1" smtClean="0">
                <a:latin typeface="Times New Roman" pitchFamily="18" charset="0"/>
              </a:rPr>
              <a:t>sources</a:t>
            </a:r>
            <a:endParaRPr lang="en-US" sz="1600" dirty="0">
              <a:latin typeface="Times New Roman" pitchFamily="18" charset="0"/>
            </a:endParaRPr>
          </a:p>
        </p:txBody>
      </p:sp>
      <p:sp>
        <p:nvSpPr>
          <p:cNvPr id="52" name="Text Box 16"/>
          <p:cNvSpPr txBox="1">
            <a:spLocks noChangeArrowheads="1"/>
          </p:cNvSpPr>
          <p:nvPr/>
        </p:nvSpPr>
        <p:spPr bwMode="auto">
          <a:xfrm>
            <a:off x="34925" y="4039757"/>
            <a:ext cx="1512888" cy="338554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l-PL" sz="1600" dirty="0" err="1" smtClean="0">
                <a:latin typeface="Times New Roman" pitchFamily="18" charset="0"/>
              </a:rPr>
              <a:t>Summary</a:t>
            </a:r>
            <a:endParaRPr lang="en-US" sz="1400" dirty="0">
              <a:latin typeface="Times New Roman" pitchFamily="18" charset="0"/>
            </a:endParaRPr>
          </a:p>
        </p:txBody>
      </p:sp>
      <p:sp>
        <p:nvSpPr>
          <p:cNvPr id="53" name="Text Box 9"/>
          <p:cNvSpPr txBox="1">
            <a:spLocks noChangeArrowheads="1"/>
          </p:cNvSpPr>
          <p:nvPr/>
        </p:nvSpPr>
        <p:spPr bwMode="auto">
          <a:xfrm>
            <a:off x="35496" y="2743613"/>
            <a:ext cx="1512888" cy="584775"/>
          </a:xfrm>
          <a:prstGeom prst="rect">
            <a:avLst/>
          </a:prstGeom>
          <a:solidFill>
            <a:srgbClr val="FF6600"/>
          </a:solidFill>
          <a:ln>
            <a:noFill/>
          </a:ln>
          <a:effectLst/>
          <a:ex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l-PL" sz="1600" baseline="30000" dirty="0" smtClean="0">
                <a:latin typeface="Times New Roman" pitchFamily="18" charset="0"/>
              </a:rPr>
              <a:t>222</a:t>
            </a:r>
            <a:r>
              <a:rPr lang="pl-PL" sz="1600" dirty="0" smtClean="0">
                <a:latin typeface="Times New Roman" pitchFamily="18" charset="0"/>
              </a:rPr>
              <a:t>Rn </a:t>
            </a:r>
            <a:r>
              <a:rPr lang="pl-PL" sz="1600" dirty="0" err="1" smtClean="0">
                <a:latin typeface="Times New Roman" pitchFamily="18" charset="0"/>
              </a:rPr>
              <a:t>cryo-adsorption</a:t>
            </a:r>
            <a:endParaRPr lang="en-US" sz="1600" dirty="0">
              <a:latin typeface="Times New Roman" pitchFamily="18" charset="0"/>
            </a:endParaRPr>
          </a:p>
        </p:txBody>
      </p:sp>
      <p:sp>
        <p:nvSpPr>
          <p:cNvPr id="54" name="Text Box 12"/>
          <p:cNvSpPr txBox="1">
            <a:spLocks noChangeArrowheads="1"/>
          </p:cNvSpPr>
          <p:nvPr/>
        </p:nvSpPr>
        <p:spPr bwMode="auto">
          <a:xfrm>
            <a:off x="35496" y="3391685"/>
            <a:ext cx="1512888" cy="584775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l-PL" sz="1600" baseline="30000" dirty="0" smtClean="0">
                <a:latin typeface="Times New Roman" pitchFamily="18" charset="0"/>
              </a:rPr>
              <a:t>222</a:t>
            </a:r>
            <a:r>
              <a:rPr lang="pl-PL" sz="1600" dirty="0" smtClean="0">
                <a:latin typeface="Times New Roman" pitchFamily="18" charset="0"/>
              </a:rPr>
              <a:t>Rn </a:t>
            </a:r>
            <a:r>
              <a:rPr lang="pl-PL" sz="1600" dirty="0" err="1" smtClean="0">
                <a:latin typeface="Times New Roman" pitchFamily="18" charset="0"/>
              </a:rPr>
              <a:t>removal</a:t>
            </a:r>
            <a:r>
              <a:rPr lang="pl-PL" sz="1600" dirty="0" smtClean="0">
                <a:latin typeface="Times New Roman" pitchFamily="18" charset="0"/>
              </a:rPr>
              <a:t> from (L)Ar</a:t>
            </a:r>
            <a:endParaRPr lang="en-US" sz="1600" dirty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5986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ostokąt 1"/>
          <p:cNvSpPr/>
          <p:nvPr/>
        </p:nvSpPr>
        <p:spPr>
          <a:xfrm>
            <a:off x="4211960" y="1988840"/>
            <a:ext cx="2448272" cy="504056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3" name="pole tekstowe 2"/>
          <p:cNvSpPr txBox="1"/>
          <p:nvPr/>
        </p:nvSpPr>
        <p:spPr>
          <a:xfrm>
            <a:off x="1691680" y="72000"/>
            <a:ext cx="74168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err="1" smtClean="0">
                <a:latin typeface="+mn-lt"/>
                <a:cs typeface="Times New Roman" pitchFamily="18" charset="0"/>
              </a:rPr>
              <a:t>Cryo</a:t>
            </a:r>
            <a:r>
              <a:rPr lang="en-US" sz="3600" b="1" dirty="0" smtClean="0">
                <a:latin typeface="+mn-lt"/>
                <a:cs typeface="Times New Roman" pitchFamily="18" charset="0"/>
              </a:rPr>
              <a:t>-adsorption of Rn</a:t>
            </a:r>
            <a:endParaRPr lang="en-US" sz="3600" b="1" dirty="0">
              <a:latin typeface="+mn-lt"/>
              <a:cs typeface="Times New Roman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pole tekstowe 3"/>
              <p:cNvSpPr txBox="1"/>
              <p:nvPr/>
            </p:nvSpPr>
            <p:spPr>
              <a:xfrm>
                <a:off x="4644008" y="836712"/>
                <a:ext cx="1224136" cy="9845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l-PL" sz="2800" b="0" i="1" smtClean="0">
                          <a:latin typeface="Cambria Math"/>
                          <a:sym typeface="Symbol"/>
                        </a:rPr>
                        <m:t></m:t>
                      </m:r>
                      <m:r>
                        <a:rPr lang="pl-PL" sz="280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pl-PL" sz="2800" i="1" dirty="0" smtClean="0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pl-PL" sz="2800" b="0" i="1" dirty="0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pl-PL" sz="2800" b="0" i="1" dirty="0" smtClean="0">
                                  <a:latin typeface="Cambria Math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pl-PL" sz="2800" b="0" i="1" dirty="0" smtClean="0">
                                  <a:latin typeface="Cambria Math"/>
                                </a:rPr>
                                <m:t>𝑔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pl-PL" sz="2800" i="1" dirty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pl-PL" sz="2800" i="1" dirty="0">
                                  <a:latin typeface="Cambria Math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pl-PL" sz="2800" b="0" i="1" dirty="0" smtClean="0">
                                  <a:latin typeface="Cambria Math"/>
                                </a:rPr>
                                <m:t>𝑡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pl-PL" sz="2800" i="1" dirty="0" smtClean="0">
                  <a:latin typeface="Cambria Math"/>
                </a:endParaRPr>
              </a:p>
            </p:txBody>
          </p:sp>
        </mc:Choice>
        <mc:Fallback xmlns="">
          <p:sp>
            <p:nvSpPr>
              <p:cNvPr id="4" name="pole tekstow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44008" y="836712"/>
                <a:ext cx="1224136" cy="984565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" name="Łącznik prostoliniowy 4"/>
          <p:cNvCxnSpPr/>
          <p:nvPr/>
        </p:nvCxnSpPr>
        <p:spPr>
          <a:xfrm>
            <a:off x="3491880" y="1988840"/>
            <a:ext cx="3816424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Łącznik prostoliniowy 5"/>
          <p:cNvCxnSpPr/>
          <p:nvPr/>
        </p:nvCxnSpPr>
        <p:spPr>
          <a:xfrm>
            <a:off x="3491880" y="2492896"/>
            <a:ext cx="3816424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Łącznik prosty ze strzałką 6"/>
          <p:cNvCxnSpPr/>
          <p:nvPr/>
        </p:nvCxnSpPr>
        <p:spPr>
          <a:xfrm>
            <a:off x="2771800" y="2240868"/>
            <a:ext cx="936104" cy="0"/>
          </a:xfrm>
          <a:prstGeom prst="straightConnector1">
            <a:avLst/>
          </a:prstGeom>
          <a:ln w="12700">
            <a:solidFill>
              <a:schemeClr val="tx1"/>
            </a:solidFill>
            <a:headEnd type="none"/>
            <a:tailEnd type="stealth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Łącznik prosty ze strzałką 7"/>
          <p:cNvCxnSpPr/>
          <p:nvPr/>
        </p:nvCxnSpPr>
        <p:spPr>
          <a:xfrm>
            <a:off x="7164288" y="2240868"/>
            <a:ext cx="936104" cy="0"/>
          </a:xfrm>
          <a:prstGeom prst="straightConnector1">
            <a:avLst/>
          </a:prstGeom>
          <a:ln w="12700">
            <a:solidFill>
              <a:schemeClr val="tx1"/>
            </a:solidFill>
            <a:headEnd type="none"/>
            <a:tailEnd type="stealth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ole tekstowe 8"/>
          <p:cNvSpPr txBox="1"/>
          <p:nvPr/>
        </p:nvSpPr>
        <p:spPr>
          <a:xfrm>
            <a:off x="5275788" y="2056202"/>
            <a:ext cx="3690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i="1" dirty="0" err="1" smtClean="0">
                <a:latin typeface="+mn-lt"/>
              </a:rPr>
              <a:t>V</a:t>
            </a:r>
            <a:r>
              <a:rPr lang="pl-PL" i="1" baseline="-25000" dirty="0" err="1" smtClean="0">
                <a:latin typeface="+mn-lt"/>
              </a:rPr>
              <a:t>t</a:t>
            </a:r>
            <a:endParaRPr lang="pl-PL" i="1" baseline="-25000" dirty="0">
              <a:latin typeface="+mn-lt"/>
            </a:endParaRPr>
          </a:p>
        </p:txBody>
      </p:sp>
      <p:cxnSp>
        <p:nvCxnSpPr>
          <p:cNvPr id="10" name="Łącznik prostoliniowy 9"/>
          <p:cNvCxnSpPr/>
          <p:nvPr/>
        </p:nvCxnSpPr>
        <p:spPr>
          <a:xfrm>
            <a:off x="2807804" y="5885656"/>
            <a:ext cx="5508612" cy="0"/>
          </a:xfrm>
          <a:prstGeom prst="line">
            <a:avLst/>
          </a:prstGeom>
          <a:ln w="25400"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Łącznik prostoliniowy 10"/>
          <p:cNvCxnSpPr/>
          <p:nvPr/>
        </p:nvCxnSpPr>
        <p:spPr>
          <a:xfrm flipV="1">
            <a:off x="2807804" y="3429000"/>
            <a:ext cx="0" cy="2456656"/>
          </a:xfrm>
          <a:prstGeom prst="line">
            <a:avLst/>
          </a:prstGeom>
          <a:ln w="25400"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pole tekstowe 11"/>
          <p:cNvSpPr txBox="1"/>
          <p:nvPr/>
        </p:nvSpPr>
        <p:spPr>
          <a:xfrm>
            <a:off x="2771800" y="1844824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>
                <a:latin typeface="+mn-lt"/>
              </a:rPr>
              <a:t>C</a:t>
            </a:r>
            <a:r>
              <a:rPr lang="pl-PL" baseline="-25000" dirty="0" smtClean="0">
                <a:latin typeface="+mn-lt"/>
              </a:rPr>
              <a:t>0</a:t>
            </a:r>
            <a:endParaRPr lang="pl-PL" baseline="-25000" dirty="0">
              <a:latin typeface="+mn-lt"/>
            </a:endParaRPr>
          </a:p>
        </p:txBody>
      </p:sp>
      <p:sp>
        <p:nvSpPr>
          <p:cNvPr id="13" name="pole tekstowe 12"/>
          <p:cNvSpPr txBox="1"/>
          <p:nvPr/>
        </p:nvSpPr>
        <p:spPr>
          <a:xfrm>
            <a:off x="7596336" y="1804174"/>
            <a:ext cx="4491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>
                <a:latin typeface="+mn-lt"/>
              </a:rPr>
              <a:t>C</a:t>
            </a:r>
            <a:r>
              <a:rPr lang="pl-PL" baseline="-25000" dirty="0" smtClean="0">
                <a:latin typeface="+mn-lt"/>
              </a:rPr>
              <a:t>N</a:t>
            </a:r>
            <a:endParaRPr lang="pl-PL" baseline="-25000" dirty="0">
              <a:latin typeface="+mn-lt"/>
            </a:endParaRPr>
          </a:p>
        </p:txBody>
      </p:sp>
      <p:sp>
        <p:nvSpPr>
          <p:cNvPr id="14" name="Dowolny kształt 13"/>
          <p:cNvSpPr/>
          <p:nvPr/>
        </p:nvSpPr>
        <p:spPr>
          <a:xfrm>
            <a:off x="2991991" y="3789039"/>
            <a:ext cx="5036393" cy="1757225"/>
          </a:xfrm>
          <a:custGeom>
            <a:avLst/>
            <a:gdLst>
              <a:gd name="connsiteX0" fmla="*/ 0 w 5314950"/>
              <a:gd name="connsiteY0" fmla="*/ 2002677 h 2049966"/>
              <a:gd name="connsiteX1" fmla="*/ 1971675 w 5314950"/>
              <a:gd name="connsiteY1" fmla="*/ 2021727 h 2049966"/>
              <a:gd name="connsiteX2" fmla="*/ 2543175 w 5314950"/>
              <a:gd name="connsiteY2" fmla="*/ 1669302 h 2049966"/>
              <a:gd name="connsiteX3" fmla="*/ 2914650 w 5314950"/>
              <a:gd name="connsiteY3" fmla="*/ 964452 h 2049966"/>
              <a:gd name="connsiteX4" fmla="*/ 3114675 w 5314950"/>
              <a:gd name="connsiteY4" fmla="*/ 526302 h 2049966"/>
              <a:gd name="connsiteX5" fmla="*/ 3343275 w 5314950"/>
              <a:gd name="connsiteY5" fmla="*/ 240552 h 2049966"/>
              <a:gd name="connsiteX6" fmla="*/ 3590925 w 5314950"/>
              <a:gd name="connsiteY6" fmla="*/ 107202 h 2049966"/>
              <a:gd name="connsiteX7" fmla="*/ 4010025 w 5314950"/>
              <a:gd name="connsiteY7" fmla="*/ 2427 h 2049966"/>
              <a:gd name="connsiteX8" fmla="*/ 5019675 w 5314950"/>
              <a:gd name="connsiteY8" fmla="*/ 31002 h 2049966"/>
              <a:gd name="connsiteX9" fmla="*/ 5314950 w 5314950"/>
              <a:gd name="connsiteY9" fmla="*/ 2427 h 20499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314950" h="2049966">
                <a:moveTo>
                  <a:pt x="0" y="2002677"/>
                </a:moveTo>
                <a:cubicBezTo>
                  <a:pt x="773906" y="2039983"/>
                  <a:pt x="1547812" y="2077290"/>
                  <a:pt x="1971675" y="2021727"/>
                </a:cubicBezTo>
                <a:cubicBezTo>
                  <a:pt x="2395538" y="1966164"/>
                  <a:pt x="2386013" y="1845514"/>
                  <a:pt x="2543175" y="1669302"/>
                </a:cubicBezTo>
                <a:cubicBezTo>
                  <a:pt x="2700337" y="1493090"/>
                  <a:pt x="2819400" y="1154952"/>
                  <a:pt x="2914650" y="964452"/>
                </a:cubicBezTo>
                <a:cubicBezTo>
                  <a:pt x="3009900" y="773952"/>
                  <a:pt x="3043238" y="646952"/>
                  <a:pt x="3114675" y="526302"/>
                </a:cubicBezTo>
                <a:cubicBezTo>
                  <a:pt x="3186112" y="405652"/>
                  <a:pt x="3263900" y="310402"/>
                  <a:pt x="3343275" y="240552"/>
                </a:cubicBezTo>
                <a:cubicBezTo>
                  <a:pt x="3422650" y="170702"/>
                  <a:pt x="3479800" y="146889"/>
                  <a:pt x="3590925" y="107202"/>
                </a:cubicBezTo>
                <a:cubicBezTo>
                  <a:pt x="3702050" y="67515"/>
                  <a:pt x="3771900" y="15127"/>
                  <a:pt x="4010025" y="2427"/>
                </a:cubicBezTo>
                <a:cubicBezTo>
                  <a:pt x="4248150" y="-10273"/>
                  <a:pt x="4802188" y="31002"/>
                  <a:pt x="5019675" y="31002"/>
                </a:cubicBezTo>
                <a:cubicBezTo>
                  <a:pt x="5237162" y="31002"/>
                  <a:pt x="5276056" y="16714"/>
                  <a:pt x="5314950" y="2427"/>
                </a:cubicBezTo>
              </a:path>
            </a:pathLst>
          </a:cu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rgbClr val="FF0000"/>
              </a:solidFill>
            </a:endParaRPr>
          </a:p>
        </p:txBody>
      </p:sp>
      <p:cxnSp>
        <p:nvCxnSpPr>
          <p:cNvPr id="15" name="Łącznik prostoliniowy 14"/>
          <p:cNvCxnSpPr/>
          <p:nvPr/>
        </p:nvCxnSpPr>
        <p:spPr>
          <a:xfrm flipH="1">
            <a:off x="2835576" y="3789039"/>
            <a:ext cx="494078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Łącznik prostoliniowy 15"/>
          <p:cNvCxnSpPr/>
          <p:nvPr/>
        </p:nvCxnSpPr>
        <p:spPr>
          <a:xfrm flipH="1">
            <a:off x="2799573" y="5546264"/>
            <a:ext cx="4976783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pole tekstowe 16"/>
          <p:cNvSpPr txBox="1"/>
          <p:nvPr/>
        </p:nvSpPr>
        <p:spPr>
          <a:xfrm>
            <a:off x="2480370" y="3604373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/>
              <a:t>1</a:t>
            </a:r>
            <a:endParaRPr lang="pl-PL" dirty="0"/>
          </a:p>
        </p:txBody>
      </p:sp>
      <p:sp>
        <p:nvSpPr>
          <p:cNvPr id="18" name="pole tekstowe 17"/>
          <p:cNvSpPr txBox="1"/>
          <p:nvPr/>
        </p:nvSpPr>
        <p:spPr>
          <a:xfrm>
            <a:off x="2466817" y="5700990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/>
              <a:t>0</a:t>
            </a:r>
            <a:endParaRPr lang="pl-PL" dirty="0"/>
          </a:p>
        </p:txBody>
      </p:sp>
      <p:sp>
        <p:nvSpPr>
          <p:cNvPr id="19" name="pole tekstowe 18"/>
          <p:cNvSpPr txBox="1"/>
          <p:nvPr/>
        </p:nvSpPr>
        <p:spPr>
          <a:xfrm>
            <a:off x="2428345" y="5361598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/>
              <a:t>R</a:t>
            </a:r>
            <a:endParaRPr lang="pl-PL" dirty="0"/>
          </a:p>
        </p:txBody>
      </p:sp>
      <p:sp>
        <p:nvSpPr>
          <p:cNvPr id="20" name="pole tekstowe 19"/>
          <p:cNvSpPr txBox="1"/>
          <p:nvPr/>
        </p:nvSpPr>
        <p:spPr>
          <a:xfrm rot="16200000">
            <a:off x="1711021" y="4408479"/>
            <a:ext cx="7441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>
                <a:latin typeface="+mn-lt"/>
              </a:rPr>
              <a:t>C</a:t>
            </a:r>
            <a:r>
              <a:rPr lang="pl-PL" baseline="-25000" dirty="0" smtClean="0">
                <a:latin typeface="+mn-lt"/>
              </a:rPr>
              <a:t>N</a:t>
            </a:r>
            <a:r>
              <a:rPr lang="pl-PL" dirty="0" smtClean="0">
                <a:latin typeface="+mn-lt"/>
              </a:rPr>
              <a:t>/C</a:t>
            </a:r>
            <a:r>
              <a:rPr lang="pl-PL" baseline="-25000" dirty="0" smtClean="0">
                <a:latin typeface="+mn-lt"/>
              </a:rPr>
              <a:t>0</a:t>
            </a:r>
            <a:endParaRPr lang="pl-PL" baseline="-25000" dirty="0">
              <a:latin typeface="+mn-lt"/>
            </a:endParaRPr>
          </a:p>
        </p:txBody>
      </p:sp>
      <p:sp>
        <p:nvSpPr>
          <p:cNvPr id="21" name="pole tekstowe 20"/>
          <p:cNvSpPr txBox="1"/>
          <p:nvPr/>
        </p:nvSpPr>
        <p:spPr>
          <a:xfrm>
            <a:off x="5579769" y="5939988"/>
            <a:ext cx="27366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i="1" dirty="0" err="1" smtClean="0">
                <a:latin typeface="+mn-lt"/>
              </a:rPr>
              <a:t>V</a:t>
            </a:r>
            <a:r>
              <a:rPr lang="pl-PL" i="1" baseline="-25000" dirty="0" err="1" smtClean="0">
                <a:latin typeface="+mn-lt"/>
              </a:rPr>
              <a:t>g</a:t>
            </a:r>
            <a:r>
              <a:rPr lang="pl-PL" i="1" dirty="0" smtClean="0">
                <a:latin typeface="+mn-lt"/>
              </a:rPr>
              <a:t>                                      V</a:t>
            </a:r>
            <a:endParaRPr lang="pl-PL" i="1" baseline="-25000" dirty="0">
              <a:latin typeface="+mn-lt"/>
            </a:endParaRPr>
          </a:p>
        </p:txBody>
      </p:sp>
      <p:cxnSp>
        <p:nvCxnSpPr>
          <p:cNvPr id="22" name="Łącznik prostoliniowy 21"/>
          <p:cNvCxnSpPr>
            <a:endCxn id="14" idx="3"/>
          </p:cNvCxnSpPr>
          <p:nvPr/>
        </p:nvCxnSpPr>
        <p:spPr>
          <a:xfrm flipV="1">
            <a:off x="5753884" y="4615764"/>
            <a:ext cx="0" cy="1269893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Łącznik prostoliniowy 22"/>
          <p:cNvCxnSpPr/>
          <p:nvPr/>
        </p:nvCxnSpPr>
        <p:spPr>
          <a:xfrm flipH="1">
            <a:off x="2843808" y="4684494"/>
            <a:ext cx="291007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pole tekstowe 23"/>
          <p:cNvSpPr txBox="1"/>
          <p:nvPr/>
        </p:nvSpPr>
        <p:spPr>
          <a:xfrm>
            <a:off x="2338541" y="4499828"/>
            <a:ext cx="505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/>
              <a:t>0.5</a:t>
            </a:r>
            <a:endParaRPr lang="pl-PL" dirty="0"/>
          </a:p>
        </p:txBody>
      </p:sp>
      <p:sp>
        <p:nvSpPr>
          <p:cNvPr id="25" name="Text Box 12"/>
          <p:cNvSpPr txBox="1">
            <a:spLocks noChangeArrowheads="1"/>
          </p:cNvSpPr>
          <p:nvPr/>
        </p:nvSpPr>
        <p:spPr bwMode="auto">
          <a:xfrm>
            <a:off x="35496" y="2348880"/>
            <a:ext cx="1512888" cy="338554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l-PL" sz="1600" baseline="30000" dirty="0" smtClean="0">
                <a:latin typeface="Times New Roman" pitchFamily="18" charset="0"/>
              </a:rPr>
              <a:t>222</a:t>
            </a:r>
            <a:r>
              <a:rPr lang="pl-PL" sz="1600" dirty="0">
                <a:latin typeface="Times New Roman" pitchFamily="18" charset="0"/>
              </a:rPr>
              <a:t>Rn </a:t>
            </a:r>
            <a:r>
              <a:rPr lang="pl-PL" sz="1600" dirty="0" err="1" smtClean="0">
                <a:latin typeface="Times New Roman" pitchFamily="18" charset="0"/>
              </a:rPr>
              <a:t>sources</a:t>
            </a:r>
            <a:endParaRPr lang="en-US" sz="1600" dirty="0">
              <a:latin typeface="Times New Roman" pitchFamily="18" charset="0"/>
            </a:endParaRPr>
          </a:p>
        </p:txBody>
      </p:sp>
      <p:sp>
        <p:nvSpPr>
          <p:cNvPr id="26" name="Text Box 16"/>
          <p:cNvSpPr txBox="1">
            <a:spLocks noChangeArrowheads="1"/>
          </p:cNvSpPr>
          <p:nvPr/>
        </p:nvSpPr>
        <p:spPr bwMode="auto">
          <a:xfrm>
            <a:off x="34925" y="4039757"/>
            <a:ext cx="1512888" cy="338554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l-PL" sz="1600" dirty="0" err="1" smtClean="0">
                <a:latin typeface="Times New Roman" pitchFamily="18" charset="0"/>
              </a:rPr>
              <a:t>Summary</a:t>
            </a:r>
            <a:endParaRPr lang="en-US" sz="1400" dirty="0">
              <a:latin typeface="Times New Roman" pitchFamily="18" charset="0"/>
            </a:endParaRPr>
          </a:p>
        </p:txBody>
      </p:sp>
      <p:sp>
        <p:nvSpPr>
          <p:cNvPr id="27" name="Text Box 9"/>
          <p:cNvSpPr txBox="1">
            <a:spLocks noChangeArrowheads="1"/>
          </p:cNvSpPr>
          <p:nvPr/>
        </p:nvSpPr>
        <p:spPr bwMode="auto">
          <a:xfrm>
            <a:off x="35496" y="2743613"/>
            <a:ext cx="1512888" cy="584775"/>
          </a:xfrm>
          <a:prstGeom prst="rect">
            <a:avLst/>
          </a:prstGeom>
          <a:solidFill>
            <a:srgbClr val="FF6600"/>
          </a:solidFill>
          <a:ln>
            <a:noFill/>
          </a:ln>
          <a:effectLst/>
          <a:ex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l-PL" sz="1600" baseline="30000" dirty="0" smtClean="0">
                <a:latin typeface="Times New Roman" pitchFamily="18" charset="0"/>
              </a:rPr>
              <a:t>222</a:t>
            </a:r>
            <a:r>
              <a:rPr lang="pl-PL" sz="1600" dirty="0" smtClean="0">
                <a:latin typeface="Times New Roman" pitchFamily="18" charset="0"/>
              </a:rPr>
              <a:t>Rn </a:t>
            </a:r>
            <a:r>
              <a:rPr lang="pl-PL" sz="1600" dirty="0" err="1" smtClean="0">
                <a:latin typeface="Times New Roman" pitchFamily="18" charset="0"/>
              </a:rPr>
              <a:t>cryo-adsorption</a:t>
            </a:r>
            <a:endParaRPr lang="en-US" sz="1600" dirty="0">
              <a:latin typeface="Times New Roman" pitchFamily="18" charset="0"/>
            </a:endParaRPr>
          </a:p>
        </p:txBody>
      </p:sp>
      <p:sp>
        <p:nvSpPr>
          <p:cNvPr id="28" name="Text Box 12"/>
          <p:cNvSpPr txBox="1">
            <a:spLocks noChangeArrowheads="1"/>
          </p:cNvSpPr>
          <p:nvPr/>
        </p:nvSpPr>
        <p:spPr bwMode="auto">
          <a:xfrm>
            <a:off x="35496" y="3391685"/>
            <a:ext cx="1512888" cy="584775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l-PL" sz="1600" baseline="30000" dirty="0" smtClean="0">
                <a:latin typeface="Times New Roman" pitchFamily="18" charset="0"/>
              </a:rPr>
              <a:t>222</a:t>
            </a:r>
            <a:r>
              <a:rPr lang="pl-PL" sz="1600" dirty="0" smtClean="0">
                <a:latin typeface="Times New Roman" pitchFamily="18" charset="0"/>
              </a:rPr>
              <a:t>Rn </a:t>
            </a:r>
            <a:r>
              <a:rPr lang="pl-PL" sz="1600" dirty="0" err="1" smtClean="0">
                <a:latin typeface="Times New Roman" pitchFamily="18" charset="0"/>
              </a:rPr>
              <a:t>removal</a:t>
            </a:r>
            <a:r>
              <a:rPr lang="pl-PL" sz="1600" dirty="0" smtClean="0">
                <a:latin typeface="Times New Roman" pitchFamily="18" charset="0"/>
              </a:rPr>
              <a:t> from (L)Ar</a:t>
            </a:r>
            <a:endParaRPr lang="en-US" sz="1600" dirty="0">
              <a:latin typeface="Times New Roman" pitchFamily="18" charset="0"/>
            </a:endParaRPr>
          </a:p>
        </p:txBody>
      </p:sp>
      <p:sp>
        <p:nvSpPr>
          <p:cNvPr id="29" name="pole tekstowe 28"/>
          <p:cNvSpPr txBox="1"/>
          <p:nvPr/>
        </p:nvSpPr>
        <p:spPr>
          <a:xfrm>
            <a:off x="6628924" y="4593145"/>
            <a:ext cx="23839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+mj-lt"/>
              </a:rPr>
              <a:t>R </a:t>
            </a:r>
            <a:r>
              <a:rPr lang="en-US" dirty="0" smtClean="0">
                <a:latin typeface="+mn-lt"/>
              </a:rPr>
              <a:t>– </a:t>
            </a:r>
            <a:r>
              <a:rPr lang="pl-PL" dirty="0" smtClean="0">
                <a:latin typeface="+mn-lt"/>
              </a:rPr>
              <a:t>Rn </a:t>
            </a:r>
            <a:r>
              <a:rPr lang="en-US" dirty="0" smtClean="0">
                <a:latin typeface="+mn-lt"/>
              </a:rPr>
              <a:t>reduction factor</a:t>
            </a:r>
            <a:endParaRPr lang="en-US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244250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836712"/>
            <a:ext cx="6048672" cy="5719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 Box 12"/>
          <p:cNvSpPr txBox="1">
            <a:spLocks noChangeArrowheads="1"/>
          </p:cNvSpPr>
          <p:nvPr/>
        </p:nvSpPr>
        <p:spPr bwMode="auto">
          <a:xfrm>
            <a:off x="35496" y="2348880"/>
            <a:ext cx="1512888" cy="338554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l-PL" sz="1600" baseline="30000" dirty="0" smtClean="0">
                <a:latin typeface="Times New Roman" pitchFamily="18" charset="0"/>
              </a:rPr>
              <a:t>222</a:t>
            </a:r>
            <a:r>
              <a:rPr lang="pl-PL" sz="1600" dirty="0">
                <a:latin typeface="Times New Roman" pitchFamily="18" charset="0"/>
              </a:rPr>
              <a:t>Rn </a:t>
            </a:r>
            <a:r>
              <a:rPr lang="pl-PL" sz="1600" dirty="0" err="1" smtClean="0">
                <a:latin typeface="Times New Roman" pitchFamily="18" charset="0"/>
              </a:rPr>
              <a:t>sources</a:t>
            </a:r>
            <a:endParaRPr lang="en-US" sz="1600" dirty="0">
              <a:latin typeface="Times New Roman" pitchFamily="18" charset="0"/>
            </a:endParaRPr>
          </a:p>
        </p:txBody>
      </p:sp>
      <p:sp>
        <p:nvSpPr>
          <p:cNvPr id="5" name="Text Box 16"/>
          <p:cNvSpPr txBox="1">
            <a:spLocks noChangeArrowheads="1"/>
          </p:cNvSpPr>
          <p:nvPr/>
        </p:nvSpPr>
        <p:spPr bwMode="auto">
          <a:xfrm>
            <a:off x="34925" y="4039757"/>
            <a:ext cx="1512888" cy="338554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l-PL" sz="1600" dirty="0" err="1" smtClean="0">
                <a:latin typeface="Times New Roman" pitchFamily="18" charset="0"/>
              </a:rPr>
              <a:t>Summary</a:t>
            </a:r>
            <a:endParaRPr lang="en-US" sz="1400" dirty="0">
              <a:latin typeface="Times New Roman" pitchFamily="18" charset="0"/>
            </a:endParaRPr>
          </a:p>
        </p:txBody>
      </p:sp>
      <p:sp>
        <p:nvSpPr>
          <p:cNvPr id="6" name="Text Box 9"/>
          <p:cNvSpPr txBox="1">
            <a:spLocks noChangeArrowheads="1"/>
          </p:cNvSpPr>
          <p:nvPr/>
        </p:nvSpPr>
        <p:spPr bwMode="auto">
          <a:xfrm>
            <a:off x="35496" y="2743613"/>
            <a:ext cx="1512888" cy="584775"/>
          </a:xfrm>
          <a:prstGeom prst="rect">
            <a:avLst/>
          </a:prstGeom>
          <a:solidFill>
            <a:srgbClr val="FF6600"/>
          </a:solidFill>
          <a:ln>
            <a:noFill/>
          </a:ln>
          <a:effectLst/>
          <a:ex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l-PL" sz="1600" baseline="30000" dirty="0" smtClean="0">
                <a:latin typeface="Times New Roman" pitchFamily="18" charset="0"/>
              </a:rPr>
              <a:t>222</a:t>
            </a:r>
            <a:r>
              <a:rPr lang="pl-PL" sz="1600" dirty="0" smtClean="0">
                <a:latin typeface="Times New Roman" pitchFamily="18" charset="0"/>
              </a:rPr>
              <a:t>Rn </a:t>
            </a:r>
            <a:r>
              <a:rPr lang="pl-PL" sz="1600" dirty="0" err="1" smtClean="0">
                <a:latin typeface="Times New Roman" pitchFamily="18" charset="0"/>
              </a:rPr>
              <a:t>cryo-adsorption</a:t>
            </a:r>
            <a:endParaRPr lang="en-US" sz="1600" dirty="0">
              <a:latin typeface="Times New Roman" pitchFamily="18" charset="0"/>
            </a:endParaRPr>
          </a:p>
        </p:txBody>
      </p:sp>
      <p:sp>
        <p:nvSpPr>
          <p:cNvPr id="7" name="Text Box 12"/>
          <p:cNvSpPr txBox="1">
            <a:spLocks noChangeArrowheads="1"/>
          </p:cNvSpPr>
          <p:nvPr/>
        </p:nvSpPr>
        <p:spPr bwMode="auto">
          <a:xfrm>
            <a:off x="35496" y="3391685"/>
            <a:ext cx="1512888" cy="584775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l-PL" sz="1600" baseline="30000" dirty="0" smtClean="0">
                <a:latin typeface="Times New Roman" pitchFamily="18" charset="0"/>
              </a:rPr>
              <a:t>222</a:t>
            </a:r>
            <a:r>
              <a:rPr lang="pl-PL" sz="1600" dirty="0" smtClean="0">
                <a:latin typeface="Times New Roman" pitchFamily="18" charset="0"/>
              </a:rPr>
              <a:t>Rn </a:t>
            </a:r>
            <a:r>
              <a:rPr lang="pl-PL" sz="1600" dirty="0" err="1" smtClean="0">
                <a:latin typeface="Times New Roman" pitchFamily="18" charset="0"/>
              </a:rPr>
              <a:t>removal</a:t>
            </a:r>
            <a:r>
              <a:rPr lang="pl-PL" sz="1600" dirty="0" smtClean="0">
                <a:latin typeface="Times New Roman" pitchFamily="18" charset="0"/>
              </a:rPr>
              <a:t> from (L)Ar</a:t>
            </a:r>
            <a:endParaRPr lang="en-US" sz="1600" dirty="0">
              <a:latin typeface="Times New Roman" pitchFamily="18" charset="0"/>
            </a:endParaRPr>
          </a:p>
        </p:txBody>
      </p:sp>
      <p:sp>
        <p:nvSpPr>
          <p:cNvPr id="8" name="pole tekstowe 7"/>
          <p:cNvSpPr txBox="1"/>
          <p:nvPr/>
        </p:nvSpPr>
        <p:spPr>
          <a:xfrm>
            <a:off x="1691680" y="72000"/>
            <a:ext cx="74168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err="1" smtClean="0">
                <a:latin typeface="+mn-lt"/>
                <a:cs typeface="Times New Roman" pitchFamily="18" charset="0"/>
              </a:rPr>
              <a:t>Cryo</a:t>
            </a:r>
            <a:r>
              <a:rPr lang="en-US" sz="3600" b="1" dirty="0" smtClean="0">
                <a:latin typeface="+mn-lt"/>
                <a:cs typeface="Times New Roman" pitchFamily="18" charset="0"/>
              </a:rPr>
              <a:t>-adsorption of Rn</a:t>
            </a:r>
            <a:endParaRPr lang="en-US" sz="3600" b="1" dirty="0">
              <a:latin typeface="+mn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2074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5508" y="941288"/>
            <a:ext cx="4750708" cy="53680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pole tekstowe 2"/>
              <p:cNvSpPr txBox="1"/>
              <p:nvPr/>
            </p:nvSpPr>
            <p:spPr>
              <a:xfrm>
                <a:off x="6444208" y="1222621"/>
                <a:ext cx="2304256" cy="18463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l-PL" sz="2800" b="0" i="1" smtClean="0">
                          <a:latin typeface="Cambria Math"/>
                          <a:sym typeface="Symbol"/>
                        </a:rPr>
                        <m:t></m:t>
                      </m:r>
                      <m:r>
                        <a:rPr lang="pl-PL" sz="280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pl-PL" sz="2800" i="1" dirty="0" smtClean="0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pl-PL" sz="2800" b="0" i="1" dirty="0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pl-PL" sz="2800" b="0" i="1" dirty="0" smtClean="0">
                                  <a:latin typeface="Cambria Math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pl-PL" sz="2800" b="0" i="1" dirty="0" smtClean="0">
                                  <a:latin typeface="Cambria Math"/>
                                </a:rPr>
                                <m:t>𝑔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pl-PL" sz="2800" i="1" dirty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pl-PL" sz="2800" i="1" dirty="0">
                                  <a:latin typeface="Cambria Math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pl-PL" sz="2800" b="0" i="1" dirty="0" smtClean="0">
                                  <a:latin typeface="Cambria Math"/>
                                </a:rPr>
                                <m:t>𝑡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pl-PL" sz="2800" i="1" dirty="0" smtClean="0">
                  <a:latin typeface="Cambria Math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l-PL" sz="2800" b="0" i="1" dirty="0" smtClean="0">
                          <a:latin typeface="Cambria Math"/>
                        </a:rPr>
                        <m:t> </m:t>
                      </m:r>
                    </m:oMath>
                  </m:oMathPara>
                </a14:m>
                <a:endParaRPr lang="pl-PL" sz="2800" b="0" i="1" dirty="0" smtClean="0">
                  <a:latin typeface="Cambria Math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l-PL" sz="2800" b="0" i="1" dirty="0" smtClean="0">
                          <a:latin typeface="Cambria Math"/>
                        </a:rPr>
                        <m:t> </m:t>
                      </m:r>
                      <m:sSub>
                        <m:sSubPr>
                          <m:ctrlPr>
                            <a:rPr lang="pl-PL" sz="2800" b="0" i="1" dirty="0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pl-PL" sz="2800" b="0" i="1" dirty="0" smtClean="0">
                              <a:latin typeface="Cambria Math"/>
                              <a:sym typeface="Symbol"/>
                            </a:rPr>
                            <m:t></m:t>
                          </m:r>
                        </m:e>
                        <m:sub>
                          <m:r>
                            <a:rPr lang="pl-PL" sz="2800" b="0" i="1" dirty="0" smtClean="0">
                              <a:latin typeface="Cambria Math"/>
                            </a:rPr>
                            <m:t>𝑅𝑛</m:t>
                          </m:r>
                        </m:sub>
                      </m:sSub>
                      <m:r>
                        <a:rPr lang="pl-PL" sz="2800" b="0" i="1" dirty="0" smtClean="0">
                          <a:latin typeface="Cambria Math"/>
                        </a:rPr>
                        <m:t> </m:t>
                      </m:r>
                      <m:r>
                        <a:rPr lang="pl-PL" sz="2800" b="0" i="1" dirty="0" smtClean="0">
                          <a:latin typeface="Cambria Math"/>
                          <a:sym typeface="Symbol"/>
                        </a:rPr>
                        <m:t></m:t>
                      </m:r>
                      <m:r>
                        <a:rPr lang="pl-PL" sz="2800" b="0" i="1" dirty="0" smtClean="0">
                          <a:latin typeface="Cambria Math"/>
                        </a:rPr>
                        <m:t> 3.2</m:t>
                      </m:r>
                      <m:r>
                        <a:rPr lang="pl-PL" sz="2800" b="0" i="1" dirty="0" smtClean="0">
                          <a:latin typeface="Cambria Math"/>
                          <a:sym typeface="Symbol"/>
                        </a:rPr>
                        <m:t></m:t>
                      </m:r>
                      <m:sSup>
                        <m:sSupPr>
                          <m:ctrlPr>
                            <a:rPr lang="pl-PL" sz="2800" b="0" i="1" dirty="0" smtClean="0">
                              <a:latin typeface="Cambria Math"/>
                              <a:sym typeface="Symbol"/>
                            </a:rPr>
                          </m:ctrlPr>
                        </m:sSupPr>
                        <m:e>
                          <m:r>
                            <a:rPr lang="pl-PL" sz="2800" b="0" i="1" dirty="0" smtClean="0">
                              <a:latin typeface="Cambria Math"/>
                              <a:sym typeface="Symbol"/>
                            </a:rPr>
                            <m:t>10</m:t>
                          </m:r>
                        </m:e>
                        <m:sup>
                          <m:r>
                            <a:rPr lang="pl-PL" sz="2800" b="0" i="1" dirty="0" smtClean="0">
                              <a:latin typeface="Cambria Math"/>
                              <a:sym typeface="Symbol"/>
                            </a:rPr>
                            <m:t>7</m:t>
                          </m:r>
                        </m:sup>
                      </m:sSup>
                    </m:oMath>
                  </m:oMathPara>
                </a14:m>
                <a:endParaRPr lang="pl-PL" sz="2800" b="0" dirty="0" smtClean="0"/>
              </a:p>
            </p:txBody>
          </p:sp>
        </mc:Choice>
        <mc:Fallback xmlns="">
          <p:sp>
            <p:nvSpPr>
              <p:cNvPr id="3" name="pole tekstow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44208" y="1222621"/>
                <a:ext cx="2304256" cy="1846339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 Box 12"/>
          <p:cNvSpPr txBox="1">
            <a:spLocks noChangeArrowheads="1"/>
          </p:cNvSpPr>
          <p:nvPr/>
        </p:nvSpPr>
        <p:spPr bwMode="auto">
          <a:xfrm>
            <a:off x="35496" y="2348880"/>
            <a:ext cx="1512888" cy="338554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l-PL" sz="1600" baseline="30000" dirty="0" smtClean="0">
                <a:latin typeface="Times New Roman" pitchFamily="18" charset="0"/>
              </a:rPr>
              <a:t>222</a:t>
            </a:r>
            <a:r>
              <a:rPr lang="pl-PL" sz="1600" dirty="0">
                <a:latin typeface="Times New Roman" pitchFamily="18" charset="0"/>
              </a:rPr>
              <a:t>Rn </a:t>
            </a:r>
            <a:r>
              <a:rPr lang="pl-PL" sz="1600" dirty="0" err="1" smtClean="0">
                <a:latin typeface="Times New Roman" pitchFamily="18" charset="0"/>
              </a:rPr>
              <a:t>sources</a:t>
            </a:r>
            <a:endParaRPr lang="en-US" sz="1600" dirty="0">
              <a:latin typeface="Times New Roman" pitchFamily="18" charset="0"/>
            </a:endParaRPr>
          </a:p>
        </p:txBody>
      </p:sp>
      <p:sp>
        <p:nvSpPr>
          <p:cNvPr id="10" name="Text Box 16"/>
          <p:cNvSpPr txBox="1">
            <a:spLocks noChangeArrowheads="1"/>
          </p:cNvSpPr>
          <p:nvPr/>
        </p:nvSpPr>
        <p:spPr bwMode="auto">
          <a:xfrm>
            <a:off x="34925" y="4039757"/>
            <a:ext cx="1512888" cy="338554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l-PL" sz="1600" dirty="0" err="1" smtClean="0">
                <a:latin typeface="Times New Roman" pitchFamily="18" charset="0"/>
              </a:rPr>
              <a:t>Summary</a:t>
            </a:r>
            <a:endParaRPr lang="en-US" sz="1400" dirty="0">
              <a:latin typeface="Times New Roman" pitchFamily="18" charset="0"/>
            </a:endParaRPr>
          </a:p>
        </p:txBody>
      </p:sp>
      <p:sp>
        <p:nvSpPr>
          <p:cNvPr id="11" name="Text Box 9"/>
          <p:cNvSpPr txBox="1">
            <a:spLocks noChangeArrowheads="1"/>
          </p:cNvSpPr>
          <p:nvPr/>
        </p:nvSpPr>
        <p:spPr bwMode="auto">
          <a:xfrm>
            <a:off x="35496" y="2743613"/>
            <a:ext cx="1512888" cy="584775"/>
          </a:xfrm>
          <a:prstGeom prst="rect">
            <a:avLst/>
          </a:prstGeom>
          <a:solidFill>
            <a:srgbClr val="FF6600"/>
          </a:solidFill>
          <a:ln>
            <a:noFill/>
          </a:ln>
          <a:effectLst/>
          <a:ex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l-PL" sz="1600" baseline="30000" dirty="0" smtClean="0">
                <a:latin typeface="Times New Roman" pitchFamily="18" charset="0"/>
              </a:rPr>
              <a:t>222</a:t>
            </a:r>
            <a:r>
              <a:rPr lang="pl-PL" sz="1600" dirty="0" smtClean="0">
                <a:latin typeface="Times New Roman" pitchFamily="18" charset="0"/>
              </a:rPr>
              <a:t>Rn </a:t>
            </a:r>
            <a:r>
              <a:rPr lang="pl-PL" sz="1600" dirty="0" err="1" smtClean="0">
                <a:latin typeface="Times New Roman" pitchFamily="18" charset="0"/>
              </a:rPr>
              <a:t>cryo-adsorption</a:t>
            </a:r>
            <a:endParaRPr lang="en-US" sz="1600" dirty="0">
              <a:latin typeface="Times New Roman" pitchFamily="18" charset="0"/>
            </a:endParaRPr>
          </a:p>
        </p:txBody>
      </p:sp>
      <p:sp>
        <p:nvSpPr>
          <p:cNvPr id="12" name="Text Box 12"/>
          <p:cNvSpPr txBox="1">
            <a:spLocks noChangeArrowheads="1"/>
          </p:cNvSpPr>
          <p:nvPr/>
        </p:nvSpPr>
        <p:spPr bwMode="auto">
          <a:xfrm>
            <a:off x="35496" y="3391685"/>
            <a:ext cx="1512888" cy="584775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l-PL" sz="1600" baseline="30000" dirty="0" smtClean="0">
                <a:latin typeface="Times New Roman" pitchFamily="18" charset="0"/>
              </a:rPr>
              <a:t>222</a:t>
            </a:r>
            <a:r>
              <a:rPr lang="pl-PL" sz="1600" dirty="0" smtClean="0">
                <a:latin typeface="Times New Roman" pitchFamily="18" charset="0"/>
              </a:rPr>
              <a:t>Rn </a:t>
            </a:r>
            <a:r>
              <a:rPr lang="pl-PL" sz="1600" dirty="0" err="1" smtClean="0">
                <a:latin typeface="Times New Roman" pitchFamily="18" charset="0"/>
              </a:rPr>
              <a:t>removal</a:t>
            </a:r>
            <a:r>
              <a:rPr lang="pl-PL" sz="1600" dirty="0" smtClean="0">
                <a:latin typeface="Times New Roman" pitchFamily="18" charset="0"/>
              </a:rPr>
              <a:t> from (L)Ar</a:t>
            </a:r>
            <a:endParaRPr lang="en-US" sz="1600" dirty="0">
              <a:latin typeface="Times New Roman" pitchFamily="18" charset="0"/>
            </a:endParaRPr>
          </a:p>
        </p:txBody>
      </p:sp>
      <p:sp>
        <p:nvSpPr>
          <p:cNvPr id="13" name="pole tekstowe 12"/>
          <p:cNvSpPr txBox="1"/>
          <p:nvPr/>
        </p:nvSpPr>
        <p:spPr>
          <a:xfrm>
            <a:off x="1691680" y="72000"/>
            <a:ext cx="74168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3600" b="1" dirty="0" err="1" smtClean="0">
                <a:latin typeface="+mn-lt"/>
                <a:cs typeface="Times New Roman" pitchFamily="18" charset="0"/>
              </a:rPr>
              <a:t>Cryo-adsorption</a:t>
            </a:r>
            <a:r>
              <a:rPr lang="pl-PL" sz="3600" b="1" dirty="0" smtClean="0">
                <a:latin typeface="+mn-lt"/>
                <a:cs typeface="Times New Roman" pitchFamily="18" charset="0"/>
              </a:rPr>
              <a:t> of Rn</a:t>
            </a:r>
            <a:endParaRPr lang="en-US" sz="3600" b="1" dirty="0">
              <a:latin typeface="+mn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4255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5508" y="941288"/>
            <a:ext cx="4750708" cy="53680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pole tekstowe 2"/>
              <p:cNvSpPr txBox="1"/>
              <p:nvPr/>
            </p:nvSpPr>
            <p:spPr>
              <a:xfrm>
                <a:off x="6444208" y="1222621"/>
                <a:ext cx="2304256" cy="18463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l-PL" sz="2800" b="0" i="1" smtClean="0">
                          <a:latin typeface="Cambria Math"/>
                          <a:sym typeface="Symbol"/>
                        </a:rPr>
                        <m:t></m:t>
                      </m:r>
                      <m:r>
                        <a:rPr lang="pl-PL" sz="280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pl-PL" sz="2800" i="1" dirty="0" smtClean="0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pl-PL" sz="2800" b="0" i="1" dirty="0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pl-PL" sz="2800" b="0" i="1" dirty="0" smtClean="0">
                                  <a:latin typeface="Cambria Math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pl-PL" sz="2800" b="0" i="1" dirty="0" smtClean="0">
                                  <a:latin typeface="Cambria Math"/>
                                </a:rPr>
                                <m:t>𝑔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pl-PL" sz="2800" i="1" dirty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pl-PL" sz="2800" i="1" dirty="0">
                                  <a:latin typeface="Cambria Math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pl-PL" sz="2800" b="0" i="1" dirty="0" smtClean="0">
                                  <a:latin typeface="Cambria Math"/>
                                </a:rPr>
                                <m:t>𝑡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pl-PL" sz="2800" i="1" dirty="0" smtClean="0">
                  <a:latin typeface="Cambria Math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l-PL" sz="2800" b="0" i="1" dirty="0" smtClean="0">
                          <a:latin typeface="Cambria Math"/>
                        </a:rPr>
                        <m:t> </m:t>
                      </m:r>
                    </m:oMath>
                  </m:oMathPara>
                </a14:m>
                <a:endParaRPr lang="pl-PL" sz="2800" b="0" i="1" dirty="0" smtClean="0">
                  <a:latin typeface="Cambria Math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l-PL" sz="2800" b="0" i="1" dirty="0" smtClean="0">
                          <a:latin typeface="Cambria Math"/>
                        </a:rPr>
                        <m:t> </m:t>
                      </m:r>
                      <m:sSub>
                        <m:sSubPr>
                          <m:ctrlPr>
                            <a:rPr lang="pl-PL" sz="2800" b="0" i="1" dirty="0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pl-PL" sz="2800" b="0" i="1" dirty="0" smtClean="0">
                              <a:latin typeface="Cambria Math"/>
                              <a:sym typeface="Symbol"/>
                            </a:rPr>
                            <m:t></m:t>
                          </m:r>
                        </m:e>
                        <m:sub>
                          <m:r>
                            <a:rPr lang="pl-PL" sz="2800" b="0" i="1" dirty="0" smtClean="0">
                              <a:latin typeface="Cambria Math"/>
                            </a:rPr>
                            <m:t>𝑅𝑛</m:t>
                          </m:r>
                        </m:sub>
                      </m:sSub>
                      <m:r>
                        <a:rPr lang="pl-PL" sz="2800" b="0" i="1" dirty="0" smtClean="0">
                          <a:latin typeface="Cambria Math"/>
                        </a:rPr>
                        <m:t> </m:t>
                      </m:r>
                      <m:r>
                        <a:rPr lang="pl-PL" sz="2800" b="0" i="1" dirty="0" smtClean="0">
                          <a:latin typeface="Cambria Math"/>
                          <a:sym typeface="Symbol"/>
                        </a:rPr>
                        <m:t></m:t>
                      </m:r>
                      <m:r>
                        <a:rPr lang="pl-PL" sz="2800" b="0" i="1" dirty="0" smtClean="0">
                          <a:latin typeface="Cambria Math"/>
                        </a:rPr>
                        <m:t> 3.2</m:t>
                      </m:r>
                      <m:r>
                        <a:rPr lang="pl-PL" sz="2800" b="0" i="1" dirty="0" smtClean="0">
                          <a:latin typeface="Cambria Math"/>
                          <a:sym typeface="Symbol"/>
                        </a:rPr>
                        <m:t></m:t>
                      </m:r>
                      <m:sSup>
                        <m:sSupPr>
                          <m:ctrlPr>
                            <a:rPr lang="pl-PL" sz="2800" b="0" i="1" dirty="0" smtClean="0">
                              <a:latin typeface="Cambria Math"/>
                              <a:sym typeface="Symbol"/>
                            </a:rPr>
                          </m:ctrlPr>
                        </m:sSupPr>
                        <m:e>
                          <m:r>
                            <a:rPr lang="pl-PL" sz="2800" b="0" i="1" dirty="0" smtClean="0">
                              <a:latin typeface="Cambria Math"/>
                              <a:sym typeface="Symbol"/>
                            </a:rPr>
                            <m:t>10</m:t>
                          </m:r>
                        </m:e>
                        <m:sup>
                          <m:r>
                            <a:rPr lang="pl-PL" sz="2800" b="0" i="1" dirty="0" smtClean="0">
                              <a:latin typeface="Cambria Math"/>
                              <a:sym typeface="Symbol"/>
                            </a:rPr>
                            <m:t>7</m:t>
                          </m:r>
                        </m:sup>
                      </m:sSup>
                    </m:oMath>
                  </m:oMathPara>
                </a14:m>
                <a:endParaRPr lang="pl-PL" sz="2800" b="0" dirty="0" smtClean="0"/>
              </a:p>
            </p:txBody>
          </p:sp>
        </mc:Choice>
        <mc:Fallback xmlns="">
          <p:sp>
            <p:nvSpPr>
              <p:cNvPr id="3" name="pole tekstow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44208" y="1222621"/>
                <a:ext cx="2304256" cy="1846339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trzałka w dół 3"/>
          <p:cNvSpPr/>
          <p:nvPr/>
        </p:nvSpPr>
        <p:spPr>
          <a:xfrm>
            <a:off x="7596336" y="3356992"/>
            <a:ext cx="216024" cy="64807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5" name="pole tekstowe 4"/>
          <p:cNvSpPr txBox="1"/>
          <p:nvPr/>
        </p:nvSpPr>
        <p:spPr>
          <a:xfrm>
            <a:off x="6825371" y="4211796"/>
            <a:ext cx="16957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>
                <a:latin typeface="+mn-lt"/>
              </a:rPr>
              <a:t>1 L of </a:t>
            </a:r>
            <a:r>
              <a:rPr lang="pl-PL" dirty="0" err="1" smtClean="0">
                <a:latin typeface="+mn-lt"/>
              </a:rPr>
              <a:t>CarboAct</a:t>
            </a:r>
            <a:endParaRPr lang="pl-PL" dirty="0" smtClean="0">
              <a:latin typeface="+mn-lt"/>
            </a:endParaRPr>
          </a:p>
        </p:txBody>
      </p:sp>
      <p:sp>
        <p:nvSpPr>
          <p:cNvPr id="6" name="Strzałka w dół 5"/>
          <p:cNvSpPr/>
          <p:nvPr/>
        </p:nvSpPr>
        <p:spPr>
          <a:xfrm>
            <a:off x="7614009" y="4725144"/>
            <a:ext cx="216024" cy="64807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7" name="pole tekstowe 6"/>
          <p:cNvSpPr txBox="1"/>
          <p:nvPr/>
        </p:nvSpPr>
        <p:spPr>
          <a:xfrm>
            <a:off x="6856487" y="5589240"/>
            <a:ext cx="18021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>
                <a:latin typeface="+mn-lt"/>
              </a:rPr>
              <a:t>&gt;32 000 m</a:t>
            </a:r>
            <a:r>
              <a:rPr lang="pl-PL" baseline="30000" dirty="0" smtClean="0">
                <a:latin typeface="+mn-lt"/>
              </a:rPr>
              <a:t>3</a:t>
            </a:r>
            <a:r>
              <a:rPr lang="pl-PL" dirty="0" smtClean="0">
                <a:latin typeface="+mn-lt"/>
              </a:rPr>
              <a:t> of Ar</a:t>
            </a:r>
          </a:p>
          <a:p>
            <a:pPr algn="ctr"/>
            <a:r>
              <a:rPr lang="pl-PL" dirty="0" smtClean="0">
                <a:latin typeface="+mn-lt"/>
              </a:rPr>
              <a:t>(&gt;53 </a:t>
            </a:r>
            <a:r>
              <a:rPr lang="pl-PL" dirty="0" err="1" smtClean="0">
                <a:latin typeface="+mn-lt"/>
              </a:rPr>
              <a:t>tons</a:t>
            </a:r>
            <a:r>
              <a:rPr lang="pl-PL" dirty="0" smtClean="0">
                <a:latin typeface="+mn-lt"/>
              </a:rPr>
              <a:t>)</a:t>
            </a:r>
          </a:p>
        </p:txBody>
      </p:sp>
      <p:sp>
        <p:nvSpPr>
          <p:cNvPr id="8" name="Text Box 12"/>
          <p:cNvSpPr txBox="1">
            <a:spLocks noChangeArrowheads="1"/>
          </p:cNvSpPr>
          <p:nvPr/>
        </p:nvSpPr>
        <p:spPr bwMode="auto">
          <a:xfrm>
            <a:off x="35496" y="2348880"/>
            <a:ext cx="1512888" cy="338554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l-PL" sz="1600" baseline="30000" dirty="0" smtClean="0">
                <a:latin typeface="Times New Roman" pitchFamily="18" charset="0"/>
              </a:rPr>
              <a:t>222</a:t>
            </a:r>
            <a:r>
              <a:rPr lang="pl-PL" sz="1600" dirty="0">
                <a:latin typeface="Times New Roman" pitchFamily="18" charset="0"/>
              </a:rPr>
              <a:t>Rn </a:t>
            </a:r>
            <a:r>
              <a:rPr lang="pl-PL" sz="1600" dirty="0" err="1" smtClean="0">
                <a:latin typeface="Times New Roman" pitchFamily="18" charset="0"/>
              </a:rPr>
              <a:t>sources</a:t>
            </a:r>
            <a:endParaRPr lang="en-US" sz="1600" dirty="0">
              <a:latin typeface="Times New Roman" pitchFamily="18" charset="0"/>
            </a:endParaRPr>
          </a:p>
        </p:txBody>
      </p:sp>
      <p:sp>
        <p:nvSpPr>
          <p:cNvPr id="9" name="Text Box 16"/>
          <p:cNvSpPr txBox="1">
            <a:spLocks noChangeArrowheads="1"/>
          </p:cNvSpPr>
          <p:nvPr/>
        </p:nvSpPr>
        <p:spPr bwMode="auto">
          <a:xfrm>
            <a:off x="34925" y="4039757"/>
            <a:ext cx="1512888" cy="338554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l-PL" sz="1600" dirty="0" err="1" smtClean="0">
                <a:latin typeface="Times New Roman" pitchFamily="18" charset="0"/>
              </a:rPr>
              <a:t>Summary</a:t>
            </a:r>
            <a:endParaRPr lang="en-US" sz="1400" dirty="0">
              <a:latin typeface="Times New Roman" pitchFamily="18" charset="0"/>
            </a:endParaRPr>
          </a:p>
        </p:txBody>
      </p:sp>
      <p:sp>
        <p:nvSpPr>
          <p:cNvPr id="10" name="Text Box 9"/>
          <p:cNvSpPr txBox="1">
            <a:spLocks noChangeArrowheads="1"/>
          </p:cNvSpPr>
          <p:nvPr/>
        </p:nvSpPr>
        <p:spPr bwMode="auto">
          <a:xfrm>
            <a:off x="35496" y="2743613"/>
            <a:ext cx="1512888" cy="584775"/>
          </a:xfrm>
          <a:prstGeom prst="rect">
            <a:avLst/>
          </a:prstGeom>
          <a:solidFill>
            <a:srgbClr val="FF6600"/>
          </a:solidFill>
          <a:ln>
            <a:noFill/>
          </a:ln>
          <a:effectLst/>
          <a:ex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l-PL" sz="1600" baseline="30000" dirty="0" smtClean="0">
                <a:latin typeface="Times New Roman" pitchFamily="18" charset="0"/>
              </a:rPr>
              <a:t>222</a:t>
            </a:r>
            <a:r>
              <a:rPr lang="pl-PL" sz="1600" dirty="0" smtClean="0">
                <a:latin typeface="Times New Roman" pitchFamily="18" charset="0"/>
              </a:rPr>
              <a:t>Rn </a:t>
            </a:r>
            <a:r>
              <a:rPr lang="pl-PL" sz="1600" dirty="0" err="1" smtClean="0">
                <a:latin typeface="Times New Roman" pitchFamily="18" charset="0"/>
              </a:rPr>
              <a:t>cryo-adsorption</a:t>
            </a:r>
            <a:endParaRPr lang="en-US" sz="1600" dirty="0">
              <a:latin typeface="Times New Roman" pitchFamily="18" charset="0"/>
            </a:endParaRPr>
          </a:p>
        </p:txBody>
      </p:sp>
      <p:sp>
        <p:nvSpPr>
          <p:cNvPr id="11" name="Text Box 12"/>
          <p:cNvSpPr txBox="1">
            <a:spLocks noChangeArrowheads="1"/>
          </p:cNvSpPr>
          <p:nvPr/>
        </p:nvSpPr>
        <p:spPr bwMode="auto">
          <a:xfrm>
            <a:off x="35496" y="3391685"/>
            <a:ext cx="1512888" cy="584775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l-PL" sz="1600" baseline="30000" dirty="0" smtClean="0">
                <a:latin typeface="Times New Roman" pitchFamily="18" charset="0"/>
              </a:rPr>
              <a:t>222</a:t>
            </a:r>
            <a:r>
              <a:rPr lang="pl-PL" sz="1600" dirty="0" smtClean="0">
                <a:latin typeface="Times New Roman" pitchFamily="18" charset="0"/>
              </a:rPr>
              <a:t>Rn </a:t>
            </a:r>
            <a:r>
              <a:rPr lang="pl-PL" sz="1600" dirty="0" err="1" smtClean="0">
                <a:latin typeface="Times New Roman" pitchFamily="18" charset="0"/>
              </a:rPr>
              <a:t>removal</a:t>
            </a:r>
            <a:r>
              <a:rPr lang="pl-PL" sz="1600" dirty="0" smtClean="0">
                <a:latin typeface="Times New Roman" pitchFamily="18" charset="0"/>
              </a:rPr>
              <a:t> from (L)Ar</a:t>
            </a:r>
            <a:endParaRPr lang="en-US" sz="1600" dirty="0">
              <a:latin typeface="Times New Roman" pitchFamily="18" charset="0"/>
            </a:endParaRPr>
          </a:p>
        </p:txBody>
      </p:sp>
      <p:sp>
        <p:nvSpPr>
          <p:cNvPr id="12" name="pole tekstowe 11"/>
          <p:cNvSpPr txBox="1"/>
          <p:nvPr/>
        </p:nvSpPr>
        <p:spPr>
          <a:xfrm>
            <a:off x="1691680" y="72000"/>
            <a:ext cx="74168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3600" b="1" dirty="0" err="1" smtClean="0">
                <a:latin typeface="+mn-lt"/>
                <a:cs typeface="Times New Roman" pitchFamily="18" charset="0"/>
              </a:rPr>
              <a:t>Cryo-adsorption</a:t>
            </a:r>
            <a:r>
              <a:rPr lang="pl-PL" sz="3600" b="1" dirty="0" smtClean="0">
                <a:latin typeface="+mn-lt"/>
                <a:cs typeface="Times New Roman" pitchFamily="18" charset="0"/>
              </a:rPr>
              <a:t> of Rn</a:t>
            </a:r>
            <a:endParaRPr lang="en-US" sz="3600" b="1" dirty="0">
              <a:latin typeface="+mn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524078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2"/>
          <p:cNvSpPr txBox="1">
            <a:spLocks noChangeArrowheads="1"/>
          </p:cNvSpPr>
          <p:nvPr/>
        </p:nvSpPr>
        <p:spPr bwMode="auto">
          <a:xfrm>
            <a:off x="35496" y="2348880"/>
            <a:ext cx="1512888" cy="338554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l-PL" sz="1600" baseline="30000" dirty="0" smtClean="0">
                <a:latin typeface="Times New Roman" pitchFamily="18" charset="0"/>
              </a:rPr>
              <a:t>222</a:t>
            </a:r>
            <a:r>
              <a:rPr lang="pl-PL" sz="1600" dirty="0">
                <a:latin typeface="Times New Roman" pitchFamily="18" charset="0"/>
              </a:rPr>
              <a:t>Rn </a:t>
            </a:r>
            <a:r>
              <a:rPr lang="pl-PL" sz="1600" dirty="0" err="1" smtClean="0">
                <a:latin typeface="Times New Roman" pitchFamily="18" charset="0"/>
              </a:rPr>
              <a:t>sources</a:t>
            </a:r>
            <a:endParaRPr lang="en-US" sz="1600" dirty="0">
              <a:latin typeface="Times New Roman" pitchFamily="18" charset="0"/>
            </a:endParaRPr>
          </a:p>
        </p:txBody>
      </p:sp>
      <p:sp>
        <p:nvSpPr>
          <p:cNvPr id="3" name="Text Box 16"/>
          <p:cNvSpPr txBox="1">
            <a:spLocks noChangeArrowheads="1"/>
          </p:cNvSpPr>
          <p:nvPr/>
        </p:nvSpPr>
        <p:spPr bwMode="auto">
          <a:xfrm>
            <a:off x="34925" y="4039757"/>
            <a:ext cx="1512888" cy="338554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l-PL" sz="1600" dirty="0" err="1" smtClean="0">
                <a:latin typeface="Times New Roman" pitchFamily="18" charset="0"/>
              </a:rPr>
              <a:t>Summary</a:t>
            </a:r>
            <a:endParaRPr lang="en-US" sz="1400" dirty="0">
              <a:latin typeface="Times New Roman" pitchFamily="18" charset="0"/>
            </a:endParaRPr>
          </a:p>
        </p:txBody>
      </p:sp>
      <p:sp>
        <p:nvSpPr>
          <p:cNvPr id="4" name="Text Box 9"/>
          <p:cNvSpPr txBox="1">
            <a:spLocks noChangeArrowheads="1"/>
          </p:cNvSpPr>
          <p:nvPr/>
        </p:nvSpPr>
        <p:spPr bwMode="auto">
          <a:xfrm>
            <a:off x="35496" y="2743613"/>
            <a:ext cx="1512888" cy="584775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l-PL" sz="1600" baseline="30000" dirty="0" smtClean="0">
                <a:latin typeface="Times New Roman" pitchFamily="18" charset="0"/>
              </a:rPr>
              <a:t>222</a:t>
            </a:r>
            <a:r>
              <a:rPr lang="pl-PL" sz="1600" dirty="0" smtClean="0">
                <a:latin typeface="Times New Roman" pitchFamily="18" charset="0"/>
              </a:rPr>
              <a:t>Rn </a:t>
            </a:r>
            <a:r>
              <a:rPr lang="pl-PL" sz="1600" dirty="0" err="1" smtClean="0">
                <a:latin typeface="Times New Roman" pitchFamily="18" charset="0"/>
              </a:rPr>
              <a:t>cryo-adsorption</a:t>
            </a:r>
            <a:endParaRPr lang="en-US" sz="1600" dirty="0">
              <a:latin typeface="Times New Roman" pitchFamily="18" charset="0"/>
            </a:endParaRPr>
          </a:p>
        </p:txBody>
      </p:sp>
      <p:sp>
        <p:nvSpPr>
          <p:cNvPr id="5" name="Text Box 12"/>
          <p:cNvSpPr txBox="1">
            <a:spLocks noChangeArrowheads="1"/>
          </p:cNvSpPr>
          <p:nvPr/>
        </p:nvSpPr>
        <p:spPr bwMode="auto">
          <a:xfrm>
            <a:off x="35496" y="3391685"/>
            <a:ext cx="1512888" cy="584775"/>
          </a:xfrm>
          <a:prstGeom prst="rect">
            <a:avLst/>
          </a:prstGeom>
          <a:solidFill>
            <a:srgbClr val="FF6600"/>
          </a:solidFill>
          <a:ln>
            <a:noFill/>
          </a:ln>
          <a:effectLst/>
          <a:ex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l-PL" sz="1600" baseline="30000" dirty="0" smtClean="0">
                <a:latin typeface="Times New Roman" pitchFamily="18" charset="0"/>
              </a:rPr>
              <a:t>222</a:t>
            </a:r>
            <a:r>
              <a:rPr lang="pl-PL" sz="1600" dirty="0" smtClean="0">
                <a:latin typeface="Times New Roman" pitchFamily="18" charset="0"/>
              </a:rPr>
              <a:t>Rn </a:t>
            </a:r>
            <a:r>
              <a:rPr lang="pl-PL" sz="1600" dirty="0" err="1" smtClean="0">
                <a:latin typeface="Times New Roman" pitchFamily="18" charset="0"/>
              </a:rPr>
              <a:t>removal</a:t>
            </a:r>
            <a:r>
              <a:rPr lang="pl-PL" sz="1600" dirty="0" smtClean="0">
                <a:latin typeface="Times New Roman" pitchFamily="18" charset="0"/>
              </a:rPr>
              <a:t> from (L)Ar</a:t>
            </a:r>
            <a:endParaRPr lang="en-US" sz="1600" dirty="0">
              <a:latin typeface="Times New Roman" pitchFamily="18" charset="0"/>
            </a:endParaRPr>
          </a:p>
        </p:txBody>
      </p:sp>
      <p:sp>
        <p:nvSpPr>
          <p:cNvPr id="6" name="pole tekstowe 5"/>
          <p:cNvSpPr txBox="1"/>
          <p:nvPr/>
        </p:nvSpPr>
        <p:spPr>
          <a:xfrm>
            <a:off x="1691680" y="72000"/>
            <a:ext cx="74168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3600" b="1" baseline="30000" dirty="0" smtClean="0">
                <a:latin typeface="+mn-lt"/>
                <a:cs typeface="Times New Roman" pitchFamily="18" charset="0"/>
              </a:rPr>
              <a:t>222</a:t>
            </a:r>
            <a:r>
              <a:rPr lang="pl-PL" sz="3600" b="1" dirty="0" smtClean="0">
                <a:latin typeface="+mn-lt"/>
                <a:cs typeface="Times New Roman" pitchFamily="18" charset="0"/>
              </a:rPr>
              <a:t>Rn </a:t>
            </a:r>
            <a:r>
              <a:rPr lang="pl-PL" sz="3600" b="1" dirty="0" err="1" smtClean="0">
                <a:latin typeface="+mn-lt"/>
                <a:cs typeface="Times New Roman" pitchFamily="18" charset="0"/>
              </a:rPr>
              <a:t>content</a:t>
            </a:r>
            <a:r>
              <a:rPr lang="pl-PL" sz="3600" b="1" dirty="0" smtClean="0">
                <a:latin typeface="+mn-lt"/>
                <a:cs typeface="Times New Roman" pitchFamily="18" charset="0"/>
              </a:rPr>
              <a:t> in LAr</a:t>
            </a:r>
            <a:endParaRPr lang="en-US" sz="3600" b="1" dirty="0">
              <a:latin typeface="+mn-lt"/>
              <a:cs typeface="Times New Roman" pitchFamily="18" charset="0"/>
            </a:endParaRPr>
          </a:p>
        </p:txBody>
      </p:sp>
      <p:pic>
        <p:nvPicPr>
          <p:cNvPr id="7" name="Picture 4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1265681"/>
            <a:ext cx="7416824" cy="41075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pole tekstowe 7"/>
          <p:cNvSpPr txBox="1"/>
          <p:nvPr/>
        </p:nvSpPr>
        <p:spPr>
          <a:xfrm>
            <a:off x="1763688" y="5435932"/>
            <a:ext cx="51700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aseline="30000" dirty="0" smtClean="0">
                <a:latin typeface="+mn-lt"/>
              </a:rPr>
              <a:t>222</a:t>
            </a:r>
            <a:r>
              <a:rPr lang="en-US" dirty="0" smtClean="0">
                <a:latin typeface="+mn-lt"/>
              </a:rPr>
              <a:t>Rn content in Ar 100-1000 higher compared to N</a:t>
            </a:r>
            <a:r>
              <a:rPr lang="en-US" baseline="-25000" dirty="0" smtClean="0">
                <a:latin typeface="+mn-lt"/>
              </a:rPr>
              <a:t>2</a:t>
            </a:r>
            <a:endParaRPr lang="en-US" dirty="0" smtClean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78711175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/>
          <p:cNvSpPr txBox="1"/>
          <p:nvPr/>
        </p:nvSpPr>
        <p:spPr>
          <a:xfrm>
            <a:off x="1691680" y="72000"/>
            <a:ext cx="74168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3600" b="1" baseline="30000" dirty="0" smtClean="0">
                <a:latin typeface="+mn-lt"/>
                <a:cs typeface="Times New Roman" pitchFamily="18" charset="0"/>
              </a:rPr>
              <a:t>222</a:t>
            </a:r>
            <a:r>
              <a:rPr lang="pl-PL" sz="3600" b="1" dirty="0" smtClean="0">
                <a:latin typeface="+mn-lt"/>
                <a:cs typeface="Times New Roman" pitchFamily="18" charset="0"/>
              </a:rPr>
              <a:t>Rn </a:t>
            </a:r>
            <a:r>
              <a:rPr lang="pl-PL" sz="3600" b="1" dirty="0" err="1" smtClean="0">
                <a:latin typeface="+mn-lt"/>
                <a:cs typeface="Times New Roman" pitchFamily="18" charset="0"/>
              </a:rPr>
              <a:t>removal</a:t>
            </a:r>
            <a:r>
              <a:rPr lang="pl-PL" sz="3600" b="1" dirty="0" smtClean="0">
                <a:latin typeface="+mn-lt"/>
                <a:cs typeface="Times New Roman" pitchFamily="18" charset="0"/>
              </a:rPr>
              <a:t> from  (L)Ar</a:t>
            </a:r>
            <a:endParaRPr lang="en-US" sz="3600" b="1" dirty="0">
              <a:latin typeface="+mn-lt"/>
              <a:cs typeface="Times New Roman" pitchFamily="18" charset="0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3717032"/>
            <a:ext cx="7344345" cy="22753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930260"/>
            <a:ext cx="5775848" cy="24987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pole tekstowe 4"/>
          <p:cNvSpPr txBox="1"/>
          <p:nvPr/>
        </p:nvSpPr>
        <p:spPr>
          <a:xfrm>
            <a:off x="6876256" y="1052736"/>
            <a:ext cx="21723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err="1" smtClean="0">
                <a:latin typeface="+mn-lt"/>
              </a:rPr>
              <a:t>MoREx</a:t>
            </a:r>
            <a:r>
              <a:rPr lang="pl-PL" dirty="0" smtClean="0">
                <a:latin typeface="+mn-lt"/>
              </a:rPr>
              <a:t> (MPI-K HD)</a:t>
            </a:r>
            <a:endParaRPr lang="pl-PL" dirty="0">
              <a:latin typeface="+mn-lt"/>
            </a:endParaRPr>
          </a:p>
        </p:txBody>
      </p:sp>
      <p:sp>
        <p:nvSpPr>
          <p:cNvPr id="6" name="pole tekstowe 5"/>
          <p:cNvSpPr txBox="1"/>
          <p:nvPr/>
        </p:nvSpPr>
        <p:spPr>
          <a:xfrm>
            <a:off x="1740805" y="6093296"/>
            <a:ext cx="4703403" cy="338554"/>
          </a:xfrm>
          <a:prstGeom prst="rect">
            <a:avLst/>
          </a:prstGeom>
          <a:noFill/>
          <a:ln w="19050">
            <a:solidFill>
              <a:srgbClr val="FFC000"/>
            </a:solidFill>
          </a:ln>
        </p:spPr>
        <p:txBody>
          <a:bodyPr wrap="none" rtlCol="0">
            <a:spAutoFit/>
          </a:bodyPr>
          <a:lstStyle/>
          <a:p>
            <a:r>
              <a:rPr lang="pl-PL" sz="1600" dirty="0" smtClean="0">
                <a:latin typeface="+mn-lt"/>
              </a:rPr>
              <a:t>H. Simgen, G. Zuzel, </a:t>
            </a:r>
            <a:r>
              <a:rPr lang="pl-PL" sz="1600" dirty="0" err="1" smtClean="0">
                <a:latin typeface="+mn-lt"/>
              </a:rPr>
              <a:t>Appl</a:t>
            </a:r>
            <a:r>
              <a:rPr lang="pl-PL" sz="1600" dirty="0">
                <a:latin typeface="+mn-lt"/>
              </a:rPr>
              <a:t>. </a:t>
            </a:r>
            <a:r>
              <a:rPr lang="pl-PL" sz="1600" dirty="0" err="1">
                <a:latin typeface="+mn-lt"/>
              </a:rPr>
              <a:t>Radiat</a:t>
            </a:r>
            <a:r>
              <a:rPr lang="pl-PL" sz="1600" dirty="0">
                <a:latin typeface="+mn-lt"/>
              </a:rPr>
              <a:t>. </a:t>
            </a:r>
            <a:r>
              <a:rPr lang="pl-PL" sz="1600" dirty="0" err="1">
                <a:latin typeface="+mn-lt"/>
              </a:rPr>
              <a:t>Isot</a:t>
            </a:r>
            <a:r>
              <a:rPr lang="pl-PL" sz="1600" dirty="0">
                <a:latin typeface="+mn-lt"/>
              </a:rPr>
              <a:t>. 67 (</a:t>
            </a:r>
            <a:r>
              <a:rPr lang="pl-PL" sz="1600" dirty="0" smtClean="0">
                <a:latin typeface="+mn-lt"/>
              </a:rPr>
              <a:t>2009) 922</a:t>
            </a:r>
            <a:endParaRPr lang="pl-PL" sz="1600" dirty="0">
              <a:latin typeface="+mn-lt"/>
            </a:endParaRPr>
          </a:p>
        </p:txBody>
      </p:sp>
      <p:sp>
        <p:nvSpPr>
          <p:cNvPr id="7" name="Text Box 12"/>
          <p:cNvSpPr txBox="1">
            <a:spLocks noChangeArrowheads="1"/>
          </p:cNvSpPr>
          <p:nvPr/>
        </p:nvSpPr>
        <p:spPr bwMode="auto">
          <a:xfrm>
            <a:off x="35496" y="2348880"/>
            <a:ext cx="1512888" cy="338554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l-PL" sz="1600" baseline="30000" dirty="0" smtClean="0">
                <a:latin typeface="Times New Roman" pitchFamily="18" charset="0"/>
              </a:rPr>
              <a:t>222</a:t>
            </a:r>
            <a:r>
              <a:rPr lang="pl-PL" sz="1600" dirty="0">
                <a:latin typeface="Times New Roman" pitchFamily="18" charset="0"/>
              </a:rPr>
              <a:t>Rn </a:t>
            </a:r>
            <a:r>
              <a:rPr lang="pl-PL" sz="1600" dirty="0" err="1" smtClean="0">
                <a:latin typeface="Times New Roman" pitchFamily="18" charset="0"/>
              </a:rPr>
              <a:t>sources</a:t>
            </a:r>
            <a:endParaRPr lang="en-US" sz="1600" dirty="0">
              <a:latin typeface="Times New Roman" pitchFamily="18" charset="0"/>
            </a:endParaRPr>
          </a:p>
        </p:txBody>
      </p:sp>
      <p:sp>
        <p:nvSpPr>
          <p:cNvPr id="8" name="Text Box 16"/>
          <p:cNvSpPr txBox="1">
            <a:spLocks noChangeArrowheads="1"/>
          </p:cNvSpPr>
          <p:nvPr/>
        </p:nvSpPr>
        <p:spPr bwMode="auto">
          <a:xfrm>
            <a:off x="34925" y="4039757"/>
            <a:ext cx="1512888" cy="338554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l-PL" sz="1600" dirty="0" err="1" smtClean="0">
                <a:latin typeface="Times New Roman" pitchFamily="18" charset="0"/>
              </a:rPr>
              <a:t>Summary</a:t>
            </a:r>
            <a:endParaRPr lang="en-US" sz="1400" dirty="0">
              <a:latin typeface="Times New Roman" pitchFamily="18" charset="0"/>
            </a:endParaRPr>
          </a:p>
        </p:txBody>
      </p:sp>
      <p:sp>
        <p:nvSpPr>
          <p:cNvPr id="9" name="Text Box 9"/>
          <p:cNvSpPr txBox="1">
            <a:spLocks noChangeArrowheads="1"/>
          </p:cNvSpPr>
          <p:nvPr/>
        </p:nvSpPr>
        <p:spPr bwMode="auto">
          <a:xfrm>
            <a:off x="35496" y="2743613"/>
            <a:ext cx="1512888" cy="584775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l-PL" sz="1600" baseline="30000" dirty="0" smtClean="0">
                <a:latin typeface="Times New Roman" pitchFamily="18" charset="0"/>
              </a:rPr>
              <a:t>222</a:t>
            </a:r>
            <a:r>
              <a:rPr lang="pl-PL" sz="1600" dirty="0" smtClean="0">
                <a:latin typeface="Times New Roman" pitchFamily="18" charset="0"/>
              </a:rPr>
              <a:t>Rn </a:t>
            </a:r>
            <a:r>
              <a:rPr lang="pl-PL" sz="1600" dirty="0" err="1" smtClean="0">
                <a:latin typeface="Times New Roman" pitchFamily="18" charset="0"/>
              </a:rPr>
              <a:t>cryo-adsorption</a:t>
            </a:r>
            <a:endParaRPr lang="en-US" sz="1600" dirty="0">
              <a:latin typeface="Times New Roman" pitchFamily="18" charset="0"/>
            </a:endParaRPr>
          </a:p>
        </p:txBody>
      </p:sp>
      <p:sp>
        <p:nvSpPr>
          <p:cNvPr id="10" name="Text Box 12"/>
          <p:cNvSpPr txBox="1">
            <a:spLocks noChangeArrowheads="1"/>
          </p:cNvSpPr>
          <p:nvPr/>
        </p:nvSpPr>
        <p:spPr bwMode="auto">
          <a:xfrm>
            <a:off x="35496" y="3391685"/>
            <a:ext cx="1512888" cy="584775"/>
          </a:xfrm>
          <a:prstGeom prst="rect">
            <a:avLst/>
          </a:prstGeom>
          <a:solidFill>
            <a:srgbClr val="FF6600"/>
          </a:solidFill>
          <a:ln>
            <a:noFill/>
          </a:ln>
          <a:effectLst/>
          <a:ex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l-PL" sz="1600" baseline="30000" dirty="0" smtClean="0">
                <a:latin typeface="Times New Roman" pitchFamily="18" charset="0"/>
              </a:rPr>
              <a:t>222</a:t>
            </a:r>
            <a:r>
              <a:rPr lang="pl-PL" sz="1600" dirty="0" smtClean="0">
                <a:latin typeface="Times New Roman" pitchFamily="18" charset="0"/>
              </a:rPr>
              <a:t>Rn </a:t>
            </a:r>
            <a:r>
              <a:rPr lang="pl-PL" sz="1600" dirty="0" err="1" smtClean="0">
                <a:latin typeface="Times New Roman" pitchFamily="18" charset="0"/>
              </a:rPr>
              <a:t>removal</a:t>
            </a:r>
            <a:r>
              <a:rPr lang="pl-PL" sz="1600" dirty="0" smtClean="0">
                <a:latin typeface="Times New Roman" pitchFamily="18" charset="0"/>
              </a:rPr>
              <a:t> from (L)Ar</a:t>
            </a:r>
            <a:endParaRPr lang="en-US" sz="1600" dirty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575389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 txBox="1">
            <a:spLocks/>
          </p:cNvSpPr>
          <p:nvPr/>
        </p:nvSpPr>
        <p:spPr>
          <a:xfrm>
            <a:off x="1619672" y="1124744"/>
            <a:ext cx="7344816" cy="432048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sz="2400" dirty="0" smtClean="0">
                <a:cs typeface="Times New Roman" pitchFamily="18" charset="0"/>
              </a:rPr>
              <a:t>Rn removal from (L)Ar by low-temperature adsorption is very effective</a:t>
            </a:r>
          </a:p>
          <a:p>
            <a:pPr algn="just"/>
            <a:r>
              <a:rPr lang="en-US" sz="2400" dirty="0" smtClean="0">
                <a:cs typeface="Times New Roman" pitchFamily="18" charset="0"/>
              </a:rPr>
              <a:t>Purification in the liquid and in the gas phase has been already demonstrated, specific activities down to </a:t>
            </a:r>
            <a:r>
              <a:rPr lang="en-US" sz="2400" dirty="0" smtClean="0">
                <a:cs typeface="Times New Roman" pitchFamily="18" charset="0"/>
                <a:sym typeface="Symbol"/>
              </a:rPr>
              <a:t>Bq/kg (or lower) achievable</a:t>
            </a:r>
            <a:endParaRPr lang="en-US" sz="2400" dirty="0" smtClean="0">
              <a:cs typeface="Times New Roman" pitchFamily="18" charset="0"/>
            </a:endParaRPr>
          </a:p>
          <a:p>
            <a:pPr algn="just"/>
            <a:r>
              <a:rPr lang="en-US" sz="2400" dirty="0" smtClean="0">
                <a:cs typeface="Times New Roman" pitchFamily="18" charset="0"/>
              </a:rPr>
              <a:t>Gas-phase purification preferred</a:t>
            </a:r>
          </a:p>
          <a:p>
            <a:pPr algn="just"/>
            <a:r>
              <a:rPr lang="en-US" sz="2400" dirty="0" smtClean="0">
                <a:cs typeface="Times New Roman" pitchFamily="18" charset="0"/>
              </a:rPr>
              <a:t>Purification system for </a:t>
            </a:r>
            <a:r>
              <a:rPr lang="en-US" sz="2400" dirty="0" err="1" smtClean="0">
                <a:cs typeface="Times New Roman" pitchFamily="18" charset="0"/>
              </a:rPr>
              <a:t>DarkSide</a:t>
            </a:r>
            <a:r>
              <a:rPr lang="en-US" sz="2400" dirty="0" smtClean="0">
                <a:cs typeface="Times New Roman" pitchFamily="18" charset="0"/>
              </a:rPr>
              <a:t> may be based on a kg-scale column containing </a:t>
            </a:r>
            <a:r>
              <a:rPr lang="en-US" sz="2400" dirty="0" err="1" smtClean="0">
                <a:cs typeface="Times New Roman" pitchFamily="18" charset="0"/>
              </a:rPr>
              <a:t>CarboAct</a:t>
            </a:r>
            <a:r>
              <a:rPr lang="en-US" sz="2400" dirty="0" smtClean="0">
                <a:cs typeface="Times New Roman" pitchFamily="18" charset="0"/>
              </a:rPr>
              <a:t> (very pure in terms of </a:t>
            </a:r>
            <a:r>
              <a:rPr lang="en-US" sz="2400" baseline="30000" dirty="0" smtClean="0">
                <a:cs typeface="Times New Roman" pitchFamily="18" charset="0"/>
              </a:rPr>
              <a:t>226</a:t>
            </a:r>
            <a:r>
              <a:rPr lang="en-US" sz="2400" dirty="0" smtClean="0">
                <a:cs typeface="Times New Roman" pitchFamily="18" charset="0"/>
              </a:rPr>
              <a:t>Rn content)</a:t>
            </a:r>
          </a:p>
          <a:p>
            <a:pPr algn="just"/>
            <a:r>
              <a:rPr lang="en-US" sz="2400" dirty="0" smtClean="0">
                <a:cs typeface="Times New Roman" pitchFamily="18" charset="0"/>
              </a:rPr>
              <a:t>Operational conditions to be defined (temperature, gas flow, Rn emanation from components, …)</a:t>
            </a:r>
            <a:endParaRPr lang="en-US" sz="2400" dirty="0" smtClean="0">
              <a:cs typeface="Times New Roman" pitchFamily="18" charset="0"/>
            </a:endParaRPr>
          </a:p>
        </p:txBody>
      </p:sp>
      <p:sp>
        <p:nvSpPr>
          <p:cNvPr id="18" name="pole tekstowe 17"/>
          <p:cNvSpPr txBox="1"/>
          <p:nvPr/>
        </p:nvSpPr>
        <p:spPr>
          <a:xfrm>
            <a:off x="1691680" y="72000"/>
            <a:ext cx="74168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3600" b="1" dirty="0" err="1" smtClean="0">
                <a:latin typeface="+mn-lt"/>
              </a:rPr>
              <a:t>Summary</a:t>
            </a:r>
            <a:endParaRPr lang="en-US" sz="3600" b="1" dirty="0">
              <a:latin typeface="+mn-lt"/>
            </a:endParaRPr>
          </a:p>
        </p:txBody>
      </p:sp>
      <p:sp>
        <p:nvSpPr>
          <p:cNvPr id="9" name="Text Box 12"/>
          <p:cNvSpPr txBox="1">
            <a:spLocks noChangeArrowheads="1"/>
          </p:cNvSpPr>
          <p:nvPr/>
        </p:nvSpPr>
        <p:spPr bwMode="auto">
          <a:xfrm>
            <a:off x="35496" y="2348880"/>
            <a:ext cx="1512888" cy="338554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l-PL" sz="1600" baseline="30000" dirty="0" smtClean="0">
                <a:latin typeface="Times New Roman" pitchFamily="18" charset="0"/>
              </a:rPr>
              <a:t>222</a:t>
            </a:r>
            <a:r>
              <a:rPr lang="pl-PL" sz="1600" dirty="0">
                <a:latin typeface="Times New Roman" pitchFamily="18" charset="0"/>
              </a:rPr>
              <a:t>Rn </a:t>
            </a:r>
            <a:r>
              <a:rPr lang="pl-PL" sz="1600" dirty="0" err="1" smtClean="0">
                <a:latin typeface="Times New Roman" pitchFamily="18" charset="0"/>
              </a:rPr>
              <a:t>sources</a:t>
            </a:r>
            <a:endParaRPr lang="en-US" sz="1600" dirty="0">
              <a:latin typeface="Times New Roman" pitchFamily="18" charset="0"/>
            </a:endParaRPr>
          </a:p>
        </p:txBody>
      </p:sp>
      <p:sp>
        <p:nvSpPr>
          <p:cNvPr id="10" name="Text Box 16"/>
          <p:cNvSpPr txBox="1">
            <a:spLocks noChangeArrowheads="1"/>
          </p:cNvSpPr>
          <p:nvPr/>
        </p:nvSpPr>
        <p:spPr bwMode="auto">
          <a:xfrm>
            <a:off x="34925" y="4039757"/>
            <a:ext cx="1512888" cy="338554"/>
          </a:xfrm>
          <a:prstGeom prst="rect">
            <a:avLst/>
          </a:prstGeom>
          <a:solidFill>
            <a:srgbClr val="FF6600"/>
          </a:solidFill>
          <a:ln>
            <a:noFill/>
          </a:ln>
          <a:effectLst/>
          <a:ex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l-PL" sz="1600" dirty="0" err="1" smtClean="0">
                <a:latin typeface="Times New Roman" pitchFamily="18" charset="0"/>
              </a:rPr>
              <a:t>Summary</a:t>
            </a:r>
            <a:endParaRPr lang="en-US" sz="1400" dirty="0">
              <a:latin typeface="Times New Roman" pitchFamily="18" charset="0"/>
            </a:endParaRPr>
          </a:p>
        </p:txBody>
      </p:sp>
      <p:sp>
        <p:nvSpPr>
          <p:cNvPr id="11" name="Text Box 9"/>
          <p:cNvSpPr txBox="1">
            <a:spLocks noChangeArrowheads="1"/>
          </p:cNvSpPr>
          <p:nvPr/>
        </p:nvSpPr>
        <p:spPr bwMode="auto">
          <a:xfrm>
            <a:off x="35496" y="2743613"/>
            <a:ext cx="1512888" cy="584775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l-PL" sz="1600" baseline="30000" dirty="0" smtClean="0">
                <a:latin typeface="Times New Roman" pitchFamily="18" charset="0"/>
              </a:rPr>
              <a:t>222</a:t>
            </a:r>
            <a:r>
              <a:rPr lang="pl-PL" sz="1600" dirty="0" smtClean="0">
                <a:latin typeface="Times New Roman" pitchFamily="18" charset="0"/>
              </a:rPr>
              <a:t>Rn </a:t>
            </a:r>
            <a:r>
              <a:rPr lang="pl-PL" sz="1600" dirty="0" err="1" smtClean="0">
                <a:latin typeface="Times New Roman" pitchFamily="18" charset="0"/>
              </a:rPr>
              <a:t>cryo-adsorption</a:t>
            </a:r>
            <a:endParaRPr lang="en-US" sz="1600" dirty="0">
              <a:latin typeface="Times New Roman" pitchFamily="18" charset="0"/>
            </a:endParaRPr>
          </a:p>
        </p:txBody>
      </p:sp>
      <p:sp>
        <p:nvSpPr>
          <p:cNvPr id="13" name="Text Box 12"/>
          <p:cNvSpPr txBox="1">
            <a:spLocks noChangeArrowheads="1"/>
          </p:cNvSpPr>
          <p:nvPr/>
        </p:nvSpPr>
        <p:spPr bwMode="auto">
          <a:xfrm>
            <a:off x="35496" y="3391685"/>
            <a:ext cx="1512888" cy="584775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l-PL" sz="1600" baseline="30000" dirty="0" smtClean="0">
                <a:latin typeface="Times New Roman" pitchFamily="18" charset="0"/>
              </a:rPr>
              <a:t>222</a:t>
            </a:r>
            <a:r>
              <a:rPr lang="pl-PL" sz="1600" dirty="0" smtClean="0">
                <a:latin typeface="Times New Roman" pitchFamily="18" charset="0"/>
              </a:rPr>
              <a:t>Rn </a:t>
            </a:r>
            <a:r>
              <a:rPr lang="pl-PL" sz="1600" dirty="0" err="1" smtClean="0">
                <a:latin typeface="Times New Roman" pitchFamily="18" charset="0"/>
              </a:rPr>
              <a:t>removal</a:t>
            </a:r>
            <a:r>
              <a:rPr lang="pl-PL" sz="1600" dirty="0" smtClean="0">
                <a:latin typeface="Times New Roman" pitchFamily="18" charset="0"/>
              </a:rPr>
              <a:t> from (L)Ar</a:t>
            </a:r>
            <a:endParaRPr lang="en-US" sz="1600" dirty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0632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zawartości 1"/>
          <p:cNvSpPr txBox="1">
            <a:spLocks/>
          </p:cNvSpPr>
          <p:nvPr/>
        </p:nvSpPr>
        <p:spPr>
          <a:xfrm>
            <a:off x="1897360" y="1340768"/>
            <a:ext cx="6995120" cy="3744416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sz="3600" dirty="0" smtClean="0"/>
              <a:t>Sources of Rn in the DS detectors</a:t>
            </a:r>
          </a:p>
          <a:p>
            <a:r>
              <a:rPr lang="en-US" sz="3600" dirty="0" err="1" smtClean="0"/>
              <a:t>Cryo</a:t>
            </a:r>
            <a:r>
              <a:rPr lang="en-US" sz="3600" dirty="0" smtClean="0"/>
              <a:t>-adsorption of Rn</a:t>
            </a:r>
          </a:p>
          <a:p>
            <a:r>
              <a:rPr lang="en-US" sz="3600" dirty="0" smtClean="0"/>
              <a:t>Removal of Rn from (L)Ar</a:t>
            </a:r>
          </a:p>
          <a:p>
            <a:r>
              <a:rPr lang="en-US" sz="3600" dirty="0" smtClean="0"/>
              <a:t>Summary</a:t>
            </a:r>
            <a:endParaRPr lang="en-US" sz="3600" dirty="0"/>
          </a:p>
        </p:txBody>
      </p:sp>
      <p:sp>
        <p:nvSpPr>
          <p:cNvPr id="2" name="pole tekstowe 1"/>
          <p:cNvSpPr txBox="1"/>
          <p:nvPr/>
        </p:nvSpPr>
        <p:spPr>
          <a:xfrm>
            <a:off x="1619672" y="72000"/>
            <a:ext cx="75243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latin typeface="+mn-lt"/>
              </a:rPr>
              <a:t>Outline</a:t>
            </a:r>
            <a:endParaRPr lang="en-US" sz="3600" b="1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/>
          <p:cNvSpPr txBox="1"/>
          <p:nvPr/>
        </p:nvSpPr>
        <p:spPr>
          <a:xfrm>
            <a:off x="1691680" y="72000"/>
            <a:ext cx="74168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latin typeface="+mn-lt"/>
                <a:cs typeface="Times New Roman" pitchFamily="18" charset="0"/>
              </a:rPr>
              <a:t>Sources </a:t>
            </a:r>
            <a:r>
              <a:rPr lang="en-US" sz="3600" b="1" dirty="0">
                <a:latin typeface="+mn-lt"/>
                <a:cs typeface="Times New Roman" pitchFamily="18" charset="0"/>
              </a:rPr>
              <a:t>of Rn in the DS </a:t>
            </a:r>
            <a:r>
              <a:rPr lang="en-US" sz="3600" b="1" dirty="0" smtClean="0">
                <a:latin typeface="+mn-lt"/>
                <a:cs typeface="Times New Roman" pitchFamily="18" charset="0"/>
              </a:rPr>
              <a:t>detectors</a:t>
            </a:r>
            <a:endParaRPr lang="en-US" sz="3600" b="1" dirty="0">
              <a:latin typeface="+mn-lt"/>
              <a:cs typeface="Times New Roman" pitchFamily="18" charset="0"/>
            </a:endParaRPr>
          </a:p>
        </p:txBody>
      </p:sp>
      <p:sp>
        <p:nvSpPr>
          <p:cNvPr id="3" name="Text Box 12"/>
          <p:cNvSpPr txBox="1">
            <a:spLocks noChangeArrowheads="1"/>
          </p:cNvSpPr>
          <p:nvPr/>
        </p:nvSpPr>
        <p:spPr bwMode="auto">
          <a:xfrm>
            <a:off x="35496" y="2348880"/>
            <a:ext cx="1512888" cy="338554"/>
          </a:xfrm>
          <a:prstGeom prst="rect">
            <a:avLst/>
          </a:prstGeom>
          <a:solidFill>
            <a:srgbClr val="FF6600"/>
          </a:solidFill>
          <a:ln>
            <a:noFill/>
          </a:ln>
          <a:effectLst/>
          <a:ex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l-PL" sz="1600" baseline="30000" dirty="0" smtClean="0">
                <a:latin typeface="Times New Roman" pitchFamily="18" charset="0"/>
              </a:rPr>
              <a:t>222</a:t>
            </a:r>
            <a:r>
              <a:rPr lang="pl-PL" sz="1600" dirty="0">
                <a:latin typeface="Times New Roman" pitchFamily="18" charset="0"/>
              </a:rPr>
              <a:t>Rn </a:t>
            </a:r>
            <a:r>
              <a:rPr lang="pl-PL" sz="1600" dirty="0" err="1" smtClean="0">
                <a:latin typeface="Times New Roman" pitchFamily="18" charset="0"/>
              </a:rPr>
              <a:t>sources</a:t>
            </a:r>
            <a:endParaRPr lang="en-US" sz="1600" dirty="0">
              <a:latin typeface="Times New Roman" pitchFamily="18" charset="0"/>
            </a:endParaRPr>
          </a:p>
        </p:txBody>
      </p:sp>
      <p:sp>
        <p:nvSpPr>
          <p:cNvPr id="4" name="Text Box 16"/>
          <p:cNvSpPr txBox="1">
            <a:spLocks noChangeArrowheads="1"/>
          </p:cNvSpPr>
          <p:nvPr/>
        </p:nvSpPr>
        <p:spPr bwMode="auto">
          <a:xfrm>
            <a:off x="34925" y="4039757"/>
            <a:ext cx="1512888" cy="338554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l-PL" sz="1600" dirty="0" err="1" smtClean="0">
                <a:latin typeface="Times New Roman" pitchFamily="18" charset="0"/>
              </a:rPr>
              <a:t>Summary</a:t>
            </a:r>
            <a:endParaRPr lang="en-US" sz="1400" dirty="0">
              <a:latin typeface="Times New Roman" pitchFamily="18" charset="0"/>
            </a:endParaRPr>
          </a:p>
        </p:txBody>
      </p:sp>
      <p:sp>
        <p:nvSpPr>
          <p:cNvPr id="5" name="Text Box 9"/>
          <p:cNvSpPr txBox="1">
            <a:spLocks noChangeArrowheads="1"/>
          </p:cNvSpPr>
          <p:nvPr/>
        </p:nvSpPr>
        <p:spPr bwMode="auto">
          <a:xfrm>
            <a:off x="35496" y="2743613"/>
            <a:ext cx="1512888" cy="584775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l-PL" sz="1600" baseline="30000" dirty="0" smtClean="0">
                <a:latin typeface="Times New Roman" pitchFamily="18" charset="0"/>
              </a:rPr>
              <a:t>222</a:t>
            </a:r>
            <a:r>
              <a:rPr lang="pl-PL" sz="1600" dirty="0" smtClean="0">
                <a:latin typeface="Times New Roman" pitchFamily="18" charset="0"/>
              </a:rPr>
              <a:t>Rn </a:t>
            </a:r>
            <a:r>
              <a:rPr lang="pl-PL" sz="1600" dirty="0" err="1" smtClean="0">
                <a:latin typeface="Times New Roman" pitchFamily="18" charset="0"/>
              </a:rPr>
              <a:t>cryo-adsorption</a:t>
            </a:r>
            <a:endParaRPr lang="en-US" sz="1600" dirty="0">
              <a:latin typeface="Times New Roman" pitchFamily="18" charset="0"/>
            </a:endParaRPr>
          </a:p>
        </p:txBody>
      </p:sp>
      <p:sp>
        <p:nvSpPr>
          <p:cNvPr id="6" name="Text Box 12"/>
          <p:cNvSpPr txBox="1">
            <a:spLocks noChangeArrowheads="1"/>
          </p:cNvSpPr>
          <p:nvPr/>
        </p:nvSpPr>
        <p:spPr bwMode="auto">
          <a:xfrm>
            <a:off x="35496" y="3391685"/>
            <a:ext cx="1512888" cy="584775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l-PL" sz="1600" baseline="30000" dirty="0" smtClean="0">
                <a:latin typeface="Times New Roman" pitchFamily="18" charset="0"/>
              </a:rPr>
              <a:t>222</a:t>
            </a:r>
            <a:r>
              <a:rPr lang="pl-PL" sz="1600" dirty="0" smtClean="0">
                <a:latin typeface="Times New Roman" pitchFamily="18" charset="0"/>
              </a:rPr>
              <a:t>Rn </a:t>
            </a:r>
            <a:r>
              <a:rPr lang="pl-PL" sz="1600" dirty="0" err="1" smtClean="0">
                <a:latin typeface="Times New Roman" pitchFamily="18" charset="0"/>
              </a:rPr>
              <a:t>removal</a:t>
            </a:r>
            <a:r>
              <a:rPr lang="pl-PL" sz="1600" dirty="0" smtClean="0">
                <a:latin typeface="Times New Roman" pitchFamily="18" charset="0"/>
              </a:rPr>
              <a:t> from (L)Ar</a:t>
            </a:r>
            <a:endParaRPr lang="en-US" sz="1600" dirty="0">
              <a:latin typeface="Times New Roman" pitchFamily="18" charset="0"/>
            </a:endParaRP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1763688" y="908720"/>
            <a:ext cx="7200800" cy="504056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buNone/>
            </a:pPr>
            <a:r>
              <a:rPr lang="en-US" altLang="pl-PL" sz="2400" b="1" kern="0" baseline="30000" dirty="0" smtClean="0"/>
              <a:t>222</a:t>
            </a:r>
            <a:r>
              <a:rPr lang="en-US" altLang="pl-PL" sz="2400" b="1" kern="0" dirty="0" smtClean="0"/>
              <a:t>Rn in </a:t>
            </a:r>
            <a:r>
              <a:rPr lang="en-US" altLang="pl-PL" sz="2400" b="1" kern="0" dirty="0" err="1" smtClean="0"/>
              <a:t>DAr</a:t>
            </a:r>
            <a:r>
              <a:rPr lang="en-US" altLang="pl-PL" sz="2400" b="1" kern="0" dirty="0" smtClean="0"/>
              <a:t> 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0665" y="1700808"/>
            <a:ext cx="6817799" cy="4320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pole tekstowe 7"/>
          <p:cNvSpPr txBox="1"/>
          <p:nvPr/>
        </p:nvSpPr>
        <p:spPr>
          <a:xfrm>
            <a:off x="5652120" y="2060848"/>
            <a:ext cx="1988045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pl-PL" sz="2400" dirty="0" smtClean="0">
                <a:latin typeface="+mn-lt"/>
              </a:rPr>
              <a:t>T</a:t>
            </a:r>
            <a:r>
              <a:rPr lang="pl-PL" sz="2400" baseline="-25000" dirty="0" smtClean="0">
                <a:latin typeface="+mn-lt"/>
              </a:rPr>
              <a:t>1/2</a:t>
            </a:r>
            <a:r>
              <a:rPr lang="pl-PL" sz="2400" dirty="0" smtClean="0">
                <a:latin typeface="+mn-lt"/>
              </a:rPr>
              <a:t> = 3.8 </a:t>
            </a:r>
            <a:r>
              <a:rPr lang="pl-PL" sz="2400" dirty="0" err="1" smtClean="0">
                <a:latin typeface="+mn-lt"/>
              </a:rPr>
              <a:t>days</a:t>
            </a:r>
            <a:endParaRPr lang="pl-PL" sz="24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692047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graphicFrame>
        <p:nvGraphicFramePr>
          <p:cNvPr id="52" name="Obiekt 5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16903026"/>
              </p:ext>
            </p:extLst>
          </p:nvPr>
        </p:nvGraphicFramePr>
        <p:xfrm>
          <a:off x="1691680" y="1628800"/>
          <a:ext cx="7433249" cy="38164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52" name="Slajd" r:id="rId3" imgW="4570501" imgH="2348420" progId="PowerPoint.Slide.12">
                  <p:embed/>
                </p:oleObj>
              </mc:Choice>
              <mc:Fallback>
                <p:oleObj name="Slajd" r:id="rId3" imgW="4570501" imgH="2348420" progId="PowerPoint.Slide.12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91680" y="1628800"/>
                        <a:ext cx="7433249" cy="381642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4" name="pole tekstowe 53"/>
          <p:cNvSpPr txBox="1"/>
          <p:nvPr/>
        </p:nvSpPr>
        <p:spPr>
          <a:xfrm>
            <a:off x="1691680" y="72000"/>
            <a:ext cx="74168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latin typeface="+mn-lt"/>
                <a:cs typeface="Times New Roman" pitchFamily="18" charset="0"/>
              </a:rPr>
              <a:t>Sources </a:t>
            </a:r>
            <a:r>
              <a:rPr lang="en-US" sz="3600" b="1" dirty="0">
                <a:latin typeface="+mn-lt"/>
                <a:cs typeface="Times New Roman" pitchFamily="18" charset="0"/>
              </a:rPr>
              <a:t>of Rn in the DS </a:t>
            </a:r>
            <a:r>
              <a:rPr lang="en-US" sz="3600" b="1" dirty="0" smtClean="0">
                <a:latin typeface="+mn-lt"/>
                <a:cs typeface="Times New Roman" pitchFamily="18" charset="0"/>
              </a:rPr>
              <a:t>detectors</a:t>
            </a:r>
            <a:endParaRPr lang="en-US" sz="3600" b="1" dirty="0">
              <a:latin typeface="+mn-lt"/>
              <a:cs typeface="Times New Roman" pitchFamily="18" charset="0"/>
            </a:endParaRPr>
          </a:p>
        </p:txBody>
      </p:sp>
      <p:sp>
        <p:nvSpPr>
          <p:cNvPr id="55" name="Rectangle 3"/>
          <p:cNvSpPr txBox="1">
            <a:spLocks noChangeArrowheads="1"/>
          </p:cNvSpPr>
          <p:nvPr/>
        </p:nvSpPr>
        <p:spPr>
          <a:xfrm>
            <a:off x="1763688" y="908720"/>
            <a:ext cx="7200800" cy="504056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buNone/>
            </a:pPr>
            <a:r>
              <a:rPr lang="en-US" altLang="pl-PL" sz="2400" b="1" kern="0" baseline="30000" dirty="0" smtClean="0"/>
              <a:t>222</a:t>
            </a:r>
            <a:r>
              <a:rPr lang="en-US" altLang="pl-PL" sz="2400" b="1" kern="0" dirty="0" smtClean="0"/>
              <a:t>Rn in </a:t>
            </a:r>
            <a:r>
              <a:rPr lang="en-US" altLang="pl-PL" sz="2400" b="1" kern="0" dirty="0" err="1" smtClean="0"/>
              <a:t>DAr</a:t>
            </a:r>
            <a:r>
              <a:rPr lang="en-US" altLang="pl-PL" sz="2400" b="1" kern="0" dirty="0" smtClean="0"/>
              <a:t> </a:t>
            </a:r>
          </a:p>
        </p:txBody>
      </p:sp>
      <p:sp>
        <p:nvSpPr>
          <p:cNvPr id="56" name="Text Box 12"/>
          <p:cNvSpPr txBox="1">
            <a:spLocks noChangeArrowheads="1"/>
          </p:cNvSpPr>
          <p:nvPr/>
        </p:nvSpPr>
        <p:spPr bwMode="auto">
          <a:xfrm>
            <a:off x="35496" y="2348880"/>
            <a:ext cx="1512888" cy="338554"/>
          </a:xfrm>
          <a:prstGeom prst="rect">
            <a:avLst/>
          </a:prstGeom>
          <a:solidFill>
            <a:srgbClr val="FF6600"/>
          </a:solidFill>
          <a:ln>
            <a:noFill/>
          </a:ln>
          <a:effectLst/>
          <a:ex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l-PL" sz="1600" baseline="30000" dirty="0" smtClean="0">
                <a:latin typeface="Times New Roman" pitchFamily="18" charset="0"/>
              </a:rPr>
              <a:t>222</a:t>
            </a:r>
            <a:r>
              <a:rPr lang="pl-PL" sz="1600" dirty="0">
                <a:latin typeface="Times New Roman" pitchFamily="18" charset="0"/>
              </a:rPr>
              <a:t>Rn </a:t>
            </a:r>
            <a:r>
              <a:rPr lang="pl-PL" sz="1600" dirty="0" err="1" smtClean="0">
                <a:latin typeface="Times New Roman" pitchFamily="18" charset="0"/>
              </a:rPr>
              <a:t>sources</a:t>
            </a:r>
            <a:endParaRPr lang="en-US" sz="1600" dirty="0">
              <a:latin typeface="Times New Roman" pitchFamily="18" charset="0"/>
            </a:endParaRPr>
          </a:p>
        </p:txBody>
      </p:sp>
      <p:sp>
        <p:nvSpPr>
          <p:cNvPr id="57" name="Text Box 16"/>
          <p:cNvSpPr txBox="1">
            <a:spLocks noChangeArrowheads="1"/>
          </p:cNvSpPr>
          <p:nvPr/>
        </p:nvSpPr>
        <p:spPr bwMode="auto">
          <a:xfrm>
            <a:off x="34925" y="4039757"/>
            <a:ext cx="1512888" cy="338554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l-PL" sz="1600" dirty="0" err="1" smtClean="0">
                <a:latin typeface="Times New Roman" pitchFamily="18" charset="0"/>
              </a:rPr>
              <a:t>Summary</a:t>
            </a:r>
            <a:endParaRPr lang="en-US" sz="1400" dirty="0">
              <a:latin typeface="Times New Roman" pitchFamily="18" charset="0"/>
            </a:endParaRPr>
          </a:p>
        </p:txBody>
      </p:sp>
      <p:sp>
        <p:nvSpPr>
          <p:cNvPr id="58" name="Text Box 9"/>
          <p:cNvSpPr txBox="1">
            <a:spLocks noChangeArrowheads="1"/>
          </p:cNvSpPr>
          <p:nvPr/>
        </p:nvSpPr>
        <p:spPr bwMode="auto">
          <a:xfrm>
            <a:off x="35496" y="2743613"/>
            <a:ext cx="1512888" cy="584775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l-PL" sz="1600" baseline="30000" dirty="0" smtClean="0">
                <a:latin typeface="Times New Roman" pitchFamily="18" charset="0"/>
              </a:rPr>
              <a:t>222</a:t>
            </a:r>
            <a:r>
              <a:rPr lang="pl-PL" sz="1600" dirty="0" smtClean="0">
                <a:latin typeface="Times New Roman" pitchFamily="18" charset="0"/>
              </a:rPr>
              <a:t>Rn </a:t>
            </a:r>
            <a:r>
              <a:rPr lang="pl-PL" sz="1600" dirty="0" err="1" smtClean="0">
                <a:latin typeface="Times New Roman" pitchFamily="18" charset="0"/>
              </a:rPr>
              <a:t>cryo-adsorption</a:t>
            </a:r>
            <a:endParaRPr lang="en-US" sz="1600" dirty="0">
              <a:latin typeface="Times New Roman" pitchFamily="18" charset="0"/>
            </a:endParaRPr>
          </a:p>
        </p:txBody>
      </p:sp>
      <p:sp>
        <p:nvSpPr>
          <p:cNvPr id="59" name="Text Box 12"/>
          <p:cNvSpPr txBox="1">
            <a:spLocks noChangeArrowheads="1"/>
          </p:cNvSpPr>
          <p:nvPr/>
        </p:nvSpPr>
        <p:spPr bwMode="auto">
          <a:xfrm>
            <a:off x="35496" y="3391685"/>
            <a:ext cx="1512888" cy="584775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l-PL" sz="1600" baseline="30000" dirty="0" smtClean="0">
                <a:latin typeface="Times New Roman" pitchFamily="18" charset="0"/>
              </a:rPr>
              <a:t>222</a:t>
            </a:r>
            <a:r>
              <a:rPr lang="pl-PL" sz="1600" dirty="0" smtClean="0">
                <a:latin typeface="Times New Roman" pitchFamily="18" charset="0"/>
              </a:rPr>
              <a:t>Rn </a:t>
            </a:r>
            <a:r>
              <a:rPr lang="pl-PL" sz="1600" dirty="0" err="1" smtClean="0">
                <a:latin typeface="Times New Roman" pitchFamily="18" charset="0"/>
              </a:rPr>
              <a:t>removal</a:t>
            </a:r>
            <a:r>
              <a:rPr lang="pl-PL" sz="1600" dirty="0" smtClean="0">
                <a:latin typeface="Times New Roman" pitchFamily="18" charset="0"/>
              </a:rPr>
              <a:t> from (L)Ar</a:t>
            </a:r>
            <a:endParaRPr lang="en-US" sz="1600" dirty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5917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sp>
        <p:nvSpPr>
          <p:cNvPr id="5" name="pole tekstowe 4"/>
          <p:cNvSpPr txBox="1"/>
          <p:nvPr/>
        </p:nvSpPr>
        <p:spPr>
          <a:xfrm>
            <a:off x="1691680" y="72000"/>
            <a:ext cx="74168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latin typeface="+mn-lt"/>
                <a:cs typeface="Times New Roman" pitchFamily="18" charset="0"/>
              </a:rPr>
              <a:t>Sources </a:t>
            </a:r>
            <a:r>
              <a:rPr lang="en-US" sz="3600" b="1" dirty="0">
                <a:latin typeface="+mn-lt"/>
                <a:cs typeface="Times New Roman" pitchFamily="18" charset="0"/>
              </a:rPr>
              <a:t>of Rn in the DS </a:t>
            </a:r>
            <a:r>
              <a:rPr lang="en-US" sz="3600" b="1" dirty="0" smtClean="0">
                <a:latin typeface="+mn-lt"/>
                <a:cs typeface="Times New Roman" pitchFamily="18" charset="0"/>
              </a:rPr>
              <a:t>detectors</a:t>
            </a:r>
            <a:endParaRPr lang="en-US" sz="3600" b="1" dirty="0">
              <a:latin typeface="+mn-lt"/>
              <a:cs typeface="Times New Roman" pitchFamily="18" charset="0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1763688" y="908720"/>
            <a:ext cx="7200800" cy="504056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buNone/>
            </a:pPr>
            <a:r>
              <a:rPr lang="en-US" altLang="pl-PL" sz="2400" b="1" kern="0" baseline="30000" dirty="0" smtClean="0"/>
              <a:t>222</a:t>
            </a:r>
            <a:r>
              <a:rPr lang="en-US" altLang="pl-PL" sz="2400" b="1" kern="0" dirty="0" smtClean="0"/>
              <a:t>Rn in D</a:t>
            </a:r>
            <a:r>
              <a:rPr lang="pl-PL" altLang="pl-PL" sz="2400" b="1" kern="0" dirty="0" smtClean="0"/>
              <a:t>A</a:t>
            </a:r>
            <a:r>
              <a:rPr lang="en-US" altLang="pl-PL" sz="2400" b="1" kern="0" dirty="0" smtClean="0"/>
              <a:t>r</a:t>
            </a:r>
            <a:r>
              <a:rPr lang="pl-PL" altLang="pl-PL" sz="2400" b="1" kern="0" dirty="0" smtClean="0"/>
              <a:t>: 1 mBq/m</a:t>
            </a:r>
            <a:r>
              <a:rPr lang="pl-PL" altLang="pl-PL" sz="2400" b="1" kern="0" baseline="30000" dirty="0" smtClean="0"/>
              <a:t>3</a:t>
            </a:r>
            <a:r>
              <a:rPr lang="pl-PL" altLang="pl-PL" sz="2400" b="1" kern="0" dirty="0" smtClean="0"/>
              <a:t> (0.6 mBq/kg)</a:t>
            </a:r>
          </a:p>
          <a:p>
            <a:pPr marL="0" indent="0" algn="ctr">
              <a:buNone/>
            </a:pPr>
            <a:r>
              <a:rPr lang="pl-PL" altLang="pl-PL" sz="2400" b="1" kern="0" dirty="0" err="1" smtClean="0"/>
              <a:t>A</a:t>
            </a:r>
            <a:r>
              <a:rPr lang="pl-PL" altLang="pl-PL" sz="2400" b="1" kern="0" baseline="-25000" dirty="0" err="1" smtClean="0"/>
              <a:t>tot</a:t>
            </a:r>
            <a:r>
              <a:rPr lang="pl-PL" altLang="pl-PL" sz="2400" b="1" kern="0" dirty="0" smtClean="0"/>
              <a:t> (30 </a:t>
            </a:r>
            <a:r>
              <a:rPr lang="pl-PL" altLang="pl-PL" sz="2400" b="1" kern="0" dirty="0" err="1" smtClean="0"/>
              <a:t>tons</a:t>
            </a:r>
            <a:r>
              <a:rPr lang="pl-PL" altLang="pl-PL" sz="2400" b="1" kern="0" dirty="0" smtClean="0"/>
              <a:t>) = 18 Bq</a:t>
            </a:r>
            <a:r>
              <a:rPr lang="en-US" altLang="pl-PL" sz="2400" b="1" kern="0" dirty="0" smtClean="0"/>
              <a:t> </a:t>
            </a:r>
          </a:p>
        </p:txBody>
      </p:sp>
      <p:sp>
        <p:nvSpPr>
          <p:cNvPr id="7" name="Text Box 12"/>
          <p:cNvSpPr txBox="1">
            <a:spLocks noChangeArrowheads="1"/>
          </p:cNvSpPr>
          <p:nvPr/>
        </p:nvSpPr>
        <p:spPr bwMode="auto">
          <a:xfrm>
            <a:off x="35496" y="2348880"/>
            <a:ext cx="1512888" cy="338554"/>
          </a:xfrm>
          <a:prstGeom prst="rect">
            <a:avLst/>
          </a:prstGeom>
          <a:solidFill>
            <a:srgbClr val="FF6600"/>
          </a:solidFill>
          <a:ln>
            <a:noFill/>
          </a:ln>
          <a:effectLst/>
          <a:ex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l-PL" sz="1600" baseline="30000" dirty="0" smtClean="0">
                <a:latin typeface="Times New Roman" pitchFamily="18" charset="0"/>
              </a:rPr>
              <a:t>222</a:t>
            </a:r>
            <a:r>
              <a:rPr lang="pl-PL" sz="1600" dirty="0">
                <a:latin typeface="Times New Roman" pitchFamily="18" charset="0"/>
              </a:rPr>
              <a:t>Rn </a:t>
            </a:r>
            <a:r>
              <a:rPr lang="pl-PL" sz="1600" dirty="0" err="1" smtClean="0">
                <a:latin typeface="Times New Roman" pitchFamily="18" charset="0"/>
              </a:rPr>
              <a:t>sources</a:t>
            </a:r>
            <a:endParaRPr lang="en-US" sz="1600" dirty="0">
              <a:latin typeface="Times New Roman" pitchFamily="18" charset="0"/>
            </a:endParaRPr>
          </a:p>
        </p:txBody>
      </p:sp>
      <p:sp>
        <p:nvSpPr>
          <p:cNvPr id="8" name="Text Box 16"/>
          <p:cNvSpPr txBox="1">
            <a:spLocks noChangeArrowheads="1"/>
          </p:cNvSpPr>
          <p:nvPr/>
        </p:nvSpPr>
        <p:spPr bwMode="auto">
          <a:xfrm>
            <a:off x="34925" y="4039757"/>
            <a:ext cx="1512888" cy="338554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l-PL" sz="1600" dirty="0" err="1" smtClean="0">
                <a:latin typeface="Times New Roman" pitchFamily="18" charset="0"/>
              </a:rPr>
              <a:t>Summary</a:t>
            </a:r>
            <a:endParaRPr lang="en-US" sz="1400" dirty="0">
              <a:latin typeface="Times New Roman" pitchFamily="18" charset="0"/>
            </a:endParaRPr>
          </a:p>
        </p:txBody>
      </p:sp>
      <p:sp>
        <p:nvSpPr>
          <p:cNvPr id="9" name="Text Box 9"/>
          <p:cNvSpPr txBox="1">
            <a:spLocks noChangeArrowheads="1"/>
          </p:cNvSpPr>
          <p:nvPr/>
        </p:nvSpPr>
        <p:spPr bwMode="auto">
          <a:xfrm>
            <a:off x="35496" y="2743613"/>
            <a:ext cx="1512888" cy="584775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l-PL" sz="1600" baseline="30000" dirty="0" smtClean="0">
                <a:latin typeface="Times New Roman" pitchFamily="18" charset="0"/>
              </a:rPr>
              <a:t>222</a:t>
            </a:r>
            <a:r>
              <a:rPr lang="pl-PL" sz="1600" dirty="0" smtClean="0">
                <a:latin typeface="Times New Roman" pitchFamily="18" charset="0"/>
              </a:rPr>
              <a:t>Rn </a:t>
            </a:r>
            <a:r>
              <a:rPr lang="pl-PL" sz="1600" dirty="0" err="1" smtClean="0">
                <a:latin typeface="Times New Roman" pitchFamily="18" charset="0"/>
              </a:rPr>
              <a:t>cryo-adsorption</a:t>
            </a:r>
            <a:endParaRPr lang="en-US" sz="1600" dirty="0">
              <a:latin typeface="Times New Roman" pitchFamily="18" charset="0"/>
            </a:endParaRPr>
          </a:p>
        </p:txBody>
      </p:sp>
      <p:sp>
        <p:nvSpPr>
          <p:cNvPr id="10" name="Text Box 12"/>
          <p:cNvSpPr txBox="1">
            <a:spLocks noChangeArrowheads="1"/>
          </p:cNvSpPr>
          <p:nvPr/>
        </p:nvSpPr>
        <p:spPr bwMode="auto">
          <a:xfrm>
            <a:off x="35496" y="3391685"/>
            <a:ext cx="1512888" cy="584775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l-PL" sz="1600" baseline="30000" dirty="0" smtClean="0">
                <a:latin typeface="Times New Roman" pitchFamily="18" charset="0"/>
              </a:rPr>
              <a:t>222</a:t>
            </a:r>
            <a:r>
              <a:rPr lang="pl-PL" sz="1600" dirty="0" smtClean="0">
                <a:latin typeface="Times New Roman" pitchFamily="18" charset="0"/>
              </a:rPr>
              <a:t>Rn </a:t>
            </a:r>
            <a:r>
              <a:rPr lang="pl-PL" sz="1600" dirty="0" err="1" smtClean="0">
                <a:latin typeface="Times New Roman" pitchFamily="18" charset="0"/>
              </a:rPr>
              <a:t>removal</a:t>
            </a:r>
            <a:r>
              <a:rPr lang="pl-PL" sz="1600" dirty="0" smtClean="0">
                <a:latin typeface="Times New Roman" pitchFamily="18" charset="0"/>
              </a:rPr>
              <a:t> from (L)Ar</a:t>
            </a:r>
            <a:endParaRPr lang="en-US" sz="1600" dirty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3860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sp>
        <p:nvSpPr>
          <p:cNvPr id="3" name="pole tekstowe 2"/>
          <p:cNvSpPr txBox="1"/>
          <p:nvPr/>
        </p:nvSpPr>
        <p:spPr>
          <a:xfrm>
            <a:off x="1691680" y="72000"/>
            <a:ext cx="74168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latin typeface="+mn-lt"/>
                <a:cs typeface="Times New Roman" pitchFamily="18" charset="0"/>
              </a:rPr>
              <a:t>Sources </a:t>
            </a:r>
            <a:r>
              <a:rPr lang="en-US" sz="3600" b="1" dirty="0">
                <a:latin typeface="+mn-lt"/>
                <a:cs typeface="Times New Roman" pitchFamily="18" charset="0"/>
              </a:rPr>
              <a:t>of Rn in the DS </a:t>
            </a:r>
            <a:r>
              <a:rPr lang="en-US" sz="3600" b="1" dirty="0" smtClean="0">
                <a:latin typeface="+mn-lt"/>
                <a:cs typeface="Times New Roman" pitchFamily="18" charset="0"/>
              </a:rPr>
              <a:t>detectors</a:t>
            </a:r>
            <a:endParaRPr lang="en-US" sz="3600" b="1" dirty="0">
              <a:latin typeface="+mn-lt"/>
              <a:cs typeface="Times New Roman" pitchFamily="18" charset="0"/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1763688" y="908720"/>
            <a:ext cx="7200800" cy="504056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buNone/>
            </a:pPr>
            <a:r>
              <a:rPr lang="en-US" altLang="pl-PL" sz="2400" b="1" kern="0" baseline="30000" dirty="0" smtClean="0"/>
              <a:t>222</a:t>
            </a:r>
            <a:r>
              <a:rPr lang="en-US" altLang="pl-PL" sz="2400" b="1" kern="0" dirty="0" smtClean="0"/>
              <a:t>Rn in D</a:t>
            </a:r>
            <a:r>
              <a:rPr lang="pl-PL" altLang="pl-PL" sz="2400" b="1" kern="0" dirty="0" smtClean="0"/>
              <a:t>A</a:t>
            </a:r>
            <a:r>
              <a:rPr lang="en-US" altLang="pl-PL" sz="2400" b="1" kern="0" dirty="0" smtClean="0"/>
              <a:t>r</a:t>
            </a:r>
            <a:r>
              <a:rPr lang="pl-PL" altLang="pl-PL" sz="2400" b="1" kern="0" dirty="0" smtClean="0"/>
              <a:t>: 1 mBq/m</a:t>
            </a:r>
            <a:r>
              <a:rPr lang="pl-PL" altLang="pl-PL" sz="2400" b="1" kern="0" baseline="30000" dirty="0" smtClean="0"/>
              <a:t>3</a:t>
            </a:r>
            <a:r>
              <a:rPr lang="pl-PL" altLang="pl-PL" sz="2400" b="1" kern="0" dirty="0" smtClean="0"/>
              <a:t> (0.6 mBq/kg)</a:t>
            </a:r>
          </a:p>
          <a:p>
            <a:pPr marL="0" indent="0" algn="ctr">
              <a:buNone/>
            </a:pPr>
            <a:r>
              <a:rPr lang="pl-PL" altLang="pl-PL" sz="2400" b="1" kern="0" dirty="0" err="1" smtClean="0"/>
              <a:t>A</a:t>
            </a:r>
            <a:r>
              <a:rPr lang="pl-PL" altLang="pl-PL" sz="2400" b="1" kern="0" baseline="-25000" dirty="0" err="1" smtClean="0"/>
              <a:t>tot</a:t>
            </a:r>
            <a:r>
              <a:rPr lang="pl-PL" altLang="pl-PL" sz="2400" b="1" kern="0" dirty="0" smtClean="0"/>
              <a:t> (30 </a:t>
            </a:r>
            <a:r>
              <a:rPr lang="pl-PL" altLang="pl-PL" sz="2400" b="1" kern="0" dirty="0" err="1" smtClean="0"/>
              <a:t>tons</a:t>
            </a:r>
            <a:r>
              <a:rPr lang="pl-PL" altLang="pl-PL" sz="2400" b="1" kern="0" dirty="0" smtClean="0"/>
              <a:t>) = 18 Bq</a:t>
            </a:r>
            <a:r>
              <a:rPr lang="en-US" altLang="pl-PL" sz="2400" b="1" kern="0" dirty="0" smtClean="0"/>
              <a:t> </a:t>
            </a:r>
          </a:p>
        </p:txBody>
      </p:sp>
      <p:sp>
        <p:nvSpPr>
          <p:cNvPr id="5" name="Text Box 12"/>
          <p:cNvSpPr txBox="1">
            <a:spLocks noChangeArrowheads="1"/>
          </p:cNvSpPr>
          <p:nvPr/>
        </p:nvSpPr>
        <p:spPr bwMode="auto">
          <a:xfrm>
            <a:off x="35496" y="2348880"/>
            <a:ext cx="1512888" cy="338554"/>
          </a:xfrm>
          <a:prstGeom prst="rect">
            <a:avLst/>
          </a:prstGeom>
          <a:solidFill>
            <a:srgbClr val="FF6600"/>
          </a:solidFill>
          <a:ln>
            <a:noFill/>
          </a:ln>
          <a:effectLst/>
          <a:ex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l-PL" sz="1600" baseline="30000" dirty="0" smtClean="0">
                <a:latin typeface="Times New Roman" pitchFamily="18" charset="0"/>
              </a:rPr>
              <a:t>222</a:t>
            </a:r>
            <a:r>
              <a:rPr lang="pl-PL" sz="1600" dirty="0">
                <a:latin typeface="Times New Roman" pitchFamily="18" charset="0"/>
              </a:rPr>
              <a:t>Rn </a:t>
            </a:r>
            <a:r>
              <a:rPr lang="pl-PL" sz="1600" dirty="0" err="1" smtClean="0">
                <a:latin typeface="Times New Roman" pitchFamily="18" charset="0"/>
              </a:rPr>
              <a:t>sources</a:t>
            </a:r>
            <a:endParaRPr lang="en-US" sz="1600" dirty="0">
              <a:latin typeface="Times New Roman" pitchFamily="18" charset="0"/>
            </a:endParaRPr>
          </a:p>
        </p:txBody>
      </p:sp>
      <p:sp>
        <p:nvSpPr>
          <p:cNvPr id="6" name="Text Box 16"/>
          <p:cNvSpPr txBox="1">
            <a:spLocks noChangeArrowheads="1"/>
          </p:cNvSpPr>
          <p:nvPr/>
        </p:nvSpPr>
        <p:spPr bwMode="auto">
          <a:xfrm>
            <a:off x="34925" y="4039757"/>
            <a:ext cx="1512888" cy="338554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l-PL" sz="1600" dirty="0" err="1" smtClean="0">
                <a:latin typeface="Times New Roman" pitchFamily="18" charset="0"/>
              </a:rPr>
              <a:t>Summary</a:t>
            </a:r>
            <a:endParaRPr lang="en-US" sz="1400" dirty="0">
              <a:latin typeface="Times New Roman" pitchFamily="18" charset="0"/>
            </a:endParaRPr>
          </a:p>
        </p:txBody>
      </p:sp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35496" y="2743613"/>
            <a:ext cx="1512888" cy="584775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l-PL" sz="1600" baseline="30000" dirty="0" smtClean="0">
                <a:latin typeface="Times New Roman" pitchFamily="18" charset="0"/>
              </a:rPr>
              <a:t>222</a:t>
            </a:r>
            <a:r>
              <a:rPr lang="pl-PL" sz="1600" dirty="0" smtClean="0">
                <a:latin typeface="Times New Roman" pitchFamily="18" charset="0"/>
              </a:rPr>
              <a:t>Rn </a:t>
            </a:r>
            <a:r>
              <a:rPr lang="pl-PL" sz="1600" dirty="0" err="1" smtClean="0">
                <a:latin typeface="Times New Roman" pitchFamily="18" charset="0"/>
              </a:rPr>
              <a:t>cryo-adsorption</a:t>
            </a:r>
            <a:endParaRPr lang="en-US" sz="1600" dirty="0">
              <a:latin typeface="Times New Roman" pitchFamily="18" charset="0"/>
            </a:endParaRPr>
          </a:p>
        </p:txBody>
      </p:sp>
      <p:sp>
        <p:nvSpPr>
          <p:cNvPr id="8" name="Text Box 12"/>
          <p:cNvSpPr txBox="1">
            <a:spLocks noChangeArrowheads="1"/>
          </p:cNvSpPr>
          <p:nvPr/>
        </p:nvSpPr>
        <p:spPr bwMode="auto">
          <a:xfrm>
            <a:off x="35496" y="3391685"/>
            <a:ext cx="1512888" cy="584775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l-PL" sz="1600" baseline="30000" dirty="0" smtClean="0">
                <a:latin typeface="Times New Roman" pitchFamily="18" charset="0"/>
              </a:rPr>
              <a:t>222</a:t>
            </a:r>
            <a:r>
              <a:rPr lang="pl-PL" sz="1600" dirty="0" smtClean="0">
                <a:latin typeface="Times New Roman" pitchFamily="18" charset="0"/>
              </a:rPr>
              <a:t>Rn </a:t>
            </a:r>
            <a:r>
              <a:rPr lang="pl-PL" sz="1600" dirty="0" err="1" smtClean="0">
                <a:latin typeface="Times New Roman" pitchFamily="18" charset="0"/>
              </a:rPr>
              <a:t>removal</a:t>
            </a:r>
            <a:r>
              <a:rPr lang="pl-PL" sz="1600" dirty="0" smtClean="0">
                <a:latin typeface="Times New Roman" pitchFamily="18" charset="0"/>
              </a:rPr>
              <a:t> from (L)Ar</a:t>
            </a:r>
            <a:endParaRPr lang="en-US" sz="1600" dirty="0">
              <a:latin typeface="Times New Roman" pitchFamily="18" charset="0"/>
            </a:endParaRPr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988840"/>
            <a:ext cx="7065931" cy="45041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85924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/>
          <p:cNvSpPr txBox="1"/>
          <p:nvPr/>
        </p:nvSpPr>
        <p:spPr>
          <a:xfrm>
            <a:off x="1691680" y="72000"/>
            <a:ext cx="74168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latin typeface="+mn-lt"/>
                <a:cs typeface="Times New Roman" pitchFamily="18" charset="0"/>
              </a:rPr>
              <a:t>Sources </a:t>
            </a:r>
            <a:r>
              <a:rPr lang="en-US" sz="3600" b="1" dirty="0">
                <a:latin typeface="+mn-lt"/>
                <a:cs typeface="Times New Roman" pitchFamily="18" charset="0"/>
              </a:rPr>
              <a:t>of Rn in the DS </a:t>
            </a:r>
            <a:r>
              <a:rPr lang="en-US" sz="3600" b="1" dirty="0" smtClean="0">
                <a:latin typeface="+mn-lt"/>
                <a:cs typeface="Times New Roman" pitchFamily="18" charset="0"/>
              </a:rPr>
              <a:t>detectors</a:t>
            </a:r>
            <a:endParaRPr lang="en-US" sz="3600" b="1" dirty="0">
              <a:latin typeface="+mn-lt"/>
              <a:cs typeface="Times New Roman" pitchFamily="18" charset="0"/>
            </a:endParaRPr>
          </a:p>
        </p:txBody>
      </p:sp>
      <p:sp>
        <p:nvSpPr>
          <p:cNvPr id="3" name="Prostokąt zaokrąglony 2"/>
          <p:cNvSpPr/>
          <p:nvPr/>
        </p:nvSpPr>
        <p:spPr>
          <a:xfrm>
            <a:off x="2771800" y="2984178"/>
            <a:ext cx="1944216" cy="2880320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4" name="Prostokąt 3"/>
          <p:cNvSpPr/>
          <p:nvPr/>
        </p:nvSpPr>
        <p:spPr>
          <a:xfrm>
            <a:off x="3275856" y="3848274"/>
            <a:ext cx="1008112" cy="1152128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5" name="pole tekstowe 4"/>
          <p:cNvSpPr txBox="1"/>
          <p:nvPr/>
        </p:nvSpPr>
        <p:spPr>
          <a:xfrm>
            <a:off x="3456746" y="4239672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/>
              <a:t>TPC</a:t>
            </a:r>
            <a:endParaRPr lang="pl-PL" dirty="0"/>
          </a:p>
        </p:txBody>
      </p:sp>
      <p:sp>
        <p:nvSpPr>
          <p:cNvPr id="6" name="Text Box 12"/>
          <p:cNvSpPr txBox="1">
            <a:spLocks noChangeArrowheads="1"/>
          </p:cNvSpPr>
          <p:nvPr/>
        </p:nvSpPr>
        <p:spPr bwMode="auto">
          <a:xfrm>
            <a:off x="35496" y="2348880"/>
            <a:ext cx="1512888" cy="338554"/>
          </a:xfrm>
          <a:prstGeom prst="rect">
            <a:avLst/>
          </a:prstGeom>
          <a:solidFill>
            <a:srgbClr val="FF6600"/>
          </a:solidFill>
          <a:ln>
            <a:noFill/>
          </a:ln>
          <a:effectLst/>
          <a:ex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l-PL" sz="1600" baseline="30000" dirty="0" smtClean="0">
                <a:latin typeface="Times New Roman" pitchFamily="18" charset="0"/>
              </a:rPr>
              <a:t>222</a:t>
            </a:r>
            <a:r>
              <a:rPr lang="pl-PL" sz="1600" dirty="0">
                <a:latin typeface="Times New Roman" pitchFamily="18" charset="0"/>
              </a:rPr>
              <a:t>Rn </a:t>
            </a:r>
            <a:r>
              <a:rPr lang="pl-PL" sz="1600" dirty="0" err="1" smtClean="0">
                <a:latin typeface="Times New Roman" pitchFamily="18" charset="0"/>
              </a:rPr>
              <a:t>sources</a:t>
            </a:r>
            <a:endParaRPr lang="en-US" sz="1600" dirty="0">
              <a:latin typeface="Times New Roman" pitchFamily="18" charset="0"/>
            </a:endParaRPr>
          </a:p>
        </p:txBody>
      </p:sp>
      <p:sp>
        <p:nvSpPr>
          <p:cNvPr id="7" name="Text Box 16"/>
          <p:cNvSpPr txBox="1">
            <a:spLocks noChangeArrowheads="1"/>
          </p:cNvSpPr>
          <p:nvPr/>
        </p:nvSpPr>
        <p:spPr bwMode="auto">
          <a:xfrm>
            <a:off x="34925" y="4039757"/>
            <a:ext cx="1512888" cy="338554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l-PL" sz="1600" dirty="0" err="1" smtClean="0">
                <a:latin typeface="Times New Roman" pitchFamily="18" charset="0"/>
              </a:rPr>
              <a:t>Summary</a:t>
            </a:r>
            <a:endParaRPr lang="en-US" sz="1400" dirty="0">
              <a:latin typeface="Times New Roman" pitchFamily="18" charset="0"/>
            </a:endParaRPr>
          </a:p>
        </p:txBody>
      </p:sp>
      <p:sp>
        <p:nvSpPr>
          <p:cNvPr id="8" name="Text Box 9"/>
          <p:cNvSpPr txBox="1">
            <a:spLocks noChangeArrowheads="1"/>
          </p:cNvSpPr>
          <p:nvPr/>
        </p:nvSpPr>
        <p:spPr bwMode="auto">
          <a:xfrm>
            <a:off x="35496" y="2743613"/>
            <a:ext cx="1512888" cy="584775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l-PL" sz="1600" baseline="30000" dirty="0" smtClean="0">
                <a:latin typeface="Times New Roman" pitchFamily="18" charset="0"/>
              </a:rPr>
              <a:t>222</a:t>
            </a:r>
            <a:r>
              <a:rPr lang="pl-PL" sz="1600" dirty="0" smtClean="0">
                <a:latin typeface="Times New Roman" pitchFamily="18" charset="0"/>
              </a:rPr>
              <a:t>Rn </a:t>
            </a:r>
            <a:r>
              <a:rPr lang="pl-PL" sz="1600" dirty="0" err="1" smtClean="0">
                <a:latin typeface="Times New Roman" pitchFamily="18" charset="0"/>
              </a:rPr>
              <a:t>cryo-adsorption</a:t>
            </a:r>
            <a:endParaRPr lang="en-US" sz="1600" dirty="0">
              <a:latin typeface="Times New Roman" pitchFamily="18" charset="0"/>
            </a:endParaRPr>
          </a:p>
        </p:txBody>
      </p:sp>
      <p:sp>
        <p:nvSpPr>
          <p:cNvPr id="9" name="Text Box 12"/>
          <p:cNvSpPr txBox="1">
            <a:spLocks noChangeArrowheads="1"/>
          </p:cNvSpPr>
          <p:nvPr/>
        </p:nvSpPr>
        <p:spPr bwMode="auto">
          <a:xfrm>
            <a:off x="35496" y="3391685"/>
            <a:ext cx="1512888" cy="584775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l-PL" sz="1600" baseline="30000" dirty="0" smtClean="0">
                <a:latin typeface="Times New Roman" pitchFamily="18" charset="0"/>
              </a:rPr>
              <a:t>222</a:t>
            </a:r>
            <a:r>
              <a:rPr lang="pl-PL" sz="1600" dirty="0" smtClean="0">
                <a:latin typeface="Times New Roman" pitchFamily="18" charset="0"/>
              </a:rPr>
              <a:t>Rn </a:t>
            </a:r>
            <a:r>
              <a:rPr lang="pl-PL" sz="1600" dirty="0" err="1" smtClean="0">
                <a:latin typeface="Times New Roman" pitchFamily="18" charset="0"/>
              </a:rPr>
              <a:t>removal</a:t>
            </a:r>
            <a:r>
              <a:rPr lang="pl-PL" sz="1600" dirty="0" smtClean="0">
                <a:latin typeface="Times New Roman" pitchFamily="18" charset="0"/>
              </a:rPr>
              <a:t> from (L)Ar</a:t>
            </a:r>
            <a:endParaRPr lang="en-US" sz="1600" dirty="0">
              <a:latin typeface="Times New Roman" pitchFamily="18" charset="0"/>
            </a:endParaRPr>
          </a:p>
        </p:txBody>
      </p:sp>
      <p:cxnSp>
        <p:nvCxnSpPr>
          <p:cNvPr id="11" name="Łącznik prostoliniowy 10"/>
          <p:cNvCxnSpPr/>
          <p:nvPr/>
        </p:nvCxnSpPr>
        <p:spPr>
          <a:xfrm>
            <a:off x="4211960" y="4916340"/>
            <a:ext cx="1296144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Łącznik prostoliniowy 11"/>
          <p:cNvCxnSpPr/>
          <p:nvPr/>
        </p:nvCxnSpPr>
        <p:spPr>
          <a:xfrm>
            <a:off x="4211960" y="3992290"/>
            <a:ext cx="2448272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8770" y="4625827"/>
            <a:ext cx="609600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4098991"/>
            <a:ext cx="447675" cy="752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6" name="Łącznik prostoliniowy 15"/>
          <p:cNvCxnSpPr/>
          <p:nvPr/>
        </p:nvCxnSpPr>
        <p:spPr>
          <a:xfrm>
            <a:off x="6128370" y="4905799"/>
            <a:ext cx="539675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Łącznik prostoliniowy 17"/>
          <p:cNvCxnSpPr/>
          <p:nvPr/>
        </p:nvCxnSpPr>
        <p:spPr>
          <a:xfrm>
            <a:off x="6660232" y="3992290"/>
            <a:ext cx="0" cy="108996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Łącznik prostoliniowy 20"/>
          <p:cNvCxnSpPr/>
          <p:nvPr/>
        </p:nvCxnSpPr>
        <p:spPr>
          <a:xfrm>
            <a:off x="6660232" y="4819398"/>
            <a:ext cx="7813" cy="86401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Łącznik prostoliniowy 21"/>
          <p:cNvCxnSpPr/>
          <p:nvPr/>
        </p:nvCxnSpPr>
        <p:spPr>
          <a:xfrm>
            <a:off x="5220072" y="1832050"/>
            <a:ext cx="0" cy="4248472"/>
          </a:xfrm>
          <a:prstGeom prst="line">
            <a:avLst/>
          </a:prstGeom>
          <a:ln w="158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pole tekstowe 22"/>
          <p:cNvSpPr txBox="1"/>
          <p:nvPr/>
        </p:nvSpPr>
        <p:spPr>
          <a:xfrm>
            <a:off x="1763688" y="1772816"/>
            <a:ext cx="339067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</a:t>
            </a:r>
            <a:r>
              <a:rPr lang="pl-PL" dirty="0" err="1" smtClean="0"/>
              <a:t>ternal</a:t>
            </a:r>
            <a:r>
              <a:rPr lang="en-US" dirty="0" smtClean="0"/>
              <a:t>: emanation from parts </a:t>
            </a:r>
          </a:p>
          <a:p>
            <a:r>
              <a:rPr lang="en-US" dirty="0" smtClean="0"/>
              <a:t>          </a:t>
            </a:r>
            <a:r>
              <a:rPr lang="pl-PL" dirty="0" smtClean="0"/>
              <a:t>    </a:t>
            </a:r>
            <a:r>
              <a:rPr lang="en-US" dirty="0" smtClean="0"/>
              <a:t>inside the detector, Rn</a:t>
            </a:r>
          </a:p>
          <a:p>
            <a:r>
              <a:rPr lang="en-US" dirty="0" smtClean="0"/>
              <a:t>          </a:t>
            </a:r>
            <a:r>
              <a:rPr lang="pl-PL" dirty="0" smtClean="0"/>
              <a:t>    </a:t>
            </a:r>
            <a:r>
              <a:rPr lang="en-US" dirty="0" smtClean="0"/>
              <a:t>enters directly LAr  </a:t>
            </a:r>
            <a:endParaRPr lang="en-US" dirty="0"/>
          </a:p>
        </p:txBody>
      </p:sp>
      <p:sp>
        <p:nvSpPr>
          <p:cNvPr id="26" name="pole tekstowe 25"/>
          <p:cNvSpPr txBox="1"/>
          <p:nvPr/>
        </p:nvSpPr>
        <p:spPr>
          <a:xfrm>
            <a:off x="5364088" y="1772816"/>
            <a:ext cx="37444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err="1" smtClean="0"/>
              <a:t>External</a:t>
            </a:r>
            <a:r>
              <a:rPr lang="en-US" dirty="0" smtClean="0"/>
              <a:t>: emanation from</a:t>
            </a:r>
            <a:r>
              <a:rPr lang="pl-PL" dirty="0" smtClean="0"/>
              <a:t>      </a:t>
            </a:r>
          </a:p>
          <a:p>
            <a:r>
              <a:rPr lang="pl-PL" dirty="0"/>
              <a:t> </a:t>
            </a:r>
            <a:r>
              <a:rPr lang="pl-PL" dirty="0" smtClean="0"/>
              <a:t>              </a:t>
            </a:r>
            <a:r>
              <a:rPr lang="en-US" dirty="0" smtClean="0"/>
              <a:t>auxiliaries,  </a:t>
            </a:r>
          </a:p>
          <a:p>
            <a:r>
              <a:rPr lang="en-US" dirty="0" smtClean="0"/>
              <a:t>          </a:t>
            </a:r>
            <a:r>
              <a:rPr lang="pl-PL" dirty="0" smtClean="0"/>
              <a:t>     </a:t>
            </a:r>
            <a:r>
              <a:rPr lang="en-US" dirty="0" smtClean="0"/>
              <a:t>(purification loop)  </a:t>
            </a:r>
            <a:endParaRPr lang="en-US" dirty="0"/>
          </a:p>
        </p:txBody>
      </p:sp>
      <p:sp>
        <p:nvSpPr>
          <p:cNvPr id="28" name="Rectangle 3"/>
          <p:cNvSpPr txBox="1">
            <a:spLocks noChangeArrowheads="1"/>
          </p:cNvSpPr>
          <p:nvPr/>
        </p:nvSpPr>
        <p:spPr>
          <a:xfrm>
            <a:off x="1763688" y="908720"/>
            <a:ext cx="7200800" cy="504056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buNone/>
            </a:pPr>
            <a:r>
              <a:rPr lang="en-US" altLang="pl-PL" sz="2400" b="1" kern="0" baseline="30000" dirty="0" smtClean="0"/>
              <a:t>222</a:t>
            </a:r>
            <a:r>
              <a:rPr lang="en-US" altLang="pl-PL" sz="2400" b="1" kern="0" dirty="0" smtClean="0"/>
              <a:t>Rn emanation</a:t>
            </a:r>
          </a:p>
        </p:txBody>
      </p:sp>
      <p:sp>
        <p:nvSpPr>
          <p:cNvPr id="25" name="pole tekstowe 24"/>
          <p:cNvSpPr txBox="1"/>
          <p:nvPr/>
        </p:nvSpPr>
        <p:spPr>
          <a:xfrm>
            <a:off x="6948264" y="4283804"/>
            <a:ext cx="761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>
                <a:latin typeface="+mn-lt"/>
              </a:rPr>
              <a:t>Getter</a:t>
            </a:r>
            <a:endParaRPr lang="pl-PL" dirty="0">
              <a:latin typeface="+mn-lt"/>
            </a:endParaRPr>
          </a:p>
        </p:txBody>
      </p:sp>
      <p:sp>
        <p:nvSpPr>
          <p:cNvPr id="30" name="pole tekstowe 29"/>
          <p:cNvSpPr txBox="1"/>
          <p:nvPr/>
        </p:nvSpPr>
        <p:spPr>
          <a:xfrm>
            <a:off x="5442696" y="5206852"/>
            <a:ext cx="723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>
                <a:latin typeface="+mn-lt"/>
              </a:rPr>
              <a:t>Pump</a:t>
            </a:r>
            <a:endParaRPr lang="pl-PL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34002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/>
          <p:cNvSpPr txBox="1"/>
          <p:nvPr/>
        </p:nvSpPr>
        <p:spPr>
          <a:xfrm>
            <a:off x="1691680" y="72000"/>
            <a:ext cx="74168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latin typeface="+mn-lt"/>
                <a:cs typeface="Times New Roman" pitchFamily="18" charset="0"/>
              </a:rPr>
              <a:t>Sources </a:t>
            </a:r>
            <a:r>
              <a:rPr lang="en-US" sz="3600" b="1" dirty="0">
                <a:latin typeface="+mn-lt"/>
                <a:cs typeface="Times New Roman" pitchFamily="18" charset="0"/>
              </a:rPr>
              <a:t>of Rn in the DS </a:t>
            </a:r>
            <a:r>
              <a:rPr lang="en-US" sz="3600" b="1" dirty="0" smtClean="0">
                <a:latin typeface="+mn-lt"/>
                <a:cs typeface="Times New Roman" pitchFamily="18" charset="0"/>
              </a:rPr>
              <a:t>detectors</a:t>
            </a:r>
            <a:endParaRPr lang="en-US" sz="3600" b="1" dirty="0">
              <a:latin typeface="+mn-lt"/>
              <a:cs typeface="Times New Roman" pitchFamily="18" charset="0"/>
            </a:endParaRPr>
          </a:p>
        </p:txBody>
      </p:sp>
      <p:sp>
        <p:nvSpPr>
          <p:cNvPr id="3" name="Prostokąt zaokrąglony 2"/>
          <p:cNvSpPr/>
          <p:nvPr/>
        </p:nvSpPr>
        <p:spPr>
          <a:xfrm>
            <a:off x="2771800" y="2984178"/>
            <a:ext cx="1944216" cy="2880320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4" name="Prostokąt 3"/>
          <p:cNvSpPr/>
          <p:nvPr/>
        </p:nvSpPr>
        <p:spPr>
          <a:xfrm>
            <a:off x="3275856" y="3848274"/>
            <a:ext cx="1008112" cy="1152128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5" name="pole tekstowe 4"/>
          <p:cNvSpPr txBox="1"/>
          <p:nvPr/>
        </p:nvSpPr>
        <p:spPr>
          <a:xfrm>
            <a:off x="3456746" y="4239672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/>
              <a:t>TPC</a:t>
            </a:r>
            <a:endParaRPr lang="pl-PL" dirty="0"/>
          </a:p>
        </p:txBody>
      </p:sp>
      <p:sp>
        <p:nvSpPr>
          <p:cNvPr id="6" name="Text Box 12"/>
          <p:cNvSpPr txBox="1">
            <a:spLocks noChangeArrowheads="1"/>
          </p:cNvSpPr>
          <p:nvPr/>
        </p:nvSpPr>
        <p:spPr bwMode="auto">
          <a:xfrm>
            <a:off x="35496" y="2348880"/>
            <a:ext cx="1512888" cy="338554"/>
          </a:xfrm>
          <a:prstGeom prst="rect">
            <a:avLst/>
          </a:prstGeom>
          <a:solidFill>
            <a:srgbClr val="FF6600"/>
          </a:solidFill>
          <a:ln>
            <a:noFill/>
          </a:ln>
          <a:effectLst/>
          <a:ex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l-PL" sz="1600" baseline="30000" dirty="0" smtClean="0">
                <a:latin typeface="Times New Roman" pitchFamily="18" charset="0"/>
              </a:rPr>
              <a:t>222</a:t>
            </a:r>
            <a:r>
              <a:rPr lang="pl-PL" sz="1600" dirty="0">
                <a:latin typeface="Times New Roman" pitchFamily="18" charset="0"/>
              </a:rPr>
              <a:t>Rn </a:t>
            </a:r>
            <a:r>
              <a:rPr lang="pl-PL" sz="1600" dirty="0" err="1" smtClean="0">
                <a:latin typeface="Times New Roman" pitchFamily="18" charset="0"/>
              </a:rPr>
              <a:t>sources</a:t>
            </a:r>
            <a:endParaRPr lang="en-US" sz="1600" dirty="0">
              <a:latin typeface="Times New Roman" pitchFamily="18" charset="0"/>
            </a:endParaRPr>
          </a:p>
        </p:txBody>
      </p:sp>
      <p:sp>
        <p:nvSpPr>
          <p:cNvPr id="7" name="Text Box 16"/>
          <p:cNvSpPr txBox="1">
            <a:spLocks noChangeArrowheads="1"/>
          </p:cNvSpPr>
          <p:nvPr/>
        </p:nvSpPr>
        <p:spPr bwMode="auto">
          <a:xfrm>
            <a:off x="34925" y="4039757"/>
            <a:ext cx="1512888" cy="338554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l-PL" sz="1600" dirty="0" err="1" smtClean="0">
                <a:latin typeface="Times New Roman" pitchFamily="18" charset="0"/>
              </a:rPr>
              <a:t>Summary</a:t>
            </a:r>
            <a:endParaRPr lang="en-US" sz="1400" dirty="0">
              <a:latin typeface="Times New Roman" pitchFamily="18" charset="0"/>
            </a:endParaRPr>
          </a:p>
        </p:txBody>
      </p:sp>
      <p:sp>
        <p:nvSpPr>
          <p:cNvPr id="8" name="Text Box 9"/>
          <p:cNvSpPr txBox="1">
            <a:spLocks noChangeArrowheads="1"/>
          </p:cNvSpPr>
          <p:nvPr/>
        </p:nvSpPr>
        <p:spPr bwMode="auto">
          <a:xfrm>
            <a:off x="35496" y="2743613"/>
            <a:ext cx="1512888" cy="584775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l-PL" sz="1600" baseline="30000" dirty="0" smtClean="0">
                <a:latin typeface="Times New Roman" pitchFamily="18" charset="0"/>
              </a:rPr>
              <a:t>222</a:t>
            </a:r>
            <a:r>
              <a:rPr lang="pl-PL" sz="1600" dirty="0" smtClean="0">
                <a:latin typeface="Times New Roman" pitchFamily="18" charset="0"/>
              </a:rPr>
              <a:t>Rn </a:t>
            </a:r>
            <a:r>
              <a:rPr lang="pl-PL" sz="1600" dirty="0" err="1" smtClean="0">
                <a:latin typeface="Times New Roman" pitchFamily="18" charset="0"/>
              </a:rPr>
              <a:t>cryo-adsorption</a:t>
            </a:r>
            <a:endParaRPr lang="en-US" sz="1600" dirty="0">
              <a:latin typeface="Times New Roman" pitchFamily="18" charset="0"/>
            </a:endParaRPr>
          </a:p>
        </p:txBody>
      </p:sp>
      <p:sp>
        <p:nvSpPr>
          <p:cNvPr id="9" name="Text Box 12"/>
          <p:cNvSpPr txBox="1">
            <a:spLocks noChangeArrowheads="1"/>
          </p:cNvSpPr>
          <p:nvPr/>
        </p:nvSpPr>
        <p:spPr bwMode="auto">
          <a:xfrm>
            <a:off x="35496" y="3391685"/>
            <a:ext cx="1512888" cy="584775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l-PL" sz="1600" baseline="30000" dirty="0" smtClean="0">
                <a:latin typeface="Times New Roman" pitchFamily="18" charset="0"/>
              </a:rPr>
              <a:t>222</a:t>
            </a:r>
            <a:r>
              <a:rPr lang="pl-PL" sz="1600" dirty="0" smtClean="0">
                <a:latin typeface="Times New Roman" pitchFamily="18" charset="0"/>
              </a:rPr>
              <a:t>Rn </a:t>
            </a:r>
            <a:r>
              <a:rPr lang="pl-PL" sz="1600" dirty="0" err="1" smtClean="0">
                <a:latin typeface="Times New Roman" pitchFamily="18" charset="0"/>
              </a:rPr>
              <a:t>removal</a:t>
            </a:r>
            <a:r>
              <a:rPr lang="pl-PL" sz="1600" dirty="0" smtClean="0">
                <a:latin typeface="Times New Roman" pitchFamily="18" charset="0"/>
              </a:rPr>
              <a:t> from (L)Ar</a:t>
            </a:r>
            <a:endParaRPr lang="en-US" sz="1600" dirty="0">
              <a:latin typeface="Times New Roman" pitchFamily="18" charset="0"/>
            </a:endParaRPr>
          </a:p>
        </p:txBody>
      </p:sp>
      <p:cxnSp>
        <p:nvCxnSpPr>
          <p:cNvPr id="10" name="Łącznik prostoliniowy 9"/>
          <p:cNvCxnSpPr/>
          <p:nvPr/>
        </p:nvCxnSpPr>
        <p:spPr>
          <a:xfrm>
            <a:off x="4211960" y="4916340"/>
            <a:ext cx="1296144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Łącznik prostoliniowy 10"/>
          <p:cNvCxnSpPr/>
          <p:nvPr/>
        </p:nvCxnSpPr>
        <p:spPr>
          <a:xfrm>
            <a:off x="4211960" y="3992290"/>
            <a:ext cx="2448272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8770" y="4625827"/>
            <a:ext cx="609600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4098991"/>
            <a:ext cx="447675" cy="752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4" name="Łącznik prostoliniowy 13"/>
          <p:cNvCxnSpPr/>
          <p:nvPr/>
        </p:nvCxnSpPr>
        <p:spPr>
          <a:xfrm>
            <a:off x="6128370" y="4905799"/>
            <a:ext cx="539675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Łącznik prostoliniowy 14"/>
          <p:cNvCxnSpPr/>
          <p:nvPr/>
        </p:nvCxnSpPr>
        <p:spPr>
          <a:xfrm>
            <a:off x="6660232" y="3992290"/>
            <a:ext cx="0" cy="108996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Łącznik prostoliniowy 15"/>
          <p:cNvCxnSpPr/>
          <p:nvPr/>
        </p:nvCxnSpPr>
        <p:spPr>
          <a:xfrm>
            <a:off x="6660232" y="4819398"/>
            <a:ext cx="7813" cy="86401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Łącznik prostoliniowy 16"/>
          <p:cNvCxnSpPr/>
          <p:nvPr/>
        </p:nvCxnSpPr>
        <p:spPr>
          <a:xfrm>
            <a:off x="5220072" y="1832050"/>
            <a:ext cx="0" cy="4248472"/>
          </a:xfrm>
          <a:prstGeom prst="line">
            <a:avLst/>
          </a:prstGeom>
          <a:ln w="158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3"/>
          <p:cNvSpPr txBox="1">
            <a:spLocks noChangeArrowheads="1"/>
          </p:cNvSpPr>
          <p:nvPr/>
        </p:nvSpPr>
        <p:spPr>
          <a:xfrm>
            <a:off x="1763688" y="908720"/>
            <a:ext cx="7200800" cy="504056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buNone/>
            </a:pPr>
            <a:r>
              <a:rPr lang="en-US" altLang="pl-PL" sz="2400" b="1" kern="0" baseline="30000" dirty="0" smtClean="0"/>
              <a:t>222</a:t>
            </a:r>
            <a:r>
              <a:rPr lang="en-US" altLang="pl-PL" sz="2400" b="1" kern="0" dirty="0" smtClean="0"/>
              <a:t>Rn emanation</a:t>
            </a:r>
          </a:p>
        </p:txBody>
      </p:sp>
      <p:sp>
        <p:nvSpPr>
          <p:cNvPr id="21" name="pole tekstowe 20"/>
          <p:cNvSpPr txBox="1"/>
          <p:nvPr/>
        </p:nvSpPr>
        <p:spPr>
          <a:xfrm>
            <a:off x="6948264" y="4283804"/>
            <a:ext cx="761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>
                <a:latin typeface="+mn-lt"/>
              </a:rPr>
              <a:t>Getter</a:t>
            </a:r>
            <a:endParaRPr lang="pl-PL" dirty="0">
              <a:latin typeface="+mn-lt"/>
            </a:endParaRPr>
          </a:p>
        </p:txBody>
      </p:sp>
      <p:sp>
        <p:nvSpPr>
          <p:cNvPr id="22" name="pole tekstowe 21"/>
          <p:cNvSpPr txBox="1"/>
          <p:nvPr/>
        </p:nvSpPr>
        <p:spPr>
          <a:xfrm>
            <a:off x="5442696" y="5206852"/>
            <a:ext cx="723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>
                <a:latin typeface="+mn-lt"/>
              </a:rPr>
              <a:t>Pump</a:t>
            </a:r>
            <a:endParaRPr lang="pl-PL" dirty="0">
              <a:latin typeface="+mn-lt"/>
            </a:endParaRPr>
          </a:p>
        </p:txBody>
      </p:sp>
      <p:sp>
        <p:nvSpPr>
          <p:cNvPr id="23" name="Prostokąt 22"/>
          <p:cNvSpPr/>
          <p:nvPr/>
        </p:nvSpPr>
        <p:spPr>
          <a:xfrm>
            <a:off x="5508104" y="3848274"/>
            <a:ext cx="792088" cy="2530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4" name="pole tekstowe 23"/>
          <p:cNvSpPr txBox="1"/>
          <p:nvPr/>
        </p:nvSpPr>
        <p:spPr>
          <a:xfrm>
            <a:off x="5262220" y="3142709"/>
            <a:ext cx="13260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latin typeface="+mn-lt"/>
              </a:rPr>
              <a:t>Rn removal </a:t>
            </a:r>
          </a:p>
          <a:p>
            <a:pPr algn="ctr"/>
            <a:r>
              <a:rPr lang="en-US" dirty="0" smtClean="0">
                <a:latin typeface="+mn-lt"/>
              </a:rPr>
              <a:t>system</a:t>
            </a:r>
            <a:endParaRPr lang="en-US" dirty="0">
              <a:latin typeface="+mn-lt"/>
            </a:endParaRPr>
          </a:p>
        </p:txBody>
      </p:sp>
      <p:sp>
        <p:nvSpPr>
          <p:cNvPr id="25" name="pole tekstowe 24"/>
          <p:cNvSpPr txBox="1"/>
          <p:nvPr/>
        </p:nvSpPr>
        <p:spPr>
          <a:xfrm>
            <a:off x="1763688" y="1772816"/>
            <a:ext cx="339067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</a:t>
            </a:r>
            <a:r>
              <a:rPr lang="pl-PL" dirty="0" err="1" smtClean="0"/>
              <a:t>ternal</a:t>
            </a:r>
            <a:r>
              <a:rPr lang="en-US" dirty="0" smtClean="0"/>
              <a:t>: emanation from parts </a:t>
            </a:r>
          </a:p>
          <a:p>
            <a:r>
              <a:rPr lang="en-US" dirty="0" smtClean="0"/>
              <a:t>          </a:t>
            </a:r>
            <a:r>
              <a:rPr lang="pl-PL" dirty="0" smtClean="0"/>
              <a:t>    </a:t>
            </a:r>
            <a:r>
              <a:rPr lang="en-US" dirty="0" smtClean="0"/>
              <a:t>inside the detector, Rn</a:t>
            </a:r>
          </a:p>
          <a:p>
            <a:r>
              <a:rPr lang="en-US" dirty="0" smtClean="0"/>
              <a:t>          </a:t>
            </a:r>
            <a:r>
              <a:rPr lang="pl-PL" dirty="0" smtClean="0"/>
              <a:t>    </a:t>
            </a:r>
            <a:r>
              <a:rPr lang="en-US" dirty="0" smtClean="0"/>
              <a:t>enters directly LAr  </a:t>
            </a:r>
            <a:endParaRPr lang="en-US" dirty="0"/>
          </a:p>
        </p:txBody>
      </p:sp>
      <p:sp>
        <p:nvSpPr>
          <p:cNvPr id="26" name="pole tekstowe 25"/>
          <p:cNvSpPr txBox="1"/>
          <p:nvPr/>
        </p:nvSpPr>
        <p:spPr>
          <a:xfrm>
            <a:off x="5364088" y="1772816"/>
            <a:ext cx="37444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err="1" smtClean="0"/>
              <a:t>External</a:t>
            </a:r>
            <a:r>
              <a:rPr lang="en-US" dirty="0" smtClean="0"/>
              <a:t>: emanation from</a:t>
            </a:r>
            <a:r>
              <a:rPr lang="pl-PL" dirty="0" smtClean="0"/>
              <a:t>      </a:t>
            </a:r>
          </a:p>
          <a:p>
            <a:r>
              <a:rPr lang="pl-PL" dirty="0"/>
              <a:t> </a:t>
            </a:r>
            <a:r>
              <a:rPr lang="pl-PL" dirty="0" smtClean="0"/>
              <a:t>              </a:t>
            </a:r>
            <a:r>
              <a:rPr lang="en-US" dirty="0" smtClean="0"/>
              <a:t>auxiliaries,  </a:t>
            </a:r>
          </a:p>
          <a:p>
            <a:r>
              <a:rPr lang="en-US" dirty="0" smtClean="0"/>
              <a:t>          </a:t>
            </a:r>
            <a:r>
              <a:rPr lang="pl-PL" dirty="0" smtClean="0"/>
              <a:t>     </a:t>
            </a:r>
            <a:r>
              <a:rPr lang="en-US" dirty="0" smtClean="0"/>
              <a:t>(purification loop)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9296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sp>
        <p:nvSpPr>
          <p:cNvPr id="3" name="pole tekstowe 2"/>
          <p:cNvSpPr txBox="1"/>
          <p:nvPr/>
        </p:nvSpPr>
        <p:spPr>
          <a:xfrm>
            <a:off x="1691680" y="72000"/>
            <a:ext cx="74168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latin typeface="+mn-lt"/>
                <a:cs typeface="Times New Roman" pitchFamily="18" charset="0"/>
              </a:rPr>
              <a:t>Sources </a:t>
            </a:r>
            <a:r>
              <a:rPr lang="en-US" sz="3600" b="1" dirty="0">
                <a:latin typeface="+mn-lt"/>
                <a:cs typeface="Times New Roman" pitchFamily="18" charset="0"/>
              </a:rPr>
              <a:t>of Rn in the DS </a:t>
            </a:r>
            <a:r>
              <a:rPr lang="en-US" sz="3600" b="1" dirty="0" smtClean="0">
                <a:latin typeface="+mn-lt"/>
                <a:cs typeface="Times New Roman" pitchFamily="18" charset="0"/>
              </a:rPr>
              <a:t>detectors</a:t>
            </a:r>
            <a:endParaRPr lang="en-US" sz="3600" b="1" dirty="0">
              <a:latin typeface="+mn-lt"/>
              <a:cs typeface="Times New Roman" pitchFamily="18" charset="0"/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1763688" y="908720"/>
            <a:ext cx="7200800" cy="1080120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buNone/>
            </a:pPr>
            <a:r>
              <a:rPr lang="en-US" altLang="pl-PL" sz="2400" b="1" kern="0" baseline="30000" dirty="0" smtClean="0"/>
              <a:t>222</a:t>
            </a:r>
            <a:r>
              <a:rPr lang="en-US" altLang="pl-PL" sz="2400" b="1" kern="0" dirty="0" smtClean="0"/>
              <a:t>Rn in DS</a:t>
            </a:r>
            <a:r>
              <a:rPr lang="pl-PL" altLang="pl-PL" sz="2400" b="1" kern="0" dirty="0" smtClean="0"/>
              <a:t>-</a:t>
            </a:r>
            <a:r>
              <a:rPr lang="en-US" altLang="pl-PL" sz="2400" b="1" kern="0" dirty="0" smtClean="0"/>
              <a:t>50: 2 </a:t>
            </a:r>
            <a:r>
              <a:rPr lang="en-US" altLang="pl-PL" sz="2400" b="1" kern="0" dirty="0" smtClean="0">
                <a:sym typeface="Symbol"/>
              </a:rPr>
              <a:t></a:t>
            </a:r>
            <a:r>
              <a:rPr lang="en-US" altLang="pl-PL" sz="2400" b="1" kern="0" dirty="0" smtClean="0"/>
              <a:t>Bq/kg (constant in time)</a:t>
            </a:r>
          </a:p>
          <a:p>
            <a:pPr marL="0" indent="0" algn="ctr">
              <a:buNone/>
            </a:pPr>
            <a:r>
              <a:rPr lang="pl-PL" altLang="pl-PL" sz="2400" b="1" kern="0" dirty="0" smtClean="0"/>
              <a:t>DS-20k: </a:t>
            </a:r>
            <a:r>
              <a:rPr lang="en-US" altLang="pl-PL" sz="2400" b="1" kern="0" dirty="0" err="1" smtClean="0"/>
              <a:t>A</a:t>
            </a:r>
            <a:r>
              <a:rPr lang="en-US" altLang="pl-PL" sz="2400" b="1" kern="0" baseline="-25000" dirty="0" err="1" smtClean="0"/>
              <a:t>tot</a:t>
            </a:r>
            <a:r>
              <a:rPr lang="en-US" altLang="pl-PL" sz="2400" b="1" kern="0" dirty="0" smtClean="0"/>
              <a:t> (30 tons) = 60 mBq </a:t>
            </a:r>
          </a:p>
        </p:txBody>
      </p:sp>
      <p:sp>
        <p:nvSpPr>
          <p:cNvPr id="5" name="Text Box 12"/>
          <p:cNvSpPr txBox="1">
            <a:spLocks noChangeArrowheads="1"/>
          </p:cNvSpPr>
          <p:nvPr/>
        </p:nvSpPr>
        <p:spPr bwMode="auto">
          <a:xfrm>
            <a:off x="35496" y="2348880"/>
            <a:ext cx="1512888" cy="338554"/>
          </a:xfrm>
          <a:prstGeom prst="rect">
            <a:avLst/>
          </a:prstGeom>
          <a:solidFill>
            <a:srgbClr val="FF6600"/>
          </a:solidFill>
          <a:ln>
            <a:noFill/>
          </a:ln>
          <a:effectLst/>
          <a:ex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l-PL" sz="1600" baseline="30000" dirty="0" smtClean="0">
                <a:latin typeface="Times New Roman" pitchFamily="18" charset="0"/>
              </a:rPr>
              <a:t>222</a:t>
            </a:r>
            <a:r>
              <a:rPr lang="pl-PL" sz="1600" dirty="0">
                <a:latin typeface="Times New Roman" pitchFamily="18" charset="0"/>
              </a:rPr>
              <a:t>Rn </a:t>
            </a:r>
            <a:r>
              <a:rPr lang="pl-PL" sz="1600" dirty="0" err="1" smtClean="0">
                <a:latin typeface="Times New Roman" pitchFamily="18" charset="0"/>
              </a:rPr>
              <a:t>sources</a:t>
            </a:r>
            <a:endParaRPr lang="en-US" sz="1600" dirty="0">
              <a:latin typeface="Times New Roman" pitchFamily="18" charset="0"/>
            </a:endParaRPr>
          </a:p>
        </p:txBody>
      </p:sp>
      <p:sp>
        <p:nvSpPr>
          <p:cNvPr id="6" name="Text Box 16"/>
          <p:cNvSpPr txBox="1">
            <a:spLocks noChangeArrowheads="1"/>
          </p:cNvSpPr>
          <p:nvPr/>
        </p:nvSpPr>
        <p:spPr bwMode="auto">
          <a:xfrm>
            <a:off x="34925" y="4039757"/>
            <a:ext cx="1512888" cy="338554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l-PL" sz="1600" dirty="0" err="1" smtClean="0">
                <a:latin typeface="Times New Roman" pitchFamily="18" charset="0"/>
              </a:rPr>
              <a:t>Summary</a:t>
            </a:r>
            <a:endParaRPr lang="en-US" sz="1400" dirty="0">
              <a:latin typeface="Times New Roman" pitchFamily="18" charset="0"/>
            </a:endParaRPr>
          </a:p>
        </p:txBody>
      </p:sp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35496" y="2743613"/>
            <a:ext cx="1512888" cy="584775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l-PL" sz="1600" baseline="30000" dirty="0" smtClean="0">
                <a:latin typeface="Times New Roman" pitchFamily="18" charset="0"/>
              </a:rPr>
              <a:t>222</a:t>
            </a:r>
            <a:r>
              <a:rPr lang="pl-PL" sz="1600" dirty="0" smtClean="0">
                <a:latin typeface="Times New Roman" pitchFamily="18" charset="0"/>
              </a:rPr>
              <a:t>Rn </a:t>
            </a:r>
            <a:r>
              <a:rPr lang="pl-PL" sz="1600" dirty="0" err="1" smtClean="0">
                <a:latin typeface="Times New Roman" pitchFamily="18" charset="0"/>
              </a:rPr>
              <a:t>cryo-adsorption</a:t>
            </a:r>
            <a:endParaRPr lang="en-US" sz="1600" dirty="0">
              <a:latin typeface="Times New Roman" pitchFamily="18" charset="0"/>
            </a:endParaRPr>
          </a:p>
        </p:txBody>
      </p:sp>
      <p:sp>
        <p:nvSpPr>
          <p:cNvPr id="8" name="Text Box 12"/>
          <p:cNvSpPr txBox="1">
            <a:spLocks noChangeArrowheads="1"/>
          </p:cNvSpPr>
          <p:nvPr/>
        </p:nvSpPr>
        <p:spPr bwMode="auto">
          <a:xfrm>
            <a:off x="35496" y="3391685"/>
            <a:ext cx="1512888" cy="584775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l-PL" sz="1600" baseline="30000" dirty="0" smtClean="0">
                <a:latin typeface="Times New Roman" pitchFamily="18" charset="0"/>
              </a:rPr>
              <a:t>222</a:t>
            </a:r>
            <a:r>
              <a:rPr lang="pl-PL" sz="1600" dirty="0" smtClean="0">
                <a:latin typeface="Times New Roman" pitchFamily="18" charset="0"/>
              </a:rPr>
              <a:t>Rn </a:t>
            </a:r>
            <a:r>
              <a:rPr lang="pl-PL" sz="1600" dirty="0" err="1" smtClean="0">
                <a:latin typeface="Times New Roman" pitchFamily="18" charset="0"/>
              </a:rPr>
              <a:t>removal</a:t>
            </a:r>
            <a:r>
              <a:rPr lang="pl-PL" sz="1600" dirty="0" smtClean="0">
                <a:latin typeface="Times New Roman" pitchFamily="18" charset="0"/>
              </a:rPr>
              <a:t> from (L)Ar</a:t>
            </a:r>
            <a:endParaRPr lang="en-US" sz="1600" dirty="0">
              <a:latin typeface="Times New Roman" pitchFamily="18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1988840"/>
            <a:ext cx="7207058" cy="4527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91150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Times New Roman"/>
        <a:ea typeface=""/>
        <a:cs typeface="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yw pakiet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23029</TotalTime>
  <Words>623</Words>
  <Application>Microsoft Office PowerPoint</Application>
  <PresentationFormat>Pokaz na ekranie (4:3)</PresentationFormat>
  <Paragraphs>149</Paragraphs>
  <Slides>17</Slides>
  <Notes>0</Notes>
  <HiddenSlides>0</HiddenSlides>
  <MMClips>0</MMClips>
  <ScaleCrop>false</ScaleCrop>
  <HeadingPairs>
    <vt:vector size="6" baseType="variant">
      <vt:variant>
        <vt:lpstr>Motyw</vt:lpstr>
      </vt:variant>
      <vt:variant>
        <vt:i4>1</vt:i4>
      </vt:variant>
      <vt:variant>
        <vt:lpstr>Osadzone serwery OLE</vt:lpstr>
      </vt:variant>
      <vt:variant>
        <vt:i4>2</vt:i4>
      </vt:variant>
      <vt:variant>
        <vt:lpstr>Tytuły slajdów</vt:lpstr>
      </vt:variant>
      <vt:variant>
        <vt:i4>17</vt:i4>
      </vt:variant>
    </vt:vector>
  </HeadingPairs>
  <TitlesOfParts>
    <vt:vector size="20" baseType="lpstr">
      <vt:lpstr>Default Design</vt:lpstr>
      <vt:lpstr>Equation</vt:lpstr>
      <vt:lpstr>Slajd</vt:lpstr>
      <vt:lpstr>LAr purification from Rn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</vt:vector>
  </TitlesOfParts>
  <Company>MPIK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large volume detector  for 222Rn in gas</dc:title>
  <dc:creator>Grzegorz Zuzel</dc:creator>
  <cp:lastModifiedBy>Grzegorz</cp:lastModifiedBy>
  <cp:revision>650</cp:revision>
  <dcterms:created xsi:type="dcterms:W3CDTF">2006-03-31T09:21:46Z</dcterms:created>
  <dcterms:modified xsi:type="dcterms:W3CDTF">2017-10-27T09:59:03Z</dcterms:modified>
</cp:coreProperties>
</file>