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5" r:id="rId3"/>
    <p:sldId id="272" r:id="rId4"/>
    <p:sldId id="267" r:id="rId5"/>
    <p:sldId id="271" r:id="rId6"/>
    <p:sldId id="266" r:id="rId7"/>
    <p:sldId id="275" r:id="rId8"/>
    <p:sldId id="276" r:id="rId9"/>
    <p:sldId id="277" r:id="rId10"/>
    <p:sldId id="274" r:id="rId11"/>
    <p:sldId id="273" r:id="rId12"/>
    <p:sldId id="278" r:id="rId13"/>
    <p:sldId id="257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53" autoAdjust="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-3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BD6AC9-6F04-AD40-9F29-1BC243B50E1C}" type="datetimeFigureOut">
              <a:rPr lang="en-US" smtClean="0"/>
              <a:t>10/26/17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83787C-518F-374B-A905-D36D7DAA3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118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83787C-518F-374B-A905-D36D7DAA3C2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05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10/26/17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10/26/17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10/26/17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10/26/17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10/26/17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10/26/17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10/26/17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10/26/17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10/26/17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10/26/17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10/26/17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t>10/26/17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lkCOver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183" y="400142"/>
            <a:ext cx="8267424" cy="66459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0685" y="15437"/>
            <a:ext cx="8025609" cy="466652"/>
          </a:xfrm>
        </p:spPr>
        <p:txBody>
          <a:bodyPr>
            <a:noAutofit/>
          </a:bodyPr>
          <a:lstStyle/>
          <a:p>
            <a:r>
              <a:rPr lang="en-US" sz="28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Low-Radioactivity </a:t>
            </a:r>
            <a:r>
              <a:rPr lang="en-US" sz="28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A</a:t>
            </a:r>
            <a:r>
              <a:rPr lang="en-US" sz="28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rgon Transportation and Storage</a:t>
            </a:r>
            <a:endParaRPr lang="en-US" sz="28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90606" y="6257436"/>
            <a:ext cx="26341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Neutrino Platform Meeting CERN  2017</a:t>
            </a:r>
          </a:p>
          <a:p>
            <a:pPr algn="ctr"/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Cary Kendziora</a:t>
            </a:r>
          </a:p>
        </p:txBody>
      </p:sp>
    </p:spTree>
    <p:extLst>
      <p:ext uri="{BB962C8B-B14F-4D97-AF65-F5344CB8AC3E}">
        <p14:creationId xmlns:p14="http://schemas.microsoft.com/office/powerpoint/2010/main" val="3732614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016" y="50911"/>
            <a:ext cx="7772400" cy="570892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ISO Container Efficiency Argon </a:t>
            </a:r>
            <a:endParaRPr lang="en-US" sz="2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80426" y="6071747"/>
            <a:ext cx="35948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Neutrino Platform Meeting CERN  2017</a:t>
            </a:r>
          </a:p>
          <a:p>
            <a:pPr algn="ctr"/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Cary Kendziora</a:t>
            </a:r>
          </a:p>
        </p:txBody>
      </p:sp>
      <p:pic>
        <p:nvPicPr>
          <p:cNvPr id="10" name="Picture 9" descr="Eff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820"/>
            <a:ext cx="9144000" cy="552246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880425" y="2410441"/>
            <a:ext cx="4492393" cy="24495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0454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UraniaStorag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8300"/>
            <a:ext cx="8876925" cy="592805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0513" y="17588"/>
            <a:ext cx="7772400" cy="429228"/>
          </a:xfrm>
        </p:spPr>
        <p:txBody>
          <a:bodyPr>
            <a:normAutofit fontScale="90000"/>
          </a:bodyPr>
          <a:lstStyle/>
          <a:p>
            <a:r>
              <a:rPr lang="en-US" sz="280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Urania</a:t>
            </a:r>
            <a:r>
              <a:rPr lang="en-US" sz="28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en-US" sz="28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Storage and Recovery</a:t>
            </a:r>
            <a:endParaRPr lang="en-US" sz="280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66230" y="6279207"/>
            <a:ext cx="26341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Neutrino Platform Meeting CERN  2017</a:t>
            </a:r>
          </a:p>
          <a:p>
            <a:pPr algn="ctr"/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Cary Kendziora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1837" y="4108105"/>
            <a:ext cx="28239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Production Rate: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100kg</a:t>
            </a:r>
            <a:r>
              <a:rPr lang="en-US" dirty="0">
                <a:solidFill>
                  <a:srgbClr val="000000"/>
                </a:solidFill>
              </a:rPr>
              <a:t>/day at 99.9% </a:t>
            </a:r>
            <a:r>
              <a:rPr lang="en-US" dirty="0" smtClean="0">
                <a:solidFill>
                  <a:srgbClr val="000000"/>
                </a:solidFill>
              </a:rPr>
              <a:t>purity</a:t>
            </a:r>
            <a:endParaRPr lang="en-US" dirty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10 </a:t>
            </a:r>
            <a:r>
              <a:rPr lang="en-US" dirty="0" err="1" smtClean="0">
                <a:solidFill>
                  <a:srgbClr val="000000"/>
                </a:solidFill>
              </a:rPr>
              <a:t>tonnes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= 100 days </a:t>
            </a:r>
          </a:p>
        </p:txBody>
      </p:sp>
    </p:spTree>
    <p:extLst>
      <p:ext uri="{BB962C8B-B14F-4D97-AF65-F5344CB8AC3E}">
        <p14:creationId xmlns:p14="http://schemas.microsoft.com/office/powerpoint/2010/main" val="35708828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0513" y="17588"/>
            <a:ext cx="7772400" cy="429228"/>
          </a:xfrm>
        </p:spPr>
        <p:txBody>
          <a:bodyPr>
            <a:normAutofit fontScale="90000"/>
          </a:bodyPr>
          <a:lstStyle/>
          <a:p>
            <a:r>
              <a:rPr lang="en-US" sz="28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Aria Storage and Recovery</a:t>
            </a:r>
            <a:endParaRPr lang="en-US" sz="280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66230" y="6279207"/>
            <a:ext cx="26341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Neutrino Platform Meeting CERN  2017</a:t>
            </a:r>
          </a:p>
          <a:p>
            <a:pPr algn="ctr"/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Cary Kendziora</a:t>
            </a:r>
          </a:p>
        </p:txBody>
      </p:sp>
      <p:pic>
        <p:nvPicPr>
          <p:cNvPr id="5" name="Picture 4" descr="AriaCryoIllustration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5483" y="553909"/>
            <a:ext cx="3265288" cy="545085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50652" y="1136985"/>
            <a:ext cx="34547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Production Rate of Aria: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Isotopic Separation Rate 10 kg/day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4463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5887" y="88133"/>
            <a:ext cx="7772400" cy="570892"/>
          </a:xfrm>
        </p:spPr>
        <p:txBody>
          <a:bodyPr>
            <a:normAutofit/>
          </a:bodyPr>
          <a:lstStyle/>
          <a:p>
            <a:r>
              <a:rPr lang="en-US" sz="280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DarkSide</a:t>
            </a:r>
            <a:r>
              <a:rPr lang="en-US" sz="28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20K Cryogenics</a:t>
            </a:r>
            <a:endParaRPr lang="en-US" sz="280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66235" y="6191279"/>
            <a:ext cx="26341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Neutrino Platform Meeting CERN  2017</a:t>
            </a:r>
          </a:p>
          <a:p>
            <a:pPr algn="ctr"/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Cary Kendziora</a:t>
            </a:r>
          </a:p>
        </p:txBody>
      </p:sp>
      <p:pic>
        <p:nvPicPr>
          <p:cNvPr id="5" name="Picture 4" descr="DarkSideGlobal26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9000"/>
            <a:ext cx="9144000" cy="5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8691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0842" y="2828253"/>
            <a:ext cx="7772400" cy="570892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Thank You</a:t>
            </a:r>
            <a:endParaRPr lang="en-US" sz="2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3211761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016" y="15637"/>
            <a:ext cx="7772400" cy="570892"/>
          </a:xfrm>
        </p:spPr>
        <p:txBody>
          <a:bodyPr>
            <a:normAutofit/>
          </a:bodyPr>
          <a:lstStyle/>
          <a:p>
            <a:r>
              <a:rPr lang="en-US" sz="24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Wessington Cryogenic </a:t>
            </a:r>
            <a:r>
              <a:rPr lang="en-US" sz="24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ISO Shipping Container</a:t>
            </a:r>
            <a:endParaRPr lang="en-US" sz="240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01723" y="6316190"/>
            <a:ext cx="26341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Neutrino Platform Meeting CERN  2017</a:t>
            </a:r>
          </a:p>
          <a:p>
            <a:pPr algn="ctr"/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Cary Kendziora</a:t>
            </a:r>
          </a:p>
          <a:p>
            <a:pPr algn="ctr"/>
            <a:endParaRPr lang="en-US" sz="1200" dirty="0" smtClean="0">
              <a:solidFill>
                <a:schemeClr val="tx1">
                  <a:lumMod val="50000"/>
                </a:schemeClr>
              </a:solidFill>
              <a:latin typeface="Arial Narrow"/>
              <a:cs typeface="Arial Narrow"/>
            </a:endParaRPr>
          </a:p>
        </p:txBody>
      </p:sp>
      <p:pic>
        <p:nvPicPr>
          <p:cNvPr id="4" name="Picture 3" descr="tank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770"/>
            <a:ext cx="9144000" cy="578669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78409" y="5512069"/>
            <a:ext cx="26655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8000 Liters of Argon</a:t>
            </a:r>
          </a:p>
          <a:p>
            <a:r>
              <a:rPr lang="en-US" dirty="0" smtClean="0"/>
              <a:t>Cost $125,000.00 </a:t>
            </a:r>
            <a:r>
              <a:rPr lang="en-US" dirty="0" err="1" smtClean="0"/>
              <a:t>ea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9243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016" y="39153"/>
            <a:ext cx="7772400" cy="570892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Custom Cryogenic Shipping Container</a:t>
            </a:r>
            <a:endParaRPr lang="en-US" sz="2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01919" y="6198453"/>
            <a:ext cx="35948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Neutrino Platform Meeting CERN  2017</a:t>
            </a:r>
          </a:p>
          <a:p>
            <a:pPr algn="ctr"/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Cary Kendziora</a:t>
            </a:r>
          </a:p>
        </p:txBody>
      </p:sp>
      <p:pic>
        <p:nvPicPr>
          <p:cNvPr id="7" name="Picture 6" descr="CryoShippingTank7 copy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" y="1282700"/>
            <a:ext cx="7693152" cy="428548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55652" y="1317974"/>
            <a:ext cx="2921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Cooling Power Control Valve</a:t>
            </a:r>
            <a:endParaRPr lang="en-US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55923" y="1341491"/>
            <a:ext cx="1209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Condenser</a:t>
            </a:r>
            <a:endParaRPr lang="en-US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11064" y="752529"/>
            <a:ext cx="3403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No Electronic Dependent Devices</a:t>
            </a:r>
            <a:endParaRPr lang="en-US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4536462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ve-seat-ass-3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000" y="241300"/>
            <a:ext cx="4803280" cy="63552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016" y="-7879"/>
            <a:ext cx="7772400" cy="570892"/>
          </a:xfrm>
        </p:spPr>
        <p:txBody>
          <a:bodyPr>
            <a:normAutofit/>
          </a:bodyPr>
          <a:lstStyle/>
          <a:p>
            <a:r>
              <a:rPr lang="en-US" sz="24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Custom Cryogenic Cooling Control Valve</a:t>
            </a:r>
            <a:endParaRPr lang="en-US" sz="240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42930" y="6259901"/>
            <a:ext cx="26341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Neutrino Platform Meeting CERN  2017</a:t>
            </a:r>
          </a:p>
          <a:p>
            <a:pPr algn="ctr"/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Cary Kendziora</a:t>
            </a:r>
          </a:p>
        </p:txBody>
      </p:sp>
    </p:spTree>
    <p:extLst>
      <p:ext uri="{BB962C8B-B14F-4D97-AF65-F5344CB8AC3E}">
        <p14:creationId xmlns:p14="http://schemas.microsoft.com/office/powerpoint/2010/main" val="39514311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ve-seat-ass-3d-black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2131" y="417383"/>
            <a:ext cx="3340010" cy="57502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016" y="62669"/>
            <a:ext cx="7772400" cy="570892"/>
          </a:xfrm>
        </p:spPr>
        <p:txBody>
          <a:bodyPr>
            <a:normAutofit/>
          </a:bodyPr>
          <a:lstStyle/>
          <a:p>
            <a:r>
              <a:rPr lang="en-US" sz="24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Simple Design</a:t>
            </a:r>
            <a:endParaRPr lang="en-US" sz="240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84135" y="6167665"/>
            <a:ext cx="26341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Neutrino Platform Meeting CERN  2017</a:t>
            </a:r>
          </a:p>
          <a:p>
            <a:pPr algn="ctr"/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Cary Kendziora</a:t>
            </a:r>
          </a:p>
        </p:txBody>
      </p:sp>
    </p:spTree>
    <p:extLst>
      <p:ext uri="{BB962C8B-B14F-4D97-AF65-F5344CB8AC3E}">
        <p14:creationId xmlns:p14="http://schemas.microsoft.com/office/powerpoint/2010/main" val="13728431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016" y="-101943"/>
            <a:ext cx="7772400" cy="570892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Custom Cryogenic Shipping Container</a:t>
            </a:r>
            <a:endParaRPr lang="en-US" sz="2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9" name="Picture 8" descr="valveblk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9479" y="0"/>
            <a:ext cx="7310972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1106" y="49988"/>
            <a:ext cx="32849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Control Valve Operation</a:t>
            </a:r>
            <a:endParaRPr lang="en-US" sz="2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380073" y="6396335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tx1">
                    <a:lumMod val="50000"/>
                  </a:schemeClr>
                </a:solidFill>
              </a:rPr>
              <a:t>Neutrino </a:t>
            </a:r>
            <a:r>
              <a:rPr lang="en-US" sz="1200" b="1" dirty="0">
                <a:solidFill>
                  <a:schemeClr val="tx1">
                    <a:lumMod val="50000"/>
                  </a:schemeClr>
                </a:solidFill>
              </a:rPr>
              <a:t>Platform Meeting CERN  2017</a:t>
            </a:r>
          </a:p>
          <a:p>
            <a:pPr algn="ctr"/>
            <a:r>
              <a:rPr lang="en-US" sz="1200" b="1" dirty="0">
                <a:solidFill>
                  <a:schemeClr val="tx1">
                    <a:lumMod val="50000"/>
                  </a:schemeClr>
                </a:solidFill>
              </a:rPr>
              <a:t>Cary Kendziora</a:t>
            </a:r>
          </a:p>
        </p:txBody>
      </p:sp>
    </p:spTree>
    <p:extLst>
      <p:ext uri="{BB962C8B-B14F-4D97-AF65-F5344CB8AC3E}">
        <p14:creationId xmlns:p14="http://schemas.microsoft.com/office/powerpoint/2010/main" val="879954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016" y="406905"/>
            <a:ext cx="7772400" cy="570892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Cryogenic Shipping Container Volume</a:t>
            </a:r>
            <a:endParaRPr lang="en-US" sz="2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84135" y="6020079"/>
            <a:ext cx="26341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Neutrino Platform Meeting CERN  2017</a:t>
            </a:r>
          </a:p>
          <a:p>
            <a:pPr algn="ctr"/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Cary Kendziora</a:t>
            </a:r>
          </a:p>
        </p:txBody>
      </p:sp>
      <p:pic>
        <p:nvPicPr>
          <p:cNvPr id="3" name="Picture 2" descr="Screen Shot 2017-10-25 at 4.45.52 P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8101"/>
            <a:ext cx="9144000" cy="4405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009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016" y="-7879"/>
            <a:ext cx="7772400" cy="570892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Shipping Container P&amp;ID</a:t>
            </a:r>
            <a:endParaRPr lang="en-US" sz="2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4" name="Picture 3" descr="Screen Shot 2017-10-25 at 4.46.04 P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00" y="562080"/>
            <a:ext cx="8775700" cy="59563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84135" y="6137659"/>
            <a:ext cx="26341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Neutrino Platform Meeting CERN  2017</a:t>
            </a:r>
          </a:p>
          <a:p>
            <a:pPr algn="ctr"/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Cary Kendziora</a:t>
            </a:r>
          </a:p>
        </p:txBody>
      </p:sp>
    </p:spTree>
    <p:extLst>
      <p:ext uri="{BB962C8B-B14F-4D97-AF65-F5344CB8AC3E}">
        <p14:creationId xmlns:p14="http://schemas.microsoft.com/office/powerpoint/2010/main" val="28016893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016" y="50911"/>
            <a:ext cx="7772400" cy="570892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ISO Container Efficiency Nitrogen </a:t>
            </a:r>
            <a:endParaRPr lang="en-US" sz="2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8" name="Picture 7" descr="EFF Nitroge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200"/>
            <a:ext cx="9144000" cy="567759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880426" y="6071747"/>
            <a:ext cx="35948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Neutrino Platform Meeting CERN  2017</a:t>
            </a:r>
          </a:p>
          <a:p>
            <a:pPr algn="ctr"/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Cary Kendziora</a:t>
            </a:r>
          </a:p>
        </p:txBody>
      </p:sp>
    </p:spTree>
    <p:extLst>
      <p:ext uri="{BB962C8B-B14F-4D97-AF65-F5344CB8AC3E}">
        <p14:creationId xmlns:p14="http://schemas.microsoft.com/office/powerpoint/2010/main" val="25965784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 Black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6809</TotalTime>
  <Words>196</Words>
  <Application>Microsoft Macintosh PowerPoint</Application>
  <PresentationFormat>On-screen Show (4:3)</PresentationFormat>
  <Paragraphs>52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 Black </vt:lpstr>
      <vt:lpstr>Low-Radioactivity Argon Transportation and Storage</vt:lpstr>
      <vt:lpstr>Wessington Cryogenic ISO Shipping Container</vt:lpstr>
      <vt:lpstr>Custom Cryogenic Shipping Container</vt:lpstr>
      <vt:lpstr>Custom Cryogenic Cooling Control Valve</vt:lpstr>
      <vt:lpstr>Simple Design</vt:lpstr>
      <vt:lpstr>Custom Cryogenic Shipping Container</vt:lpstr>
      <vt:lpstr>Cryogenic Shipping Container Volume</vt:lpstr>
      <vt:lpstr>Shipping Container P&amp;ID</vt:lpstr>
      <vt:lpstr>ISO Container Efficiency Nitrogen </vt:lpstr>
      <vt:lpstr>ISO Container Efficiency Argon </vt:lpstr>
      <vt:lpstr>Urania Storage and Recovery</vt:lpstr>
      <vt:lpstr>Aria Storage and Recovery</vt:lpstr>
      <vt:lpstr>DarkSide 20K Cryogenics</vt:lpstr>
      <vt:lpstr>Thank You</vt:lpstr>
    </vt:vector>
  </TitlesOfParts>
  <Company>World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DarkSide 20K Cryogenics</dc:title>
  <dc:creator>Virtual</dc:creator>
  <cp:lastModifiedBy>Virtual</cp:lastModifiedBy>
  <cp:revision>57</cp:revision>
  <dcterms:created xsi:type="dcterms:W3CDTF">2017-06-09T09:02:38Z</dcterms:created>
  <dcterms:modified xsi:type="dcterms:W3CDTF">2017-10-27T09:44:22Z</dcterms:modified>
</cp:coreProperties>
</file>