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5" r:id="rId8"/>
    <p:sldId id="264" r:id="rId9"/>
    <p:sldId id="266" r:id="rId10"/>
    <p:sldId id="271" r:id="rId11"/>
    <p:sldId id="267" r:id="rId12"/>
    <p:sldId id="273" r:id="rId13"/>
    <p:sldId id="268" r:id="rId14"/>
    <p:sldId id="272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B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97ED0-4F28-DC4E-BF74-6576B0329FC3}" type="datetimeFigureOut">
              <a:rPr lang="en-US" smtClean="0"/>
              <a:t>27.10.17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9BBC6-E864-0043-A76F-467E0CBE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805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1A149-F326-584E-834D-582FD77B4E78}" type="datetimeFigureOut">
              <a:rPr lang="en-US" smtClean="0"/>
              <a:t>27.10.17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382BE-3146-DA42-8B1B-C2A80D8D3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8854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33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43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33E5F73B-B7CC-7641-82E1-AC5119023994}" type="datetime1">
              <a:rPr lang="en-US" smtClean="0"/>
              <a:t>27.10.17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00" kern="120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8" name="Picture 17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" y="6215591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C1AD-CF6D-2C4B-A653-17B26377F3FC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50940" y="6423585"/>
            <a:ext cx="30736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pic>
        <p:nvPicPr>
          <p:cNvPr id="13" name="Picture 12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" y="6227242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ED2B-3FF2-244B-B730-DE94715DD515}" type="datetime1">
              <a:rPr lang="en-US" smtClean="0"/>
              <a:t>27.10.17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27636" y="6423585"/>
            <a:ext cx="309696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" y="6215591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1A30-0244-EE4B-88C1-2405AEFB0507}" type="datetime1">
              <a:rPr lang="en-US" smtClean="0"/>
              <a:t>27.10.17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62592" y="6423585"/>
            <a:ext cx="30620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" y="6215591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AB8A473C-B8E3-4F41-8E6E-39DDF77E6301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DF9AC7B-F643-A645-B40A-6C25CFEF7357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5E37-90B2-3D43-8B2B-A58205DCF7CF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24D43AC-48FD-7B45-A1D6-9C10970FBB63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0BA5E8-7BE1-004C-882F-30F90701606C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31C18A5-0112-374E-B10B-FA6DB0620918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7534-6D34-0242-8F4E-2A22B2F78A8E}" type="datetime1">
              <a:rPr lang="en-US" smtClean="0"/>
              <a:t>27.10.17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0814-BF3F-B44D-A5EF-77E36ABA0DE0}" type="datetime1">
              <a:rPr lang="en-US" smtClean="0"/>
              <a:t>27.10.17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2768" y="6423585"/>
            <a:ext cx="320183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" y="6215591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EE60-8165-B44A-AB31-FC2E31137368}" type="datetime1">
              <a:rPr lang="en-US" smtClean="0"/>
              <a:t>27.10.17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FAB0-2935-814F-BF6D-9E7E57AFC311}" type="datetime1">
              <a:rPr lang="en-US" smtClean="0"/>
              <a:t>27.10.17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4332" y="6423585"/>
            <a:ext cx="312026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" y="6215591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083E530-95AC-464B-92D8-EED29481CA97}" type="datetime1">
              <a:rPr lang="en-US" smtClean="0"/>
              <a:t>27.10.17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D6FD7CF-247A-BC43-8781-D1130F8A1419}" type="datetime1">
              <a:rPr lang="en-US" smtClean="0"/>
              <a:t>27.10.17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F5C0-6AF2-544C-879B-5087E0F05FBD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62592" y="6423585"/>
            <a:ext cx="30620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" y="6227242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3C52-186B-6146-98E0-878F85A7A4F7}" type="datetime1">
              <a:rPr lang="en-US" smtClean="0"/>
              <a:t>27.10.17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62592" y="6423585"/>
            <a:ext cx="30620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" y="6215591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0226-9808-7D49-811E-E98DE2CA9CCD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62592" y="6423585"/>
            <a:ext cx="30620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" y="6215591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81DD-C631-ED41-8A65-EF0467BF8984}" type="datetime1">
              <a:rPr lang="en-US" smtClean="0"/>
              <a:t>27.10.17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50940" y="6423585"/>
            <a:ext cx="30736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pic>
        <p:nvPicPr>
          <p:cNvPr id="12" name="Picture 11" descr="DT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" y="6215591"/>
            <a:ext cx="2832847" cy="65311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75483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424772"/>
            <a:ext cx="7556313" cy="47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78F2BCE-AF93-9D4D-9A14-4053738874CD}" type="datetime1">
              <a:rPr lang="en-US" smtClean="0"/>
              <a:t>27.10.17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DF1D879-51B5-F045-B41F-371CC6126E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jpg"/><Relationship Id="rId6" Type="http://schemas.openxmlformats.org/officeDocument/2006/relationships/image" Target="../media/image10.png"/><Relationship Id="rId7" Type="http://schemas.openxmlformats.org/officeDocument/2006/relationships/image" Target="../media/image11.jpg"/><Relationship Id="rId8" Type="http://schemas.openxmlformats.org/officeDocument/2006/relationships/image" Target="../media/image12.jpg"/><Relationship Id="rId9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microsoft.com/office/2007/relationships/hdphoto" Target="../media/hdphoto1.wdp"/><Relationship Id="rId6" Type="http://schemas.openxmlformats.org/officeDocument/2006/relationships/image" Target="../media/image5.png"/><Relationship Id="rId7" Type="http://schemas.microsoft.com/office/2007/relationships/hdphoto" Target="../media/hdphoto2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6045" y="4624668"/>
            <a:ext cx="6793155" cy="933450"/>
          </a:xfrm>
        </p:spPr>
        <p:txBody>
          <a:bodyPr>
            <a:normAutofit fontScale="90000"/>
          </a:bodyPr>
          <a:lstStyle/>
          <a:p>
            <a:r>
              <a:rPr lang="en-US" dirty="0"/>
              <a:t>I</a:t>
            </a:r>
            <a:r>
              <a:rPr lang="en-US" dirty="0" smtClean="0"/>
              <a:t>ntegrated </a:t>
            </a:r>
            <a:r>
              <a:rPr lang="en-US" dirty="0"/>
              <a:t>DAQ+DCS framework for LHC and Neutrino Platform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26476" y="5562599"/>
            <a:ext cx="2912724" cy="748553"/>
          </a:xfrm>
        </p:spPr>
        <p:txBody>
          <a:bodyPr/>
          <a:lstStyle/>
          <a:p>
            <a:r>
              <a:rPr lang="en-US" dirty="0" smtClean="0"/>
              <a:t>Giovanna Lehmann Miotto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416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FELIX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FELIX project is a joint collaboration among several institutions, started within the ATLAS experiment </a:t>
            </a:r>
          </a:p>
          <a:p>
            <a:pPr lvl="1"/>
            <a:r>
              <a:rPr lang="en-US" dirty="0" smtClean="0"/>
              <a:t>It has crossed the experiment’s boarders thanks to its success and applicability to very different environments (irradiation facilities, medical applications, large neutrino experiments,</a:t>
            </a:r>
            <a:r>
              <a:rPr lang="mr-IN" dirty="0" smtClean="0"/>
              <a:t>…</a:t>
            </a:r>
            <a:r>
              <a:rPr lang="en-US" dirty="0" smtClean="0"/>
              <a:t> )</a:t>
            </a:r>
          </a:p>
          <a:p>
            <a:r>
              <a:rPr lang="en-US" dirty="0" smtClean="0"/>
              <a:t>It is much more than a hardware platform and comes with </a:t>
            </a:r>
          </a:p>
          <a:p>
            <a:pPr lvl="1"/>
            <a:r>
              <a:rPr lang="en-US" dirty="0" smtClean="0"/>
              <a:t>Firmware supporting several protocols</a:t>
            </a:r>
          </a:p>
          <a:p>
            <a:pPr lvl="1"/>
            <a:r>
              <a:rPr lang="en-US" dirty="0" smtClean="0"/>
              <a:t>Complete software suite for: low level debugging, routing logics, high performance networking (</a:t>
            </a:r>
            <a:r>
              <a:rPr lang="en-US" dirty="0" err="1" smtClean="0"/>
              <a:t>ethernet</a:t>
            </a:r>
            <a:r>
              <a:rPr lang="en-US" dirty="0" smtClean="0"/>
              <a:t>, </a:t>
            </a:r>
            <a:r>
              <a:rPr lang="en-US" dirty="0" err="1" smtClean="0"/>
              <a:t>omnipath</a:t>
            </a:r>
            <a:r>
              <a:rPr lang="en-US" dirty="0" smtClean="0"/>
              <a:t>, </a:t>
            </a:r>
            <a:r>
              <a:rPr lang="en-US" dirty="0" err="1" smtClean="0"/>
              <a:t>infiniband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An open spirit fostering collaboration and mutual support</a:t>
            </a:r>
            <a:endParaRPr lang="en-US" dirty="0"/>
          </a:p>
        </p:txBody>
      </p:sp>
      <p:pic>
        <p:nvPicPr>
          <p:cNvPr id="8" name="Picture 7" descr="irvine.jp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92" y="5526374"/>
            <a:ext cx="977681" cy="977681"/>
          </a:xfrm>
          <a:prstGeom prst="rect">
            <a:avLst/>
          </a:prstGeom>
        </p:spPr>
      </p:pic>
      <p:pic>
        <p:nvPicPr>
          <p:cNvPr id="9" name="Picture 8" descr="nikhe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258" y="5173742"/>
            <a:ext cx="1689100" cy="774700"/>
          </a:xfrm>
          <a:prstGeom prst="rect">
            <a:avLst/>
          </a:prstGeom>
        </p:spPr>
      </p:pic>
      <p:pic>
        <p:nvPicPr>
          <p:cNvPr id="10" name="Picture 9" descr="argonne.jp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120" y="6046009"/>
            <a:ext cx="1580816" cy="591726"/>
          </a:xfrm>
          <a:prstGeom prst="rect">
            <a:avLst/>
          </a:prstGeom>
        </p:spPr>
      </p:pic>
      <p:pic>
        <p:nvPicPr>
          <p:cNvPr id="11" name="Picture 10" descr="hollowa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530" y="5009317"/>
            <a:ext cx="1350545" cy="674558"/>
          </a:xfrm>
          <a:prstGeom prst="rect">
            <a:avLst/>
          </a:prstGeom>
        </p:spPr>
      </p:pic>
      <p:pic>
        <p:nvPicPr>
          <p:cNvPr id="12" name="Picture 11" descr="weizmann.jp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888" y="6095713"/>
            <a:ext cx="1967163" cy="607879"/>
          </a:xfrm>
          <a:prstGeom prst="rect">
            <a:avLst/>
          </a:prstGeom>
        </p:spPr>
      </p:pic>
      <p:pic>
        <p:nvPicPr>
          <p:cNvPr id="13" name="Picture 12" descr="cern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616" y="5750146"/>
            <a:ext cx="995279" cy="993623"/>
          </a:xfrm>
          <a:prstGeom prst="rect">
            <a:avLst/>
          </a:prstGeom>
        </p:spPr>
      </p:pic>
      <p:pic>
        <p:nvPicPr>
          <p:cNvPr id="14" name="Picture 13" descr="radboud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4" y="5049421"/>
            <a:ext cx="2138947" cy="484935"/>
          </a:xfrm>
          <a:prstGeom prst="rect">
            <a:avLst/>
          </a:prstGeom>
        </p:spPr>
      </p:pic>
      <p:pic>
        <p:nvPicPr>
          <p:cNvPr id="15" name="Picture 14" descr="brookhaven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83" y="5103053"/>
            <a:ext cx="1767233" cy="64709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88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for the ATLAS upgrades</a:t>
            </a:r>
            <a:endParaRPr lang="en-US" dirty="0"/>
          </a:p>
        </p:txBody>
      </p:sp>
      <p:pic>
        <p:nvPicPr>
          <p:cNvPr id="5" name="Picture 4" descr="DAQEF_Architectur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8038"/>
            <a:ext cx="9144000" cy="54199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45056" y="1857804"/>
            <a:ext cx="2990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&gt; 20 thousand links; 6 TB/s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65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Platform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 descr="IMG_409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58096" y="1243811"/>
            <a:ext cx="6472977" cy="485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99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concept in NP04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47897" y="1569547"/>
            <a:ext cx="2283466" cy="4593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g="en-US" dirty="0"/>
          </a:p>
        </p:txBody>
      </p:sp>
      <p:sp>
        <p:nvSpPr>
          <p:cNvPr id="5" name="Cloud 4"/>
          <p:cNvSpPr/>
          <p:nvPr/>
        </p:nvSpPr>
        <p:spPr>
          <a:xfrm>
            <a:off x="3347897" y="3757501"/>
            <a:ext cx="2766890" cy="1050159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Switched Network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81" y="3827363"/>
            <a:ext cx="2283466" cy="4593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DAQ Data Handler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500297" y="1721947"/>
            <a:ext cx="2283466" cy="4593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652697" y="1874347"/>
            <a:ext cx="2283466" cy="4593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Detector Front-End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923154" y="2850855"/>
            <a:ext cx="2283466" cy="45933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FELIX</a:t>
            </a:r>
            <a:endParaRPr lang="en-US" dirty="0"/>
          </a:p>
        </p:txBody>
      </p:sp>
      <p:cxnSp>
        <p:nvCxnSpPr>
          <p:cNvPr id="14" name="Straight Arrow Connector 13"/>
          <p:cNvCxnSpPr>
            <a:endCxn id="11" idx="2"/>
          </p:cNvCxnSpPr>
          <p:nvPr/>
        </p:nvCxnSpPr>
        <p:spPr>
          <a:xfrm flipV="1">
            <a:off x="4794430" y="2333686"/>
            <a:ext cx="0" cy="5171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946830" y="2333686"/>
            <a:ext cx="0" cy="5171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643032" y="2333686"/>
            <a:ext cx="0" cy="5171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538944" y="2181287"/>
            <a:ext cx="0" cy="650145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104601" y="2333686"/>
            <a:ext cx="0" cy="5171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208978" y="3310194"/>
            <a:ext cx="0" cy="5171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794430" y="3310194"/>
            <a:ext cx="0" cy="5171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342238" y="3356410"/>
            <a:ext cx="0" cy="470953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2639216" y="4127711"/>
            <a:ext cx="861081" cy="1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11481" y="3979763"/>
            <a:ext cx="2283466" cy="4593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DAQ Data Handler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63881" y="4132163"/>
            <a:ext cx="2283466" cy="4593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DAQ Data Handler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16281" y="4284563"/>
            <a:ext cx="2283466" cy="4593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DAQ Board Reader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5" idx="2"/>
          </p:cNvCxnSpPr>
          <p:nvPr/>
        </p:nvCxnSpPr>
        <p:spPr>
          <a:xfrm flipH="1" flipV="1">
            <a:off x="2791617" y="4280112"/>
            <a:ext cx="564862" cy="24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808387" y="4432512"/>
            <a:ext cx="561121" cy="659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115028" y="5211310"/>
            <a:ext cx="2283466" cy="4593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DAQ Event Builder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805097" y="4760683"/>
            <a:ext cx="0" cy="467408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6090365" y="4133450"/>
            <a:ext cx="561121" cy="659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618936" y="3922570"/>
            <a:ext cx="2283466" cy="4593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Online Processing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5936163" y="5670649"/>
            <a:ext cx="2283466" cy="5629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DAQ Storage System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936163" y="4534309"/>
            <a:ext cx="0" cy="98394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8219629" y="5941101"/>
            <a:ext cx="561121" cy="659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330163" y="2831432"/>
            <a:ext cx="2283466" cy="45933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Baseline Readout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3388430" y="2075102"/>
            <a:ext cx="0" cy="75633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3651531" y="3356410"/>
            <a:ext cx="0" cy="5171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466536" y="1892005"/>
            <a:ext cx="1448293" cy="6220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Timing/Trigger</a:t>
            </a:r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960573" y="2075102"/>
            <a:ext cx="468576" cy="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699004" y="2866347"/>
            <a:ext cx="1448293" cy="4593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DCS</a:t>
            </a:r>
            <a:endParaRPr lang="en-US" dirty="0"/>
          </a:p>
        </p:txBody>
      </p:sp>
      <p:cxnSp>
        <p:nvCxnSpPr>
          <p:cNvPr id="56" name="Straight Arrow Connector 55"/>
          <p:cNvCxnSpPr>
            <a:stCxn id="51" idx="1"/>
          </p:cNvCxnSpPr>
          <p:nvPr/>
        </p:nvCxnSpPr>
        <p:spPr>
          <a:xfrm flipH="1">
            <a:off x="5783763" y="3096017"/>
            <a:ext cx="915241" cy="731346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836062" y="2351344"/>
            <a:ext cx="0" cy="1522235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11481" y="1844220"/>
            <a:ext cx="219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~100 links; 54 GB/s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1482563" y="2983832"/>
            <a:ext cx="2283466" cy="45933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Baseline Readout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47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FELIX in NP04</a:t>
            </a:r>
            <a:endParaRPr lang="en-US" dirty="0"/>
          </a:p>
        </p:txBody>
      </p:sp>
      <p:pic>
        <p:nvPicPr>
          <p:cNvPr id="3" name="Picture 2" descr="IMG_409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3" b="2100"/>
          <a:stretch/>
        </p:blipFill>
        <p:spPr>
          <a:xfrm>
            <a:off x="685620" y="1273416"/>
            <a:ext cx="7270733" cy="48056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80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Candidate Design for DUNE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76672" y="1664804"/>
            <a:ext cx="7632848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Detector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64704" y="1952836"/>
            <a:ext cx="792088" cy="576064"/>
            <a:chOff x="971600" y="2132856"/>
            <a:chExt cx="792088" cy="576064"/>
          </a:xfrm>
        </p:grpSpPr>
        <p:sp>
          <p:nvSpPr>
            <p:cNvPr id="5" name="Rectangle 4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973416" y="1952836"/>
            <a:ext cx="792088" cy="576064"/>
            <a:chOff x="971600" y="2132856"/>
            <a:chExt cx="792088" cy="576064"/>
          </a:xfrm>
        </p:grpSpPr>
        <p:sp>
          <p:nvSpPr>
            <p:cNvPr id="12" name="Rectangle 11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24944" y="1952836"/>
            <a:ext cx="792088" cy="576064"/>
            <a:chOff x="971600" y="2132856"/>
            <a:chExt cx="792088" cy="576064"/>
          </a:xfrm>
        </p:grpSpPr>
        <p:sp>
          <p:nvSpPr>
            <p:cNvPr id="19" name="Rectangle 18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1644824" y="1952836"/>
            <a:ext cx="792088" cy="576064"/>
            <a:chOff x="971600" y="2132856"/>
            <a:chExt cx="792088" cy="576064"/>
          </a:xfrm>
        </p:grpSpPr>
        <p:sp>
          <p:nvSpPr>
            <p:cNvPr id="26" name="Rectangle 25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5821288" y="2088140"/>
            <a:ext cx="5040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3200" b="1" dirty="0" smtClean="0"/>
              <a:t>…</a:t>
            </a:r>
            <a:endParaRPr lang="en-US" sz="3200" b="1" dirty="0"/>
          </a:p>
        </p:txBody>
      </p:sp>
      <p:sp>
        <p:nvSpPr>
          <p:cNvPr id="33" name="Rounded Rectangle 32"/>
          <p:cNvSpPr/>
          <p:nvPr/>
        </p:nvSpPr>
        <p:spPr>
          <a:xfrm>
            <a:off x="1869232" y="3292310"/>
            <a:ext cx="1537320" cy="44681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FELIX</a:t>
            </a:r>
            <a:endParaRPr lang="en-US" dirty="0"/>
          </a:p>
        </p:txBody>
      </p:sp>
      <p:sp>
        <p:nvSpPr>
          <p:cNvPr id="34" name="Can 33"/>
          <p:cNvSpPr/>
          <p:nvPr/>
        </p:nvSpPr>
        <p:spPr>
          <a:xfrm>
            <a:off x="147323" y="3868465"/>
            <a:ext cx="2197977" cy="103472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Large distributed temporary store</a:t>
            </a:r>
            <a:endParaRPr lang="en-US" dirty="0"/>
          </a:p>
        </p:txBody>
      </p:sp>
      <p:cxnSp>
        <p:nvCxnSpPr>
          <p:cNvPr id="37" name="Straight Arrow Connector 36"/>
          <p:cNvCxnSpPr>
            <a:endCxn id="33" idx="3"/>
          </p:cNvCxnSpPr>
          <p:nvPr/>
        </p:nvCxnSpPr>
        <p:spPr>
          <a:xfrm flipH="1" flipV="1">
            <a:off x="3406552" y="3515717"/>
            <a:ext cx="892385" cy="73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949352" y="2672916"/>
            <a:ext cx="0" cy="4665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789112" y="5337331"/>
            <a:ext cx="2612099" cy="69419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 selection farm (e.g. +GPUs)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067719" y="2770121"/>
            <a:ext cx="4462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~1500 links; 1.5 TB/s (per super module)</a:t>
            </a:r>
            <a:br>
              <a:rPr lang="en-US" dirty="0" smtClean="0"/>
            </a:br>
            <a:r>
              <a:rPr lang="en-US" dirty="0" smtClean="0"/>
              <a:t>4 super modules in DUNE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4585725" y="4297412"/>
            <a:ext cx="2612099" cy="69419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DCS</a:t>
            </a:r>
            <a:endParaRPr lang="en-US" dirty="0"/>
          </a:p>
        </p:txBody>
      </p:sp>
      <p:sp>
        <p:nvSpPr>
          <p:cNvPr id="47" name="Can 46"/>
          <p:cNvSpPr/>
          <p:nvPr/>
        </p:nvSpPr>
        <p:spPr>
          <a:xfrm>
            <a:off x="4368595" y="5514162"/>
            <a:ext cx="2197977" cy="103472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ata selected for permanent storage</a:t>
            </a:r>
            <a:endParaRPr lang="en-US" dirty="0"/>
          </a:p>
        </p:txBody>
      </p:sp>
      <p:cxnSp>
        <p:nvCxnSpPr>
          <p:cNvPr id="49" name="Elbow Connector 48"/>
          <p:cNvCxnSpPr>
            <a:endCxn id="46" idx="1"/>
          </p:cNvCxnSpPr>
          <p:nvPr/>
        </p:nvCxnSpPr>
        <p:spPr>
          <a:xfrm>
            <a:off x="3406552" y="3739124"/>
            <a:ext cx="1179173" cy="905385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33" idx="1"/>
            <a:endCxn id="34" idx="1"/>
          </p:cNvCxnSpPr>
          <p:nvPr/>
        </p:nvCxnSpPr>
        <p:spPr>
          <a:xfrm rot="10800000" flipV="1">
            <a:off x="1246312" y="3515717"/>
            <a:ext cx="622920" cy="35274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34" idx="3"/>
            <a:endCxn id="40" idx="0"/>
          </p:cNvCxnSpPr>
          <p:nvPr/>
        </p:nvCxnSpPr>
        <p:spPr>
          <a:xfrm rot="16200000" flipH="1">
            <a:off x="1453667" y="4695836"/>
            <a:ext cx="434140" cy="84885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34" idx="4"/>
            <a:endCxn id="47" idx="2"/>
          </p:cNvCxnSpPr>
          <p:nvPr/>
        </p:nvCxnSpPr>
        <p:spPr>
          <a:xfrm>
            <a:off x="2345300" y="4385828"/>
            <a:ext cx="2023295" cy="1645697"/>
          </a:xfrm>
          <a:prstGeom prst="bentConnector3">
            <a:avLst>
              <a:gd name="adj1" fmla="val 69179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47" idx="4"/>
          </p:cNvCxnSpPr>
          <p:nvPr/>
        </p:nvCxnSpPr>
        <p:spPr>
          <a:xfrm>
            <a:off x="6566572" y="6031525"/>
            <a:ext cx="7836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647389" y="5583192"/>
            <a:ext cx="250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permanent storage</a:t>
            </a:r>
            <a:endParaRPr lang="en-US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15</a:t>
            </a:fld>
            <a:endParaRPr lang="en-US"/>
          </a:p>
        </p:txBody>
      </p:sp>
      <p:pic>
        <p:nvPicPr>
          <p:cNvPr id="41" name="Picture 40" descr="WHITE-RABB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937" y="3158864"/>
            <a:ext cx="728472" cy="7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42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all this apply to dark matter experiments?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51978"/>
            <a:ext cx="7556313" cy="437418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Dark matter experiments have typically very low data rates.</a:t>
            </a:r>
          </a:p>
          <a:p>
            <a:r>
              <a:rPr lang="en-US" dirty="0" smtClean="0"/>
              <a:t>The FELIX implementation may seem an over-kill</a:t>
            </a:r>
          </a:p>
          <a:p>
            <a:pPr lvl="1"/>
            <a:r>
              <a:rPr lang="en-US" dirty="0" smtClean="0"/>
              <a:t>But FELIX is only a building block of a wider architecture</a:t>
            </a:r>
          </a:p>
          <a:p>
            <a:r>
              <a:rPr lang="en-US" dirty="0" smtClean="0"/>
              <a:t>The concepts remain valid:</a:t>
            </a:r>
          </a:p>
          <a:p>
            <a:pPr lvl="1"/>
            <a:r>
              <a:rPr lang="en-US" dirty="0" smtClean="0"/>
              <a:t>Reduction of custom electronics</a:t>
            </a:r>
          </a:p>
          <a:p>
            <a:pPr lvl="1"/>
            <a:r>
              <a:rPr lang="en-US" dirty="0" smtClean="0"/>
              <a:t>Better integration of detector control and data acquisition</a:t>
            </a:r>
          </a:p>
          <a:p>
            <a:pPr lvl="1"/>
            <a:r>
              <a:rPr lang="en-US" dirty="0" smtClean="0"/>
              <a:t>Unified framework for DAQ, detector and cryostats control system</a:t>
            </a:r>
          </a:p>
          <a:p>
            <a:pPr lvl="2"/>
            <a:r>
              <a:rPr lang="en-US" dirty="0" smtClean="0"/>
              <a:t>E.g. Seamlessly supporting PLCs, </a:t>
            </a:r>
            <a:r>
              <a:rPr lang="en-US" dirty="0" err="1" smtClean="0"/>
              <a:t>cRIO</a:t>
            </a:r>
            <a:r>
              <a:rPr lang="en-US" dirty="0" smtClean="0"/>
              <a:t> technologies as well as any OPC-UA compatible devices</a:t>
            </a:r>
          </a:p>
          <a:p>
            <a:pPr lvl="1"/>
            <a:r>
              <a:rPr lang="en-US" dirty="0" smtClean="0"/>
              <a:t>Modularity allowing for partial upgrades when needed</a:t>
            </a:r>
          </a:p>
          <a:p>
            <a:pPr lvl="2"/>
            <a:r>
              <a:rPr lang="en-US" dirty="0" smtClean="0"/>
              <a:t>Essential for long lifetime experiments</a:t>
            </a:r>
          </a:p>
          <a:p>
            <a:r>
              <a:rPr lang="en-US" dirty="0" smtClean="0"/>
              <a:t>We may collaborate and explore how to best develop an integrated DAQ/DCS system </a:t>
            </a:r>
            <a:r>
              <a:rPr lang="en-US" smtClean="0"/>
              <a:t>for a dark matter experiment.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48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bit of history</a:t>
            </a:r>
          </a:p>
          <a:p>
            <a:r>
              <a:rPr lang="en-US" dirty="0" smtClean="0"/>
              <a:t>Proposing a more integrated approach for DAQ/DCS</a:t>
            </a:r>
          </a:p>
          <a:p>
            <a:pPr lvl="1"/>
            <a:r>
              <a:rPr lang="en-US" dirty="0" smtClean="0"/>
              <a:t>SW layer</a:t>
            </a:r>
          </a:p>
          <a:p>
            <a:pPr lvl="1"/>
            <a:r>
              <a:rPr lang="en-US" dirty="0" smtClean="0"/>
              <a:t>HW layer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ATLAS LHC Phase II</a:t>
            </a:r>
          </a:p>
          <a:p>
            <a:pPr lvl="1"/>
            <a:r>
              <a:rPr lang="en-US" dirty="0" err="1" smtClean="0"/>
              <a:t>ProtoDUNE</a:t>
            </a:r>
            <a:r>
              <a:rPr lang="en-US" dirty="0" smtClean="0"/>
              <a:t> and maybe DUNE </a:t>
            </a:r>
          </a:p>
          <a:p>
            <a:r>
              <a:rPr lang="en-US" dirty="0" smtClean="0"/>
              <a:t>High performance architecture for low bandwidth experiments?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373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Traditionally DAQ and DCS (Detector Control System) have been designed and implemented separately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DAQ: custom high performance electronics, high speed buses and networks, custom software for data transport and event selection</a:t>
            </a:r>
          </a:p>
          <a:p>
            <a:pPr lvl="1"/>
            <a:r>
              <a:rPr lang="en-US" dirty="0" smtClean="0"/>
              <a:t>DCS: reliable electronics, low speed industrial field buses, HMI/SCADA systems for supervision</a:t>
            </a:r>
          </a:p>
          <a:p>
            <a:r>
              <a:rPr lang="en-US" dirty="0" smtClean="0"/>
              <a:t>The main </a:t>
            </a:r>
            <a:r>
              <a:rPr lang="en-US" dirty="0"/>
              <a:t>system requirements, i.e. high reliability vs. high speed/throughput were considered incompatible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72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experiments agreed to join forces and have a single framework for the DCS</a:t>
            </a:r>
          </a:p>
          <a:p>
            <a:pPr lvl="1"/>
            <a:r>
              <a:rPr lang="en-US" dirty="0" smtClean="0"/>
              <a:t>Joint </a:t>
            </a:r>
            <a:r>
              <a:rPr lang="en-US" dirty="0" err="1" smtClean="0"/>
              <a:t>COntrols</a:t>
            </a:r>
            <a:r>
              <a:rPr lang="en-US" dirty="0" smtClean="0"/>
              <a:t> </a:t>
            </a:r>
            <a:r>
              <a:rPr lang="en-US" dirty="0" smtClean="0"/>
              <a:t>Project </a:t>
            </a:r>
            <a:r>
              <a:rPr lang="en-US" dirty="0" smtClean="0"/>
              <a:t>(JCOP) started </a:t>
            </a:r>
            <a:r>
              <a:rPr lang="en-US" dirty="0" smtClean="0"/>
              <a:t>end of the 90’s</a:t>
            </a:r>
          </a:p>
          <a:p>
            <a:pPr lvl="1"/>
            <a:r>
              <a:rPr lang="en-US" dirty="0" smtClean="0"/>
              <a:t>A commercial SCADA system was chosen and enhanced with additional framework components (</a:t>
            </a:r>
            <a:r>
              <a:rPr lang="en-US" dirty="0" err="1" smtClean="0"/>
              <a:t>hw</a:t>
            </a:r>
            <a:r>
              <a:rPr lang="en-US" dirty="0" smtClean="0"/>
              <a:t> support, extra features such as archiving, finite state machine, 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r>
              <a:rPr lang="en-US" dirty="0" smtClean="0"/>
              <a:t>At the time of the design the DAQ systems were still too challenging to agree on a common solution</a:t>
            </a:r>
          </a:p>
          <a:p>
            <a:pPr lvl="1"/>
            <a:r>
              <a:rPr lang="en-US" dirty="0" smtClean="0"/>
              <a:t>Nevertheless, one of the experiments decided to combine DCS and DAQ at the level of the control/monitoring aspects and adopted the JCOP framework</a:t>
            </a:r>
          </a:p>
          <a:p>
            <a:pPr lvl="2"/>
            <a:r>
              <a:rPr lang="en-US" dirty="0" smtClean="0"/>
              <a:t>The concept of joint DAQ+DCS was born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5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With time the technologies used in these two domains have come closer together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DAQ: </a:t>
            </a:r>
            <a:br>
              <a:rPr lang="en-US" dirty="0" smtClean="0"/>
            </a:br>
            <a:r>
              <a:rPr lang="en-US" dirty="0" smtClean="0"/>
              <a:t>the need for very special electronics has been confined to the on/near detector area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DCS: </a:t>
            </a:r>
            <a:br>
              <a:rPr lang="en-US" dirty="0" smtClean="0"/>
            </a:br>
            <a:r>
              <a:rPr lang="en-US" dirty="0" smtClean="0"/>
              <a:t>the amount of data to monitor and the amount of devices to control has increased, thus requiring to move to higher speed interconnects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Software: </a:t>
            </a:r>
            <a:br>
              <a:rPr lang="en-US" dirty="0" smtClean="0"/>
            </a:br>
            <a:r>
              <a:rPr lang="en-US" dirty="0" smtClean="0"/>
              <a:t>Both systems have embraced the evolution of software, with </a:t>
            </a:r>
            <a:r>
              <a:rPr lang="en-US" dirty="0"/>
              <a:t>interoperability and platform </a:t>
            </a:r>
            <a:r>
              <a:rPr lang="en-US" dirty="0" smtClean="0"/>
              <a:t>independence, encapsulation of the low level functions, abstraction of the system logic, increased emphasis on usability, visualization, automation, and monitoring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070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ntegrated </a:t>
            </a:r>
            <a:r>
              <a:rPr lang="en-US" dirty="0"/>
              <a:t>approach for DAQ/</a:t>
            </a:r>
            <a:r>
              <a:rPr lang="en-US" dirty="0" smtClean="0"/>
              <a:t>DCS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Why:</a:t>
            </a:r>
          </a:p>
          <a:p>
            <a:pPr lvl="1"/>
            <a:r>
              <a:rPr lang="en-US" dirty="0" smtClean="0"/>
              <a:t>Concentrate </a:t>
            </a:r>
            <a:r>
              <a:rPr lang="en-US" dirty="0"/>
              <a:t>the effort of developing custom boards and system specific firmware to the on(near)-detector </a:t>
            </a:r>
            <a:r>
              <a:rPr lang="en-US" dirty="0" smtClean="0"/>
              <a:t>electronics.</a:t>
            </a:r>
          </a:p>
          <a:p>
            <a:pPr lvl="1"/>
            <a:r>
              <a:rPr lang="en-US" dirty="0" smtClean="0"/>
              <a:t>Maximize </a:t>
            </a:r>
            <a:r>
              <a:rPr lang="en-US" dirty="0"/>
              <a:t>use of high level programming languages in conventional environment (PCs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Software (supervisory) layer:</a:t>
            </a:r>
          </a:p>
          <a:p>
            <a:pPr lvl="1"/>
            <a:r>
              <a:rPr lang="en-US" dirty="0" smtClean="0"/>
              <a:t>Continue investing in the “JCOP” approach</a:t>
            </a:r>
          </a:p>
          <a:p>
            <a:pPr lvl="1"/>
            <a:r>
              <a:rPr lang="en-US" dirty="0" smtClean="0"/>
              <a:t>Cross-fertilization of domains: many required tools</a:t>
            </a:r>
            <a:r>
              <a:rPr lang="en-US" dirty="0"/>
              <a:t> </a:t>
            </a:r>
            <a:r>
              <a:rPr lang="en-US" dirty="0" smtClean="0"/>
              <a:t>and techniques are similar, some have advanced more in DAQ and others in DCS</a:t>
            </a:r>
          </a:p>
          <a:p>
            <a:r>
              <a:rPr lang="en-US" dirty="0" smtClean="0"/>
              <a:t>Hardware layer:</a:t>
            </a:r>
          </a:p>
          <a:p>
            <a:pPr lvl="1"/>
            <a:r>
              <a:rPr lang="en-US" dirty="0" smtClean="0"/>
              <a:t>Unify the physical links to the detector front-ends (control, data, timing, trigger &amp; fast control distribution (TTC) )</a:t>
            </a:r>
          </a:p>
          <a:p>
            <a:pPr lvl="1"/>
            <a:r>
              <a:rPr lang="en-US" dirty="0" smtClean="0"/>
              <a:t>Choose protocols/systems that join high availability and high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D879-51B5-F045-B41F-371CC6126E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672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484188"/>
            <a:ext cx="7556500" cy="7540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73779"/>
                </a:solidFill>
              </a:rPr>
              <a:t>Sketched Architecture</a:t>
            </a:r>
            <a:endParaRPr lang="en-US" dirty="0">
              <a:solidFill>
                <a:srgbClr val="07377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568" y="1340768"/>
            <a:ext cx="7632848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Detector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971600" y="1628800"/>
            <a:ext cx="792088" cy="576064"/>
            <a:chOff x="971600" y="2132856"/>
            <a:chExt cx="792088" cy="576064"/>
          </a:xfrm>
        </p:grpSpPr>
        <p:sp>
          <p:nvSpPr>
            <p:cNvPr id="7" name="Rectangle 6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7380312" y="1628800"/>
            <a:ext cx="792088" cy="576064"/>
            <a:chOff x="971600" y="2132856"/>
            <a:chExt cx="792088" cy="576064"/>
          </a:xfrm>
        </p:grpSpPr>
        <p:sp>
          <p:nvSpPr>
            <p:cNvPr id="18" name="Rectangle 17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131840" y="1628800"/>
            <a:ext cx="792088" cy="576064"/>
            <a:chOff x="971600" y="2132856"/>
            <a:chExt cx="792088" cy="576064"/>
          </a:xfrm>
        </p:grpSpPr>
        <p:sp>
          <p:nvSpPr>
            <p:cNvPr id="25" name="Rectangle 24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2051720" y="1628800"/>
            <a:ext cx="792088" cy="576064"/>
            <a:chOff x="971600" y="2132856"/>
            <a:chExt cx="792088" cy="576064"/>
          </a:xfrm>
        </p:grpSpPr>
        <p:sp>
          <p:nvSpPr>
            <p:cNvPr id="32" name="Rectangle 31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6228184" y="1764104"/>
            <a:ext cx="5040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3200" b="1" dirty="0" smtClean="0"/>
              <a:t>…</a:t>
            </a:r>
            <a:endParaRPr lang="en-US" sz="3200" b="1" dirty="0"/>
          </a:p>
        </p:txBody>
      </p:sp>
      <p:sp>
        <p:nvSpPr>
          <p:cNvPr id="56" name="Rectangle 55"/>
          <p:cNvSpPr/>
          <p:nvPr/>
        </p:nvSpPr>
        <p:spPr>
          <a:xfrm>
            <a:off x="2627784" y="4941168"/>
            <a:ext cx="2304256" cy="504056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Switched Network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395536" y="5949280"/>
            <a:ext cx="1944216" cy="57606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DCS</a:t>
            </a:r>
            <a:endParaRPr lang="en-US" dirty="0"/>
          </a:p>
        </p:txBody>
      </p:sp>
      <p:sp>
        <p:nvSpPr>
          <p:cNvPr id="58" name="Oval 57"/>
          <p:cNvSpPr/>
          <p:nvPr/>
        </p:nvSpPr>
        <p:spPr>
          <a:xfrm>
            <a:off x="2843808" y="5949280"/>
            <a:ext cx="5938565" cy="792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 </a:t>
            </a:r>
            <a:r>
              <a:rPr lang="en-US" dirty="0"/>
              <a:t>b</a:t>
            </a:r>
            <a:r>
              <a:rPr lang="en-US" dirty="0" smtClean="0"/>
              <a:t>uilding, online selection, storage,</a:t>
            </a:r>
            <a:r>
              <a:rPr lang="is-IS" dirty="0" smtClean="0"/>
              <a:t>…</a:t>
            </a:r>
            <a:endParaRPr lang="en-US" dirty="0"/>
          </a:p>
        </p:txBody>
      </p:sp>
      <p:cxnSp>
        <p:nvCxnSpPr>
          <p:cNvPr id="60" name="Straight Arrow Connector 59"/>
          <p:cNvCxnSpPr>
            <a:stCxn id="7" idx="2"/>
            <a:endCxn id="8" idx="3"/>
          </p:cNvCxnSpPr>
          <p:nvPr/>
        </p:nvCxnSpPr>
        <p:spPr>
          <a:xfrm>
            <a:off x="1367644" y="2204864"/>
            <a:ext cx="498568" cy="1323098"/>
          </a:xfrm>
          <a:prstGeom prst="straightConnector1">
            <a:avLst/>
          </a:prstGeom>
          <a:ln>
            <a:solidFill>
              <a:srgbClr val="C050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32" idx="2"/>
            <a:endCxn id="8" idx="3"/>
          </p:cNvCxnSpPr>
          <p:nvPr/>
        </p:nvCxnSpPr>
        <p:spPr>
          <a:xfrm flipH="1">
            <a:off x="1866212" y="2204864"/>
            <a:ext cx="581552" cy="1323098"/>
          </a:xfrm>
          <a:prstGeom prst="straightConnector1">
            <a:avLst/>
          </a:prstGeom>
          <a:ln>
            <a:solidFill>
              <a:srgbClr val="C050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25" idx="2"/>
            <a:endCxn id="8" idx="3"/>
          </p:cNvCxnSpPr>
          <p:nvPr/>
        </p:nvCxnSpPr>
        <p:spPr>
          <a:xfrm flipH="1">
            <a:off x="1866212" y="2204864"/>
            <a:ext cx="1661672" cy="1323098"/>
          </a:xfrm>
          <a:prstGeom prst="straightConnector1">
            <a:avLst/>
          </a:prstGeom>
          <a:ln>
            <a:solidFill>
              <a:srgbClr val="C050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18" idx="2"/>
            <a:endCxn id="67" idx="3"/>
          </p:cNvCxnSpPr>
          <p:nvPr/>
        </p:nvCxnSpPr>
        <p:spPr>
          <a:xfrm flipH="1">
            <a:off x="6601127" y="2204864"/>
            <a:ext cx="1175229" cy="1322960"/>
          </a:xfrm>
          <a:prstGeom prst="straightConnector1">
            <a:avLst/>
          </a:prstGeom>
          <a:ln>
            <a:solidFill>
              <a:srgbClr val="C050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stCxn id="8" idx="1"/>
            <a:endCxn id="56" idx="1"/>
          </p:cNvCxnSpPr>
          <p:nvPr/>
        </p:nvCxnSpPr>
        <p:spPr>
          <a:xfrm rot="16200000" flipH="1">
            <a:off x="1844953" y="4410365"/>
            <a:ext cx="804090" cy="761572"/>
          </a:xfrm>
          <a:prstGeom prst="bentConnector2">
            <a:avLst/>
          </a:prstGeom>
          <a:ln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67" idx="1"/>
            <a:endCxn id="56" idx="3"/>
          </p:cNvCxnSpPr>
          <p:nvPr/>
        </p:nvCxnSpPr>
        <p:spPr>
          <a:xfrm rot="5400000">
            <a:off x="5364470" y="3956539"/>
            <a:ext cx="804228" cy="1669087"/>
          </a:xfrm>
          <a:prstGeom prst="bentConnector2">
            <a:avLst/>
          </a:prstGeom>
          <a:ln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56" idx="2"/>
            <a:endCxn id="57" idx="0"/>
          </p:cNvCxnSpPr>
          <p:nvPr/>
        </p:nvCxnSpPr>
        <p:spPr>
          <a:xfrm rot="5400000">
            <a:off x="2321750" y="4491118"/>
            <a:ext cx="504056" cy="2412268"/>
          </a:xfrm>
          <a:prstGeom prst="bentConnector3">
            <a:avLst>
              <a:gd name="adj1" fmla="val 50000"/>
            </a:avLst>
          </a:prstGeom>
          <a:ln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56" idx="2"/>
            <a:endCxn id="58" idx="0"/>
          </p:cNvCxnSpPr>
          <p:nvPr/>
        </p:nvCxnSpPr>
        <p:spPr>
          <a:xfrm rot="16200000" flipH="1">
            <a:off x="4544473" y="4680662"/>
            <a:ext cx="504056" cy="2033179"/>
          </a:xfrm>
          <a:prstGeom prst="bentConnector3">
            <a:avLst>
              <a:gd name="adj1" fmla="val 50000"/>
            </a:avLst>
          </a:prstGeom>
          <a:ln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4211960" y="3716718"/>
            <a:ext cx="648072" cy="43204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TTC</a:t>
            </a:r>
            <a:endParaRPr lang="en-US" dirty="0"/>
          </a:p>
        </p:txBody>
      </p:sp>
      <p:cxnSp>
        <p:nvCxnSpPr>
          <p:cNvPr id="94" name="Straight Arrow Connector 93"/>
          <p:cNvCxnSpPr>
            <a:stCxn id="92" idx="1"/>
            <a:endCxn id="8" idx="0"/>
          </p:cNvCxnSpPr>
          <p:nvPr/>
        </p:nvCxnSpPr>
        <p:spPr>
          <a:xfrm flipH="1">
            <a:off x="2644098" y="3932742"/>
            <a:ext cx="1567862" cy="1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92" idx="3"/>
            <a:endCxn id="67" idx="2"/>
          </p:cNvCxnSpPr>
          <p:nvPr/>
        </p:nvCxnSpPr>
        <p:spPr>
          <a:xfrm>
            <a:off x="4860032" y="3932742"/>
            <a:ext cx="9667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loud 7"/>
          <p:cNvSpPr/>
          <p:nvPr/>
        </p:nvSpPr>
        <p:spPr>
          <a:xfrm>
            <a:off x="1087026" y="3475680"/>
            <a:ext cx="1558371" cy="914400"/>
          </a:xfrm>
          <a:prstGeom prst="cloud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Clever router</a:t>
            </a:r>
            <a:endParaRPr lang="en-US" dirty="0"/>
          </a:p>
        </p:txBody>
      </p:sp>
      <p:sp>
        <p:nvSpPr>
          <p:cNvPr id="67" name="Cloud 66"/>
          <p:cNvSpPr/>
          <p:nvPr/>
        </p:nvSpPr>
        <p:spPr>
          <a:xfrm>
            <a:off x="5821941" y="3475542"/>
            <a:ext cx="1558371" cy="914400"/>
          </a:xfrm>
          <a:prstGeom prst="cloud">
            <a:avLst/>
          </a:prstGeom>
          <a:solidFill>
            <a:srgbClr val="EB661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Clever router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209184" y="2412176"/>
            <a:ext cx="2207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Point-to-point links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39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8" y="692696"/>
            <a:ext cx="5472602" cy="5451266"/>
          </a:xfrm>
        </p:spPr>
      </p:pic>
      <p:sp>
        <p:nvSpPr>
          <p:cNvPr id="8" name="TextBox 7"/>
          <p:cNvSpPr txBox="1"/>
          <p:nvPr/>
        </p:nvSpPr>
        <p:spPr>
          <a:xfrm>
            <a:off x="5724128" y="4821016"/>
            <a:ext cx="3310276" cy="1200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380" tIns="45692" rIns="91380" bIns="45692" rtlCol="0">
            <a:normAutofit fontScale="92500" lnSpcReduction="2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Scalable bidirectional architecture: o</a:t>
            </a:r>
            <a:r>
              <a:rPr lang="en-GB" dirty="0" err="1" smtClean="0">
                <a:solidFill>
                  <a:schemeClr val="accent1"/>
                </a:solidFill>
              </a:rPr>
              <a:t>ff</a:t>
            </a:r>
            <a:r>
              <a:rPr lang="en-GB" dirty="0" smtClean="0">
                <a:solidFill>
                  <a:schemeClr val="accent1"/>
                </a:solidFill>
              </a:rPr>
              <a:t>-detector end-points </a:t>
            </a:r>
            <a:r>
              <a:rPr lang="en-GB" dirty="0">
                <a:solidFill>
                  <a:schemeClr val="accent1"/>
                </a:solidFill>
              </a:rPr>
              <a:t>freed from one-to-one geographical mapping of FE </a:t>
            </a:r>
            <a:r>
              <a:rPr lang="en-GB" dirty="0" smtClean="0">
                <a:solidFill>
                  <a:schemeClr val="accent1"/>
                </a:solidFill>
              </a:rPr>
              <a:t>GBTs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3689213"/>
            <a:ext cx="3310276" cy="923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380" tIns="45692" rIns="91380" bIns="45692" rtlCol="0">
            <a:norm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Integrated Timing Trigger and Control (TTC), and LHC clock distribution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8" y="1148608"/>
            <a:ext cx="3310276" cy="923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380" tIns="45692" rIns="91380" bIns="45692" rtlCol="0">
            <a:normAutofit fontScale="92500" lnSpcReduction="2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Routing of multiple traffic types: physics events, detector control, configuration, calibration, monitor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" y="0"/>
            <a:ext cx="8184177" cy="707830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FrontEnd</a:t>
            </a:r>
            <a:r>
              <a:rPr lang="en-US" sz="40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LInk</a:t>
            </a:r>
            <a:r>
              <a:rPr lang="en-US" sz="40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eXchange</a:t>
            </a:r>
            <a:r>
              <a:rPr lang="en-US" sz="40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(FELIX)</a:t>
            </a:r>
            <a:endParaRPr lang="en-GB" sz="40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" y="6118272"/>
            <a:ext cx="5472608" cy="7386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91380" tIns="45692" rIns="91380" bIns="45692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</a:rPr>
              <a:t>* E-link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dirty="0"/>
              <a:t>variable-width logical link on top </a:t>
            </a:r>
            <a:r>
              <a:rPr lang="en-US" dirty="0" smtClean="0"/>
              <a:t>of the GBT protocol. </a:t>
            </a:r>
            <a:r>
              <a:rPr lang="en-US" dirty="0"/>
              <a:t>Can be used to logically separate different streams on a single </a:t>
            </a:r>
            <a:r>
              <a:rPr lang="en-US" dirty="0" smtClean="0"/>
              <a:t>physical link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724128" y="2280411"/>
            <a:ext cx="3310276" cy="1200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380" tIns="45692" rIns="91380" bIns="45692" rtlCol="0">
            <a:normAutofit fontScale="92500" lnSpcReduction="20000"/>
          </a:bodyPr>
          <a:lstStyle>
            <a:defPPr>
              <a:defRPr lang="en-US"/>
            </a:defPPr>
            <a:lvl1pPr>
              <a:defRPr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 smtClean="0"/>
              <a:t>SW based data processors and handlers; less </a:t>
            </a:r>
            <a:r>
              <a:rPr lang="en-US" dirty="0"/>
              <a:t>custom electronics, more COTS </a:t>
            </a:r>
            <a:r>
              <a:rPr lang="en-US" dirty="0" smtClean="0"/>
              <a:t>components; flexibly upgradable (PCs, FPGAs, NICs)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8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760504" y="5417856"/>
            <a:ext cx="293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360702" y="3281852"/>
            <a:ext cx="5173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2630196" y="3365267"/>
            <a:ext cx="5173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3476372" y="3306477"/>
            <a:ext cx="5173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4557723" y="4705600"/>
            <a:ext cx="1094397" cy="620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92806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499" y="884781"/>
            <a:ext cx="1043831" cy="88803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83568" y="836712"/>
            <a:ext cx="8064896" cy="54006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380" tIns="45692" rIns="91380" bIns="45692" rtlCol="0" anchor="b"/>
          <a:lstStyle/>
          <a:p>
            <a:pPr algn="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FELIX PC</a:t>
            </a:r>
            <a:endParaRPr lang="en-GB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9592" y="2276877"/>
            <a:ext cx="1610971" cy="30963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rtlCol="0" anchor="t"/>
          <a:lstStyle/>
          <a:p>
            <a:pPr algn="ctr"/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FELIX Card (FLX)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62691" y="1422654"/>
            <a:ext cx="1584176" cy="44546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rtlCol="0" anchor="t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Memory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0725" y="2871856"/>
            <a:ext cx="1008112" cy="216024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950725" y="3159888"/>
            <a:ext cx="1008112" cy="216024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50725" y="3447920"/>
            <a:ext cx="1008112" cy="216024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878715" y="3626440"/>
            <a:ext cx="1152127" cy="738664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Large Buffers per group of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E-links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Left-Right Arrow 17"/>
          <p:cNvSpPr/>
          <p:nvPr/>
        </p:nvSpPr>
        <p:spPr>
          <a:xfrm>
            <a:off x="2366547" y="2833896"/>
            <a:ext cx="1440160" cy="864096"/>
          </a:xfrm>
          <a:prstGeom prst="leftRightArrow">
            <a:avLst>
              <a:gd name="adj1" fmla="val 65973"/>
              <a:gd name="adj2" fmla="val 50000"/>
            </a:avLst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r>
              <a:rPr lang="en-US" dirty="0" err="1" smtClean="0"/>
              <a:t>PCIe</a:t>
            </a:r>
            <a:r>
              <a:rPr lang="en-US" dirty="0" smtClean="0"/>
              <a:t> Gen-3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971601" y="3019078"/>
            <a:ext cx="1363830" cy="8953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noAutofit/>
          </a:bodyPr>
          <a:lstStyle/>
          <a:p>
            <a:pPr algn="ctr"/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Wupper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39353" y="3290115"/>
            <a:ext cx="1228325" cy="2769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PCIe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Engine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39353" y="3950935"/>
            <a:ext cx="1228325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GBT Wrapper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7544" y="4993431"/>
            <a:ext cx="1538963" cy="307777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80" tIns="45692" rIns="91380" bIns="45692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Optical Links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54979" y="961808"/>
            <a:ext cx="2456248" cy="2035144"/>
            <a:chOff x="6326987" y="1052739"/>
            <a:chExt cx="2456248" cy="2035144"/>
          </a:xfrm>
        </p:grpSpPr>
        <p:sp>
          <p:nvSpPr>
            <p:cNvPr id="11" name="Rectangle 10"/>
            <p:cNvSpPr/>
            <p:nvPr/>
          </p:nvSpPr>
          <p:spPr>
            <a:xfrm>
              <a:off x="6326987" y="1052739"/>
              <a:ext cx="2304256" cy="203514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t"/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CPU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71003" y="2214737"/>
              <a:ext cx="864096" cy="73866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Custom </a:t>
              </a:r>
            </a:p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Device</a:t>
              </a:r>
            </a:p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Driver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7407107" y="1340774"/>
              <a:ext cx="0" cy="166605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507992" y="1854697"/>
              <a:ext cx="1275243" cy="52316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FELIX</a:t>
              </a:r>
            </a:p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Application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471003" y="1817706"/>
              <a:ext cx="864096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MSI-X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71003" y="1422655"/>
              <a:ext cx="864096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DMA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3" name="Left-Right Arrow 22"/>
          <p:cNvSpPr/>
          <p:nvPr/>
        </p:nvSpPr>
        <p:spPr>
          <a:xfrm>
            <a:off x="5030843" y="2060848"/>
            <a:ext cx="1440160" cy="864096"/>
          </a:xfrm>
          <a:prstGeom prst="leftRightArrow">
            <a:avLst>
              <a:gd name="adj1" fmla="val 65973"/>
              <a:gd name="adj2" fmla="val 50000"/>
            </a:avLst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467544" y="2617173"/>
            <a:ext cx="1538963" cy="307777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80" tIns="45692" rIns="91380" bIns="45692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TTC*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2899" y="2501907"/>
            <a:ext cx="1158594" cy="369275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r>
              <a:rPr lang="en-US" dirty="0" smtClean="0"/>
              <a:t>128 Gb/s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6263066" y="4816343"/>
            <a:ext cx="1477286" cy="8831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rtlCol="0" anchor="t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NIC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Left-Right Arrow 29"/>
          <p:cNvSpPr/>
          <p:nvPr/>
        </p:nvSpPr>
        <p:spPr>
          <a:xfrm>
            <a:off x="5030843" y="4818763"/>
            <a:ext cx="1440160" cy="864096"/>
          </a:xfrm>
          <a:prstGeom prst="leftRightArrow">
            <a:avLst>
              <a:gd name="adj1" fmla="val 65973"/>
              <a:gd name="adj2" fmla="val 50000"/>
            </a:avLst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r>
              <a:rPr lang="en-US" dirty="0" err="1" smtClean="0"/>
              <a:t>PCIe</a:t>
            </a:r>
            <a:r>
              <a:rPr lang="en-US" dirty="0" smtClean="0"/>
              <a:t> Gen-3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345133" y="5259403"/>
            <a:ext cx="1547347" cy="307777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80" tIns="45692" rIns="91380" bIns="45692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1"/>
                </a:solidFill>
              </a:rPr>
              <a:t>Data Links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93478" y="4521439"/>
            <a:ext cx="1158594" cy="369275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r>
              <a:rPr lang="en-US" dirty="0" smtClean="0"/>
              <a:t>128 Gb/s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8195940" cy="707830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dirty="0" smtClean="0">
                <a:solidFill>
                  <a:srgbClr val="073779"/>
                </a:solidFill>
                <a:latin typeface="+mj-lt"/>
                <a:ea typeface="+mj-ea"/>
                <a:cs typeface="+mj-cs"/>
              </a:rPr>
              <a:t>FELIX: Present Implementation</a:t>
            </a:r>
            <a:endParaRPr lang="en-GB" sz="4000" dirty="0">
              <a:solidFill>
                <a:srgbClr val="07377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69089" y="4520733"/>
            <a:ext cx="942139" cy="738607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r>
              <a:rPr lang="en-US" sz="1400" dirty="0" smtClean="0"/>
              <a:t>2 x</a:t>
            </a:r>
            <a:endParaRPr lang="en-US" sz="1400" dirty="0"/>
          </a:p>
          <a:p>
            <a:r>
              <a:rPr lang="en-US" sz="1400" dirty="0" smtClean="0"/>
              <a:t>100 Gb</a:t>
            </a:r>
            <a:r>
              <a:rPr lang="en-US" sz="1400" dirty="0"/>
              <a:t>/s</a:t>
            </a:r>
          </a:p>
          <a:p>
            <a:r>
              <a:rPr lang="en-US" sz="1400" dirty="0"/>
              <a:t>ports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1038606" y="4259290"/>
            <a:ext cx="1229138" cy="2769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entral Router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01499" y="6311320"/>
            <a:ext cx="3268969" cy="5231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91380" tIns="45692" rIns="91380" bIns="45692" rtlCol="0" anchor="ctr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“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TTC” is the Timing, Trigger and Control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38606" y="4592218"/>
            <a:ext cx="1229138" cy="2769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Housekeeping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39419" y="3600128"/>
            <a:ext cx="1228325" cy="261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Control/Monitor</a:t>
            </a:r>
            <a:endParaRPr lang="en-GB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9</a:t>
            </a:fld>
            <a:endParaRPr lang="en-GB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845" b="95745" l="0" r="51018"/>
                    </a14:imgEffect>
                  </a14:imgLayer>
                </a14:imgProps>
              </a:ext>
            </a:extLst>
          </a:blip>
          <a:srcRect t="15419" r="48527"/>
          <a:stretch/>
        </p:blipFill>
        <p:spPr>
          <a:xfrm>
            <a:off x="841209" y="1052701"/>
            <a:ext cx="1741690" cy="1277600"/>
          </a:xfrm>
          <a:prstGeom prst="rect">
            <a:avLst/>
          </a:prstGeom>
        </p:spPr>
      </p:pic>
      <p:pic>
        <p:nvPicPr>
          <p:cNvPr id="44" name="Picture 43" descr="connectx-5_dual_port_modified__58325.1504627759.400.400.jpg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60" t="31303" r="9524" b="26472"/>
          <a:stretch/>
        </p:blipFill>
        <p:spPr>
          <a:xfrm flipH="1">
            <a:off x="5983532" y="3494672"/>
            <a:ext cx="2033186" cy="105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31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ccia DT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Piccia DT.thmx</Template>
  <TotalTime>889</TotalTime>
  <Words>890</Words>
  <Application>Microsoft Macintosh PowerPoint</Application>
  <PresentationFormat>On-screen Show (4:3)</PresentationFormat>
  <Paragraphs>162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Piccia DT</vt:lpstr>
      <vt:lpstr>Integrated DAQ+DCS framework for LHC and Neutrino Platform</vt:lpstr>
      <vt:lpstr>Introduction</vt:lpstr>
      <vt:lpstr>A bit of History</vt:lpstr>
      <vt:lpstr>The LHC Era</vt:lpstr>
      <vt:lpstr>Evolution</vt:lpstr>
      <vt:lpstr>Integrated approach for DAQ/DCS</vt:lpstr>
      <vt:lpstr>Sketched Architecture</vt:lpstr>
      <vt:lpstr>PowerPoint Presentation</vt:lpstr>
      <vt:lpstr>PowerPoint Presentation</vt:lpstr>
      <vt:lpstr>The FELIX Project</vt:lpstr>
      <vt:lpstr>Design for the ATLAS upgrades</vt:lpstr>
      <vt:lpstr>Neutrino Platform</vt:lpstr>
      <vt:lpstr>Proof of concept in NP04</vt:lpstr>
      <vt:lpstr>FELIX in NP04</vt:lpstr>
      <vt:lpstr>Candidate Design for DUNE</vt:lpstr>
      <vt:lpstr>How can all this apply to dark matter experiments?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integrated DAQ+DCS framework for LHC and Neutrino Platform</dc:title>
  <dc:creator>Office 2004 Test Drive User</dc:creator>
  <cp:lastModifiedBy>Office 2004 Test Drive User</cp:lastModifiedBy>
  <cp:revision>29</cp:revision>
  <dcterms:created xsi:type="dcterms:W3CDTF">2017-10-26T16:04:26Z</dcterms:created>
  <dcterms:modified xsi:type="dcterms:W3CDTF">2017-10-27T07:22:52Z</dcterms:modified>
</cp:coreProperties>
</file>