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notesMasterIdLst>
    <p:notesMasterId r:id="rId18"/>
  </p:notesMasterIdLst>
  <p:sldIdLst>
    <p:sldId id="256" r:id="rId2"/>
    <p:sldId id="257" r:id="rId3"/>
    <p:sldId id="260" r:id="rId4"/>
    <p:sldId id="262" r:id="rId5"/>
    <p:sldId id="263" r:id="rId6"/>
    <p:sldId id="267" r:id="rId7"/>
    <p:sldId id="265" r:id="rId8"/>
    <p:sldId id="264" r:id="rId9"/>
    <p:sldId id="261" r:id="rId10"/>
    <p:sldId id="269" r:id="rId11"/>
    <p:sldId id="273" r:id="rId12"/>
    <p:sldId id="266" r:id="rId13"/>
    <p:sldId id="268" r:id="rId14"/>
    <p:sldId id="270" r:id="rId15"/>
    <p:sldId id="272" r:id="rId16"/>
    <p:sldId id="258" r:id="rId17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4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Johan Bremer" initials="JB" lastIdx="0" clrIdx="0">
    <p:extLst>
      <p:ext uri="{19B8F6BF-5375-455C-9EA6-DF929625EA0E}">
        <p15:presenceInfo xmlns:p15="http://schemas.microsoft.com/office/powerpoint/2012/main" userId="S-1-5-21-1526224874-1540688658-1361462980-3204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04282"/>
    <a:srgbClr val="0B387C"/>
    <a:srgbClr val="0C377B"/>
    <a:srgbClr val="0055A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3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26" d="100"/>
          <a:sy n="126" d="100"/>
        </p:scale>
        <p:origin x="202" y="72"/>
      </p:cViewPr>
      <p:guideLst>
        <p:guide orient="horz" pos="1620"/>
        <p:guide pos="2884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FE30089-5E5E-4329-BAEF-3C9A024D01D0}" type="datetimeFigureOut">
              <a:rPr lang="en-GB" smtClean="0"/>
              <a:t>26/10/2017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33A5CE1-F881-417B-8184-C196E74928B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888421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09538" y="739775"/>
            <a:ext cx="6578600" cy="3702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ECB760-FB3E-4FF4-86F1-8DE5F53C21A1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6546724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3A5CE1-F881-417B-8184-C196E74928BA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668190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3A5CE1-F881-417B-8184-C196E74928BA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4019440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3A5CE1-F881-417B-8184-C196E74928BA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8000673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C8A12E-5BE5-49AB-A218-4DC9C61692FC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899398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9355" y="1327799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10/26/2017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889146"/>
            <a:ext cx="3200400" cy="547688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160818"/>
            <a:ext cx="2743200" cy="6858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485900"/>
            <a:ext cx="7086600" cy="2762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10/26/2017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279282"/>
            <a:ext cx="3053868" cy="940356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601648"/>
            <a:ext cx="4759514" cy="3569636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CH" smtClean="0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249074"/>
            <a:ext cx="3053866" cy="199761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10/26/2017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4616450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  <p:pic>
        <p:nvPicPr>
          <p:cNvPr id="5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180668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 dirty="0" smtClean="0"/>
              <a:t>Click to </a:t>
            </a:r>
            <a:r>
              <a:rPr kumimoji="0" lang="fr-CH" dirty="0" err="1" smtClean="0"/>
              <a:t>edit</a:t>
            </a:r>
            <a:r>
              <a:rPr kumimoji="0" lang="fr-CH" dirty="0" smtClean="0"/>
              <a:t> Master </a:t>
            </a:r>
            <a:r>
              <a:rPr kumimoji="0" lang="fr-CH" dirty="0" err="1" smtClean="0"/>
              <a:t>title</a:t>
            </a:r>
            <a:r>
              <a:rPr kumimoji="0" lang="fr-CH" dirty="0" smtClean="0"/>
              <a:t> style</a:t>
            </a:r>
            <a:endParaRPr kumimoji="0"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 dirty="0" smtClean="0"/>
              <a:t>Click to </a:t>
            </a:r>
            <a:r>
              <a:rPr lang="fr-CH" dirty="0" err="1" smtClean="0"/>
              <a:t>edit</a:t>
            </a:r>
            <a:r>
              <a:rPr lang="fr-CH" dirty="0" smtClean="0"/>
              <a:t> Master </a:t>
            </a:r>
            <a:r>
              <a:rPr lang="fr-CH" dirty="0" err="1" smtClean="0"/>
              <a:t>text</a:t>
            </a:r>
            <a:r>
              <a:rPr lang="fr-CH" dirty="0" smtClean="0"/>
              <a:t> styles</a:t>
            </a:r>
          </a:p>
          <a:p>
            <a:pPr lvl="1" eaLnBrk="1" latinLnBrk="0" hangingPunct="1"/>
            <a:r>
              <a:rPr lang="fr-CH" dirty="0" smtClean="0"/>
              <a:t>Second </a:t>
            </a:r>
            <a:r>
              <a:rPr lang="fr-CH" dirty="0" err="1" smtClean="0"/>
              <a:t>level</a:t>
            </a:r>
            <a:endParaRPr lang="fr-CH" dirty="0" smtClean="0"/>
          </a:p>
          <a:p>
            <a:pPr lvl="2" eaLnBrk="1" latinLnBrk="0" hangingPunct="1"/>
            <a:r>
              <a:rPr lang="fr-CH" dirty="0" err="1" smtClean="0"/>
              <a:t>Third</a:t>
            </a:r>
            <a:r>
              <a:rPr lang="fr-CH" dirty="0" smtClean="0"/>
              <a:t> </a:t>
            </a:r>
            <a:r>
              <a:rPr lang="fr-CH" dirty="0" err="1" smtClean="0"/>
              <a:t>level</a:t>
            </a:r>
            <a:endParaRPr lang="fr-CH" dirty="0" smtClean="0"/>
          </a:p>
          <a:p>
            <a:pPr lvl="3" eaLnBrk="1" latinLnBrk="0" hangingPunct="1"/>
            <a:r>
              <a:rPr lang="fr-CH" dirty="0" err="1" smtClean="0"/>
              <a:t>Fourth</a:t>
            </a:r>
            <a:r>
              <a:rPr lang="fr-CH" dirty="0" smtClean="0"/>
              <a:t> </a:t>
            </a:r>
            <a:r>
              <a:rPr lang="fr-CH" dirty="0" err="1" smtClean="0"/>
              <a:t>level</a:t>
            </a:r>
            <a:endParaRPr lang="fr-CH" dirty="0" smtClean="0"/>
          </a:p>
          <a:p>
            <a:pPr lvl="4" eaLnBrk="1" latinLnBrk="0" hangingPunct="1"/>
            <a:r>
              <a:rPr lang="fr-CH" dirty="0" err="1" smtClean="0"/>
              <a:t>Fifth</a:t>
            </a:r>
            <a:r>
              <a:rPr lang="fr-CH" dirty="0" smtClean="0"/>
              <a:t> </a:t>
            </a:r>
            <a:r>
              <a:rPr lang="fr-CH" dirty="0" err="1" smtClean="0"/>
              <a:t>level</a:t>
            </a:r>
            <a:endParaRPr kumimoji="0" lang="en-US" dirty="0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683335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r>
              <a:rPr lang="fr-FR" dirty="0" smtClean="0"/>
              <a:t>2 </a:t>
            </a:r>
            <a:r>
              <a:rPr lang="fr-FR" dirty="0" err="1" smtClean="0"/>
              <a:t>October</a:t>
            </a:r>
            <a:r>
              <a:rPr lang="fr-FR" dirty="0" smtClean="0"/>
              <a:t> 2017</a:t>
            </a:r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68317" y="4767264"/>
            <a:ext cx="3096126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AFC-2017-2 Presentation</a:t>
            </a:r>
            <a:endParaRPr lang="en-US" dirty="0"/>
          </a:p>
        </p:txBody>
      </p:sp>
      <p:sp>
        <p:nvSpPr>
          <p:cNvPr id="11" name="TextBox 10"/>
          <p:cNvSpPr txBox="1"/>
          <p:nvPr userDrawn="1"/>
        </p:nvSpPr>
        <p:spPr>
          <a:xfrm>
            <a:off x="8133721" y="4853824"/>
            <a:ext cx="1100667" cy="2192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DB89BED8-B83C-428F-9EF7-17CD6FC66377}" type="slidenum">
              <a:rPr lang="fr-FR" sz="825" smtClean="0">
                <a:solidFill>
                  <a:schemeClr val="bg1"/>
                </a:solidFill>
                <a:latin typeface="Calibri" panose="020F0502020204030204" pitchFamily="34" charset="0"/>
              </a:rPr>
              <a:t>‹#›</a:t>
            </a:fld>
            <a:endParaRPr lang="fr-FR" sz="825" dirty="0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3575411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4616450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  <p:pic>
        <p:nvPicPr>
          <p:cNvPr id="6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180668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13154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835"/>
          <a:stretch/>
        </p:blipFill>
        <p:spPr>
          <a:xfrm>
            <a:off x="3959440" y="1940784"/>
            <a:ext cx="1221946" cy="1261931"/>
          </a:xfrm>
          <a:prstGeom prst="rect">
            <a:avLst/>
          </a:prstGeom>
        </p:spPr>
      </p:pic>
      <p:sp>
        <p:nvSpPr>
          <p:cNvPr id="4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4616450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10/26/2017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10/26/2017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7467600" cy="857250"/>
          </a:xfrm>
        </p:spPr>
        <p:txBody>
          <a:bodyPr/>
          <a:lstStyle/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3657600" cy="3262788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200150"/>
            <a:ext cx="3657600" cy="3262789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10/26/2017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8229600" cy="670483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55613" y="3826475"/>
            <a:ext cx="8231187" cy="447075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952333"/>
            <a:ext cx="4040188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6" y="952333"/>
            <a:ext cx="4041775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10/26/2017</a:t>
            </a:fld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bande-01.eps"/>
          <p:cNvPicPr>
            <a:picLocks noChangeAspect="1"/>
          </p:cNvPicPr>
          <p:nvPr/>
        </p:nvPicPr>
        <p:blipFill>
          <a:blip r:embed="rId1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442648"/>
            <a:ext cx="9144000" cy="707202"/>
          </a:xfrm>
          <a:prstGeom prst="rect">
            <a:avLst/>
          </a:prstGeom>
        </p:spPr>
      </p:pic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994205"/>
            <a:ext cx="8229600" cy="3203145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10/26/2017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Image 7" descr="bande-01.eps"/>
          <p:cNvPicPr>
            <a:picLocks noChangeAspect="1"/>
          </p:cNvPicPr>
          <p:nvPr/>
        </p:nvPicPr>
        <p:blipFill>
          <a:blip r:embed="rId1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  <p:sldLayoutId id="2147483682" r:id="rId14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1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19.jpeg"/><Relationship Id="rId4" Type="http://schemas.openxmlformats.org/officeDocument/2006/relationships/image" Target="../media/image2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24.jpeg"/><Relationship Id="rId5" Type="http://schemas.openxmlformats.org/officeDocument/2006/relationships/image" Target="../media/image23.JPG"/><Relationship Id="rId4" Type="http://schemas.openxmlformats.org/officeDocument/2006/relationships/image" Target="../media/image22.JP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G"/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1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9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6.jpeg"/><Relationship Id="rId7" Type="http://schemas.openxmlformats.org/officeDocument/2006/relationships/image" Target="../media/image1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9.jpeg"/><Relationship Id="rId5" Type="http://schemas.openxmlformats.org/officeDocument/2006/relationships/image" Target="../media/image8.JPG"/><Relationship Id="rId4" Type="http://schemas.openxmlformats.org/officeDocument/2006/relationships/image" Target="../media/image7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7" Type="http://schemas.openxmlformats.org/officeDocument/2006/relationships/image" Target="../media/image1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25351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410" y="649388"/>
            <a:ext cx="5192280" cy="367634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662"/>
            <a:ext cx="6858000" cy="570839"/>
          </a:xfrm>
        </p:spPr>
        <p:txBody>
          <a:bodyPr>
            <a:normAutofit/>
          </a:bodyPr>
          <a:lstStyle/>
          <a:p>
            <a:pPr algn="ctr"/>
            <a:r>
              <a:rPr lang="fr-CH" sz="1800" b="1" dirty="0" smtClean="0">
                <a:latin typeface="Calibri" panose="020F0502020204030204" pitchFamily="34" charset="0"/>
              </a:rPr>
              <a:t>Design </a:t>
            </a:r>
            <a:r>
              <a:rPr lang="fr-CH" sz="1800" b="1" dirty="0" err="1" smtClean="0">
                <a:latin typeface="Calibri" panose="020F0502020204030204" pitchFamily="34" charset="0"/>
              </a:rPr>
              <a:t>Principles</a:t>
            </a:r>
            <a:endParaRPr lang="en-GB" sz="1800" b="1" dirty="0">
              <a:latin typeface="Calibri" panose="020F0502020204030204" pitchFamily="34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FR" sz="1050" dirty="0"/>
              <a:t>26 </a:t>
            </a:r>
            <a:r>
              <a:rPr lang="fr-FR" sz="1050" dirty="0" err="1"/>
              <a:t>October</a:t>
            </a:r>
            <a:r>
              <a:rPr lang="fr-FR" sz="1050" dirty="0"/>
              <a:t> 2017</a:t>
            </a:r>
            <a:endParaRPr lang="en-US" sz="105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ctr"/>
            <a:r>
              <a:rPr lang="en-US" sz="1050" dirty="0" err="1"/>
              <a:t>ProtoDUNE</a:t>
            </a:r>
            <a:r>
              <a:rPr lang="en-US" sz="1050" dirty="0"/>
              <a:t> cryogenics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1143000" y="493296"/>
            <a:ext cx="6858000" cy="36095"/>
          </a:xfrm>
          <a:prstGeom prst="line">
            <a:avLst/>
          </a:prstGeom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5507191" y="1651524"/>
            <a:ext cx="351581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rgbClr val="0B387C"/>
                </a:solidFill>
              </a:rPr>
              <a:t>2</a:t>
            </a:r>
            <a:r>
              <a:rPr lang="en-GB" sz="1400" dirty="0" smtClean="0"/>
              <a:t>: Circulation through liquid purifier during normal operation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495626" y="577085"/>
            <a:ext cx="32175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Active Cu based purification system</a:t>
            </a:r>
            <a:endParaRPr lang="en-GB" sz="1400" dirty="0"/>
          </a:p>
        </p:txBody>
      </p:sp>
      <p:grpSp>
        <p:nvGrpSpPr>
          <p:cNvPr id="83" name="Group 82"/>
          <p:cNvGrpSpPr/>
          <p:nvPr/>
        </p:nvGrpSpPr>
        <p:grpSpPr>
          <a:xfrm>
            <a:off x="2532297" y="1028080"/>
            <a:ext cx="6454891" cy="1205459"/>
            <a:chOff x="2532297" y="1028080"/>
            <a:chExt cx="6454891" cy="1205459"/>
          </a:xfrm>
        </p:grpSpPr>
        <p:sp>
          <p:nvSpPr>
            <p:cNvPr id="11" name="TextBox 10"/>
            <p:cNvSpPr txBox="1"/>
            <p:nvPr/>
          </p:nvSpPr>
          <p:spPr>
            <a:xfrm>
              <a:off x="5471369" y="1146012"/>
              <a:ext cx="351581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 smtClean="0">
                  <a:solidFill>
                    <a:srgbClr val="FF0000"/>
                  </a:solidFill>
                </a:rPr>
                <a:t>1</a:t>
              </a:r>
              <a:r>
                <a:rPr lang="en-GB" sz="1400" dirty="0" smtClean="0"/>
                <a:t>: Circulation through liquid purifier during liquid filling</a:t>
              </a:r>
            </a:p>
          </p:txBody>
        </p:sp>
        <p:cxnSp>
          <p:nvCxnSpPr>
            <p:cNvPr id="50" name="Straight Arrow Connector 49"/>
            <p:cNvCxnSpPr/>
            <p:nvPr/>
          </p:nvCxnSpPr>
          <p:spPr>
            <a:xfrm flipH="1">
              <a:off x="4692123" y="1094452"/>
              <a:ext cx="241218" cy="0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51" name="Straight Arrow Connector 50"/>
            <p:cNvCxnSpPr/>
            <p:nvPr/>
          </p:nvCxnSpPr>
          <p:spPr>
            <a:xfrm flipH="1">
              <a:off x="3824340" y="1483106"/>
              <a:ext cx="241218" cy="0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52" name="Straight Arrow Connector 51"/>
            <p:cNvCxnSpPr/>
            <p:nvPr/>
          </p:nvCxnSpPr>
          <p:spPr>
            <a:xfrm flipH="1">
              <a:off x="2737550" y="1028080"/>
              <a:ext cx="241218" cy="0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53" name="Straight Arrow Connector 52"/>
            <p:cNvCxnSpPr/>
            <p:nvPr/>
          </p:nvCxnSpPr>
          <p:spPr>
            <a:xfrm>
              <a:off x="2542146" y="1050003"/>
              <a:ext cx="0" cy="226042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54" name="Straight Arrow Connector 53"/>
            <p:cNvCxnSpPr/>
            <p:nvPr/>
          </p:nvCxnSpPr>
          <p:spPr>
            <a:xfrm>
              <a:off x="2532297" y="1811303"/>
              <a:ext cx="0" cy="215408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55" name="Straight Arrow Connector 54"/>
            <p:cNvCxnSpPr/>
            <p:nvPr/>
          </p:nvCxnSpPr>
          <p:spPr>
            <a:xfrm>
              <a:off x="3440091" y="2232242"/>
              <a:ext cx="216569" cy="0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56" name="Straight Arrow Connector 55"/>
            <p:cNvCxnSpPr/>
            <p:nvPr/>
          </p:nvCxnSpPr>
          <p:spPr>
            <a:xfrm>
              <a:off x="4331174" y="2233539"/>
              <a:ext cx="216569" cy="0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cxnSp>
        <p:nvCxnSpPr>
          <p:cNvPr id="57" name="Straight Arrow Connector 56"/>
          <p:cNvCxnSpPr/>
          <p:nvPr/>
        </p:nvCxnSpPr>
        <p:spPr>
          <a:xfrm>
            <a:off x="4627900" y="2244695"/>
            <a:ext cx="306159" cy="0"/>
          </a:xfrm>
          <a:prstGeom prst="straightConnector1">
            <a:avLst/>
          </a:prstGeom>
          <a:ln>
            <a:solidFill>
              <a:srgbClr val="0B387C"/>
            </a:solidFill>
            <a:tailEnd type="triangle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8" name="Straight Arrow Connector 57"/>
          <p:cNvCxnSpPr/>
          <p:nvPr/>
        </p:nvCxnSpPr>
        <p:spPr>
          <a:xfrm flipH="1">
            <a:off x="4652217" y="1483106"/>
            <a:ext cx="287292" cy="0"/>
          </a:xfrm>
          <a:prstGeom prst="straightConnector1">
            <a:avLst/>
          </a:prstGeom>
          <a:ln>
            <a:solidFill>
              <a:srgbClr val="0B387C"/>
            </a:solidFill>
            <a:tailEnd type="triangle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9" name="Straight Arrow Connector 58"/>
          <p:cNvCxnSpPr/>
          <p:nvPr/>
        </p:nvCxnSpPr>
        <p:spPr>
          <a:xfrm flipH="1">
            <a:off x="2546829" y="1278907"/>
            <a:ext cx="2201" cy="222449"/>
          </a:xfrm>
          <a:prstGeom prst="straightConnector1">
            <a:avLst/>
          </a:prstGeom>
          <a:ln>
            <a:solidFill>
              <a:srgbClr val="0B387C"/>
            </a:solidFill>
            <a:tailEnd type="triangle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grpSp>
        <p:nvGrpSpPr>
          <p:cNvPr id="84" name="Group 83"/>
          <p:cNvGrpSpPr/>
          <p:nvPr/>
        </p:nvGrpSpPr>
        <p:grpSpPr>
          <a:xfrm>
            <a:off x="767004" y="2164057"/>
            <a:ext cx="8270815" cy="1600260"/>
            <a:chOff x="767004" y="2164057"/>
            <a:chExt cx="8270815" cy="1600260"/>
          </a:xfrm>
        </p:grpSpPr>
        <p:cxnSp>
          <p:nvCxnSpPr>
            <p:cNvPr id="36" name="Straight Arrow Connector 35"/>
            <p:cNvCxnSpPr/>
            <p:nvPr/>
          </p:nvCxnSpPr>
          <p:spPr>
            <a:xfrm>
              <a:off x="767004" y="2568741"/>
              <a:ext cx="216569" cy="0"/>
            </a:xfrm>
            <a:prstGeom prst="straightConnector1">
              <a:avLst/>
            </a:prstGeom>
            <a:ln>
              <a:solidFill>
                <a:srgbClr val="00B050"/>
              </a:solidFill>
              <a:tailEnd type="triangle"/>
            </a:ln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47" name="TextBox 46"/>
            <p:cNvSpPr txBox="1"/>
            <p:nvPr/>
          </p:nvSpPr>
          <p:spPr>
            <a:xfrm>
              <a:off x="5522000" y="2164057"/>
              <a:ext cx="351581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 smtClean="0">
                  <a:solidFill>
                    <a:srgbClr val="00B050"/>
                  </a:solidFill>
                </a:rPr>
                <a:t>3</a:t>
              </a:r>
              <a:r>
                <a:rPr lang="en-GB" sz="1400" dirty="0" smtClean="0"/>
                <a:t>: Circulation through gaseous purifier during gaseous purges</a:t>
              </a:r>
            </a:p>
          </p:txBody>
        </p:sp>
        <p:cxnSp>
          <p:nvCxnSpPr>
            <p:cNvPr id="68" name="Straight Arrow Connector 67"/>
            <p:cNvCxnSpPr/>
            <p:nvPr/>
          </p:nvCxnSpPr>
          <p:spPr>
            <a:xfrm>
              <a:off x="3819465" y="2563163"/>
              <a:ext cx="0" cy="177306"/>
            </a:xfrm>
            <a:prstGeom prst="straightConnector1">
              <a:avLst/>
            </a:prstGeom>
            <a:ln>
              <a:solidFill>
                <a:srgbClr val="00B050"/>
              </a:solidFill>
              <a:tailEnd type="triangle"/>
            </a:ln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70" name="Straight Arrow Connector 69"/>
            <p:cNvCxnSpPr/>
            <p:nvPr/>
          </p:nvCxnSpPr>
          <p:spPr>
            <a:xfrm>
              <a:off x="4114605" y="3764317"/>
              <a:ext cx="216569" cy="0"/>
            </a:xfrm>
            <a:prstGeom prst="straightConnector1">
              <a:avLst/>
            </a:prstGeom>
            <a:ln>
              <a:solidFill>
                <a:srgbClr val="00B050"/>
              </a:solidFill>
              <a:tailEnd type="triangle"/>
            </a:ln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72" name="Straight Arrow Connector 71"/>
            <p:cNvCxnSpPr/>
            <p:nvPr/>
          </p:nvCxnSpPr>
          <p:spPr>
            <a:xfrm flipH="1">
              <a:off x="4087922" y="2944139"/>
              <a:ext cx="1" cy="260667"/>
            </a:xfrm>
            <a:prstGeom prst="straightConnector1">
              <a:avLst/>
            </a:prstGeom>
            <a:ln>
              <a:solidFill>
                <a:srgbClr val="00B050"/>
              </a:solidFill>
              <a:tailEnd type="triangle"/>
            </a:ln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85" name="Group 84"/>
          <p:cNvGrpSpPr/>
          <p:nvPr/>
        </p:nvGrpSpPr>
        <p:grpSpPr>
          <a:xfrm>
            <a:off x="3766746" y="2545268"/>
            <a:ext cx="5246816" cy="1219049"/>
            <a:chOff x="3766746" y="2545268"/>
            <a:chExt cx="5246816" cy="1219049"/>
          </a:xfrm>
        </p:grpSpPr>
        <p:sp>
          <p:nvSpPr>
            <p:cNvPr id="49" name="TextBox 48"/>
            <p:cNvSpPr txBox="1"/>
            <p:nvPr/>
          </p:nvSpPr>
          <p:spPr>
            <a:xfrm>
              <a:off x="5497743" y="2652678"/>
              <a:ext cx="351581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 smtClean="0">
                  <a:solidFill>
                    <a:srgbClr val="7030A0"/>
                  </a:solidFill>
                </a:rPr>
                <a:t>4</a:t>
              </a:r>
              <a:r>
                <a:rPr lang="en-GB" sz="1400" dirty="0" smtClean="0"/>
                <a:t>: Circulation through gaseous purifier during normal operation</a:t>
              </a:r>
            </a:p>
          </p:txBody>
        </p:sp>
        <p:cxnSp>
          <p:nvCxnSpPr>
            <p:cNvPr id="69" name="Straight Arrow Connector 68"/>
            <p:cNvCxnSpPr/>
            <p:nvPr/>
          </p:nvCxnSpPr>
          <p:spPr>
            <a:xfrm flipH="1">
              <a:off x="4643061" y="2545268"/>
              <a:ext cx="263576" cy="0"/>
            </a:xfrm>
            <a:prstGeom prst="straightConnector1">
              <a:avLst/>
            </a:prstGeom>
            <a:ln>
              <a:solidFill>
                <a:srgbClr val="7030A0"/>
              </a:solidFill>
              <a:tailEnd type="triangle"/>
            </a:ln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74" name="Straight Arrow Connector 73"/>
            <p:cNvCxnSpPr/>
            <p:nvPr/>
          </p:nvCxnSpPr>
          <p:spPr>
            <a:xfrm>
              <a:off x="3766746" y="2722574"/>
              <a:ext cx="181446" cy="0"/>
            </a:xfrm>
            <a:prstGeom prst="straightConnector1">
              <a:avLst/>
            </a:prstGeom>
            <a:ln>
              <a:solidFill>
                <a:srgbClr val="7030A0"/>
              </a:solidFill>
              <a:tailEnd type="triangle"/>
            </a:ln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75" name="Straight Arrow Connector 74"/>
            <p:cNvCxnSpPr/>
            <p:nvPr/>
          </p:nvCxnSpPr>
          <p:spPr>
            <a:xfrm>
              <a:off x="4123912" y="2962034"/>
              <a:ext cx="0" cy="242772"/>
            </a:xfrm>
            <a:prstGeom prst="straightConnector1">
              <a:avLst/>
            </a:prstGeom>
            <a:ln>
              <a:solidFill>
                <a:srgbClr val="7030A0"/>
              </a:solidFill>
              <a:tailEnd type="triangle"/>
            </a:ln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76" name="Straight Arrow Connector 75"/>
            <p:cNvCxnSpPr/>
            <p:nvPr/>
          </p:nvCxnSpPr>
          <p:spPr>
            <a:xfrm>
              <a:off x="4459469" y="3764317"/>
              <a:ext cx="216569" cy="0"/>
            </a:xfrm>
            <a:prstGeom prst="straightConnector1">
              <a:avLst/>
            </a:prstGeom>
            <a:ln>
              <a:solidFill>
                <a:srgbClr val="7030A0"/>
              </a:solidFill>
              <a:tailEnd type="triangle"/>
            </a:ln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86" name="TextBox 85"/>
          <p:cNvSpPr txBox="1"/>
          <p:nvPr/>
        </p:nvSpPr>
        <p:spPr>
          <a:xfrm>
            <a:off x="5374754" y="3680278"/>
            <a:ext cx="381031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Experience WA105: O</a:t>
            </a:r>
            <a:r>
              <a:rPr lang="en-GB" sz="1400" baseline="-25000" dirty="0" smtClean="0"/>
              <a:t>2</a:t>
            </a:r>
            <a:r>
              <a:rPr lang="en-GB" sz="1400" dirty="0" smtClean="0"/>
              <a:t> equivalent impurities after 7 liquid volume passages: &lt; 30 </a:t>
            </a:r>
            <a:r>
              <a:rPr lang="en-GB" sz="1400" dirty="0" err="1" smtClean="0"/>
              <a:t>ppt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7534954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662"/>
            <a:ext cx="6858000" cy="570839"/>
          </a:xfrm>
        </p:spPr>
        <p:txBody>
          <a:bodyPr>
            <a:normAutofit/>
          </a:bodyPr>
          <a:lstStyle/>
          <a:p>
            <a:pPr algn="ctr"/>
            <a:r>
              <a:rPr lang="fr-CH" sz="1800" b="1" dirty="0" smtClean="0">
                <a:latin typeface="Calibri" panose="020F0502020204030204" pitchFamily="34" charset="0"/>
              </a:rPr>
              <a:t>Purification </a:t>
            </a:r>
            <a:r>
              <a:rPr lang="fr-CH" sz="1800" b="1" dirty="0" err="1" smtClean="0">
                <a:latin typeface="Calibri" panose="020F0502020204030204" pitchFamily="34" charset="0"/>
              </a:rPr>
              <a:t>principle</a:t>
            </a:r>
            <a:endParaRPr lang="en-GB" sz="1800" b="1" dirty="0">
              <a:latin typeface="Calibri" panose="020F0502020204030204" pitchFamily="34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FR" sz="1050" dirty="0"/>
              <a:t>26 </a:t>
            </a:r>
            <a:r>
              <a:rPr lang="fr-FR" sz="1050" dirty="0" err="1"/>
              <a:t>October</a:t>
            </a:r>
            <a:r>
              <a:rPr lang="fr-FR" sz="1050" dirty="0"/>
              <a:t> 2017</a:t>
            </a:r>
            <a:endParaRPr lang="en-US" sz="105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ctr"/>
            <a:r>
              <a:rPr lang="en-US" sz="1050" dirty="0" err="1"/>
              <a:t>ProtoDUNE</a:t>
            </a:r>
            <a:r>
              <a:rPr lang="en-US" sz="1050" dirty="0"/>
              <a:t> cryogenics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1143000" y="493296"/>
            <a:ext cx="6858000" cy="36095"/>
          </a:xfrm>
          <a:prstGeom prst="line">
            <a:avLst/>
          </a:prstGeom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grpSp>
        <p:nvGrpSpPr>
          <p:cNvPr id="6" name="Group 5"/>
          <p:cNvGrpSpPr/>
          <p:nvPr/>
        </p:nvGrpSpPr>
        <p:grpSpPr>
          <a:xfrm>
            <a:off x="4902941" y="646069"/>
            <a:ext cx="3449677" cy="2367586"/>
            <a:chOff x="416179" y="538944"/>
            <a:chExt cx="3449677" cy="2367586"/>
          </a:xfrm>
        </p:grpSpPr>
        <p:pic>
          <p:nvPicPr>
            <p:cNvPr id="37" name="Picture 36" descr="Image result for alumina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6179" y="550472"/>
              <a:ext cx="3449677" cy="2356057"/>
            </a:xfrm>
            <a:prstGeom prst="rect">
              <a:avLst/>
            </a:prstGeom>
            <a:noFill/>
            <a:extLst/>
          </p:spPr>
        </p:pic>
        <p:sp>
          <p:nvSpPr>
            <p:cNvPr id="38" name="Rectangle 37"/>
            <p:cNvSpPr/>
            <p:nvPr/>
          </p:nvSpPr>
          <p:spPr>
            <a:xfrm>
              <a:off x="431520" y="538944"/>
              <a:ext cx="3434336" cy="2367586"/>
            </a:xfrm>
            <a:prstGeom prst="rect">
              <a:avLst/>
            </a:prstGeom>
            <a:solidFill>
              <a:schemeClr val="accent6">
                <a:lumMod val="75000"/>
                <a:alpha val="60000"/>
              </a:schemeClr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9" name="TextBox 5"/>
                <p:cNvSpPr txBox="1"/>
                <p:nvPr/>
              </p:nvSpPr>
              <p:spPr>
                <a:xfrm>
                  <a:off x="529389" y="2377371"/>
                  <a:ext cx="2564676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s-ES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𝐶𝑢𝑂</m:t>
                        </m:r>
                        <m:r>
                          <a:rPr lang="es-ES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  <m:sSub>
                          <m:sSubPr>
                            <m:ctrlPr>
                              <a:rPr lang="es-ES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s-ES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𝐻</m:t>
                            </m:r>
                          </m:e>
                          <m:sub>
                            <m:r>
                              <a:rPr lang="es-ES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  <m:r>
                          <a:rPr lang="es-ES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→</m:t>
                        </m:r>
                        <m:sSub>
                          <m:sSubPr>
                            <m:ctrlPr>
                              <a:rPr lang="es-ES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s-ES" b="0" i="0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H</m:t>
                            </m:r>
                          </m:e>
                          <m:sub>
                            <m:r>
                              <a:rPr lang="es-ES" b="0" i="0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  <m:r>
                          <m:rPr>
                            <m:sty m:val="p"/>
                          </m:rPr>
                          <a:rPr lang="es-ES" b="0" i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O</m:t>
                        </m:r>
                        <m:r>
                          <a:rPr lang="es-ES" b="0" i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</m:t>
                        </m:r>
                        <m:r>
                          <a:rPr lang="es-ES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𝐶</m:t>
                        </m:r>
                        <m:sSup>
                          <m:sSupPr>
                            <m:ctrlPr>
                              <a:rPr lang="es-ES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s-ES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𝑢</m:t>
                            </m:r>
                          </m:e>
                          <m:sup>
                            <m:r>
                              <a:rPr lang="es-ES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2+</m:t>
                            </m:r>
                          </m:sup>
                        </m:sSup>
                      </m:oMath>
                    </m:oMathPara>
                  </a14:m>
                  <a:endParaRPr lang="en-GB" dirty="0">
                    <a:solidFill>
                      <a:schemeClr val="bg1"/>
                    </a:solidFill>
                  </a:endParaRPr>
                </a:p>
              </p:txBody>
            </p:sp>
          </mc:Choice>
          <mc:Fallback xmlns="">
            <p:sp>
              <p:nvSpPr>
                <p:cNvPr id="39" name="TextBox 5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29389" y="2377371"/>
                  <a:ext cx="2564676" cy="276999"/>
                </a:xfrm>
                <a:prstGeom prst="rect">
                  <a:avLst/>
                </a:prstGeom>
                <a:blipFill>
                  <a:blip r:embed="rId3"/>
                  <a:stretch>
                    <a:fillRect l="-1663" t="-2222" b="-17778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0" name="TextBox 12"/>
                <p:cNvSpPr txBox="1"/>
                <p:nvPr/>
              </p:nvSpPr>
              <p:spPr>
                <a:xfrm>
                  <a:off x="529389" y="1474703"/>
                  <a:ext cx="2029530" cy="518604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s-ES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𝐶</m:t>
                        </m:r>
                        <m:sSup>
                          <m:sSupPr>
                            <m:ctrlPr>
                              <a:rPr lang="es-ES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s-ES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𝑢</m:t>
                            </m:r>
                          </m:e>
                          <m:sup>
                            <m:r>
                              <a:rPr lang="es-ES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2+</m:t>
                            </m:r>
                          </m:sup>
                        </m:sSup>
                        <m:r>
                          <a:rPr lang="es-ES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  <m:sSub>
                          <m:sSubPr>
                            <m:ctrlPr>
                              <a:rPr lang="es-ES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f>
                              <m:fPr>
                                <m:ctrlPr>
                                  <a:rPr lang="es-ES" b="0" i="1" smtClean="0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s-ES" b="0" i="1" smtClean="0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es-ES" b="0" i="1" smtClean="0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den>
                            </m:f>
                            <m:r>
                              <a:rPr lang="es-ES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𝑂</m:t>
                            </m:r>
                          </m:e>
                          <m:sub>
                            <m:r>
                              <a:rPr lang="es-ES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  <m:r>
                          <a:rPr lang="es-ES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→</m:t>
                        </m:r>
                        <m:r>
                          <a:rPr lang="es-ES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𝐶𝑢𝑂</m:t>
                        </m:r>
                      </m:oMath>
                    </m:oMathPara>
                  </a14:m>
                  <a:endParaRPr lang="en-GB" dirty="0">
                    <a:solidFill>
                      <a:schemeClr val="bg1"/>
                    </a:solidFill>
                  </a:endParaRPr>
                </a:p>
              </p:txBody>
            </p:sp>
          </mc:Choice>
          <mc:Fallback xmlns="">
            <p:sp>
              <p:nvSpPr>
                <p:cNvPr id="40" name="TextBox 1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29389" y="1474703"/>
                  <a:ext cx="2029530" cy="518604"/>
                </a:xfrm>
                <a:prstGeom prst="rect">
                  <a:avLst/>
                </a:prstGeom>
                <a:blipFill>
                  <a:blip r:embed="rId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41" name="TextBox 6"/>
            <p:cNvSpPr txBox="1"/>
            <p:nvPr/>
          </p:nvSpPr>
          <p:spPr>
            <a:xfrm>
              <a:off x="457200" y="1154501"/>
              <a:ext cx="188006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s-ES" dirty="0" err="1" smtClean="0">
                  <a:solidFill>
                    <a:schemeClr val="bg1"/>
                  </a:solidFill>
                </a:rPr>
                <a:t>Oxidation</a:t>
              </a:r>
              <a:r>
                <a:rPr lang="es-ES" dirty="0" smtClean="0">
                  <a:solidFill>
                    <a:schemeClr val="bg1"/>
                  </a:solidFill>
                </a:rPr>
                <a:t> – 87K</a:t>
              </a:r>
              <a:endParaRPr lang="en-GB" dirty="0">
                <a:solidFill>
                  <a:schemeClr val="bg1"/>
                </a:solidFill>
              </a:endParaRPr>
            </a:p>
          </p:txBody>
        </p:sp>
        <p:sp>
          <p:nvSpPr>
            <p:cNvPr id="42" name="TextBox 14"/>
            <p:cNvSpPr txBox="1"/>
            <p:nvPr/>
          </p:nvSpPr>
          <p:spPr>
            <a:xfrm>
              <a:off x="497305" y="2033121"/>
              <a:ext cx="336855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s-ES" dirty="0" err="1" smtClean="0">
                  <a:solidFill>
                    <a:schemeClr val="bg1"/>
                  </a:solidFill>
                </a:rPr>
                <a:t>Regeneration</a:t>
              </a:r>
              <a:r>
                <a:rPr lang="es-ES" dirty="0" smtClean="0">
                  <a:solidFill>
                    <a:schemeClr val="bg1"/>
                  </a:solidFill>
                </a:rPr>
                <a:t> – 420K</a:t>
              </a:r>
              <a:endParaRPr lang="en-GB" dirty="0">
                <a:solidFill>
                  <a:schemeClr val="bg1"/>
                </a:solidFill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455704" y="606527"/>
              <a:ext cx="341015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2400" b="1" dirty="0" smtClean="0">
                  <a:solidFill>
                    <a:schemeClr val="bg1"/>
                  </a:solidFill>
                </a:rPr>
                <a:t>Cu-226 </a:t>
              </a:r>
              <a:r>
                <a:rPr lang="es-ES" dirty="0" smtClean="0">
                  <a:solidFill>
                    <a:schemeClr val="bg1"/>
                  </a:solidFill>
                </a:rPr>
                <a:t>( Cu </a:t>
              </a:r>
              <a:r>
                <a:rPr lang="es-ES" dirty="0" err="1" smtClean="0">
                  <a:solidFill>
                    <a:schemeClr val="bg1"/>
                  </a:solidFill>
                </a:rPr>
                <a:t>coated</a:t>
              </a:r>
              <a:r>
                <a:rPr lang="es-ES" dirty="0" smtClean="0">
                  <a:solidFill>
                    <a:schemeClr val="bg1"/>
                  </a:solidFill>
                </a:rPr>
                <a:t> </a:t>
              </a:r>
              <a:r>
                <a:rPr lang="en-GB" dirty="0" smtClean="0">
                  <a:solidFill>
                    <a:schemeClr val="bg1"/>
                  </a:solidFill>
                </a:rPr>
                <a:t>Al</a:t>
              </a:r>
              <a:r>
                <a:rPr lang="en-GB" baseline="-25000" dirty="0" smtClean="0">
                  <a:solidFill>
                    <a:schemeClr val="bg1"/>
                  </a:solidFill>
                </a:rPr>
                <a:t>2</a:t>
              </a:r>
              <a:r>
                <a:rPr lang="en-GB" dirty="0" smtClean="0">
                  <a:solidFill>
                    <a:schemeClr val="bg1"/>
                  </a:solidFill>
                </a:rPr>
                <a:t>O</a:t>
              </a:r>
              <a:r>
                <a:rPr lang="en-GB" baseline="-25000" dirty="0" smtClean="0">
                  <a:solidFill>
                    <a:schemeClr val="bg1"/>
                  </a:solidFill>
                </a:rPr>
                <a:t>3</a:t>
              </a:r>
              <a:r>
                <a:rPr lang="en-GB" dirty="0" smtClean="0">
                  <a:solidFill>
                    <a:schemeClr val="bg1"/>
                  </a:solidFill>
                </a:rPr>
                <a:t> )</a:t>
              </a:r>
              <a:endParaRPr lang="en-GB" baseline="-25000" dirty="0">
                <a:solidFill>
                  <a:schemeClr val="bg1"/>
                </a:solidFill>
              </a:endParaRPr>
            </a:p>
          </p:txBody>
        </p:sp>
      </p:grpSp>
      <p:sp>
        <p:nvSpPr>
          <p:cNvPr id="45" name="TextBox 44"/>
          <p:cNvSpPr txBox="1"/>
          <p:nvPr/>
        </p:nvSpPr>
        <p:spPr>
          <a:xfrm>
            <a:off x="225629" y="3013655"/>
            <a:ext cx="586027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sz="1400" dirty="0" err="1" smtClean="0"/>
              <a:t>Activation</a:t>
            </a:r>
            <a:endParaRPr lang="es-ES" sz="1400" dirty="0" smtClean="0"/>
          </a:p>
          <a:p>
            <a:r>
              <a:rPr lang="es-ES" sz="1400" dirty="0" smtClean="0"/>
              <a:t>	“</a:t>
            </a:r>
            <a:r>
              <a:rPr lang="es-ES" sz="1400" dirty="0" err="1"/>
              <a:t>Controlled</a:t>
            </a:r>
            <a:r>
              <a:rPr lang="es-ES" sz="1400" dirty="0"/>
              <a:t> </a:t>
            </a:r>
            <a:r>
              <a:rPr lang="es-ES" sz="1400" dirty="0" err="1"/>
              <a:t>reduction</a:t>
            </a:r>
            <a:r>
              <a:rPr lang="es-ES" sz="1400" dirty="0"/>
              <a:t> of </a:t>
            </a:r>
            <a:r>
              <a:rPr lang="es-ES" sz="1400" dirty="0" err="1" smtClean="0"/>
              <a:t>atmosphere</a:t>
            </a:r>
            <a:r>
              <a:rPr lang="es-ES" sz="1400" dirty="0" smtClean="0"/>
              <a:t> </a:t>
            </a:r>
            <a:r>
              <a:rPr lang="es-ES" sz="1400" dirty="0" err="1" smtClean="0"/>
              <a:t>exposed</a:t>
            </a:r>
            <a:r>
              <a:rPr lang="es-ES" sz="1400" dirty="0" smtClean="0"/>
              <a:t> Cu-226”</a:t>
            </a:r>
          </a:p>
          <a:p>
            <a:r>
              <a:rPr lang="es-ES" sz="1400" dirty="0"/>
              <a:t>	</a:t>
            </a:r>
            <a:r>
              <a:rPr lang="es-ES" sz="1400" dirty="0" smtClean="0"/>
              <a:t>“</a:t>
            </a:r>
            <a:r>
              <a:rPr lang="es-ES" sz="1400" dirty="0" err="1" smtClean="0"/>
              <a:t>very</a:t>
            </a:r>
            <a:r>
              <a:rPr lang="es-ES" sz="1400" dirty="0" smtClean="0"/>
              <a:t>” </a:t>
            </a:r>
            <a:r>
              <a:rPr lang="es-ES" sz="1400" dirty="0" err="1" smtClean="0"/>
              <a:t>exothermal</a:t>
            </a:r>
            <a:r>
              <a:rPr lang="es-ES" sz="1400" dirty="0" smtClean="0"/>
              <a:t>, 0.5 % </a:t>
            </a:r>
            <a:r>
              <a:rPr lang="es-ES" sz="1400" dirty="0" err="1" smtClean="0"/>
              <a:t>hydrogen</a:t>
            </a:r>
            <a:endParaRPr lang="es-ES" sz="14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sz="1400" dirty="0" err="1" smtClean="0"/>
              <a:t>Regeneration</a:t>
            </a:r>
            <a:endParaRPr lang="es-ES" sz="1400" dirty="0" smtClean="0"/>
          </a:p>
          <a:p>
            <a:r>
              <a:rPr lang="es-ES" sz="1400" dirty="0" smtClean="0"/>
              <a:t>	“</a:t>
            </a:r>
            <a:r>
              <a:rPr lang="es-ES" sz="1400" dirty="0" err="1" smtClean="0"/>
              <a:t>Controlled</a:t>
            </a:r>
            <a:r>
              <a:rPr lang="es-ES" sz="1400" dirty="0" smtClean="0"/>
              <a:t> </a:t>
            </a:r>
            <a:r>
              <a:rPr lang="es-ES" sz="1400" dirty="0" err="1" smtClean="0"/>
              <a:t>reduction</a:t>
            </a:r>
            <a:r>
              <a:rPr lang="es-ES" sz="1400" dirty="0" smtClean="0"/>
              <a:t> of Cu-226 </a:t>
            </a:r>
            <a:r>
              <a:rPr lang="es-ES" sz="1400" dirty="0" err="1" smtClean="0"/>
              <a:t>oxidised</a:t>
            </a:r>
            <a:r>
              <a:rPr lang="es-ES" sz="1400" dirty="0" smtClean="0"/>
              <a:t> in </a:t>
            </a:r>
            <a:r>
              <a:rPr lang="es-ES" sz="1400" dirty="0" err="1" smtClean="0"/>
              <a:t>purity</a:t>
            </a:r>
            <a:r>
              <a:rPr lang="es-ES" sz="1400" dirty="0" smtClean="0"/>
              <a:t> </a:t>
            </a:r>
            <a:r>
              <a:rPr lang="es-ES" sz="1400" dirty="0" err="1" smtClean="0"/>
              <a:t>conditions</a:t>
            </a:r>
            <a:r>
              <a:rPr lang="es-ES" sz="1400" dirty="0" smtClean="0"/>
              <a:t>”</a:t>
            </a:r>
          </a:p>
          <a:p>
            <a:r>
              <a:rPr lang="es-ES" sz="1400" dirty="0" smtClean="0"/>
              <a:t>	</a:t>
            </a:r>
            <a:r>
              <a:rPr lang="es-ES" sz="1400" dirty="0" err="1" smtClean="0"/>
              <a:t>exothermal</a:t>
            </a:r>
            <a:r>
              <a:rPr lang="es-ES" sz="1400" dirty="0"/>
              <a:t>, </a:t>
            </a:r>
            <a:r>
              <a:rPr lang="es-ES" sz="1400" dirty="0" smtClean="0"/>
              <a:t>2.5% </a:t>
            </a:r>
            <a:r>
              <a:rPr lang="es-ES" sz="1400" dirty="0" err="1" smtClean="0"/>
              <a:t>hydrogen</a:t>
            </a:r>
            <a:endParaRPr lang="es-ES" sz="1400" dirty="0"/>
          </a:p>
        </p:txBody>
      </p:sp>
      <p:grpSp>
        <p:nvGrpSpPr>
          <p:cNvPr id="9" name="Group 8"/>
          <p:cNvGrpSpPr/>
          <p:nvPr/>
        </p:nvGrpSpPr>
        <p:grpSpPr>
          <a:xfrm>
            <a:off x="594167" y="634541"/>
            <a:ext cx="3517394" cy="2367586"/>
            <a:chOff x="4884872" y="537741"/>
            <a:chExt cx="3517394" cy="2367586"/>
          </a:xfrm>
        </p:grpSpPr>
        <p:pic>
          <p:nvPicPr>
            <p:cNvPr id="34" name="Picture 4" descr="http://2.wlimg.com/product_images/bc-full/dir_2/47806/activated-clay-desiccant-1463207.jpg"/>
            <p:cNvPicPr>
              <a:picLocks noChangeAspect="1" noChangeArrowheads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4892040" y="550473"/>
              <a:ext cx="3420000" cy="235485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5" name="Rectangle 34"/>
            <p:cNvSpPr/>
            <p:nvPr/>
          </p:nvSpPr>
          <p:spPr>
            <a:xfrm>
              <a:off x="4884872" y="537741"/>
              <a:ext cx="3434336" cy="2367586"/>
            </a:xfrm>
            <a:prstGeom prst="rect">
              <a:avLst/>
            </a:prstGeom>
            <a:solidFill>
              <a:schemeClr val="accent6">
                <a:lumMod val="75000"/>
                <a:alpha val="60000"/>
              </a:schemeClr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4992115" y="664561"/>
              <a:ext cx="3410151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2400" b="1" dirty="0" smtClean="0">
                  <a:solidFill>
                    <a:schemeClr val="bg1"/>
                  </a:solidFill>
                </a:rPr>
                <a:t>Molecular </a:t>
              </a:r>
              <a:r>
                <a:rPr lang="es-ES" sz="2400" b="1" dirty="0" err="1" smtClean="0">
                  <a:solidFill>
                    <a:schemeClr val="bg1"/>
                  </a:solidFill>
                </a:rPr>
                <a:t>Sieve</a:t>
              </a:r>
              <a:endParaRPr lang="es-ES" sz="2400" b="1" dirty="0" smtClean="0">
                <a:solidFill>
                  <a:schemeClr val="bg1"/>
                </a:solidFill>
              </a:endParaRPr>
            </a:p>
            <a:p>
              <a:r>
                <a:rPr lang="es-ES" sz="2400" b="1" dirty="0" smtClean="0">
                  <a:solidFill>
                    <a:schemeClr val="bg1"/>
                  </a:solidFill>
                </a:rPr>
                <a:t> </a:t>
              </a:r>
              <a:endParaRPr lang="en-GB" sz="2400" b="1" dirty="0">
                <a:solidFill>
                  <a:schemeClr val="bg1"/>
                </a:solidFill>
              </a:endParaRPr>
            </a:p>
          </p:txBody>
        </p:sp>
        <p:sp>
          <p:nvSpPr>
            <p:cNvPr id="46" name="TextBox 6"/>
            <p:cNvSpPr txBox="1"/>
            <p:nvPr/>
          </p:nvSpPr>
          <p:spPr>
            <a:xfrm>
              <a:off x="4992115" y="1105371"/>
              <a:ext cx="26484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s-ES" dirty="0" err="1" smtClean="0">
                  <a:solidFill>
                    <a:schemeClr val="bg1"/>
                  </a:solidFill>
                </a:rPr>
                <a:t>Moisture</a:t>
              </a:r>
              <a:r>
                <a:rPr lang="es-ES" dirty="0" smtClean="0">
                  <a:solidFill>
                    <a:schemeClr val="bg1"/>
                  </a:solidFill>
                </a:rPr>
                <a:t> </a:t>
              </a:r>
              <a:r>
                <a:rPr lang="es-ES" dirty="0" err="1" smtClean="0">
                  <a:solidFill>
                    <a:schemeClr val="bg1"/>
                  </a:solidFill>
                </a:rPr>
                <a:t>adsorption</a:t>
              </a:r>
              <a:endParaRPr lang="en-GB" dirty="0">
                <a:solidFill>
                  <a:schemeClr val="bg1"/>
                </a:solidFill>
              </a:endParaRPr>
            </a:p>
          </p:txBody>
        </p:sp>
      </p:grpSp>
      <p:sp>
        <p:nvSpPr>
          <p:cNvPr id="3" name="Rectangle 2"/>
          <p:cNvSpPr/>
          <p:nvPr/>
        </p:nvSpPr>
        <p:spPr>
          <a:xfrm>
            <a:off x="7345478" y="811454"/>
            <a:ext cx="593452" cy="363863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69668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5531" y="571501"/>
            <a:ext cx="2894535" cy="171589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662"/>
            <a:ext cx="6858000" cy="570839"/>
          </a:xfrm>
        </p:spPr>
        <p:txBody>
          <a:bodyPr>
            <a:normAutofit/>
          </a:bodyPr>
          <a:lstStyle/>
          <a:p>
            <a:pPr algn="ctr"/>
            <a:r>
              <a:rPr lang="fr-CH" sz="1800" b="1" dirty="0" smtClean="0">
                <a:latin typeface="Calibri" panose="020F0502020204030204" pitchFamily="34" charset="0"/>
              </a:rPr>
              <a:t>Time line</a:t>
            </a:r>
            <a:endParaRPr lang="en-GB" sz="1800" b="1" dirty="0">
              <a:latin typeface="Calibri" panose="020F0502020204030204" pitchFamily="34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FR" sz="1050" dirty="0"/>
              <a:t>26 </a:t>
            </a:r>
            <a:r>
              <a:rPr lang="fr-FR" sz="1050" dirty="0" err="1"/>
              <a:t>October</a:t>
            </a:r>
            <a:r>
              <a:rPr lang="fr-FR" sz="1050" dirty="0"/>
              <a:t> 2017</a:t>
            </a:r>
            <a:endParaRPr lang="en-US" sz="105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ctr"/>
            <a:r>
              <a:rPr lang="en-US" sz="1050" dirty="0" err="1"/>
              <a:t>ProtoDUNE</a:t>
            </a:r>
            <a:r>
              <a:rPr lang="en-US" sz="1050" dirty="0"/>
              <a:t> cryogenics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1143000" y="493296"/>
            <a:ext cx="6858000" cy="36095"/>
          </a:xfrm>
          <a:prstGeom prst="line">
            <a:avLst/>
          </a:prstGeom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>
            <a:off x="2381085" y="1608114"/>
            <a:ext cx="787232" cy="0"/>
          </a:xfrm>
          <a:prstGeom prst="straightConnector1">
            <a:avLst/>
          </a:prstGeom>
          <a:ln>
            <a:tailEnd type="triangle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>
            <a:off x="5056450" y="1595358"/>
            <a:ext cx="787232" cy="0"/>
          </a:xfrm>
          <a:prstGeom prst="straightConnector1">
            <a:avLst/>
          </a:prstGeom>
          <a:ln>
            <a:tailEnd type="triangle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-59389" y="4267827"/>
            <a:ext cx="206757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baseline="30000" dirty="0"/>
              <a:t>* </a:t>
            </a:r>
            <a:r>
              <a:rPr lang="en-GB" sz="800" dirty="0" smtClean="0"/>
              <a:t>After approval of functional proposal</a:t>
            </a:r>
            <a:endParaRPr lang="en-GB" sz="8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833" y="836462"/>
            <a:ext cx="1864078" cy="1450938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1540" y="744780"/>
            <a:ext cx="1702924" cy="169842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04008" y="2287400"/>
            <a:ext cx="1864078" cy="4168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/>
              <a:t>Conceptual design (CERN): 3 months</a:t>
            </a:r>
            <a:r>
              <a:rPr lang="en-GB" sz="1400" baseline="30000" dirty="0" smtClean="0"/>
              <a:t>*</a:t>
            </a:r>
            <a:r>
              <a:rPr lang="en-GB" sz="1400" dirty="0" smtClean="0"/>
              <a:t> </a:t>
            </a:r>
            <a:endParaRPr lang="en-GB" sz="1400" dirty="0"/>
          </a:p>
        </p:txBody>
      </p:sp>
      <p:sp>
        <p:nvSpPr>
          <p:cNvPr id="9" name="TextBox 8"/>
          <p:cNvSpPr txBox="1"/>
          <p:nvPr/>
        </p:nvSpPr>
        <p:spPr>
          <a:xfrm>
            <a:off x="2190923" y="1336928"/>
            <a:ext cx="111046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/>
              <a:t>Contract supplier</a:t>
            </a:r>
          </a:p>
          <a:p>
            <a:pPr algn="ctr"/>
            <a:r>
              <a:rPr lang="en-GB" sz="1400" dirty="0" smtClean="0"/>
              <a:t>(4 months)</a:t>
            </a:r>
            <a:endParaRPr lang="en-GB" sz="1400" dirty="0"/>
          </a:p>
        </p:txBody>
      </p:sp>
      <p:sp>
        <p:nvSpPr>
          <p:cNvPr id="12" name="TextBox 11"/>
          <p:cNvSpPr txBox="1"/>
          <p:nvPr/>
        </p:nvSpPr>
        <p:spPr>
          <a:xfrm>
            <a:off x="3223175" y="2250203"/>
            <a:ext cx="1674572" cy="5884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/>
              <a:t>Engineering by supplier</a:t>
            </a:r>
          </a:p>
          <a:p>
            <a:pPr algn="ctr"/>
            <a:r>
              <a:rPr lang="en-GB" sz="1400" dirty="0" smtClean="0"/>
              <a:t>3 months</a:t>
            </a:r>
            <a:endParaRPr lang="en-GB" sz="1400" dirty="0"/>
          </a:p>
        </p:txBody>
      </p:sp>
      <p:sp>
        <p:nvSpPr>
          <p:cNvPr id="18" name="TextBox 17"/>
          <p:cNvSpPr txBox="1"/>
          <p:nvPr/>
        </p:nvSpPr>
        <p:spPr>
          <a:xfrm>
            <a:off x="4895347" y="1317627"/>
            <a:ext cx="1109437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/>
              <a:t>Order long lead items</a:t>
            </a:r>
          </a:p>
          <a:p>
            <a:pPr algn="ctr"/>
            <a:r>
              <a:rPr lang="en-GB" sz="1400" dirty="0" smtClean="0"/>
              <a:t>(3 months)</a:t>
            </a:r>
            <a:endParaRPr lang="en-GB" sz="1400" dirty="0"/>
          </a:p>
        </p:txBody>
      </p:sp>
      <p:sp>
        <p:nvSpPr>
          <p:cNvPr id="20" name="TextBox 19"/>
          <p:cNvSpPr txBox="1"/>
          <p:nvPr/>
        </p:nvSpPr>
        <p:spPr>
          <a:xfrm>
            <a:off x="6183716" y="2436542"/>
            <a:ext cx="1741758" cy="4168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/>
              <a:t>Fabrication</a:t>
            </a:r>
          </a:p>
          <a:p>
            <a:pPr algn="ctr"/>
            <a:r>
              <a:rPr lang="en-GB" sz="1400" dirty="0" smtClean="0"/>
              <a:t>3 months</a:t>
            </a:r>
            <a:endParaRPr lang="en-GB" sz="1400" dirty="0"/>
          </a:p>
        </p:txBody>
      </p:sp>
      <p:sp>
        <p:nvSpPr>
          <p:cNvPr id="27" name="TextBox 26"/>
          <p:cNvSpPr txBox="1"/>
          <p:nvPr/>
        </p:nvSpPr>
        <p:spPr>
          <a:xfrm>
            <a:off x="2702533" y="3012643"/>
            <a:ext cx="1913797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/>
              <a:t>Order very long lead items (CERN): </a:t>
            </a:r>
          </a:p>
          <a:p>
            <a:pPr algn="ctr"/>
            <a:r>
              <a:rPr lang="en-GB" sz="1400" dirty="0" smtClean="0"/>
              <a:t>9 months</a:t>
            </a:r>
            <a:endParaRPr lang="en-GB" sz="1400" dirty="0"/>
          </a:p>
        </p:txBody>
      </p:sp>
      <p:pic>
        <p:nvPicPr>
          <p:cNvPr id="29" name="Picture 2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1026" y="2885636"/>
            <a:ext cx="893604" cy="362409"/>
          </a:xfrm>
          <a:prstGeom prst="rect">
            <a:avLst/>
          </a:prstGeom>
        </p:spPr>
      </p:pic>
      <p:cxnSp>
        <p:nvCxnSpPr>
          <p:cNvPr id="31" name="Straight Connector 30"/>
          <p:cNvCxnSpPr/>
          <p:nvPr/>
        </p:nvCxnSpPr>
        <p:spPr>
          <a:xfrm>
            <a:off x="7979844" y="1400589"/>
            <a:ext cx="244661" cy="0"/>
          </a:xfrm>
          <a:prstGeom prst="line">
            <a:avLst/>
          </a:prstGeom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/>
          <p:nvPr/>
        </p:nvCxnSpPr>
        <p:spPr>
          <a:xfrm>
            <a:off x="8224505" y="1400589"/>
            <a:ext cx="0" cy="1492265"/>
          </a:xfrm>
          <a:prstGeom prst="straightConnector1">
            <a:avLst/>
          </a:prstGeom>
          <a:ln>
            <a:tailEnd type="triangle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7493919" y="2941013"/>
            <a:ext cx="10808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/>
              <a:t>Installation 6 weeks</a:t>
            </a:r>
            <a:endParaRPr lang="en-GB" sz="1400" dirty="0"/>
          </a:p>
        </p:txBody>
      </p:sp>
      <p:cxnSp>
        <p:nvCxnSpPr>
          <p:cNvPr id="39" name="Straight Connector 38"/>
          <p:cNvCxnSpPr/>
          <p:nvPr/>
        </p:nvCxnSpPr>
        <p:spPr>
          <a:xfrm>
            <a:off x="2510495" y="3281340"/>
            <a:ext cx="2215232" cy="0"/>
          </a:xfrm>
          <a:prstGeom prst="line">
            <a:avLst/>
          </a:prstGeom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/>
          <p:nvPr/>
        </p:nvCxnSpPr>
        <p:spPr>
          <a:xfrm flipV="1">
            <a:off x="5565391" y="2578998"/>
            <a:ext cx="536308" cy="684223"/>
          </a:xfrm>
          <a:prstGeom prst="straightConnector1">
            <a:avLst/>
          </a:prstGeom>
          <a:ln>
            <a:tailEnd type="triangle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flipV="1">
            <a:off x="304008" y="4087979"/>
            <a:ext cx="8034593" cy="18167"/>
          </a:xfrm>
          <a:prstGeom prst="straightConnector1">
            <a:avLst/>
          </a:prstGeom>
          <a:ln>
            <a:tailEnd type="triangle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3078479" y="4034948"/>
            <a:ext cx="19639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Little over one year</a:t>
            </a:r>
            <a:endParaRPr lang="en-GB" sz="1400" dirty="0"/>
          </a:p>
        </p:txBody>
      </p:sp>
      <p:pic>
        <p:nvPicPr>
          <p:cNvPr id="30" name="Picture 29" descr="IMG_3945.JPG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77709" y="3263221"/>
            <a:ext cx="789639" cy="5728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0063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662"/>
            <a:ext cx="6858000" cy="570839"/>
          </a:xfrm>
        </p:spPr>
        <p:txBody>
          <a:bodyPr>
            <a:normAutofit/>
          </a:bodyPr>
          <a:lstStyle/>
          <a:p>
            <a:pPr algn="ctr"/>
            <a:r>
              <a:rPr lang="fr-CH" sz="1800" b="1" dirty="0" err="1" smtClean="0">
                <a:latin typeface="Calibri" panose="020F0502020204030204" pitchFamily="34" charset="0"/>
              </a:rPr>
              <a:t>Present</a:t>
            </a:r>
            <a:r>
              <a:rPr lang="fr-CH" sz="1800" b="1" dirty="0" smtClean="0">
                <a:latin typeface="Calibri" panose="020F0502020204030204" pitchFamily="34" charset="0"/>
              </a:rPr>
              <a:t> </a:t>
            </a:r>
            <a:r>
              <a:rPr lang="fr-CH" sz="1800" b="1" dirty="0" err="1" smtClean="0">
                <a:latin typeface="Calibri" panose="020F0502020204030204" pitchFamily="34" charset="0"/>
              </a:rPr>
              <a:t>status</a:t>
            </a:r>
            <a:endParaRPr lang="en-GB" sz="1800" b="1" dirty="0">
              <a:latin typeface="Calibri" panose="020F0502020204030204" pitchFamily="34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FR" sz="1050" dirty="0"/>
              <a:t>26 </a:t>
            </a:r>
            <a:r>
              <a:rPr lang="fr-FR" sz="1050" dirty="0" err="1"/>
              <a:t>October</a:t>
            </a:r>
            <a:r>
              <a:rPr lang="fr-FR" sz="1050" dirty="0"/>
              <a:t> 2017</a:t>
            </a:r>
            <a:endParaRPr lang="en-US" sz="105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ctr"/>
            <a:r>
              <a:rPr lang="en-US" sz="1050" dirty="0" err="1"/>
              <a:t>ProtoDUNE</a:t>
            </a:r>
            <a:r>
              <a:rPr lang="en-US" sz="1050" dirty="0"/>
              <a:t> cryogenics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1143000" y="493296"/>
            <a:ext cx="6858000" cy="36095"/>
          </a:xfrm>
          <a:prstGeom prst="line">
            <a:avLst/>
          </a:prstGeom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51988"/>
            <a:ext cx="9144000" cy="3573076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6346298" y="865956"/>
            <a:ext cx="180457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Cryogenic platforms </a:t>
            </a:r>
            <a:r>
              <a:rPr lang="en-GB" dirty="0" err="1" smtClean="0">
                <a:solidFill>
                  <a:srgbClr val="FF0000"/>
                </a:solidFill>
              </a:rPr>
              <a:t>ProtoDUNE</a:t>
            </a:r>
            <a:endParaRPr lang="en-GB" dirty="0">
              <a:solidFill>
                <a:srgbClr val="FF0000"/>
              </a:solidFill>
            </a:endParaRPr>
          </a:p>
        </p:txBody>
      </p:sp>
      <p:cxnSp>
        <p:nvCxnSpPr>
          <p:cNvPr id="18" name="Straight Arrow Connector 17"/>
          <p:cNvCxnSpPr/>
          <p:nvPr/>
        </p:nvCxnSpPr>
        <p:spPr>
          <a:xfrm flipH="1">
            <a:off x="6264443" y="1477574"/>
            <a:ext cx="209025" cy="654007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>
            <a:off x="6865518" y="1676250"/>
            <a:ext cx="62122" cy="861059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27123" y="1258434"/>
            <a:ext cx="991799" cy="132239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291590" y="386389"/>
            <a:ext cx="99179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err="1" smtClean="0">
                <a:solidFill>
                  <a:srgbClr val="FF0000"/>
                </a:solidFill>
              </a:rPr>
              <a:t>Cryo</a:t>
            </a:r>
            <a:r>
              <a:rPr lang="en-GB" dirty="0" smtClean="0">
                <a:solidFill>
                  <a:srgbClr val="FF0000"/>
                </a:solidFill>
              </a:rPr>
              <a:t> control racks</a:t>
            </a:r>
            <a:endParaRPr lang="en-GB" dirty="0">
              <a:solidFill>
                <a:srgbClr val="FF0000"/>
              </a:solidFill>
            </a:endParaRPr>
          </a:p>
        </p:txBody>
      </p:sp>
      <p:cxnSp>
        <p:nvCxnSpPr>
          <p:cNvPr id="12" name="Straight Arrow Connector 11"/>
          <p:cNvCxnSpPr/>
          <p:nvPr/>
        </p:nvCxnSpPr>
        <p:spPr>
          <a:xfrm>
            <a:off x="5149961" y="1990873"/>
            <a:ext cx="948058" cy="670446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86619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662"/>
            <a:ext cx="6858000" cy="570839"/>
          </a:xfrm>
        </p:spPr>
        <p:txBody>
          <a:bodyPr>
            <a:normAutofit/>
          </a:bodyPr>
          <a:lstStyle/>
          <a:p>
            <a:pPr algn="ctr"/>
            <a:r>
              <a:rPr lang="en-GB" sz="1800" b="1" dirty="0" smtClean="0">
                <a:latin typeface="Calibri" panose="020F0502020204030204" pitchFamily="34" charset="0"/>
              </a:rPr>
              <a:t>Cryogenic system in near future inside</a:t>
            </a:r>
            <a:endParaRPr lang="en-GB" sz="1800" b="1" dirty="0">
              <a:latin typeface="Calibri" panose="020F0502020204030204" pitchFamily="34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FR" sz="1050" dirty="0"/>
              <a:t>26 </a:t>
            </a:r>
            <a:r>
              <a:rPr lang="fr-FR" sz="1050" dirty="0" err="1"/>
              <a:t>October</a:t>
            </a:r>
            <a:r>
              <a:rPr lang="fr-FR" sz="1050" dirty="0"/>
              <a:t> 2017</a:t>
            </a:r>
            <a:endParaRPr lang="en-US" sz="105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ctr"/>
            <a:r>
              <a:rPr lang="en-US" sz="1050" dirty="0" err="1"/>
              <a:t>ProtoDUNE</a:t>
            </a:r>
            <a:r>
              <a:rPr lang="en-US" sz="1050" dirty="0"/>
              <a:t> cryogenics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1143000" y="493296"/>
            <a:ext cx="6858000" cy="36095"/>
          </a:xfrm>
          <a:prstGeom prst="line">
            <a:avLst/>
          </a:prstGeom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1026" name="Picture 2" descr="image00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671" y="571502"/>
            <a:ext cx="5575730" cy="37046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6098019" y="3603100"/>
            <a:ext cx="31670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Delivery cryogenic hardware from beginning of 02/2018</a:t>
            </a:r>
            <a:endParaRPr lang="en-GB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2439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-387013" y="5282198"/>
            <a:ext cx="342284" cy="1657124"/>
          </a:xfrm>
          <a:prstGeom prst="rect">
            <a:avLst/>
          </a:prstGeom>
          <a:pattFill prst="wdDnDiag">
            <a:fgClr>
              <a:srgbClr val="FFFF00"/>
            </a:fgClr>
            <a:bgClr>
              <a:schemeClr val="bg2">
                <a:lumMod val="90000"/>
              </a:schemeClr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 sz="1350" dirty="0"/>
          </a:p>
        </p:txBody>
      </p:sp>
      <p:grpSp>
        <p:nvGrpSpPr>
          <p:cNvPr id="2" name="Group 1"/>
          <p:cNvGrpSpPr/>
          <p:nvPr/>
        </p:nvGrpSpPr>
        <p:grpSpPr>
          <a:xfrm>
            <a:off x="1021663" y="818075"/>
            <a:ext cx="8558539" cy="3431751"/>
            <a:chOff x="0" y="197610"/>
            <a:chExt cx="10802199" cy="4911259"/>
          </a:xfrm>
        </p:grpSpPr>
        <p:grpSp>
          <p:nvGrpSpPr>
            <p:cNvPr id="69" name="Group 68"/>
            <p:cNvGrpSpPr/>
            <p:nvPr/>
          </p:nvGrpSpPr>
          <p:grpSpPr>
            <a:xfrm>
              <a:off x="0" y="197610"/>
              <a:ext cx="7280018" cy="4911259"/>
              <a:chOff x="-6879750" y="-6487958"/>
              <a:chExt cx="9706690" cy="6548345"/>
            </a:xfrm>
          </p:grpSpPr>
          <p:pic>
            <p:nvPicPr>
              <p:cNvPr id="66" name="Picture 65"/>
              <p:cNvPicPr>
                <a:picLocks noChangeAspect="1"/>
              </p:cNvPicPr>
              <p:nvPr/>
            </p:nvPicPr>
            <p:blipFill rotWithShape="1">
              <a:blip r:embed="rId3"/>
              <a:srcRect l="20903" r="22674" b="20950"/>
              <a:stretch/>
            </p:blipFill>
            <p:spPr>
              <a:xfrm>
                <a:off x="-6879750" y="-5508181"/>
                <a:ext cx="6504612" cy="5568568"/>
              </a:xfrm>
              <a:prstGeom prst="rect">
                <a:avLst/>
              </a:prstGeom>
            </p:spPr>
          </p:pic>
          <p:pic>
            <p:nvPicPr>
              <p:cNvPr id="115" name="Picture 114"/>
              <p:cNvPicPr>
                <a:picLocks noChangeAspect="1"/>
              </p:cNvPicPr>
              <p:nvPr/>
            </p:nvPicPr>
            <p:blipFill rotWithShape="1">
              <a:blip r:embed="rId4"/>
              <a:srcRect l="36416" t="37264" b="20680"/>
              <a:stretch/>
            </p:blipFill>
            <p:spPr>
              <a:xfrm>
                <a:off x="-6834031" y="-6487958"/>
                <a:ext cx="9660971" cy="4874417"/>
              </a:xfrm>
              <a:prstGeom prst="rect">
                <a:avLst/>
              </a:prstGeom>
            </p:spPr>
          </p:pic>
        </p:grpSp>
        <p:sp>
          <p:nvSpPr>
            <p:cNvPr id="103" name="Rectangle 102"/>
            <p:cNvSpPr/>
            <p:nvPr/>
          </p:nvSpPr>
          <p:spPr>
            <a:xfrm flipV="1">
              <a:off x="1936162" y="3114982"/>
              <a:ext cx="998459" cy="366820"/>
            </a:xfrm>
            <a:prstGeom prst="rect">
              <a:avLst/>
            </a:prstGeom>
            <a:pattFill prst="wdDnDiag">
              <a:fgClr>
                <a:srgbClr val="FFFF00"/>
              </a:fgClr>
              <a:bgClr>
                <a:schemeClr val="bg2">
                  <a:lumMod val="90000"/>
                </a:schemeClr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GB" sz="1350" dirty="0"/>
            </a:p>
          </p:txBody>
        </p:sp>
        <p:sp>
          <p:nvSpPr>
            <p:cNvPr id="95" name="Rectangle 94"/>
            <p:cNvSpPr/>
            <p:nvPr/>
          </p:nvSpPr>
          <p:spPr>
            <a:xfrm flipV="1">
              <a:off x="1242696" y="3267476"/>
              <a:ext cx="583174" cy="588618"/>
            </a:xfrm>
            <a:prstGeom prst="rect">
              <a:avLst/>
            </a:prstGeom>
            <a:pattFill prst="wdDnDiag">
              <a:fgClr>
                <a:srgbClr val="FFFF00"/>
              </a:fgClr>
              <a:bgClr>
                <a:schemeClr val="bg2">
                  <a:lumMod val="90000"/>
                </a:schemeClr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GB" sz="1350" dirty="0"/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1351614" y="1789319"/>
              <a:ext cx="616960" cy="300082"/>
            </a:xfrm>
            <a:prstGeom prst="rect">
              <a:avLst/>
            </a:prstGeom>
            <a:solidFill>
              <a:schemeClr val="bg1">
                <a:alpha val="70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en-GB" sz="1350" dirty="0"/>
                <a:t>9.5m</a:t>
              </a:r>
              <a:endParaRPr lang="fr-FR" sz="1350" dirty="0"/>
            </a:p>
          </p:txBody>
        </p:sp>
        <p:sp>
          <p:nvSpPr>
            <p:cNvPr id="88" name="Rectangle 87"/>
            <p:cNvSpPr/>
            <p:nvPr/>
          </p:nvSpPr>
          <p:spPr>
            <a:xfrm flipV="1">
              <a:off x="1249117" y="2183618"/>
              <a:ext cx="2511668" cy="716055"/>
            </a:xfrm>
            <a:prstGeom prst="rect">
              <a:avLst/>
            </a:prstGeom>
            <a:pattFill prst="wdDnDiag">
              <a:fgClr>
                <a:srgbClr val="FFFF00"/>
              </a:fgClr>
              <a:bgClr>
                <a:schemeClr val="bg2">
                  <a:lumMod val="90000"/>
                </a:schemeClr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GB" sz="1350" dirty="0"/>
            </a:p>
          </p:txBody>
        </p:sp>
        <p:sp>
          <p:nvSpPr>
            <p:cNvPr id="96" name="TextBox 95"/>
            <p:cNvSpPr txBox="1"/>
            <p:nvPr/>
          </p:nvSpPr>
          <p:spPr>
            <a:xfrm>
              <a:off x="2161545" y="2388661"/>
              <a:ext cx="1076265" cy="3000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350" dirty="0"/>
                <a:t>WALKWAY</a:t>
              </a:r>
            </a:p>
          </p:txBody>
        </p:sp>
        <p:grpSp>
          <p:nvGrpSpPr>
            <p:cNvPr id="18" name="Group 17"/>
            <p:cNvGrpSpPr/>
            <p:nvPr/>
          </p:nvGrpSpPr>
          <p:grpSpPr>
            <a:xfrm>
              <a:off x="97106" y="4471859"/>
              <a:ext cx="1781528" cy="234589"/>
              <a:chOff x="7056896" y="4427889"/>
              <a:chExt cx="1908000" cy="249273"/>
            </a:xfrm>
          </p:grpSpPr>
          <p:cxnSp>
            <p:nvCxnSpPr>
              <p:cNvPr id="39" name="Straight Connector 38"/>
              <p:cNvCxnSpPr/>
              <p:nvPr/>
            </p:nvCxnSpPr>
            <p:spPr>
              <a:xfrm>
                <a:off x="7056896" y="4677162"/>
                <a:ext cx="1908000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Straight Connector 39"/>
              <p:cNvCxnSpPr/>
              <p:nvPr/>
            </p:nvCxnSpPr>
            <p:spPr>
              <a:xfrm>
                <a:off x="7056896" y="4427889"/>
                <a:ext cx="190800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98" name="Straight Arrow Connector 97"/>
            <p:cNvCxnSpPr>
              <a:stCxn id="109" idx="1"/>
            </p:cNvCxnSpPr>
            <p:nvPr/>
          </p:nvCxnSpPr>
          <p:spPr>
            <a:xfrm flipH="1" flipV="1">
              <a:off x="1050403" y="3882867"/>
              <a:ext cx="976778" cy="192996"/>
            </a:xfrm>
            <a:prstGeom prst="straightConnector1">
              <a:avLst/>
            </a:prstGeom>
            <a:ln w="28575">
              <a:solidFill>
                <a:srgbClr val="FFFF00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9" name="TextBox 108"/>
            <p:cNvSpPr txBox="1"/>
            <p:nvPr/>
          </p:nvSpPr>
          <p:spPr>
            <a:xfrm>
              <a:off x="1996999" y="4026616"/>
              <a:ext cx="1464003" cy="734209"/>
            </a:xfrm>
            <a:prstGeom prst="rect">
              <a:avLst/>
            </a:prstGeom>
            <a:solidFill>
              <a:schemeClr val="bg1">
                <a:alpha val="69000"/>
              </a:schemeClr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350" i="1" dirty="0"/>
                <a:t>emergency door</a:t>
              </a:r>
            </a:p>
          </p:txBody>
        </p:sp>
        <p:cxnSp>
          <p:nvCxnSpPr>
            <p:cNvPr id="111" name="Straight Arrow Connector 110"/>
            <p:cNvCxnSpPr>
              <a:stCxn id="112" idx="3"/>
              <a:endCxn id="117" idx="0"/>
            </p:cNvCxnSpPr>
            <p:nvPr/>
          </p:nvCxnSpPr>
          <p:spPr>
            <a:xfrm flipV="1">
              <a:off x="3393315" y="3858766"/>
              <a:ext cx="555505" cy="556073"/>
            </a:xfrm>
            <a:prstGeom prst="straightConnector1">
              <a:avLst/>
            </a:prstGeom>
            <a:ln w="28575">
              <a:solidFill>
                <a:srgbClr val="FFFF00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3" name="Rectangle 62"/>
            <p:cNvSpPr/>
            <p:nvPr/>
          </p:nvSpPr>
          <p:spPr>
            <a:xfrm>
              <a:off x="1942085" y="3422885"/>
              <a:ext cx="336137" cy="338793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sp>
          <p:nvSpPr>
            <p:cNvPr id="110" name="TextBox 109"/>
            <p:cNvSpPr txBox="1"/>
            <p:nvPr/>
          </p:nvSpPr>
          <p:spPr>
            <a:xfrm>
              <a:off x="633713" y="319438"/>
              <a:ext cx="3936711" cy="738664"/>
            </a:xfrm>
            <a:prstGeom prst="rect">
              <a:avLst/>
            </a:prstGeom>
            <a:solidFill>
              <a:schemeClr val="bg1">
                <a:lumMod val="95000"/>
                <a:alpha val="80000"/>
              </a:schemeClr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100" dirty="0"/>
                <a:t>EHN1 EXTERNAL CRYOGENICS</a:t>
              </a:r>
            </a:p>
          </p:txBody>
        </p:sp>
        <p:sp>
          <p:nvSpPr>
            <p:cNvPr id="134" name="Rectangle 133"/>
            <p:cNvSpPr/>
            <p:nvPr/>
          </p:nvSpPr>
          <p:spPr>
            <a:xfrm>
              <a:off x="2402930" y="3420773"/>
              <a:ext cx="336137" cy="338793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grpSp>
          <p:nvGrpSpPr>
            <p:cNvPr id="80" name="Group 79"/>
            <p:cNvGrpSpPr/>
            <p:nvPr/>
          </p:nvGrpSpPr>
          <p:grpSpPr>
            <a:xfrm>
              <a:off x="5470773" y="347083"/>
              <a:ext cx="5331426" cy="4663044"/>
              <a:chOff x="11583060" y="322547"/>
              <a:chExt cx="7108568" cy="6217393"/>
            </a:xfrm>
          </p:grpSpPr>
          <p:sp>
            <p:nvSpPr>
              <p:cNvPr id="9" name="Rectangle 8"/>
              <p:cNvSpPr/>
              <p:nvPr/>
            </p:nvSpPr>
            <p:spPr>
              <a:xfrm>
                <a:off x="11583060" y="322547"/>
                <a:ext cx="4627586" cy="6107931"/>
              </a:xfrm>
              <a:prstGeom prst="rect">
                <a:avLst/>
              </a:prstGeom>
              <a:solidFill>
                <a:schemeClr val="accent6">
                  <a:lumMod val="40000"/>
                  <a:lumOff val="6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/>
              <a:lstStyle/>
              <a:p>
                <a:r>
                  <a:rPr lang="en-GB" sz="1350" dirty="0">
                    <a:solidFill>
                      <a:schemeClr val="tx1"/>
                    </a:solidFill>
                  </a:rPr>
                  <a:t>ELEMENTS</a:t>
                </a:r>
              </a:p>
            </p:txBody>
          </p:sp>
          <p:sp>
            <p:nvSpPr>
              <p:cNvPr id="33" name="Oval 32"/>
              <p:cNvSpPr/>
              <p:nvPr/>
            </p:nvSpPr>
            <p:spPr>
              <a:xfrm>
                <a:off x="11845164" y="745688"/>
                <a:ext cx="1202242" cy="1084137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350"/>
              </a:p>
            </p:txBody>
          </p:sp>
          <p:sp>
            <p:nvSpPr>
              <p:cNvPr id="10" name="TextBox 9"/>
              <p:cNvSpPr txBox="1"/>
              <p:nvPr/>
            </p:nvSpPr>
            <p:spPr>
              <a:xfrm>
                <a:off x="13192079" y="1131244"/>
                <a:ext cx="3965100" cy="40010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350" dirty="0" err="1"/>
                  <a:t>Cryo</a:t>
                </a:r>
                <a:r>
                  <a:rPr lang="en-GB" sz="1350" dirty="0"/>
                  <a:t> Tank 50[m3</a:t>
                </a:r>
                <a:r>
                  <a:rPr lang="en-GB" sz="1350" dirty="0" smtClean="0"/>
                  <a:t>]</a:t>
                </a:r>
                <a:endParaRPr lang="en-GB" sz="1350" dirty="0"/>
              </a:p>
            </p:txBody>
          </p:sp>
          <p:sp>
            <p:nvSpPr>
              <p:cNvPr id="34" name="Rectangle 33"/>
              <p:cNvSpPr/>
              <p:nvPr/>
            </p:nvSpPr>
            <p:spPr>
              <a:xfrm>
                <a:off x="12296005" y="3583753"/>
                <a:ext cx="300560" cy="239414"/>
              </a:xfrm>
              <a:prstGeom prst="rect">
                <a:avLst/>
              </a:prstGeom>
              <a:solidFill>
                <a:srgbClr val="FF0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350"/>
              </a:p>
            </p:txBody>
          </p:sp>
          <p:sp>
            <p:nvSpPr>
              <p:cNvPr id="35" name="TextBox 34"/>
              <p:cNvSpPr txBox="1"/>
              <p:nvPr/>
            </p:nvSpPr>
            <p:spPr>
              <a:xfrm>
                <a:off x="13192079" y="3430447"/>
                <a:ext cx="5499549" cy="40010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350" dirty="0"/>
                  <a:t>H</a:t>
                </a:r>
                <a:r>
                  <a:rPr lang="en-GB" sz="1350" baseline="-25000" dirty="0"/>
                  <a:t>2</a:t>
                </a:r>
                <a:r>
                  <a:rPr lang="en-GB" sz="1350" dirty="0"/>
                  <a:t> Bottle </a:t>
                </a:r>
                <a:r>
                  <a:rPr lang="en-GB" sz="1350" dirty="0" smtClean="0"/>
                  <a:t>Rack</a:t>
                </a:r>
                <a:endParaRPr lang="en-GB" sz="1350" dirty="0"/>
              </a:p>
            </p:txBody>
          </p:sp>
          <p:sp>
            <p:nvSpPr>
              <p:cNvPr id="43" name="TextBox 42"/>
              <p:cNvSpPr txBox="1"/>
              <p:nvPr/>
            </p:nvSpPr>
            <p:spPr>
              <a:xfrm>
                <a:off x="13192079" y="3861729"/>
                <a:ext cx="5499549" cy="40010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350" dirty="0" err="1"/>
                  <a:t>Mech</a:t>
                </a:r>
                <a:r>
                  <a:rPr lang="en-GB" sz="1350" dirty="0"/>
                  <a:t> Filter </a:t>
                </a:r>
                <a:r>
                  <a:rPr lang="en-GB" sz="1350" dirty="0" err="1" smtClean="0"/>
                  <a:t>Cryo</a:t>
                </a:r>
                <a:endParaRPr lang="en-GB" sz="1350" dirty="0"/>
              </a:p>
            </p:txBody>
          </p:sp>
          <p:sp>
            <p:nvSpPr>
              <p:cNvPr id="45" name="Oval 44"/>
              <p:cNvSpPr/>
              <p:nvPr/>
            </p:nvSpPr>
            <p:spPr>
              <a:xfrm>
                <a:off x="12278216" y="3889275"/>
                <a:ext cx="336138" cy="338793"/>
              </a:xfrm>
              <a:prstGeom prst="ellipse">
                <a:avLst/>
              </a:prstGeom>
              <a:solidFill>
                <a:srgbClr val="FF0000"/>
              </a:solidFill>
              <a:ln w="285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350"/>
              </a:p>
            </p:txBody>
          </p:sp>
          <p:sp>
            <p:nvSpPr>
              <p:cNvPr id="61" name="Rectangle 60"/>
              <p:cNvSpPr/>
              <p:nvPr/>
            </p:nvSpPr>
            <p:spPr>
              <a:xfrm>
                <a:off x="12195818" y="2965977"/>
                <a:ext cx="500934" cy="451724"/>
              </a:xfrm>
              <a:prstGeom prst="rect">
                <a:avLst/>
              </a:prstGeom>
              <a:solidFill>
                <a:schemeClr val="accent4">
                  <a:lumMod val="75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350"/>
              </a:p>
            </p:txBody>
          </p:sp>
          <p:sp>
            <p:nvSpPr>
              <p:cNvPr id="62" name="TextBox 61"/>
              <p:cNvSpPr txBox="1"/>
              <p:nvPr/>
            </p:nvSpPr>
            <p:spPr>
              <a:xfrm>
                <a:off x="13192079" y="2957096"/>
                <a:ext cx="5499549" cy="40010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350" dirty="0" err="1"/>
                  <a:t>Ar</a:t>
                </a:r>
                <a:r>
                  <a:rPr lang="en-GB" sz="1350" dirty="0"/>
                  <a:t> Vaporizer </a:t>
                </a:r>
              </a:p>
            </p:txBody>
          </p:sp>
          <p:sp>
            <p:nvSpPr>
              <p:cNvPr id="83" name="Rectangle 82"/>
              <p:cNvSpPr/>
              <p:nvPr/>
            </p:nvSpPr>
            <p:spPr>
              <a:xfrm>
                <a:off x="13192078" y="4813313"/>
                <a:ext cx="3784177" cy="57260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GB" sz="1350" dirty="0"/>
                  <a:t>Field Boxes	</a:t>
                </a:r>
              </a:p>
            </p:txBody>
          </p:sp>
          <p:sp>
            <p:nvSpPr>
              <p:cNvPr id="91" name="Rectangle 90"/>
              <p:cNvSpPr/>
              <p:nvPr/>
            </p:nvSpPr>
            <p:spPr>
              <a:xfrm>
                <a:off x="12070585" y="2444269"/>
                <a:ext cx="751401" cy="451724"/>
              </a:xfrm>
              <a:prstGeom prst="rect">
                <a:avLst/>
              </a:prstGeom>
              <a:solidFill>
                <a:schemeClr val="accent2">
                  <a:lumMod val="75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350"/>
              </a:p>
            </p:txBody>
          </p:sp>
          <p:sp>
            <p:nvSpPr>
              <p:cNvPr id="92" name="Rectangle 91"/>
              <p:cNvSpPr/>
              <p:nvPr/>
            </p:nvSpPr>
            <p:spPr>
              <a:xfrm>
                <a:off x="13192079" y="2433466"/>
                <a:ext cx="3784177" cy="40010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GB" sz="1350" dirty="0"/>
                  <a:t>Warm </a:t>
                </a:r>
                <a:r>
                  <a:rPr lang="en-GB" sz="1350" dirty="0" smtClean="0"/>
                  <a:t>Panel</a:t>
                </a:r>
                <a:endParaRPr lang="en-GB" sz="1350" dirty="0"/>
              </a:p>
            </p:txBody>
          </p:sp>
          <p:cxnSp>
            <p:nvCxnSpPr>
              <p:cNvPr id="90" name="Straight Connector 89"/>
              <p:cNvCxnSpPr/>
              <p:nvPr/>
            </p:nvCxnSpPr>
            <p:spPr>
              <a:xfrm>
                <a:off x="12344411" y="5417501"/>
                <a:ext cx="720000" cy="6078"/>
              </a:xfrm>
              <a:prstGeom prst="line">
                <a:avLst/>
              </a:prstGeom>
              <a:ln w="38100">
                <a:solidFill>
                  <a:srgbClr val="01C8C8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7" name="Straight Connector 96"/>
              <p:cNvCxnSpPr/>
              <p:nvPr/>
            </p:nvCxnSpPr>
            <p:spPr>
              <a:xfrm>
                <a:off x="12344897" y="5759098"/>
                <a:ext cx="720000" cy="6007"/>
              </a:xfrm>
              <a:prstGeom prst="line">
                <a:avLst/>
              </a:prstGeom>
              <a:ln w="38100"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9" name="Rectangle 98"/>
              <p:cNvSpPr/>
              <p:nvPr/>
            </p:nvSpPr>
            <p:spPr>
              <a:xfrm>
                <a:off x="13192077" y="5208285"/>
                <a:ext cx="3018567" cy="57260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GB" sz="1350" dirty="0" err="1"/>
                  <a:t>LAr</a:t>
                </a:r>
                <a:r>
                  <a:rPr lang="en-GB" sz="1350" dirty="0"/>
                  <a:t> cryolines</a:t>
                </a:r>
              </a:p>
            </p:txBody>
          </p:sp>
          <p:sp>
            <p:nvSpPr>
              <p:cNvPr id="100" name="Rectangle 99"/>
              <p:cNvSpPr/>
              <p:nvPr/>
            </p:nvSpPr>
            <p:spPr>
              <a:xfrm>
                <a:off x="13192078" y="5560174"/>
                <a:ext cx="3033180" cy="57260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GB" sz="1350" dirty="0"/>
                  <a:t>LN2 cryolines</a:t>
                </a:r>
              </a:p>
            </p:txBody>
          </p:sp>
          <p:cxnSp>
            <p:nvCxnSpPr>
              <p:cNvPr id="101" name="Straight Connector 100"/>
              <p:cNvCxnSpPr/>
              <p:nvPr/>
            </p:nvCxnSpPr>
            <p:spPr>
              <a:xfrm>
                <a:off x="12344897" y="6146383"/>
                <a:ext cx="720000" cy="6007"/>
              </a:xfrm>
              <a:prstGeom prst="line">
                <a:avLst/>
              </a:prstGeom>
              <a:ln w="38100">
                <a:solidFill>
                  <a:srgbClr val="7030A0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2" name="Rectangle 101"/>
              <p:cNvSpPr/>
              <p:nvPr/>
            </p:nvSpPr>
            <p:spPr>
              <a:xfrm>
                <a:off x="13192078" y="5967334"/>
                <a:ext cx="2905998" cy="57260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GB" sz="1350" dirty="0"/>
                  <a:t>Warm lines</a:t>
                </a:r>
              </a:p>
            </p:txBody>
          </p:sp>
          <p:sp>
            <p:nvSpPr>
              <p:cNvPr id="125" name="Oval 124"/>
              <p:cNvSpPr/>
              <p:nvPr/>
            </p:nvSpPr>
            <p:spPr>
              <a:xfrm>
                <a:off x="12199785" y="1901490"/>
                <a:ext cx="493001" cy="496896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350"/>
              </a:p>
            </p:txBody>
          </p:sp>
          <p:sp>
            <p:nvSpPr>
              <p:cNvPr id="126" name="TextBox 125"/>
              <p:cNvSpPr txBox="1"/>
              <p:nvPr/>
            </p:nvSpPr>
            <p:spPr>
              <a:xfrm>
                <a:off x="13192079" y="1905891"/>
                <a:ext cx="3997775" cy="40010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350" dirty="0" err="1"/>
                  <a:t>Cryo</a:t>
                </a:r>
                <a:r>
                  <a:rPr lang="en-GB" sz="1350" dirty="0"/>
                  <a:t> Tank 11[m3</a:t>
                </a:r>
                <a:r>
                  <a:rPr lang="en-GB" sz="1350" dirty="0" smtClean="0"/>
                  <a:t>]</a:t>
                </a:r>
                <a:endParaRPr lang="en-GB" sz="1350" dirty="0"/>
              </a:p>
            </p:txBody>
          </p:sp>
          <p:sp>
            <p:nvSpPr>
              <p:cNvPr id="138" name="Rectangle 137"/>
              <p:cNvSpPr/>
              <p:nvPr/>
            </p:nvSpPr>
            <p:spPr>
              <a:xfrm>
                <a:off x="12278217" y="4366007"/>
                <a:ext cx="336137" cy="338793"/>
              </a:xfrm>
              <a:prstGeom prst="rect">
                <a:avLst/>
              </a:prstGeom>
              <a:solidFill>
                <a:schemeClr val="accent6">
                  <a:lumMod val="75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350"/>
              </a:p>
            </p:txBody>
          </p:sp>
          <p:sp>
            <p:nvSpPr>
              <p:cNvPr id="139" name="TextBox 138"/>
              <p:cNvSpPr txBox="1"/>
              <p:nvPr/>
            </p:nvSpPr>
            <p:spPr>
              <a:xfrm>
                <a:off x="13192079" y="4291806"/>
                <a:ext cx="5499549" cy="40010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350" dirty="0" smtClean="0"/>
                  <a:t>Mixer</a:t>
                </a:r>
                <a:endParaRPr lang="en-GB" sz="1350" dirty="0"/>
              </a:p>
            </p:txBody>
          </p:sp>
        </p:grpSp>
        <p:grpSp>
          <p:nvGrpSpPr>
            <p:cNvPr id="76" name="Group 75"/>
            <p:cNvGrpSpPr/>
            <p:nvPr/>
          </p:nvGrpSpPr>
          <p:grpSpPr>
            <a:xfrm>
              <a:off x="3793086" y="2214436"/>
              <a:ext cx="767122" cy="408190"/>
              <a:chOff x="6053954" y="2036723"/>
              <a:chExt cx="1022829" cy="544253"/>
            </a:xfrm>
          </p:grpSpPr>
          <p:sp>
            <p:nvSpPr>
              <p:cNvPr id="151" name="Rectangle 150"/>
              <p:cNvSpPr/>
              <p:nvPr/>
            </p:nvSpPr>
            <p:spPr>
              <a:xfrm>
                <a:off x="6053954" y="2036723"/>
                <a:ext cx="1022829" cy="544253"/>
              </a:xfrm>
              <a:prstGeom prst="rect">
                <a:avLst/>
              </a:prstGeom>
              <a:solidFill>
                <a:srgbClr val="FF0000">
                  <a:alpha val="20000"/>
                </a:srgbClr>
              </a:solidFill>
              <a:ln w="3810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350"/>
              </a:p>
            </p:txBody>
          </p:sp>
          <p:sp>
            <p:nvSpPr>
              <p:cNvPr id="140" name="Rectangle 139"/>
              <p:cNvSpPr/>
              <p:nvPr/>
            </p:nvSpPr>
            <p:spPr>
              <a:xfrm>
                <a:off x="6623644" y="2116350"/>
                <a:ext cx="336137" cy="338793"/>
              </a:xfrm>
              <a:prstGeom prst="rect">
                <a:avLst/>
              </a:prstGeom>
              <a:solidFill>
                <a:schemeClr val="accent6">
                  <a:lumMod val="75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350"/>
              </a:p>
            </p:txBody>
          </p:sp>
          <p:sp>
            <p:nvSpPr>
              <p:cNvPr id="137" name="Rectangle 136"/>
              <p:cNvSpPr/>
              <p:nvPr/>
            </p:nvSpPr>
            <p:spPr>
              <a:xfrm>
                <a:off x="6139977" y="2142193"/>
                <a:ext cx="300560" cy="239414"/>
              </a:xfrm>
              <a:prstGeom prst="rect">
                <a:avLst/>
              </a:prstGeom>
              <a:solidFill>
                <a:srgbClr val="FF0000"/>
              </a:solidFill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350"/>
              </a:p>
            </p:txBody>
          </p:sp>
        </p:grpSp>
        <p:cxnSp>
          <p:nvCxnSpPr>
            <p:cNvPr id="152" name="Straight Arrow Connector 151"/>
            <p:cNvCxnSpPr>
              <a:stCxn id="153" idx="2"/>
              <a:endCxn id="151" idx="0"/>
            </p:cNvCxnSpPr>
            <p:nvPr/>
          </p:nvCxnSpPr>
          <p:spPr>
            <a:xfrm flipH="1" flipV="1">
              <a:off x="4176647" y="2214436"/>
              <a:ext cx="55127" cy="1375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3" name="TextBox 152"/>
            <p:cNvSpPr txBox="1"/>
            <p:nvPr/>
          </p:nvSpPr>
          <p:spPr>
            <a:xfrm>
              <a:off x="3694203" y="894413"/>
              <a:ext cx="1075142" cy="1321399"/>
            </a:xfrm>
            <a:prstGeom prst="rect">
              <a:avLst/>
            </a:prstGeom>
            <a:solidFill>
              <a:schemeClr val="bg1">
                <a:alpha val="69000"/>
              </a:schemeClr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GB" sz="1350" i="1" dirty="0" smtClean="0"/>
                <a:t>Purifier regeneration station</a:t>
              </a:r>
              <a:endParaRPr lang="en-GB" sz="1350" i="1" dirty="0"/>
            </a:p>
          </p:txBody>
        </p:sp>
        <p:sp>
          <p:nvSpPr>
            <p:cNvPr id="163" name="TextBox 162"/>
            <p:cNvSpPr txBox="1"/>
            <p:nvPr/>
          </p:nvSpPr>
          <p:spPr>
            <a:xfrm>
              <a:off x="4694925" y="3081442"/>
              <a:ext cx="456188" cy="300082"/>
            </a:xfrm>
            <a:prstGeom prst="rect">
              <a:avLst/>
            </a:prstGeom>
            <a:solidFill>
              <a:schemeClr val="bg1">
                <a:alpha val="70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en-GB" sz="1350" dirty="0"/>
                <a:t>7m</a:t>
              </a:r>
              <a:endParaRPr lang="fr-FR" sz="1350" dirty="0"/>
            </a:p>
          </p:txBody>
        </p:sp>
        <p:cxnSp>
          <p:nvCxnSpPr>
            <p:cNvPr id="162" name="Straight Arrow Connector 161"/>
            <p:cNvCxnSpPr/>
            <p:nvPr/>
          </p:nvCxnSpPr>
          <p:spPr>
            <a:xfrm>
              <a:off x="4684605" y="2617255"/>
              <a:ext cx="3013" cy="1254650"/>
            </a:xfrm>
            <a:prstGeom prst="straightConnector1">
              <a:avLst/>
            </a:prstGeom>
            <a:ln w="38100"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Arrow Connector 26"/>
            <p:cNvCxnSpPr/>
            <p:nvPr/>
          </p:nvCxnSpPr>
          <p:spPr>
            <a:xfrm>
              <a:off x="781847" y="2078111"/>
              <a:ext cx="1704298" cy="0"/>
            </a:xfrm>
            <a:prstGeom prst="straightConnector1">
              <a:avLst/>
            </a:prstGeom>
            <a:ln w="38100"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4" name="Rectangle 153"/>
            <p:cNvSpPr/>
            <p:nvPr/>
          </p:nvSpPr>
          <p:spPr>
            <a:xfrm flipV="1">
              <a:off x="2857116" y="2656277"/>
              <a:ext cx="1713309" cy="1208051"/>
            </a:xfrm>
            <a:prstGeom prst="rect">
              <a:avLst/>
            </a:prstGeom>
            <a:pattFill prst="wdDnDiag">
              <a:fgClr>
                <a:srgbClr val="FFFF00"/>
              </a:fgClr>
              <a:bgClr>
                <a:schemeClr val="bg2">
                  <a:lumMod val="90000"/>
                </a:schemeClr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GB" sz="1350" dirty="0"/>
            </a:p>
          </p:txBody>
        </p:sp>
        <p:sp>
          <p:nvSpPr>
            <p:cNvPr id="155" name="Rectangle 154"/>
            <p:cNvSpPr/>
            <p:nvPr/>
          </p:nvSpPr>
          <p:spPr>
            <a:xfrm>
              <a:off x="850092" y="2201644"/>
              <a:ext cx="399025" cy="1657124"/>
            </a:xfrm>
            <a:prstGeom prst="rect">
              <a:avLst/>
            </a:prstGeom>
            <a:pattFill prst="wdDnDiag">
              <a:fgClr>
                <a:srgbClr val="FFFF00"/>
              </a:fgClr>
              <a:bgClr>
                <a:schemeClr val="bg2">
                  <a:lumMod val="90000"/>
                </a:schemeClr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GB" sz="1350" dirty="0"/>
            </a:p>
          </p:txBody>
        </p:sp>
        <p:sp>
          <p:nvSpPr>
            <p:cNvPr id="23" name="Pie 22"/>
            <p:cNvSpPr/>
            <p:nvPr/>
          </p:nvSpPr>
          <p:spPr>
            <a:xfrm rot="10800000">
              <a:off x="970796" y="3722606"/>
              <a:ext cx="268910" cy="271034"/>
            </a:xfrm>
            <a:prstGeom prst="pie">
              <a:avLst>
                <a:gd name="adj1" fmla="val 0"/>
                <a:gd name="adj2" fmla="val 6701667"/>
              </a:avLst>
            </a:prstGeom>
            <a:solidFill>
              <a:schemeClr val="accent2">
                <a:lumMod val="75000"/>
                <a:alpha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>
                <a:solidFill>
                  <a:schemeClr val="tx1"/>
                </a:solidFill>
              </a:endParaRPr>
            </a:p>
          </p:txBody>
        </p:sp>
        <p:sp>
          <p:nvSpPr>
            <p:cNvPr id="156" name="Rectangle 155"/>
            <p:cNvSpPr/>
            <p:nvPr/>
          </p:nvSpPr>
          <p:spPr>
            <a:xfrm rot="10800000">
              <a:off x="3100878" y="3580378"/>
              <a:ext cx="490133" cy="251141"/>
            </a:xfrm>
            <a:prstGeom prst="rect">
              <a:avLst/>
            </a:prstGeom>
            <a:solidFill>
              <a:srgbClr val="A73797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sp>
          <p:nvSpPr>
            <p:cNvPr id="157" name="Rectangle 156"/>
            <p:cNvSpPr/>
            <p:nvPr/>
          </p:nvSpPr>
          <p:spPr>
            <a:xfrm rot="5400000">
              <a:off x="2938926" y="3610675"/>
              <a:ext cx="50819" cy="117648"/>
            </a:xfrm>
            <a:prstGeom prst="rect">
              <a:avLst/>
            </a:prstGeom>
            <a:solidFill>
              <a:srgbClr val="A73797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sp>
          <p:nvSpPr>
            <p:cNvPr id="158" name="Rectangle 157"/>
            <p:cNvSpPr/>
            <p:nvPr/>
          </p:nvSpPr>
          <p:spPr>
            <a:xfrm rot="5400000">
              <a:off x="2375704" y="2688371"/>
              <a:ext cx="50819" cy="117648"/>
            </a:xfrm>
            <a:prstGeom prst="rect">
              <a:avLst/>
            </a:prstGeom>
            <a:solidFill>
              <a:srgbClr val="A73797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sp>
          <p:nvSpPr>
            <p:cNvPr id="159" name="Rectangle 158"/>
            <p:cNvSpPr/>
            <p:nvPr/>
          </p:nvSpPr>
          <p:spPr>
            <a:xfrm rot="5400000">
              <a:off x="1305443" y="2666780"/>
              <a:ext cx="50819" cy="117648"/>
            </a:xfrm>
            <a:prstGeom prst="rect">
              <a:avLst/>
            </a:prstGeom>
            <a:solidFill>
              <a:srgbClr val="A73797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sp>
          <p:nvSpPr>
            <p:cNvPr id="161" name="Rectangle 160"/>
            <p:cNvSpPr/>
            <p:nvPr/>
          </p:nvSpPr>
          <p:spPr>
            <a:xfrm rot="5400000">
              <a:off x="1805258" y="2692190"/>
              <a:ext cx="50819" cy="117648"/>
            </a:xfrm>
            <a:prstGeom prst="rect">
              <a:avLst/>
            </a:prstGeom>
            <a:solidFill>
              <a:srgbClr val="A73797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sp>
          <p:nvSpPr>
            <p:cNvPr id="164" name="Rectangle 163"/>
            <p:cNvSpPr/>
            <p:nvPr/>
          </p:nvSpPr>
          <p:spPr>
            <a:xfrm flipV="1">
              <a:off x="3642101" y="3638765"/>
              <a:ext cx="703241" cy="214657"/>
            </a:xfrm>
            <a:prstGeom prst="rect">
              <a:avLst/>
            </a:prstGeom>
            <a:pattFill prst="wdDnDiag">
              <a:fgClr>
                <a:srgbClr val="FFFF00"/>
              </a:fgClr>
              <a:bgClr>
                <a:schemeClr val="bg2">
                  <a:lumMod val="90000"/>
                </a:schemeClr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GB" sz="1350" dirty="0"/>
            </a:p>
          </p:txBody>
        </p:sp>
        <p:sp>
          <p:nvSpPr>
            <p:cNvPr id="116" name="Pie 115"/>
            <p:cNvSpPr/>
            <p:nvPr/>
          </p:nvSpPr>
          <p:spPr>
            <a:xfrm rot="10800000">
              <a:off x="3902102" y="3724043"/>
              <a:ext cx="268910" cy="271034"/>
            </a:xfrm>
            <a:prstGeom prst="pie">
              <a:avLst>
                <a:gd name="adj1" fmla="val 0"/>
                <a:gd name="adj2" fmla="val 6701667"/>
              </a:avLst>
            </a:prstGeom>
            <a:solidFill>
              <a:schemeClr val="accent2">
                <a:lumMod val="75000"/>
                <a:alpha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>
                <a:solidFill>
                  <a:schemeClr val="tx1"/>
                </a:solidFill>
              </a:endParaRPr>
            </a:p>
          </p:txBody>
        </p:sp>
        <p:sp>
          <p:nvSpPr>
            <p:cNvPr id="117" name="Pie 116"/>
            <p:cNvSpPr/>
            <p:nvPr/>
          </p:nvSpPr>
          <p:spPr>
            <a:xfrm rot="10800000" flipH="1">
              <a:off x="3679909" y="3723250"/>
              <a:ext cx="268910" cy="271034"/>
            </a:xfrm>
            <a:prstGeom prst="pie">
              <a:avLst>
                <a:gd name="adj1" fmla="val 0"/>
                <a:gd name="adj2" fmla="val 6701667"/>
              </a:avLst>
            </a:prstGeom>
            <a:solidFill>
              <a:schemeClr val="accent2">
                <a:lumMod val="75000"/>
                <a:alpha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>
                <a:solidFill>
                  <a:schemeClr val="tx1"/>
                </a:solidFill>
              </a:endParaRPr>
            </a:p>
          </p:txBody>
        </p:sp>
        <p:cxnSp>
          <p:nvCxnSpPr>
            <p:cNvPr id="168" name="Straight Connector 167"/>
            <p:cNvCxnSpPr/>
            <p:nvPr/>
          </p:nvCxnSpPr>
          <p:spPr>
            <a:xfrm flipH="1">
              <a:off x="1513001" y="2665661"/>
              <a:ext cx="108000" cy="0"/>
            </a:xfrm>
            <a:prstGeom prst="line">
              <a:avLst/>
            </a:prstGeom>
            <a:ln w="762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9" name="Rectangle 168"/>
            <p:cNvSpPr/>
            <p:nvPr/>
          </p:nvSpPr>
          <p:spPr>
            <a:xfrm rot="5400000">
              <a:off x="6077017" y="3826157"/>
              <a:ext cx="50819" cy="117648"/>
            </a:xfrm>
            <a:prstGeom prst="rect">
              <a:avLst/>
            </a:prstGeom>
            <a:solidFill>
              <a:srgbClr val="A73797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cxnSp>
          <p:nvCxnSpPr>
            <p:cNvPr id="172" name="Straight Connector 171"/>
            <p:cNvCxnSpPr/>
            <p:nvPr/>
          </p:nvCxnSpPr>
          <p:spPr>
            <a:xfrm flipH="1">
              <a:off x="2081938" y="2665661"/>
              <a:ext cx="108000" cy="0"/>
            </a:xfrm>
            <a:prstGeom prst="line">
              <a:avLst/>
            </a:prstGeom>
            <a:ln w="762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3" name="Straight Connector 172"/>
            <p:cNvCxnSpPr/>
            <p:nvPr/>
          </p:nvCxnSpPr>
          <p:spPr>
            <a:xfrm>
              <a:off x="1812122" y="3017840"/>
              <a:ext cx="825447" cy="0"/>
            </a:xfrm>
            <a:prstGeom prst="line">
              <a:avLst/>
            </a:prstGeom>
            <a:ln w="38100">
              <a:solidFill>
                <a:srgbClr val="2E75B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Oval 36"/>
            <p:cNvSpPr/>
            <p:nvPr/>
          </p:nvSpPr>
          <p:spPr>
            <a:xfrm>
              <a:off x="1280420" y="2702547"/>
              <a:ext cx="540000" cy="540000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200" dirty="0"/>
                <a:t>LN2</a:t>
              </a:r>
            </a:p>
          </p:txBody>
        </p:sp>
        <p:sp>
          <p:nvSpPr>
            <p:cNvPr id="3" name="Oval 2"/>
            <p:cNvSpPr/>
            <p:nvPr/>
          </p:nvSpPr>
          <p:spPr>
            <a:xfrm>
              <a:off x="1865938" y="2708657"/>
              <a:ext cx="540000" cy="540000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200" dirty="0" err="1"/>
                <a:t>LAr</a:t>
              </a:r>
              <a:endParaRPr lang="en-GB" sz="1200" dirty="0"/>
            </a:p>
          </p:txBody>
        </p:sp>
        <p:grpSp>
          <p:nvGrpSpPr>
            <p:cNvPr id="51" name="Group 50"/>
            <p:cNvGrpSpPr/>
            <p:nvPr/>
          </p:nvGrpSpPr>
          <p:grpSpPr>
            <a:xfrm>
              <a:off x="2451126" y="2708657"/>
              <a:ext cx="470120" cy="372672"/>
              <a:chOff x="5514665" y="3273534"/>
              <a:chExt cx="503494" cy="396000"/>
            </a:xfrm>
          </p:grpSpPr>
          <p:sp>
            <p:nvSpPr>
              <p:cNvPr id="127" name="Oval 126"/>
              <p:cNvSpPr/>
              <p:nvPr/>
            </p:nvSpPr>
            <p:spPr>
              <a:xfrm>
                <a:off x="5514665" y="3273534"/>
                <a:ext cx="396000" cy="396000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750" dirty="0"/>
              </a:p>
            </p:txBody>
          </p:sp>
          <p:sp>
            <p:nvSpPr>
              <p:cNvPr id="4" name="TextBox 3"/>
              <p:cNvSpPr txBox="1"/>
              <p:nvPr/>
            </p:nvSpPr>
            <p:spPr>
              <a:xfrm>
                <a:off x="5514702" y="3314484"/>
                <a:ext cx="503457" cy="3188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350" dirty="0">
                    <a:solidFill>
                      <a:schemeClr val="bg1"/>
                    </a:solidFill>
                  </a:rPr>
                  <a:t>LAr</a:t>
                </a:r>
              </a:p>
            </p:txBody>
          </p:sp>
        </p:grpSp>
        <p:sp>
          <p:nvSpPr>
            <p:cNvPr id="191" name="Rectangle 190"/>
            <p:cNvSpPr/>
            <p:nvPr/>
          </p:nvSpPr>
          <p:spPr>
            <a:xfrm>
              <a:off x="4345342" y="3638765"/>
              <a:ext cx="225083" cy="214657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cxnSp>
          <p:nvCxnSpPr>
            <p:cNvPr id="7" name="Straight Connector 6"/>
            <p:cNvCxnSpPr/>
            <p:nvPr/>
          </p:nvCxnSpPr>
          <p:spPr>
            <a:xfrm>
              <a:off x="1889492" y="3176022"/>
              <a:ext cx="0" cy="649918"/>
            </a:xfrm>
            <a:prstGeom prst="line">
              <a:avLst/>
            </a:prstGeom>
            <a:ln w="762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Freeform 11"/>
            <p:cNvSpPr/>
            <p:nvPr/>
          </p:nvSpPr>
          <p:spPr>
            <a:xfrm>
              <a:off x="1852247" y="3065585"/>
              <a:ext cx="750277" cy="791308"/>
            </a:xfrm>
            <a:custGeom>
              <a:avLst/>
              <a:gdLst>
                <a:gd name="connsiteX0" fmla="*/ 1000369 w 1000369"/>
                <a:gd name="connsiteY0" fmla="*/ 0 h 1055077"/>
                <a:gd name="connsiteX1" fmla="*/ 992553 w 1000369"/>
                <a:gd name="connsiteY1" fmla="*/ 54708 h 1055077"/>
                <a:gd name="connsiteX2" fmla="*/ 953476 w 1000369"/>
                <a:gd name="connsiteY2" fmla="*/ 93785 h 1055077"/>
                <a:gd name="connsiteX3" fmla="*/ 922215 w 1000369"/>
                <a:gd name="connsiteY3" fmla="*/ 101600 h 1055077"/>
                <a:gd name="connsiteX4" fmla="*/ 867507 w 1000369"/>
                <a:gd name="connsiteY4" fmla="*/ 132862 h 1055077"/>
                <a:gd name="connsiteX5" fmla="*/ 828430 w 1000369"/>
                <a:gd name="connsiteY5" fmla="*/ 140677 h 1055077"/>
                <a:gd name="connsiteX6" fmla="*/ 781538 w 1000369"/>
                <a:gd name="connsiteY6" fmla="*/ 156308 h 1055077"/>
                <a:gd name="connsiteX7" fmla="*/ 695569 w 1000369"/>
                <a:gd name="connsiteY7" fmla="*/ 179754 h 1055077"/>
                <a:gd name="connsiteX8" fmla="*/ 672123 w 1000369"/>
                <a:gd name="connsiteY8" fmla="*/ 187569 h 1055077"/>
                <a:gd name="connsiteX9" fmla="*/ 648676 w 1000369"/>
                <a:gd name="connsiteY9" fmla="*/ 195385 h 1055077"/>
                <a:gd name="connsiteX10" fmla="*/ 586153 w 1000369"/>
                <a:gd name="connsiteY10" fmla="*/ 211016 h 1055077"/>
                <a:gd name="connsiteX11" fmla="*/ 562707 w 1000369"/>
                <a:gd name="connsiteY11" fmla="*/ 226646 h 1055077"/>
                <a:gd name="connsiteX12" fmla="*/ 539261 w 1000369"/>
                <a:gd name="connsiteY12" fmla="*/ 281354 h 1055077"/>
                <a:gd name="connsiteX13" fmla="*/ 523630 w 1000369"/>
                <a:gd name="connsiteY13" fmla="*/ 312616 h 1055077"/>
                <a:gd name="connsiteX14" fmla="*/ 461107 w 1000369"/>
                <a:gd name="connsiteY14" fmla="*/ 351692 h 1055077"/>
                <a:gd name="connsiteX15" fmla="*/ 179753 w 1000369"/>
                <a:gd name="connsiteY15" fmla="*/ 359508 h 1055077"/>
                <a:gd name="connsiteX16" fmla="*/ 132861 w 1000369"/>
                <a:gd name="connsiteY16" fmla="*/ 375139 h 1055077"/>
                <a:gd name="connsiteX17" fmla="*/ 78153 w 1000369"/>
                <a:gd name="connsiteY17" fmla="*/ 390769 h 1055077"/>
                <a:gd name="connsiteX18" fmla="*/ 54707 w 1000369"/>
                <a:gd name="connsiteY18" fmla="*/ 406400 h 1055077"/>
                <a:gd name="connsiteX19" fmla="*/ 39076 w 1000369"/>
                <a:gd name="connsiteY19" fmla="*/ 453292 h 1055077"/>
                <a:gd name="connsiteX20" fmla="*/ 31261 w 1000369"/>
                <a:gd name="connsiteY20" fmla="*/ 484554 h 1055077"/>
                <a:gd name="connsiteX21" fmla="*/ 23446 w 1000369"/>
                <a:gd name="connsiteY21" fmla="*/ 531446 h 1055077"/>
                <a:gd name="connsiteX22" fmla="*/ 7815 w 1000369"/>
                <a:gd name="connsiteY22" fmla="*/ 578339 h 1055077"/>
                <a:gd name="connsiteX23" fmla="*/ 0 w 1000369"/>
                <a:gd name="connsiteY23" fmla="*/ 609600 h 1055077"/>
                <a:gd name="connsiteX24" fmla="*/ 23446 w 1000369"/>
                <a:gd name="connsiteY24" fmla="*/ 883139 h 1055077"/>
                <a:gd name="connsiteX25" fmla="*/ 31261 w 1000369"/>
                <a:gd name="connsiteY25" fmla="*/ 906585 h 1055077"/>
                <a:gd name="connsiteX26" fmla="*/ 46892 w 1000369"/>
                <a:gd name="connsiteY26" fmla="*/ 930031 h 1055077"/>
                <a:gd name="connsiteX27" fmla="*/ 54707 w 1000369"/>
                <a:gd name="connsiteY27" fmla="*/ 953477 h 1055077"/>
                <a:gd name="connsiteX28" fmla="*/ 93784 w 1000369"/>
                <a:gd name="connsiteY28" fmla="*/ 1000369 h 1055077"/>
                <a:gd name="connsiteX29" fmla="*/ 125046 w 1000369"/>
                <a:gd name="connsiteY29" fmla="*/ 1016000 h 1055077"/>
                <a:gd name="connsiteX30" fmla="*/ 148492 w 1000369"/>
                <a:gd name="connsiteY30" fmla="*/ 1039446 h 1055077"/>
                <a:gd name="connsiteX31" fmla="*/ 203200 w 1000369"/>
                <a:gd name="connsiteY31" fmla="*/ 1047262 h 1055077"/>
                <a:gd name="connsiteX32" fmla="*/ 250092 w 1000369"/>
                <a:gd name="connsiteY32" fmla="*/ 1055077 h 1055077"/>
                <a:gd name="connsiteX33" fmla="*/ 734646 w 1000369"/>
                <a:gd name="connsiteY33" fmla="*/ 1047262 h 1055077"/>
                <a:gd name="connsiteX34" fmla="*/ 765907 w 1000369"/>
                <a:gd name="connsiteY34" fmla="*/ 1039446 h 1055077"/>
                <a:gd name="connsiteX35" fmla="*/ 851876 w 1000369"/>
                <a:gd name="connsiteY35" fmla="*/ 1031631 h 10550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1000369" h="1055077">
                  <a:moveTo>
                    <a:pt x="1000369" y="0"/>
                  </a:moveTo>
                  <a:cubicBezTo>
                    <a:pt x="997764" y="18236"/>
                    <a:pt x="997846" y="37064"/>
                    <a:pt x="992553" y="54708"/>
                  </a:cubicBezTo>
                  <a:cubicBezTo>
                    <a:pt x="987428" y="71792"/>
                    <a:pt x="969022" y="87122"/>
                    <a:pt x="953476" y="93785"/>
                  </a:cubicBezTo>
                  <a:cubicBezTo>
                    <a:pt x="943603" y="98016"/>
                    <a:pt x="932635" y="98995"/>
                    <a:pt x="922215" y="101600"/>
                  </a:cubicBezTo>
                  <a:cubicBezTo>
                    <a:pt x="905063" y="113035"/>
                    <a:pt x="887339" y="126251"/>
                    <a:pt x="867507" y="132862"/>
                  </a:cubicBezTo>
                  <a:cubicBezTo>
                    <a:pt x="854905" y="137063"/>
                    <a:pt x="841246" y="137182"/>
                    <a:pt x="828430" y="140677"/>
                  </a:cubicBezTo>
                  <a:cubicBezTo>
                    <a:pt x="812534" y="145012"/>
                    <a:pt x="797694" y="153077"/>
                    <a:pt x="781538" y="156308"/>
                  </a:cubicBezTo>
                  <a:cubicBezTo>
                    <a:pt x="726302" y="167355"/>
                    <a:pt x="755066" y="159922"/>
                    <a:pt x="695569" y="179754"/>
                  </a:cubicBezTo>
                  <a:lnTo>
                    <a:pt x="672123" y="187569"/>
                  </a:lnTo>
                  <a:cubicBezTo>
                    <a:pt x="664307" y="190174"/>
                    <a:pt x="656668" y="193387"/>
                    <a:pt x="648676" y="195385"/>
                  </a:cubicBezTo>
                  <a:lnTo>
                    <a:pt x="586153" y="211016"/>
                  </a:lnTo>
                  <a:cubicBezTo>
                    <a:pt x="578338" y="216226"/>
                    <a:pt x="569349" y="220004"/>
                    <a:pt x="562707" y="226646"/>
                  </a:cubicBezTo>
                  <a:cubicBezTo>
                    <a:pt x="540533" y="248820"/>
                    <a:pt x="550023" y="252655"/>
                    <a:pt x="539261" y="281354"/>
                  </a:cubicBezTo>
                  <a:cubicBezTo>
                    <a:pt x="535170" y="292263"/>
                    <a:pt x="529410" y="302500"/>
                    <a:pt x="523630" y="312616"/>
                  </a:cubicBezTo>
                  <a:cubicBezTo>
                    <a:pt x="508099" y="339795"/>
                    <a:pt x="500705" y="350592"/>
                    <a:pt x="461107" y="351692"/>
                  </a:cubicBezTo>
                  <a:lnTo>
                    <a:pt x="179753" y="359508"/>
                  </a:lnTo>
                  <a:cubicBezTo>
                    <a:pt x="164122" y="364718"/>
                    <a:pt x="148845" y="371143"/>
                    <a:pt x="132861" y="375139"/>
                  </a:cubicBezTo>
                  <a:cubicBezTo>
                    <a:pt x="93608" y="384952"/>
                    <a:pt x="111790" y="379558"/>
                    <a:pt x="78153" y="390769"/>
                  </a:cubicBezTo>
                  <a:cubicBezTo>
                    <a:pt x="70338" y="395979"/>
                    <a:pt x="59685" y="398435"/>
                    <a:pt x="54707" y="406400"/>
                  </a:cubicBezTo>
                  <a:cubicBezTo>
                    <a:pt x="45975" y="420372"/>
                    <a:pt x="43072" y="437308"/>
                    <a:pt x="39076" y="453292"/>
                  </a:cubicBezTo>
                  <a:cubicBezTo>
                    <a:pt x="36471" y="463713"/>
                    <a:pt x="33367" y="474021"/>
                    <a:pt x="31261" y="484554"/>
                  </a:cubicBezTo>
                  <a:cubicBezTo>
                    <a:pt x="28153" y="500093"/>
                    <a:pt x="27289" y="516073"/>
                    <a:pt x="23446" y="531446"/>
                  </a:cubicBezTo>
                  <a:cubicBezTo>
                    <a:pt x="19450" y="547431"/>
                    <a:pt x="11811" y="562354"/>
                    <a:pt x="7815" y="578339"/>
                  </a:cubicBezTo>
                  <a:lnTo>
                    <a:pt x="0" y="609600"/>
                  </a:lnTo>
                  <a:cubicBezTo>
                    <a:pt x="8383" y="852721"/>
                    <a:pt x="-16090" y="764530"/>
                    <a:pt x="23446" y="883139"/>
                  </a:cubicBezTo>
                  <a:cubicBezTo>
                    <a:pt x="26051" y="890954"/>
                    <a:pt x="26691" y="899731"/>
                    <a:pt x="31261" y="906585"/>
                  </a:cubicBezTo>
                  <a:lnTo>
                    <a:pt x="46892" y="930031"/>
                  </a:lnTo>
                  <a:cubicBezTo>
                    <a:pt x="49497" y="937846"/>
                    <a:pt x="51023" y="946109"/>
                    <a:pt x="54707" y="953477"/>
                  </a:cubicBezTo>
                  <a:cubicBezTo>
                    <a:pt x="62323" y="968709"/>
                    <a:pt x="80341" y="990767"/>
                    <a:pt x="93784" y="1000369"/>
                  </a:cubicBezTo>
                  <a:cubicBezTo>
                    <a:pt x="103265" y="1007141"/>
                    <a:pt x="115565" y="1009228"/>
                    <a:pt x="125046" y="1016000"/>
                  </a:cubicBezTo>
                  <a:cubicBezTo>
                    <a:pt x="134040" y="1022424"/>
                    <a:pt x="138230" y="1035341"/>
                    <a:pt x="148492" y="1039446"/>
                  </a:cubicBezTo>
                  <a:cubicBezTo>
                    <a:pt x="165596" y="1046288"/>
                    <a:pt x="184993" y="1044461"/>
                    <a:pt x="203200" y="1047262"/>
                  </a:cubicBezTo>
                  <a:cubicBezTo>
                    <a:pt x="218862" y="1049672"/>
                    <a:pt x="234461" y="1052472"/>
                    <a:pt x="250092" y="1055077"/>
                  </a:cubicBezTo>
                  <a:lnTo>
                    <a:pt x="734646" y="1047262"/>
                  </a:lnTo>
                  <a:cubicBezTo>
                    <a:pt x="745382" y="1046937"/>
                    <a:pt x="755274" y="1040965"/>
                    <a:pt x="765907" y="1039446"/>
                  </a:cubicBezTo>
                  <a:cubicBezTo>
                    <a:pt x="822425" y="1031372"/>
                    <a:pt x="820290" y="1031631"/>
                    <a:pt x="851876" y="1031631"/>
                  </a:cubicBez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sp>
          <p:nvSpPr>
            <p:cNvPr id="13" name="Freeform 12"/>
            <p:cNvSpPr/>
            <p:nvPr/>
          </p:nvSpPr>
          <p:spPr>
            <a:xfrm>
              <a:off x="1746739" y="3259015"/>
              <a:ext cx="363415" cy="340292"/>
            </a:xfrm>
            <a:custGeom>
              <a:avLst/>
              <a:gdLst>
                <a:gd name="connsiteX0" fmla="*/ 484553 w 484553"/>
                <a:gd name="connsiteY0" fmla="*/ 0 h 453722"/>
                <a:gd name="connsiteX1" fmla="*/ 445477 w 484553"/>
                <a:gd name="connsiteY1" fmla="*/ 15631 h 453722"/>
                <a:gd name="connsiteX2" fmla="*/ 359507 w 484553"/>
                <a:gd name="connsiteY2" fmla="*/ 31261 h 453722"/>
                <a:gd name="connsiteX3" fmla="*/ 312615 w 484553"/>
                <a:gd name="connsiteY3" fmla="*/ 62523 h 453722"/>
                <a:gd name="connsiteX4" fmla="*/ 281353 w 484553"/>
                <a:gd name="connsiteY4" fmla="*/ 78154 h 453722"/>
                <a:gd name="connsiteX5" fmla="*/ 234461 w 484553"/>
                <a:gd name="connsiteY5" fmla="*/ 109415 h 453722"/>
                <a:gd name="connsiteX6" fmla="*/ 211015 w 484553"/>
                <a:gd name="connsiteY6" fmla="*/ 179754 h 453722"/>
                <a:gd name="connsiteX7" fmla="*/ 203200 w 484553"/>
                <a:gd name="connsiteY7" fmla="*/ 203200 h 453722"/>
                <a:gd name="connsiteX8" fmla="*/ 187569 w 484553"/>
                <a:gd name="connsiteY8" fmla="*/ 226646 h 453722"/>
                <a:gd name="connsiteX9" fmla="*/ 179753 w 484553"/>
                <a:gd name="connsiteY9" fmla="*/ 281354 h 453722"/>
                <a:gd name="connsiteX10" fmla="*/ 164123 w 484553"/>
                <a:gd name="connsiteY10" fmla="*/ 336061 h 453722"/>
                <a:gd name="connsiteX11" fmla="*/ 132861 w 484553"/>
                <a:gd name="connsiteY11" fmla="*/ 414215 h 453722"/>
                <a:gd name="connsiteX12" fmla="*/ 109415 w 484553"/>
                <a:gd name="connsiteY12" fmla="*/ 429846 h 453722"/>
                <a:gd name="connsiteX13" fmla="*/ 23446 w 484553"/>
                <a:gd name="connsiteY13" fmla="*/ 453292 h 453722"/>
                <a:gd name="connsiteX14" fmla="*/ 0 w 484553"/>
                <a:gd name="connsiteY14" fmla="*/ 453292 h 4537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484553" h="453722">
                  <a:moveTo>
                    <a:pt x="484553" y="0"/>
                  </a:moveTo>
                  <a:cubicBezTo>
                    <a:pt x="471528" y="5210"/>
                    <a:pt x="459147" y="12477"/>
                    <a:pt x="445477" y="15631"/>
                  </a:cubicBezTo>
                  <a:cubicBezTo>
                    <a:pt x="301857" y="48774"/>
                    <a:pt x="431480" y="7271"/>
                    <a:pt x="359507" y="31261"/>
                  </a:cubicBezTo>
                  <a:cubicBezTo>
                    <a:pt x="343876" y="41682"/>
                    <a:pt x="329418" y="54122"/>
                    <a:pt x="312615" y="62523"/>
                  </a:cubicBezTo>
                  <a:cubicBezTo>
                    <a:pt x="302194" y="67733"/>
                    <a:pt x="291343" y="72160"/>
                    <a:pt x="281353" y="78154"/>
                  </a:cubicBezTo>
                  <a:cubicBezTo>
                    <a:pt x="265244" y="87819"/>
                    <a:pt x="234461" y="109415"/>
                    <a:pt x="234461" y="109415"/>
                  </a:cubicBezTo>
                  <a:lnTo>
                    <a:pt x="211015" y="179754"/>
                  </a:lnTo>
                  <a:cubicBezTo>
                    <a:pt x="208410" y="187569"/>
                    <a:pt x="207770" y="196346"/>
                    <a:pt x="203200" y="203200"/>
                  </a:cubicBezTo>
                  <a:lnTo>
                    <a:pt x="187569" y="226646"/>
                  </a:lnTo>
                  <a:cubicBezTo>
                    <a:pt x="184964" y="244882"/>
                    <a:pt x="183048" y="263230"/>
                    <a:pt x="179753" y="281354"/>
                  </a:cubicBezTo>
                  <a:cubicBezTo>
                    <a:pt x="173645" y="314945"/>
                    <a:pt x="172493" y="306768"/>
                    <a:pt x="164123" y="336061"/>
                  </a:cubicBezTo>
                  <a:cubicBezTo>
                    <a:pt x="156481" y="362808"/>
                    <a:pt x="153788" y="393288"/>
                    <a:pt x="132861" y="414215"/>
                  </a:cubicBezTo>
                  <a:cubicBezTo>
                    <a:pt x="126219" y="420857"/>
                    <a:pt x="117998" y="426031"/>
                    <a:pt x="109415" y="429846"/>
                  </a:cubicBezTo>
                  <a:cubicBezTo>
                    <a:pt x="86697" y="439943"/>
                    <a:pt x="49030" y="450094"/>
                    <a:pt x="23446" y="453292"/>
                  </a:cubicBezTo>
                  <a:cubicBezTo>
                    <a:pt x="15691" y="454261"/>
                    <a:pt x="7815" y="453292"/>
                    <a:pt x="0" y="453292"/>
                  </a:cubicBez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sp>
          <p:nvSpPr>
            <p:cNvPr id="14" name="Freeform 13"/>
            <p:cNvSpPr/>
            <p:nvPr/>
          </p:nvSpPr>
          <p:spPr>
            <a:xfrm>
              <a:off x="1992924" y="3259016"/>
              <a:ext cx="117230" cy="252046"/>
            </a:xfrm>
            <a:custGeom>
              <a:avLst/>
              <a:gdLst>
                <a:gd name="connsiteX0" fmla="*/ 156307 w 156307"/>
                <a:gd name="connsiteY0" fmla="*/ 0 h 336061"/>
                <a:gd name="connsiteX1" fmla="*/ 85969 w 156307"/>
                <a:gd name="connsiteY1" fmla="*/ 54708 h 336061"/>
                <a:gd name="connsiteX2" fmla="*/ 78154 w 156307"/>
                <a:gd name="connsiteY2" fmla="*/ 78154 h 336061"/>
                <a:gd name="connsiteX3" fmla="*/ 46892 w 156307"/>
                <a:gd name="connsiteY3" fmla="*/ 125046 h 336061"/>
                <a:gd name="connsiteX4" fmla="*/ 23446 w 156307"/>
                <a:gd name="connsiteY4" fmla="*/ 289169 h 336061"/>
                <a:gd name="connsiteX5" fmla="*/ 15631 w 156307"/>
                <a:gd name="connsiteY5" fmla="*/ 312615 h 336061"/>
                <a:gd name="connsiteX6" fmla="*/ 0 w 156307"/>
                <a:gd name="connsiteY6" fmla="*/ 336061 h 3360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56307" h="336061">
                  <a:moveTo>
                    <a:pt x="156307" y="0"/>
                  </a:moveTo>
                  <a:cubicBezTo>
                    <a:pt x="137672" y="12423"/>
                    <a:pt x="100662" y="32668"/>
                    <a:pt x="85969" y="54708"/>
                  </a:cubicBezTo>
                  <a:cubicBezTo>
                    <a:pt x="81399" y="61563"/>
                    <a:pt x="82155" y="70953"/>
                    <a:pt x="78154" y="78154"/>
                  </a:cubicBezTo>
                  <a:cubicBezTo>
                    <a:pt x="69031" y="94576"/>
                    <a:pt x="46892" y="125046"/>
                    <a:pt x="46892" y="125046"/>
                  </a:cubicBezTo>
                  <a:cubicBezTo>
                    <a:pt x="15127" y="220338"/>
                    <a:pt x="41268" y="128767"/>
                    <a:pt x="23446" y="289169"/>
                  </a:cubicBezTo>
                  <a:cubicBezTo>
                    <a:pt x="22536" y="297357"/>
                    <a:pt x="19315" y="305247"/>
                    <a:pt x="15631" y="312615"/>
                  </a:cubicBezTo>
                  <a:cubicBezTo>
                    <a:pt x="11430" y="321016"/>
                    <a:pt x="0" y="336061"/>
                    <a:pt x="0" y="336061"/>
                  </a:cubicBez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sp>
          <p:nvSpPr>
            <p:cNvPr id="15" name="Freeform 14"/>
            <p:cNvSpPr/>
            <p:nvPr/>
          </p:nvSpPr>
          <p:spPr>
            <a:xfrm>
              <a:off x="1201616" y="3774832"/>
              <a:ext cx="457200" cy="351692"/>
            </a:xfrm>
            <a:custGeom>
              <a:avLst/>
              <a:gdLst>
                <a:gd name="connsiteX0" fmla="*/ 609600 w 609600"/>
                <a:gd name="connsiteY0" fmla="*/ 0 h 468923"/>
                <a:gd name="connsiteX1" fmla="*/ 601784 w 609600"/>
                <a:gd name="connsiteY1" fmla="*/ 70338 h 468923"/>
                <a:gd name="connsiteX2" fmla="*/ 570523 w 609600"/>
                <a:gd name="connsiteY2" fmla="*/ 78154 h 468923"/>
                <a:gd name="connsiteX3" fmla="*/ 547077 w 609600"/>
                <a:gd name="connsiteY3" fmla="*/ 85969 h 468923"/>
                <a:gd name="connsiteX4" fmla="*/ 508000 w 609600"/>
                <a:gd name="connsiteY4" fmla="*/ 93784 h 468923"/>
                <a:gd name="connsiteX5" fmla="*/ 453292 w 609600"/>
                <a:gd name="connsiteY5" fmla="*/ 109415 h 468923"/>
                <a:gd name="connsiteX6" fmla="*/ 187569 w 609600"/>
                <a:gd name="connsiteY6" fmla="*/ 117230 h 468923"/>
                <a:gd name="connsiteX7" fmla="*/ 164123 w 609600"/>
                <a:gd name="connsiteY7" fmla="*/ 148492 h 468923"/>
                <a:gd name="connsiteX8" fmla="*/ 132861 w 609600"/>
                <a:gd name="connsiteY8" fmla="*/ 164123 h 468923"/>
                <a:gd name="connsiteX9" fmla="*/ 70338 w 609600"/>
                <a:gd name="connsiteY9" fmla="*/ 242277 h 468923"/>
                <a:gd name="connsiteX10" fmla="*/ 39077 w 609600"/>
                <a:gd name="connsiteY10" fmla="*/ 320430 h 468923"/>
                <a:gd name="connsiteX11" fmla="*/ 31261 w 609600"/>
                <a:gd name="connsiteY11" fmla="*/ 351692 h 468923"/>
                <a:gd name="connsiteX12" fmla="*/ 0 w 609600"/>
                <a:gd name="connsiteY12" fmla="*/ 422030 h 468923"/>
                <a:gd name="connsiteX13" fmla="*/ 0 w 609600"/>
                <a:gd name="connsiteY13" fmla="*/ 468923 h 4689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609600" h="468923">
                  <a:moveTo>
                    <a:pt x="609600" y="0"/>
                  </a:moveTo>
                  <a:cubicBezTo>
                    <a:pt x="606995" y="23446"/>
                    <a:pt x="612334" y="49238"/>
                    <a:pt x="601784" y="70338"/>
                  </a:cubicBezTo>
                  <a:cubicBezTo>
                    <a:pt x="596980" y="79945"/>
                    <a:pt x="580851" y="75203"/>
                    <a:pt x="570523" y="78154"/>
                  </a:cubicBezTo>
                  <a:cubicBezTo>
                    <a:pt x="562602" y="80417"/>
                    <a:pt x="555069" y="83971"/>
                    <a:pt x="547077" y="85969"/>
                  </a:cubicBezTo>
                  <a:cubicBezTo>
                    <a:pt x="534190" y="89191"/>
                    <a:pt x="520887" y="90562"/>
                    <a:pt x="508000" y="93784"/>
                  </a:cubicBezTo>
                  <a:cubicBezTo>
                    <a:pt x="489601" y="98384"/>
                    <a:pt x="471528" y="104205"/>
                    <a:pt x="453292" y="109415"/>
                  </a:cubicBezTo>
                  <a:cubicBezTo>
                    <a:pt x="409984" y="107611"/>
                    <a:pt x="254570" y="86307"/>
                    <a:pt x="187569" y="117230"/>
                  </a:cubicBezTo>
                  <a:cubicBezTo>
                    <a:pt x="175742" y="122689"/>
                    <a:pt x="174013" y="140015"/>
                    <a:pt x="164123" y="148492"/>
                  </a:cubicBezTo>
                  <a:cubicBezTo>
                    <a:pt x="155277" y="156074"/>
                    <a:pt x="141959" y="156845"/>
                    <a:pt x="132861" y="164123"/>
                  </a:cubicBezTo>
                  <a:cubicBezTo>
                    <a:pt x="86919" y="200876"/>
                    <a:pt x="91012" y="200929"/>
                    <a:pt x="70338" y="242277"/>
                  </a:cubicBezTo>
                  <a:cubicBezTo>
                    <a:pt x="53928" y="324331"/>
                    <a:pt x="75780" y="237851"/>
                    <a:pt x="39077" y="320430"/>
                  </a:cubicBezTo>
                  <a:cubicBezTo>
                    <a:pt x="34714" y="330246"/>
                    <a:pt x="35492" y="341819"/>
                    <a:pt x="31261" y="351692"/>
                  </a:cubicBezTo>
                  <a:cubicBezTo>
                    <a:pt x="17096" y="384744"/>
                    <a:pt x="0" y="373425"/>
                    <a:pt x="0" y="422030"/>
                  </a:cubicBezTo>
                  <a:lnTo>
                    <a:pt x="0" y="468923"/>
                  </a:ln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sp>
          <p:nvSpPr>
            <p:cNvPr id="16" name="Freeform 15"/>
            <p:cNvSpPr/>
            <p:nvPr/>
          </p:nvSpPr>
          <p:spPr>
            <a:xfrm>
              <a:off x="1723293" y="3810000"/>
              <a:ext cx="1495387" cy="609600"/>
            </a:xfrm>
            <a:custGeom>
              <a:avLst/>
              <a:gdLst>
                <a:gd name="connsiteX0" fmla="*/ 0 w 1993849"/>
                <a:gd name="connsiteY0" fmla="*/ 0 h 812800"/>
                <a:gd name="connsiteX1" fmla="*/ 23446 w 1993849"/>
                <a:gd name="connsiteY1" fmla="*/ 93785 h 812800"/>
                <a:gd name="connsiteX2" fmla="*/ 54708 w 1993849"/>
                <a:gd name="connsiteY2" fmla="*/ 132862 h 812800"/>
                <a:gd name="connsiteX3" fmla="*/ 93785 w 1993849"/>
                <a:gd name="connsiteY3" fmla="*/ 195385 h 812800"/>
                <a:gd name="connsiteX4" fmla="*/ 164123 w 1993849"/>
                <a:gd name="connsiteY4" fmla="*/ 250092 h 812800"/>
                <a:gd name="connsiteX5" fmla="*/ 195385 w 1993849"/>
                <a:gd name="connsiteY5" fmla="*/ 273538 h 812800"/>
                <a:gd name="connsiteX6" fmla="*/ 265723 w 1993849"/>
                <a:gd name="connsiteY6" fmla="*/ 296985 h 812800"/>
                <a:gd name="connsiteX7" fmla="*/ 312615 w 1993849"/>
                <a:gd name="connsiteY7" fmla="*/ 304800 h 812800"/>
                <a:gd name="connsiteX8" fmla="*/ 343877 w 1993849"/>
                <a:gd name="connsiteY8" fmla="*/ 312615 h 812800"/>
                <a:gd name="connsiteX9" fmla="*/ 390769 w 1993849"/>
                <a:gd name="connsiteY9" fmla="*/ 320431 h 812800"/>
                <a:gd name="connsiteX10" fmla="*/ 1742831 w 1993849"/>
                <a:gd name="connsiteY10" fmla="*/ 312615 h 812800"/>
                <a:gd name="connsiteX11" fmla="*/ 1797539 w 1993849"/>
                <a:gd name="connsiteY11" fmla="*/ 289169 h 812800"/>
                <a:gd name="connsiteX12" fmla="*/ 1836615 w 1993849"/>
                <a:gd name="connsiteY12" fmla="*/ 273538 h 812800"/>
                <a:gd name="connsiteX13" fmla="*/ 1961662 w 1993849"/>
                <a:gd name="connsiteY13" fmla="*/ 250092 h 812800"/>
                <a:gd name="connsiteX14" fmla="*/ 1977292 w 1993849"/>
                <a:gd name="connsiteY14" fmla="*/ 273538 h 812800"/>
                <a:gd name="connsiteX15" fmla="*/ 1992923 w 1993849"/>
                <a:gd name="connsiteY15" fmla="*/ 406400 h 812800"/>
                <a:gd name="connsiteX16" fmla="*/ 1992923 w 1993849"/>
                <a:gd name="connsiteY16" fmla="*/ 812800 h 812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993849" h="812800">
                  <a:moveTo>
                    <a:pt x="0" y="0"/>
                  </a:moveTo>
                  <a:cubicBezTo>
                    <a:pt x="3210" y="19260"/>
                    <a:pt x="10409" y="77488"/>
                    <a:pt x="23446" y="93785"/>
                  </a:cubicBezTo>
                  <a:cubicBezTo>
                    <a:pt x="33867" y="106811"/>
                    <a:pt x="45455" y="118983"/>
                    <a:pt x="54708" y="132862"/>
                  </a:cubicBezTo>
                  <a:cubicBezTo>
                    <a:pt x="91684" y="188324"/>
                    <a:pt x="45998" y="140770"/>
                    <a:pt x="93785" y="195385"/>
                  </a:cubicBezTo>
                  <a:cubicBezTo>
                    <a:pt x="130209" y="237013"/>
                    <a:pt x="118160" y="219450"/>
                    <a:pt x="164123" y="250092"/>
                  </a:cubicBezTo>
                  <a:cubicBezTo>
                    <a:pt x="174961" y="257317"/>
                    <a:pt x="183998" y="267212"/>
                    <a:pt x="195385" y="273538"/>
                  </a:cubicBezTo>
                  <a:cubicBezTo>
                    <a:pt x="214731" y="284286"/>
                    <a:pt x="243594" y="292559"/>
                    <a:pt x="265723" y="296985"/>
                  </a:cubicBezTo>
                  <a:cubicBezTo>
                    <a:pt x="281262" y="300093"/>
                    <a:pt x="297076" y="301692"/>
                    <a:pt x="312615" y="304800"/>
                  </a:cubicBezTo>
                  <a:cubicBezTo>
                    <a:pt x="323148" y="306906"/>
                    <a:pt x="333344" y="310508"/>
                    <a:pt x="343877" y="312615"/>
                  </a:cubicBezTo>
                  <a:cubicBezTo>
                    <a:pt x="359416" y="315723"/>
                    <a:pt x="375138" y="317826"/>
                    <a:pt x="390769" y="320431"/>
                  </a:cubicBezTo>
                  <a:lnTo>
                    <a:pt x="1742831" y="312615"/>
                  </a:lnTo>
                  <a:cubicBezTo>
                    <a:pt x="1776113" y="312239"/>
                    <a:pt x="1771357" y="302260"/>
                    <a:pt x="1797539" y="289169"/>
                  </a:cubicBezTo>
                  <a:cubicBezTo>
                    <a:pt x="1810087" y="282895"/>
                    <a:pt x="1823431" y="278332"/>
                    <a:pt x="1836615" y="273538"/>
                  </a:cubicBezTo>
                  <a:cubicBezTo>
                    <a:pt x="1900096" y="250454"/>
                    <a:pt x="1880222" y="258237"/>
                    <a:pt x="1961662" y="250092"/>
                  </a:cubicBezTo>
                  <a:cubicBezTo>
                    <a:pt x="1966872" y="257907"/>
                    <a:pt x="1973592" y="264905"/>
                    <a:pt x="1977292" y="273538"/>
                  </a:cubicBezTo>
                  <a:cubicBezTo>
                    <a:pt x="1990653" y="304714"/>
                    <a:pt x="1992802" y="398566"/>
                    <a:pt x="1992923" y="406400"/>
                  </a:cubicBezTo>
                  <a:cubicBezTo>
                    <a:pt x="1995007" y="541851"/>
                    <a:pt x="1992923" y="677333"/>
                    <a:pt x="1992923" y="812800"/>
                  </a:cubicBez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sp>
          <p:nvSpPr>
            <p:cNvPr id="17" name="Freeform 16"/>
            <p:cNvSpPr/>
            <p:nvPr/>
          </p:nvSpPr>
          <p:spPr>
            <a:xfrm>
              <a:off x="1535724" y="3171092"/>
              <a:ext cx="674077" cy="838200"/>
            </a:xfrm>
            <a:custGeom>
              <a:avLst/>
              <a:gdLst>
                <a:gd name="connsiteX0" fmla="*/ 0 w 898769"/>
                <a:gd name="connsiteY0" fmla="*/ 0 h 1117600"/>
                <a:gd name="connsiteX1" fmla="*/ 7815 w 898769"/>
                <a:gd name="connsiteY1" fmla="*/ 101600 h 1117600"/>
                <a:gd name="connsiteX2" fmla="*/ 39077 w 898769"/>
                <a:gd name="connsiteY2" fmla="*/ 148492 h 1117600"/>
                <a:gd name="connsiteX3" fmla="*/ 85969 w 898769"/>
                <a:gd name="connsiteY3" fmla="*/ 187569 h 1117600"/>
                <a:gd name="connsiteX4" fmla="*/ 203200 w 898769"/>
                <a:gd name="connsiteY4" fmla="*/ 203200 h 1117600"/>
                <a:gd name="connsiteX5" fmla="*/ 312615 w 898769"/>
                <a:gd name="connsiteY5" fmla="*/ 211015 h 1117600"/>
                <a:gd name="connsiteX6" fmla="*/ 351692 w 898769"/>
                <a:gd name="connsiteY6" fmla="*/ 257908 h 1117600"/>
                <a:gd name="connsiteX7" fmla="*/ 367323 w 898769"/>
                <a:gd name="connsiteY7" fmla="*/ 281354 h 1117600"/>
                <a:gd name="connsiteX8" fmla="*/ 414215 w 898769"/>
                <a:gd name="connsiteY8" fmla="*/ 320431 h 1117600"/>
                <a:gd name="connsiteX9" fmla="*/ 429846 w 898769"/>
                <a:gd name="connsiteY9" fmla="*/ 343877 h 1117600"/>
                <a:gd name="connsiteX10" fmla="*/ 437661 w 898769"/>
                <a:gd name="connsiteY10" fmla="*/ 367323 h 1117600"/>
                <a:gd name="connsiteX11" fmla="*/ 429846 w 898769"/>
                <a:gd name="connsiteY11" fmla="*/ 648677 h 1117600"/>
                <a:gd name="connsiteX12" fmla="*/ 414215 w 898769"/>
                <a:gd name="connsiteY12" fmla="*/ 820615 h 1117600"/>
                <a:gd name="connsiteX13" fmla="*/ 422031 w 898769"/>
                <a:gd name="connsiteY13" fmla="*/ 1023815 h 1117600"/>
                <a:gd name="connsiteX14" fmla="*/ 445477 w 898769"/>
                <a:gd name="connsiteY14" fmla="*/ 1031631 h 1117600"/>
                <a:gd name="connsiteX15" fmla="*/ 484554 w 898769"/>
                <a:gd name="connsiteY15" fmla="*/ 1039446 h 1117600"/>
                <a:gd name="connsiteX16" fmla="*/ 625231 w 898769"/>
                <a:gd name="connsiteY16" fmla="*/ 1055077 h 1117600"/>
                <a:gd name="connsiteX17" fmla="*/ 758092 w 898769"/>
                <a:gd name="connsiteY17" fmla="*/ 1070708 h 1117600"/>
                <a:gd name="connsiteX18" fmla="*/ 851877 w 898769"/>
                <a:gd name="connsiteY18" fmla="*/ 1101969 h 1117600"/>
                <a:gd name="connsiteX19" fmla="*/ 898769 w 898769"/>
                <a:gd name="connsiteY19" fmla="*/ 1117600 h 1117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898769" h="1117600">
                  <a:moveTo>
                    <a:pt x="0" y="0"/>
                  </a:moveTo>
                  <a:cubicBezTo>
                    <a:pt x="2605" y="33867"/>
                    <a:pt x="-829" y="68752"/>
                    <a:pt x="7815" y="101600"/>
                  </a:cubicBezTo>
                  <a:cubicBezTo>
                    <a:pt x="12596" y="119767"/>
                    <a:pt x="25794" y="135208"/>
                    <a:pt x="39077" y="148492"/>
                  </a:cubicBezTo>
                  <a:cubicBezTo>
                    <a:pt x="53163" y="162578"/>
                    <a:pt x="66925" y="179407"/>
                    <a:pt x="85969" y="187569"/>
                  </a:cubicBezTo>
                  <a:cubicBezTo>
                    <a:pt x="113704" y="199455"/>
                    <a:pt x="190762" y="202205"/>
                    <a:pt x="203200" y="203200"/>
                  </a:cubicBezTo>
                  <a:lnTo>
                    <a:pt x="312615" y="211015"/>
                  </a:lnTo>
                  <a:cubicBezTo>
                    <a:pt x="351421" y="269225"/>
                    <a:pt x="301549" y="197737"/>
                    <a:pt x="351692" y="257908"/>
                  </a:cubicBezTo>
                  <a:cubicBezTo>
                    <a:pt x="357705" y="265124"/>
                    <a:pt x="361310" y="274138"/>
                    <a:pt x="367323" y="281354"/>
                  </a:cubicBezTo>
                  <a:cubicBezTo>
                    <a:pt x="386128" y="303920"/>
                    <a:pt x="391161" y="305062"/>
                    <a:pt x="414215" y="320431"/>
                  </a:cubicBezTo>
                  <a:cubicBezTo>
                    <a:pt x="419425" y="328246"/>
                    <a:pt x="425645" y="335476"/>
                    <a:pt x="429846" y="343877"/>
                  </a:cubicBezTo>
                  <a:cubicBezTo>
                    <a:pt x="433530" y="351245"/>
                    <a:pt x="437661" y="359085"/>
                    <a:pt x="437661" y="367323"/>
                  </a:cubicBezTo>
                  <a:cubicBezTo>
                    <a:pt x="437661" y="461144"/>
                    <a:pt x="433384" y="554923"/>
                    <a:pt x="429846" y="648677"/>
                  </a:cubicBezTo>
                  <a:cubicBezTo>
                    <a:pt x="425049" y="775813"/>
                    <a:pt x="429595" y="743722"/>
                    <a:pt x="414215" y="820615"/>
                  </a:cubicBezTo>
                  <a:cubicBezTo>
                    <a:pt x="416820" y="888348"/>
                    <a:pt x="412097" y="956763"/>
                    <a:pt x="422031" y="1023815"/>
                  </a:cubicBezTo>
                  <a:cubicBezTo>
                    <a:pt x="423238" y="1031964"/>
                    <a:pt x="437485" y="1029633"/>
                    <a:pt x="445477" y="1031631"/>
                  </a:cubicBezTo>
                  <a:cubicBezTo>
                    <a:pt x="458364" y="1034853"/>
                    <a:pt x="471382" y="1037728"/>
                    <a:pt x="484554" y="1039446"/>
                  </a:cubicBezTo>
                  <a:cubicBezTo>
                    <a:pt x="531339" y="1045548"/>
                    <a:pt x="578524" y="1048405"/>
                    <a:pt x="625231" y="1055077"/>
                  </a:cubicBezTo>
                  <a:cubicBezTo>
                    <a:pt x="705856" y="1066594"/>
                    <a:pt x="661609" y="1061059"/>
                    <a:pt x="758092" y="1070708"/>
                  </a:cubicBezTo>
                  <a:cubicBezTo>
                    <a:pt x="893957" y="1104675"/>
                    <a:pt x="767755" y="1068321"/>
                    <a:pt x="851877" y="1101969"/>
                  </a:cubicBezTo>
                  <a:cubicBezTo>
                    <a:pt x="867175" y="1108088"/>
                    <a:pt x="898769" y="1117600"/>
                    <a:pt x="898769" y="1117600"/>
                  </a:cubicBez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cxnSp>
          <p:nvCxnSpPr>
            <p:cNvPr id="94" name="Straight Connector 93"/>
            <p:cNvCxnSpPr/>
            <p:nvPr/>
          </p:nvCxnSpPr>
          <p:spPr>
            <a:xfrm flipH="1">
              <a:off x="2582001" y="2665661"/>
              <a:ext cx="108000" cy="0"/>
            </a:xfrm>
            <a:prstGeom prst="line">
              <a:avLst/>
            </a:prstGeom>
            <a:ln w="762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0" name="Oval 119"/>
            <p:cNvSpPr/>
            <p:nvPr/>
          </p:nvSpPr>
          <p:spPr>
            <a:xfrm>
              <a:off x="1262380" y="3559414"/>
              <a:ext cx="252104" cy="254095"/>
            </a:xfrm>
            <a:prstGeom prst="ellipse">
              <a:avLst/>
            </a:prstGeom>
            <a:solidFill>
              <a:srgbClr val="FF0000"/>
            </a:solidFill>
            <a:ln w="28575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sp>
          <p:nvSpPr>
            <p:cNvPr id="104" name="Rectangle 103"/>
            <p:cNvSpPr/>
            <p:nvPr/>
          </p:nvSpPr>
          <p:spPr>
            <a:xfrm rot="5400000">
              <a:off x="1489424" y="3641227"/>
              <a:ext cx="110654" cy="51047"/>
            </a:xfrm>
            <a:prstGeom prst="rect">
              <a:avLst/>
            </a:prstGeom>
            <a:solidFill>
              <a:srgbClr val="A73797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</p:grpSp>
      <p:sp>
        <p:nvSpPr>
          <p:cNvPr id="84" name="Title 1"/>
          <p:cNvSpPr>
            <a:spLocks noGrp="1"/>
          </p:cNvSpPr>
          <p:nvPr>
            <p:ph type="title"/>
          </p:nvPr>
        </p:nvSpPr>
        <p:spPr>
          <a:xfrm>
            <a:off x="1143000" y="662"/>
            <a:ext cx="6858000" cy="570839"/>
          </a:xfrm>
        </p:spPr>
        <p:txBody>
          <a:bodyPr>
            <a:normAutofit/>
          </a:bodyPr>
          <a:lstStyle/>
          <a:p>
            <a:pPr algn="ctr"/>
            <a:r>
              <a:rPr lang="en-GB" sz="1800" b="1" dirty="0" smtClean="0">
                <a:latin typeface="Calibri" panose="020F0502020204030204" pitchFamily="34" charset="0"/>
              </a:rPr>
              <a:t>Cryogenic system in near future inside</a:t>
            </a:r>
            <a:endParaRPr lang="en-GB" sz="1800" b="1" dirty="0">
              <a:latin typeface="Calibri" panose="020F0502020204030204" pitchFamily="34" charset="0"/>
            </a:endParaRPr>
          </a:p>
        </p:txBody>
      </p:sp>
      <p:cxnSp>
        <p:nvCxnSpPr>
          <p:cNvPr id="85" name="Straight Connector 84"/>
          <p:cNvCxnSpPr/>
          <p:nvPr/>
        </p:nvCxnSpPr>
        <p:spPr>
          <a:xfrm>
            <a:off x="1143000" y="493296"/>
            <a:ext cx="6858000" cy="36095"/>
          </a:xfrm>
          <a:prstGeom prst="line">
            <a:avLst/>
          </a:prstGeom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01545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457200" y="3920052"/>
            <a:ext cx="8226854" cy="226402"/>
          </a:xfrm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93152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74559" y="1291591"/>
            <a:ext cx="7230979" cy="3286426"/>
          </a:xfrm>
        </p:spPr>
        <p:txBody>
          <a:bodyPr>
            <a:normAutofit fontScale="92500" lnSpcReduction="20000"/>
          </a:bodyPr>
          <a:lstStyle/>
          <a:p>
            <a:pPr marL="336042" lvl="1" indent="0" algn="ctr">
              <a:buNone/>
            </a:pPr>
            <a:r>
              <a:rPr lang="en-GB" dirty="0" err="1" smtClean="0"/>
              <a:t>ProtoDUNE</a:t>
            </a:r>
            <a:r>
              <a:rPr lang="en-GB" dirty="0" smtClean="0"/>
              <a:t> cryogenics</a:t>
            </a:r>
          </a:p>
          <a:p>
            <a:pPr marL="336042" lvl="1" indent="0" algn="ctr">
              <a:buNone/>
            </a:pPr>
            <a:endParaRPr lang="en-GB" dirty="0" smtClean="0"/>
          </a:p>
          <a:p>
            <a:pPr marL="336042" lvl="1" indent="0" algn="ctr">
              <a:buNone/>
            </a:pPr>
            <a:endParaRPr lang="en-GB" dirty="0" smtClean="0"/>
          </a:p>
          <a:p>
            <a:pPr marL="336042" lvl="1" indent="0" algn="ctr">
              <a:buNone/>
            </a:pPr>
            <a:r>
              <a:rPr lang="en-GB" sz="1500" dirty="0"/>
              <a:t>technical data, detailed </a:t>
            </a:r>
            <a:r>
              <a:rPr lang="en-GB" sz="1500" dirty="0" smtClean="0"/>
              <a:t>performance and </a:t>
            </a:r>
            <a:r>
              <a:rPr lang="en-GB" sz="1500" dirty="0"/>
              <a:t>assembly </a:t>
            </a:r>
            <a:r>
              <a:rPr lang="en-GB" sz="1500" dirty="0" smtClean="0"/>
              <a:t>time</a:t>
            </a:r>
            <a:endParaRPr lang="en-GB" sz="1500" dirty="0"/>
          </a:p>
          <a:p>
            <a:pPr marL="336042" lvl="1" indent="0">
              <a:buNone/>
            </a:pPr>
            <a:endParaRPr lang="en-GB" sz="1500" dirty="0"/>
          </a:p>
          <a:p>
            <a:pPr marL="336042" lvl="1" indent="0">
              <a:buNone/>
            </a:pPr>
            <a:endParaRPr lang="en-GB" sz="1500" dirty="0"/>
          </a:p>
          <a:p>
            <a:pPr marL="336042" lvl="1" indent="0">
              <a:buNone/>
            </a:pPr>
            <a:endParaRPr lang="en-GB" sz="1500" dirty="0"/>
          </a:p>
          <a:p>
            <a:pPr marL="336042" lvl="1" indent="0">
              <a:buNone/>
            </a:pPr>
            <a:endParaRPr lang="en-GB" sz="1500" dirty="0"/>
          </a:p>
          <a:p>
            <a:pPr marL="336042" lvl="1" indent="0">
              <a:buNone/>
            </a:pPr>
            <a:endParaRPr lang="en-GB" sz="1500" dirty="0"/>
          </a:p>
          <a:p>
            <a:pPr marL="27432" indent="0" algn="ctr">
              <a:buNone/>
            </a:pPr>
            <a:endParaRPr lang="en-US" dirty="0" smtClean="0">
              <a:solidFill>
                <a:schemeClr val="accent6"/>
              </a:solidFill>
            </a:endParaRPr>
          </a:p>
          <a:p>
            <a:pPr marL="27432" indent="0" algn="ctr">
              <a:buNone/>
            </a:pPr>
            <a:r>
              <a:rPr lang="en-US" sz="1500" dirty="0"/>
              <a:t>26 October 2017</a:t>
            </a:r>
          </a:p>
          <a:p>
            <a:pPr marL="27432" indent="0" algn="ctr">
              <a:buNone/>
            </a:pPr>
            <a:endParaRPr lang="en-US" dirty="0" smtClean="0">
              <a:solidFill>
                <a:schemeClr val="accent6"/>
              </a:solidFill>
            </a:endParaRPr>
          </a:p>
          <a:p>
            <a:pPr marL="27432" indent="0" algn="ctr">
              <a:buNone/>
            </a:pPr>
            <a:endParaRPr lang="en-GB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 smtClean="0"/>
              <a:t>26 October 2017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ctr"/>
            <a:r>
              <a:rPr lang="en-US" dirty="0" err="1" smtClean="0"/>
              <a:t>ProtoDUNE</a:t>
            </a:r>
            <a:r>
              <a:rPr lang="en-US" dirty="0" smtClean="0"/>
              <a:t> cryogenics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8261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662"/>
            <a:ext cx="6858000" cy="570839"/>
          </a:xfrm>
        </p:spPr>
        <p:txBody>
          <a:bodyPr>
            <a:normAutofit/>
          </a:bodyPr>
          <a:lstStyle/>
          <a:p>
            <a:pPr algn="ctr"/>
            <a:r>
              <a:rPr lang="fr-CH" sz="1800" b="1" dirty="0" smtClean="0">
                <a:latin typeface="Calibri" panose="020F0502020204030204" pitchFamily="34" charset="0"/>
              </a:rPr>
              <a:t>Content</a:t>
            </a:r>
            <a:endParaRPr lang="en-GB" sz="1800" b="1" dirty="0">
              <a:latin typeface="Calibri" panose="020F0502020204030204" pitchFamily="34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FR" sz="1050" dirty="0"/>
              <a:t>26 </a:t>
            </a:r>
            <a:r>
              <a:rPr lang="fr-FR" sz="1050" dirty="0" err="1"/>
              <a:t>October</a:t>
            </a:r>
            <a:r>
              <a:rPr lang="fr-FR" sz="1050" dirty="0"/>
              <a:t> 2017</a:t>
            </a:r>
            <a:endParaRPr lang="en-US" sz="105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ctr"/>
            <a:r>
              <a:rPr lang="en-US" sz="1050" dirty="0" err="1"/>
              <a:t>ProtoDUNE</a:t>
            </a:r>
            <a:r>
              <a:rPr lang="en-US" sz="1050" dirty="0"/>
              <a:t> cryogenics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1143000" y="493296"/>
            <a:ext cx="6858000" cy="36095"/>
          </a:xfrm>
          <a:prstGeom prst="line">
            <a:avLst/>
          </a:prstGeom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200" y="765739"/>
            <a:ext cx="8229600" cy="3203145"/>
          </a:xfrm>
        </p:spPr>
        <p:txBody>
          <a:bodyPr>
            <a:normAutofit/>
          </a:bodyPr>
          <a:lstStyle/>
          <a:p>
            <a:pPr marL="36576" indent="0">
              <a:buNone/>
            </a:pPr>
            <a:r>
              <a:rPr lang="en-GB" sz="1400" dirty="0" smtClean="0"/>
              <a:t>Experience at </a:t>
            </a:r>
            <a:r>
              <a:rPr lang="en-GB" sz="1400" dirty="0"/>
              <a:t>C</a:t>
            </a:r>
            <a:r>
              <a:rPr lang="en-GB" sz="1400" dirty="0" smtClean="0"/>
              <a:t>ERN with cryogenic systems for noble liquids</a:t>
            </a:r>
          </a:p>
          <a:p>
            <a:pPr marL="36576" indent="0">
              <a:buNone/>
            </a:pPr>
            <a:endParaRPr lang="en-GB" sz="1400" dirty="0"/>
          </a:p>
          <a:p>
            <a:pPr marL="36576" indent="0">
              <a:buNone/>
            </a:pPr>
            <a:r>
              <a:rPr lang="en-GB" sz="1400" dirty="0" smtClean="0"/>
              <a:t>NP04 cryogenic system:</a:t>
            </a:r>
          </a:p>
          <a:p>
            <a:pPr marL="36576" indent="0">
              <a:buNone/>
            </a:pPr>
            <a:endParaRPr lang="en-GB" sz="1400" dirty="0"/>
          </a:p>
          <a:p>
            <a:pPr>
              <a:buSzPct val="160000"/>
              <a:buFont typeface="Arial" panose="020B0604020202020204" pitchFamily="34" charset="0"/>
              <a:buChar char="•"/>
            </a:pPr>
            <a:r>
              <a:rPr lang="en-GB" sz="1400" dirty="0" smtClean="0"/>
              <a:t>Requirements</a:t>
            </a:r>
          </a:p>
          <a:p>
            <a:pPr>
              <a:buSzPct val="160000"/>
              <a:buFont typeface="Arial" panose="020B0604020202020204" pitchFamily="34" charset="0"/>
              <a:buChar char="•"/>
            </a:pPr>
            <a:endParaRPr lang="en-GB" sz="1400" dirty="0"/>
          </a:p>
          <a:p>
            <a:pPr>
              <a:buSzPct val="160000"/>
              <a:buFont typeface="Arial" panose="020B0604020202020204" pitchFamily="34" charset="0"/>
              <a:buChar char="•"/>
            </a:pPr>
            <a:r>
              <a:rPr lang="en-GB" sz="1400" dirty="0" smtClean="0"/>
              <a:t>Design Principles</a:t>
            </a:r>
          </a:p>
          <a:p>
            <a:pPr>
              <a:buSzPct val="160000"/>
              <a:buFont typeface="Arial" panose="020B0604020202020204" pitchFamily="34" charset="0"/>
              <a:buChar char="•"/>
            </a:pPr>
            <a:endParaRPr lang="en-GB" sz="1400" dirty="0"/>
          </a:p>
          <a:p>
            <a:pPr>
              <a:buSzPct val="160000"/>
              <a:buFont typeface="Arial" panose="020B0604020202020204" pitchFamily="34" charset="0"/>
              <a:buChar char="•"/>
            </a:pPr>
            <a:r>
              <a:rPr lang="en-GB" sz="1400" dirty="0" smtClean="0"/>
              <a:t>Design / Fabrication</a:t>
            </a:r>
          </a:p>
          <a:p>
            <a:pPr>
              <a:buSzPct val="160000"/>
              <a:buFont typeface="Arial" panose="020B0604020202020204" pitchFamily="34" charset="0"/>
              <a:buChar char="•"/>
            </a:pPr>
            <a:endParaRPr lang="en-GB" sz="1400" dirty="0"/>
          </a:p>
          <a:p>
            <a:pPr>
              <a:buSzPct val="160000"/>
              <a:buFont typeface="Arial" panose="020B0604020202020204" pitchFamily="34" charset="0"/>
              <a:buChar char="•"/>
            </a:pPr>
            <a:r>
              <a:rPr lang="en-GB" sz="1400" dirty="0" smtClean="0"/>
              <a:t>Status</a:t>
            </a:r>
          </a:p>
          <a:p>
            <a:pPr marL="36576" indent="0">
              <a:buSzPct val="160000"/>
              <a:buNone/>
            </a:pP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3016733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662"/>
            <a:ext cx="6858000" cy="570839"/>
          </a:xfrm>
        </p:spPr>
        <p:txBody>
          <a:bodyPr>
            <a:normAutofit/>
          </a:bodyPr>
          <a:lstStyle/>
          <a:p>
            <a:pPr marL="36576"/>
            <a:r>
              <a:rPr lang="en-GB" sz="1800" dirty="0"/>
              <a:t>Experience at CERN with cryogenic systems for noble </a:t>
            </a:r>
            <a:r>
              <a:rPr lang="en-GB" sz="1800" dirty="0" smtClean="0"/>
              <a:t>liquids (1/2)</a:t>
            </a:r>
            <a:endParaRPr lang="en-GB" sz="1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FR" sz="1050" dirty="0"/>
              <a:t>26 </a:t>
            </a:r>
            <a:r>
              <a:rPr lang="fr-FR" sz="1050" dirty="0" err="1"/>
              <a:t>October</a:t>
            </a:r>
            <a:r>
              <a:rPr lang="fr-FR" sz="1050" dirty="0"/>
              <a:t> 2017</a:t>
            </a:r>
            <a:endParaRPr lang="en-US" sz="105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ctr"/>
            <a:r>
              <a:rPr lang="en-US" sz="1050" dirty="0" err="1"/>
              <a:t>ProtoDUNE</a:t>
            </a:r>
            <a:r>
              <a:rPr lang="en-US" sz="1050" dirty="0"/>
              <a:t> cryogenics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1143000" y="493296"/>
            <a:ext cx="6858000" cy="36095"/>
          </a:xfrm>
          <a:prstGeom prst="line">
            <a:avLst/>
          </a:prstGeom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161989" y="685948"/>
            <a:ext cx="1438212" cy="1735235"/>
          </a:xfrm>
        </p:spPr>
        <p:txBody>
          <a:bodyPr>
            <a:normAutofit fontScale="92500"/>
          </a:bodyPr>
          <a:lstStyle/>
          <a:p>
            <a:pPr marL="36576" indent="0">
              <a:buNone/>
            </a:pPr>
            <a:r>
              <a:rPr lang="en-GB" sz="1400" dirty="0" smtClean="0"/>
              <a:t>NA48/NA62: 10 m</a:t>
            </a:r>
            <a:r>
              <a:rPr lang="en-GB" sz="1400" baseline="30000" dirty="0" smtClean="0"/>
              <a:t>3</a:t>
            </a:r>
            <a:r>
              <a:rPr lang="en-GB" sz="1400" dirty="0" smtClean="0"/>
              <a:t> of liquid krypton, continuously operating since 1996. Cryogenic system house-build.</a:t>
            </a:r>
            <a:endParaRPr lang="en-GB" sz="1400" dirty="0"/>
          </a:p>
        </p:txBody>
      </p:sp>
      <p:pic>
        <p:nvPicPr>
          <p:cNvPr id="8" name="Picture 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7689" y="630099"/>
            <a:ext cx="1234549" cy="1870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5" descr="test_PID_Simpl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03589" y="893272"/>
            <a:ext cx="1850341" cy="13445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/>
          <p:cNvSpPr/>
          <p:nvPr/>
        </p:nvSpPr>
        <p:spPr>
          <a:xfrm>
            <a:off x="54501" y="537718"/>
            <a:ext cx="4868725" cy="2111143"/>
          </a:xfrm>
          <a:prstGeom prst="rect">
            <a:avLst/>
          </a:prstGeom>
          <a:noFill/>
          <a:ln>
            <a:solidFill>
              <a:srgbClr val="0C377B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4" name="Group 13"/>
          <p:cNvGrpSpPr/>
          <p:nvPr/>
        </p:nvGrpSpPr>
        <p:grpSpPr>
          <a:xfrm>
            <a:off x="28444" y="2693195"/>
            <a:ext cx="4894782" cy="1731910"/>
            <a:chOff x="28444" y="2758214"/>
            <a:chExt cx="4894782" cy="1731910"/>
          </a:xfrm>
        </p:grpSpPr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87795" y="2821664"/>
              <a:ext cx="1202136" cy="1602848"/>
            </a:xfrm>
            <a:prstGeom prst="rect">
              <a:avLst/>
            </a:prstGeom>
          </p:spPr>
        </p:pic>
        <p:sp>
          <p:nvSpPr>
            <p:cNvPr id="11" name="TextBox 10"/>
            <p:cNvSpPr txBox="1"/>
            <p:nvPr/>
          </p:nvSpPr>
          <p:spPr>
            <a:xfrm>
              <a:off x="28444" y="2822868"/>
              <a:ext cx="1903302" cy="160043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 smtClean="0"/>
                <a:t>ATLAS test area for detectors: three cryostats operated in parallel from 1997 till 2004. Cryogenic system by in house and external supplier.</a:t>
              </a:r>
              <a:endParaRPr lang="en-GB" sz="1400" dirty="0"/>
            </a:p>
          </p:txBody>
        </p:sp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03573" y="3037584"/>
              <a:ext cx="1650357" cy="1171007"/>
            </a:xfrm>
            <a:prstGeom prst="rect">
              <a:avLst/>
            </a:prstGeom>
          </p:spPr>
        </p:pic>
        <p:sp>
          <p:nvSpPr>
            <p:cNvPr id="13" name="Rectangle 12"/>
            <p:cNvSpPr/>
            <p:nvPr/>
          </p:nvSpPr>
          <p:spPr>
            <a:xfrm>
              <a:off x="54501" y="2758214"/>
              <a:ext cx="4868725" cy="1731910"/>
            </a:xfrm>
            <a:prstGeom prst="rect">
              <a:avLst/>
            </a:prstGeom>
            <a:noFill/>
            <a:ln>
              <a:solidFill>
                <a:srgbClr val="00206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pic>
        <p:nvPicPr>
          <p:cNvPr id="18" name="Picture 2" descr="DSC02898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1039" y="610918"/>
            <a:ext cx="1887913" cy="1130134"/>
          </a:xfrm>
          <a:prstGeom prst="rect">
            <a:avLst/>
          </a:prstGeom>
          <a:noFill/>
          <a:ln w="28575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TextBox 20"/>
          <p:cNvSpPr txBox="1"/>
          <p:nvPr/>
        </p:nvSpPr>
        <p:spPr>
          <a:xfrm>
            <a:off x="5167954" y="1702931"/>
            <a:ext cx="2314698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ATLAS full detector tests: prototype tests station 2003 till 2005. Cryogenic system by external supplier and collaboration.</a:t>
            </a:r>
            <a:endParaRPr lang="en-GB" sz="1400" dirty="0"/>
          </a:p>
        </p:txBody>
      </p:sp>
      <p:grpSp>
        <p:nvGrpSpPr>
          <p:cNvPr id="22" name="Group 45"/>
          <p:cNvGrpSpPr>
            <a:grpSpLocks/>
          </p:cNvGrpSpPr>
          <p:nvPr/>
        </p:nvGrpSpPr>
        <p:grpSpPr bwMode="auto">
          <a:xfrm>
            <a:off x="6071772" y="2783887"/>
            <a:ext cx="2334765" cy="1548362"/>
            <a:chOff x="2379" y="1488"/>
            <a:chExt cx="3821" cy="2643"/>
          </a:xfrm>
        </p:grpSpPr>
        <p:pic>
          <p:nvPicPr>
            <p:cNvPr id="23" name="Picture 34" descr="LN2diacooldown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44" y="1488"/>
              <a:ext cx="3221" cy="25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24" name="Group 23"/>
            <p:cNvGrpSpPr>
              <a:grpSpLocks/>
            </p:cNvGrpSpPr>
            <p:nvPr/>
          </p:nvGrpSpPr>
          <p:grpSpPr bwMode="auto">
            <a:xfrm>
              <a:off x="2379" y="1571"/>
              <a:ext cx="3821" cy="2560"/>
              <a:chOff x="2379" y="1571"/>
              <a:chExt cx="3821" cy="2560"/>
            </a:xfrm>
          </p:grpSpPr>
          <p:sp>
            <p:nvSpPr>
              <p:cNvPr id="25" name="Text Box 5"/>
              <p:cNvSpPr txBox="1">
                <a:spLocks noChangeAspect="1" noChangeArrowheads="1"/>
              </p:cNvSpPr>
              <p:nvPr/>
            </p:nvSpPr>
            <p:spPr bwMode="auto">
              <a:xfrm>
                <a:off x="4688" y="2588"/>
                <a:ext cx="469" cy="52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lvl1pPr algn="l">
                  <a:spcBef>
                    <a:spcPct val="20000"/>
                  </a:spcBef>
                  <a:buFont typeface="Wingdings" panose="05000000000000000000" pitchFamily="2" charset="2"/>
                  <a:buChar char="Ø"/>
                  <a:defRPr sz="3200">
                    <a:solidFill>
                      <a:srgbClr val="0033CC"/>
                    </a:solidFill>
                    <a:latin typeface="Verdana" panose="020B0604030504040204" pitchFamily="34" charset="0"/>
                  </a:defRPr>
                </a:lvl1pPr>
                <a:lvl2pPr marL="742950" indent="-285750" algn="l">
                  <a:spcBef>
                    <a:spcPct val="20000"/>
                  </a:spcBef>
                  <a:buChar char="•"/>
                  <a:defRPr sz="2800">
                    <a:solidFill>
                      <a:srgbClr val="0033CC"/>
                    </a:solidFill>
                    <a:latin typeface="Verdana" panose="020B0604030504040204" pitchFamily="34" charset="0"/>
                  </a:defRPr>
                </a:lvl2pPr>
                <a:lvl3pPr marL="1143000" indent="-228600" algn="l">
                  <a:spcBef>
                    <a:spcPct val="20000"/>
                  </a:spcBef>
                  <a:buFont typeface="Verdana" panose="020B0604030504040204" pitchFamily="34" charset="0"/>
                  <a:buChar char="–"/>
                  <a:defRPr sz="2400">
                    <a:solidFill>
                      <a:srgbClr val="0033CC"/>
                    </a:solidFill>
                    <a:latin typeface="Verdana" panose="020B0604030504040204" pitchFamily="34" charset="0"/>
                  </a:defRPr>
                </a:lvl3pPr>
                <a:lvl4pPr marL="1600200" indent="-228600" algn="l">
                  <a:spcBef>
                    <a:spcPct val="20000"/>
                  </a:spcBef>
                  <a:buChar char="–"/>
                  <a:defRPr sz="2000">
                    <a:solidFill>
                      <a:srgbClr val="0033CC"/>
                    </a:solidFill>
                    <a:latin typeface="Verdana" panose="020B0604030504040204" pitchFamily="34" charset="0"/>
                  </a:defRPr>
                </a:lvl4pPr>
                <a:lvl5pPr marL="2057400" indent="-228600" algn="l">
                  <a:spcBef>
                    <a:spcPct val="20000"/>
                  </a:spcBef>
                  <a:buChar char="»"/>
                  <a:defRPr sz="2000">
                    <a:solidFill>
                      <a:srgbClr val="0033CC"/>
                    </a:solidFill>
                    <a:latin typeface="Verdana" panose="020B060403050404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rgbClr val="0033CC"/>
                    </a:solidFill>
                    <a:latin typeface="Verdana" panose="020B060403050404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rgbClr val="0033CC"/>
                    </a:solidFill>
                    <a:latin typeface="Verdana" panose="020B060403050404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rgbClr val="0033CC"/>
                    </a:solidFill>
                    <a:latin typeface="Verdana" panose="020B060403050404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rgbClr val="0033CC"/>
                    </a:solidFill>
                    <a:latin typeface="Verdana" panose="020B0604030504040204" pitchFamily="34" charset="0"/>
                  </a:defRPr>
                </a:lvl9pPr>
              </a:lstStyle>
              <a:p>
                <a:pPr algn="ctr">
                  <a:spcBef>
                    <a:spcPct val="50000"/>
                  </a:spcBef>
                  <a:buFontTx/>
                  <a:buNone/>
                </a:pPr>
                <a:endParaRPr lang="en-US" altLang="en-US" sz="14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6" name="Text Box 7"/>
              <p:cNvSpPr txBox="1">
                <a:spLocks noChangeAspect="1" noChangeArrowheads="1"/>
              </p:cNvSpPr>
              <p:nvPr/>
            </p:nvSpPr>
            <p:spPr bwMode="auto">
              <a:xfrm>
                <a:off x="2723" y="2728"/>
                <a:ext cx="1009" cy="36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>
                <a:lvl1pPr algn="l">
                  <a:spcBef>
                    <a:spcPct val="20000"/>
                  </a:spcBef>
                  <a:buFont typeface="Wingdings" panose="05000000000000000000" pitchFamily="2" charset="2"/>
                  <a:buChar char="Ø"/>
                  <a:defRPr sz="3200">
                    <a:solidFill>
                      <a:srgbClr val="0033CC"/>
                    </a:solidFill>
                    <a:latin typeface="Verdana" panose="020B0604030504040204" pitchFamily="34" charset="0"/>
                  </a:defRPr>
                </a:lvl1pPr>
                <a:lvl2pPr marL="742950" indent="-285750" algn="l">
                  <a:spcBef>
                    <a:spcPct val="20000"/>
                  </a:spcBef>
                  <a:buChar char="•"/>
                  <a:defRPr sz="2800">
                    <a:solidFill>
                      <a:srgbClr val="0033CC"/>
                    </a:solidFill>
                    <a:latin typeface="Verdana" panose="020B0604030504040204" pitchFamily="34" charset="0"/>
                  </a:defRPr>
                </a:lvl2pPr>
                <a:lvl3pPr marL="1143000" indent="-228600" algn="l">
                  <a:spcBef>
                    <a:spcPct val="20000"/>
                  </a:spcBef>
                  <a:buFont typeface="Verdana" panose="020B0604030504040204" pitchFamily="34" charset="0"/>
                  <a:buChar char="–"/>
                  <a:defRPr sz="2400">
                    <a:solidFill>
                      <a:srgbClr val="0033CC"/>
                    </a:solidFill>
                    <a:latin typeface="Verdana" panose="020B0604030504040204" pitchFamily="34" charset="0"/>
                  </a:defRPr>
                </a:lvl3pPr>
                <a:lvl4pPr marL="1600200" indent="-228600" algn="l">
                  <a:spcBef>
                    <a:spcPct val="20000"/>
                  </a:spcBef>
                  <a:buChar char="–"/>
                  <a:defRPr sz="2000">
                    <a:solidFill>
                      <a:srgbClr val="0033CC"/>
                    </a:solidFill>
                    <a:latin typeface="Verdana" panose="020B0604030504040204" pitchFamily="34" charset="0"/>
                  </a:defRPr>
                </a:lvl4pPr>
                <a:lvl5pPr marL="2057400" indent="-228600" algn="l">
                  <a:spcBef>
                    <a:spcPct val="20000"/>
                  </a:spcBef>
                  <a:buChar char="»"/>
                  <a:defRPr sz="2000">
                    <a:solidFill>
                      <a:srgbClr val="0033CC"/>
                    </a:solidFill>
                    <a:latin typeface="Verdana" panose="020B060403050404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rgbClr val="0033CC"/>
                    </a:solidFill>
                    <a:latin typeface="Verdana" panose="020B060403050404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rgbClr val="0033CC"/>
                    </a:solidFill>
                    <a:latin typeface="Verdana" panose="020B060403050404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rgbClr val="0033CC"/>
                    </a:solidFill>
                    <a:latin typeface="Verdana" panose="020B060403050404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rgbClr val="0033CC"/>
                    </a:solidFill>
                    <a:latin typeface="Verdana" panose="020B0604030504040204" pitchFamily="34" charset="0"/>
                  </a:defRPr>
                </a:lvl9pPr>
              </a:lstStyle>
              <a:p>
                <a:pPr algn="ctr">
                  <a:spcBef>
                    <a:spcPct val="50000"/>
                  </a:spcBef>
                  <a:buFontTx/>
                  <a:buNone/>
                </a:pPr>
                <a:r>
                  <a:rPr lang="en-US" altLang="en-US" sz="800" dirty="0">
                    <a:solidFill>
                      <a:schemeClr val="tx1"/>
                    </a:solidFill>
                  </a:rPr>
                  <a:t>End-cap</a:t>
                </a:r>
              </a:p>
            </p:txBody>
          </p:sp>
          <p:sp>
            <p:nvSpPr>
              <p:cNvPr id="27" name="Text Box 8"/>
              <p:cNvSpPr txBox="1">
                <a:spLocks noChangeAspect="1" noChangeArrowheads="1"/>
              </p:cNvSpPr>
              <p:nvPr/>
            </p:nvSpPr>
            <p:spPr bwMode="auto">
              <a:xfrm>
                <a:off x="2544" y="3763"/>
                <a:ext cx="1703" cy="36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>
                <a:lvl1pPr algn="l">
                  <a:spcBef>
                    <a:spcPct val="20000"/>
                  </a:spcBef>
                  <a:buFont typeface="Wingdings" panose="05000000000000000000" pitchFamily="2" charset="2"/>
                  <a:buChar char="Ø"/>
                  <a:defRPr sz="3200">
                    <a:solidFill>
                      <a:srgbClr val="0033CC"/>
                    </a:solidFill>
                    <a:latin typeface="Verdana" panose="020B0604030504040204" pitchFamily="34" charset="0"/>
                  </a:defRPr>
                </a:lvl1pPr>
                <a:lvl2pPr marL="742950" indent="-285750" algn="l">
                  <a:spcBef>
                    <a:spcPct val="20000"/>
                  </a:spcBef>
                  <a:buChar char="•"/>
                  <a:defRPr sz="2800">
                    <a:solidFill>
                      <a:srgbClr val="0033CC"/>
                    </a:solidFill>
                    <a:latin typeface="Verdana" panose="020B0604030504040204" pitchFamily="34" charset="0"/>
                  </a:defRPr>
                </a:lvl2pPr>
                <a:lvl3pPr marL="1143000" indent="-228600" algn="l">
                  <a:spcBef>
                    <a:spcPct val="20000"/>
                  </a:spcBef>
                  <a:buFont typeface="Verdana" panose="020B0604030504040204" pitchFamily="34" charset="0"/>
                  <a:buChar char="–"/>
                  <a:defRPr sz="2400">
                    <a:solidFill>
                      <a:srgbClr val="0033CC"/>
                    </a:solidFill>
                    <a:latin typeface="Verdana" panose="020B0604030504040204" pitchFamily="34" charset="0"/>
                  </a:defRPr>
                </a:lvl3pPr>
                <a:lvl4pPr marL="1600200" indent="-228600" algn="l">
                  <a:spcBef>
                    <a:spcPct val="20000"/>
                  </a:spcBef>
                  <a:buChar char="–"/>
                  <a:defRPr sz="2000">
                    <a:solidFill>
                      <a:srgbClr val="0033CC"/>
                    </a:solidFill>
                    <a:latin typeface="Verdana" panose="020B0604030504040204" pitchFamily="34" charset="0"/>
                  </a:defRPr>
                </a:lvl4pPr>
                <a:lvl5pPr marL="2057400" indent="-228600" algn="l">
                  <a:spcBef>
                    <a:spcPct val="20000"/>
                  </a:spcBef>
                  <a:buChar char="»"/>
                  <a:defRPr sz="2000">
                    <a:solidFill>
                      <a:srgbClr val="0033CC"/>
                    </a:solidFill>
                    <a:latin typeface="Verdana" panose="020B060403050404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rgbClr val="0033CC"/>
                    </a:solidFill>
                    <a:latin typeface="Verdana" panose="020B060403050404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rgbClr val="0033CC"/>
                    </a:solidFill>
                    <a:latin typeface="Verdana" panose="020B060403050404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rgbClr val="0033CC"/>
                    </a:solidFill>
                    <a:latin typeface="Verdana" panose="020B060403050404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rgbClr val="0033CC"/>
                    </a:solidFill>
                    <a:latin typeface="Verdana" panose="020B0604030504040204" pitchFamily="34" charset="0"/>
                  </a:defRPr>
                </a:lvl9pPr>
              </a:lstStyle>
              <a:p>
                <a:pPr algn="r">
                  <a:spcBef>
                    <a:spcPct val="50000"/>
                  </a:spcBef>
                  <a:buFontTx/>
                  <a:buNone/>
                </a:pPr>
                <a:r>
                  <a:rPr lang="en-US" altLang="en-US" sz="800" dirty="0" err="1">
                    <a:solidFill>
                      <a:schemeClr val="tx1"/>
                    </a:solidFill>
                  </a:rPr>
                  <a:t>LAr</a:t>
                </a:r>
                <a:r>
                  <a:rPr lang="en-US" altLang="en-US" sz="800" dirty="0">
                    <a:solidFill>
                      <a:schemeClr val="tx1"/>
                    </a:solidFill>
                  </a:rPr>
                  <a:t> Tanks</a:t>
                </a:r>
              </a:p>
            </p:txBody>
          </p:sp>
          <p:sp>
            <p:nvSpPr>
              <p:cNvPr id="28" name="Text Box 10"/>
              <p:cNvSpPr txBox="1">
                <a:spLocks noChangeAspect="1" noChangeArrowheads="1"/>
              </p:cNvSpPr>
              <p:nvPr/>
            </p:nvSpPr>
            <p:spPr bwMode="auto">
              <a:xfrm>
                <a:off x="4988" y="1571"/>
                <a:ext cx="1068" cy="52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>
                <a:lvl1pPr algn="l">
                  <a:spcBef>
                    <a:spcPct val="20000"/>
                  </a:spcBef>
                  <a:buFont typeface="Wingdings" panose="05000000000000000000" pitchFamily="2" charset="2"/>
                  <a:buChar char="Ø"/>
                  <a:defRPr sz="3200">
                    <a:solidFill>
                      <a:srgbClr val="0033CC"/>
                    </a:solidFill>
                    <a:latin typeface="Verdana" panose="020B0604030504040204" pitchFamily="34" charset="0"/>
                  </a:defRPr>
                </a:lvl1pPr>
                <a:lvl2pPr marL="742950" indent="-285750" algn="l">
                  <a:spcBef>
                    <a:spcPct val="20000"/>
                  </a:spcBef>
                  <a:buChar char="•"/>
                  <a:defRPr sz="2800">
                    <a:solidFill>
                      <a:srgbClr val="0033CC"/>
                    </a:solidFill>
                    <a:latin typeface="Verdana" panose="020B0604030504040204" pitchFamily="34" charset="0"/>
                  </a:defRPr>
                </a:lvl2pPr>
                <a:lvl3pPr marL="1143000" indent="-228600" algn="l">
                  <a:spcBef>
                    <a:spcPct val="20000"/>
                  </a:spcBef>
                  <a:buFont typeface="Verdana" panose="020B0604030504040204" pitchFamily="34" charset="0"/>
                  <a:buChar char="–"/>
                  <a:defRPr sz="2400">
                    <a:solidFill>
                      <a:srgbClr val="0033CC"/>
                    </a:solidFill>
                    <a:latin typeface="Verdana" panose="020B0604030504040204" pitchFamily="34" charset="0"/>
                  </a:defRPr>
                </a:lvl3pPr>
                <a:lvl4pPr marL="1600200" indent="-228600" algn="l">
                  <a:spcBef>
                    <a:spcPct val="20000"/>
                  </a:spcBef>
                  <a:buChar char="–"/>
                  <a:defRPr sz="2000">
                    <a:solidFill>
                      <a:srgbClr val="0033CC"/>
                    </a:solidFill>
                    <a:latin typeface="Verdana" panose="020B0604030504040204" pitchFamily="34" charset="0"/>
                  </a:defRPr>
                </a:lvl4pPr>
                <a:lvl5pPr marL="2057400" indent="-228600" algn="l">
                  <a:spcBef>
                    <a:spcPct val="20000"/>
                  </a:spcBef>
                  <a:buChar char="»"/>
                  <a:defRPr sz="2000">
                    <a:solidFill>
                      <a:srgbClr val="0033CC"/>
                    </a:solidFill>
                    <a:latin typeface="Verdana" panose="020B060403050404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rgbClr val="0033CC"/>
                    </a:solidFill>
                    <a:latin typeface="Verdana" panose="020B060403050404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rgbClr val="0033CC"/>
                    </a:solidFill>
                    <a:latin typeface="Verdana" panose="020B060403050404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rgbClr val="0033CC"/>
                    </a:solidFill>
                    <a:latin typeface="Verdana" panose="020B060403050404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rgbClr val="0033CC"/>
                    </a:solidFill>
                    <a:latin typeface="Verdana" panose="020B0604030504040204" pitchFamily="34" charset="0"/>
                  </a:defRPr>
                </a:lvl9pPr>
              </a:lstStyle>
              <a:p>
                <a:pPr algn="ctr">
                  <a:spcBef>
                    <a:spcPct val="50000"/>
                  </a:spcBef>
                  <a:buFontTx/>
                  <a:buNone/>
                </a:pPr>
                <a:r>
                  <a:rPr lang="en-US" altLang="en-US" sz="800" dirty="0">
                    <a:solidFill>
                      <a:schemeClr val="tx1"/>
                    </a:solidFill>
                  </a:rPr>
                  <a:t>LN</a:t>
                </a:r>
                <a:r>
                  <a:rPr lang="en-US" altLang="en-US" sz="800" baseline="-25000" dirty="0">
                    <a:solidFill>
                      <a:schemeClr val="tx1"/>
                    </a:solidFill>
                  </a:rPr>
                  <a:t>2</a:t>
                </a:r>
                <a:r>
                  <a:rPr lang="en-US" altLang="en-US" sz="1400" dirty="0">
                    <a:solidFill>
                      <a:schemeClr val="tx1"/>
                    </a:solidFill>
                  </a:rPr>
                  <a:t> </a:t>
                </a:r>
              </a:p>
            </p:txBody>
          </p:sp>
          <p:sp>
            <p:nvSpPr>
              <p:cNvPr id="29" name="Text Box 11"/>
              <p:cNvSpPr txBox="1">
                <a:spLocks noChangeAspect="1" noChangeArrowheads="1"/>
              </p:cNvSpPr>
              <p:nvPr/>
            </p:nvSpPr>
            <p:spPr bwMode="auto">
              <a:xfrm>
                <a:off x="4381" y="3506"/>
                <a:ext cx="1224" cy="36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>
                <a:lvl1pPr algn="l">
                  <a:spcBef>
                    <a:spcPct val="20000"/>
                  </a:spcBef>
                  <a:buFont typeface="Wingdings" panose="05000000000000000000" pitchFamily="2" charset="2"/>
                  <a:buChar char="Ø"/>
                  <a:defRPr sz="3200">
                    <a:solidFill>
                      <a:srgbClr val="0033CC"/>
                    </a:solidFill>
                    <a:latin typeface="Verdana" panose="020B0604030504040204" pitchFamily="34" charset="0"/>
                  </a:defRPr>
                </a:lvl1pPr>
                <a:lvl2pPr marL="742950" indent="-285750" algn="l">
                  <a:spcBef>
                    <a:spcPct val="20000"/>
                  </a:spcBef>
                  <a:buChar char="•"/>
                  <a:defRPr sz="2800">
                    <a:solidFill>
                      <a:srgbClr val="0033CC"/>
                    </a:solidFill>
                    <a:latin typeface="Verdana" panose="020B0604030504040204" pitchFamily="34" charset="0"/>
                  </a:defRPr>
                </a:lvl2pPr>
                <a:lvl3pPr marL="1143000" indent="-228600" algn="l">
                  <a:spcBef>
                    <a:spcPct val="20000"/>
                  </a:spcBef>
                  <a:buFont typeface="Verdana" panose="020B0604030504040204" pitchFamily="34" charset="0"/>
                  <a:buChar char="–"/>
                  <a:defRPr sz="2400">
                    <a:solidFill>
                      <a:srgbClr val="0033CC"/>
                    </a:solidFill>
                    <a:latin typeface="Verdana" panose="020B0604030504040204" pitchFamily="34" charset="0"/>
                  </a:defRPr>
                </a:lvl3pPr>
                <a:lvl4pPr marL="1600200" indent="-228600" algn="l">
                  <a:spcBef>
                    <a:spcPct val="20000"/>
                  </a:spcBef>
                  <a:buChar char="–"/>
                  <a:defRPr sz="2000">
                    <a:solidFill>
                      <a:srgbClr val="0033CC"/>
                    </a:solidFill>
                    <a:latin typeface="Verdana" panose="020B0604030504040204" pitchFamily="34" charset="0"/>
                  </a:defRPr>
                </a:lvl4pPr>
                <a:lvl5pPr marL="2057400" indent="-228600" algn="l">
                  <a:spcBef>
                    <a:spcPct val="20000"/>
                  </a:spcBef>
                  <a:buChar char="»"/>
                  <a:defRPr sz="2000">
                    <a:solidFill>
                      <a:srgbClr val="0033CC"/>
                    </a:solidFill>
                    <a:latin typeface="Verdana" panose="020B060403050404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rgbClr val="0033CC"/>
                    </a:solidFill>
                    <a:latin typeface="Verdana" panose="020B060403050404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rgbClr val="0033CC"/>
                    </a:solidFill>
                    <a:latin typeface="Verdana" panose="020B060403050404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rgbClr val="0033CC"/>
                    </a:solidFill>
                    <a:latin typeface="Verdana" panose="020B060403050404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rgbClr val="0033CC"/>
                    </a:solidFill>
                    <a:latin typeface="Verdana" panose="020B0604030504040204" pitchFamily="34" charset="0"/>
                  </a:defRPr>
                </a:lvl9pPr>
              </a:lstStyle>
              <a:p>
                <a:pPr algn="ctr">
                  <a:spcBef>
                    <a:spcPct val="50000"/>
                  </a:spcBef>
                  <a:buFontTx/>
                  <a:buNone/>
                </a:pPr>
                <a:r>
                  <a:rPr lang="en-US" altLang="en-US" sz="800" dirty="0">
                    <a:solidFill>
                      <a:schemeClr val="tx1"/>
                    </a:solidFill>
                    <a:latin typeface="Arial Unicode MS" panose="020B0604020202020204" pitchFamily="34" charset="-128"/>
                  </a:rPr>
                  <a:t>LN</a:t>
                </a:r>
                <a:r>
                  <a:rPr lang="en-US" altLang="en-US" sz="800" baseline="-25000" dirty="0">
                    <a:solidFill>
                      <a:schemeClr val="tx1"/>
                    </a:solidFill>
                    <a:latin typeface="Arial Unicode MS" panose="020B0604020202020204" pitchFamily="34" charset="-128"/>
                  </a:rPr>
                  <a:t>2</a:t>
                </a:r>
                <a:r>
                  <a:rPr lang="en-US" altLang="en-US" sz="800" dirty="0">
                    <a:solidFill>
                      <a:schemeClr val="tx1"/>
                    </a:solidFill>
                    <a:latin typeface="Arial Unicode MS" panose="020B0604020202020204" pitchFamily="34" charset="-128"/>
                  </a:rPr>
                  <a:t> pump</a:t>
                </a:r>
              </a:p>
            </p:txBody>
          </p:sp>
          <p:sp>
            <p:nvSpPr>
              <p:cNvPr id="30" name="Text Box 12"/>
              <p:cNvSpPr txBox="1">
                <a:spLocks noChangeAspect="1" noChangeArrowheads="1"/>
              </p:cNvSpPr>
              <p:nvPr/>
            </p:nvSpPr>
            <p:spPr bwMode="auto">
              <a:xfrm>
                <a:off x="2830" y="1786"/>
                <a:ext cx="1551" cy="57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>
                <a:lvl1pPr algn="l">
                  <a:spcBef>
                    <a:spcPct val="20000"/>
                  </a:spcBef>
                  <a:buFont typeface="Wingdings" panose="05000000000000000000" pitchFamily="2" charset="2"/>
                  <a:buChar char="Ø"/>
                  <a:defRPr sz="3200">
                    <a:solidFill>
                      <a:srgbClr val="0033CC"/>
                    </a:solidFill>
                    <a:latin typeface="Verdana" panose="020B0604030504040204" pitchFamily="34" charset="0"/>
                  </a:defRPr>
                </a:lvl1pPr>
                <a:lvl2pPr marL="742950" indent="-285750" algn="l">
                  <a:spcBef>
                    <a:spcPct val="20000"/>
                  </a:spcBef>
                  <a:buChar char="•"/>
                  <a:defRPr sz="2800">
                    <a:solidFill>
                      <a:srgbClr val="0033CC"/>
                    </a:solidFill>
                    <a:latin typeface="Verdana" panose="020B0604030504040204" pitchFamily="34" charset="0"/>
                  </a:defRPr>
                </a:lvl2pPr>
                <a:lvl3pPr marL="1143000" indent="-228600" algn="l">
                  <a:spcBef>
                    <a:spcPct val="20000"/>
                  </a:spcBef>
                  <a:buFont typeface="Verdana" panose="020B0604030504040204" pitchFamily="34" charset="0"/>
                  <a:buChar char="–"/>
                  <a:defRPr sz="2400">
                    <a:solidFill>
                      <a:srgbClr val="0033CC"/>
                    </a:solidFill>
                    <a:latin typeface="Verdana" panose="020B0604030504040204" pitchFamily="34" charset="0"/>
                  </a:defRPr>
                </a:lvl3pPr>
                <a:lvl4pPr marL="1600200" indent="-228600" algn="l">
                  <a:spcBef>
                    <a:spcPct val="20000"/>
                  </a:spcBef>
                  <a:buChar char="–"/>
                  <a:defRPr sz="2000">
                    <a:solidFill>
                      <a:srgbClr val="0033CC"/>
                    </a:solidFill>
                    <a:latin typeface="Verdana" panose="020B0604030504040204" pitchFamily="34" charset="0"/>
                  </a:defRPr>
                </a:lvl4pPr>
                <a:lvl5pPr marL="2057400" indent="-228600" algn="l">
                  <a:spcBef>
                    <a:spcPct val="20000"/>
                  </a:spcBef>
                  <a:buChar char="»"/>
                  <a:defRPr sz="2000">
                    <a:solidFill>
                      <a:srgbClr val="0033CC"/>
                    </a:solidFill>
                    <a:latin typeface="Verdana" panose="020B060403050404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rgbClr val="0033CC"/>
                    </a:solidFill>
                    <a:latin typeface="Verdana" panose="020B060403050404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rgbClr val="0033CC"/>
                    </a:solidFill>
                    <a:latin typeface="Verdana" panose="020B060403050404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rgbClr val="0033CC"/>
                    </a:solidFill>
                    <a:latin typeface="Verdana" panose="020B060403050404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rgbClr val="0033CC"/>
                    </a:solidFill>
                    <a:latin typeface="Verdana" panose="020B0604030504040204" pitchFamily="34" charset="0"/>
                  </a:defRPr>
                </a:lvl9pPr>
              </a:lstStyle>
              <a:p>
                <a:pPr algn="ctr">
                  <a:spcBef>
                    <a:spcPct val="50000"/>
                  </a:spcBef>
                  <a:buFontTx/>
                  <a:buNone/>
                </a:pPr>
                <a:r>
                  <a:rPr lang="en-US" altLang="en-US" sz="800" dirty="0">
                    <a:solidFill>
                      <a:schemeClr val="tx1"/>
                    </a:solidFill>
                  </a:rPr>
                  <a:t>Expansion </a:t>
                </a:r>
                <a:r>
                  <a:rPr lang="en-US" altLang="en-US" sz="800" dirty="0" smtClean="0">
                    <a:solidFill>
                      <a:schemeClr val="tx1"/>
                    </a:solidFill>
                  </a:rPr>
                  <a:t>vessel</a:t>
                </a:r>
                <a:endParaRPr lang="en-US" altLang="en-US" sz="14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31" name="Text Box 30"/>
              <p:cNvSpPr txBox="1">
                <a:spLocks noChangeAspect="1" noChangeArrowheads="1"/>
              </p:cNvSpPr>
              <p:nvPr/>
            </p:nvSpPr>
            <p:spPr bwMode="auto">
              <a:xfrm>
                <a:off x="3285" y="3583"/>
                <a:ext cx="935" cy="36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>
                <a:lvl1pPr algn="l">
                  <a:spcBef>
                    <a:spcPct val="20000"/>
                  </a:spcBef>
                  <a:buFont typeface="Wingdings" panose="05000000000000000000" pitchFamily="2" charset="2"/>
                  <a:buChar char="Ø"/>
                  <a:defRPr sz="3200">
                    <a:solidFill>
                      <a:srgbClr val="0033CC"/>
                    </a:solidFill>
                    <a:latin typeface="Verdana" panose="020B0604030504040204" pitchFamily="34" charset="0"/>
                  </a:defRPr>
                </a:lvl1pPr>
                <a:lvl2pPr marL="742950" indent="-285750" algn="l">
                  <a:spcBef>
                    <a:spcPct val="20000"/>
                  </a:spcBef>
                  <a:buChar char="•"/>
                  <a:defRPr sz="2800">
                    <a:solidFill>
                      <a:srgbClr val="0033CC"/>
                    </a:solidFill>
                    <a:latin typeface="Verdana" panose="020B0604030504040204" pitchFamily="34" charset="0"/>
                  </a:defRPr>
                </a:lvl2pPr>
                <a:lvl3pPr marL="1143000" indent="-228600" algn="l">
                  <a:spcBef>
                    <a:spcPct val="20000"/>
                  </a:spcBef>
                  <a:buFont typeface="Verdana" panose="020B0604030504040204" pitchFamily="34" charset="0"/>
                  <a:buChar char="–"/>
                  <a:defRPr sz="2400">
                    <a:solidFill>
                      <a:srgbClr val="0033CC"/>
                    </a:solidFill>
                    <a:latin typeface="Verdana" panose="020B0604030504040204" pitchFamily="34" charset="0"/>
                  </a:defRPr>
                </a:lvl3pPr>
                <a:lvl4pPr marL="1600200" indent="-228600" algn="l">
                  <a:spcBef>
                    <a:spcPct val="20000"/>
                  </a:spcBef>
                  <a:buChar char="–"/>
                  <a:defRPr sz="2000">
                    <a:solidFill>
                      <a:srgbClr val="0033CC"/>
                    </a:solidFill>
                    <a:latin typeface="Verdana" panose="020B0604030504040204" pitchFamily="34" charset="0"/>
                  </a:defRPr>
                </a:lvl4pPr>
                <a:lvl5pPr marL="2057400" indent="-228600" algn="l">
                  <a:spcBef>
                    <a:spcPct val="20000"/>
                  </a:spcBef>
                  <a:buChar char="»"/>
                  <a:defRPr sz="2000">
                    <a:solidFill>
                      <a:srgbClr val="0033CC"/>
                    </a:solidFill>
                    <a:latin typeface="Verdana" panose="020B060403050404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rgbClr val="0033CC"/>
                    </a:solidFill>
                    <a:latin typeface="Verdana" panose="020B060403050404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rgbClr val="0033CC"/>
                    </a:solidFill>
                    <a:latin typeface="Verdana" panose="020B060403050404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rgbClr val="0033CC"/>
                    </a:solidFill>
                    <a:latin typeface="Verdana" panose="020B060403050404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rgbClr val="0033CC"/>
                    </a:solidFill>
                    <a:latin typeface="Verdana" panose="020B0604030504040204" pitchFamily="34" charset="0"/>
                  </a:defRPr>
                </a:lvl9pPr>
              </a:lstStyle>
              <a:p>
                <a:pPr algn="r">
                  <a:spcBef>
                    <a:spcPct val="50000"/>
                  </a:spcBef>
                  <a:buFontTx/>
                  <a:buNone/>
                </a:pPr>
                <a:r>
                  <a:rPr lang="en-US" altLang="en-US" sz="800" dirty="0">
                    <a:solidFill>
                      <a:schemeClr val="tx1"/>
                    </a:solidFill>
                  </a:rPr>
                  <a:t>Barrel</a:t>
                </a:r>
              </a:p>
            </p:txBody>
          </p:sp>
          <p:sp>
            <p:nvSpPr>
              <p:cNvPr id="32" name="Text Box 31"/>
              <p:cNvSpPr txBox="1">
                <a:spLocks noChangeAspect="1" noChangeArrowheads="1"/>
              </p:cNvSpPr>
              <p:nvPr/>
            </p:nvSpPr>
            <p:spPr bwMode="auto">
              <a:xfrm>
                <a:off x="2379" y="3399"/>
                <a:ext cx="1841" cy="36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>
                <a:lvl1pPr algn="l">
                  <a:spcBef>
                    <a:spcPct val="20000"/>
                  </a:spcBef>
                  <a:buFont typeface="Wingdings" panose="05000000000000000000" pitchFamily="2" charset="2"/>
                  <a:buChar char="Ø"/>
                  <a:defRPr sz="3200">
                    <a:solidFill>
                      <a:srgbClr val="0033CC"/>
                    </a:solidFill>
                    <a:latin typeface="Verdana" panose="020B0604030504040204" pitchFamily="34" charset="0"/>
                  </a:defRPr>
                </a:lvl1pPr>
                <a:lvl2pPr marL="742950" indent="-285750" algn="l">
                  <a:spcBef>
                    <a:spcPct val="20000"/>
                  </a:spcBef>
                  <a:buChar char="•"/>
                  <a:defRPr sz="2800">
                    <a:solidFill>
                      <a:srgbClr val="0033CC"/>
                    </a:solidFill>
                    <a:latin typeface="Verdana" panose="020B0604030504040204" pitchFamily="34" charset="0"/>
                  </a:defRPr>
                </a:lvl2pPr>
                <a:lvl3pPr marL="1143000" indent="-228600" algn="l">
                  <a:spcBef>
                    <a:spcPct val="20000"/>
                  </a:spcBef>
                  <a:buFont typeface="Verdana" panose="020B0604030504040204" pitchFamily="34" charset="0"/>
                  <a:buChar char="–"/>
                  <a:defRPr sz="2400">
                    <a:solidFill>
                      <a:srgbClr val="0033CC"/>
                    </a:solidFill>
                    <a:latin typeface="Verdana" panose="020B0604030504040204" pitchFamily="34" charset="0"/>
                  </a:defRPr>
                </a:lvl3pPr>
                <a:lvl4pPr marL="1600200" indent="-228600" algn="l">
                  <a:spcBef>
                    <a:spcPct val="20000"/>
                  </a:spcBef>
                  <a:buChar char="–"/>
                  <a:defRPr sz="2000">
                    <a:solidFill>
                      <a:srgbClr val="0033CC"/>
                    </a:solidFill>
                    <a:latin typeface="Verdana" panose="020B0604030504040204" pitchFamily="34" charset="0"/>
                  </a:defRPr>
                </a:lvl4pPr>
                <a:lvl5pPr marL="2057400" indent="-228600" algn="l">
                  <a:spcBef>
                    <a:spcPct val="20000"/>
                  </a:spcBef>
                  <a:buChar char="»"/>
                  <a:defRPr sz="2000">
                    <a:solidFill>
                      <a:srgbClr val="0033CC"/>
                    </a:solidFill>
                    <a:latin typeface="Verdana" panose="020B060403050404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rgbClr val="0033CC"/>
                    </a:solidFill>
                    <a:latin typeface="Verdana" panose="020B060403050404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rgbClr val="0033CC"/>
                    </a:solidFill>
                    <a:latin typeface="Verdana" panose="020B060403050404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rgbClr val="0033CC"/>
                    </a:solidFill>
                    <a:latin typeface="Verdana" panose="020B060403050404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rgbClr val="0033CC"/>
                    </a:solidFill>
                    <a:latin typeface="Verdana" panose="020B0604030504040204" pitchFamily="34" charset="0"/>
                  </a:defRPr>
                </a:lvl9pPr>
              </a:lstStyle>
              <a:p>
                <a:pPr algn="r">
                  <a:spcBef>
                    <a:spcPct val="50000"/>
                  </a:spcBef>
                  <a:buFontTx/>
                  <a:buNone/>
                </a:pPr>
                <a:r>
                  <a:rPr lang="en-US" altLang="en-US" sz="800" dirty="0">
                    <a:solidFill>
                      <a:schemeClr val="tx1"/>
                    </a:solidFill>
                  </a:rPr>
                  <a:t>End-Caps</a:t>
                </a:r>
              </a:p>
            </p:txBody>
          </p:sp>
          <p:sp>
            <p:nvSpPr>
              <p:cNvPr id="33" name="Text Box 35"/>
              <p:cNvSpPr txBox="1">
                <a:spLocks noChangeAspect="1" noChangeArrowheads="1"/>
              </p:cNvSpPr>
              <p:nvPr/>
            </p:nvSpPr>
            <p:spPr bwMode="auto">
              <a:xfrm>
                <a:off x="5042" y="2604"/>
                <a:ext cx="1158" cy="57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>
                <a:lvl1pPr algn="l">
                  <a:spcBef>
                    <a:spcPct val="20000"/>
                  </a:spcBef>
                  <a:buFont typeface="Wingdings" panose="05000000000000000000" pitchFamily="2" charset="2"/>
                  <a:buChar char="Ø"/>
                  <a:defRPr sz="3200">
                    <a:solidFill>
                      <a:srgbClr val="0033CC"/>
                    </a:solidFill>
                    <a:latin typeface="Verdana" panose="020B0604030504040204" pitchFamily="34" charset="0"/>
                  </a:defRPr>
                </a:lvl1pPr>
                <a:lvl2pPr marL="742950" indent="-285750" algn="l">
                  <a:spcBef>
                    <a:spcPct val="20000"/>
                  </a:spcBef>
                  <a:buChar char="•"/>
                  <a:defRPr sz="2800">
                    <a:solidFill>
                      <a:srgbClr val="0033CC"/>
                    </a:solidFill>
                    <a:latin typeface="Verdana" panose="020B0604030504040204" pitchFamily="34" charset="0"/>
                  </a:defRPr>
                </a:lvl2pPr>
                <a:lvl3pPr marL="1143000" indent="-228600" algn="l">
                  <a:spcBef>
                    <a:spcPct val="20000"/>
                  </a:spcBef>
                  <a:buFont typeface="Verdana" panose="020B0604030504040204" pitchFamily="34" charset="0"/>
                  <a:buChar char="–"/>
                  <a:defRPr sz="2400">
                    <a:solidFill>
                      <a:srgbClr val="0033CC"/>
                    </a:solidFill>
                    <a:latin typeface="Verdana" panose="020B0604030504040204" pitchFamily="34" charset="0"/>
                  </a:defRPr>
                </a:lvl3pPr>
                <a:lvl4pPr marL="1600200" indent="-228600" algn="l">
                  <a:spcBef>
                    <a:spcPct val="20000"/>
                  </a:spcBef>
                  <a:buChar char="–"/>
                  <a:defRPr sz="2000">
                    <a:solidFill>
                      <a:srgbClr val="0033CC"/>
                    </a:solidFill>
                    <a:latin typeface="Verdana" panose="020B0604030504040204" pitchFamily="34" charset="0"/>
                  </a:defRPr>
                </a:lvl4pPr>
                <a:lvl5pPr marL="2057400" indent="-228600" algn="l">
                  <a:spcBef>
                    <a:spcPct val="20000"/>
                  </a:spcBef>
                  <a:buChar char="»"/>
                  <a:defRPr sz="2000">
                    <a:solidFill>
                      <a:srgbClr val="0033CC"/>
                    </a:solidFill>
                    <a:latin typeface="Verdana" panose="020B060403050404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rgbClr val="0033CC"/>
                    </a:solidFill>
                    <a:latin typeface="Verdana" panose="020B060403050404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rgbClr val="0033CC"/>
                    </a:solidFill>
                    <a:latin typeface="Verdana" panose="020B060403050404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rgbClr val="0033CC"/>
                    </a:solidFill>
                    <a:latin typeface="Verdana" panose="020B060403050404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rgbClr val="0033CC"/>
                    </a:solidFill>
                    <a:latin typeface="Verdana" panose="020B0604030504040204" pitchFamily="34" charset="0"/>
                  </a:defRPr>
                </a:lvl9pPr>
              </a:lstStyle>
              <a:p>
                <a:pPr>
                  <a:spcBef>
                    <a:spcPct val="50000"/>
                  </a:spcBef>
                  <a:buFontTx/>
                  <a:buNone/>
                </a:pPr>
                <a:r>
                  <a:rPr lang="en-US" altLang="en-US" sz="800" dirty="0">
                    <a:solidFill>
                      <a:schemeClr val="tx1"/>
                    </a:solidFill>
                  </a:rPr>
                  <a:t>LN</a:t>
                </a:r>
                <a:r>
                  <a:rPr lang="en-US" altLang="en-US" sz="800" baseline="-25000" dirty="0">
                    <a:solidFill>
                      <a:schemeClr val="tx1"/>
                    </a:solidFill>
                  </a:rPr>
                  <a:t>2</a:t>
                </a:r>
                <a:r>
                  <a:rPr lang="en-US" altLang="en-US" sz="800" dirty="0">
                    <a:solidFill>
                      <a:schemeClr val="tx1"/>
                    </a:solidFill>
                  </a:rPr>
                  <a:t> phase separator</a:t>
                </a:r>
              </a:p>
            </p:txBody>
          </p:sp>
        </p:grpSp>
      </p:grpSp>
      <p:sp>
        <p:nvSpPr>
          <p:cNvPr id="34" name="Rectangle 33"/>
          <p:cNvSpPr/>
          <p:nvPr/>
        </p:nvSpPr>
        <p:spPr>
          <a:xfrm>
            <a:off x="5086728" y="529391"/>
            <a:ext cx="3984604" cy="3895714"/>
          </a:xfrm>
          <a:prstGeom prst="rect">
            <a:avLst/>
          </a:prstGeom>
          <a:noFill/>
          <a:ln>
            <a:solidFill>
              <a:srgbClr val="0B387C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37" name="Group 36"/>
          <p:cNvGrpSpPr/>
          <p:nvPr/>
        </p:nvGrpSpPr>
        <p:grpSpPr>
          <a:xfrm>
            <a:off x="7324046" y="565486"/>
            <a:ext cx="1621988" cy="1612701"/>
            <a:chOff x="7352455" y="750301"/>
            <a:chExt cx="1621988" cy="1612701"/>
          </a:xfrm>
        </p:grpSpPr>
        <p:pic>
          <p:nvPicPr>
            <p:cNvPr id="20" name="Picture 3" descr="Barrel_1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352455" y="750301"/>
              <a:ext cx="1621988" cy="16127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5" name="TextBox 34"/>
            <p:cNvSpPr txBox="1"/>
            <p:nvPr/>
          </p:nvSpPr>
          <p:spPr>
            <a:xfrm>
              <a:off x="7442157" y="1375776"/>
              <a:ext cx="83353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>
                  <a:solidFill>
                    <a:srgbClr val="FF0000"/>
                  </a:solidFill>
                </a:rPr>
                <a:t>50 m</a:t>
              </a:r>
              <a:r>
                <a:rPr lang="en-GB" baseline="30000" dirty="0" smtClean="0">
                  <a:solidFill>
                    <a:srgbClr val="FF0000"/>
                  </a:solidFill>
                </a:rPr>
                <a:t>3</a:t>
              </a:r>
              <a:endParaRPr lang="en-GB" dirty="0">
                <a:solidFill>
                  <a:srgbClr val="FF0000"/>
                </a:solidFill>
              </a:endParaRPr>
            </a:p>
          </p:txBody>
        </p:sp>
      </p:grpSp>
      <p:sp>
        <p:nvSpPr>
          <p:cNvPr id="36" name="TextBox 35"/>
          <p:cNvSpPr txBox="1"/>
          <p:nvPr/>
        </p:nvSpPr>
        <p:spPr>
          <a:xfrm>
            <a:off x="6405625" y="1336593"/>
            <a:ext cx="8335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25 m</a:t>
            </a:r>
            <a:r>
              <a:rPr lang="en-GB" baseline="30000" dirty="0" smtClean="0">
                <a:solidFill>
                  <a:srgbClr val="FF0000"/>
                </a:solidFill>
              </a:rPr>
              <a:t>3</a:t>
            </a:r>
            <a:endParaRPr lang="en-GB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3459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662"/>
            <a:ext cx="6858000" cy="570839"/>
          </a:xfrm>
        </p:spPr>
        <p:txBody>
          <a:bodyPr>
            <a:normAutofit/>
          </a:bodyPr>
          <a:lstStyle/>
          <a:p>
            <a:pPr marL="36576"/>
            <a:r>
              <a:rPr lang="en-GB" sz="1800" dirty="0"/>
              <a:t>Experience at CERN with cryogenic systems for noble </a:t>
            </a:r>
            <a:r>
              <a:rPr lang="en-GB" sz="1800" dirty="0" smtClean="0"/>
              <a:t>liquids (2/2)</a:t>
            </a:r>
            <a:endParaRPr lang="en-GB" sz="1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FR" sz="1050" dirty="0"/>
              <a:t>26 </a:t>
            </a:r>
            <a:r>
              <a:rPr lang="fr-FR" sz="1050" dirty="0" err="1"/>
              <a:t>October</a:t>
            </a:r>
            <a:r>
              <a:rPr lang="fr-FR" sz="1050" dirty="0"/>
              <a:t> 2017</a:t>
            </a:r>
            <a:endParaRPr lang="en-US" sz="105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ctr"/>
            <a:r>
              <a:rPr lang="en-US" sz="1050" dirty="0" err="1"/>
              <a:t>ProtoDUNE</a:t>
            </a:r>
            <a:r>
              <a:rPr lang="en-US" sz="1050" dirty="0"/>
              <a:t> cryogenics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1143000" y="493296"/>
            <a:ext cx="6858000" cy="36095"/>
          </a:xfrm>
          <a:prstGeom prst="line">
            <a:avLst/>
          </a:prstGeom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15" name="Picture 6" descr="atlas_detecto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811" y="615083"/>
            <a:ext cx="2127643" cy="15035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3" name="Group 45"/>
          <p:cNvGrpSpPr>
            <a:grpSpLocks/>
          </p:cNvGrpSpPr>
          <p:nvPr/>
        </p:nvGrpSpPr>
        <p:grpSpPr bwMode="auto">
          <a:xfrm>
            <a:off x="133811" y="2651815"/>
            <a:ext cx="2334765" cy="1548362"/>
            <a:chOff x="2379" y="1488"/>
            <a:chExt cx="3821" cy="2643"/>
          </a:xfrm>
        </p:grpSpPr>
        <p:pic>
          <p:nvPicPr>
            <p:cNvPr id="44" name="Picture 34" descr="LN2diacooldown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44" y="1488"/>
              <a:ext cx="3221" cy="25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45" name="Group 44"/>
            <p:cNvGrpSpPr>
              <a:grpSpLocks/>
            </p:cNvGrpSpPr>
            <p:nvPr/>
          </p:nvGrpSpPr>
          <p:grpSpPr bwMode="auto">
            <a:xfrm>
              <a:off x="2379" y="1571"/>
              <a:ext cx="3821" cy="2560"/>
              <a:chOff x="2379" y="1571"/>
              <a:chExt cx="3821" cy="2560"/>
            </a:xfrm>
          </p:grpSpPr>
          <p:sp>
            <p:nvSpPr>
              <p:cNvPr id="46" name="Text Box 5"/>
              <p:cNvSpPr txBox="1">
                <a:spLocks noChangeAspect="1" noChangeArrowheads="1"/>
              </p:cNvSpPr>
              <p:nvPr/>
            </p:nvSpPr>
            <p:spPr bwMode="auto">
              <a:xfrm>
                <a:off x="4688" y="2588"/>
                <a:ext cx="469" cy="52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lvl1pPr algn="l">
                  <a:spcBef>
                    <a:spcPct val="20000"/>
                  </a:spcBef>
                  <a:buFont typeface="Wingdings" panose="05000000000000000000" pitchFamily="2" charset="2"/>
                  <a:buChar char="Ø"/>
                  <a:defRPr sz="3200">
                    <a:solidFill>
                      <a:srgbClr val="0033CC"/>
                    </a:solidFill>
                    <a:latin typeface="Verdana" panose="020B0604030504040204" pitchFamily="34" charset="0"/>
                  </a:defRPr>
                </a:lvl1pPr>
                <a:lvl2pPr marL="742950" indent="-285750" algn="l">
                  <a:spcBef>
                    <a:spcPct val="20000"/>
                  </a:spcBef>
                  <a:buChar char="•"/>
                  <a:defRPr sz="2800">
                    <a:solidFill>
                      <a:srgbClr val="0033CC"/>
                    </a:solidFill>
                    <a:latin typeface="Verdana" panose="020B0604030504040204" pitchFamily="34" charset="0"/>
                  </a:defRPr>
                </a:lvl2pPr>
                <a:lvl3pPr marL="1143000" indent="-228600" algn="l">
                  <a:spcBef>
                    <a:spcPct val="20000"/>
                  </a:spcBef>
                  <a:buFont typeface="Verdana" panose="020B0604030504040204" pitchFamily="34" charset="0"/>
                  <a:buChar char="–"/>
                  <a:defRPr sz="2400">
                    <a:solidFill>
                      <a:srgbClr val="0033CC"/>
                    </a:solidFill>
                    <a:latin typeface="Verdana" panose="020B0604030504040204" pitchFamily="34" charset="0"/>
                  </a:defRPr>
                </a:lvl3pPr>
                <a:lvl4pPr marL="1600200" indent="-228600" algn="l">
                  <a:spcBef>
                    <a:spcPct val="20000"/>
                  </a:spcBef>
                  <a:buChar char="–"/>
                  <a:defRPr sz="2000">
                    <a:solidFill>
                      <a:srgbClr val="0033CC"/>
                    </a:solidFill>
                    <a:latin typeface="Verdana" panose="020B0604030504040204" pitchFamily="34" charset="0"/>
                  </a:defRPr>
                </a:lvl4pPr>
                <a:lvl5pPr marL="2057400" indent="-228600" algn="l">
                  <a:spcBef>
                    <a:spcPct val="20000"/>
                  </a:spcBef>
                  <a:buChar char="»"/>
                  <a:defRPr sz="2000">
                    <a:solidFill>
                      <a:srgbClr val="0033CC"/>
                    </a:solidFill>
                    <a:latin typeface="Verdana" panose="020B060403050404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rgbClr val="0033CC"/>
                    </a:solidFill>
                    <a:latin typeface="Verdana" panose="020B060403050404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rgbClr val="0033CC"/>
                    </a:solidFill>
                    <a:latin typeface="Verdana" panose="020B060403050404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rgbClr val="0033CC"/>
                    </a:solidFill>
                    <a:latin typeface="Verdana" panose="020B060403050404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rgbClr val="0033CC"/>
                    </a:solidFill>
                    <a:latin typeface="Verdana" panose="020B0604030504040204" pitchFamily="34" charset="0"/>
                  </a:defRPr>
                </a:lvl9pPr>
              </a:lstStyle>
              <a:p>
                <a:pPr algn="ctr">
                  <a:spcBef>
                    <a:spcPct val="50000"/>
                  </a:spcBef>
                  <a:buFontTx/>
                  <a:buNone/>
                </a:pPr>
                <a:endParaRPr lang="en-US" altLang="en-US" sz="14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47" name="Text Box 7"/>
              <p:cNvSpPr txBox="1">
                <a:spLocks noChangeAspect="1" noChangeArrowheads="1"/>
              </p:cNvSpPr>
              <p:nvPr/>
            </p:nvSpPr>
            <p:spPr bwMode="auto">
              <a:xfrm>
                <a:off x="2723" y="2728"/>
                <a:ext cx="1009" cy="36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>
                <a:lvl1pPr algn="l">
                  <a:spcBef>
                    <a:spcPct val="20000"/>
                  </a:spcBef>
                  <a:buFont typeface="Wingdings" panose="05000000000000000000" pitchFamily="2" charset="2"/>
                  <a:buChar char="Ø"/>
                  <a:defRPr sz="3200">
                    <a:solidFill>
                      <a:srgbClr val="0033CC"/>
                    </a:solidFill>
                    <a:latin typeface="Verdana" panose="020B0604030504040204" pitchFamily="34" charset="0"/>
                  </a:defRPr>
                </a:lvl1pPr>
                <a:lvl2pPr marL="742950" indent="-285750" algn="l">
                  <a:spcBef>
                    <a:spcPct val="20000"/>
                  </a:spcBef>
                  <a:buChar char="•"/>
                  <a:defRPr sz="2800">
                    <a:solidFill>
                      <a:srgbClr val="0033CC"/>
                    </a:solidFill>
                    <a:latin typeface="Verdana" panose="020B0604030504040204" pitchFamily="34" charset="0"/>
                  </a:defRPr>
                </a:lvl2pPr>
                <a:lvl3pPr marL="1143000" indent="-228600" algn="l">
                  <a:spcBef>
                    <a:spcPct val="20000"/>
                  </a:spcBef>
                  <a:buFont typeface="Verdana" panose="020B0604030504040204" pitchFamily="34" charset="0"/>
                  <a:buChar char="–"/>
                  <a:defRPr sz="2400">
                    <a:solidFill>
                      <a:srgbClr val="0033CC"/>
                    </a:solidFill>
                    <a:latin typeface="Verdana" panose="020B0604030504040204" pitchFamily="34" charset="0"/>
                  </a:defRPr>
                </a:lvl3pPr>
                <a:lvl4pPr marL="1600200" indent="-228600" algn="l">
                  <a:spcBef>
                    <a:spcPct val="20000"/>
                  </a:spcBef>
                  <a:buChar char="–"/>
                  <a:defRPr sz="2000">
                    <a:solidFill>
                      <a:srgbClr val="0033CC"/>
                    </a:solidFill>
                    <a:latin typeface="Verdana" panose="020B0604030504040204" pitchFamily="34" charset="0"/>
                  </a:defRPr>
                </a:lvl4pPr>
                <a:lvl5pPr marL="2057400" indent="-228600" algn="l">
                  <a:spcBef>
                    <a:spcPct val="20000"/>
                  </a:spcBef>
                  <a:buChar char="»"/>
                  <a:defRPr sz="2000">
                    <a:solidFill>
                      <a:srgbClr val="0033CC"/>
                    </a:solidFill>
                    <a:latin typeface="Verdana" panose="020B060403050404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rgbClr val="0033CC"/>
                    </a:solidFill>
                    <a:latin typeface="Verdana" panose="020B060403050404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rgbClr val="0033CC"/>
                    </a:solidFill>
                    <a:latin typeface="Verdana" panose="020B060403050404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rgbClr val="0033CC"/>
                    </a:solidFill>
                    <a:latin typeface="Verdana" panose="020B060403050404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rgbClr val="0033CC"/>
                    </a:solidFill>
                    <a:latin typeface="Verdana" panose="020B0604030504040204" pitchFamily="34" charset="0"/>
                  </a:defRPr>
                </a:lvl9pPr>
              </a:lstStyle>
              <a:p>
                <a:pPr algn="ctr">
                  <a:spcBef>
                    <a:spcPct val="50000"/>
                  </a:spcBef>
                  <a:buFontTx/>
                  <a:buNone/>
                </a:pPr>
                <a:r>
                  <a:rPr lang="en-US" altLang="en-US" sz="800" dirty="0">
                    <a:solidFill>
                      <a:schemeClr val="tx1"/>
                    </a:solidFill>
                  </a:rPr>
                  <a:t>End-cap</a:t>
                </a:r>
              </a:p>
            </p:txBody>
          </p:sp>
          <p:sp>
            <p:nvSpPr>
              <p:cNvPr id="48" name="Text Box 8"/>
              <p:cNvSpPr txBox="1">
                <a:spLocks noChangeAspect="1" noChangeArrowheads="1"/>
              </p:cNvSpPr>
              <p:nvPr/>
            </p:nvSpPr>
            <p:spPr bwMode="auto">
              <a:xfrm>
                <a:off x="2544" y="3763"/>
                <a:ext cx="1703" cy="36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>
                <a:lvl1pPr algn="l">
                  <a:spcBef>
                    <a:spcPct val="20000"/>
                  </a:spcBef>
                  <a:buFont typeface="Wingdings" panose="05000000000000000000" pitchFamily="2" charset="2"/>
                  <a:buChar char="Ø"/>
                  <a:defRPr sz="3200">
                    <a:solidFill>
                      <a:srgbClr val="0033CC"/>
                    </a:solidFill>
                    <a:latin typeface="Verdana" panose="020B0604030504040204" pitchFamily="34" charset="0"/>
                  </a:defRPr>
                </a:lvl1pPr>
                <a:lvl2pPr marL="742950" indent="-285750" algn="l">
                  <a:spcBef>
                    <a:spcPct val="20000"/>
                  </a:spcBef>
                  <a:buChar char="•"/>
                  <a:defRPr sz="2800">
                    <a:solidFill>
                      <a:srgbClr val="0033CC"/>
                    </a:solidFill>
                    <a:latin typeface="Verdana" panose="020B0604030504040204" pitchFamily="34" charset="0"/>
                  </a:defRPr>
                </a:lvl2pPr>
                <a:lvl3pPr marL="1143000" indent="-228600" algn="l">
                  <a:spcBef>
                    <a:spcPct val="20000"/>
                  </a:spcBef>
                  <a:buFont typeface="Verdana" panose="020B0604030504040204" pitchFamily="34" charset="0"/>
                  <a:buChar char="–"/>
                  <a:defRPr sz="2400">
                    <a:solidFill>
                      <a:srgbClr val="0033CC"/>
                    </a:solidFill>
                    <a:latin typeface="Verdana" panose="020B0604030504040204" pitchFamily="34" charset="0"/>
                  </a:defRPr>
                </a:lvl3pPr>
                <a:lvl4pPr marL="1600200" indent="-228600" algn="l">
                  <a:spcBef>
                    <a:spcPct val="20000"/>
                  </a:spcBef>
                  <a:buChar char="–"/>
                  <a:defRPr sz="2000">
                    <a:solidFill>
                      <a:srgbClr val="0033CC"/>
                    </a:solidFill>
                    <a:latin typeface="Verdana" panose="020B0604030504040204" pitchFamily="34" charset="0"/>
                  </a:defRPr>
                </a:lvl4pPr>
                <a:lvl5pPr marL="2057400" indent="-228600" algn="l">
                  <a:spcBef>
                    <a:spcPct val="20000"/>
                  </a:spcBef>
                  <a:buChar char="»"/>
                  <a:defRPr sz="2000">
                    <a:solidFill>
                      <a:srgbClr val="0033CC"/>
                    </a:solidFill>
                    <a:latin typeface="Verdana" panose="020B060403050404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rgbClr val="0033CC"/>
                    </a:solidFill>
                    <a:latin typeface="Verdana" panose="020B060403050404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rgbClr val="0033CC"/>
                    </a:solidFill>
                    <a:latin typeface="Verdana" panose="020B060403050404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rgbClr val="0033CC"/>
                    </a:solidFill>
                    <a:latin typeface="Verdana" panose="020B060403050404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rgbClr val="0033CC"/>
                    </a:solidFill>
                    <a:latin typeface="Verdana" panose="020B0604030504040204" pitchFamily="34" charset="0"/>
                  </a:defRPr>
                </a:lvl9pPr>
              </a:lstStyle>
              <a:p>
                <a:pPr algn="r">
                  <a:spcBef>
                    <a:spcPct val="50000"/>
                  </a:spcBef>
                  <a:buFontTx/>
                  <a:buNone/>
                </a:pPr>
                <a:r>
                  <a:rPr lang="en-US" altLang="en-US" sz="800" dirty="0" err="1">
                    <a:solidFill>
                      <a:schemeClr val="tx1"/>
                    </a:solidFill>
                  </a:rPr>
                  <a:t>LAr</a:t>
                </a:r>
                <a:r>
                  <a:rPr lang="en-US" altLang="en-US" sz="800" dirty="0">
                    <a:solidFill>
                      <a:schemeClr val="tx1"/>
                    </a:solidFill>
                  </a:rPr>
                  <a:t> Tanks</a:t>
                </a:r>
              </a:p>
            </p:txBody>
          </p:sp>
          <p:sp>
            <p:nvSpPr>
              <p:cNvPr id="49" name="Text Box 10"/>
              <p:cNvSpPr txBox="1">
                <a:spLocks noChangeAspect="1" noChangeArrowheads="1"/>
              </p:cNvSpPr>
              <p:nvPr/>
            </p:nvSpPr>
            <p:spPr bwMode="auto">
              <a:xfrm>
                <a:off x="4988" y="1571"/>
                <a:ext cx="1068" cy="52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>
                <a:lvl1pPr algn="l">
                  <a:spcBef>
                    <a:spcPct val="20000"/>
                  </a:spcBef>
                  <a:buFont typeface="Wingdings" panose="05000000000000000000" pitchFamily="2" charset="2"/>
                  <a:buChar char="Ø"/>
                  <a:defRPr sz="3200">
                    <a:solidFill>
                      <a:srgbClr val="0033CC"/>
                    </a:solidFill>
                    <a:latin typeface="Verdana" panose="020B0604030504040204" pitchFamily="34" charset="0"/>
                  </a:defRPr>
                </a:lvl1pPr>
                <a:lvl2pPr marL="742950" indent="-285750" algn="l">
                  <a:spcBef>
                    <a:spcPct val="20000"/>
                  </a:spcBef>
                  <a:buChar char="•"/>
                  <a:defRPr sz="2800">
                    <a:solidFill>
                      <a:srgbClr val="0033CC"/>
                    </a:solidFill>
                    <a:latin typeface="Verdana" panose="020B0604030504040204" pitchFamily="34" charset="0"/>
                  </a:defRPr>
                </a:lvl2pPr>
                <a:lvl3pPr marL="1143000" indent="-228600" algn="l">
                  <a:spcBef>
                    <a:spcPct val="20000"/>
                  </a:spcBef>
                  <a:buFont typeface="Verdana" panose="020B0604030504040204" pitchFamily="34" charset="0"/>
                  <a:buChar char="–"/>
                  <a:defRPr sz="2400">
                    <a:solidFill>
                      <a:srgbClr val="0033CC"/>
                    </a:solidFill>
                    <a:latin typeface="Verdana" panose="020B0604030504040204" pitchFamily="34" charset="0"/>
                  </a:defRPr>
                </a:lvl3pPr>
                <a:lvl4pPr marL="1600200" indent="-228600" algn="l">
                  <a:spcBef>
                    <a:spcPct val="20000"/>
                  </a:spcBef>
                  <a:buChar char="–"/>
                  <a:defRPr sz="2000">
                    <a:solidFill>
                      <a:srgbClr val="0033CC"/>
                    </a:solidFill>
                    <a:latin typeface="Verdana" panose="020B0604030504040204" pitchFamily="34" charset="0"/>
                  </a:defRPr>
                </a:lvl4pPr>
                <a:lvl5pPr marL="2057400" indent="-228600" algn="l">
                  <a:spcBef>
                    <a:spcPct val="20000"/>
                  </a:spcBef>
                  <a:buChar char="»"/>
                  <a:defRPr sz="2000">
                    <a:solidFill>
                      <a:srgbClr val="0033CC"/>
                    </a:solidFill>
                    <a:latin typeface="Verdana" panose="020B060403050404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rgbClr val="0033CC"/>
                    </a:solidFill>
                    <a:latin typeface="Verdana" panose="020B060403050404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rgbClr val="0033CC"/>
                    </a:solidFill>
                    <a:latin typeface="Verdana" panose="020B060403050404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rgbClr val="0033CC"/>
                    </a:solidFill>
                    <a:latin typeface="Verdana" panose="020B060403050404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rgbClr val="0033CC"/>
                    </a:solidFill>
                    <a:latin typeface="Verdana" panose="020B0604030504040204" pitchFamily="34" charset="0"/>
                  </a:defRPr>
                </a:lvl9pPr>
              </a:lstStyle>
              <a:p>
                <a:pPr algn="ctr">
                  <a:spcBef>
                    <a:spcPct val="50000"/>
                  </a:spcBef>
                  <a:buFontTx/>
                  <a:buNone/>
                </a:pPr>
                <a:r>
                  <a:rPr lang="en-US" altLang="en-US" sz="800" dirty="0">
                    <a:solidFill>
                      <a:schemeClr val="tx1"/>
                    </a:solidFill>
                  </a:rPr>
                  <a:t>LN</a:t>
                </a:r>
                <a:r>
                  <a:rPr lang="en-US" altLang="en-US" sz="800" baseline="-25000" dirty="0">
                    <a:solidFill>
                      <a:schemeClr val="tx1"/>
                    </a:solidFill>
                  </a:rPr>
                  <a:t>2</a:t>
                </a:r>
                <a:r>
                  <a:rPr lang="en-US" altLang="en-US" sz="1400" dirty="0">
                    <a:solidFill>
                      <a:schemeClr val="tx1"/>
                    </a:solidFill>
                  </a:rPr>
                  <a:t> </a:t>
                </a:r>
              </a:p>
            </p:txBody>
          </p:sp>
          <p:sp>
            <p:nvSpPr>
              <p:cNvPr id="50" name="Text Box 11"/>
              <p:cNvSpPr txBox="1">
                <a:spLocks noChangeAspect="1" noChangeArrowheads="1"/>
              </p:cNvSpPr>
              <p:nvPr/>
            </p:nvSpPr>
            <p:spPr bwMode="auto">
              <a:xfrm>
                <a:off x="4381" y="3506"/>
                <a:ext cx="1224" cy="36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>
                <a:lvl1pPr algn="l">
                  <a:spcBef>
                    <a:spcPct val="20000"/>
                  </a:spcBef>
                  <a:buFont typeface="Wingdings" panose="05000000000000000000" pitchFamily="2" charset="2"/>
                  <a:buChar char="Ø"/>
                  <a:defRPr sz="3200">
                    <a:solidFill>
                      <a:srgbClr val="0033CC"/>
                    </a:solidFill>
                    <a:latin typeface="Verdana" panose="020B0604030504040204" pitchFamily="34" charset="0"/>
                  </a:defRPr>
                </a:lvl1pPr>
                <a:lvl2pPr marL="742950" indent="-285750" algn="l">
                  <a:spcBef>
                    <a:spcPct val="20000"/>
                  </a:spcBef>
                  <a:buChar char="•"/>
                  <a:defRPr sz="2800">
                    <a:solidFill>
                      <a:srgbClr val="0033CC"/>
                    </a:solidFill>
                    <a:latin typeface="Verdana" panose="020B0604030504040204" pitchFamily="34" charset="0"/>
                  </a:defRPr>
                </a:lvl2pPr>
                <a:lvl3pPr marL="1143000" indent="-228600" algn="l">
                  <a:spcBef>
                    <a:spcPct val="20000"/>
                  </a:spcBef>
                  <a:buFont typeface="Verdana" panose="020B0604030504040204" pitchFamily="34" charset="0"/>
                  <a:buChar char="–"/>
                  <a:defRPr sz="2400">
                    <a:solidFill>
                      <a:srgbClr val="0033CC"/>
                    </a:solidFill>
                    <a:latin typeface="Verdana" panose="020B0604030504040204" pitchFamily="34" charset="0"/>
                  </a:defRPr>
                </a:lvl3pPr>
                <a:lvl4pPr marL="1600200" indent="-228600" algn="l">
                  <a:spcBef>
                    <a:spcPct val="20000"/>
                  </a:spcBef>
                  <a:buChar char="–"/>
                  <a:defRPr sz="2000">
                    <a:solidFill>
                      <a:srgbClr val="0033CC"/>
                    </a:solidFill>
                    <a:latin typeface="Verdana" panose="020B0604030504040204" pitchFamily="34" charset="0"/>
                  </a:defRPr>
                </a:lvl4pPr>
                <a:lvl5pPr marL="2057400" indent="-228600" algn="l">
                  <a:spcBef>
                    <a:spcPct val="20000"/>
                  </a:spcBef>
                  <a:buChar char="»"/>
                  <a:defRPr sz="2000">
                    <a:solidFill>
                      <a:srgbClr val="0033CC"/>
                    </a:solidFill>
                    <a:latin typeface="Verdana" panose="020B060403050404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rgbClr val="0033CC"/>
                    </a:solidFill>
                    <a:latin typeface="Verdana" panose="020B060403050404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rgbClr val="0033CC"/>
                    </a:solidFill>
                    <a:latin typeface="Verdana" panose="020B060403050404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rgbClr val="0033CC"/>
                    </a:solidFill>
                    <a:latin typeface="Verdana" panose="020B060403050404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rgbClr val="0033CC"/>
                    </a:solidFill>
                    <a:latin typeface="Verdana" panose="020B0604030504040204" pitchFamily="34" charset="0"/>
                  </a:defRPr>
                </a:lvl9pPr>
              </a:lstStyle>
              <a:p>
                <a:pPr algn="ctr">
                  <a:spcBef>
                    <a:spcPct val="50000"/>
                  </a:spcBef>
                  <a:buFontTx/>
                  <a:buNone/>
                </a:pPr>
                <a:r>
                  <a:rPr lang="en-US" altLang="en-US" sz="800" dirty="0">
                    <a:solidFill>
                      <a:schemeClr val="tx1"/>
                    </a:solidFill>
                    <a:latin typeface="Arial Unicode MS" panose="020B0604020202020204" pitchFamily="34" charset="-128"/>
                  </a:rPr>
                  <a:t>LN</a:t>
                </a:r>
                <a:r>
                  <a:rPr lang="en-US" altLang="en-US" sz="800" baseline="-25000" dirty="0">
                    <a:solidFill>
                      <a:schemeClr val="tx1"/>
                    </a:solidFill>
                    <a:latin typeface="Arial Unicode MS" panose="020B0604020202020204" pitchFamily="34" charset="-128"/>
                  </a:rPr>
                  <a:t>2</a:t>
                </a:r>
                <a:r>
                  <a:rPr lang="en-US" altLang="en-US" sz="800" dirty="0">
                    <a:solidFill>
                      <a:schemeClr val="tx1"/>
                    </a:solidFill>
                    <a:latin typeface="Arial Unicode MS" panose="020B0604020202020204" pitchFamily="34" charset="-128"/>
                  </a:rPr>
                  <a:t> pump</a:t>
                </a:r>
              </a:p>
            </p:txBody>
          </p:sp>
          <p:sp>
            <p:nvSpPr>
              <p:cNvPr id="51" name="Text Box 12"/>
              <p:cNvSpPr txBox="1">
                <a:spLocks noChangeAspect="1" noChangeArrowheads="1"/>
              </p:cNvSpPr>
              <p:nvPr/>
            </p:nvSpPr>
            <p:spPr bwMode="auto">
              <a:xfrm>
                <a:off x="2830" y="1786"/>
                <a:ext cx="1551" cy="57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>
                <a:lvl1pPr algn="l">
                  <a:spcBef>
                    <a:spcPct val="20000"/>
                  </a:spcBef>
                  <a:buFont typeface="Wingdings" panose="05000000000000000000" pitchFamily="2" charset="2"/>
                  <a:buChar char="Ø"/>
                  <a:defRPr sz="3200">
                    <a:solidFill>
                      <a:srgbClr val="0033CC"/>
                    </a:solidFill>
                    <a:latin typeface="Verdana" panose="020B0604030504040204" pitchFamily="34" charset="0"/>
                  </a:defRPr>
                </a:lvl1pPr>
                <a:lvl2pPr marL="742950" indent="-285750" algn="l">
                  <a:spcBef>
                    <a:spcPct val="20000"/>
                  </a:spcBef>
                  <a:buChar char="•"/>
                  <a:defRPr sz="2800">
                    <a:solidFill>
                      <a:srgbClr val="0033CC"/>
                    </a:solidFill>
                    <a:latin typeface="Verdana" panose="020B0604030504040204" pitchFamily="34" charset="0"/>
                  </a:defRPr>
                </a:lvl2pPr>
                <a:lvl3pPr marL="1143000" indent="-228600" algn="l">
                  <a:spcBef>
                    <a:spcPct val="20000"/>
                  </a:spcBef>
                  <a:buFont typeface="Verdana" panose="020B0604030504040204" pitchFamily="34" charset="0"/>
                  <a:buChar char="–"/>
                  <a:defRPr sz="2400">
                    <a:solidFill>
                      <a:srgbClr val="0033CC"/>
                    </a:solidFill>
                    <a:latin typeface="Verdana" panose="020B0604030504040204" pitchFamily="34" charset="0"/>
                  </a:defRPr>
                </a:lvl3pPr>
                <a:lvl4pPr marL="1600200" indent="-228600" algn="l">
                  <a:spcBef>
                    <a:spcPct val="20000"/>
                  </a:spcBef>
                  <a:buChar char="–"/>
                  <a:defRPr sz="2000">
                    <a:solidFill>
                      <a:srgbClr val="0033CC"/>
                    </a:solidFill>
                    <a:latin typeface="Verdana" panose="020B0604030504040204" pitchFamily="34" charset="0"/>
                  </a:defRPr>
                </a:lvl4pPr>
                <a:lvl5pPr marL="2057400" indent="-228600" algn="l">
                  <a:spcBef>
                    <a:spcPct val="20000"/>
                  </a:spcBef>
                  <a:buChar char="»"/>
                  <a:defRPr sz="2000">
                    <a:solidFill>
                      <a:srgbClr val="0033CC"/>
                    </a:solidFill>
                    <a:latin typeface="Verdana" panose="020B060403050404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rgbClr val="0033CC"/>
                    </a:solidFill>
                    <a:latin typeface="Verdana" panose="020B060403050404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rgbClr val="0033CC"/>
                    </a:solidFill>
                    <a:latin typeface="Verdana" panose="020B060403050404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rgbClr val="0033CC"/>
                    </a:solidFill>
                    <a:latin typeface="Verdana" panose="020B060403050404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rgbClr val="0033CC"/>
                    </a:solidFill>
                    <a:latin typeface="Verdana" panose="020B0604030504040204" pitchFamily="34" charset="0"/>
                  </a:defRPr>
                </a:lvl9pPr>
              </a:lstStyle>
              <a:p>
                <a:pPr algn="ctr">
                  <a:spcBef>
                    <a:spcPct val="50000"/>
                  </a:spcBef>
                  <a:buFontTx/>
                  <a:buNone/>
                </a:pPr>
                <a:r>
                  <a:rPr lang="en-US" altLang="en-US" sz="800" dirty="0">
                    <a:solidFill>
                      <a:schemeClr val="tx1"/>
                    </a:solidFill>
                  </a:rPr>
                  <a:t>Expansion </a:t>
                </a:r>
                <a:r>
                  <a:rPr lang="en-US" altLang="en-US" sz="800" dirty="0" smtClean="0">
                    <a:solidFill>
                      <a:schemeClr val="tx1"/>
                    </a:solidFill>
                  </a:rPr>
                  <a:t>vessel</a:t>
                </a:r>
                <a:endParaRPr lang="en-US" altLang="en-US" sz="14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53" name="Text Box 30"/>
              <p:cNvSpPr txBox="1">
                <a:spLocks noChangeAspect="1" noChangeArrowheads="1"/>
              </p:cNvSpPr>
              <p:nvPr/>
            </p:nvSpPr>
            <p:spPr bwMode="auto">
              <a:xfrm>
                <a:off x="3285" y="3583"/>
                <a:ext cx="935" cy="36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>
                <a:lvl1pPr algn="l">
                  <a:spcBef>
                    <a:spcPct val="20000"/>
                  </a:spcBef>
                  <a:buFont typeface="Wingdings" panose="05000000000000000000" pitchFamily="2" charset="2"/>
                  <a:buChar char="Ø"/>
                  <a:defRPr sz="3200">
                    <a:solidFill>
                      <a:srgbClr val="0033CC"/>
                    </a:solidFill>
                    <a:latin typeface="Verdana" panose="020B0604030504040204" pitchFamily="34" charset="0"/>
                  </a:defRPr>
                </a:lvl1pPr>
                <a:lvl2pPr marL="742950" indent="-285750" algn="l">
                  <a:spcBef>
                    <a:spcPct val="20000"/>
                  </a:spcBef>
                  <a:buChar char="•"/>
                  <a:defRPr sz="2800">
                    <a:solidFill>
                      <a:srgbClr val="0033CC"/>
                    </a:solidFill>
                    <a:latin typeface="Verdana" panose="020B0604030504040204" pitchFamily="34" charset="0"/>
                  </a:defRPr>
                </a:lvl2pPr>
                <a:lvl3pPr marL="1143000" indent="-228600" algn="l">
                  <a:spcBef>
                    <a:spcPct val="20000"/>
                  </a:spcBef>
                  <a:buFont typeface="Verdana" panose="020B0604030504040204" pitchFamily="34" charset="0"/>
                  <a:buChar char="–"/>
                  <a:defRPr sz="2400">
                    <a:solidFill>
                      <a:srgbClr val="0033CC"/>
                    </a:solidFill>
                    <a:latin typeface="Verdana" panose="020B0604030504040204" pitchFamily="34" charset="0"/>
                  </a:defRPr>
                </a:lvl3pPr>
                <a:lvl4pPr marL="1600200" indent="-228600" algn="l">
                  <a:spcBef>
                    <a:spcPct val="20000"/>
                  </a:spcBef>
                  <a:buChar char="–"/>
                  <a:defRPr sz="2000">
                    <a:solidFill>
                      <a:srgbClr val="0033CC"/>
                    </a:solidFill>
                    <a:latin typeface="Verdana" panose="020B0604030504040204" pitchFamily="34" charset="0"/>
                  </a:defRPr>
                </a:lvl4pPr>
                <a:lvl5pPr marL="2057400" indent="-228600" algn="l">
                  <a:spcBef>
                    <a:spcPct val="20000"/>
                  </a:spcBef>
                  <a:buChar char="»"/>
                  <a:defRPr sz="2000">
                    <a:solidFill>
                      <a:srgbClr val="0033CC"/>
                    </a:solidFill>
                    <a:latin typeface="Verdana" panose="020B060403050404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rgbClr val="0033CC"/>
                    </a:solidFill>
                    <a:latin typeface="Verdana" panose="020B060403050404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rgbClr val="0033CC"/>
                    </a:solidFill>
                    <a:latin typeface="Verdana" panose="020B060403050404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rgbClr val="0033CC"/>
                    </a:solidFill>
                    <a:latin typeface="Verdana" panose="020B060403050404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rgbClr val="0033CC"/>
                    </a:solidFill>
                    <a:latin typeface="Verdana" panose="020B0604030504040204" pitchFamily="34" charset="0"/>
                  </a:defRPr>
                </a:lvl9pPr>
              </a:lstStyle>
              <a:p>
                <a:pPr algn="r">
                  <a:spcBef>
                    <a:spcPct val="50000"/>
                  </a:spcBef>
                  <a:buFontTx/>
                  <a:buNone/>
                </a:pPr>
                <a:r>
                  <a:rPr lang="en-US" altLang="en-US" sz="800" dirty="0">
                    <a:solidFill>
                      <a:schemeClr val="tx1"/>
                    </a:solidFill>
                  </a:rPr>
                  <a:t>Barrel</a:t>
                </a:r>
              </a:p>
            </p:txBody>
          </p:sp>
          <p:sp>
            <p:nvSpPr>
              <p:cNvPr id="54" name="Text Box 31"/>
              <p:cNvSpPr txBox="1">
                <a:spLocks noChangeAspect="1" noChangeArrowheads="1"/>
              </p:cNvSpPr>
              <p:nvPr/>
            </p:nvSpPr>
            <p:spPr bwMode="auto">
              <a:xfrm>
                <a:off x="2379" y="3399"/>
                <a:ext cx="1841" cy="36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>
                <a:lvl1pPr algn="l">
                  <a:spcBef>
                    <a:spcPct val="20000"/>
                  </a:spcBef>
                  <a:buFont typeface="Wingdings" panose="05000000000000000000" pitchFamily="2" charset="2"/>
                  <a:buChar char="Ø"/>
                  <a:defRPr sz="3200">
                    <a:solidFill>
                      <a:srgbClr val="0033CC"/>
                    </a:solidFill>
                    <a:latin typeface="Verdana" panose="020B0604030504040204" pitchFamily="34" charset="0"/>
                  </a:defRPr>
                </a:lvl1pPr>
                <a:lvl2pPr marL="742950" indent="-285750" algn="l">
                  <a:spcBef>
                    <a:spcPct val="20000"/>
                  </a:spcBef>
                  <a:buChar char="•"/>
                  <a:defRPr sz="2800">
                    <a:solidFill>
                      <a:srgbClr val="0033CC"/>
                    </a:solidFill>
                    <a:latin typeface="Verdana" panose="020B0604030504040204" pitchFamily="34" charset="0"/>
                  </a:defRPr>
                </a:lvl2pPr>
                <a:lvl3pPr marL="1143000" indent="-228600" algn="l">
                  <a:spcBef>
                    <a:spcPct val="20000"/>
                  </a:spcBef>
                  <a:buFont typeface="Verdana" panose="020B0604030504040204" pitchFamily="34" charset="0"/>
                  <a:buChar char="–"/>
                  <a:defRPr sz="2400">
                    <a:solidFill>
                      <a:srgbClr val="0033CC"/>
                    </a:solidFill>
                    <a:latin typeface="Verdana" panose="020B0604030504040204" pitchFamily="34" charset="0"/>
                  </a:defRPr>
                </a:lvl3pPr>
                <a:lvl4pPr marL="1600200" indent="-228600" algn="l">
                  <a:spcBef>
                    <a:spcPct val="20000"/>
                  </a:spcBef>
                  <a:buChar char="–"/>
                  <a:defRPr sz="2000">
                    <a:solidFill>
                      <a:srgbClr val="0033CC"/>
                    </a:solidFill>
                    <a:latin typeface="Verdana" panose="020B0604030504040204" pitchFamily="34" charset="0"/>
                  </a:defRPr>
                </a:lvl4pPr>
                <a:lvl5pPr marL="2057400" indent="-228600" algn="l">
                  <a:spcBef>
                    <a:spcPct val="20000"/>
                  </a:spcBef>
                  <a:buChar char="»"/>
                  <a:defRPr sz="2000">
                    <a:solidFill>
                      <a:srgbClr val="0033CC"/>
                    </a:solidFill>
                    <a:latin typeface="Verdana" panose="020B060403050404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rgbClr val="0033CC"/>
                    </a:solidFill>
                    <a:latin typeface="Verdana" panose="020B060403050404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rgbClr val="0033CC"/>
                    </a:solidFill>
                    <a:latin typeface="Verdana" panose="020B060403050404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rgbClr val="0033CC"/>
                    </a:solidFill>
                    <a:latin typeface="Verdana" panose="020B060403050404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rgbClr val="0033CC"/>
                    </a:solidFill>
                    <a:latin typeface="Verdana" panose="020B0604030504040204" pitchFamily="34" charset="0"/>
                  </a:defRPr>
                </a:lvl9pPr>
              </a:lstStyle>
              <a:p>
                <a:pPr algn="r">
                  <a:spcBef>
                    <a:spcPct val="50000"/>
                  </a:spcBef>
                  <a:buFontTx/>
                  <a:buNone/>
                </a:pPr>
                <a:r>
                  <a:rPr lang="en-US" altLang="en-US" sz="800" dirty="0">
                    <a:solidFill>
                      <a:schemeClr val="tx1"/>
                    </a:solidFill>
                  </a:rPr>
                  <a:t>End-Caps</a:t>
                </a:r>
              </a:p>
            </p:txBody>
          </p:sp>
          <p:sp>
            <p:nvSpPr>
              <p:cNvPr id="55" name="Text Box 35"/>
              <p:cNvSpPr txBox="1">
                <a:spLocks noChangeAspect="1" noChangeArrowheads="1"/>
              </p:cNvSpPr>
              <p:nvPr/>
            </p:nvSpPr>
            <p:spPr bwMode="auto">
              <a:xfrm>
                <a:off x="5042" y="2604"/>
                <a:ext cx="1158" cy="57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>
                <a:lvl1pPr algn="l">
                  <a:spcBef>
                    <a:spcPct val="20000"/>
                  </a:spcBef>
                  <a:buFont typeface="Wingdings" panose="05000000000000000000" pitchFamily="2" charset="2"/>
                  <a:buChar char="Ø"/>
                  <a:defRPr sz="3200">
                    <a:solidFill>
                      <a:srgbClr val="0033CC"/>
                    </a:solidFill>
                    <a:latin typeface="Verdana" panose="020B0604030504040204" pitchFamily="34" charset="0"/>
                  </a:defRPr>
                </a:lvl1pPr>
                <a:lvl2pPr marL="742950" indent="-285750" algn="l">
                  <a:spcBef>
                    <a:spcPct val="20000"/>
                  </a:spcBef>
                  <a:buChar char="•"/>
                  <a:defRPr sz="2800">
                    <a:solidFill>
                      <a:srgbClr val="0033CC"/>
                    </a:solidFill>
                    <a:latin typeface="Verdana" panose="020B0604030504040204" pitchFamily="34" charset="0"/>
                  </a:defRPr>
                </a:lvl2pPr>
                <a:lvl3pPr marL="1143000" indent="-228600" algn="l">
                  <a:spcBef>
                    <a:spcPct val="20000"/>
                  </a:spcBef>
                  <a:buFont typeface="Verdana" panose="020B0604030504040204" pitchFamily="34" charset="0"/>
                  <a:buChar char="–"/>
                  <a:defRPr sz="2400">
                    <a:solidFill>
                      <a:srgbClr val="0033CC"/>
                    </a:solidFill>
                    <a:latin typeface="Verdana" panose="020B0604030504040204" pitchFamily="34" charset="0"/>
                  </a:defRPr>
                </a:lvl3pPr>
                <a:lvl4pPr marL="1600200" indent="-228600" algn="l">
                  <a:spcBef>
                    <a:spcPct val="20000"/>
                  </a:spcBef>
                  <a:buChar char="–"/>
                  <a:defRPr sz="2000">
                    <a:solidFill>
                      <a:srgbClr val="0033CC"/>
                    </a:solidFill>
                    <a:latin typeface="Verdana" panose="020B0604030504040204" pitchFamily="34" charset="0"/>
                  </a:defRPr>
                </a:lvl4pPr>
                <a:lvl5pPr marL="2057400" indent="-228600" algn="l">
                  <a:spcBef>
                    <a:spcPct val="20000"/>
                  </a:spcBef>
                  <a:buChar char="»"/>
                  <a:defRPr sz="2000">
                    <a:solidFill>
                      <a:srgbClr val="0033CC"/>
                    </a:solidFill>
                    <a:latin typeface="Verdana" panose="020B060403050404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rgbClr val="0033CC"/>
                    </a:solidFill>
                    <a:latin typeface="Verdana" panose="020B060403050404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rgbClr val="0033CC"/>
                    </a:solidFill>
                    <a:latin typeface="Verdana" panose="020B060403050404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rgbClr val="0033CC"/>
                    </a:solidFill>
                    <a:latin typeface="Verdana" panose="020B060403050404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rgbClr val="0033CC"/>
                    </a:solidFill>
                    <a:latin typeface="Verdana" panose="020B0604030504040204" pitchFamily="34" charset="0"/>
                  </a:defRPr>
                </a:lvl9pPr>
              </a:lstStyle>
              <a:p>
                <a:pPr>
                  <a:spcBef>
                    <a:spcPct val="50000"/>
                  </a:spcBef>
                  <a:buFontTx/>
                  <a:buNone/>
                </a:pPr>
                <a:r>
                  <a:rPr lang="en-US" altLang="en-US" sz="800" dirty="0">
                    <a:solidFill>
                      <a:schemeClr val="tx1"/>
                    </a:solidFill>
                  </a:rPr>
                  <a:t>LN</a:t>
                </a:r>
                <a:r>
                  <a:rPr lang="en-US" altLang="en-US" sz="800" baseline="-25000" dirty="0">
                    <a:solidFill>
                      <a:schemeClr val="tx1"/>
                    </a:solidFill>
                  </a:rPr>
                  <a:t>2</a:t>
                </a:r>
                <a:r>
                  <a:rPr lang="en-US" altLang="en-US" sz="800" dirty="0">
                    <a:solidFill>
                      <a:schemeClr val="tx1"/>
                    </a:solidFill>
                  </a:rPr>
                  <a:t> phase separator</a:t>
                </a:r>
              </a:p>
            </p:txBody>
          </p:sp>
        </p:grpSp>
      </p:grpSp>
      <p:grpSp>
        <p:nvGrpSpPr>
          <p:cNvPr id="73" name="Group 72"/>
          <p:cNvGrpSpPr/>
          <p:nvPr/>
        </p:nvGrpSpPr>
        <p:grpSpPr>
          <a:xfrm>
            <a:off x="6718715" y="638276"/>
            <a:ext cx="2049007" cy="1709168"/>
            <a:chOff x="3301945" y="868844"/>
            <a:chExt cx="2692421" cy="2202957"/>
          </a:xfrm>
        </p:grpSpPr>
        <p:pic>
          <p:nvPicPr>
            <p:cNvPr id="57" name="Picture 6" descr="proxicryodisplacement2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01945" y="882870"/>
              <a:ext cx="2647395" cy="2188931"/>
            </a:xfrm>
            <a:prstGeom prst="rect">
              <a:avLst/>
            </a:prstGeom>
            <a:noFill/>
            <a:ln w="28575">
              <a:solidFill>
                <a:schemeClr val="bg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58" name="Group 39"/>
            <p:cNvGrpSpPr>
              <a:grpSpLocks/>
            </p:cNvGrpSpPr>
            <p:nvPr/>
          </p:nvGrpSpPr>
          <p:grpSpPr bwMode="auto">
            <a:xfrm>
              <a:off x="3301945" y="868844"/>
              <a:ext cx="2692421" cy="1609116"/>
              <a:chOff x="97" y="1362"/>
              <a:chExt cx="4126" cy="1926"/>
            </a:xfrm>
          </p:grpSpPr>
          <p:grpSp>
            <p:nvGrpSpPr>
              <p:cNvPr id="59" name="Group 13"/>
              <p:cNvGrpSpPr>
                <a:grpSpLocks noChangeAspect="1"/>
              </p:cNvGrpSpPr>
              <p:nvPr/>
            </p:nvGrpSpPr>
            <p:grpSpPr bwMode="auto">
              <a:xfrm>
                <a:off x="97" y="1362"/>
                <a:ext cx="1570" cy="909"/>
                <a:chOff x="100" y="1346"/>
                <a:chExt cx="1652" cy="959"/>
              </a:xfrm>
            </p:grpSpPr>
            <p:grpSp>
              <p:nvGrpSpPr>
                <p:cNvPr id="69" name="Group 12"/>
                <p:cNvGrpSpPr>
                  <a:grpSpLocks noChangeAspect="1"/>
                </p:cNvGrpSpPr>
                <p:nvPr/>
              </p:nvGrpSpPr>
              <p:grpSpPr bwMode="auto">
                <a:xfrm>
                  <a:off x="753" y="1728"/>
                  <a:ext cx="639" cy="577"/>
                  <a:chOff x="753" y="1728"/>
                  <a:chExt cx="639" cy="577"/>
                </a:xfrm>
              </p:grpSpPr>
              <p:sp>
                <p:nvSpPr>
                  <p:cNvPr id="71" name="Line 10"/>
                  <p:cNvSpPr>
                    <a:spLocks noChangeAspect="1" noChangeShapeType="1"/>
                  </p:cNvSpPr>
                  <p:nvPr/>
                </p:nvSpPr>
                <p:spPr bwMode="auto">
                  <a:xfrm>
                    <a:off x="1152" y="1728"/>
                    <a:ext cx="240" cy="96"/>
                  </a:xfrm>
                  <a:prstGeom prst="line">
                    <a:avLst/>
                  </a:prstGeom>
                  <a:noFill/>
                  <a:ln w="19050">
                    <a:solidFill>
                      <a:srgbClr val="FFFF99"/>
                    </a:solidFill>
                    <a:round/>
                    <a:headEnd/>
                    <a:tailEnd type="triangl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en-GB"/>
                  </a:p>
                </p:txBody>
              </p:sp>
              <p:sp>
                <p:nvSpPr>
                  <p:cNvPr id="72" name="Line 11"/>
                  <p:cNvSpPr>
                    <a:spLocks noChangeAspect="1" noChangeShapeType="1"/>
                  </p:cNvSpPr>
                  <p:nvPr/>
                </p:nvSpPr>
                <p:spPr bwMode="auto">
                  <a:xfrm flipV="1">
                    <a:off x="753" y="2239"/>
                    <a:ext cx="29" cy="66"/>
                  </a:xfrm>
                  <a:prstGeom prst="line">
                    <a:avLst/>
                  </a:prstGeom>
                  <a:noFill/>
                  <a:ln w="19050">
                    <a:solidFill>
                      <a:srgbClr val="FFFF99"/>
                    </a:solidFill>
                    <a:round/>
                    <a:headEnd/>
                    <a:tailEnd type="triangl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en-GB"/>
                  </a:p>
                </p:txBody>
              </p:sp>
            </p:grpSp>
            <p:sp>
              <p:nvSpPr>
                <p:cNvPr id="70" name="Text Box 9"/>
                <p:cNvSpPr txBox="1">
                  <a:spLocks noChangeAspect="1" noChangeArrowheads="1"/>
                </p:cNvSpPr>
                <p:nvPr/>
              </p:nvSpPr>
              <p:spPr bwMode="auto">
                <a:xfrm>
                  <a:off x="100" y="1346"/>
                  <a:ext cx="1652" cy="508"/>
                </a:xfrm>
                <a:prstGeom prst="rect">
                  <a:avLst/>
                </a:prstGeom>
                <a:solidFill>
                  <a:srgbClr val="FFFF99">
                    <a:alpha val="89803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>
                  <a:lvl1pPr algn="l">
                    <a:spcBef>
                      <a:spcPct val="20000"/>
                    </a:spcBef>
                    <a:buFont typeface="Wingdings" panose="05000000000000000000" pitchFamily="2" charset="2"/>
                    <a:buChar char="Ø"/>
                    <a:defRPr sz="3200">
                      <a:solidFill>
                        <a:srgbClr val="0033CC"/>
                      </a:solidFill>
                      <a:latin typeface="Verdana" panose="020B0604030504040204" pitchFamily="34" charset="0"/>
                    </a:defRPr>
                  </a:lvl1pPr>
                  <a:lvl2pPr marL="742950" indent="-285750" algn="l">
                    <a:spcBef>
                      <a:spcPct val="20000"/>
                    </a:spcBef>
                    <a:buChar char="•"/>
                    <a:defRPr sz="2800">
                      <a:solidFill>
                        <a:srgbClr val="0033CC"/>
                      </a:solidFill>
                      <a:latin typeface="Verdana" panose="020B0604030504040204" pitchFamily="34" charset="0"/>
                    </a:defRPr>
                  </a:lvl2pPr>
                  <a:lvl3pPr marL="1143000" indent="-228600" algn="l">
                    <a:spcBef>
                      <a:spcPct val="20000"/>
                    </a:spcBef>
                    <a:buFont typeface="Verdana" panose="020B0604030504040204" pitchFamily="34" charset="0"/>
                    <a:buChar char="–"/>
                    <a:defRPr sz="2400">
                      <a:solidFill>
                        <a:srgbClr val="0033CC"/>
                      </a:solidFill>
                      <a:latin typeface="Verdana" panose="020B0604030504040204" pitchFamily="34" charset="0"/>
                    </a:defRPr>
                  </a:lvl3pPr>
                  <a:lvl4pPr marL="1600200" indent="-228600" algn="l">
                    <a:spcBef>
                      <a:spcPct val="20000"/>
                    </a:spcBef>
                    <a:buChar char="–"/>
                    <a:defRPr sz="2000">
                      <a:solidFill>
                        <a:srgbClr val="0033CC"/>
                      </a:solidFill>
                      <a:latin typeface="Verdana" panose="020B0604030504040204" pitchFamily="34" charset="0"/>
                    </a:defRPr>
                  </a:lvl4pPr>
                  <a:lvl5pPr marL="2057400" indent="-228600" algn="l">
                    <a:spcBef>
                      <a:spcPct val="20000"/>
                    </a:spcBef>
                    <a:buChar char="»"/>
                    <a:defRPr sz="2000">
                      <a:solidFill>
                        <a:srgbClr val="0033CC"/>
                      </a:solidFill>
                      <a:latin typeface="Verdana" panose="020B060403050404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rgbClr val="0033CC"/>
                      </a:solidFill>
                      <a:latin typeface="Verdana" panose="020B060403050404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rgbClr val="0033CC"/>
                      </a:solidFill>
                      <a:latin typeface="Verdana" panose="020B060403050404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rgbClr val="0033CC"/>
                      </a:solidFill>
                      <a:latin typeface="Verdana" panose="020B060403050404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rgbClr val="0033CC"/>
                      </a:solidFill>
                      <a:latin typeface="Verdana" panose="020B0604030504040204" pitchFamily="34" charset="0"/>
                    </a:defRPr>
                  </a:lvl9pPr>
                </a:lstStyle>
                <a:p>
                  <a:pPr algn="ctr" eaLnBrk="1" hangingPunct="1">
                    <a:spcBef>
                      <a:spcPct val="0"/>
                    </a:spcBef>
                    <a:buFontTx/>
                    <a:buNone/>
                  </a:pPr>
                  <a:r>
                    <a:rPr lang="en-US" altLang="en-US" sz="800" dirty="0" smtClean="0">
                      <a:solidFill>
                        <a:schemeClr val="tx1"/>
                      </a:solidFill>
                    </a:rPr>
                    <a:t>expansion </a:t>
                  </a:r>
                  <a:r>
                    <a:rPr lang="en-US" altLang="en-US" sz="800" dirty="0">
                      <a:solidFill>
                        <a:schemeClr val="tx1"/>
                      </a:solidFill>
                    </a:rPr>
                    <a:t>vessels</a:t>
                  </a:r>
                </a:p>
              </p:txBody>
            </p:sp>
          </p:grpSp>
          <p:grpSp>
            <p:nvGrpSpPr>
              <p:cNvPr id="63" name="Group 23"/>
              <p:cNvGrpSpPr>
                <a:grpSpLocks noChangeAspect="1"/>
              </p:cNvGrpSpPr>
              <p:nvPr/>
            </p:nvGrpSpPr>
            <p:grpSpPr bwMode="auto">
              <a:xfrm>
                <a:off x="3237" y="2779"/>
                <a:ext cx="986" cy="509"/>
                <a:chOff x="3408" y="2832"/>
                <a:chExt cx="1011" cy="536"/>
              </a:xfrm>
            </p:grpSpPr>
            <p:sp>
              <p:nvSpPr>
                <p:cNvPr id="64" name="Line 20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3408" y="2832"/>
                  <a:ext cx="624" cy="432"/>
                </a:xfrm>
                <a:prstGeom prst="line">
                  <a:avLst/>
                </a:prstGeom>
                <a:noFill/>
                <a:ln w="19050">
                  <a:solidFill>
                    <a:srgbClr val="FFFF99"/>
                  </a:solidFill>
                  <a:round/>
                  <a:headEnd/>
                  <a:tailEnd type="triangl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65" name="Text Box 21"/>
                <p:cNvSpPr txBox="1">
                  <a:spLocks noChangeAspect="1" noChangeArrowheads="1"/>
                </p:cNvSpPr>
                <p:nvPr/>
              </p:nvSpPr>
              <p:spPr bwMode="auto">
                <a:xfrm>
                  <a:off x="3408" y="3080"/>
                  <a:ext cx="1011" cy="288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99">
                          <a:alpha val="89803"/>
                        </a:srgbClr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>
                  <a:lvl1pPr algn="l">
                    <a:spcBef>
                      <a:spcPct val="20000"/>
                    </a:spcBef>
                    <a:buFont typeface="Wingdings" panose="05000000000000000000" pitchFamily="2" charset="2"/>
                    <a:buChar char="Ø"/>
                    <a:defRPr sz="3200">
                      <a:solidFill>
                        <a:srgbClr val="0033CC"/>
                      </a:solidFill>
                      <a:latin typeface="Verdana" panose="020B0604030504040204" pitchFamily="34" charset="0"/>
                    </a:defRPr>
                  </a:lvl1pPr>
                  <a:lvl2pPr marL="742950" indent="-285750" algn="l">
                    <a:spcBef>
                      <a:spcPct val="20000"/>
                    </a:spcBef>
                    <a:buChar char="•"/>
                    <a:defRPr sz="2800">
                      <a:solidFill>
                        <a:srgbClr val="0033CC"/>
                      </a:solidFill>
                      <a:latin typeface="Verdana" panose="020B0604030504040204" pitchFamily="34" charset="0"/>
                    </a:defRPr>
                  </a:lvl2pPr>
                  <a:lvl3pPr marL="1143000" indent="-228600" algn="l">
                    <a:spcBef>
                      <a:spcPct val="20000"/>
                    </a:spcBef>
                    <a:buFont typeface="Verdana" panose="020B0604030504040204" pitchFamily="34" charset="0"/>
                    <a:buChar char="–"/>
                    <a:defRPr sz="2400">
                      <a:solidFill>
                        <a:srgbClr val="0033CC"/>
                      </a:solidFill>
                      <a:latin typeface="Verdana" panose="020B0604030504040204" pitchFamily="34" charset="0"/>
                    </a:defRPr>
                  </a:lvl3pPr>
                  <a:lvl4pPr marL="1600200" indent="-228600" algn="l">
                    <a:spcBef>
                      <a:spcPct val="20000"/>
                    </a:spcBef>
                    <a:buChar char="–"/>
                    <a:defRPr sz="2000">
                      <a:solidFill>
                        <a:srgbClr val="0033CC"/>
                      </a:solidFill>
                      <a:latin typeface="Verdana" panose="020B0604030504040204" pitchFamily="34" charset="0"/>
                    </a:defRPr>
                  </a:lvl4pPr>
                  <a:lvl5pPr marL="2057400" indent="-228600" algn="l">
                    <a:spcBef>
                      <a:spcPct val="20000"/>
                    </a:spcBef>
                    <a:buChar char="»"/>
                    <a:defRPr sz="2000">
                      <a:solidFill>
                        <a:srgbClr val="0033CC"/>
                      </a:solidFill>
                      <a:latin typeface="Verdana" panose="020B060403050404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rgbClr val="0033CC"/>
                      </a:solidFill>
                      <a:latin typeface="Verdana" panose="020B060403050404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rgbClr val="0033CC"/>
                      </a:solidFill>
                      <a:latin typeface="Verdana" panose="020B060403050404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rgbClr val="0033CC"/>
                      </a:solidFill>
                      <a:latin typeface="Verdana" panose="020B060403050404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rgbClr val="0033CC"/>
                      </a:solidFill>
                      <a:latin typeface="Verdana" panose="020B0604030504040204" pitchFamily="34" charset="0"/>
                    </a:defRPr>
                  </a:lvl9pPr>
                </a:lstStyle>
                <a:p>
                  <a:pPr algn="ctr" eaLnBrk="1" hangingPunct="1">
                    <a:spcBef>
                      <a:spcPct val="0"/>
                    </a:spcBef>
                    <a:buFontTx/>
                    <a:buNone/>
                  </a:pPr>
                  <a:r>
                    <a:rPr lang="en-US" altLang="en-US" sz="800" b="1" dirty="0">
                      <a:solidFill>
                        <a:srgbClr val="FFFFCC"/>
                      </a:solidFill>
                    </a:rPr>
                    <a:t>12 m displacement</a:t>
                  </a:r>
                </a:p>
              </p:txBody>
            </p:sp>
          </p:grpSp>
        </p:grpSp>
      </p:grpSp>
      <p:pic>
        <p:nvPicPr>
          <p:cNvPr id="74" name="Picture 9" descr="0702016_11-A5-at-72-dpi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1706" y="650439"/>
            <a:ext cx="1137475" cy="1697005"/>
          </a:xfrm>
          <a:prstGeom prst="rect">
            <a:avLst/>
          </a:prstGeom>
          <a:noFill/>
          <a:ln w="28575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5" name="Picture 8" descr="0702017_01-A5-at-72-dpi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67533" y="2583990"/>
            <a:ext cx="2265923" cy="15183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6" name="TextBox 75"/>
          <p:cNvSpPr txBox="1"/>
          <p:nvPr/>
        </p:nvSpPr>
        <p:spPr>
          <a:xfrm>
            <a:off x="2609976" y="650438"/>
            <a:ext cx="2628561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Liquid argon calorimeter in the </a:t>
            </a:r>
            <a:r>
              <a:rPr lang="en-GB" sz="1600" dirty="0"/>
              <a:t>A</a:t>
            </a:r>
            <a:r>
              <a:rPr lang="en-GB" sz="1600" dirty="0" smtClean="0"/>
              <a:t>TLAS experiment:</a:t>
            </a:r>
            <a:endParaRPr lang="en-GB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/>
              <a:t>100 m</a:t>
            </a:r>
            <a:r>
              <a:rPr lang="en-GB" sz="1600" baseline="30000" dirty="0" smtClean="0"/>
              <a:t>3</a:t>
            </a:r>
            <a:r>
              <a:rPr lang="en-GB" sz="1600" dirty="0" smtClean="0"/>
              <a:t> of liquid argon;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/>
              <a:t>Operating in; underground area;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/>
              <a:t>Continues in operation since 2006;</a:t>
            </a:r>
          </a:p>
        </p:txBody>
      </p:sp>
      <p:sp>
        <p:nvSpPr>
          <p:cNvPr id="77" name="TextBox 76"/>
          <p:cNvSpPr txBox="1"/>
          <p:nvPr/>
        </p:nvSpPr>
        <p:spPr>
          <a:xfrm>
            <a:off x="2611510" y="2368285"/>
            <a:ext cx="4121823" cy="23391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/>
              <a:t>Total heat load about 12 kW;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/>
              <a:t>Sub-cooled liquid argon bath;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en-US" sz="1600" dirty="0"/>
              <a:t>Temperature uniformity over detector volume: &lt; 70 </a:t>
            </a:r>
            <a:r>
              <a:rPr lang="en-US" altLang="en-US" sz="1600" dirty="0" err="1"/>
              <a:t>mK</a:t>
            </a:r>
            <a:r>
              <a:rPr lang="en-US" altLang="en-US" sz="1600" dirty="0"/>
              <a:t> </a:t>
            </a:r>
            <a:r>
              <a:rPr lang="en-US" altLang="en-US" sz="1600" dirty="0" err="1" smtClean="0"/>
              <a:t>rms</a:t>
            </a:r>
            <a:r>
              <a:rPr lang="en-US" altLang="en-US" sz="1600" dirty="0" smtClean="0"/>
              <a:t>;</a:t>
            </a:r>
            <a:endParaRPr lang="en-GB" sz="16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/>
              <a:t>Cooling source: evaporating LN2;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/>
              <a:t>Argon purity in the ppm O</a:t>
            </a:r>
            <a:r>
              <a:rPr lang="en-GB" sz="1600" baseline="-25000" dirty="0" smtClean="0"/>
              <a:t>2</a:t>
            </a:r>
            <a:r>
              <a:rPr lang="en-GB" sz="1600" dirty="0" smtClean="0"/>
              <a:t> level;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/>
              <a:t>Cryogenic system by collaboration, constructed / installed by supplier.</a:t>
            </a:r>
            <a:endParaRPr lang="en-GB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40551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662"/>
            <a:ext cx="6858000" cy="570839"/>
          </a:xfrm>
        </p:spPr>
        <p:txBody>
          <a:bodyPr>
            <a:normAutofit/>
          </a:bodyPr>
          <a:lstStyle/>
          <a:p>
            <a:pPr marL="36576"/>
            <a:endParaRPr lang="en-GB" sz="1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FR" sz="1050" dirty="0"/>
              <a:t>26 </a:t>
            </a:r>
            <a:r>
              <a:rPr lang="fr-FR" sz="1050" dirty="0" err="1"/>
              <a:t>October</a:t>
            </a:r>
            <a:r>
              <a:rPr lang="fr-FR" sz="1050" dirty="0"/>
              <a:t> 2017</a:t>
            </a:r>
            <a:endParaRPr lang="en-US" sz="105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ctr"/>
            <a:r>
              <a:rPr lang="en-US" sz="1050" dirty="0" err="1"/>
              <a:t>ProtoDUNE</a:t>
            </a:r>
            <a:r>
              <a:rPr lang="en-US" sz="1050" dirty="0"/>
              <a:t> cryogenics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1143000" y="493296"/>
            <a:ext cx="6858000" cy="36095"/>
          </a:xfrm>
          <a:prstGeom prst="line">
            <a:avLst/>
          </a:prstGeom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76" name="TextBox 75"/>
          <p:cNvSpPr txBox="1"/>
          <p:nvPr/>
        </p:nvSpPr>
        <p:spPr>
          <a:xfrm>
            <a:off x="0" y="1488665"/>
            <a:ext cx="9144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800" dirty="0" smtClean="0"/>
              <a:t>NP04 /</a:t>
            </a:r>
          </a:p>
          <a:p>
            <a:pPr algn="ctr"/>
            <a:r>
              <a:rPr lang="en-GB" sz="4800" dirty="0" err="1" smtClean="0"/>
              <a:t>ProtoDUNE</a:t>
            </a:r>
            <a:endParaRPr lang="en-GB" sz="4800" dirty="0" smtClean="0"/>
          </a:p>
        </p:txBody>
      </p:sp>
    </p:spTree>
    <p:extLst>
      <p:ext uri="{BB962C8B-B14F-4D97-AF65-F5344CB8AC3E}">
        <p14:creationId xmlns:p14="http://schemas.microsoft.com/office/powerpoint/2010/main" val="3948279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662"/>
            <a:ext cx="6858000" cy="570839"/>
          </a:xfrm>
        </p:spPr>
        <p:txBody>
          <a:bodyPr>
            <a:normAutofit/>
          </a:bodyPr>
          <a:lstStyle/>
          <a:p>
            <a:pPr algn="ctr"/>
            <a:r>
              <a:rPr lang="fr-CH" sz="1800" b="1" dirty="0" smtClean="0">
                <a:latin typeface="Calibri" panose="020F0502020204030204" pitchFamily="34" charset="0"/>
              </a:rPr>
              <a:t>Design / Fabrication</a:t>
            </a:r>
            <a:endParaRPr lang="en-GB" sz="1800" b="1" dirty="0">
              <a:latin typeface="Calibri" panose="020F0502020204030204" pitchFamily="34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FR" sz="1050" dirty="0"/>
              <a:t>26 </a:t>
            </a:r>
            <a:r>
              <a:rPr lang="fr-FR" sz="1050" dirty="0" err="1"/>
              <a:t>October</a:t>
            </a:r>
            <a:r>
              <a:rPr lang="fr-FR" sz="1050" dirty="0"/>
              <a:t> 2017</a:t>
            </a:r>
            <a:endParaRPr lang="en-US" sz="105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ctr"/>
            <a:r>
              <a:rPr lang="en-US" sz="1050" dirty="0" err="1"/>
              <a:t>ProtoDUNE</a:t>
            </a:r>
            <a:r>
              <a:rPr lang="en-US" sz="1050" dirty="0"/>
              <a:t> cryogenics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1143000" y="493296"/>
            <a:ext cx="6858000" cy="36095"/>
          </a:xfrm>
          <a:prstGeom prst="line">
            <a:avLst/>
          </a:prstGeom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>
            <a:off x="254336" y="529391"/>
            <a:ext cx="8738273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CERN based cryogenics team working on the cryogenic systems of the NP01, NP02, NP03 and NP04 projects, in close collaboration with Neutrino Platform;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CERN team: 2.5 engineer; 1 technician; 2 fellow; 1 technical student;1 designer;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Contract for design, construction and installation of cryogenic system and for design and construction of cryogenic circulators are tendered via CERN;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Electrical distribution and control systems for cryogenic system are designed, produced and installed by CERN </a:t>
            </a:r>
            <a:r>
              <a:rPr lang="en-GB" dirty="0" err="1" smtClean="0"/>
              <a:t>cryo</a:t>
            </a:r>
            <a:r>
              <a:rPr lang="en-GB" dirty="0" smtClean="0"/>
              <a:t>-group (operational reasons)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Liquid argon contract in tendering phase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Infrastructure: Neutrino Platform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26647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662"/>
            <a:ext cx="6858000" cy="570839"/>
          </a:xfrm>
        </p:spPr>
        <p:txBody>
          <a:bodyPr>
            <a:normAutofit/>
          </a:bodyPr>
          <a:lstStyle/>
          <a:p>
            <a:pPr marL="36576" algn="ctr"/>
            <a:r>
              <a:rPr lang="en-GB" sz="1800" dirty="0" smtClean="0"/>
              <a:t>Requirements for NP04 cryogenic system</a:t>
            </a:r>
            <a:endParaRPr lang="en-GB" sz="1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FR" sz="1050" dirty="0"/>
              <a:t>26 </a:t>
            </a:r>
            <a:r>
              <a:rPr lang="fr-FR" sz="1050" dirty="0" err="1" smtClean="0"/>
              <a:t>October</a:t>
            </a:r>
            <a:r>
              <a:rPr lang="fr-FR" sz="1050" dirty="0" smtClean="0"/>
              <a:t> </a:t>
            </a:r>
            <a:r>
              <a:rPr lang="fr-FR" sz="1050" dirty="0"/>
              <a:t>2017</a:t>
            </a:r>
            <a:endParaRPr lang="en-US" sz="105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ctr"/>
            <a:r>
              <a:rPr lang="en-US" sz="1050" dirty="0" err="1"/>
              <a:t>ProtoDUNE</a:t>
            </a:r>
            <a:r>
              <a:rPr lang="en-US" sz="1050" dirty="0"/>
              <a:t> cryogenics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1143000" y="493296"/>
            <a:ext cx="6858000" cy="36095"/>
          </a:xfrm>
          <a:prstGeom prst="line">
            <a:avLst/>
          </a:prstGeom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12091961"/>
              </p:ext>
            </p:extLst>
          </p:nvPr>
        </p:nvGraphicFramePr>
        <p:xfrm>
          <a:off x="1524000" y="539750"/>
          <a:ext cx="6096000" cy="425196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3048000">
                  <a:extLst>
                    <a:ext uri="{9D8B030D-6E8A-4147-A177-3AD203B41FA5}">
                      <a16:colId xmlns:a16="http://schemas.microsoft.com/office/drawing/2014/main" val="3622205990"/>
                    </a:ext>
                  </a:extLst>
                </a:gridCol>
                <a:gridCol w="3048000">
                  <a:extLst>
                    <a:ext uri="{9D8B030D-6E8A-4147-A177-3AD203B41FA5}">
                      <a16:colId xmlns:a16="http://schemas.microsoft.com/office/drawing/2014/main" val="272648627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Parameter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Value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2692221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dirty="0" err="1" smtClean="0"/>
                        <a:t>LAr</a:t>
                      </a:r>
                      <a:r>
                        <a:rPr lang="en-GB" sz="1600" baseline="0" dirty="0" smtClean="0"/>
                        <a:t> purity in the cryostat</a:t>
                      </a:r>
                      <a:endParaRPr lang="en-GB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600" dirty="0" smtClean="0"/>
                        <a:t>10 </a:t>
                      </a:r>
                      <a:r>
                        <a:rPr lang="en-GB" sz="1600" dirty="0" err="1" smtClean="0"/>
                        <a:t>ms</a:t>
                      </a:r>
                      <a:r>
                        <a:rPr lang="en-GB" sz="1600" dirty="0" smtClean="0"/>
                        <a:t> electron lifetime (100 </a:t>
                      </a:r>
                      <a:r>
                        <a:rPr lang="en-GB" sz="1600" dirty="0" err="1" smtClean="0"/>
                        <a:t>ppt</a:t>
                      </a:r>
                      <a:r>
                        <a:rPr lang="en-GB" sz="1600" dirty="0" smtClean="0"/>
                        <a:t> O</a:t>
                      </a:r>
                      <a:r>
                        <a:rPr lang="en-GB" sz="1600" baseline="-25000" dirty="0" smtClean="0"/>
                        <a:t>2</a:t>
                      </a:r>
                      <a:r>
                        <a:rPr lang="en-GB" sz="1600" baseline="0" dirty="0" smtClean="0"/>
                        <a:t> equivalent)</a:t>
                      </a:r>
                      <a:endParaRPr lang="en-GB" sz="16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9787479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dirty="0" err="1" smtClean="0"/>
                        <a:t>GAr</a:t>
                      </a:r>
                      <a:r>
                        <a:rPr lang="en-GB" sz="1600" dirty="0" smtClean="0"/>
                        <a:t> piston purge rate of rise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600" dirty="0" smtClean="0"/>
                        <a:t>1.2 m/hr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4679456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TPC cool-down rate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&lt; 40 K/h, but vertical</a:t>
                      </a:r>
                      <a:r>
                        <a:rPr lang="en-GB" sz="1600" baseline="0" dirty="0" smtClean="0"/>
                        <a:t> gradient &lt;10 K/m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472872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Nominal </a:t>
                      </a:r>
                      <a:r>
                        <a:rPr lang="en-GB" sz="1600" dirty="0" err="1" smtClean="0"/>
                        <a:t>LAr</a:t>
                      </a:r>
                      <a:r>
                        <a:rPr lang="en-GB" sz="1600" dirty="0" smtClean="0"/>
                        <a:t> purification flow rate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5.5 days / volume change (4m</a:t>
                      </a:r>
                      <a:r>
                        <a:rPr lang="en-GB" sz="1600" baseline="30000" dirty="0" smtClean="0"/>
                        <a:t>3</a:t>
                      </a:r>
                      <a:r>
                        <a:rPr lang="en-GB" sz="1600" baseline="0" dirty="0" smtClean="0"/>
                        <a:t>/hr)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9232373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All surfaces in the ullage during operation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&lt; 100 K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5531534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GN</a:t>
                      </a:r>
                      <a:r>
                        <a:rPr lang="en-GB" sz="1600" baseline="-25000" dirty="0" smtClean="0"/>
                        <a:t>2</a:t>
                      </a:r>
                      <a:r>
                        <a:rPr lang="en-GB" sz="1600" baseline="0" dirty="0" smtClean="0"/>
                        <a:t> purge within insulation</a:t>
                      </a:r>
                      <a:endParaRPr lang="en-GB" sz="1600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1 volume change/day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6641948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Cooling power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2.4 kW static cryostat</a:t>
                      </a:r>
                    </a:p>
                    <a:p>
                      <a:r>
                        <a:rPr lang="en-GB" sz="1600" dirty="0" smtClean="0"/>
                        <a:t>2.6 kW</a:t>
                      </a:r>
                      <a:r>
                        <a:rPr lang="en-GB" sz="1600" baseline="0" dirty="0" smtClean="0"/>
                        <a:t> </a:t>
                      </a:r>
                      <a:r>
                        <a:rPr lang="en-GB" sz="1600" baseline="0" dirty="0" err="1" smtClean="0"/>
                        <a:t>cryo</a:t>
                      </a:r>
                      <a:r>
                        <a:rPr lang="en-GB" sz="1600" baseline="0" dirty="0" smtClean="0"/>
                        <a:t> system and electronics</a:t>
                      </a:r>
                      <a:endParaRPr lang="en-GB" sz="1600" dirty="0" smtClean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1651039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24455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" name="Picture 4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172" y="558388"/>
            <a:ext cx="5343526" cy="380188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662"/>
            <a:ext cx="6858000" cy="570839"/>
          </a:xfrm>
        </p:spPr>
        <p:txBody>
          <a:bodyPr>
            <a:normAutofit/>
          </a:bodyPr>
          <a:lstStyle/>
          <a:p>
            <a:pPr algn="ctr"/>
            <a:r>
              <a:rPr lang="fr-CH" sz="1800" b="1" dirty="0" smtClean="0">
                <a:latin typeface="Calibri" panose="020F0502020204030204" pitchFamily="34" charset="0"/>
              </a:rPr>
              <a:t>Design </a:t>
            </a:r>
            <a:r>
              <a:rPr lang="fr-CH" sz="1800" b="1" dirty="0" err="1" smtClean="0">
                <a:latin typeface="Calibri" panose="020F0502020204030204" pitchFamily="34" charset="0"/>
              </a:rPr>
              <a:t>Principles</a:t>
            </a:r>
            <a:endParaRPr lang="en-GB" sz="1800" b="1" dirty="0">
              <a:latin typeface="Calibri" panose="020F0502020204030204" pitchFamily="34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FR" sz="1050" dirty="0"/>
              <a:t>26 </a:t>
            </a:r>
            <a:r>
              <a:rPr lang="fr-FR" sz="1050" dirty="0" err="1"/>
              <a:t>October</a:t>
            </a:r>
            <a:r>
              <a:rPr lang="fr-FR" sz="1050" dirty="0"/>
              <a:t> 2017</a:t>
            </a:r>
            <a:endParaRPr lang="en-US" sz="105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ctr"/>
            <a:r>
              <a:rPr lang="en-US" sz="1050" dirty="0" err="1"/>
              <a:t>ProtoDUNE</a:t>
            </a:r>
            <a:r>
              <a:rPr lang="en-US" sz="1050" dirty="0"/>
              <a:t> cryogenics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1143000" y="493296"/>
            <a:ext cx="6858000" cy="36095"/>
          </a:xfrm>
          <a:prstGeom prst="line">
            <a:avLst/>
          </a:prstGeom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2313250" y="3590988"/>
            <a:ext cx="13746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720 ton </a:t>
            </a:r>
            <a:r>
              <a:rPr lang="en-GB" dirty="0" err="1" smtClean="0">
                <a:solidFill>
                  <a:srgbClr val="FF0000"/>
                </a:solidFill>
              </a:rPr>
              <a:t>LAr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495626" y="1146012"/>
            <a:ext cx="351581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solidFill>
                  <a:srgbClr val="FF0000"/>
                </a:solidFill>
              </a:rPr>
              <a:t>1</a:t>
            </a:r>
            <a:r>
              <a:rPr lang="en-GB" sz="1400" dirty="0" smtClean="0"/>
              <a:t>: Gas piston purge system before cool-down;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2816935" y="3879952"/>
            <a:ext cx="31186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 smtClean="0">
                <a:solidFill>
                  <a:srgbClr val="FF0000"/>
                </a:solidFill>
              </a:rPr>
              <a:t>1</a:t>
            </a:r>
            <a:endParaRPr lang="en-GB" sz="1100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750135" y="3837842"/>
            <a:ext cx="59345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 smtClean="0">
                <a:solidFill>
                  <a:srgbClr val="FF0000"/>
                </a:solidFill>
              </a:rPr>
              <a:t>2</a:t>
            </a:r>
            <a:endParaRPr lang="en-GB" sz="1100" dirty="0">
              <a:solidFill>
                <a:srgbClr val="FF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000564" y="2459330"/>
            <a:ext cx="59345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sz="1100" dirty="0">
              <a:solidFill>
                <a:srgbClr val="FF0000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5491674" y="1645169"/>
            <a:ext cx="351581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solidFill>
                  <a:srgbClr val="FF0000"/>
                </a:solidFill>
              </a:rPr>
              <a:t>2</a:t>
            </a:r>
            <a:r>
              <a:rPr lang="en-GB" sz="1400" dirty="0" smtClean="0"/>
              <a:t>:  Cool-down system, creating mixture liquid and gaseous argon, dispersed by second gas flow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617029" y="571501"/>
            <a:ext cx="32175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System also partially based on ICARUS experience.</a:t>
            </a:r>
            <a:endParaRPr lang="en-GB" sz="1400" dirty="0"/>
          </a:p>
        </p:txBody>
      </p:sp>
      <p:grpSp>
        <p:nvGrpSpPr>
          <p:cNvPr id="29" name="Group 28"/>
          <p:cNvGrpSpPr/>
          <p:nvPr/>
        </p:nvGrpSpPr>
        <p:grpSpPr>
          <a:xfrm>
            <a:off x="437782" y="2383833"/>
            <a:ext cx="8573663" cy="1688119"/>
            <a:chOff x="437782" y="2383833"/>
            <a:chExt cx="8573663" cy="1688119"/>
          </a:xfrm>
        </p:grpSpPr>
        <p:sp>
          <p:nvSpPr>
            <p:cNvPr id="27" name="TextBox 26"/>
            <p:cNvSpPr txBox="1"/>
            <p:nvPr/>
          </p:nvSpPr>
          <p:spPr>
            <a:xfrm>
              <a:off x="5495626" y="3072945"/>
              <a:ext cx="3515819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 smtClean="0">
                  <a:solidFill>
                    <a:srgbClr val="00B050"/>
                  </a:solidFill>
                </a:rPr>
                <a:t>4</a:t>
              </a:r>
              <a:r>
                <a:rPr lang="en-GB" sz="1400" dirty="0" smtClean="0"/>
                <a:t>: Liquid argon is taken by pump and circulated through liquid purifier, condenser, phase separator</a:t>
              </a:r>
            </a:p>
          </p:txBody>
        </p:sp>
        <p:cxnSp>
          <p:nvCxnSpPr>
            <p:cNvPr id="38" name="Straight Arrow Connector 37"/>
            <p:cNvCxnSpPr/>
            <p:nvPr/>
          </p:nvCxnSpPr>
          <p:spPr>
            <a:xfrm flipV="1">
              <a:off x="4692436" y="3287146"/>
              <a:ext cx="0" cy="303842"/>
            </a:xfrm>
            <a:prstGeom prst="straightConnector1">
              <a:avLst/>
            </a:prstGeom>
            <a:ln>
              <a:solidFill>
                <a:srgbClr val="00B050"/>
              </a:solidFill>
              <a:tailEnd type="triangle"/>
            </a:ln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42" name="Straight Arrow Connector 41"/>
            <p:cNvCxnSpPr/>
            <p:nvPr/>
          </p:nvCxnSpPr>
          <p:spPr>
            <a:xfrm>
              <a:off x="4925278" y="3005265"/>
              <a:ext cx="327232" cy="6457"/>
            </a:xfrm>
            <a:prstGeom prst="straightConnector1">
              <a:avLst/>
            </a:prstGeom>
            <a:ln>
              <a:solidFill>
                <a:srgbClr val="00B050"/>
              </a:solidFill>
              <a:tailEnd type="triangle"/>
            </a:ln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44" name="Straight Arrow Connector 43"/>
            <p:cNvCxnSpPr/>
            <p:nvPr/>
          </p:nvCxnSpPr>
          <p:spPr>
            <a:xfrm>
              <a:off x="437782" y="2904683"/>
              <a:ext cx="306692" cy="0"/>
            </a:xfrm>
            <a:prstGeom prst="straightConnector1">
              <a:avLst/>
            </a:prstGeom>
            <a:ln>
              <a:solidFill>
                <a:srgbClr val="00B050"/>
              </a:solidFill>
              <a:tailEnd type="triangle"/>
            </a:ln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46" name="Straight Arrow Connector 45"/>
            <p:cNvCxnSpPr/>
            <p:nvPr/>
          </p:nvCxnSpPr>
          <p:spPr>
            <a:xfrm>
              <a:off x="2129776" y="2839335"/>
              <a:ext cx="0" cy="217972"/>
            </a:xfrm>
            <a:prstGeom prst="straightConnector1">
              <a:avLst/>
            </a:prstGeom>
            <a:ln>
              <a:solidFill>
                <a:srgbClr val="00B050"/>
              </a:solidFill>
              <a:tailEnd type="triangle"/>
            </a:ln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31" name="Straight Arrow Connector 30"/>
            <p:cNvCxnSpPr/>
            <p:nvPr/>
          </p:nvCxnSpPr>
          <p:spPr>
            <a:xfrm>
              <a:off x="4223627" y="4071952"/>
              <a:ext cx="341284" cy="0"/>
            </a:xfrm>
            <a:prstGeom prst="straightConnector1">
              <a:avLst/>
            </a:prstGeom>
            <a:ln>
              <a:solidFill>
                <a:srgbClr val="00B050"/>
              </a:solidFill>
              <a:tailEnd type="triangle"/>
            </a:ln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37" name="Straight Arrow Connector 36"/>
            <p:cNvCxnSpPr/>
            <p:nvPr/>
          </p:nvCxnSpPr>
          <p:spPr>
            <a:xfrm flipV="1">
              <a:off x="1684035" y="2681923"/>
              <a:ext cx="0" cy="228121"/>
            </a:xfrm>
            <a:prstGeom prst="straightConnector1">
              <a:avLst/>
            </a:prstGeom>
            <a:ln>
              <a:solidFill>
                <a:srgbClr val="00B050"/>
              </a:solidFill>
              <a:tailEnd type="triangle"/>
            </a:ln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39" name="Straight Arrow Connector 38"/>
            <p:cNvCxnSpPr/>
            <p:nvPr/>
          </p:nvCxnSpPr>
          <p:spPr>
            <a:xfrm>
              <a:off x="1669898" y="2383833"/>
              <a:ext cx="163153" cy="0"/>
            </a:xfrm>
            <a:prstGeom prst="straightConnector1">
              <a:avLst/>
            </a:prstGeom>
            <a:ln>
              <a:solidFill>
                <a:srgbClr val="00B050"/>
              </a:solidFill>
              <a:tailEnd type="triangle"/>
            </a:ln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21" name="Group 20"/>
          <p:cNvGrpSpPr/>
          <p:nvPr/>
        </p:nvGrpSpPr>
        <p:grpSpPr>
          <a:xfrm>
            <a:off x="466766" y="1219500"/>
            <a:ext cx="8544679" cy="2242600"/>
            <a:chOff x="466766" y="1219500"/>
            <a:chExt cx="8544679" cy="2242600"/>
          </a:xfrm>
        </p:grpSpPr>
        <p:sp>
          <p:nvSpPr>
            <p:cNvPr id="26" name="TextBox 25"/>
            <p:cNvSpPr txBox="1"/>
            <p:nvPr/>
          </p:nvSpPr>
          <p:spPr>
            <a:xfrm>
              <a:off x="5495626" y="2341607"/>
              <a:ext cx="3515819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 smtClean="0">
                  <a:solidFill>
                    <a:srgbClr val="7030A0"/>
                  </a:solidFill>
                </a:rPr>
                <a:t>3</a:t>
              </a:r>
              <a:r>
                <a:rPr lang="en-GB" sz="1400" dirty="0" smtClean="0"/>
                <a:t>: Gaseous argon from feed through towers is constantly circulated through purifier and re-liquefied</a:t>
              </a:r>
            </a:p>
          </p:txBody>
        </p:sp>
        <p:cxnSp>
          <p:nvCxnSpPr>
            <p:cNvPr id="30" name="Straight Arrow Connector 29"/>
            <p:cNvCxnSpPr/>
            <p:nvPr/>
          </p:nvCxnSpPr>
          <p:spPr>
            <a:xfrm flipV="1">
              <a:off x="2702717" y="2948321"/>
              <a:ext cx="0" cy="325958"/>
            </a:xfrm>
            <a:prstGeom prst="straightConnector1">
              <a:avLst/>
            </a:prstGeom>
            <a:ln>
              <a:solidFill>
                <a:srgbClr val="7030A0"/>
              </a:solidFill>
              <a:tailEnd type="triangle"/>
            </a:ln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32" name="Straight Arrow Connector 31"/>
            <p:cNvCxnSpPr/>
            <p:nvPr/>
          </p:nvCxnSpPr>
          <p:spPr>
            <a:xfrm>
              <a:off x="3168317" y="2669811"/>
              <a:ext cx="267734" cy="0"/>
            </a:xfrm>
            <a:prstGeom prst="straightConnector1">
              <a:avLst/>
            </a:prstGeom>
            <a:ln>
              <a:solidFill>
                <a:srgbClr val="7030A0"/>
              </a:solidFill>
              <a:tailEnd type="triangle"/>
            </a:ln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34" name="Straight Arrow Connector 33"/>
            <p:cNvCxnSpPr/>
            <p:nvPr/>
          </p:nvCxnSpPr>
          <p:spPr>
            <a:xfrm>
              <a:off x="4925278" y="2561788"/>
              <a:ext cx="260842" cy="0"/>
            </a:xfrm>
            <a:prstGeom prst="straightConnector1">
              <a:avLst/>
            </a:prstGeom>
            <a:ln>
              <a:solidFill>
                <a:srgbClr val="7030A0"/>
              </a:solidFill>
              <a:tailEnd type="triangle"/>
            </a:ln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36" name="Straight Arrow Connector 35"/>
            <p:cNvCxnSpPr/>
            <p:nvPr/>
          </p:nvCxnSpPr>
          <p:spPr>
            <a:xfrm>
              <a:off x="466766" y="1219500"/>
              <a:ext cx="216569" cy="0"/>
            </a:xfrm>
            <a:prstGeom prst="straightConnector1">
              <a:avLst/>
            </a:prstGeom>
            <a:ln>
              <a:solidFill>
                <a:srgbClr val="7030A0"/>
              </a:solidFill>
              <a:tailEnd type="triangle"/>
            </a:ln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33" name="Straight Arrow Connector 32"/>
            <p:cNvCxnSpPr/>
            <p:nvPr/>
          </p:nvCxnSpPr>
          <p:spPr>
            <a:xfrm>
              <a:off x="1526691" y="1530389"/>
              <a:ext cx="0" cy="286659"/>
            </a:xfrm>
            <a:prstGeom prst="straightConnector1">
              <a:avLst/>
            </a:prstGeom>
            <a:ln>
              <a:solidFill>
                <a:srgbClr val="7030A0"/>
              </a:solidFill>
              <a:tailEnd type="triangle"/>
            </a:ln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35" name="Straight Arrow Connector 34"/>
            <p:cNvCxnSpPr/>
            <p:nvPr/>
          </p:nvCxnSpPr>
          <p:spPr>
            <a:xfrm>
              <a:off x="1848347" y="2048806"/>
              <a:ext cx="0" cy="207301"/>
            </a:xfrm>
            <a:prstGeom prst="straightConnector1">
              <a:avLst/>
            </a:prstGeom>
            <a:ln>
              <a:solidFill>
                <a:srgbClr val="7030A0"/>
              </a:solidFill>
              <a:tailEnd type="triangle"/>
            </a:ln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41" name="Straight Arrow Connector 40"/>
            <p:cNvCxnSpPr/>
            <p:nvPr/>
          </p:nvCxnSpPr>
          <p:spPr>
            <a:xfrm>
              <a:off x="2129776" y="3175441"/>
              <a:ext cx="0" cy="286659"/>
            </a:xfrm>
            <a:prstGeom prst="straightConnector1">
              <a:avLst/>
            </a:prstGeom>
            <a:ln>
              <a:solidFill>
                <a:srgbClr val="7030A0"/>
              </a:solidFill>
              <a:tailEnd type="triangle"/>
            </a:ln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8508801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  <p:bldP spid="25" grpId="0"/>
    </p:bldLst>
  </p:timing>
</p:sld>
</file>

<file path=ppt/theme/theme1.xml><?xml version="1.0" encoding="utf-8"?>
<a:theme xmlns:a="http://schemas.openxmlformats.org/drawingml/2006/main" name="CERNCorporate16-9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CERNCorporate16-9.potx</Template>
  <TotalTime>1074</TotalTime>
  <Words>769</Words>
  <Application>Microsoft Office PowerPoint</Application>
  <PresentationFormat>On-screen Show (16:9)</PresentationFormat>
  <Paragraphs>194</Paragraphs>
  <Slides>16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3" baseType="lpstr">
      <vt:lpstr>Arial Unicode MS</vt:lpstr>
      <vt:lpstr>Arial</vt:lpstr>
      <vt:lpstr>Calibri</vt:lpstr>
      <vt:lpstr>Cambria Math</vt:lpstr>
      <vt:lpstr>Optima</vt:lpstr>
      <vt:lpstr>Verdana</vt:lpstr>
      <vt:lpstr>CERNCorporate16-9</vt:lpstr>
      <vt:lpstr>PowerPoint Presentation</vt:lpstr>
      <vt:lpstr>PowerPoint Presentation</vt:lpstr>
      <vt:lpstr>Content</vt:lpstr>
      <vt:lpstr>Experience at CERN with cryogenic systems for noble liquids (1/2)</vt:lpstr>
      <vt:lpstr>Experience at CERN with cryogenic systems for noble liquids (2/2)</vt:lpstr>
      <vt:lpstr>PowerPoint Presentation</vt:lpstr>
      <vt:lpstr>Design / Fabrication</vt:lpstr>
      <vt:lpstr>Requirements for NP04 cryogenic system</vt:lpstr>
      <vt:lpstr>Design Principles</vt:lpstr>
      <vt:lpstr>Design Principles</vt:lpstr>
      <vt:lpstr>Purification principle</vt:lpstr>
      <vt:lpstr>Time line</vt:lpstr>
      <vt:lpstr>Present status</vt:lpstr>
      <vt:lpstr>Cryogenic system in near future inside</vt:lpstr>
      <vt:lpstr>Cryogenic system in near future inside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CERN User</dc:creator>
  <cp:lastModifiedBy>Johan Bremer</cp:lastModifiedBy>
  <cp:revision>92</cp:revision>
  <dcterms:created xsi:type="dcterms:W3CDTF">2012-11-30T11:04:26Z</dcterms:created>
  <dcterms:modified xsi:type="dcterms:W3CDTF">2017-10-26T06:05:50Z</dcterms:modified>
</cp:coreProperties>
</file>