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77" r:id="rId4"/>
    <p:sldId id="278" r:id="rId5"/>
    <p:sldId id="279" r:id="rId6"/>
    <p:sldId id="280" r:id="rId7"/>
    <p:sldId id="282" r:id="rId8"/>
    <p:sldId id="284" r:id="rId9"/>
    <p:sldId id="283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F9933"/>
    <a:srgbClr val="DE6F00"/>
    <a:srgbClr val="00CC00"/>
    <a:srgbClr val="1B4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4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68" y="-11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25/10/17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982" y="2181663"/>
            <a:ext cx="2520000" cy="25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3" y="2266275"/>
            <a:ext cx="10969139" cy="51913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1113" y="6353097"/>
            <a:ext cx="2844800" cy="365125"/>
          </a:xfrm>
        </p:spPr>
        <p:txBody>
          <a:bodyPr/>
          <a:lstStyle/>
          <a:p>
            <a:fld id="{686A73E2-D6F9-4ABF-A8F3-14C1D0F34F78}" type="datetime1">
              <a:rPr lang="en-US" smtClean="0"/>
              <a:t>25/10/17</a:t>
            </a:fld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59545" y="654149"/>
            <a:ext cx="11310425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911113" y="6353097"/>
            <a:ext cx="2844800" cy="365125"/>
          </a:xfrm>
        </p:spPr>
        <p:txBody>
          <a:bodyPr/>
          <a:lstStyle/>
          <a:p>
            <a:fld id="{44D8FB31-3153-421C-8857-AC55A2E7FF25}" type="datetime1">
              <a:rPr lang="en-US" smtClean="0"/>
              <a:t>25/10/17</a:t>
            </a:fld>
            <a:endParaRPr lang="en-US" dirty="0" smtClean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8"/>
            <a:ext cx="1476000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-1831" y="6150798"/>
            <a:ext cx="12192000" cy="70720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smtClean="0"/>
              <a:t>Controlled Cold Helium Spill Test in the LHC Tunnel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39249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00D78-C81F-483D-97F0-D38A0349B277}" type="datetime1">
              <a:rPr lang="en-US" smtClean="0"/>
              <a:t>25/10/17</a:t>
            </a:fld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00" y="752623"/>
            <a:ext cx="10972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4" descr="logooutline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5" y="6238875"/>
            <a:ext cx="576000" cy="57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524000" y="6356351"/>
            <a:ext cx="2133600" cy="365125"/>
          </a:xfrm>
        </p:spPr>
        <p:txBody>
          <a:bodyPr/>
          <a:lstStyle/>
          <a:p>
            <a:fld id="{0549E906-E2E8-4A4D-9354-68DED7BC82DA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772400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6610" y="637308"/>
            <a:ext cx="9736263" cy="3482109"/>
          </a:xfrm>
        </p:spPr>
        <p:txBody>
          <a:bodyPr>
            <a:noAutofit/>
          </a:bodyPr>
          <a:lstStyle/>
          <a:p>
            <a:r>
              <a:rPr lang="en-GB" sz="2800" dirty="0"/>
              <a:t>Assembly and Test Activities for the </a:t>
            </a:r>
            <a:r>
              <a:rPr lang="en-GB" sz="2800" dirty="0" smtClean="0"/>
              <a:t>Cryogenic </a:t>
            </a:r>
            <a:r>
              <a:rPr lang="en-GB" sz="2800" dirty="0"/>
              <a:t>S</a:t>
            </a:r>
            <a:r>
              <a:rPr lang="en-GB" sz="2800" dirty="0" smtClean="0"/>
              <a:t>ystem </a:t>
            </a:r>
            <a:r>
              <a:rPr lang="en-GB" sz="2800" dirty="0"/>
              <a:t>of DarkSide-20k at CERN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600" dirty="0"/>
              <a:t>CERN Cryolab Infrastructure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5631" y="6353097"/>
            <a:ext cx="2844800" cy="365125"/>
          </a:xfrm>
        </p:spPr>
        <p:txBody>
          <a:bodyPr/>
          <a:lstStyle/>
          <a:p>
            <a:fld id="{056C4C08-D089-4E92-AA39-90BD8CC1163A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18127" y="4261474"/>
            <a:ext cx="2651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u="sng" dirty="0">
                <a:solidFill>
                  <a:srgbClr val="080808"/>
                </a:solidFill>
              </a:rPr>
              <a:t>T. Koettig, L. Mapelli, J. Bremer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108" y="1292555"/>
            <a:ext cx="8226854" cy="1928612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 smtClean="0"/>
              <a:t>Requirements for the cryogenic system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 smtClean="0"/>
              <a:t>Upgraded supply systems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 smtClean="0"/>
              <a:t>LN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transfer line to building 159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07335" y="6356351"/>
            <a:ext cx="2133600" cy="365125"/>
          </a:xfrm>
        </p:spPr>
        <p:txBody>
          <a:bodyPr/>
          <a:lstStyle/>
          <a:p>
            <a:fld id="{4B753638-B03C-40F2-87E5-561CB37EA6ED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96318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9138" y="78427"/>
            <a:ext cx="8226854" cy="672360"/>
          </a:xfrm>
        </p:spPr>
        <p:txBody>
          <a:bodyPr>
            <a:normAutofit/>
          </a:bodyPr>
          <a:lstStyle/>
          <a:p>
            <a:r>
              <a:rPr lang="en-GB" dirty="0"/>
              <a:t>Content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364922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07335" y="6356351"/>
            <a:ext cx="2133600" cy="365125"/>
          </a:xfrm>
        </p:spPr>
        <p:txBody>
          <a:bodyPr/>
          <a:lstStyle/>
          <a:p>
            <a:fld id="{25A45D7A-C70C-4077-B5F4-389AD76D4E7B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96318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9138" y="78427"/>
            <a:ext cx="8226854" cy="672360"/>
          </a:xfrm>
        </p:spPr>
        <p:txBody>
          <a:bodyPr>
            <a:normAutofit/>
          </a:bodyPr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40754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16785" y="975484"/>
            <a:ext cx="10515600" cy="883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Assembly and test </a:t>
            </a:r>
            <a:r>
              <a:rPr lang="en-GB" dirty="0">
                <a:solidFill>
                  <a:srgbClr val="002060"/>
                </a:solidFill>
                <a:latin typeface="Calibri" panose="020F0502020204030204"/>
              </a:rPr>
              <a:t>a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ctivities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the cryogenic system of DarkSide-20k at CERN Cryolab.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120797"/>
              </p:ext>
            </p:extLst>
          </p:nvPr>
        </p:nvGraphicFramePr>
        <p:xfrm>
          <a:off x="5498072" y="2221654"/>
          <a:ext cx="5562839" cy="2617091"/>
        </p:xfrm>
        <a:graphic>
          <a:graphicData uri="http://schemas.openxmlformats.org/drawingml/2006/table">
            <a:tbl>
              <a:tblPr firstRow="1" firstCol="1"/>
              <a:tblGrid>
                <a:gridCol w="3357705">
                  <a:extLst>
                    <a:ext uri="{9D8B030D-6E8A-4147-A177-3AD203B41FA5}">
                      <a16:colId xmlns:a16="http://schemas.microsoft.com/office/drawing/2014/main" xmlns="" val="329617412"/>
                    </a:ext>
                  </a:extLst>
                </a:gridCol>
                <a:gridCol w="2205134">
                  <a:extLst>
                    <a:ext uri="{9D8B030D-6E8A-4147-A177-3AD203B41FA5}">
                      <a16:colId xmlns:a16="http://schemas.microsoft.com/office/drawing/2014/main" xmlns="" val="172527884"/>
                    </a:ext>
                  </a:extLst>
                </a:gridCol>
              </a:tblGrid>
              <a:tr h="39178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Fluids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 dirty="0">
                          <a:effectLst/>
                        </a:rPr>
                        <a:t>Quantities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64173751"/>
                  </a:ext>
                </a:extLst>
              </a:tr>
              <a:tr h="65358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>
                          <a:effectLst/>
                        </a:rPr>
                        <a:t>LN</a:t>
                      </a:r>
                      <a:r>
                        <a:rPr lang="en-GB" sz="1600" baseline="-25000">
                          <a:effectLst/>
                        </a:rPr>
                        <a:t>2 </a:t>
                      </a:r>
                      <a:r>
                        <a:rPr lang="en-GB" sz="1600">
                          <a:effectLst/>
                        </a:rPr>
                        <a:t>during cool down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>
                          <a:effectLst/>
                        </a:rPr>
                        <a:t>100 l/hr or 80 kg/hr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4907309"/>
                  </a:ext>
                </a:extLst>
              </a:tr>
              <a:tr h="377139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>
                          <a:effectLst/>
                        </a:rPr>
                        <a:t>LN</a:t>
                      </a:r>
                      <a:r>
                        <a:rPr lang="en-GB" sz="1600" baseline="-25000">
                          <a:effectLst/>
                        </a:rPr>
                        <a:t>2</a:t>
                      </a:r>
                      <a:r>
                        <a:rPr lang="en-GB" sz="1600">
                          <a:effectLst/>
                        </a:rPr>
                        <a:t> during normal operation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>
                          <a:effectLst/>
                        </a:rPr>
                        <a:t>20 l/hr or 16 kg/hr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93298745"/>
                  </a:ext>
                </a:extLst>
              </a:tr>
              <a:tr h="52726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>
                          <a:effectLst/>
                        </a:rPr>
                        <a:t>LAr (max level of impurity will be apecified)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>
                          <a:effectLst/>
                        </a:rPr>
                        <a:t>2 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7034800"/>
                  </a:ext>
                </a:extLst>
              </a:tr>
              <a:tr h="66731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>
                          <a:effectLst/>
                        </a:rPr>
                        <a:t>Compressed air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75685" algn="l"/>
                        </a:tabLst>
                      </a:pPr>
                      <a:r>
                        <a:rPr lang="en-GB" sz="1600" dirty="0" smtClean="0">
                          <a:effectLst/>
                        </a:rPr>
                        <a:t>Small consumption operating valves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4523898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653325" y="1797147"/>
            <a:ext cx="525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  <a:latin typeface="Calibri" panose="020F0502020204030204"/>
              </a:rPr>
              <a:t>Table 1  Consumables for the commissioning and tests</a:t>
            </a:r>
            <a:endParaRPr lang="en-GB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402" y="1829588"/>
            <a:ext cx="2575456" cy="386318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695607"/>
              </p:ext>
            </p:extLst>
          </p:nvPr>
        </p:nvGraphicFramePr>
        <p:xfrm>
          <a:off x="5510833" y="4955224"/>
          <a:ext cx="5550080" cy="8382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350722">
                  <a:extLst>
                    <a:ext uri="{9D8B030D-6E8A-4147-A177-3AD203B41FA5}">
                      <a16:colId xmlns:a16="http://schemas.microsoft.com/office/drawing/2014/main" xmlns="" val="2432222047"/>
                    </a:ext>
                  </a:extLst>
                </a:gridCol>
                <a:gridCol w="2199358">
                  <a:extLst>
                    <a:ext uri="{9D8B030D-6E8A-4147-A177-3AD203B41FA5}">
                      <a16:colId xmlns:a16="http://schemas.microsoft.com/office/drawing/2014/main" xmlns="" val="3405986334"/>
                    </a:ext>
                  </a:extLst>
                </a:gridCol>
              </a:tblGrid>
              <a:tr h="24288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</a:rPr>
                        <a:t>Electrical power</a:t>
                      </a:r>
                      <a:endParaRPr lang="en-GB" sz="16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600"/>
                        </a:spcAft>
                      </a:pPr>
                      <a:r>
                        <a:rPr kumimoji="0" lang="en-GB" sz="1600" b="0" kern="1200" dirty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 kW</a:t>
                      </a:r>
                      <a:endParaRPr kumimoji="0" lang="en-GB" sz="1600" b="0" kern="12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31743060"/>
                  </a:ext>
                </a:extLst>
              </a:tr>
              <a:tr h="49269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</a:rPr>
                        <a:t>Crane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en-GB" sz="1600" b="1" kern="1200" dirty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Fork Lift</a:t>
                      </a:r>
                      <a:endParaRPr kumimoji="0" lang="en-GB" sz="1600" b="1" kern="12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</a:rPr>
                        <a:t>250 </a:t>
                      </a:r>
                      <a:r>
                        <a:rPr lang="en-GB" sz="1600" dirty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</a:rPr>
                        <a:t>kg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GB" sz="200" dirty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200" dirty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dirty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</a:rPr>
                        <a:t>1 ton</a:t>
                      </a:r>
                      <a:endParaRPr lang="en-GB" sz="16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02414123"/>
                  </a:ext>
                </a:extLst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721895" y="5023411"/>
            <a:ext cx="1617044" cy="95467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706541" y="5284871"/>
            <a:ext cx="1252888" cy="81580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978679" y="1859029"/>
            <a:ext cx="0" cy="319250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02827" y="336478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332985" y="560875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 m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61030" y="54661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90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07335" y="6356351"/>
            <a:ext cx="2133600" cy="365125"/>
          </a:xfrm>
        </p:spPr>
        <p:txBody>
          <a:bodyPr/>
          <a:lstStyle/>
          <a:p>
            <a:fld id="{D273964F-AEF2-4F52-A472-CE3B5BD8065E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96318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9138" y="78427"/>
            <a:ext cx="8226854" cy="672360"/>
          </a:xfrm>
        </p:spPr>
        <p:txBody>
          <a:bodyPr>
            <a:normAutofit/>
          </a:bodyPr>
          <a:lstStyle/>
          <a:p>
            <a:r>
              <a:rPr lang="en-GB" dirty="0"/>
              <a:t>Infrastructure already upgraded or in place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40754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11027" y="909198"/>
            <a:ext cx="95141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Experimental space of </a:t>
            </a:r>
            <a:r>
              <a:rPr lang="en-GB" dirty="0"/>
              <a:t>4</a:t>
            </a:r>
            <a:r>
              <a:rPr lang="en-GB" dirty="0" smtClean="0"/>
              <a:t> x 5 m</a:t>
            </a:r>
            <a:r>
              <a:rPr lang="en-GB" baseline="30000" dirty="0" smtClean="0"/>
              <a:t>2</a:t>
            </a:r>
            <a:r>
              <a:rPr lang="en-GB" dirty="0" smtClean="0"/>
              <a:t> with 4 m height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Upgrade of the electrical supply and pressurized air 6 barg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Network and </a:t>
            </a:r>
            <a:r>
              <a:rPr lang="en-GB" dirty="0" err="1" smtClean="0"/>
              <a:t>wifi</a:t>
            </a:r>
            <a:r>
              <a:rPr lang="en-GB" dirty="0" smtClean="0"/>
              <a:t> connection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Crane capabilities in the area 250 kg (maybe need an increase in height 3.5 m =&gt; 4.5 m)</a:t>
            </a: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1119211" y="2173259"/>
            <a:ext cx="5129743" cy="3924000"/>
            <a:chOff x="5706874" y="3088989"/>
            <a:chExt cx="4180840" cy="313563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874" y="3088989"/>
              <a:ext cx="4180840" cy="3135630"/>
            </a:xfrm>
            <a:prstGeom prst="rect">
              <a:avLst/>
            </a:prstGeom>
          </p:spPr>
        </p:pic>
        <p:cxnSp>
          <p:nvCxnSpPr>
            <p:cNvPr id="25" name="Straight Connector 24"/>
            <p:cNvCxnSpPr/>
            <p:nvPr/>
          </p:nvCxnSpPr>
          <p:spPr>
            <a:xfrm flipV="1">
              <a:off x="6379173" y="5633884"/>
              <a:ext cx="1084006" cy="420329"/>
            </a:xfrm>
            <a:prstGeom prst="line">
              <a:avLst/>
            </a:prstGeom>
            <a:ln w="127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921175" y="5869027"/>
              <a:ext cx="1619756" cy="261783"/>
            </a:xfrm>
            <a:prstGeom prst="line">
              <a:avLst/>
            </a:prstGeom>
            <a:ln w="127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8550651" y="3868776"/>
              <a:ext cx="4917" cy="2131142"/>
            </a:xfrm>
            <a:prstGeom prst="line">
              <a:avLst/>
            </a:prstGeom>
            <a:ln w="127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8" t="7582" r="16593" b="11173"/>
          <a:stretch/>
        </p:blipFill>
        <p:spPr bwMode="auto">
          <a:xfrm>
            <a:off x="7197313" y="2392605"/>
            <a:ext cx="2742202" cy="349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569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07335" y="6356351"/>
            <a:ext cx="2133600" cy="365125"/>
          </a:xfrm>
        </p:spPr>
        <p:txBody>
          <a:bodyPr/>
          <a:lstStyle/>
          <a:p>
            <a:fld id="{CA0617E5-3345-42DE-A3CB-616E42D43A88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96318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9138" y="78427"/>
            <a:ext cx="8226854" cy="672360"/>
          </a:xfrm>
        </p:spPr>
        <p:txBody>
          <a:bodyPr>
            <a:normAutofit/>
          </a:bodyPr>
          <a:lstStyle/>
          <a:p>
            <a:r>
              <a:rPr lang="en-GB" dirty="0"/>
              <a:t>Routing of the new to be installed LN</a:t>
            </a:r>
            <a:r>
              <a:rPr lang="en-GB" baseline="-25000" dirty="0"/>
              <a:t>2</a:t>
            </a:r>
            <a:r>
              <a:rPr lang="en-GB" dirty="0"/>
              <a:t> transfer line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40754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pic>
        <p:nvPicPr>
          <p:cNvPr id="13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563" y="1121513"/>
            <a:ext cx="8237621" cy="484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2242818" y="2549571"/>
            <a:ext cx="7116780" cy="2703944"/>
            <a:chOff x="2008653" y="2847975"/>
            <a:chExt cx="7116780" cy="2703944"/>
          </a:xfrm>
        </p:grpSpPr>
        <p:sp>
          <p:nvSpPr>
            <p:cNvPr id="15" name="Rectangle 14"/>
            <p:cNvSpPr/>
            <p:nvPr/>
          </p:nvSpPr>
          <p:spPr>
            <a:xfrm>
              <a:off x="8487697" y="4900477"/>
              <a:ext cx="637736" cy="65144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Buffer</a:t>
              </a:r>
            </a:p>
            <a:p>
              <a:pPr algn="ctr"/>
              <a:r>
                <a:rPr lang="en-GB" sz="11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r>
                <a:rPr lang="en-GB" sz="11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00 l</a:t>
              </a:r>
              <a:endParaRPr lang="en-GB" sz="11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8839200" y="3200400"/>
              <a:ext cx="16042" cy="773953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7871012" y="3200401"/>
              <a:ext cx="984230" cy="469152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486525" y="3305175"/>
              <a:ext cx="1384487" cy="382307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096000" y="3299411"/>
              <a:ext cx="433385" cy="200024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3743326" y="2847975"/>
              <a:ext cx="2352673" cy="65146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017835" y="2847975"/>
              <a:ext cx="1741320" cy="84572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008653" y="3686597"/>
              <a:ext cx="10403" cy="35443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8487697" y="4136923"/>
              <a:ext cx="280219" cy="272845"/>
            </a:xfrm>
            <a:prstGeom prst="straightConnector1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133080" y="4408700"/>
              <a:ext cx="73770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Phase </a:t>
              </a:r>
            </a:p>
            <a:p>
              <a:pPr algn="ctr"/>
              <a:r>
                <a:rPr lang="en-GB" sz="1100" dirty="0" smtClean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separator</a:t>
              </a:r>
              <a:endParaRPr lang="en-GB" sz="11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874507">
              <a:off x="3798759" y="3218044"/>
              <a:ext cx="1302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Cryolab 165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7495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07335" y="6356351"/>
            <a:ext cx="2133600" cy="365125"/>
          </a:xfrm>
        </p:spPr>
        <p:txBody>
          <a:bodyPr/>
          <a:lstStyle/>
          <a:p>
            <a:fld id="{9FA32486-3C42-4FB6-A8A9-8B3823A4944F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96318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9138" y="78427"/>
            <a:ext cx="8226854" cy="672360"/>
          </a:xfrm>
        </p:spPr>
        <p:txBody>
          <a:bodyPr>
            <a:normAutofit/>
          </a:bodyPr>
          <a:lstStyle/>
          <a:p>
            <a:r>
              <a:rPr lang="en-GB" dirty="0"/>
              <a:t>Routing of the new to be installed LN</a:t>
            </a:r>
            <a:r>
              <a:rPr lang="en-GB" baseline="-25000" dirty="0"/>
              <a:t>2</a:t>
            </a:r>
            <a:r>
              <a:rPr lang="en-GB" dirty="0"/>
              <a:t> transfer line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40754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pic>
        <p:nvPicPr>
          <p:cNvPr id="42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089" y="996406"/>
            <a:ext cx="8237621" cy="484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" name="Group 42"/>
          <p:cNvGrpSpPr/>
          <p:nvPr/>
        </p:nvGrpSpPr>
        <p:grpSpPr>
          <a:xfrm>
            <a:off x="2248344" y="2424464"/>
            <a:ext cx="7116780" cy="2703944"/>
            <a:chOff x="2008653" y="2847975"/>
            <a:chExt cx="7116780" cy="2703944"/>
          </a:xfrm>
        </p:grpSpPr>
        <p:sp>
          <p:nvSpPr>
            <p:cNvPr id="44" name="Rectangle 43"/>
            <p:cNvSpPr/>
            <p:nvPr/>
          </p:nvSpPr>
          <p:spPr>
            <a:xfrm>
              <a:off x="8585051" y="4900477"/>
              <a:ext cx="540382" cy="65144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Buffer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500 l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8839200" y="3200400"/>
              <a:ext cx="16042" cy="773953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>
            <a:xfrm flipV="1">
              <a:off x="7871012" y="3200401"/>
              <a:ext cx="984230" cy="469152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>
            <a:xfrm>
              <a:off x="6486525" y="3305175"/>
              <a:ext cx="1384487" cy="382307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>
            <a:xfrm flipV="1">
              <a:off x="6096000" y="3299411"/>
              <a:ext cx="433385" cy="200024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3743326" y="2847975"/>
              <a:ext cx="2352673" cy="65146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>
            <a:xfrm flipV="1">
              <a:off x="2017835" y="2847975"/>
              <a:ext cx="1741320" cy="84572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>
            <a:xfrm flipV="1">
              <a:off x="2008653" y="3686597"/>
              <a:ext cx="10403" cy="35443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>
            <a:xfrm flipV="1">
              <a:off x="8487697" y="4136923"/>
              <a:ext cx="280219" cy="272845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>
                  <a:lumMod val="20000"/>
                  <a:lumOff val="8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3" name="TextBox 52"/>
            <p:cNvSpPr txBox="1"/>
            <p:nvPr/>
          </p:nvSpPr>
          <p:spPr>
            <a:xfrm>
              <a:off x="8133080" y="4408700"/>
              <a:ext cx="73770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Phase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separator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874507">
              <a:off x="3798759" y="3218044"/>
              <a:ext cx="1302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Cryolab 165</a:t>
              </a:r>
            </a:p>
          </p:txBody>
        </p:sp>
      </p:grpSp>
      <p:sp>
        <p:nvSpPr>
          <p:cNvPr id="55" name="Rectangle 54"/>
          <p:cNvSpPr/>
          <p:nvPr/>
        </p:nvSpPr>
        <p:spPr>
          <a:xfrm>
            <a:off x="9391711" y="2544278"/>
            <a:ext cx="1419727" cy="174859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DS 20k experimental space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Bldg. 159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654028" y="2175310"/>
            <a:ext cx="673768" cy="226995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LN</a:t>
            </a:r>
            <a:r>
              <a:rPr kumimoji="0" lang="en-GB" sz="1800" b="0" i="0" u="none" strike="noStrike" kern="0" cap="none" spc="0" normalizeH="0" baseline="-25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tank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144173" y="3822004"/>
            <a:ext cx="445686" cy="55979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VB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7641882" y="1847003"/>
            <a:ext cx="4499447" cy="3407677"/>
            <a:chOff x="530943" y="2971800"/>
            <a:chExt cx="4499447" cy="3407677"/>
          </a:xfrm>
        </p:grpSpPr>
        <p:grpSp>
          <p:nvGrpSpPr>
            <p:cNvPr id="59" name="Group 58"/>
            <p:cNvGrpSpPr/>
            <p:nvPr/>
          </p:nvGrpSpPr>
          <p:grpSpPr>
            <a:xfrm>
              <a:off x="530943" y="2971800"/>
              <a:ext cx="4499447" cy="3407677"/>
              <a:chOff x="745180" y="3088989"/>
              <a:chExt cx="4186300" cy="3139725"/>
            </a:xfrm>
          </p:grpSpPr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5180" y="3088989"/>
                <a:ext cx="4186300" cy="3139725"/>
              </a:xfrm>
              <a:prstGeom prst="rect">
                <a:avLst/>
              </a:prstGeom>
            </p:spPr>
          </p:pic>
          <p:sp>
            <p:nvSpPr>
              <p:cNvPr id="62" name="Rectangle 61"/>
              <p:cNvSpPr/>
              <p:nvPr/>
            </p:nvSpPr>
            <p:spPr>
              <a:xfrm>
                <a:off x="1520574" y="4856232"/>
                <a:ext cx="540382" cy="65144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Buffer</a:t>
                </a:r>
              </a:p>
              <a:p>
                <a:pPr algn="ctr"/>
                <a:r>
                  <a:rPr lang="en-GB" sz="11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500 l</a:t>
                </a:r>
                <a:endParaRPr lang="en-GB" sz="11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V="1">
                <a:off x="1968910" y="3672348"/>
                <a:ext cx="22122" cy="1180626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H="1">
                <a:off x="1994690" y="3088989"/>
                <a:ext cx="1812924" cy="583359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Freeform 59"/>
            <p:cNvSpPr/>
            <p:nvPr/>
          </p:nvSpPr>
          <p:spPr>
            <a:xfrm>
              <a:off x="1495870" y="4563630"/>
              <a:ext cx="250723" cy="324465"/>
            </a:xfrm>
            <a:custGeom>
              <a:avLst/>
              <a:gdLst>
                <a:gd name="connsiteX0" fmla="*/ 0 w 250723"/>
                <a:gd name="connsiteY0" fmla="*/ 324465 h 324465"/>
                <a:gd name="connsiteX1" fmla="*/ 51619 w 250723"/>
                <a:gd name="connsiteY1" fmla="*/ 36871 h 324465"/>
                <a:gd name="connsiteX2" fmla="*/ 250723 w 250723"/>
                <a:gd name="connsiteY2" fmla="*/ 0 h 32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723" h="324465">
                  <a:moveTo>
                    <a:pt x="0" y="324465"/>
                  </a:moveTo>
                  <a:cubicBezTo>
                    <a:pt x="4916" y="207706"/>
                    <a:pt x="9832" y="90948"/>
                    <a:pt x="51619" y="36871"/>
                  </a:cubicBezTo>
                  <a:cubicBezTo>
                    <a:pt x="93406" y="-17207"/>
                    <a:pt x="249494" y="7374"/>
                    <a:pt x="250723" y="0"/>
                  </a:cubicBezTo>
                </a:path>
              </a:pathLst>
            </a:custGeom>
            <a:noFill/>
            <a:ln w="22225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551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07335" y="6356351"/>
            <a:ext cx="2133600" cy="365125"/>
          </a:xfrm>
        </p:spPr>
        <p:txBody>
          <a:bodyPr/>
          <a:lstStyle/>
          <a:p>
            <a:fld id="{9FA32486-3C42-4FB6-A8A9-8B3823A4944F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96318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9138" y="78427"/>
            <a:ext cx="8226854" cy="672360"/>
          </a:xfrm>
        </p:spPr>
        <p:txBody>
          <a:bodyPr>
            <a:normAutofit/>
          </a:bodyPr>
          <a:lstStyle/>
          <a:p>
            <a:r>
              <a:rPr lang="en-GB" dirty="0" smtClean="0"/>
              <a:t>PID </a:t>
            </a:r>
            <a:r>
              <a:rPr lang="en-GB" dirty="0"/>
              <a:t>of the new to be installed LN</a:t>
            </a:r>
            <a:r>
              <a:rPr lang="en-GB" baseline="-25000" dirty="0"/>
              <a:t>2</a:t>
            </a:r>
            <a:r>
              <a:rPr lang="en-GB" dirty="0"/>
              <a:t> transfer line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40754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41" y="1118507"/>
            <a:ext cx="11507531" cy="482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31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07335" y="6356351"/>
            <a:ext cx="2133600" cy="365125"/>
          </a:xfrm>
        </p:spPr>
        <p:txBody>
          <a:bodyPr/>
          <a:lstStyle/>
          <a:p>
            <a:fld id="{89233EDB-0255-407D-A7D2-0F1835D543F1}" type="datetime1">
              <a:rPr lang="en-US" smtClean="0"/>
              <a:t>25/10/17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96318" y="6356351"/>
            <a:ext cx="2895600" cy="365125"/>
          </a:xfrm>
        </p:spPr>
        <p:txBody>
          <a:bodyPr/>
          <a:lstStyle/>
          <a:p>
            <a:r>
              <a:rPr lang="en-US" smtClean="0"/>
              <a:t>T. Koettig - TE/CRG-CI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9138" y="78427"/>
            <a:ext cx="8226854" cy="672360"/>
          </a:xfrm>
        </p:spPr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40754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25390" y="1511167"/>
            <a:ext cx="6931578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Experimental space is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Supply of electricity, pressurized air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LAr can be purchased via CERN gas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LN</a:t>
            </a:r>
            <a:r>
              <a:rPr lang="en-GB" sz="2200" baseline="-25000" dirty="0" smtClean="0"/>
              <a:t>2</a:t>
            </a:r>
            <a:r>
              <a:rPr lang="en-GB" sz="2200" dirty="0" smtClean="0"/>
              <a:t> transfer line is under study, price inquiry started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407342" y="4210758"/>
            <a:ext cx="5283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Thank you for your attention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4270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3545</TotalTime>
  <Words>369</Words>
  <Application>Microsoft Macintosh PowerPoint</Application>
  <PresentationFormat>Custom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CERN(4-3)</vt:lpstr>
      <vt:lpstr>PowerPoint Presentation</vt:lpstr>
      <vt:lpstr>Assembly and Test Activities for the Cryogenic System of DarkSide-20k at CERN  CERN Cryolab Infrastructure</vt:lpstr>
      <vt:lpstr>Content</vt:lpstr>
      <vt:lpstr>Requirements</vt:lpstr>
      <vt:lpstr>Infrastructure already upgraded or in place</vt:lpstr>
      <vt:lpstr>Routing of the new to be installed LN2 transfer line </vt:lpstr>
      <vt:lpstr>Routing of the new to be installed LN2 transfer line </vt:lpstr>
      <vt:lpstr>PID of the new to be installed LN2 transfer line 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Livio Mapelli</cp:lastModifiedBy>
  <cp:revision>208</cp:revision>
  <dcterms:created xsi:type="dcterms:W3CDTF">2012-11-30T11:04:26Z</dcterms:created>
  <dcterms:modified xsi:type="dcterms:W3CDTF">2017-10-25T13:39:53Z</dcterms:modified>
</cp:coreProperties>
</file>