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>
  <p:sldMasterIdLst>
    <p:sldMasterId id="2147483665" r:id="rId1"/>
  </p:sldMasterIdLst>
  <p:notesMasterIdLst>
    <p:notesMasterId r:id="rId11"/>
  </p:notesMasterIdLst>
  <p:handoutMasterIdLst>
    <p:handoutMasterId r:id="rId12"/>
  </p:handoutMasterIdLst>
  <p:sldIdLst>
    <p:sldId id="308" r:id="rId2"/>
    <p:sldId id="322" r:id="rId3"/>
    <p:sldId id="330" r:id="rId4"/>
    <p:sldId id="298" r:id="rId5"/>
    <p:sldId id="329" r:id="rId6"/>
    <p:sldId id="331" r:id="rId7"/>
    <p:sldId id="332" r:id="rId8"/>
    <p:sldId id="333" r:id="rId9"/>
    <p:sldId id="334" r:id="rId10"/>
  </p:sldIdLst>
  <p:sldSz cx="13004800" cy="9753600"/>
  <p:notesSz cx="6858000" cy="9144000"/>
  <p:defaultTextStyle>
    <a:defPPr marL="0" marR="0" indent="0" algn="l" defTabSz="914221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08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555" algn="ctr" defTabSz="58408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111" algn="ctr" defTabSz="58408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665" algn="ctr" defTabSz="58408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221" algn="ctr" defTabSz="58408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2776" algn="ctr" defTabSz="58408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332" algn="ctr" defTabSz="58408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599886" algn="ctr" defTabSz="58408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441" algn="ctr" defTabSz="58408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4657" autoAdjust="0"/>
  </p:normalViewPr>
  <p:slideViewPr>
    <p:cSldViewPr snapToGrid="0" snapToObjects="1">
      <p:cViewPr varScale="1">
        <p:scale>
          <a:sx n="64" d="100"/>
          <a:sy n="64" d="100"/>
        </p:scale>
        <p:origin x="-544" y="-112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28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0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D7134-5DCA-0946-84BA-23C6CBFD57C0}" type="datetimeFigureOut">
              <a:rPr lang="en-US" smtClean="0"/>
              <a:t>25/10/17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4AE38-EE0E-854E-BDD9-B20DEC444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211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6707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11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555" defTabSz="45711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111" defTabSz="45711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665" defTabSz="45711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221" defTabSz="45711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2776" defTabSz="45711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332" defTabSz="45711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599886" defTabSz="45711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441" defTabSz="45711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654147" y="9112220"/>
            <a:ext cx="3034453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43309" y="9112220"/>
            <a:ext cx="4118187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 DS-Proto at REC – CERN – 19 Jan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641426" y="9103647"/>
            <a:ext cx="713136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1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300"/>
            </a:lvl1pPr>
            <a:lvl2pPr marL="0" indent="228555" algn="ctr">
              <a:spcBef>
                <a:spcPts val="0"/>
              </a:spcBef>
              <a:buSzTx/>
              <a:buNone/>
              <a:defRPr sz="3300"/>
            </a:lvl2pPr>
            <a:lvl3pPr marL="0" indent="457111" algn="ctr">
              <a:spcBef>
                <a:spcPts val="0"/>
              </a:spcBef>
              <a:buSzTx/>
              <a:buNone/>
              <a:defRPr sz="3300"/>
            </a:lvl3pPr>
            <a:lvl4pPr marL="0" indent="685665" algn="ctr">
              <a:spcBef>
                <a:spcPts val="0"/>
              </a:spcBef>
              <a:buSzTx/>
              <a:buNone/>
              <a:defRPr sz="3300"/>
            </a:lvl4pPr>
            <a:lvl5pPr marL="0" indent="914221" algn="ctr">
              <a:spcBef>
                <a:spcPts val="0"/>
              </a:spcBef>
              <a:buSzTx/>
              <a:buNone/>
              <a:defRPr sz="33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xfrm>
            <a:off x="11988803" y="9251953"/>
            <a:ext cx="546101" cy="381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3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654147" y="9112220"/>
            <a:ext cx="3034453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43309" y="9112220"/>
            <a:ext cx="4118187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 DS-Proto at REC – CERN – 19 Jan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641426" y="9103647"/>
            <a:ext cx="713136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62815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654147" y="9112220"/>
            <a:ext cx="3034453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43309" y="9112220"/>
            <a:ext cx="4118187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 DS-Proto at REC – CERN – 19 Jan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641426" y="9103647"/>
            <a:ext cx="713136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62815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654147" y="9112220"/>
            <a:ext cx="3034453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43309" y="9112220"/>
            <a:ext cx="4118187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 DS-Proto at REC – CERN – 19 Jan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641426" y="9103647"/>
            <a:ext cx="713136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62815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28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654147" y="9112220"/>
            <a:ext cx="3034453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43309" y="9112220"/>
            <a:ext cx="4118187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 DS-Proto at REC – CERN – 19 Jan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641426" y="9103647"/>
            <a:ext cx="713136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62815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 DS-Proto at REC – CERN – 19 Jan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801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460544" y="332082"/>
            <a:ext cx="10083717" cy="1337519"/>
          </a:xfrm>
          <a:prstGeom prst="rect">
            <a:avLst/>
          </a:prstGeom>
        </p:spPr>
        <p:txBody>
          <a:bodyPr vert="horz" lIns="65011" tIns="65011" rIns="65011" bIns="65011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54146" y="2136060"/>
            <a:ext cx="11700414" cy="6638110"/>
          </a:xfrm>
          <a:prstGeom prst="rect">
            <a:avLst/>
          </a:prstGeom>
        </p:spPr>
        <p:txBody>
          <a:bodyPr vert="horz" lIns="130020" tIns="65011" rIns="130020" bIns="65011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54147" y="9112220"/>
            <a:ext cx="3034453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43309" y="9112220"/>
            <a:ext cx="4118187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Livio Mapelli DS-Proto at REC – CERN – 19 Jan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641426" y="9103647"/>
            <a:ext cx="713136" cy="519289"/>
          </a:xfrm>
          <a:prstGeom prst="rect">
            <a:avLst/>
          </a:prstGeom>
        </p:spPr>
        <p:txBody>
          <a:bodyPr vert="horz" lIns="130020" tIns="65011" rIns="130020" bIns="650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81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74" r:id="rId3"/>
    <p:sldLayoutId id="2147483673" r:id="rId4"/>
    <p:sldLayoutId id="2147483672" r:id="rId5"/>
    <p:sldLayoutId id="2147483666" r:id="rId6"/>
    <p:sldLayoutId id="2147483675" r:id="rId7"/>
    <p:sldLayoutId id="2147483676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480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2110" indent="-650103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1287202" indent="-65010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553743" indent="-487577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969809" indent="-487577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68" indent="-487577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18379" indent="-26004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30428" indent="-26004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42478" indent="-26004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3315520" indent="-26004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5010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3002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5030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6004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250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9006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5507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20081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title"/>
          </p:nvPr>
        </p:nvSpPr>
        <p:spPr>
          <a:xfrm>
            <a:off x="429830" y="443462"/>
            <a:ext cx="12105070" cy="5160262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449745">
              <a:defRPr sz="2772"/>
            </a:pPr>
            <a:r>
              <a:rPr lang="en-US" sz="5400" b="1" dirty="0">
                <a:latin typeface="Helvetica"/>
              </a:rPr>
              <a:t>DarkSide</a:t>
            </a:r>
            <a:r>
              <a:rPr lang="en-US" sz="5400" b="1" dirty="0" smtClean="0">
                <a:latin typeface="Helvetica"/>
              </a:rPr>
              <a:t>-20k Cryogenics</a:t>
            </a:r>
            <a:br>
              <a:rPr lang="en-US" sz="5400" b="1" dirty="0" smtClean="0">
                <a:latin typeface="Helvetica"/>
              </a:rPr>
            </a:br>
            <a:r>
              <a:rPr lang="en-US" sz="1200" b="1" dirty="0" smtClean="0">
                <a:latin typeface="Helvetica"/>
              </a:rPr>
              <a:t/>
            </a:r>
            <a:br>
              <a:rPr lang="en-US" sz="1200" b="1" dirty="0" smtClean="0">
                <a:latin typeface="Helvetica"/>
              </a:rPr>
            </a:br>
            <a:r>
              <a:rPr lang="en-US" sz="3600" dirty="0" smtClean="0">
                <a:latin typeface="Helvetica"/>
              </a:rPr>
              <a:t>Assembly and test activities at CERN</a:t>
            </a:r>
            <a:r>
              <a:rPr lang="en-US" sz="3600" dirty="0">
                <a:latin typeface="Helvetica"/>
              </a:rPr>
              <a:t/>
            </a:r>
            <a:br>
              <a:rPr lang="en-US" sz="3600" dirty="0">
                <a:latin typeface="Helvetica"/>
              </a:rPr>
            </a:br>
            <a:r>
              <a:rPr lang="en-US" sz="3600" dirty="0" smtClean="0">
                <a:latin typeface="Helvetica"/>
              </a:rPr>
              <a:t/>
            </a:r>
            <a:br>
              <a:rPr lang="en-US" sz="3600" dirty="0" smtClean="0">
                <a:latin typeface="Helvetica"/>
              </a:rPr>
            </a:br>
            <a:r>
              <a:rPr lang="en-US" sz="2400" dirty="0" smtClean="0">
                <a:solidFill>
                  <a:srgbClr val="7F7F7F"/>
                </a:solidFill>
                <a:latin typeface="Helvetica"/>
              </a:rPr>
              <a:t>Livio Mapelli</a:t>
            </a:r>
            <a:r>
              <a:rPr lang="en-US" sz="2400" dirty="0">
                <a:solidFill>
                  <a:srgbClr val="7F7F7F"/>
                </a:solidFill>
                <a:latin typeface="Helvetica"/>
              </a:rPr>
              <a:t> </a:t>
            </a:r>
            <a:r>
              <a:rPr lang="en-US" sz="2400" dirty="0" smtClean="0">
                <a:solidFill>
                  <a:srgbClr val="7F7F7F"/>
                </a:solidFill>
                <a:latin typeface="Helvetica"/>
              </a:rPr>
              <a:t>– </a:t>
            </a:r>
            <a:r>
              <a:rPr lang="en-US" sz="2400" dirty="0" err="1" smtClean="0">
                <a:solidFill>
                  <a:srgbClr val="7F7F7F"/>
                </a:solidFill>
                <a:latin typeface="Helvetica"/>
              </a:rPr>
              <a:t>Torsten</a:t>
            </a:r>
            <a:r>
              <a:rPr lang="en-US" sz="2400" dirty="0" smtClean="0">
                <a:solidFill>
                  <a:srgbClr val="7F7F7F"/>
                </a:solidFill>
                <a:latin typeface="Helvetica"/>
              </a:rPr>
              <a:t> </a:t>
            </a:r>
            <a:r>
              <a:rPr lang="en-US" sz="2400" dirty="0" err="1" smtClean="0">
                <a:solidFill>
                  <a:srgbClr val="7F7F7F"/>
                </a:solidFill>
                <a:latin typeface="Helvetica"/>
              </a:rPr>
              <a:t>Koettig</a:t>
            </a:r>
            <a:endParaRPr sz="3300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49699584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/>
          </p:cNvSpPr>
          <p:nvPr>
            <p:ph type="title"/>
          </p:nvPr>
        </p:nvSpPr>
        <p:spPr>
          <a:xfrm>
            <a:off x="211657" y="750485"/>
            <a:ext cx="12793144" cy="16163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4000" dirty="0" smtClean="0">
                <a:latin typeface="Arial"/>
              </a:rPr>
              <a:t>Preamble   -   </a:t>
            </a:r>
            <a:r>
              <a:rPr lang="en-US" dirty="0" err="1" smtClean="0">
                <a:latin typeface="Arial"/>
              </a:rPr>
              <a:t>DarkSide</a:t>
            </a:r>
            <a:r>
              <a:rPr lang="en-US" sz="4000" dirty="0" smtClean="0">
                <a:latin typeface="Arial"/>
              </a:rPr>
              <a:t>-Proto</a:t>
            </a:r>
            <a:endParaRPr sz="4000" dirty="0">
              <a:solidFill>
                <a:srgbClr val="7F7F7F"/>
              </a:solidFill>
              <a:latin typeface="Arial"/>
            </a:endParaRPr>
          </a:p>
        </p:txBody>
      </p:sp>
      <p:sp>
        <p:nvSpPr>
          <p:cNvPr id="12" name="Shape 166"/>
          <p:cNvSpPr>
            <a:spLocks noGrp="1"/>
          </p:cNvSpPr>
          <p:nvPr>
            <p:ph type="body" idx="1"/>
          </p:nvPr>
        </p:nvSpPr>
        <p:spPr>
          <a:xfrm>
            <a:off x="885106" y="3059569"/>
            <a:ext cx="11313959" cy="50636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52007" indent="0">
              <a:buNone/>
            </a:pPr>
            <a:r>
              <a:rPr lang="en-GB" sz="2800" dirty="0" smtClean="0"/>
              <a:t>Complete DS-Proto Program in 3 phases:</a:t>
            </a:r>
          </a:p>
          <a:p>
            <a:pPr>
              <a:buFont typeface="+mj-lt"/>
              <a:buAutoNum type="arabicPeriod"/>
            </a:pP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Assembly, test validation of </a:t>
            </a:r>
            <a:r>
              <a:rPr lang="en-GB" sz="2800" dirty="0" err="1" smtClean="0">
                <a:solidFill>
                  <a:schemeClr val="bg1">
                    <a:lumMod val="50000"/>
                  </a:schemeClr>
                </a:solidFill>
              </a:rPr>
              <a:t>cryo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 system of DS-20k</a:t>
            </a:r>
          </a:p>
          <a:p>
            <a:pPr>
              <a:buFont typeface="+mj-lt"/>
              <a:buAutoNum type="arabicPeriod"/>
            </a:pP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Characterization of reduced-size cryostat (1 ton)</a:t>
            </a:r>
          </a:p>
          <a:p>
            <a:pPr>
              <a:buFont typeface="+mj-lt"/>
              <a:buAutoNum type="arabicPeriod"/>
            </a:pP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Test of </a:t>
            </a:r>
            <a:r>
              <a:rPr lang="en-GB" sz="2800" dirty="0" err="1" smtClean="0">
                <a:solidFill>
                  <a:schemeClr val="bg1">
                    <a:lumMod val="50000"/>
                  </a:schemeClr>
                </a:solidFill>
              </a:rPr>
              <a:t>TPCwith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2800" dirty="0" err="1" smtClean="0">
                <a:solidFill>
                  <a:schemeClr val="bg1">
                    <a:lumMod val="50000"/>
                  </a:schemeClr>
                </a:solidFill>
              </a:rPr>
              <a:t>photodetectors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 equipped with </a:t>
            </a:r>
            <a:r>
              <a:rPr lang="en-GB" sz="2800" dirty="0" err="1" smtClean="0">
                <a:solidFill>
                  <a:schemeClr val="bg1">
                    <a:lumMod val="50000"/>
                  </a:schemeClr>
                </a:solidFill>
              </a:rPr>
              <a:t>SiPMs</a:t>
            </a:r>
            <a:endParaRPr lang="en-GB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52007" indent="0">
              <a:buNone/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52007" indent="0">
              <a:buNone/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800" dirty="0" smtClean="0">
                <a:solidFill>
                  <a:srgbClr val="0055A0"/>
                </a:solidFill>
              </a:rPr>
              <a:t>Becomes the facility to test, characterize and validate components of DAQ and R/O.</a:t>
            </a:r>
            <a:endParaRPr sz="28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08194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7-10-21 at 06.08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7" y="-130695"/>
            <a:ext cx="8273743" cy="11317663"/>
          </a:xfrm>
          <a:prstGeom prst="rect">
            <a:avLst/>
          </a:prstGeom>
        </p:spPr>
      </p:pic>
      <p:sp>
        <p:nvSpPr>
          <p:cNvPr id="165" name="Shape 165"/>
          <p:cNvSpPr>
            <a:spLocks noGrp="1"/>
          </p:cNvSpPr>
          <p:nvPr>
            <p:ph type="title"/>
          </p:nvPr>
        </p:nvSpPr>
        <p:spPr>
          <a:xfrm>
            <a:off x="8021271" y="750485"/>
            <a:ext cx="4983529" cy="16163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4000" dirty="0" smtClean="0">
                <a:latin typeface="Arial"/>
              </a:rPr>
              <a:t>An Agreement CERN-TE / </a:t>
            </a:r>
            <a:r>
              <a:rPr lang="en-US" sz="4000" dirty="0" err="1" smtClean="0">
                <a:latin typeface="Arial"/>
              </a:rPr>
              <a:t>DarkSide</a:t>
            </a:r>
            <a:endParaRPr sz="4000" dirty="0">
              <a:solidFill>
                <a:srgbClr val="7F7F7F"/>
              </a:solidFill>
              <a:latin typeface="Arial"/>
            </a:endParaRPr>
          </a:p>
        </p:txBody>
      </p:sp>
      <p:sp>
        <p:nvSpPr>
          <p:cNvPr id="12" name="Shape 166"/>
          <p:cNvSpPr>
            <a:spLocks noGrp="1"/>
          </p:cNvSpPr>
          <p:nvPr>
            <p:ph type="body" idx="1"/>
          </p:nvPr>
        </p:nvSpPr>
        <p:spPr>
          <a:xfrm>
            <a:off x="8021271" y="3444429"/>
            <a:ext cx="4983529" cy="506366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0055A0"/>
                </a:solidFill>
              </a:rPr>
              <a:t>CERN support phase 1, i.e. validation </a:t>
            </a:r>
            <a:r>
              <a:rPr lang="en-GB" sz="2800" dirty="0">
                <a:solidFill>
                  <a:srgbClr val="0055A0"/>
                </a:solidFill>
              </a:rPr>
              <a:t>of </a:t>
            </a:r>
            <a:r>
              <a:rPr lang="en-GB" sz="2800" dirty="0" smtClean="0">
                <a:solidFill>
                  <a:srgbClr val="0055A0"/>
                </a:solidFill>
              </a:rPr>
              <a:t>cryogenic </a:t>
            </a:r>
            <a:r>
              <a:rPr lang="en-GB" sz="2800" dirty="0">
                <a:solidFill>
                  <a:srgbClr val="0055A0"/>
                </a:solidFill>
              </a:rPr>
              <a:t>system. </a:t>
            </a:r>
            <a:endParaRPr lang="en-GB" sz="2800" dirty="0" smtClean="0">
              <a:solidFill>
                <a:srgbClr val="0055A0"/>
              </a:solidFill>
            </a:endParaRPr>
          </a:p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upport includes participation to</a:t>
            </a:r>
          </a:p>
          <a:p>
            <a:pPr marL="52007" indent="0">
              <a:buNone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reviews </a:t>
            </a:r>
          </a:p>
          <a:p>
            <a:pPr marL="52007" indent="0">
              <a:buNone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assembly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endParaRPr lang="en-GB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52007" indent="0">
              <a:buNone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verification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	commissioning </a:t>
            </a:r>
          </a:p>
          <a:p>
            <a:pPr marL="52007" indent="0">
              <a:buNone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tests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2173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249" y="0"/>
            <a:ext cx="7311742" cy="9753600"/>
          </a:xfrm>
          <a:prstGeom prst="rect">
            <a:avLst/>
          </a:prstGeom>
        </p:spPr>
      </p:pic>
      <p:sp>
        <p:nvSpPr>
          <p:cNvPr id="16" name="Shape 203"/>
          <p:cNvSpPr txBox="1">
            <a:spLocks/>
          </p:cNvSpPr>
          <p:nvPr/>
        </p:nvSpPr>
        <p:spPr>
          <a:xfrm>
            <a:off x="1154486" y="36072"/>
            <a:ext cx="11333201" cy="9717528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txBody>
          <a:bodyPr vert="horz" lIns="65011" tIns="65011" rIns="65011" bIns="65011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u="none" kern="1200" baseline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52007"/>
            <a:endParaRPr lang="pt-BR" sz="5200" dirty="0" smtClean="0"/>
          </a:p>
          <a:p>
            <a:pPr marL="52007"/>
            <a:endParaRPr lang="pt-BR" sz="5200" dirty="0"/>
          </a:p>
          <a:p>
            <a:pPr marL="52007"/>
            <a:r>
              <a:rPr lang="pt-BR" dirty="0" err="1" smtClean="0"/>
              <a:t>Cryogenic</a:t>
            </a:r>
            <a:r>
              <a:rPr lang="pt-BR" dirty="0" smtClean="0"/>
              <a:t> </a:t>
            </a:r>
            <a:r>
              <a:rPr lang="pt-BR" dirty="0" err="1" smtClean="0"/>
              <a:t>test</a:t>
            </a:r>
            <a:r>
              <a:rPr lang="pt-BR" dirty="0" smtClean="0"/>
              <a:t> </a:t>
            </a:r>
            <a:r>
              <a:rPr lang="pt-BR" dirty="0" err="1" smtClean="0"/>
              <a:t>at</a:t>
            </a:r>
            <a:r>
              <a:rPr lang="pt-BR" dirty="0" smtClean="0"/>
              <a:t> CERN</a:t>
            </a:r>
          </a:p>
          <a:p>
            <a:pPr marL="52007"/>
            <a:endParaRPr lang="pt-BR" sz="5200" dirty="0"/>
          </a:p>
          <a:p>
            <a:pPr marL="52007"/>
            <a:endParaRPr lang="pt-BR" sz="5200" dirty="0"/>
          </a:p>
          <a:p>
            <a:pPr marL="52007" lvl="0" algn="l" defTabSz="914400">
              <a:spcBef>
                <a:spcPct val="20000"/>
              </a:spcBef>
              <a:buClr>
                <a:srgbClr val="0055A0"/>
              </a:buClr>
              <a:buSzPct val="80000"/>
            </a:pPr>
            <a:r>
              <a:rPr lang="en-GB" sz="36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The test at CERN will consist of</a:t>
            </a:r>
            <a:endParaRPr lang="en-US" sz="36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  <a:p>
            <a:pPr marL="702110" lvl="0" indent="-650103" algn="l" defTabSz="914400">
              <a:spcBef>
                <a:spcPct val="2000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GB" sz="3200" dirty="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rPr>
              <a:t>Assembly and commissioning of the cryogenics plant 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Arial"/>
              <a:ea typeface="+mn-ea"/>
              <a:cs typeface="+mn-cs"/>
            </a:endParaRPr>
          </a:p>
          <a:p>
            <a:pPr marL="702110" lvl="0" indent="-650103" algn="l" defTabSz="914400">
              <a:spcBef>
                <a:spcPct val="2000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GB" sz="3200" dirty="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rPr>
              <a:t>Acceptance test to validate the plant for operation with DarkSide-20k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Arial"/>
              <a:ea typeface="+mn-ea"/>
              <a:cs typeface="+mn-cs"/>
            </a:endParaRPr>
          </a:p>
          <a:p>
            <a:pPr marL="702110" lvl="0" indent="-650103" algn="l" defTabSz="914400">
              <a:spcBef>
                <a:spcPct val="20000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GB" sz="3200" dirty="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rPr>
              <a:t>Measurements of performance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Arial"/>
              <a:ea typeface="+mn-ea"/>
              <a:cs typeface="+mn-cs"/>
            </a:endParaRPr>
          </a:p>
          <a:p>
            <a:pPr marL="52007" lvl="0" algn="l" defTabSz="914400">
              <a:spcBef>
                <a:spcPct val="20000"/>
              </a:spcBef>
              <a:buClr>
                <a:srgbClr val="0055A0"/>
              </a:buClr>
              <a:buSzPct val="80000"/>
            </a:pPr>
            <a:endParaRPr lang="en-GB" sz="40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  <a:p>
            <a:pPr marL="52007" lvl="0" algn="l" defTabSz="914400">
              <a:spcBef>
                <a:spcPct val="20000"/>
              </a:spcBef>
              <a:buClr>
                <a:srgbClr val="0055A0"/>
              </a:buClr>
              <a:buSzPct val="80000"/>
            </a:pPr>
            <a:r>
              <a:rPr lang="en-GB" sz="36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This </a:t>
            </a:r>
            <a:r>
              <a:rPr lang="en-GB" sz="3600" dirty="0" smtClean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will take </a:t>
            </a:r>
            <a:r>
              <a:rPr lang="en-GB" sz="36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place during one year starting </a:t>
            </a:r>
            <a:r>
              <a:rPr lang="en-GB" sz="3600" dirty="0" smtClean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Q2 </a:t>
            </a:r>
            <a:r>
              <a:rPr lang="en-GB" sz="36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2018</a:t>
            </a:r>
            <a:endParaRPr lang="en-US" sz="36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  <a:p>
            <a:endParaRPr lang="pt-BR" sz="5200" dirty="0" smtClean="0"/>
          </a:p>
          <a:p>
            <a:endParaRPr lang="pt-BR" sz="5200" dirty="0"/>
          </a:p>
          <a:p>
            <a:endParaRPr lang="pt-BR" sz="5200" dirty="0"/>
          </a:p>
        </p:txBody>
      </p:sp>
    </p:spTree>
    <p:extLst>
      <p:ext uri="{BB962C8B-B14F-4D97-AF65-F5344CB8AC3E}">
        <p14:creationId xmlns:p14="http://schemas.microsoft.com/office/powerpoint/2010/main" val="21843103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203"/>
          <p:cNvSpPr txBox="1">
            <a:spLocks/>
          </p:cNvSpPr>
          <p:nvPr/>
        </p:nvSpPr>
        <p:spPr>
          <a:xfrm>
            <a:off x="952500" y="82400"/>
            <a:ext cx="11099800" cy="1988470"/>
          </a:xfrm>
          <a:prstGeom prst="rect">
            <a:avLst/>
          </a:prstGeom>
        </p:spPr>
        <p:txBody>
          <a:bodyPr vert="horz" lIns="65011" tIns="65011" rIns="65011" bIns="65011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u="none" kern="1200" baseline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pt-BR" dirty="0" smtClean="0"/>
              <a:t>1. Assembly</a:t>
            </a:r>
          </a:p>
          <a:p>
            <a:r>
              <a:rPr lang="pt-BR" sz="2900" i="1" dirty="0" err="1" smtClean="0">
                <a:solidFill>
                  <a:srgbClr val="7F7F7F"/>
                </a:solidFill>
              </a:rPr>
              <a:t>Compenent</a:t>
            </a:r>
            <a:r>
              <a:rPr lang="pt-BR" sz="2900" i="1" dirty="0" smtClean="0">
                <a:solidFill>
                  <a:srgbClr val="7F7F7F"/>
                </a:solidFill>
              </a:rPr>
              <a:t> </a:t>
            </a:r>
            <a:r>
              <a:rPr lang="pt-BR" sz="2900" i="1" dirty="0" err="1" smtClean="0">
                <a:solidFill>
                  <a:srgbClr val="7F7F7F"/>
                </a:solidFill>
              </a:rPr>
              <a:t>from</a:t>
            </a:r>
            <a:r>
              <a:rPr lang="pt-BR" sz="2900" i="1" dirty="0" smtClean="0">
                <a:solidFill>
                  <a:srgbClr val="7F7F7F"/>
                </a:solidFill>
              </a:rPr>
              <a:t> US </a:t>
            </a:r>
            <a:r>
              <a:rPr lang="pt-BR" sz="2900" i="1" dirty="0" err="1" smtClean="0">
                <a:solidFill>
                  <a:srgbClr val="7F7F7F"/>
                </a:solidFill>
              </a:rPr>
              <a:t>delivered</a:t>
            </a:r>
            <a:r>
              <a:rPr lang="pt-BR" sz="2900" i="1" dirty="0" smtClean="0">
                <a:solidFill>
                  <a:srgbClr val="7F7F7F"/>
                </a:solidFill>
              </a:rPr>
              <a:t> </a:t>
            </a:r>
            <a:r>
              <a:rPr lang="pt-BR" sz="2900" i="1" dirty="0" err="1">
                <a:solidFill>
                  <a:srgbClr val="7F7F7F"/>
                </a:solidFill>
              </a:rPr>
              <a:t>to</a:t>
            </a:r>
            <a:r>
              <a:rPr lang="pt-BR" sz="2900" i="1" dirty="0">
                <a:solidFill>
                  <a:srgbClr val="7F7F7F"/>
                </a:solidFill>
              </a:rPr>
              <a:t> site + </a:t>
            </a:r>
            <a:r>
              <a:rPr lang="pt-BR" sz="2900" i="1" dirty="0" err="1">
                <a:solidFill>
                  <a:srgbClr val="7F7F7F"/>
                </a:solidFill>
              </a:rPr>
              <a:t>integrated</a:t>
            </a:r>
            <a:r>
              <a:rPr lang="pt-BR" sz="2900" i="1" dirty="0">
                <a:solidFill>
                  <a:srgbClr val="7F7F7F"/>
                </a:solidFill>
              </a:rPr>
              <a:t>  -  </a:t>
            </a:r>
            <a:r>
              <a:rPr lang="pt-BR" sz="2900" i="1" dirty="0" smtClean="0">
                <a:solidFill>
                  <a:srgbClr val="7F7F7F"/>
                </a:solidFill>
              </a:rPr>
              <a:t>Q2 2018</a:t>
            </a:r>
            <a:endParaRPr lang="pt-BR" sz="2900" i="1" dirty="0">
              <a:solidFill>
                <a:srgbClr val="7F7F7F"/>
              </a:solidFill>
            </a:endParaRPr>
          </a:p>
        </p:txBody>
      </p:sp>
      <p:sp>
        <p:nvSpPr>
          <p:cNvPr id="13" name="Shape 239"/>
          <p:cNvSpPr>
            <a:spLocks noGrp="1"/>
          </p:cNvSpPr>
          <p:nvPr>
            <p:ph type="body" idx="1"/>
          </p:nvPr>
        </p:nvSpPr>
        <p:spPr>
          <a:xfrm>
            <a:off x="6591844" y="2813928"/>
            <a:ext cx="5908981" cy="62865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52007" indent="0">
              <a:buNone/>
            </a:pPr>
            <a:endParaRPr lang="en-US" sz="5200" dirty="0"/>
          </a:p>
          <a:p>
            <a:pPr lvl="0"/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New upgraded argon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condenser</a:t>
            </a:r>
            <a:b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Heat exchanger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Heat recovery system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Functionality and stability of controls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sz="3600" dirty="0" err="1">
                <a:solidFill>
                  <a:schemeClr val="bg1">
                    <a:lumMod val="50000"/>
                  </a:schemeClr>
                </a:solidFill>
              </a:rPr>
              <a:t>Syst</a:t>
            </a:r>
            <a:r>
              <a:rPr lang="fr-FR" sz="3600" dirty="0" err="1">
                <a:solidFill>
                  <a:schemeClr val="bg1">
                    <a:lumMod val="50000"/>
                  </a:schemeClr>
                </a:solidFill>
              </a:rPr>
              <a:t>em</a:t>
            </a:r>
            <a:r>
              <a:rPr lang="fr-FR" sz="3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3600" dirty="0" err="1">
                <a:solidFill>
                  <a:schemeClr val="bg1">
                    <a:lumMod val="50000"/>
                  </a:schemeClr>
                </a:solidFill>
              </a:rPr>
              <a:t>safety</a:t>
            </a:r>
            <a:r>
              <a:rPr lang="fr-FR" sz="3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3600" dirty="0" err="1">
                <a:solidFill>
                  <a:schemeClr val="bg1">
                    <a:lumMod val="50000"/>
                  </a:schemeClr>
                </a:solidFill>
              </a:rPr>
              <a:t>during</a:t>
            </a:r>
            <a:r>
              <a:rPr lang="fr-FR" sz="3600" dirty="0">
                <a:solidFill>
                  <a:schemeClr val="bg1">
                    <a:lumMod val="50000"/>
                  </a:schemeClr>
                </a:solidFill>
              </a:rPr>
              <a:t> power </a:t>
            </a:r>
            <a:r>
              <a:rPr lang="fr-FR" sz="3600" dirty="0" err="1">
                <a:solidFill>
                  <a:schemeClr val="bg1">
                    <a:lumMod val="50000"/>
                  </a:schemeClr>
                </a:solidFill>
              </a:rPr>
              <a:t>failure</a:t>
            </a:r>
            <a:endParaRPr lang="fr-FR" sz="36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500 </a:t>
            </a:r>
            <a:r>
              <a:rPr lang="en-US" sz="3600" dirty="0" err="1">
                <a:solidFill>
                  <a:schemeClr val="bg1">
                    <a:lumMod val="50000"/>
                  </a:schemeClr>
                </a:solidFill>
              </a:rPr>
              <a:t>std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 L/min gas pump &amp; flow rate</a:t>
            </a:r>
          </a:p>
        </p:txBody>
      </p:sp>
      <p:pic>
        <p:nvPicPr>
          <p:cNvPr id="4" name="Picture 3" descr="CoolingTowe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463" y="2813928"/>
            <a:ext cx="4568952" cy="5507736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097316" y="3521398"/>
            <a:ext cx="1404624" cy="431034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4625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203"/>
          <p:cNvSpPr txBox="1">
            <a:spLocks/>
          </p:cNvSpPr>
          <p:nvPr/>
        </p:nvSpPr>
        <p:spPr>
          <a:xfrm>
            <a:off x="952500" y="82400"/>
            <a:ext cx="11099800" cy="1988470"/>
          </a:xfrm>
          <a:prstGeom prst="rect">
            <a:avLst/>
          </a:prstGeom>
        </p:spPr>
        <p:txBody>
          <a:bodyPr vert="horz" lIns="65011" tIns="65011" rIns="65011" bIns="65011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u="none" kern="1200" baseline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pt-BR" dirty="0" smtClean="0"/>
              <a:t>2. </a:t>
            </a:r>
            <a:r>
              <a:rPr lang="pt-BR" dirty="0" err="1" smtClean="0"/>
              <a:t>Acceptance</a:t>
            </a:r>
            <a:r>
              <a:rPr lang="pt-BR" dirty="0" smtClean="0"/>
              <a:t> </a:t>
            </a:r>
            <a:r>
              <a:rPr lang="pt-BR" dirty="0" err="1" smtClean="0"/>
              <a:t>tests</a:t>
            </a:r>
            <a:endParaRPr lang="pt-BR" dirty="0" smtClean="0"/>
          </a:p>
          <a:p>
            <a:r>
              <a:rPr lang="pt-BR" sz="2900" i="1" dirty="0" err="1" smtClean="0">
                <a:solidFill>
                  <a:srgbClr val="7F7F7F"/>
                </a:solidFill>
              </a:rPr>
              <a:t>Validation</a:t>
            </a:r>
            <a:r>
              <a:rPr lang="pt-BR" sz="2900" i="1" dirty="0" smtClean="0">
                <a:solidFill>
                  <a:srgbClr val="7F7F7F"/>
                </a:solidFill>
              </a:rPr>
              <a:t> </a:t>
            </a:r>
            <a:r>
              <a:rPr lang="pt-BR" sz="2900" i="1" dirty="0" err="1" smtClean="0">
                <a:solidFill>
                  <a:srgbClr val="7F7F7F"/>
                </a:solidFill>
              </a:rPr>
              <a:t>of</a:t>
            </a:r>
            <a:r>
              <a:rPr lang="pt-BR" sz="2900" i="1" dirty="0" smtClean="0">
                <a:solidFill>
                  <a:srgbClr val="7F7F7F"/>
                </a:solidFill>
              </a:rPr>
              <a:t> </a:t>
            </a:r>
            <a:r>
              <a:rPr lang="pt-BR" sz="2900" i="1" dirty="0" err="1" smtClean="0">
                <a:solidFill>
                  <a:srgbClr val="7F7F7F"/>
                </a:solidFill>
              </a:rPr>
              <a:t>the</a:t>
            </a:r>
            <a:r>
              <a:rPr lang="pt-BR" sz="2900" i="1" dirty="0" smtClean="0">
                <a:solidFill>
                  <a:srgbClr val="7F7F7F"/>
                </a:solidFill>
              </a:rPr>
              <a:t> </a:t>
            </a:r>
            <a:r>
              <a:rPr lang="pt-BR" sz="2900" i="1" dirty="0" err="1" smtClean="0">
                <a:solidFill>
                  <a:srgbClr val="7F7F7F"/>
                </a:solidFill>
              </a:rPr>
              <a:t>plant</a:t>
            </a:r>
            <a:r>
              <a:rPr lang="pt-BR" sz="2900" i="1" dirty="0" smtClean="0">
                <a:solidFill>
                  <a:srgbClr val="7F7F7F"/>
                </a:solidFill>
              </a:rPr>
              <a:t> </a:t>
            </a:r>
            <a:r>
              <a:rPr lang="pt-BR" sz="2900" i="1" dirty="0" err="1" smtClean="0">
                <a:solidFill>
                  <a:srgbClr val="7F7F7F"/>
                </a:solidFill>
              </a:rPr>
              <a:t>with</a:t>
            </a:r>
            <a:r>
              <a:rPr lang="pt-BR" sz="2900" i="1" dirty="0" smtClean="0">
                <a:solidFill>
                  <a:srgbClr val="7F7F7F"/>
                </a:solidFill>
              </a:rPr>
              <a:t> a </a:t>
            </a:r>
            <a:r>
              <a:rPr lang="pt-BR" sz="2900" i="1" dirty="0" err="1" smtClean="0">
                <a:solidFill>
                  <a:srgbClr val="7F7F7F"/>
                </a:solidFill>
              </a:rPr>
              <a:t>dummy</a:t>
            </a:r>
            <a:r>
              <a:rPr lang="pt-BR" sz="2900" i="1" dirty="0" smtClean="0">
                <a:solidFill>
                  <a:srgbClr val="7F7F7F"/>
                </a:solidFill>
              </a:rPr>
              <a:t> </a:t>
            </a:r>
            <a:r>
              <a:rPr lang="pt-BR" sz="2900" i="1" dirty="0" err="1" smtClean="0">
                <a:solidFill>
                  <a:srgbClr val="7F7F7F"/>
                </a:solidFill>
              </a:rPr>
              <a:t>load</a:t>
            </a:r>
            <a:r>
              <a:rPr lang="pt-BR" sz="2900" i="1" dirty="0" smtClean="0">
                <a:solidFill>
                  <a:srgbClr val="7F7F7F"/>
                </a:solidFill>
              </a:rPr>
              <a:t>   -  Q3 2018</a:t>
            </a:r>
            <a:endParaRPr lang="pt-BR" sz="2900" i="1" dirty="0">
              <a:solidFill>
                <a:srgbClr val="7F7F7F"/>
              </a:solidFill>
            </a:endParaRPr>
          </a:p>
        </p:txBody>
      </p:sp>
      <p:pic>
        <p:nvPicPr>
          <p:cNvPr id="6" name="Picture 5" descr="CoolingTowe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463" y="2813928"/>
            <a:ext cx="4568952" cy="5507736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097316" y="3981681"/>
            <a:ext cx="1404624" cy="200123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IMG_316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83037" y="6137158"/>
            <a:ext cx="2052419" cy="1539314"/>
          </a:xfrm>
          <a:prstGeom prst="rect">
            <a:avLst/>
          </a:prstGeom>
        </p:spPr>
      </p:pic>
      <p:sp>
        <p:nvSpPr>
          <p:cNvPr id="9" name="Shape 239"/>
          <p:cNvSpPr txBox="1">
            <a:spLocks/>
          </p:cNvSpPr>
          <p:nvPr/>
        </p:nvSpPr>
        <p:spPr>
          <a:xfrm>
            <a:off x="1475668" y="6303788"/>
            <a:ext cx="2560640" cy="1205890"/>
          </a:xfrm>
          <a:prstGeom prst="rect">
            <a:avLst/>
          </a:prstGeom>
        </p:spPr>
        <p:txBody>
          <a:bodyPr vert="horz" lIns="130020" tIns="65011" rIns="130020" bIns="65011">
            <a:normAutofit/>
          </a:bodyPr>
          <a:lstStyle>
            <a:lvl1pPr marL="702110" indent="-650103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87202" indent="-65010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53743" indent="-487577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9809" indent="-487577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68" indent="-487577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8379" indent="-260041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0428" indent="-260041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42478" indent="-260041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5520" indent="-260041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8820" marR="420540" indent="-210270" algn="just" defTabSz="420540">
              <a:spcBef>
                <a:spcPts val="500"/>
              </a:spcBef>
              <a:buSzTx/>
              <a:buFont typeface="Arial"/>
              <a:buNone/>
              <a:tabLst>
                <a:tab pos="990405" algn="l"/>
                <a:tab pos="2806149" algn="l"/>
                <a:tab pos="3720370" algn="l"/>
              </a:tabLst>
              <a:defRPr sz="1012">
                <a:uFill>
                  <a:solidFill>
                    <a:srgbClr val="000000"/>
                  </a:solidFill>
                </a:uFill>
                <a:latin typeface="Cambria"/>
                <a:ea typeface="Cambria"/>
                <a:cs typeface="Cambria"/>
                <a:sym typeface="Cambria"/>
              </a:defRPr>
            </a:pPr>
            <a:endParaRPr lang="en-US" sz="1800" dirty="0" smtClea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marL="52007" indent="0" algn="ctr">
              <a:buFont typeface="Arial"/>
              <a:buNone/>
            </a:pPr>
            <a:r>
              <a:rPr lang="en-US" sz="1800" dirty="0"/>
              <a:t>d</a:t>
            </a:r>
            <a:r>
              <a:rPr lang="en-US" sz="1800" dirty="0" smtClean="0"/>
              <a:t>ummy</a:t>
            </a:r>
          </a:p>
          <a:p>
            <a:pPr marL="52007" indent="0" algn="ctr">
              <a:buFont typeface="Arial"/>
              <a:buNone/>
            </a:pPr>
            <a:r>
              <a:rPr lang="en-US" sz="1800" dirty="0" smtClean="0"/>
              <a:t>cryostat</a:t>
            </a:r>
          </a:p>
        </p:txBody>
      </p:sp>
      <p:sp>
        <p:nvSpPr>
          <p:cNvPr id="14" name="Shape 239"/>
          <p:cNvSpPr txBox="1">
            <a:spLocks/>
          </p:cNvSpPr>
          <p:nvPr/>
        </p:nvSpPr>
        <p:spPr>
          <a:xfrm>
            <a:off x="6591844" y="2266080"/>
            <a:ext cx="5908981" cy="6286500"/>
          </a:xfrm>
          <a:prstGeom prst="rect">
            <a:avLst/>
          </a:prstGeom>
        </p:spPr>
        <p:txBody>
          <a:bodyPr vert="horz" lIns="130020" tIns="65011" rIns="130020" bIns="65011">
            <a:normAutofit fontScale="70000" lnSpcReduction="20000"/>
          </a:bodyPr>
          <a:lstStyle>
            <a:lvl1pPr marL="702110" indent="-650103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87202" indent="-65010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53743" indent="-487577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9809" indent="-487577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68" indent="-487577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8379" indent="-260041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0428" indent="-260041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42478" indent="-260041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5520" indent="-260041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8820" marR="420540" indent="-210270" algn="just" defTabSz="420540">
              <a:spcBef>
                <a:spcPts val="500"/>
              </a:spcBef>
              <a:buSzTx/>
              <a:buFont typeface="Arial"/>
              <a:buNone/>
              <a:tabLst>
                <a:tab pos="990405" algn="l"/>
                <a:tab pos="2806149" algn="l"/>
                <a:tab pos="3720370" algn="l"/>
              </a:tabLst>
              <a:defRPr sz="1012">
                <a:uFill>
                  <a:solidFill>
                    <a:srgbClr val="000000"/>
                  </a:solidFill>
                </a:uFill>
                <a:latin typeface="Cambria"/>
                <a:ea typeface="Cambria"/>
                <a:cs typeface="Cambria"/>
                <a:sym typeface="Cambria"/>
              </a:defRPr>
            </a:pPr>
            <a:endParaRPr lang="en-US" sz="2200" dirty="0" smtClea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marL="52007" indent="0">
              <a:buFont typeface="Arial"/>
              <a:buNone/>
            </a:pPr>
            <a:endParaRPr lang="en-US" sz="5200" dirty="0" smtClean="0"/>
          </a:p>
          <a:p>
            <a:r>
              <a:rPr lang="en-US" sz="3600" dirty="0" smtClean="0">
                <a:solidFill>
                  <a:srgbClr val="7F7F7F"/>
                </a:solidFill>
              </a:rPr>
              <a:t>Pressure test </a:t>
            </a:r>
          </a:p>
          <a:p>
            <a:r>
              <a:rPr lang="en-US" sz="3600" dirty="0" smtClean="0">
                <a:solidFill>
                  <a:srgbClr val="7F7F7F"/>
                </a:solidFill>
              </a:rPr>
              <a:t>Leak test </a:t>
            </a:r>
            <a:endParaRPr lang="en-US" sz="2400" dirty="0" smtClean="0">
              <a:solidFill>
                <a:srgbClr val="7F7F7F"/>
              </a:solidFill>
            </a:endParaRPr>
          </a:p>
          <a:p>
            <a:r>
              <a:rPr lang="en-US" sz="3600" dirty="0" smtClean="0">
                <a:solidFill>
                  <a:srgbClr val="7F7F7F"/>
                </a:solidFill>
              </a:rPr>
              <a:t>Maximum liquefaction speed (cooling power)</a:t>
            </a:r>
            <a:endParaRPr lang="en-US" sz="2400" dirty="0" smtClean="0">
              <a:solidFill>
                <a:srgbClr val="7F7F7F"/>
              </a:solidFill>
            </a:endParaRPr>
          </a:p>
          <a:p>
            <a:r>
              <a:rPr lang="en-US" sz="3600" dirty="0" smtClean="0">
                <a:solidFill>
                  <a:srgbClr val="7F7F7F"/>
                </a:solidFill>
              </a:rPr>
              <a:t>Maximum circulation speed </a:t>
            </a:r>
            <a:endParaRPr lang="en-US" sz="2400" dirty="0" smtClean="0">
              <a:solidFill>
                <a:srgbClr val="7F7F7F"/>
              </a:solidFill>
            </a:endParaRPr>
          </a:p>
          <a:p>
            <a:r>
              <a:rPr lang="en-US" sz="3600" dirty="0" smtClean="0">
                <a:solidFill>
                  <a:srgbClr val="7F7F7F"/>
                </a:solidFill>
              </a:rPr>
              <a:t>Long-term stability test at normal circulation speed (200 </a:t>
            </a:r>
            <a:r>
              <a:rPr lang="en-US" sz="3600" dirty="0" err="1" smtClean="0">
                <a:solidFill>
                  <a:srgbClr val="7F7F7F"/>
                </a:solidFill>
              </a:rPr>
              <a:t>slm</a:t>
            </a:r>
            <a:r>
              <a:rPr lang="en-US" sz="3600" dirty="0" smtClean="0">
                <a:solidFill>
                  <a:srgbClr val="7F7F7F"/>
                </a:solidFill>
              </a:rPr>
              <a:t>)</a:t>
            </a:r>
            <a:endParaRPr lang="en-US" sz="2400" dirty="0" smtClean="0">
              <a:solidFill>
                <a:srgbClr val="7F7F7F"/>
              </a:solidFill>
            </a:endParaRPr>
          </a:p>
          <a:p>
            <a:r>
              <a:rPr lang="en-US" sz="3600" dirty="0" smtClean="0">
                <a:solidFill>
                  <a:srgbClr val="7F7F7F"/>
                </a:solidFill>
              </a:rPr>
              <a:t>Pressure and temperature stability during maximum and normal operation mode</a:t>
            </a:r>
            <a:endParaRPr lang="en-US" sz="2400" dirty="0" smtClean="0">
              <a:solidFill>
                <a:srgbClr val="7F7F7F"/>
              </a:solidFill>
            </a:endParaRPr>
          </a:p>
          <a:p>
            <a:r>
              <a:rPr lang="en-US" sz="3600" dirty="0" smtClean="0">
                <a:solidFill>
                  <a:srgbClr val="7F7F7F"/>
                </a:solidFill>
              </a:rPr>
              <a:t>Safety test: system should be safe during total power shutdown.</a:t>
            </a:r>
            <a:endParaRPr lang="en-US" sz="24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75703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203"/>
          <p:cNvSpPr txBox="1">
            <a:spLocks/>
          </p:cNvSpPr>
          <p:nvPr/>
        </p:nvSpPr>
        <p:spPr>
          <a:xfrm>
            <a:off x="952500" y="82400"/>
            <a:ext cx="11099800" cy="1988470"/>
          </a:xfrm>
          <a:prstGeom prst="rect">
            <a:avLst/>
          </a:prstGeom>
        </p:spPr>
        <p:txBody>
          <a:bodyPr vert="horz" lIns="65011" tIns="65011" rIns="65011" bIns="65011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u="none" kern="1200" baseline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pt-BR" dirty="0" smtClean="0"/>
              <a:t>2. </a:t>
            </a:r>
            <a:r>
              <a:rPr lang="pt-BR" dirty="0" err="1" smtClean="0"/>
              <a:t>Acceptance</a:t>
            </a:r>
            <a:r>
              <a:rPr lang="pt-BR" dirty="0" smtClean="0"/>
              <a:t> </a:t>
            </a:r>
            <a:r>
              <a:rPr lang="pt-BR" dirty="0" err="1" smtClean="0"/>
              <a:t>tests</a:t>
            </a:r>
            <a:r>
              <a:rPr lang="pt-BR" dirty="0" smtClean="0"/>
              <a:t> - </a:t>
            </a:r>
            <a:r>
              <a:rPr lang="pt-BR" dirty="0" err="1" smtClean="0"/>
              <a:t>plan</a:t>
            </a:r>
            <a:r>
              <a:rPr lang="pt-BR" dirty="0" smtClean="0"/>
              <a:t> </a:t>
            </a:r>
            <a:r>
              <a:rPr lang="pt-BR" dirty="0" err="1" smtClean="0"/>
              <a:t>B</a:t>
            </a:r>
            <a:endParaRPr lang="pt-BR" dirty="0" smtClean="0"/>
          </a:p>
          <a:p>
            <a:r>
              <a:rPr lang="pt-BR" sz="2900" i="1" dirty="0" smtClean="0">
                <a:solidFill>
                  <a:srgbClr val="7F7F7F"/>
                </a:solidFill>
              </a:rPr>
              <a:t>1-ton </a:t>
            </a:r>
            <a:r>
              <a:rPr lang="pt-BR" sz="2900" i="1" dirty="0" err="1" smtClean="0">
                <a:solidFill>
                  <a:srgbClr val="7F7F7F"/>
                </a:solidFill>
              </a:rPr>
              <a:t>cryostat</a:t>
            </a:r>
            <a:r>
              <a:rPr lang="pt-BR" sz="2900" i="1" dirty="0" smtClean="0">
                <a:solidFill>
                  <a:srgbClr val="7F7F7F"/>
                </a:solidFill>
              </a:rPr>
              <a:t> </a:t>
            </a:r>
            <a:r>
              <a:rPr lang="pt-BR" sz="2900" i="1" dirty="0" err="1" smtClean="0">
                <a:solidFill>
                  <a:srgbClr val="7F7F7F"/>
                </a:solidFill>
              </a:rPr>
              <a:t>prototype</a:t>
            </a:r>
            <a:r>
              <a:rPr lang="pt-BR" sz="2900" i="1" dirty="0" smtClean="0">
                <a:solidFill>
                  <a:srgbClr val="7F7F7F"/>
                </a:solidFill>
              </a:rPr>
              <a:t>   -  Q3 2018</a:t>
            </a:r>
            <a:endParaRPr lang="pt-BR" sz="2900" i="1" dirty="0">
              <a:solidFill>
                <a:srgbClr val="7F7F7F"/>
              </a:solidFill>
            </a:endParaRPr>
          </a:p>
        </p:txBody>
      </p:sp>
      <p:sp>
        <p:nvSpPr>
          <p:cNvPr id="13" name="Shape 239"/>
          <p:cNvSpPr>
            <a:spLocks noGrp="1"/>
          </p:cNvSpPr>
          <p:nvPr>
            <p:ph type="body" idx="1"/>
          </p:nvPr>
        </p:nvSpPr>
        <p:spPr>
          <a:xfrm>
            <a:off x="6591844" y="2266080"/>
            <a:ext cx="5908981" cy="62865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248820" marR="420540" indent="-210270" algn="just" defTabSz="420540">
              <a:spcBef>
                <a:spcPts val="500"/>
              </a:spcBef>
              <a:buSzTx/>
              <a:buNone/>
              <a:tabLst>
                <a:tab pos="990405" algn="l"/>
                <a:tab pos="2806149" algn="l"/>
                <a:tab pos="3720370" algn="l"/>
              </a:tabLst>
              <a:defRPr sz="1012">
                <a:uFill>
                  <a:solidFill>
                    <a:srgbClr val="000000"/>
                  </a:solidFill>
                </a:uFill>
                <a:latin typeface="Cambria"/>
                <a:ea typeface="Cambria"/>
                <a:cs typeface="Cambria"/>
                <a:sym typeface="Cambria"/>
              </a:defRPr>
            </a:pP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52007" indent="0">
              <a:buNone/>
            </a:pPr>
            <a:endParaRPr lang="en-US" sz="5200" dirty="0"/>
          </a:p>
          <a:p>
            <a:pPr lvl="0"/>
            <a:r>
              <a:rPr lang="en-GB" sz="3600" dirty="0">
                <a:solidFill>
                  <a:srgbClr val="7F7F7F"/>
                </a:solidFill>
              </a:rPr>
              <a:t>Pressure test </a:t>
            </a:r>
            <a:endParaRPr lang="en-GB" sz="3600" dirty="0" smtClean="0">
              <a:solidFill>
                <a:srgbClr val="7F7F7F"/>
              </a:solidFill>
            </a:endParaRPr>
          </a:p>
          <a:p>
            <a:pPr lvl="0"/>
            <a:r>
              <a:rPr lang="en-GB" sz="3600" dirty="0" smtClean="0">
                <a:solidFill>
                  <a:srgbClr val="7F7F7F"/>
                </a:solidFill>
              </a:rPr>
              <a:t>Leak </a:t>
            </a:r>
            <a:r>
              <a:rPr lang="en-GB" sz="3600" dirty="0">
                <a:solidFill>
                  <a:srgbClr val="7F7F7F"/>
                </a:solidFill>
              </a:rPr>
              <a:t>test </a:t>
            </a:r>
            <a:endParaRPr lang="en-US" sz="2400" dirty="0">
              <a:solidFill>
                <a:srgbClr val="7F7F7F"/>
              </a:solidFill>
            </a:endParaRPr>
          </a:p>
          <a:p>
            <a:pPr lvl="0"/>
            <a:r>
              <a:rPr lang="en-GB" sz="3600" dirty="0">
                <a:solidFill>
                  <a:srgbClr val="7F7F7F"/>
                </a:solidFill>
              </a:rPr>
              <a:t>M</a:t>
            </a:r>
            <a:r>
              <a:rPr lang="en-GB" sz="3600" dirty="0" smtClean="0">
                <a:solidFill>
                  <a:srgbClr val="7F7F7F"/>
                </a:solidFill>
              </a:rPr>
              <a:t>aximum </a:t>
            </a:r>
            <a:r>
              <a:rPr lang="en-GB" sz="3600" dirty="0">
                <a:solidFill>
                  <a:srgbClr val="7F7F7F"/>
                </a:solidFill>
              </a:rPr>
              <a:t>liquefaction speed (cooling power</a:t>
            </a:r>
            <a:r>
              <a:rPr lang="en-GB" sz="3600" dirty="0" smtClean="0">
                <a:solidFill>
                  <a:srgbClr val="7F7F7F"/>
                </a:solidFill>
              </a:rPr>
              <a:t>)</a:t>
            </a:r>
            <a:endParaRPr lang="en-US" sz="2400" dirty="0">
              <a:solidFill>
                <a:srgbClr val="7F7F7F"/>
              </a:solidFill>
            </a:endParaRPr>
          </a:p>
          <a:p>
            <a:pPr lvl="0"/>
            <a:r>
              <a:rPr lang="en-GB" sz="3600" dirty="0">
                <a:solidFill>
                  <a:srgbClr val="7F7F7F"/>
                </a:solidFill>
              </a:rPr>
              <a:t>M</a:t>
            </a:r>
            <a:r>
              <a:rPr lang="en-GB" sz="3600" dirty="0" smtClean="0">
                <a:solidFill>
                  <a:srgbClr val="7F7F7F"/>
                </a:solidFill>
              </a:rPr>
              <a:t>aximum </a:t>
            </a:r>
            <a:r>
              <a:rPr lang="en-GB" sz="3600" dirty="0">
                <a:solidFill>
                  <a:srgbClr val="7F7F7F"/>
                </a:solidFill>
              </a:rPr>
              <a:t>circulation </a:t>
            </a:r>
            <a:r>
              <a:rPr lang="en-GB" sz="3600" dirty="0" smtClean="0">
                <a:solidFill>
                  <a:srgbClr val="7F7F7F"/>
                </a:solidFill>
              </a:rPr>
              <a:t>speed </a:t>
            </a:r>
            <a:endParaRPr lang="en-US" sz="2400" dirty="0">
              <a:solidFill>
                <a:srgbClr val="7F7F7F"/>
              </a:solidFill>
            </a:endParaRPr>
          </a:p>
          <a:p>
            <a:pPr lvl="0"/>
            <a:r>
              <a:rPr lang="en-GB" sz="3600" dirty="0">
                <a:solidFill>
                  <a:srgbClr val="7F7F7F"/>
                </a:solidFill>
              </a:rPr>
              <a:t>Long-term stability test at normal circulation speed (200 </a:t>
            </a:r>
            <a:r>
              <a:rPr lang="en-GB" sz="3600" dirty="0" err="1">
                <a:solidFill>
                  <a:srgbClr val="7F7F7F"/>
                </a:solidFill>
              </a:rPr>
              <a:t>slm</a:t>
            </a:r>
            <a:r>
              <a:rPr lang="en-GB" sz="3600" dirty="0" smtClean="0">
                <a:solidFill>
                  <a:srgbClr val="7F7F7F"/>
                </a:solidFill>
              </a:rPr>
              <a:t>)</a:t>
            </a:r>
            <a:endParaRPr lang="en-US" sz="2400" dirty="0">
              <a:solidFill>
                <a:srgbClr val="7F7F7F"/>
              </a:solidFill>
            </a:endParaRPr>
          </a:p>
          <a:p>
            <a:pPr lvl="0"/>
            <a:r>
              <a:rPr lang="en-GB" sz="3600" dirty="0">
                <a:solidFill>
                  <a:srgbClr val="7F7F7F"/>
                </a:solidFill>
              </a:rPr>
              <a:t>Pressure and temperature stability during maximum and normal operation </a:t>
            </a:r>
            <a:r>
              <a:rPr lang="en-GB" sz="3600" dirty="0" smtClean="0">
                <a:solidFill>
                  <a:srgbClr val="7F7F7F"/>
                </a:solidFill>
              </a:rPr>
              <a:t>mode</a:t>
            </a:r>
            <a:endParaRPr lang="en-US" sz="2400" dirty="0">
              <a:solidFill>
                <a:srgbClr val="7F7F7F"/>
              </a:solidFill>
            </a:endParaRPr>
          </a:p>
          <a:p>
            <a:pPr lvl="0"/>
            <a:r>
              <a:rPr lang="en-GB" sz="3600" dirty="0">
                <a:solidFill>
                  <a:srgbClr val="7F7F7F"/>
                </a:solidFill>
              </a:rPr>
              <a:t>Safety test: system should be safe during total power shutdown.</a:t>
            </a:r>
            <a:endParaRPr lang="en-US" sz="2400" dirty="0">
              <a:solidFill>
                <a:srgbClr val="7F7F7F"/>
              </a:solidFill>
            </a:endParaRPr>
          </a:p>
        </p:txBody>
      </p:sp>
      <p:pic>
        <p:nvPicPr>
          <p:cNvPr id="6" name="Picture 5" descr="CoolingTowe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463" y="2813928"/>
            <a:ext cx="4568952" cy="550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70403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239"/>
          <p:cNvSpPr>
            <a:spLocks noGrp="1"/>
          </p:cNvSpPr>
          <p:nvPr>
            <p:ph type="body" idx="1"/>
          </p:nvPr>
        </p:nvSpPr>
        <p:spPr>
          <a:xfrm>
            <a:off x="6591844" y="2035164"/>
            <a:ext cx="5908981" cy="62865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248820" marR="420540" indent="-210270" algn="just" defTabSz="420540">
              <a:spcBef>
                <a:spcPts val="500"/>
              </a:spcBef>
              <a:buSzTx/>
              <a:buNone/>
              <a:tabLst>
                <a:tab pos="990405" algn="l"/>
                <a:tab pos="2806149" algn="l"/>
                <a:tab pos="3720370" algn="l"/>
              </a:tabLst>
              <a:defRPr sz="1012">
                <a:uFill>
                  <a:solidFill>
                    <a:srgbClr val="000000"/>
                  </a:solidFill>
                </a:uFill>
                <a:latin typeface="Cambria"/>
                <a:ea typeface="Cambria"/>
                <a:cs typeface="Cambria"/>
                <a:sym typeface="Cambria"/>
              </a:defRPr>
            </a:pPr>
            <a:endParaRPr sz="2200" dirty="0" smtClean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2007" indent="0">
              <a:buNone/>
            </a:pPr>
            <a:endParaRPr lang="en-US" sz="5200" dirty="0">
              <a:solidFill>
                <a:srgbClr val="7F7F7F"/>
              </a:solidFill>
            </a:endParaRPr>
          </a:p>
          <a:p>
            <a:pPr lvl="0"/>
            <a:r>
              <a:rPr lang="en-GB" sz="3600" dirty="0">
                <a:solidFill>
                  <a:srgbClr val="7F7F7F"/>
                </a:solidFill>
              </a:rPr>
              <a:t>K</a:t>
            </a:r>
            <a:r>
              <a:rPr lang="en-GB" sz="3600" dirty="0" smtClean="0">
                <a:solidFill>
                  <a:srgbClr val="7F7F7F"/>
                </a:solidFill>
              </a:rPr>
              <a:t>ey </a:t>
            </a:r>
            <a:r>
              <a:rPr lang="en-GB" sz="3600" dirty="0">
                <a:solidFill>
                  <a:srgbClr val="7F7F7F"/>
                </a:solidFill>
              </a:rPr>
              <a:t>performance required is the stability of the pressure in the detector gas </a:t>
            </a:r>
            <a:r>
              <a:rPr lang="en-GB" sz="3600" dirty="0" smtClean="0">
                <a:solidFill>
                  <a:srgbClr val="7F7F7F"/>
                </a:solidFill>
              </a:rPr>
              <a:t>phase </a:t>
            </a:r>
          </a:p>
          <a:p>
            <a:pPr marL="52007" lvl="0" indent="0">
              <a:buNone/>
            </a:pPr>
            <a:r>
              <a:rPr lang="en-GB" sz="3600" dirty="0">
                <a:solidFill>
                  <a:srgbClr val="7F7F7F"/>
                </a:solidFill>
              </a:rPr>
              <a:t>	</a:t>
            </a:r>
            <a:r>
              <a:rPr lang="en-GB" sz="3100" dirty="0" smtClean="0">
                <a:solidFill>
                  <a:srgbClr val="7F7F7F"/>
                </a:solidFill>
              </a:rPr>
              <a:t>i.e</a:t>
            </a:r>
            <a:r>
              <a:rPr lang="en-GB" sz="3100" dirty="0">
                <a:solidFill>
                  <a:srgbClr val="7F7F7F"/>
                </a:solidFill>
              </a:rPr>
              <a:t>. pressure stability must be </a:t>
            </a:r>
            <a:r>
              <a:rPr lang="en-GB" sz="3100" dirty="0" smtClean="0">
                <a:solidFill>
                  <a:srgbClr val="7F7F7F"/>
                </a:solidFill>
              </a:rPr>
              <a:t>	within </a:t>
            </a:r>
            <a:r>
              <a:rPr lang="en-GB" sz="3100" dirty="0">
                <a:solidFill>
                  <a:srgbClr val="7F7F7F"/>
                </a:solidFill>
              </a:rPr>
              <a:t>0.1 psi during a range </a:t>
            </a:r>
            <a:r>
              <a:rPr lang="en-GB" sz="3100" dirty="0" smtClean="0">
                <a:solidFill>
                  <a:srgbClr val="7F7F7F"/>
                </a:solidFill>
              </a:rPr>
              <a:t>	of </a:t>
            </a:r>
            <a:r>
              <a:rPr lang="en-GB" sz="3100" dirty="0">
                <a:solidFill>
                  <a:srgbClr val="7F7F7F"/>
                </a:solidFill>
              </a:rPr>
              <a:t>operating </a:t>
            </a:r>
            <a:r>
              <a:rPr lang="en-GB" sz="3100" dirty="0" smtClean="0">
                <a:solidFill>
                  <a:srgbClr val="7F7F7F"/>
                </a:solidFill>
              </a:rPr>
              <a:t>conditions</a:t>
            </a:r>
            <a:endParaRPr lang="en-US" sz="3100" dirty="0">
              <a:solidFill>
                <a:srgbClr val="7F7F7F"/>
              </a:solidFill>
            </a:endParaRPr>
          </a:p>
          <a:p>
            <a:pPr lvl="0"/>
            <a:r>
              <a:rPr lang="en-GB" sz="3600" dirty="0">
                <a:solidFill>
                  <a:srgbClr val="7F7F7F"/>
                </a:solidFill>
              </a:rPr>
              <a:t>H</a:t>
            </a:r>
            <a:r>
              <a:rPr lang="en-GB" sz="3600" dirty="0" smtClean="0">
                <a:solidFill>
                  <a:srgbClr val="7F7F7F"/>
                </a:solidFill>
              </a:rPr>
              <a:t>eat </a:t>
            </a:r>
            <a:r>
              <a:rPr lang="en-GB" sz="3600" dirty="0">
                <a:solidFill>
                  <a:srgbClr val="7F7F7F"/>
                </a:solidFill>
              </a:rPr>
              <a:t>exchanger system overall efficiency </a:t>
            </a:r>
            <a:r>
              <a:rPr lang="en-GB" sz="3600" dirty="0" smtClean="0">
                <a:solidFill>
                  <a:srgbClr val="7F7F7F"/>
                </a:solidFill>
              </a:rPr>
              <a:t/>
            </a:r>
            <a:br>
              <a:rPr lang="en-GB" sz="3600" dirty="0" smtClean="0">
                <a:solidFill>
                  <a:srgbClr val="7F7F7F"/>
                </a:solidFill>
              </a:rPr>
            </a:br>
            <a:r>
              <a:rPr lang="en-GB" sz="3600" dirty="0" smtClean="0">
                <a:solidFill>
                  <a:srgbClr val="7F7F7F"/>
                </a:solidFill>
              </a:rPr>
              <a:t>	</a:t>
            </a:r>
            <a:r>
              <a:rPr lang="en-GB" sz="3100" dirty="0" smtClean="0">
                <a:solidFill>
                  <a:srgbClr val="7F7F7F"/>
                </a:solidFill>
              </a:rPr>
              <a:t>should </a:t>
            </a:r>
            <a:r>
              <a:rPr lang="en-GB" sz="3100" dirty="0">
                <a:solidFill>
                  <a:srgbClr val="7F7F7F"/>
                </a:solidFill>
              </a:rPr>
              <a:t>be better than 90</a:t>
            </a:r>
            <a:r>
              <a:rPr lang="en-GB" sz="3100" dirty="0" smtClean="0">
                <a:solidFill>
                  <a:srgbClr val="7F7F7F"/>
                </a:solidFill>
              </a:rPr>
              <a:t>%</a:t>
            </a:r>
            <a:endParaRPr lang="en-US" sz="3100" dirty="0">
              <a:solidFill>
                <a:srgbClr val="7F7F7F"/>
              </a:solidFill>
            </a:endParaRPr>
          </a:p>
          <a:p>
            <a:pPr lvl="0"/>
            <a:r>
              <a:rPr lang="en-GB" sz="3600" dirty="0">
                <a:solidFill>
                  <a:srgbClr val="7F7F7F"/>
                </a:solidFill>
              </a:rPr>
              <a:t>Circulation speed dependence and optimization with operating pressure in </a:t>
            </a:r>
            <a:r>
              <a:rPr lang="en-GB" sz="3600" dirty="0" smtClean="0">
                <a:solidFill>
                  <a:srgbClr val="7F7F7F"/>
                </a:solidFill>
              </a:rPr>
              <a:t>detector </a:t>
            </a:r>
            <a:r>
              <a:rPr lang="en-GB" sz="3600" dirty="0">
                <a:solidFill>
                  <a:srgbClr val="7F7F7F"/>
                </a:solidFill>
              </a:rPr>
              <a:t>gas phase</a:t>
            </a:r>
            <a:r>
              <a:rPr lang="en-GB" sz="3600" dirty="0" smtClean="0">
                <a:solidFill>
                  <a:srgbClr val="7F7F7F"/>
                </a:solidFill>
              </a:rPr>
              <a:t>.</a:t>
            </a:r>
            <a:endParaRPr lang="en-US" sz="2400" dirty="0">
              <a:solidFill>
                <a:srgbClr val="7F7F7F"/>
              </a:solidFill>
            </a:endParaRPr>
          </a:p>
        </p:txBody>
      </p:sp>
      <p:pic>
        <p:nvPicPr>
          <p:cNvPr id="6" name="Picture 5" descr="CoolingTowe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463" y="2813928"/>
            <a:ext cx="4568952" cy="5507736"/>
          </a:xfrm>
          <a:prstGeom prst="rect">
            <a:avLst/>
          </a:prstGeom>
        </p:spPr>
      </p:pic>
      <p:sp>
        <p:nvSpPr>
          <p:cNvPr id="5" name="Shape 203"/>
          <p:cNvSpPr txBox="1">
            <a:spLocks/>
          </p:cNvSpPr>
          <p:nvPr/>
        </p:nvSpPr>
        <p:spPr>
          <a:xfrm>
            <a:off x="952500" y="82400"/>
            <a:ext cx="11099800" cy="1988470"/>
          </a:xfrm>
          <a:prstGeom prst="rect">
            <a:avLst/>
          </a:prstGeom>
        </p:spPr>
        <p:txBody>
          <a:bodyPr vert="horz" lIns="65011" tIns="65011" rIns="65011" bIns="65011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u="none" kern="1200" baseline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pt-BR" dirty="0" smtClean="0"/>
              <a:t>3. Performance </a:t>
            </a:r>
            <a:r>
              <a:rPr lang="pt-BR" dirty="0" err="1" smtClean="0"/>
              <a:t>measurements</a:t>
            </a:r>
            <a:endParaRPr lang="pt-BR" dirty="0" smtClean="0"/>
          </a:p>
          <a:p>
            <a:r>
              <a:rPr lang="pt-BR" sz="2900" i="1" dirty="0" smtClean="0">
                <a:solidFill>
                  <a:srgbClr val="7F7F7F"/>
                </a:solidFill>
              </a:rPr>
              <a:t>1-ton </a:t>
            </a:r>
            <a:r>
              <a:rPr lang="pt-BR" sz="2900" i="1" dirty="0" err="1" smtClean="0">
                <a:solidFill>
                  <a:srgbClr val="7F7F7F"/>
                </a:solidFill>
              </a:rPr>
              <a:t>cryostat</a:t>
            </a:r>
            <a:r>
              <a:rPr lang="pt-BR" sz="2900" i="1" dirty="0" smtClean="0">
                <a:solidFill>
                  <a:srgbClr val="7F7F7F"/>
                </a:solidFill>
              </a:rPr>
              <a:t> </a:t>
            </a:r>
            <a:r>
              <a:rPr lang="pt-BR" sz="2900" i="1" dirty="0" err="1" smtClean="0">
                <a:solidFill>
                  <a:srgbClr val="7F7F7F"/>
                </a:solidFill>
              </a:rPr>
              <a:t>ready</a:t>
            </a:r>
            <a:r>
              <a:rPr lang="pt-BR" sz="2900" i="1" dirty="0" smtClean="0">
                <a:solidFill>
                  <a:srgbClr val="7F7F7F"/>
                </a:solidFill>
              </a:rPr>
              <a:t>   -  Q4 18 / Q1 19</a:t>
            </a:r>
            <a:endParaRPr lang="pt-BR" sz="2900" i="1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3823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239"/>
          <p:cNvSpPr>
            <a:spLocks noGrp="1"/>
          </p:cNvSpPr>
          <p:nvPr>
            <p:ph type="body" idx="1"/>
          </p:nvPr>
        </p:nvSpPr>
        <p:spPr>
          <a:xfrm>
            <a:off x="569343" y="2758859"/>
            <a:ext cx="5854455" cy="4666367"/>
          </a:xfrm>
          <a:prstGeom prst="rect">
            <a:avLst/>
          </a:prstGeom>
        </p:spPr>
        <p:txBody>
          <a:bodyPr>
            <a:noAutofit/>
          </a:bodyPr>
          <a:lstStyle/>
          <a:p>
            <a:pPr marL="379757" marR="402310" indent="-342877" defTabSz="402310">
              <a:spcBef>
                <a:spcPts val="0"/>
              </a:spcBef>
              <a:buSzPct val="100000"/>
              <a:tabLst>
                <a:tab pos="939739" algn="l"/>
                <a:tab pos="2692224" algn="l"/>
                <a:tab pos="3555768" algn="l"/>
              </a:tabLst>
              <a:defRPr sz="2112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en-US" sz="2400" dirty="0">
              <a:solidFill>
                <a:srgbClr val="7F7F7F"/>
              </a:solidFill>
              <a:latin typeface="Helvetica"/>
              <a:cs typeface="Helvetica"/>
            </a:endParaRPr>
          </a:p>
          <a:p>
            <a:pPr marL="379757" marR="402310" indent="-342877" defTabSz="402310">
              <a:spcBef>
                <a:spcPts val="0"/>
              </a:spcBef>
              <a:buSzTx/>
              <a:tabLst>
                <a:tab pos="939739" algn="l"/>
                <a:tab pos="2692224" algn="l"/>
                <a:tab pos="3555768" algn="l"/>
              </a:tabLst>
              <a:defRPr sz="2112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en-US" sz="2400" dirty="0">
              <a:latin typeface="Helvetica"/>
              <a:cs typeface="Helvetica"/>
            </a:endParaRPr>
          </a:p>
        </p:txBody>
      </p:sp>
      <p:sp>
        <p:nvSpPr>
          <p:cNvPr id="11" name="Shape 203"/>
          <p:cNvSpPr txBox="1">
            <a:spLocks/>
          </p:cNvSpPr>
          <p:nvPr/>
        </p:nvSpPr>
        <p:spPr>
          <a:xfrm>
            <a:off x="952500" y="241421"/>
            <a:ext cx="11099800" cy="1599420"/>
          </a:xfrm>
          <a:prstGeom prst="rect">
            <a:avLst/>
          </a:prstGeom>
        </p:spPr>
        <p:txBody>
          <a:bodyPr vert="horz" lIns="65019" tIns="65019" rIns="65019" bIns="65019" anchor="ctr">
            <a:normAutofit fontScale="92500"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u="none" kern="1200" baseline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pt-BR" dirty="0" err="1" smtClean="0"/>
              <a:t>Following</a:t>
            </a:r>
            <a:r>
              <a:rPr lang="pt-BR" dirty="0" smtClean="0"/>
              <a:t> </a:t>
            </a:r>
            <a:r>
              <a:rPr lang="pt-BR" dirty="0" err="1" smtClean="0"/>
              <a:t>steps</a:t>
            </a:r>
            <a:endParaRPr lang="pt-BR" dirty="0" smtClean="0"/>
          </a:p>
          <a:p>
            <a:r>
              <a:rPr lang="pt-BR" sz="3200" i="1" dirty="0" smtClean="0">
                <a:solidFill>
                  <a:srgbClr val="7F7F7F"/>
                </a:solidFill>
              </a:rPr>
              <a:t>TPC </a:t>
            </a:r>
            <a:r>
              <a:rPr lang="pt-BR" sz="3200" i="1" dirty="0" err="1" smtClean="0">
                <a:solidFill>
                  <a:srgbClr val="7F7F7F"/>
                </a:solidFill>
              </a:rPr>
              <a:t>prototype</a:t>
            </a:r>
            <a:r>
              <a:rPr lang="pt-BR" sz="3200" i="1" dirty="0" smtClean="0">
                <a:solidFill>
                  <a:srgbClr val="7F7F7F"/>
                </a:solidFill>
              </a:rPr>
              <a:t>  - Q1 - Q2 2019</a:t>
            </a:r>
          </a:p>
          <a:p>
            <a:r>
              <a:rPr lang="pt-BR" sz="3200" i="1" dirty="0" smtClean="0">
                <a:solidFill>
                  <a:srgbClr val="7F7F7F"/>
                </a:solidFill>
              </a:rPr>
              <a:t>... </a:t>
            </a:r>
            <a:endParaRPr lang="pt-BR" sz="3200" i="1" dirty="0">
              <a:solidFill>
                <a:srgbClr val="7F7F7F"/>
              </a:solidFill>
            </a:endParaRPr>
          </a:p>
          <a:p>
            <a:endParaRPr lang="pt-BR" sz="3500" dirty="0"/>
          </a:p>
        </p:txBody>
      </p:sp>
      <p:sp>
        <p:nvSpPr>
          <p:cNvPr id="10" name="Shape 166"/>
          <p:cNvSpPr txBox="1">
            <a:spLocks/>
          </p:cNvSpPr>
          <p:nvPr/>
        </p:nvSpPr>
        <p:spPr>
          <a:xfrm>
            <a:off x="396866" y="2815217"/>
            <a:ext cx="6250638" cy="6443337"/>
          </a:xfrm>
          <a:prstGeom prst="rect">
            <a:avLst/>
          </a:prstGeom>
        </p:spPr>
        <p:txBody>
          <a:bodyPr vert="horz" lIns="130020" tIns="65011" rIns="130020" bIns="65011">
            <a:normAutofit/>
          </a:bodyPr>
          <a:lstStyle>
            <a:lvl1pPr marL="702110" indent="-650103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87202" indent="-65010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53743" indent="-487577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9809" indent="-487577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68" indent="-487577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8379" indent="-260041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0428" indent="-260041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42478" indent="-260041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5520" indent="-260041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smtClean="0">
                <a:solidFill>
                  <a:srgbClr val="7F7F7F"/>
                </a:solidFill>
              </a:rPr>
              <a:t>The </a:t>
            </a:r>
            <a:r>
              <a:rPr lang="it-IT" sz="2400" dirty="0" err="1" smtClean="0">
                <a:solidFill>
                  <a:srgbClr val="7F7F7F"/>
                </a:solidFill>
              </a:rPr>
              <a:t>installation</a:t>
            </a:r>
            <a:r>
              <a:rPr lang="it-IT" sz="2400" dirty="0" smtClean="0">
                <a:solidFill>
                  <a:srgbClr val="7F7F7F"/>
                </a:solidFill>
              </a:rPr>
              <a:t>, </a:t>
            </a:r>
            <a:r>
              <a:rPr lang="it-IT" sz="2400" dirty="0" err="1" smtClean="0">
                <a:solidFill>
                  <a:srgbClr val="7F7F7F"/>
                </a:solidFill>
              </a:rPr>
              <a:t>validation</a:t>
            </a:r>
            <a:r>
              <a:rPr lang="it-IT" sz="2400" dirty="0" smtClean="0">
                <a:solidFill>
                  <a:srgbClr val="7F7F7F"/>
                </a:solidFill>
              </a:rPr>
              <a:t> and </a:t>
            </a:r>
            <a:r>
              <a:rPr lang="it-IT" sz="2400" dirty="0" err="1" smtClean="0">
                <a:solidFill>
                  <a:srgbClr val="7F7F7F"/>
                </a:solidFill>
              </a:rPr>
              <a:t>characterization</a:t>
            </a:r>
            <a:r>
              <a:rPr lang="it-IT" sz="2400" dirty="0" smtClean="0">
                <a:solidFill>
                  <a:srgbClr val="7F7F7F"/>
                </a:solidFill>
              </a:rPr>
              <a:t> of the DarkSide20k </a:t>
            </a:r>
            <a:r>
              <a:rPr lang="it-IT" sz="2400" dirty="0" err="1" smtClean="0">
                <a:solidFill>
                  <a:srgbClr val="7F7F7F"/>
                </a:solidFill>
              </a:rPr>
              <a:t>cryo</a:t>
            </a:r>
            <a:r>
              <a:rPr lang="it-IT" sz="2400" dirty="0" smtClean="0">
                <a:solidFill>
                  <a:srgbClr val="7F7F7F"/>
                </a:solidFill>
              </a:rPr>
              <a:t> </a:t>
            </a:r>
            <a:r>
              <a:rPr lang="it-IT" sz="2400" dirty="0" err="1" smtClean="0">
                <a:solidFill>
                  <a:srgbClr val="7F7F7F"/>
                </a:solidFill>
              </a:rPr>
              <a:t>system</a:t>
            </a:r>
            <a:r>
              <a:rPr lang="it-IT" sz="2400" dirty="0" smtClean="0">
                <a:solidFill>
                  <a:srgbClr val="7F7F7F"/>
                </a:solidFill>
              </a:rPr>
              <a:t> </a:t>
            </a:r>
            <a:r>
              <a:rPr lang="it-IT" sz="2400" dirty="0" err="1" smtClean="0">
                <a:solidFill>
                  <a:srgbClr val="7F7F7F"/>
                </a:solidFill>
              </a:rPr>
              <a:t>will</a:t>
            </a:r>
            <a:r>
              <a:rPr lang="it-IT" sz="2400" dirty="0" smtClean="0">
                <a:solidFill>
                  <a:srgbClr val="7F7F7F"/>
                </a:solidFill>
              </a:rPr>
              <a:t> </a:t>
            </a:r>
            <a:r>
              <a:rPr lang="it-IT" sz="2400" dirty="0" err="1" smtClean="0">
                <a:solidFill>
                  <a:srgbClr val="7F7F7F"/>
                </a:solidFill>
              </a:rPr>
              <a:t>also</a:t>
            </a:r>
            <a:r>
              <a:rPr lang="it-IT" sz="2400" dirty="0" smtClean="0">
                <a:solidFill>
                  <a:srgbClr val="7F7F7F"/>
                </a:solidFill>
              </a:rPr>
              <a:t> serve </a:t>
            </a:r>
            <a:r>
              <a:rPr lang="it-IT" sz="2400" dirty="0" err="1" smtClean="0">
                <a:solidFill>
                  <a:srgbClr val="7F7F7F"/>
                </a:solidFill>
              </a:rPr>
              <a:t>as</a:t>
            </a:r>
            <a:r>
              <a:rPr lang="it-IT" sz="2400" dirty="0" smtClean="0">
                <a:solidFill>
                  <a:srgbClr val="7F7F7F"/>
                </a:solidFill>
              </a:rPr>
              <a:t> </a:t>
            </a:r>
            <a:r>
              <a:rPr lang="it-IT" sz="2400" b="1" dirty="0" smtClean="0">
                <a:solidFill>
                  <a:srgbClr val="7F7F7F"/>
                </a:solidFill>
              </a:rPr>
              <a:t>the first </a:t>
            </a:r>
            <a:r>
              <a:rPr lang="it-IT" sz="2400" b="1" dirty="0" err="1" smtClean="0">
                <a:solidFill>
                  <a:srgbClr val="7F7F7F"/>
                </a:solidFill>
              </a:rPr>
              <a:t>step</a:t>
            </a:r>
            <a:r>
              <a:rPr lang="it-IT" sz="2400" b="1" dirty="0" smtClean="0">
                <a:solidFill>
                  <a:srgbClr val="7F7F7F"/>
                </a:solidFill>
              </a:rPr>
              <a:t> of the </a:t>
            </a:r>
            <a:r>
              <a:rPr lang="it-IT" sz="2400" b="1" dirty="0" err="1" smtClean="0">
                <a:solidFill>
                  <a:srgbClr val="7F7F7F"/>
                </a:solidFill>
              </a:rPr>
              <a:t>DarkSide</a:t>
            </a:r>
            <a:r>
              <a:rPr lang="it-IT" sz="2400" b="1" dirty="0" smtClean="0">
                <a:solidFill>
                  <a:srgbClr val="7F7F7F"/>
                </a:solidFill>
              </a:rPr>
              <a:t> 1-</a:t>
            </a:r>
            <a:r>
              <a:rPr lang="it-IT" sz="2400" b="1" dirty="0" smtClean="0">
                <a:solidFill>
                  <a:srgbClr val="7F7F7F"/>
                </a:solidFill>
              </a:rPr>
              <a:t>ton </a:t>
            </a:r>
            <a:r>
              <a:rPr lang="it-IT" sz="2400" b="1" dirty="0" err="1">
                <a:solidFill>
                  <a:srgbClr val="7F7F7F"/>
                </a:solidFill>
              </a:rPr>
              <a:t>P</a:t>
            </a:r>
            <a:r>
              <a:rPr lang="it-IT" sz="2400" b="1" dirty="0" err="1" smtClean="0">
                <a:solidFill>
                  <a:srgbClr val="7F7F7F"/>
                </a:solidFill>
              </a:rPr>
              <a:t>rototype</a:t>
            </a:r>
            <a:r>
              <a:rPr lang="it-IT" sz="2400" b="1" dirty="0" smtClean="0">
                <a:solidFill>
                  <a:srgbClr val="7F7F7F"/>
                </a:solidFill>
              </a:rPr>
              <a:t> </a:t>
            </a:r>
            <a:r>
              <a:rPr lang="it-IT" sz="2400" b="1" dirty="0" err="1" smtClean="0">
                <a:solidFill>
                  <a:srgbClr val="7F7F7F"/>
                </a:solidFill>
              </a:rPr>
              <a:t>project</a:t>
            </a:r>
            <a:r>
              <a:rPr lang="it-IT" sz="2400" dirty="0" smtClean="0">
                <a:solidFill>
                  <a:srgbClr val="7F7F7F"/>
                </a:solidFill>
              </a:rPr>
              <a:t>. </a:t>
            </a:r>
            <a:endParaRPr lang="it-IT" sz="2400" dirty="0" smtClean="0">
              <a:solidFill>
                <a:srgbClr val="7F7F7F"/>
              </a:solidFill>
            </a:endParaRPr>
          </a:p>
          <a:p>
            <a:endParaRPr lang="it-IT" sz="2400" dirty="0" smtClean="0">
              <a:solidFill>
                <a:srgbClr val="7F7F7F"/>
              </a:solidFill>
            </a:endParaRPr>
          </a:p>
          <a:p>
            <a:r>
              <a:rPr lang="en-GB" sz="2400" dirty="0" smtClean="0">
                <a:solidFill>
                  <a:srgbClr val="7F7F7F"/>
                </a:solidFill>
              </a:rPr>
              <a:t>It will include the 1-ton </a:t>
            </a:r>
            <a:r>
              <a:rPr lang="en-GB" sz="2400" b="1" dirty="0" smtClean="0">
                <a:solidFill>
                  <a:srgbClr val="7F7F7F"/>
                </a:solidFill>
              </a:rPr>
              <a:t>Proto-cryostat </a:t>
            </a:r>
            <a:endParaRPr lang="en-GB" sz="2400" b="1" dirty="0" smtClean="0">
              <a:solidFill>
                <a:srgbClr val="7F7F7F"/>
              </a:solidFill>
            </a:endParaRPr>
          </a:p>
          <a:p>
            <a:endParaRPr lang="en-GB" sz="2400" b="1" dirty="0" smtClean="0">
              <a:solidFill>
                <a:srgbClr val="7F7F7F"/>
              </a:solidFill>
            </a:endParaRPr>
          </a:p>
          <a:p>
            <a:r>
              <a:rPr lang="en-GB" sz="2400" dirty="0" smtClean="0">
                <a:solidFill>
                  <a:srgbClr val="7F7F7F"/>
                </a:solidFill>
              </a:rPr>
              <a:t>Should the </a:t>
            </a:r>
            <a:r>
              <a:rPr lang="en-GB" sz="2400" b="1" dirty="0" smtClean="0">
                <a:solidFill>
                  <a:srgbClr val="7F7F7F"/>
                </a:solidFill>
              </a:rPr>
              <a:t>Proto-TPC </a:t>
            </a:r>
            <a:r>
              <a:rPr lang="en-GB" sz="2400" dirty="0" smtClean="0">
                <a:solidFill>
                  <a:srgbClr val="7F7F7F"/>
                </a:solidFill>
              </a:rPr>
              <a:t>become ready, it could be fitted, with previous agreement of TE DH and compatibly with overall project schedule.</a:t>
            </a:r>
            <a:endParaRPr lang="en-US" sz="2400" dirty="0">
              <a:solidFill>
                <a:srgbClr val="7F7F7F"/>
              </a:solidFill>
            </a:endParaRPr>
          </a:p>
        </p:txBody>
      </p:sp>
      <p:pic>
        <p:nvPicPr>
          <p:cNvPr id="2" name="Picture 1" descr="im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766" y="1471782"/>
            <a:ext cx="4749967" cy="729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5692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25232</TotalTime>
  <Words>381</Words>
  <Application>Microsoft Macintosh PowerPoint</Application>
  <PresentationFormat>Custom</PresentationFormat>
  <Paragraphs>78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CERNCorporate4-3</vt:lpstr>
      <vt:lpstr>DarkSide-20k Cryogenics  Assembly and test activities at CERN  Livio Mapelli – Torsten Koettig</vt:lpstr>
      <vt:lpstr>Preamble   -   DarkSide-Proto</vt:lpstr>
      <vt:lpstr>An Agreement CERN-TE / DarkSide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DarkSide-Proto A 1-tonne LAr Prototype of the DarkSide-20k experiment at LNGS xxx xxx Proposal to the CERN Recognised Experiment Committee CERN - 19 January 2017</dc:title>
  <cp:lastModifiedBy>Livio Mapelli</cp:lastModifiedBy>
  <cp:revision>256</cp:revision>
  <cp:lastPrinted>2017-01-18T12:48:56Z</cp:lastPrinted>
  <dcterms:modified xsi:type="dcterms:W3CDTF">2017-10-25T20:58:45Z</dcterms:modified>
</cp:coreProperties>
</file>