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82" r:id="rId2"/>
    <p:sldId id="257" r:id="rId3"/>
    <p:sldId id="287" r:id="rId4"/>
    <p:sldId id="286" r:id="rId5"/>
    <p:sldId id="274" r:id="rId6"/>
    <p:sldId id="283" r:id="rId7"/>
    <p:sldId id="275" r:id="rId8"/>
    <p:sldId id="261" r:id="rId9"/>
    <p:sldId id="277" r:id="rId10"/>
    <p:sldId id="278" r:id="rId11"/>
    <p:sldId id="285" r:id="rId12"/>
    <p:sldId id="279" r:id="rId13"/>
    <p:sldId id="280" r:id="rId14"/>
    <p:sldId id="288" r:id="rId15"/>
    <p:sldId id="290" r:id="rId16"/>
    <p:sldId id="289" r:id="rId17"/>
  </p:sldIdLst>
  <p:sldSz cx="9144000" cy="6858000" type="screen4x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4705" autoAdjust="0"/>
  </p:normalViewPr>
  <p:slideViewPr>
    <p:cSldViewPr snapToGrid="0" snapToObjects="1" showGuides="1">
      <p:cViewPr varScale="1">
        <p:scale>
          <a:sx n="111" d="100"/>
          <a:sy n="111" d="100"/>
        </p:scale>
        <p:origin x="-162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0458E425-5FF2-4BEF-B0FB-110A5CD050B4}" type="datetimeFigureOut">
              <a:rPr lang="it-IT" smtClean="0"/>
              <a:t>27/10/2017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CF059CF2-2E16-4BAE-A5DA-6FAF8B245EC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3107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8FAE-9E7B-874A-907F-768405D0EF5B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9E8D-01E7-894D-870D-3262B0B65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190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8FAE-9E7B-874A-907F-768405D0EF5B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9E8D-01E7-894D-870D-3262B0B65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979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8FAE-9E7B-874A-907F-768405D0EF5B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9E8D-01E7-894D-870D-3262B0B65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023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8FAE-9E7B-874A-907F-768405D0EF5B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9E8D-01E7-894D-870D-3262B0B65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43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8FAE-9E7B-874A-907F-768405D0EF5B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9E8D-01E7-894D-870D-3262B0B65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282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8FAE-9E7B-874A-907F-768405D0EF5B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9E8D-01E7-894D-870D-3262B0B65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049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8FAE-9E7B-874A-907F-768405D0EF5B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9E8D-01E7-894D-870D-3262B0B65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060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8FAE-9E7B-874A-907F-768405D0EF5B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9E8D-01E7-894D-870D-3262B0B65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636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8FAE-9E7B-874A-907F-768405D0EF5B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9E8D-01E7-894D-870D-3262B0B65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236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8FAE-9E7B-874A-907F-768405D0EF5B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9E8D-01E7-894D-870D-3262B0B65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209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C8FAE-9E7B-874A-907F-768405D0EF5B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D9E8D-01E7-894D-870D-3262B0B65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487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C8FAE-9E7B-874A-907F-768405D0EF5B}" type="datetimeFigureOut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D9E8D-01E7-894D-870D-3262B0B65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361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Document1.docx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Document2.docx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71686" y="1916831"/>
            <a:ext cx="8352928" cy="2262062"/>
          </a:xfrm>
        </p:spPr>
        <p:txBody>
          <a:bodyPr>
            <a:normAutofit fontScale="47500" lnSpcReduction="20000"/>
          </a:bodyPr>
          <a:lstStyle/>
          <a:p>
            <a:endParaRPr lang="it-IT" sz="4400" dirty="0" smtClean="0"/>
          </a:p>
          <a:p>
            <a:r>
              <a:rPr lang="it-IT" sz="7600" dirty="0" smtClean="0">
                <a:solidFill>
                  <a:schemeClr val="tx1"/>
                </a:solidFill>
              </a:rPr>
              <a:t>DarkSide-50</a:t>
            </a:r>
          </a:p>
          <a:p>
            <a:r>
              <a:rPr lang="en-US" sz="7600" dirty="0" smtClean="0">
                <a:solidFill>
                  <a:schemeClr val="tx1"/>
                </a:solidFill>
              </a:rPr>
              <a:t> </a:t>
            </a:r>
            <a:r>
              <a:rPr lang="en-US" sz="7600" b="1" dirty="0" smtClean="0">
                <a:solidFill>
                  <a:schemeClr val="tx1"/>
                </a:solidFill>
              </a:rPr>
              <a:t>Distributed Control System</a:t>
            </a:r>
          </a:p>
          <a:p>
            <a:r>
              <a:rPr lang="it-IT" sz="7600" dirty="0" smtClean="0">
                <a:solidFill>
                  <a:schemeClr val="tx1"/>
                </a:solidFill>
              </a:rPr>
              <a:t>Towards DarkSide-20k</a:t>
            </a:r>
            <a:endParaRPr lang="it-IT" sz="7600" dirty="0">
              <a:solidFill>
                <a:schemeClr val="tx1"/>
              </a:solidFill>
            </a:endParaRPr>
          </a:p>
          <a:p>
            <a:endParaRPr lang="en-US" sz="7600" b="1" dirty="0" smtClean="0">
              <a:solidFill>
                <a:schemeClr val="tx1"/>
              </a:solidFill>
            </a:endParaRPr>
          </a:p>
          <a:p>
            <a:endParaRPr lang="en-US" sz="7600" b="1" dirty="0" smtClean="0">
              <a:solidFill>
                <a:schemeClr val="tx1"/>
              </a:solidFill>
            </a:endParaRPr>
          </a:p>
          <a:p>
            <a:endParaRPr lang="it-IT" sz="4400" b="1" dirty="0" smtClean="0">
              <a:solidFill>
                <a:schemeClr val="tx1"/>
              </a:solidFill>
            </a:endParaRPr>
          </a:p>
        </p:txBody>
      </p:sp>
      <p:sp>
        <p:nvSpPr>
          <p:cNvPr id="4" name="Sottotitolo 2"/>
          <p:cNvSpPr txBox="1">
            <a:spLocks/>
          </p:cNvSpPr>
          <p:nvPr/>
        </p:nvSpPr>
        <p:spPr>
          <a:xfrm>
            <a:off x="323528" y="4588354"/>
            <a:ext cx="6400800" cy="6408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Paolo Cavalcante 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0947927"/>
              </p:ext>
            </p:extLst>
          </p:nvPr>
        </p:nvGraphicFramePr>
        <p:xfrm>
          <a:off x="1187450" y="4865688"/>
          <a:ext cx="6664325" cy="1462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3" name="Document" r:id="rId4" imgW="6876839" imgH="1507086" progId="Word.Document.12">
                  <p:embed/>
                </p:oleObj>
              </mc:Choice>
              <mc:Fallback>
                <p:oleObj name="Document" r:id="rId4" imgW="6876839" imgH="1507086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4865688"/>
                        <a:ext cx="6664325" cy="1462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ottotitolo 2"/>
          <p:cNvSpPr txBox="1">
            <a:spLocks/>
          </p:cNvSpPr>
          <p:nvPr/>
        </p:nvSpPr>
        <p:spPr>
          <a:xfrm>
            <a:off x="213068" y="660643"/>
            <a:ext cx="8352928" cy="8763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Geneva, 27 October 2017</a:t>
            </a:r>
            <a:endParaRPr lang="it-IT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37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0497"/>
            <a:ext cx="7772400" cy="612183"/>
          </a:xfrm>
        </p:spPr>
        <p:txBody>
          <a:bodyPr>
            <a:noAutofit/>
          </a:bodyPr>
          <a:lstStyle/>
          <a:p>
            <a:r>
              <a:rPr lang="en-US" sz="1600" dirty="0">
                <a:latin typeface="Arial"/>
                <a:cs typeface="Arial"/>
              </a:rPr>
              <a:t/>
            </a:r>
            <a:br>
              <a:rPr lang="en-US" sz="1600" dirty="0">
                <a:latin typeface="Arial"/>
                <a:cs typeface="Arial"/>
              </a:rPr>
            </a:br>
            <a:r>
              <a:rPr lang="en-US" sz="1600" dirty="0">
                <a:latin typeface="Arial"/>
                <a:cs typeface="Arial"/>
              </a:rPr>
              <a:t/>
            </a:r>
            <a:br>
              <a:rPr lang="en-US" sz="1600" dirty="0">
                <a:latin typeface="Arial"/>
                <a:cs typeface="Arial"/>
              </a:rPr>
            </a:br>
            <a:endParaRPr lang="en-US" sz="1600" dirty="0">
              <a:latin typeface="Arial"/>
              <a:cs typeface="Arial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35801" y="381494"/>
            <a:ext cx="9107787" cy="6811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Shifters tools</a:t>
            </a:r>
          </a:p>
          <a:p>
            <a:endParaRPr lang="en-US" dirty="0"/>
          </a:p>
        </p:txBody>
      </p:sp>
      <p:pic>
        <p:nvPicPr>
          <p:cNvPr id="5" name="Picture 2" descr="D:\screenshot\hvpane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98373"/>
            <a:ext cx="7683632" cy="5003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36487" y="737202"/>
            <a:ext cx="8274113" cy="6811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dirty="0" smtClean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 smtClean="0"/>
              <a:t>TPC High Voltage monitor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4485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0497"/>
            <a:ext cx="7772400" cy="612183"/>
          </a:xfrm>
        </p:spPr>
        <p:txBody>
          <a:bodyPr>
            <a:noAutofit/>
          </a:bodyPr>
          <a:lstStyle/>
          <a:p>
            <a:r>
              <a:rPr lang="en-US" sz="1600" dirty="0">
                <a:latin typeface="Arial"/>
                <a:cs typeface="Arial"/>
              </a:rPr>
              <a:t/>
            </a:r>
            <a:br>
              <a:rPr lang="en-US" sz="1600" dirty="0">
                <a:latin typeface="Arial"/>
                <a:cs typeface="Arial"/>
              </a:rPr>
            </a:br>
            <a:r>
              <a:rPr lang="en-US" sz="1600" dirty="0">
                <a:latin typeface="Arial"/>
                <a:cs typeface="Arial"/>
              </a:rPr>
              <a:t/>
            </a:r>
            <a:br>
              <a:rPr lang="en-US" sz="1600" dirty="0">
                <a:latin typeface="Arial"/>
                <a:cs typeface="Arial"/>
              </a:rPr>
            </a:br>
            <a:endParaRPr lang="en-US" sz="1600" dirty="0">
              <a:latin typeface="Arial"/>
              <a:cs typeface="Arial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35801" y="381494"/>
            <a:ext cx="9107787" cy="6811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/>
          </a:p>
          <a:p>
            <a:r>
              <a:rPr lang="en-US" dirty="0" smtClean="0"/>
              <a:t>Advanced tools for Controlling</a:t>
            </a:r>
            <a:endParaRPr lang="en-US" sz="3600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 smtClean="0"/>
              <a:t>Cascade control, PID, ramp, set-point, etc.</a:t>
            </a:r>
            <a:endParaRPr lang="en-US" sz="2400" dirty="0"/>
          </a:p>
          <a:p>
            <a:endParaRPr lang="en-US" sz="3600" dirty="0"/>
          </a:p>
        </p:txBody>
      </p:sp>
      <p:pic>
        <p:nvPicPr>
          <p:cNvPr id="3074" name="Picture 2" descr="C:\Users\pcaval\Desktop\Frank\PI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94" y="1538243"/>
            <a:ext cx="4204284" cy="4858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pcaval\Desktop\Frank\channe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878" y="2324687"/>
            <a:ext cx="4838933" cy="3601821"/>
          </a:xfrm>
          <a:prstGeom prst="rect">
            <a:avLst/>
          </a:prstGeom>
          <a:noFill/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667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838200" y="602897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latin typeface="Arial"/>
                <a:cs typeface="Arial"/>
              </a:rPr>
              <a:t/>
            </a:r>
            <a:br>
              <a:rPr lang="en-US" sz="2800" b="1" dirty="0" smtClean="0">
                <a:latin typeface="Arial"/>
                <a:cs typeface="Arial"/>
              </a:rPr>
            </a:br>
            <a:r>
              <a:rPr lang="en-US" sz="2800" b="1" dirty="0" smtClean="0">
                <a:latin typeface="Arial"/>
                <a:cs typeface="Arial"/>
              </a:rPr>
              <a:t/>
            </a:r>
            <a:br>
              <a:rPr lang="en-US" sz="2800" b="1" dirty="0" smtClean="0">
                <a:latin typeface="Arial"/>
                <a:cs typeface="Arial"/>
              </a:rPr>
            </a:br>
            <a:r>
              <a:rPr lang="en-US" sz="2800" b="1" dirty="0" smtClean="0">
                <a:latin typeface="Arial"/>
                <a:cs typeface="Arial"/>
              </a:rPr>
              <a:t/>
            </a:r>
            <a:br>
              <a:rPr lang="en-US" sz="2800" b="1" dirty="0" smtClean="0">
                <a:latin typeface="Arial"/>
                <a:cs typeface="Arial"/>
              </a:rPr>
            </a:br>
            <a:endParaRPr lang="en-US" b="1" dirty="0">
              <a:latin typeface="+mn-lt"/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30229" y="353085"/>
            <a:ext cx="7772400" cy="914400"/>
          </a:xfrm>
        </p:spPr>
        <p:txBody>
          <a:bodyPr>
            <a:normAutofit/>
          </a:bodyPr>
          <a:lstStyle/>
          <a:p>
            <a:r>
              <a:rPr lang="it-IT" dirty="0" smtClean="0"/>
              <a:t>From DS-50 Toward DS-20k</a:t>
            </a:r>
            <a:endParaRPr lang="it-IT" dirty="0"/>
          </a:p>
        </p:txBody>
      </p:sp>
      <p:sp>
        <p:nvSpPr>
          <p:cNvPr id="13" name="TextBox 12"/>
          <p:cNvSpPr txBox="1"/>
          <p:nvPr/>
        </p:nvSpPr>
        <p:spPr>
          <a:xfrm>
            <a:off x="332575" y="1551263"/>
            <a:ext cx="8338242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DS-20k </a:t>
            </a:r>
            <a:r>
              <a:rPr lang="en-US" sz="2400" b="1" i="1" dirty="0"/>
              <a:t>A</a:t>
            </a:r>
            <a:r>
              <a:rPr lang="en-US" sz="2400" b="1" i="1" dirty="0" smtClean="0"/>
              <a:t>rchitecture similar to DS-50</a:t>
            </a:r>
          </a:p>
          <a:p>
            <a:endParaRPr lang="en-US" sz="24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Multi-layered </a:t>
            </a:r>
            <a:r>
              <a:rPr lang="en-US" sz="2400" dirty="0"/>
              <a:t>distributed architecture </a:t>
            </a:r>
            <a:endParaRPr lang="en-US" sz="24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Adoption </a:t>
            </a:r>
            <a:r>
              <a:rPr lang="en-US" sz="2400" dirty="0"/>
              <a:t>of the general structure of </a:t>
            </a:r>
            <a:r>
              <a:rPr lang="en-US" sz="2400" dirty="0" smtClean="0"/>
              <a:t>DS-50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400" b="1" i="1" dirty="0" smtClean="0"/>
              <a:t>NI </a:t>
            </a:r>
            <a:r>
              <a:rPr lang="en-US" sz="2400" b="1" i="1" dirty="0" err="1" smtClean="0"/>
              <a:t>CompactRIO</a:t>
            </a:r>
            <a:r>
              <a:rPr lang="en-US" sz="2400" b="1" i="1" dirty="0" smtClean="0"/>
              <a:t> </a:t>
            </a:r>
            <a:r>
              <a:rPr lang="en-US" sz="2400" dirty="0" smtClean="0"/>
              <a:t>as real time controller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400" b="1" dirty="0" smtClean="0"/>
              <a:t>NI </a:t>
            </a:r>
            <a:r>
              <a:rPr lang="en-US" sz="2400" b="1" dirty="0" err="1" smtClean="0"/>
              <a:t>Labview</a:t>
            </a:r>
            <a:r>
              <a:rPr lang="en-US" sz="2400" b="1" dirty="0" smtClean="0"/>
              <a:t> </a:t>
            </a:r>
            <a:r>
              <a:rPr lang="en-US" sz="2400" dirty="0" smtClean="0"/>
              <a:t>as development language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Many tools already implemented can be adapted to the new project.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Reuse the DS-50 system infrastructure 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400" dirty="0"/>
              <a:t>D</a:t>
            </a:r>
            <a:r>
              <a:rPr lang="en-US" sz="2400" dirty="0" smtClean="0"/>
              <a:t>eeply tested since 2014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400" dirty="0"/>
              <a:t>Proven </a:t>
            </a:r>
            <a:r>
              <a:rPr lang="it-IT" sz="2400" dirty="0" smtClean="0"/>
              <a:t>Technology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400" dirty="0" smtClean="0"/>
              <a:t>Efficient measurament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400" dirty="0" smtClean="0"/>
              <a:t>Easy to integrate with external software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8843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838200" y="602897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latin typeface="Arial"/>
                <a:cs typeface="Arial"/>
              </a:rPr>
              <a:t/>
            </a:r>
            <a:br>
              <a:rPr lang="en-US" sz="2800" b="1" dirty="0" smtClean="0">
                <a:latin typeface="Arial"/>
                <a:cs typeface="Arial"/>
              </a:rPr>
            </a:br>
            <a:r>
              <a:rPr lang="en-US" sz="2800" b="1" dirty="0" smtClean="0">
                <a:latin typeface="Arial"/>
                <a:cs typeface="Arial"/>
              </a:rPr>
              <a:t/>
            </a:r>
            <a:br>
              <a:rPr lang="en-US" sz="2800" b="1" dirty="0" smtClean="0">
                <a:latin typeface="Arial"/>
                <a:cs typeface="Arial"/>
              </a:rPr>
            </a:br>
            <a:r>
              <a:rPr lang="en-US" sz="2800" b="1" dirty="0" smtClean="0">
                <a:latin typeface="Arial"/>
                <a:cs typeface="Arial"/>
              </a:rPr>
              <a:t/>
            </a:r>
            <a:br>
              <a:rPr lang="en-US" sz="2800" b="1" dirty="0" smtClean="0">
                <a:latin typeface="Arial"/>
                <a:cs typeface="Arial"/>
              </a:rPr>
            </a:br>
            <a:endParaRPr lang="en-US" b="1" dirty="0">
              <a:latin typeface="+mn-lt"/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30229" y="353085"/>
            <a:ext cx="7772400" cy="9144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From DarkSide-50 SCS</a:t>
            </a:r>
            <a:br>
              <a:rPr lang="it-IT" dirty="0" smtClean="0"/>
            </a:br>
            <a:r>
              <a:rPr lang="it-IT" dirty="0" smtClean="0"/>
              <a:t>to DarkSide-20k SCS </a:t>
            </a:r>
            <a:endParaRPr lang="it-IT" dirty="0"/>
          </a:p>
        </p:txBody>
      </p:sp>
      <p:sp>
        <p:nvSpPr>
          <p:cNvPr id="13" name="TextBox 12"/>
          <p:cNvSpPr txBox="1"/>
          <p:nvPr/>
        </p:nvSpPr>
        <p:spPr>
          <a:xfrm>
            <a:off x="357816" y="1687354"/>
            <a:ext cx="833824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Distributed Control System for around 300 channels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Instrumentation list is under developing (from last P&amp;D)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Most of the hardware components have been defined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Controller </a:t>
            </a:r>
            <a:r>
              <a:rPr lang="it-IT" sz="2400" dirty="0" smtClean="0"/>
              <a:t>cRIO-9039 </a:t>
            </a:r>
            <a:r>
              <a:rPr lang="it-IT" sz="2400" dirty="0"/>
              <a:t>Controller </a:t>
            </a:r>
            <a:r>
              <a:rPr lang="it-IT" sz="2400" dirty="0" smtClean="0"/>
              <a:t>CompactRIO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400" dirty="0" smtClean="0"/>
              <a:t>1.91 </a:t>
            </a:r>
            <a:r>
              <a:rPr lang="it-IT" sz="2400" dirty="0"/>
              <a:t>GHz Quad-Core, 8-Slot, </a:t>
            </a:r>
            <a:r>
              <a:rPr lang="it-IT" sz="2400" dirty="0" smtClean="0"/>
              <a:t>Kintex-7 </a:t>
            </a:r>
            <a:r>
              <a:rPr lang="fr-FR" sz="2400" dirty="0"/>
              <a:t>325T </a:t>
            </a:r>
            <a:r>
              <a:rPr lang="fr-FR" sz="2400" dirty="0" smtClean="0"/>
              <a:t>FPGA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400" dirty="0" smtClean="0"/>
              <a:t>Order </a:t>
            </a:r>
            <a:r>
              <a:rPr lang="it-IT" sz="2400" dirty="0"/>
              <a:t>ongoing in </a:t>
            </a:r>
            <a:r>
              <a:rPr lang="it-IT" sz="2400" dirty="0" smtClean="0"/>
              <a:t>INFN Rome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400" dirty="0" smtClean="0"/>
              <a:t>It will be used for the Proto Cryogenics tests at CERN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400" dirty="0" smtClean="0"/>
              <a:t>Problably reused for the final System</a:t>
            </a:r>
            <a:endParaRPr lang="it-IT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n.3 </a:t>
            </a:r>
            <a:r>
              <a:rPr lang="en-US" sz="2400" dirty="0"/>
              <a:t>e</a:t>
            </a:r>
            <a:r>
              <a:rPr lang="en-US" sz="2400" dirty="0" smtClean="0"/>
              <a:t>xpansion chassis NI-9148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n.2 GPIB-ENET/1000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/>
              <a:t>n</a:t>
            </a:r>
            <a:r>
              <a:rPr lang="en-US" sz="2400" dirty="0" smtClean="0"/>
              <a:t>.32 modules (analog IO, digital IO, relay, 4-20 mA, RTD, thermocouple, RS485, RS232 etc.)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9915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838200" y="602897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latin typeface="Arial"/>
                <a:cs typeface="Arial"/>
              </a:rPr>
              <a:t/>
            </a:r>
            <a:br>
              <a:rPr lang="en-US" sz="2800" b="1" dirty="0" smtClean="0">
                <a:latin typeface="Arial"/>
                <a:cs typeface="Arial"/>
              </a:rPr>
            </a:br>
            <a:r>
              <a:rPr lang="en-US" sz="2800" b="1" dirty="0" smtClean="0">
                <a:latin typeface="Arial"/>
                <a:cs typeface="Arial"/>
              </a:rPr>
              <a:t/>
            </a:r>
            <a:br>
              <a:rPr lang="en-US" sz="2800" b="1" dirty="0" smtClean="0">
                <a:latin typeface="Arial"/>
                <a:cs typeface="Arial"/>
              </a:rPr>
            </a:br>
            <a:r>
              <a:rPr lang="en-US" sz="2800" b="1" dirty="0" smtClean="0">
                <a:latin typeface="Arial"/>
                <a:cs typeface="Arial"/>
              </a:rPr>
              <a:t/>
            </a:r>
            <a:br>
              <a:rPr lang="en-US" sz="2800" b="1" dirty="0" smtClean="0">
                <a:latin typeface="Arial"/>
                <a:cs typeface="Arial"/>
              </a:rPr>
            </a:br>
            <a:endParaRPr lang="en-US" b="1" dirty="0">
              <a:latin typeface="+mn-lt"/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30229" y="353085"/>
            <a:ext cx="7772400" cy="914400"/>
          </a:xfrm>
        </p:spPr>
        <p:txBody>
          <a:bodyPr>
            <a:normAutofit/>
          </a:bodyPr>
          <a:lstStyle/>
          <a:p>
            <a:r>
              <a:rPr lang="it-IT" dirty="0" smtClean="0"/>
              <a:t>Aria Slow Control topology</a:t>
            </a:r>
            <a:endParaRPr lang="it-IT" dirty="0"/>
          </a:p>
        </p:txBody>
      </p:sp>
      <p:pic>
        <p:nvPicPr>
          <p:cNvPr id="3074" name="Picture 2" descr="C:\Users\pcaval\ownCloud\DARK-SIDE\DARK-SIDE-ARIA\ARIA SLOW CONTROL\AriaS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0" y="1231695"/>
            <a:ext cx="7607824" cy="5404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148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838200" y="602897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latin typeface="Arial"/>
                <a:cs typeface="Arial"/>
              </a:rPr>
              <a:t/>
            </a:r>
            <a:br>
              <a:rPr lang="en-US" sz="2800" b="1" dirty="0" smtClean="0">
                <a:latin typeface="Arial"/>
                <a:cs typeface="Arial"/>
              </a:rPr>
            </a:br>
            <a:r>
              <a:rPr lang="en-US" sz="2800" b="1" dirty="0" smtClean="0">
                <a:latin typeface="Arial"/>
                <a:cs typeface="Arial"/>
              </a:rPr>
              <a:t/>
            </a:r>
            <a:br>
              <a:rPr lang="en-US" sz="2800" b="1" dirty="0" smtClean="0">
                <a:latin typeface="Arial"/>
                <a:cs typeface="Arial"/>
              </a:rPr>
            </a:br>
            <a:r>
              <a:rPr lang="en-US" sz="2800" b="1" dirty="0" smtClean="0">
                <a:latin typeface="Arial"/>
                <a:cs typeface="Arial"/>
              </a:rPr>
              <a:t/>
            </a:r>
            <a:br>
              <a:rPr lang="en-US" sz="2800" b="1" dirty="0" smtClean="0">
                <a:latin typeface="Arial"/>
                <a:cs typeface="Arial"/>
              </a:rPr>
            </a:br>
            <a:endParaRPr lang="en-US" b="1" dirty="0">
              <a:latin typeface="+mn-lt"/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30229" y="353085"/>
            <a:ext cx="7772400" cy="914400"/>
          </a:xfrm>
        </p:spPr>
        <p:txBody>
          <a:bodyPr>
            <a:normAutofit/>
          </a:bodyPr>
          <a:lstStyle/>
          <a:p>
            <a:r>
              <a:rPr lang="it-IT" dirty="0" smtClean="0"/>
              <a:t>Aria Slow Control v0</a:t>
            </a:r>
            <a:endParaRPr lang="it-IT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13" y="1767840"/>
            <a:ext cx="8847070" cy="4197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896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71686" y="1916831"/>
            <a:ext cx="8352928" cy="2262062"/>
          </a:xfrm>
        </p:spPr>
        <p:txBody>
          <a:bodyPr>
            <a:normAutofit fontScale="47500" lnSpcReduction="20000"/>
          </a:bodyPr>
          <a:lstStyle/>
          <a:p>
            <a:endParaRPr lang="it-IT" sz="4400" dirty="0" smtClean="0"/>
          </a:p>
          <a:p>
            <a:r>
              <a:rPr lang="it-IT" sz="7600" dirty="0" smtClean="0">
                <a:solidFill>
                  <a:schemeClr val="tx1"/>
                </a:solidFill>
              </a:rPr>
              <a:t>DarkSide-50</a:t>
            </a:r>
          </a:p>
          <a:p>
            <a:r>
              <a:rPr lang="en-US" sz="7600" dirty="0" smtClean="0">
                <a:solidFill>
                  <a:schemeClr val="tx1"/>
                </a:solidFill>
              </a:rPr>
              <a:t> </a:t>
            </a:r>
            <a:r>
              <a:rPr lang="en-US" sz="7600" b="1" dirty="0" smtClean="0">
                <a:solidFill>
                  <a:schemeClr val="tx1"/>
                </a:solidFill>
              </a:rPr>
              <a:t>Distributed Control System</a:t>
            </a:r>
          </a:p>
          <a:p>
            <a:r>
              <a:rPr lang="it-IT" sz="7600" dirty="0" smtClean="0">
                <a:solidFill>
                  <a:schemeClr val="tx1"/>
                </a:solidFill>
              </a:rPr>
              <a:t>Towards DarkSide-20k</a:t>
            </a:r>
            <a:endParaRPr lang="it-IT" sz="7600" dirty="0">
              <a:solidFill>
                <a:schemeClr val="tx1"/>
              </a:solidFill>
            </a:endParaRPr>
          </a:p>
          <a:p>
            <a:endParaRPr lang="en-US" sz="7600" b="1" dirty="0" smtClean="0">
              <a:solidFill>
                <a:schemeClr val="tx1"/>
              </a:solidFill>
            </a:endParaRPr>
          </a:p>
          <a:p>
            <a:endParaRPr lang="en-US" sz="7600" b="1" dirty="0" smtClean="0">
              <a:solidFill>
                <a:schemeClr val="tx1"/>
              </a:solidFill>
            </a:endParaRPr>
          </a:p>
          <a:p>
            <a:endParaRPr lang="it-IT" sz="4400" b="1" dirty="0" smtClean="0">
              <a:solidFill>
                <a:schemeClr val="tx1"/>
              </a:solidFill>
            </a:endParaRPr>
          </a:p>
        </p:txBody>
      </p:sp>
      <p:sp>
        <p:nvSpPr>
          <p:cNvPr id="4" name="Sottotitolo 2"/>
          <p:cNvSpPr txBox="1">
            <a:spLocks/>
          </p:cNvSpPr>
          <p:nvPr/>
        </p:nvSpPr>
        <p:spPr>
          <a:xfrm>
            <a:off x="323528" y="4588354"/>
            <a:ext cx="6400800" cy="6408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Paolo Cavalcante 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8661750"/>
              </p:ext>
            </p:extLst>
          </p:nvPr>
        </p:nvGraphicFramePr>
        <p:xfrm>
          <a:off x="1187450" y="4865688"/>
          <a:ext cx="6664325" cy="1462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1" name="Document" r:id="rId4" imgW="6876839" imgH="1507086" progId="Word.Document.12">
                  <p:embed/>
                </p:oleObj>
              </mc:Choice>
              <mc:Fallback>
                <p:oleObj name="Document" r:id="rId4" imgW="6876839" imgH="1507086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4865688"/>
                        <a:ext cx="6664325" cy="1462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ottotitolo 2"/>
          <p:cNvSpPr txBox="1">
            <a:spLocks/>
          </p:cNvSpPr>
          <p:nvPr/>
        </p:nvSpPr>
        <p:spPr>
          <a:xfrm>
            <a:off x="213068" y="660643"/>
            <a:ext cx="8352928" cy="8763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Geneva, 27 October 2017</a:t>
            </a:r>
            <a:endParaRPr lang="it-IT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183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838200" y="602897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latin typeface="Arial"/>
                <a:cs typeface="Arial"/>
              </a:rPr>
              <a:t/>
            </a:r>
            <a:br>
              <a:rPr lang="en-US" sz="2800" b="1" dirty="0" smtClean="0">
                <a:latin typeface="Arial"/>
                <a:cs typeface="Arial"/>
              </a:rPr>
            </a:br>
            <a:r>
              <a:rPr lang="en-US" sz="2800" b="1" dirty="0" smtClean="0">
                <a:latin typeface="Arial"/>
                <a:cs typeface="Arial"/>
              </a:rPr>
              <a:t/>
            </a:r>
            <a:br>
              <a:rPr lang="en-US" sz="2800" b="1" dirty="0" smtClean="0">
                <a:latin typeface="Arial"/>
                <a:cs typeface="Arial"/>
              </a:rPr>
            </a:br>
            <a:r>
              <a:rPr lang="en-US" sz="2800" b="1" dirty="0" smtClean="0">
                <a:latin typeface="Arial"/>
                <a:cs typeface="Arial"/>
              </a:rPr>
              <a:t/>
            </a:r>
            <a:br>
              <a:rPr lang="en-US" sz="2800" b="1" dirty="0" smtClean="0">
                <a:latin typeface="Arial"/>
                <a:cs typeface="Arial"/>
              </a:rPr>
            </a:br>
            <a:endParaRPr lang="en-US" b="1" dirty="0">
              <a:latin typeface="+mn-lt"/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30229" y="353085"/>
            <a:ext cx="7772400" cy="914400"/>
          </a:xfrm>
        </p:spPr>
        <p:txBody>
          <a:bodyPr/>
          <a:lstStyle/>
          <a:p>
            <a:r>
              <a:rPr lang="it-IT" dirty="0" smtClean="0"/>
              <a:t>Introduction</a:t>
            </a:r>
            <a:endParaRPr lang="it-IT" dirty="0"/>
          </a:p>
        </p:txBody>
      </p:sp>
      <p:sp>
        <p:nvSpPr>
          <p:cNvPr id="13" name="TextBox 12"/>
          <p:cNvSpPr txBox="1"/>
          <p:nvPr/>
        </p:nvSpPr>
        <p:spPr>
          <a:xfrm>
            <a:off x="332575" y="1315885"/>
            <a:ext cx="833824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DARKSIDE-50 DISTRIBUTED CONTROL SYSTEM (DCS)</a:t>
            </a:r>
            <a:r>
              <a:rPr lang="en-US" sz="2400" dirty="0" smtClean="0"/>
              <a:t>:  </a:t>
            </a:r>
          </a:p>
          <a:p>
            <a:r>
              <a:rPr lang="en-US" sz="2400" i="1" dirty="0" smtClean="0"/>
              <a:t>System that provides a real-time monitoring and controlling for different hardware and system: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Photomultipliers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Time Projection Chamber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Muon Veto and Neutron Veto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High </a:t>
            </a:r>
            <a:r>
              <a:rPr lang="en-US" sz="2400" dirty="0" err="1" smtClean="0"/>
              <a:t>High</a:t>
            </a:r>
            <a:r>
              <a:rPr lang="en-US" sz="2400" dirty="0" smtClean="0"/>
              <a:t> Voltage for </a:t>
            </a:r>
            <a:r>
              <a:rPr lang="en-US" sz="2400" dirty="0"/>
              <a:t>e</a:t>
            </a:r>
            <a:r>
              <a:rPr lang="en-US" sz="2400" dirty="0" smtClean="0"/>
              <a:t>lectric field (</a:t>
            </a:r>
            <a:r>
              <a:rPr lang="en-US" sz="2400" dirty="0"/>
              <a:t>E</a:t>
            </a:r>
            <a:r>
              <a:rPr lang="en-US" sz="2400" dirty="0" smtClean="0"/>
              <a:t>xtraction field, Drift field)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Scalers (dark noise monitoring)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Cryogenic System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/>
              <a:t>Radon </a:t>
            </a:r>
            <a:r>
              <a:rPr lang="en-US" sz="2400" dirty="0" smtClean="0"/>
              <a:t>Abatement </a:t>
            </a:r>
            <a:r>
              <a:rPr lang="en-US" sz="2400" dirty="0"/>
              <a:t>S</a:t>
            </a:r>
            <a:r>
              <a:rPr lang="en-US" sz="2400" dirty="0" smtClean="0"/>
              <a:t>ystem </a:t>
            </a:r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/>
              <a:t>Other </a:t>
            </a:r>
            <a:r>
              <a:rPr lang="en-US" sz="2400" dirty="0" smtClean="0"/>
              <a:t>auxiliaries facilities</a:t>
            </a:r>
            <a:endParaRPr lang="en-US" sz="2400" dirty="0"/>
          </a:p>
          <a:p>
            <a:r>
              <a:rPr lang="en-US" sz="2400" i="1" dirty="0"/>
              <a:t>D</a:t>
            </a:r>
            <a:r>
              <a:rPr lang="en-US" sz="2400" i="1" dirty="0" smtClean="0"/>
              <a:t>CS also provides</a:t>
            </a:r>
            <a:r>
              <a:rPr lang="en-US" sz="2400" dirty="0" smtClean="0"/>
              <a:t>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Event and Data logging into a </a:t>
            </a:r>
            <a:r>
              <a:rPr lang="en-US" sz="2400" dirty="0" err="1" smtClean="0"/>
              <a:t>DataBase</a:t>
            </a:r>
            <a:endParaRPr lang="en-US" sz="24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Notification System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54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838200" y="602897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latin typeface="Arial"/>
                <a:cs typeface="Arial"/>
              </a:rPr>
              <a:t/>
            </a:r>
            <a:br>
              <a:rPr lang="en-US" sz="2800" b="1" dirty="0" smtClean="0">
                <a:latin typeface="Arial"/>
                <a:cs typeface="Arial"/>
              </a:rPr>
            </a:br>
            <a:r>
              <a:rPr lang="en-US" sz="2800" b="1" dirty="0" smtClean="0">
                <a:latin typeface="Arial"/>
                <a:cs typeface="Arial"/>
              </a:rPr>
              <a:t/>
            </a:r>
            <a:br>
              <a:rPr lang="en-US" sz="2800" b="1" dirty="0" smtClean="0">
                <a:latin typeface="Arial"/>
                <a:cs typeface="Arial"/>
              </a:rPr>
            </a:br>
            <a:r>
              <a:rPr lang="en-US" sz="2800" b="1" dirty="0" smtClean="0">
                <a:latin typeface="Arial"/>
                <a:cs typeface="Arial"/>
              </a:rPr>
              <a:t/>
            </a:r>
            <a:br>
              <a:rPr lang="en-US" sz="2800" b="1" dirty="0" smtClean="0">
                <a:latin typeface="Arial"/>
                <a:cs typeface="Arial"/>
              </a:rPr>
            </a:br>
            <a:endParaRPr lang="en-US" b="1" dirty="0">
              <a:latin typeface="+mn-lt"/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30229" y="353085"/>
            <a:ext cx="7772400" cy="914400"/>
          </a:xfrm>
        </p:spPr>
        <p:txBody>
          <a:bodyPr>
            <a:normAutofit/>
          </a:bodyPr>
          <a:lstStyle/>
          <a:p>
            <a:r>
              <a:rPr lang="it-IT" dirty="0" smtClean="0"/>
              <a:t>DCS Hardware</a:t>
            </a:r>
            <a:endParaRPr lang="it-IT" dirty="0"/>
          </a:p>
        </p:txBody>
      </p:sp>
      <p:sp>
        <p:nvSpPr>
          <p:cNvPr id="13" name="TextBox 12"/>
          <p:cNvSpPr txBox="1"/>
          <p:nvPr/>
        </p:nvSpPr>
        <p:spPr>
          <a:xfrm>
            <a:off x="332575" y="1632079"/>
            <a:ext cx="833824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/>
              <a:t>DarkSide50- DCS is based on</a:t>
            </a:r>
            <a:r>
              <a:rPr lang="en-US" sz="2400" b="1" i="1" dirty="0"/>
              <a:t> </a:t>
            </a:r>
            <a:r>
              <a:rPr lang="en-US" sz="2400" b="1" i="1" dirty="0" smtClean="0"/>
              <a:t>NATIONAL INSTRUMENTS (NI)  hardware</a:t>
            </a:r>
            <a:r>
              <a:rPr lang="en-US" sz="2400" b="1" i="1" dirty="0"/>
              <a:t> </a:t>
            </a:r>
            <a:r>
              <a:rPr lang="en-US" sz="2400" b="1" i="1" dirty="0" smtClean="0"/>
              <a:t>and NI LABVIEW as programming language</a:t>
            </a:r>
          </a:p>
          <a:p>
            <a:endParaRPr lang="en-US" sz="2400" i="1" dirty="0" smtClean="0"/>
          </a:p>
          <a:p>
            <a:r>
              <a:rPr lang="en-US" sz="2400" b="1" i="1" dirty="0" smtClean="0"/>
              <a:t>1 Controller cRIO-9082</a:t>
            </a:r>
          </a:p>
          <a:p>
            <a:pPr marL="800100" lvl="2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Best performance from NI when purchased	</a:t>
            </a:r>
            <a:endParaRPr lang="en-US" sz="2400" i="1" dirty="0"/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400" dirty="0"/>
              <a:t>Controller CompactRIO Virtex-5 LX150 FPGA a 8 slot, 1.33 GHz </a:t>
            </a:r>
            <a:r>
              <a:rPr lang="it-IT" sz="2400" dirty="0" smtClean="0"/>
              <a:t>CPU </a:t>
            </a:r>
            <a:r>
              <a:rPr lang="it-IT" sz="2400" dirty="0"/>
              <a:t>dual-core, 2 GB </a:t>
            </a:r>
            <a:r>
              <a:rPr lang="it-IT" sz="2400" dirty="0" smtClean="0"/>
              <a:t>DRAM</a:t>
            </a:r>
            <a:r>
              <a:rPr lang="it-IT" sz="2400" dirty="0"/>
              <a:t>, 32 GB </a:t>
            </a:r>
            <a:r>
              <a:rPr lang="it-IT" sz="2400" dirty="0" smtClean="0"/>
              <a:t>memory</a:t>
            </a:r>
            <a:endParaRPr lang="en-US" sz="2400" i="1" dirty="0" smtClean="0"/>
          </a:p>
          <a:p>
            <a:r>
              <a:rPr lang="en-US" sz="2400" b="1" i="1" dirty="0" smtClean="0"/>
              <a:t>3 Expansions chassis 9148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400" i="1" dirty="0"/>
              <a:t>To increase the </a:t>
            </a:r>
            <a:r>
              <a:rPr lang="en-US" sz="2400" i="1" dirty="0" smtClean="0"/>
              <a:t>numbers of </a:t>
            </a:r>
            <a:r>
              <a:rPr lang="en-US" sz="2400" i="1" dirty="0"/>
              <a:t>channels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400" dirty="0"/>
              <a:t>Chassis CompactRIO Ethernet , 8-Slot, Spartan-3 </a:t>
            </a:r>
            <a:r>
              <a:rPr lang="it-IT" sz="2400" dirty="0" smtClean="0"/>
              <a:t>FPGA</a:t>
            </a:r>
            <a:endParaRPr lang="en-US" sz="2400" i="1" dirty="0" smtClean="0"/>
          </a:p>
          <a:p>
            <a:pPr lvl="1"/>
            <a:endParaRPr lang="en-US" sz="2400" i="1" dirty="0" smtClean="0"/>
          </a:p>
          <a:p>
            <a:pPr lvl="1"/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54351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838200" y="602897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latin typeface="Arial"/>
                <a:cs typeface="Arial"/>
              </a:rPr>
              <a:t/>
            </a:r>
            <a:br>
              <a:rPr lang="en-US" sz="2800" b="1" dirty="0" smtClean="0">
                <a:latin typeface="Arial"/>
                <a:cs typeface="Arial"/>
              </a:rPr>
            </a:br>
            <a:r>
              <a:rPr lang="en-US" sz="2800" b="1" dirty="0" smtClean="0">
                <a:latin typeface="Arial"/>
                <a:cs typeface="Arial"/>
              </a:rPr>
              <a:t/>
            </a:r>
            <a:br>
              <a:rPr lang="en-US" sz="2800" b="1" dirty="0" smtClean="0">
                <a:latin typeface="Arial"/>
                <a:cs typeface="Arial"/>
              </a:rPr>
            </a:br>
            <a:r>
              <a:rPr lang="en-US" sz="2800" b="1" dirty="0" smtClean="0">
                <a:latin typeface="Arial"/>
                <a:cs typeface="Arial"/>
              </a:rPr>
              <a:t/>
            </a:r>
            <a:br>
              <a:rPr lang="en-US" sz="2800" b="1" dirty="0" smtClean="0">
                <a:latin typeface="Arial"/>
                <a:cs typeface="Arial"/>
              </a:rPr>
            </a:br>
            <a:endParaRPr lang="en-US" b="1" dirty="0">
              <a:latin typeface="+mn-lt"/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30229" y="353085"/>
            <a:ext cx="7772400" cy="914400"/>
          </a:xfrm>
        </p:spPr>
        <p:txBody>
          <a:bodyPr>
            <a:normAutofit/>
          </a:bodyPr>
          <a:lstStyle/>
          <a:p>
            <a:r>
              <a:rPr lang="it-IT" dirty="0" smtClean="0"/>
              <a:t>DCS Considerations</a:t>
            </a:r>
            <a:endParaRPr lang="it-IT" dirty="0"/>
          </a:p>
        </p:txBody>
      </p:sp>
      <p:sp>
        <p:nvSpPr>
          <p:cNvPr id="13" name="TextBox 12"/>
          <p:cNvSpPr txBox="1"/>
          <p:nvPr/>
        </p:nvSpPr>
        <p:spPr>
          <a:xfrm>
            <a:off x="332575" y="1292955"/>
            <a:ext cx="8338242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b="1" i="1" dirty="0" smtClean="0"/>
              <a:t>Ability to support different equipment , interface and protocols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Supports RS232,RS485</a:t>
            </a:r>
            <a:r>
              <a:rPr lang="fr-FR" sz="2400" dirty="0"/>
              <a:t>, 4-20mA </a:t>
            </a:r>
            <a:r>
              <a:rPr lang="fr-FR" sz="2400" dirty="0" err="1" smtClean="0"/>
              <a:t>current</a:t>
            </a:r>
            <a:r>
              <a:rPr lang="fr-FR" sz="2400" dirty="0"/>
              <a:t> </a:t>
            </a:r>
            <a:r>
              <a:rPr lang="fr-FR" sz="2400" dirty="0" err="1" smtClean="0"/>
              <a:t>loop</a:t>
            </a:r>
            <a:r>
              <a:rPr lang="fr-FR" sz="2400" dirty="0"/>
              <a:t>,</a:t>
            </a:r>
          </a:p>
          <a:p>
            <a:r>
              <a:rPr lang="it-IT" sz="2400" dirty="0" smtClean="0"/>
              <a:t>		analog</a:t>
            </a:r>
            <a:r>
              <a:rPr lang="it-IT" sz="2400" dirty="0"/>
              <a:t>, digital input/output (I/O) etc</a:t>
            </a:r>
            <a:r>
              <a:rPr lang="it-IT" sz="2400" dirty="0" smtClean="0"/>
              <a:t>.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400" dirty="0" smtClean="0"/>
              <a:t>Supports potocols such as modbus, fieldbus, profibus, GBIB, OPC </a:t>
            </a:r>
            <a:r>
              <a:rPr lang="it-IT" sz="2400" dirty="0"/>
              <a:t> </a:t>
            </a:r>
            <a:r>
              <a:rPr lang="it-IT" sz="2400" dirty="0" smtClean="0"/>
              <a:t>etc..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b="1" i="1" dirty="0" smtClean="0"/>
              <a:t>Easy of </a:t>
            </a:r>
            <a:r>
              <a:rPr lang="en-US" sz="2400" b="1" i="1" dirty="0"/>
              <a:t>expansion over the </a:t>
            </a:r>
            <a:r>
              <a:rPr lang="en-US" sz="2400" b="1" i="1" dirty="0" smtClean="0"/>
              <a:t>network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400" dirty="0"/>
              <a:t>Daisy chain</a:t>
            </a:r>
            <a:endParaRPr lang="en-US" sz="2400" b="1" i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400" b="1" dirty="0"/>
              <a:t>Prompt real time/deterministic </a:t>
            </a:r>
            <a:r>
              <a:rPr lang="it-IT" sz="2400" b="1" dirty="0" smtClean="0"/>
              <a:t>control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400" dirty="0" smtClean="0"/>
              <a:t>To monitor and control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400" dirty="0" smtClean="0"/>
              <a:t>For safety management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400" b="1" dirty="0"/>
              <a:t>Easy to integrate with heterogeneity of </a:t>
            </a:r>
            <a:r>
              <a:rPr lang="it-IT" sz="2400" b="1" dirty="0" smtClean="0"/>
              <a:t>software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400" dirty="0" smtClean="0"/>
              <a:t>Allow to communicate with other appliccations such as local </a:t>
            </a:r>
            <a:r>
              <a:rPr lang="it-IT" sz="2400" smtClean="0"/>
              <a:t>SQL </a:t>
            </a:r>
            <a:r>
              <a:rPr lang="it-IT" sz="2400" smtClean="0"/>
              <a:t>database,DAQ etc..</a:t>
            </a:r>
            <a:endParaRPr lang="it-IT" sz="2400" dirty="0"/>
          </a:p>
          <a:p>
            <a:endParaRPr lang="it-IT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400" b="1" i="1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400" b="1" i="1" dirty="0" smtClean="0"/>
          </a:p>
          <a:p>
            <a:endParaRPr lang="en-US" sz="2400" b="1" i="1" dirty="0" smtClean="0"/>
          </a:p>
          <a:p>
            <a:pPr marL="800100" lvl="1" indent="-342900">
              <a:buFont typeface="Wingdings" panose="05000000000000000000" pitchFamily="2" charset="2"/>
              <a:buChar char="ü"/>
            </a:pPr>
            <a:endParaRPr lang="it-IT" sz="2400" i="1" dirty="0" smtClean="0"/>
          </a:p>
          <a:p>
            <a:pPr marL="800100" lvl="1" indent="-342900">
              <a:buFont typeface="Wingdings" panose="05000000000000000000" pitchFamily="2" charset="2"/>
              <a:buChar char="ü"/>
            </a:pPr>
            <a:endParaRPr lang="en-US" sz="2400" i="1" dirty="0" smtClean="0"/>
          </a:p>
          <a:p>
            <a:pPr lvl="1"/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360571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838200" y="602897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latin typeface="Arial"/>
                <a:cs typeface="Arial"/>
              </a:rPr>
              <a:t/>
            </a:r>
            <a:br>
              <a:rPr lang="en-US" sz="2800" b="1" dirty="0" smtClean="0">
                <a:latin typeface="Arial"/>
                <a:cs typeface="Arial"/>
              </a:rPr>
            </a:br>
            <a:r>
              <a:rPr lang="en-US" sz="2800" b="1" dirty="0" smtClean="0">
                <a:latin typeface="Arial"/>
                <a:cs typeface="Arial"/>
              </a:rPr>
              <a:t/>
            </a:r>
            <a:br>
              <a:rPr lang="en-US" sz="2800" b="1" dirty="0" smtClean="0">
                <a:latin typeface="Arial"/>
                <a:cs typeface="Arial"/>
              </a:rPr>
            </a:br>
            <a:r>
              <a:rPr lang="en-US" sz="2800" b="1" dirty="0" smtClean="0">
                <a:latin typeface="Arial"/>
                <a:cs typeface="Arial"/>
              </a:rPr>
              <a:t/>
            </a:r>
            <a:br>
              <a:rPr lang="en-US" sz="2800" b="1" dirty="0" smtClean="0">
                <a:latin typeface="Arial"/>
                <a:cs typeface="Arial"/>
              </a:rPr>
            </a:br>
            <a:endParaRPr lang="en-US" b="1" dirty="0">
              <a:latin typeface="+mn-lt"/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30229" y="353085"/>
            <a:ext cx="7772400" cy="914400"/>
          </a:xfrm>
        </p:spPr>
        <p:txBody>
          <a:bodyPr/>
          <a:lstStyle/>
          <a:p>
            <a:r>
              <a:rPr lang="it-IT" dirty="0" smtClean="0"/>
              <a:t>SCS Architecture</a:t>
            </a:r>
            <a:endParaRPr lang="it-IT" dirty="0"/>
          </a:p>
        </p:txBody>
      </p:sp>
      <p:sp>
        <p:nvSpPr>
          <p:cNvPr id="13" name="TextBox 12"/>
          <p:cNvSpPr txBox="1"/>
          <p:nvPr/>
        </p:nvSpPr>
        <p:spPr>
          <a:xfrm>
            <a:off x="332575" y="1315885"/>
            <a:ext cx="833824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Multi-layered distributed architecture</a:t>
            </a:r>
            <a:r>
              <a:rPr lang="en-US" sz="2400" dirty="0" smtClean="0"/>
              <a:t>: this allows to integrate many services communicating with different devices and hardware:</a:t>
            </a:r>
          </a:p>
          <a:p>
            <a:endParaRPr lang="en-US" sz="24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Presentation layer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400" dirty="0"/>
              <a:t>s</a:t>
            </a:r>
            <a:r>
              <a:rPr lang="en-US" sz="2400" dirty="0" smtClean="0"/>
              <a:t>hifters tools (</a:t>
            </a:r>
            <a:r>
              <a:rPr lang="en-US" sz="2400" dirty="0" err="1" smtClean="0"/>
              <a:t>labVIEW</a:t>
            </a:r>
            <a:r>
              <a:rPr lang="en-US" sz="2400" dirty="0" smtClean="0"/>
              <a:t> Human-Machine Interface -HMI)</a:t>
            </a:r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Logic Layer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Compact-RIO Controller services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Services deployed on network node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Persistency Layer (Data Logging)</a:t>
            </a:r>
            <a:endParaRPr lang="en-US" sz="2400" dirty="0"/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Postgres Data </a:t>
            </a:r>
            <a:r>
              <a:rPr lang="en-US" sz="2400" dirty="0"/>
              <a:t>B</a:t>
            </a:r>
            <a:r>
              <a:rPr lang="en-US" sz="2400" dirty="0" smtClean="0"/>
              <a:t>ase </a:t>
            </a:r>
            <a:endParaRPr lang="en-US" sz="2400" dirty="0"/>
          </a:p>
          <a:p>
            <a:pPr lvl="1"/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62395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838200" y="602897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latin typeface="Arial"/>
                <a:cs typeface="Arial"/>
              </a:rPr>
              <a:t/>
            </a:r>
            <a:br>
              <a:rPr lang="en-US" sz="2800" b="1" dirty="0" smtClean="0">
                <a:latin typeface="Arial"/>
                <a:cs typeface="Arial"/>
              </a:rPr>
            </a:br>
            <a:r>
              <a:rPr lang="en-US" sz="2800" b="1" dirty="0" smtClean="0">
                <a:latin typeface="Arial"/>
                <a:cs typeface="Arial"/>
              </a:rPr>
              <a:t/>
            </a:r>
            <a:br>
              <a:rPr lang="en-US" sz="2800" b="1" dirty="0" smtClean="0">
                <a:latin typeface="Arial"/>
                <a:cs typeface="Arial"/>
              </a:rPr>
            </a:br>
            <a:r>
              <a:rPr lang="en-US" sz="2800" b="1" dirty="0" smtClean="0">
                <a:latin typeface="Arial"/>
                <a:cs typeface="Arial"/>
              </a:rPr>
              <a:t/>
            </a:r>
            <a:br>
              <a:rPr lang="en-US" sz="2800" b="1" dirty="0" smtClean="0">
                <a:latin typeface="Arial"/>
                <a:cs typeface="Arial"/>
              </a:rPr>
            </a:br>
            <a:endParaRPr lang="en-US" b="1" dirty="0">
              <a:latin typeface="+mn-lt"/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30229" y="353085"/>
            <a:ext cx="7772400" cy="914400"/>
          </a:xfrm>
        </p:spPr>
        <p:txBody>
          <a:bodyPr/>
          <a:lstStyle/>
          <a:p>
            <a:r>
              <a:rPr lang="it-IT" dirty="0" smtClean="0"/>
              <a:t>Darkside-50 DCS topology</a:t>
            </a:r>
            <a:endParaRPr lang="it-IT" dirty="0"/>
          </a:p>
        </p:txBody>
      </p:sp>
      <p:pic>
        <p:nvPicPr>
          <p:cNvPr id="5122" name="Picture 2" descr="C:\Users\pcaval\Desktop\img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249" y="1284577"/>
            <a:ext cx="6647065" cy="5127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340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838200" y="602897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latin typeface="Arial"/>
                <a:cs typeface="Arial"/>
              </a:rPr>
              <a:t/>
            </a:r>
            <a:br>
              <a:rPr lang="en-US" sz="2800" b="1" dirty="0" smtClean="0">
                <a:latin typeface="Arial"/>
                <a:cs typeface="Arial"/>
              </a:rPr>
            </a:br>
            <a:r>
              <a:rPr lang="en-US" sz="2800" b="1" dirty="0" smtClean="0">
                <a:latin typeface="Arial"/>
                <a:cs typeface="Arial"/>
              </a:rPr>
              <a:t/>
            </a:r>
            <a:br>
              <a:rPr lang="en-US" sz="2800" b="1" dirty="0" smtClean="0">
                <a:latin typeface="Arial"/>
                <a:cs typeface="Arial"/>
              </a:rPr>
            </a:br>
            <a:r>
              <a:rPr lang="en-US" sz="2800" b="1" dirty="0" smtClean="0">
                <a:latin typeface="Arial"/>
                <a:cs typeface="Arial"/>
              </a:rPr>
              <a:t/>
            </a:r>
            <a:br>
              <a:rPr lang="en-US" sz="2800" b="1" dirty="0" smtClean="0">
                <a:latin typeface="Arial"/>
                <a:cs typeface="Arial"/>
              </a:rPr>
            </a:br>
            <a:endParaRPr lang="en-US" b="1" dirty="0">
              <a:latin typeface="+mn-lt"/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30229" y="235396"/>
            <a:ext cx="7772400" cy="914400"/>
          </a:xfrm>
        </p:spPr>
        <p:txBody>
          <a:bodyPr/>
          <a:lstStyle/>
          <a:p>
            <a:r>
              <a:rPr lang="it-IT" dirty="0" smtClean="0"/>
              <a:t>DS-50 SCC Communication</a:t>
            </a:r>
            <a:endParaRPr lang="it-IT" dirty="0"/>
          </a:p>
        </p:txBody>
      </p:sp>
      <p:pic>
        <p:nvPicPr>
          <p:cNvPr id="6146" name="Picture 2" descr="C:\Users\pcaval\ownCloud\DARK-SIDE\DS-20K\paperslowcontrol\architecture_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393" y="1192635"/>
            <a:ext cx="7595575" cy="5253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49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0497"/>
            <a:ext cx="7772400" cy="612183"/>
          </a:xfrm>
        </p:spPr>
        <p:txBody>
          <a:bodyPr>
            <a:noAutofit/>
          </a:bodyPr>
          <a:lstStyle/>
          <a:p>
            <a:r>
              <a:rPr lang="en-US" sz="1600" dirty="0">
                <a:latin typeface="Arial"/>
                <a:cs typeface="Arial"/>
              </a:rPr>
              <a:t/>
            </a:r>
            <a:br>
              <a:rPr lang="en-US" sz="1600" dirty="0">
                <a:latin typeface="Arial"/>
                <a:cs typeface="Arial"/>
              </a:rPr>
            </a:br>
            <a:r>
              <a:rPr lang="en-US" sz="1600" dirty="0" smtClean="0">
                <a:latin typeface="Arial"/>
                <a:cs typeface="Arial"/>
              </a:rPr>
              <a:t/>
            </a:r>
            <a:br>
              <a:rPr lang="en-US" sz="1600" dirty="0" smtClean="0">
                <a:latin typeface="Arial"/>
                <a:cs typeface="Arial"/>
              </a:rPr>
            </a:br>
            <a:r>
              <a:rPr lang="en-US" sz="1600" dirty="0">
                <a:latin typeface="Arial"/>
                <a:cs typeface="Arial"/>
              </a:rPr>
              <a:t/>
            </a:r>
            <a:br>
              <a:rPr lang="en-US" sz="1600" dirty="0">
                <a:latin typeface="Arial"/>
                <a:cs typeface="Arial"/>
              </a:rPr>
            </a:br>
            <a:endParaRPr lang="en-US" sz="1600" dirty="0">
              <a:latin typeface="Arial"/>
              <a:cs typeface="Arial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35801" y="381494"/>
            <a:ext cx="9107787" cy="6811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</a:t>
            </a:r>
            <a:r>
              <a:rPr lang="en-US" dirty="0" smtClean="0"/>
              <a:t>hifters tools </a:t>
            </a:r>
            <a:endParaRPr lang="en-US" dirty="0"/>
          </a:p>
        </p:txBody>
      </p:sp>
      <p:pic>
        <p:nvPicPr>
          <p:cNvPr id="11" name="Picture 2" descr="D:\screenshot\shift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79399"/>
            <a:ext cx="9144000" cy="4239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36487" y="1006432"/>
            <a:ext cx="8274113" cy="6811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ü"/>
            </a:pPr>
            <a:endParaRPr lang="en-US" sz="2200" dirty="0" smtClean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 smtClean="0"/>
              <a:t>Graphical User Interface for the monitoring of the most important process parameters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4811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0497"/>
            <a:ext cx="7772400" cy="612183"/>
          </a:xfrm>
        </p:spPr>
        <p:txBody>
          <a:bodyPr>
            <a:noAutofit/>
          </a:bodyPr>
          <a:lstStyle/>
          <a:p>
            <a:r>
              <a:rPr lang="en-US" sz="1600" dirty="0">
                <a:latin typeface="Arial"/>
                <a:cs typeface="Arial"/>
              </a:rPr>
              <a:t/>
            </a:r>
            <a:br>
              <a:rPr lang="en-US" sz="1600" dirty="0">
                <a:latin typeface="Arial"/>
                <a:cs typeface="Arial"/>
              </a:rPr>
            </a:br>
            <a:r>
              <a:rPr lang="en-US" sz="1600" dirty="0">
                <a:latin typeface="Arial"/>
                <a:cs typeface="Arial"/>
              </a:rPr>
              <a:t/>
            </a:r>
            <a:br>
              <a:rPr lang="en-US" sz="1600" dirty="0">
                <a:latin typeface="Arial"/>
                <a:cs typeface="Arial"/>
              </a:rPr>
            </a:br>
            <a:endParaRPr lang="en-US" sz="1600" dirty="0">
              <a:latin typeface="Arial"/>
              <a:cs typeface="Arial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35801" y="381494"/>
            <a:ext cx="9107787" cy="6811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</a:t>
            </a:r>
            <a:r>
              <a:rPr lang="en-US" dirty="0" smtClean="0"/>
              <a:t>hifters tools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30" y="1816332"/>
            <a:ext cx="8965056" cy="4176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36487" y="737202"/>
            <a:ext cx="8274113" cy="6811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/>
              <a:t>Cryogenic System process monitor</a:t>
            </a:r>
          </a:p>
        </p:txBody>
      </p:sp>
    </p:spTree>
    <p:extLst>
      <p:ext uri="{BB962C8B-B14F-4D97-AF65-F5344CB8AC3E}">
        <p14:creationId xmlns:p14="http://schemas.microsoft.com/office/powerpoint/2010/main" val="204862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2217</TotalTime>
  <Words>406</Words>
  <Application>Microsoft Office PowerPoint</Application>
  <PresentationFormat>On-screen Show (4:3)</PresentationFormat>
  <Paragraphs>125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Document</vt:lpstr>
      <vt:lpstr>PowerPoint Presentation</vt:lpstr>
      <vt:lpstr>Introduction</vt:lpstr>
      <vt:lpstr>DCS Hardware</vt:lpstr>
      <vt:lpstr>DCS Considerations</vt:lpstr>
      <vt:lpstr>SCS Architecture</vt:lpstr>
      <vt:lpstr>Darkside-50 DCS topology</vt:lpstr>
      <vt:lpstr>DS-50 SCC Communication</vt:lpstr>
      <vt:lpstr>   </vt:lpstr>
      <vt:lpstr>  </vt:lpstr>
      <vt:lpstr>  </vt:lpstr>
      <vt:lpstr>  </vt:lpstr>
      <vt:lpstr>From DS-50 Toward DS-20k</vt:lpstr>
      <vt:lpstr>From DarkSide-50 SCS to DarkSide-20k SCS </vt:lpstr>
      <vt:lpstr>Aria Slow Control topology</vt:lpstr>
      <vt:lpstr>Aria Slow Control v0</vt:lpstr>
      <vt:lpstr>PowerPoint Presentation</vt:lpstr>
    </vt:vector>
  </TitlesOfParts>
  <Company>LNGS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Progetto Speciale Multiasse “Sistema Sapere e Crescita” P.O. FSE Abruzzo 2007-2013 Piano degli interventi 2012-2013   Intervento A) promozione della conoscenza</dc:title>
  <dc:creator>Alba Formicola</dc:creator>
  <cp:lastModifiedBy>pcaval</cp:lastModifiedBy>
  <cp:revision>163</cp:revision>
  <cp:lastPrinted>2017-10-27T06:02:15Z</cp:lastPrinted>
  <dcterms:created xsi:type="dcterms:W3CDTF">2015-05-10T15:33:38Z</dcterms:created>
  <dcterms:modified xsi:type="dcterms:W3CDTF">2017-10-27T09:43:13Z</dcterms:modified>
</cp:coreProperties>
</file>