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4"/>
  </p:sldMasterIdLst>
  <p:notesMasterIdLst>
    <p:notesMasterId r:id="rId40"/>
  </p:notesMasterIdLst>
  <p:sldIdLst>
    <p:sldId id="256" r:id="rId5"/>
    <p:sldId id="284" r:id="rId6"/>
    <p:sldId id="319" r:id="rId7"/>
    <p:sldId id="329" r:id="rId8"/>
    <p:sldId id="314" r:id="rId9"/>
    <p:sldId id="286" r:id="rId10"/>
    <p:sldId id="289" r:id="rId11"/>
    <p:sldId id="290" r:id="rId12"/>
    <p:sldId id="327" r:id="rId13"/>
    <p:sldId id="285" r:id="rId14"/>
    <p:sldId id="303" r:id="rId15"/>
    <p:sldId id="304" r:id="rId16"/>
    <p:sldId id="299" r:id="rId17"/>
    <p:sldId id="300" r:id="rId18"/>
    <p:sldId id="305" r:id="rId19"/>
    <p:sldId id="302" r:id="rId20"/>
    <p:sldId id="326" r:id="rId21"/>
    <p:sldId id="330" r:id="rId22"/>
    <p:sldId id="331" r:id="rId23"/>
    <p:sldId id="315" r:id="rId24"/>
    <p:sldId id="293" r:id="rId25"/>
    <p:sldId id="291" r:id="rId26"/>
    <p:sldId id="292" r:id="rId27"/>
    <p:sldId id="322" r:id="rId28"/>
    <p:sldId id="306" r:id="rId29"/>
    <p:sldId id="296" r:id="rId30"/>
    <p:sldId id="264" r:id="rId31"/>
    <p:sldId id="328" r:id="rId32"/>
    <p:sldId id="311" r:id="rId33"/>
    <p:sldId id="310" r:id="rId34"/>
    <p:sldId id="270" r:id="rId35"/>
    <p:sldId id="312" r:id="rId36"/>
    <p:sldId id="309" r:id="rId37"/>
    <p:sldId id="307" r:id="rId38"/>
    <p:sldId id="332" r:id="rId3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Title" id="{2ACC657D-245B-4329-9729-E84C12C1989B}">
          <p14:sldIdLst>
            <p14:sldId id="256"/>
          </p14:sldIdLst>
        </p14:section>
        <p14:section name="Intro" id="{90D0CA24-2318-4BB9-BC1D-29CDA8534D4E}">
          <p14:sldIdLst>
            <p14:sldId id="284"/>
            <p14:sldId id="319"/>
            <p14:sldId id="329"/>
            <p14:sldId id="314"/>
            <p14:sldId id="286"/>
            <p14:sldId id="289"/>
          </p14:sldIdLst>
        </p14:section>
        <p14:section name="New beams" id="{EB133E08-7184-4E0A-9EB4-86ECEDE40117}">
          <p14:sldIdLst>
            <p14:sldId id="290"/>
            <p14:sldId id="327"/>
          </p14:sldIdLst>
        </p14:section>
        <p14:section name="LIEBE" id="{5940F4E7-4506-4565-BC44-EDCAEDDD241A}">
          <p14:sldIdLst>
            <p14:sldId id="285"/>
          </p14:sldIdLst>
        </p14:section>
        <p14:section name="Negative ion source" id="{49821609-3A4A-44E3-90CB-C1C0A4F6173E}">
          <p14:sldIdLst>
            <p14:sldId id="303"/>
            <p14:sldId id="304"/>
          </p14:sldIdLst>
        </p14:section>
        <p14:section name="LIST" id="{B88E86E3-3622-4F57-9A9B-A224F8769793}">
          <p14:sldIdLst>
            <p14:sldId id="299"/>
            <p14:sldId id="300"/>
            <p14:sldId id="305"/>
          </p14:sldIdLst>
        </p14:section>
        <p14:section name="Molecular beams" id="{4E7807EF-6AE5-4AEA-BBA1-C6F2930CFC68}">
          <p14:sldIdLst>
            <p14:sldId id="302"/>
            <p14:sldId id="326"/>
            <p14:sldId id="330"/>
            <p14:sldId id="331"/>
          </p14:sldIdLst>
        </p14:section>
        <p14:section name="VADIS / Vadlis" id="{6388FD7A-A5A9-4D25-BD48-E321F1A99464}">
          <p14:sldIdLst>
            <p14:sldId id="315"/>
            <p14:sldId id="293"/>
          </p14:sldIdLst>
        </p14:section>
        <p14:section name="p2n converter" id="{0BD316BD-8AF9-4FB8-9D5D-4326A4CE585F}">
          <p14:sldIdLst>
            <p14:sldId id="291"/>
            <p14:sldId id="292"/>
          </p14:sldIdLst>
        </p14:section>
        <p14:section name="UCx production" id="{4000F353-0ECA-48D5-BE58-1E7E520EA4CE}">
          <p14:sldIdLst>
            <p14:sldId id="322"/>
            <p14:sldId id="306"/>
          </p14:sldIdLst>
        </p14:section>
        <p14:section name="Infrastructure" id="{7E54ACDC-B0ED-420A-9477-DCE56977B486}">
          <p14:sldIdLst>
            <p14:sldId id="296"/>
          </p14:sldIdLst>
        </p14:section>
        <p14:section name="Expected TISD" id="{E3757BE9-546E-4EDF-A5D0-F027127A050C}">
          <p14:sldIdLst>
            <p14:sldId id="264"/>
            <p14:sldId id="328"/>
          </p14:sldIdLst>
        </p14:section>
        <p14:section name="Backup" id="{0F06C271-7AFB-4735-8696-8B932F9AE647}">
          <p14:sldIdLst>
            <p14:sldId id="311"/>
            <p14:sldId id="310"/>
            <p14:sldId id="270"/>
            <p14:sldId id="312"/>
          </p14:sldIdLst>
        </p14:section>
        <p14:section name="Stagiso" id="{C62C3A2D-9518-4573-BA7A-BDAD0E1B9B10}">
          <p14:sldIdLst>
            <p14:sldId id="309"/>
            <p14:sldId id="307"/>
            <p14:sldId id="33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3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988" autoAdjust="0"/>
    <p:restoredTop sz="94660"/>
  </p:normalViewPr>
  <p:slideViewPr>
    <p:cSldViewPr snapToGrid="0" snapToObjects="1">
      <p:cViewPr varScale="1">
        <p:scale>
          <a:sx n="66" d="100"/>
          <a:sy n="66" d="100"/>
        </p:scale>
        <p:origin x="534" y="4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slide" Target="slides/slide35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viewProps" Target="view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slide" Target="slides/slide34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43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ernbox\TISD\Target%20Yield%20Checks\597and595_STAGISO%20Tests\Final%20ReleaseC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D:\cernbox\TISD\Target%20Yield%20Checks\597and595_STAGISO%20Tests\Final%20ReleaseC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AppData\Local\Temp\OneNote\16.0\NT\20\Analysis%20-%20Spreadsheet16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jofernan\AppData\Local\Temp\OneNote\16.0\NT\20\Analysis%20-%20Spreadsheet16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\\cern.ch\dfs\Users\f\fboixpam\Desktop\heat%20transfer%20HEX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71Se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strRef>
              <c:f>Sheet1!$A$2:$A$3</c:f>
              <c:strCache>
                <c:ptCount val="2"/>
                <c:pt idx="0">
                  <c:v>Day 0</c:v>
                </c:pt>
                <c:pt idx="1">
                  <c:v>Day 3</c:v>
                </c:pt>
              </c:strCache>
            </c:strRef>
          </c:cat>
          <c:val>
            <c:numRef>
              <c:f>Sheet1!$B$2:$B$3</c:f>
              <c:numCache>
                <c:formatCode>0.00E+00</c:formatCode>
                <c:ptCount val="2"/>
                <c:pt idx="0">
                  <c:v>560000</c:v>
                </c:pt>
                <c:pt idx="1">
                  <c:v>88000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BDC6-47C8-A21F-AAB24E3A4F4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71SeCO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strRef>
              <c:f>Sheet1!$A$2:$A$3</c:f>
              <c:strCache>
                <c:ptCount val="2"/>
                <c:pt idx="0">
                  <c:v>Day 0</c:v>
                </c:pt>
                <c:pt idx="1">
                  <c:v>Day 3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 formatCode="0.00E+00">
                  <c:v>360000</c:v>
                </c:pt>
                <c:pt idx="1">
                  <c:v>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BDC6-47C8-A21F-AAB24E3A4F4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744784824"/>
        <c:axId val="744782200"/>
      </c:lineChart>
      <c:catAx>
        <c:axId val="74478482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4782200"/>
        <c:crosses val="autoZero"/>
        <c:auto val="1"/>
        <c:lblAlgn val="ctr"/>
        <c:lblOffset val="100"/>
        <c:noMultiLvlLbl val="0"/>
      </c:catAx>
      <c:valAx>
        <c:axId val="74478220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0E+0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4478482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142 on Converter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583333333333339E-2"/>
          <c:y val="0.1739585156022164"/>
          <c:w val="0.86452777777777778"/>
          <c:h val="0.60881780402449692"/>
        </c:manualLayout>
      </c:layout>
      <c:scatterChart>
        <c:scatterStyle val="lineMarker"/>
        <c:varyColors val="0"/>
        <c:ser>
          <c:idx val="0"/>
          <c:order val="0"/>
          <c:tx>
            <c:v>NORM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Cs!$B$2:$B$24</c:f>
              <c:numCache>
                <c:formatCode>General</c:formatCode>
                <c:ptCount val="23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200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650</c:v>
                </c:pt>
              </c:numCache>
            </c:numRef>
          </c:xVal>
          <c:yVal>
            <c:numRef>
              <c:f>Cs!$D$2:$D$24</c:f>
              <c:numCache>
                <c:formatCode>General</c:formatCode>
                <c:ptCount val="23"/>
                <c:pt idx="0">
                  <c:v>1.7260467494256565E-3</c:v>
                </c:pt>
                <c:pt idx="1">
                  <c:v>1.7780016941405204E-3</c:v>
                </c:pt>
                <c:pt idx="2">
                  <c:v>1.7947091972861093E-3</c:v>
                </c:pt>
                <c:pt idx="3">
                  <c:v>1.8459096097135084E-3</c:v>
                </c:pt>
                <c:pt idx="4">
                  <c:v>1.8813726323983035E-3</c:v>
                </c:pt>
                <c:pt idx="5">
                  <c:v>1.9912109911868476E-3</c:v>
                </c:pt>
                <c:pt idx="6">
                  <c:v>2.0288298204996489E-3</c:v>
                </c:pt>
                <c:pt idx="7">
                  <c:v>2.0922105417011043E-3</c:v>
                </c:pt>
                <c:pt idx="8">
                  <c:v>2.1324702345050899E-3</c:v>
                </c:pt>
                <c:pt idx="9">
                  <c:v>2.2039352313699963E-3</c:v>
                </c:pt>
                <c:pt idx="10">
                  <c:v>2.1631904820262034E-3</c:v>
                </c:pt>
                <c:pt idx="11">
                  <c:v>2.1732149838488827E-3</c:v>
                </c:pt>
                <c:pt idx="12">
                  <c:v>2.1952042136534691E-3</c:v>
                </c:pt>
                <c:pt idx="13">
                  <c:v>2.1138764004791527E-3</c:v>
                </c:pt>
                <c:pt idx="14">
                  <c:v>2.1586632876546708E-3</c:v>
                </c:pt>
                <c:pt idx="15">
                  <c:v>2.0375608382161756E-3</c:v>
                </c:pt>
                <c:pt idx="16">
                  <c:v>2.1804908319459884E-3</c:v>
                </c:pt>
                <c:pt idx="17">
                  <c:v>1.9864682160231658E-3</c:v>
                </c:pt>
                <c:pt idx="18">
                  <c:v>1.9415196433343787E-3</c:v>
                </c:pt>
                <c:pt idx="19">
                  <c:v>1.5557380086744996E-3</c:v>
                </c:pt>
                <c:pt idx="20">
                  <c:v>1.310622770558667E-3</c:v>
                </c:pt>
                <c:pt idx="21">
                  <c:v>1.1822444730230661E-3</c:v>
                </c:pt>
                <c:pt idx="22">
                  <c:v>8.8959369400614177E-4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A57-4A03-8ED2-970E9EFE3382}"/>
            </c:ext>
          </c:extLst>
        </c:ser>
        <c:ser>
          <c:idx val="1"/>
          <c:order val="1"/>
          <c:tx>
            <c:v>STAG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Cs!$H$2:$H$24</c:f>
              <c:numCache>
                <c:formatCode>General</c:formatCode>
                <c:ptCount val="23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200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650</c:v>
                </c:pt>
              </c:numCache>
            </c:numRef>
          </c:xVal>
          <c:yVal>
            <c:numRef>
              <c:f>Cs!$J$2:$J$24</c:f>
              <c:numCache>
                <c:formatCode>General</c:formatCode>
                <c:ptCount val="23"/>
                <c:pt idx="0">
                  <c:v>1.8432844829411352E-3</c:v>
                </c:pt>
                <c:pt idx="1">
                  <c:v>1.8254595152117701E-3</c:v>
                </c:pt>
                <c:pt idx="2">
                  <c:v>1.8112909515762483E-3</c:v>
                </c:pt>
                <c:pt idx="3">
                  <c:v>1.770156410662329E-3</c:v>
                </c:pt>
                <c:pt idx="4">
                  <c:v>1.7989505893020725E-3</c:v>
                </c:pt>
                <c:pt idx="5">
                  <c:v>1.8985875888617274E-3</c:v>
                </c:pt>
                <c:pt idx="6">
                  <c:v>1.9881694775061012E-3</c:v>
                </c:pt>
                <c:pt idx="7">
                  <c:v>1.9724012368224323E-3</c:v>
                </c:pt>
                <c:pt idx="8">
                  <c:v>1.9799425693233174E-3</c:v>
                </c:pt>
                <c:pt idx="9">
                  <c:v>2.0855212243357105E-3</c:v>
                </c:pt>
                <c:pt idx="10">
                  <c:v>2.1006038893374808E-3</c:v>
                </c:pt>
                <c:pt idx="11">
                  <c:v>1.9470349365921821E-3</c:v>
                </c:pt>
                <c:pt idx="12">
                  <c:v>2.1485941870703867E-3</c:v>
                </c:pt>
                <c:pt idx="13">
                  <c:v>2.0203915345553382E-3</c:v>
                </c:pt>
                <c:pt idx="14">
                  <c:v>1.8901321549945936E-3</c:v>
                </c:pt>
                <c:pt idx="15">
                  <c:v>1.9772002665957231E-3</c:v>
                </c:pt>
                <c:pt idx="16">
                  <c:v>2.0320463211476155E-3</c:v>
                </c:pt>
                <c:pt idx="17">
                  <c:v>1.8592812493091542E-3</c:v>
                </c:pt>
                <c:pt idx="18">
                  <c:v>1.6824027233793011E-3</c:v>
                </c:pt>
                <c:pt idx="19">
                  <c:v>1.7523314429329639E-3</c:v>
                </c:pt>
                <c:pt idx="20">
                  <c:v>1.4040589965284467E-3</c:v>
                </c:pt>
                <c:pt idx="21">
                  <c:v>1.188788232412269E-3</c:v>
                </c:pt>
                <c:pt idx="22">
                  <c:v>1.0119097064824158E-3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A57-4A03-8ED2-970E9EFE338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9544088"/>
        <c:axId val="1279542776"/>
      </c:scatterChart>
      <c:valAx>
        <c:axId val="1279544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after proton impact (ms)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9542776"/>
        <c:crosses val="autoZero"/>
        <c:crossBetween val="midCat"/>
      </c:valAx>
      <c:valAx>
        <c:axId val="12795427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279544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714129483814523"/>
          <c:y val="0.67359470691163603"/>
          <c:w val="0.28238407699037621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44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142 on Target</a:t>
            </a:r>
          </a:p>
        </c:rich>
      </c:tx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4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>
        <c:manualLayout>
          <c:layoutTarget val="inner"/>
          <c:xMode val="edge"/>
          <c:yMode val="edge"/>
          <c:x val="7.9583333333333339E-2"/>
          <c:y val="0.1739585156022164"/>
          <c:w val="0.86452777777777778"/>
          <c:h val="0.60881780402449692"/>
        </c:manualLayout>
      </c:layout>
      <c:scatterChart>
        <c:scatterStyle val="lineMarker"/>
        <c:varyColors val="0"/>
        <c:ser>
          <c:idx val="0"/>
          <c:order val="0"/>
          <c:tx>
            <c:v>NORM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Cs!$B$28:$B$50</c:f>
              <c:numCache>
                <c:formatCode>General</c:formatCode>
                <c:ptCount val="23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200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650</c:v>
                </c:pt>
              </c:numCache>
            </c:numRef>
          </c:xVal>
          <c:yVal>
            <c:numRef>
              <c:f>Cs!$D$28:$D$50</c:f>
              <c:numCache>
                <c:formatCode>General</c:formatCode>
                <c:ptCount val="23"/>
                <c:pt idx="0">
                  <c:v>1.9271876460191243E-2</c:v>
                </c:pt>
                <c:pt idx="1">
                  <c:v>1.9220454063253789E-2</c:v>
                </c:pt>
                <c:pt idx="2">
                  <c:v>2.0547684088903256E-2</c:v>
                </c:pt>
                <c:pt idx="3">
                  <c:v>2.1658585368464132E-2</c:v>
                </c:pt>
                <c:pt idx="4">
                  <c:v>2.1720646897142561E-2</c:v>
                </c:pt>
                <c:pt idx="5">
                  <c:v>2.1784481607795041E-2</c:v>
                </c:pt>
                <c:pt idx="6">
                  <c:v>2.2529663190909422E-2</c:v>
                </c:pt>
                <c:pt idx="7">
                  <c:v>2.3491173520112391E-2</c:v>
                </c:pt>
                <c:pt idx="8">
                  <c:v>2.3944665943706048E-2</c:v>
                </c:pt>
                <c:pt idx="9">
                  <c:v>2.4592322278867658E-2</c:v>
                </c:pt>
                <c:pt idx="11">
                  <c:v>2.7251569662619116E-2</c:v>
                </c:pt>
                <c:pt idx="12">
                  <c:v>2.7251569662619116E-2</c:v>
                </c:pt>
                <c:pt idx="13">
                  <c:v>2.9368395963712456E-2</c:v>
                </c:pt>
                <c:pt idx="14">
                  <c:v>2.8507092411369974E-2</c:v>
                </c:pt>
                <c:pt idx="15">
                  <c:v>2.853511747272602E-2</c:v>
                </c:pt>
                <c:pt idx="16">
                  <c:v>2.8723819552523396E-2</c:v>
                </c:pt>
                <c:pt idx="17">
                  <c:v>2.5906366717528908E-2</c:v>
                </c:pt>
                <c:pt idx="18">
                  <c:v>2.5020774778677854E-2</c:v>
                </c:pt>
                <c:pt idx="19">
                  <c:v>1.944939258109591E-2</c:v>
                </c:pt>
                <c:pt idx="20">
                  <c:v>1.8100452961158232E-2</c:v>
                </c:pt>
                <c:pt idx="21">
                  <c:v>1.5126059782569886E-2</c:v>
                </c:pt>
                <c:pt idx="22">
                  <c:v>1.25552274875086E-2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48B-404C-BFF3-645A3F8868DB}"/>
            </c:ext>
          </c:extLst>
        </c:ser>
        <c:ser>
          <c:idx val="1"/>
          <c:order val="1"/>
          <c:tx>
            <c:v>STAG</c:v>
          </c:tx>
          <c:spPr>
            <a:ln w="2540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Cs!$H$28:$H$50</c:f>
              <c:numCache>
                <c:formatCode>General</c:formatCode>
                <c:ptCount val="23"/>
                <c:pt idx="0">
                  <c:v>6</c:v>
                </c:pt>
                <c:pt idx="1">
                  <c:v>8</c:v>
                </c:pt>
                <c:pt idx="2">
                  <c:v>10</c:v>
                </c:pt>
                <c:pt idx="3">
                  <c:v>12</c:v>
                </c:pt>
                <c:pt idx="4">
                  <c:v>15</c:v>
                </c:pt>
                <c:pt idx="5">
                  <c:v>20</c:v>
                </c:pt>
                <c:pt idx="6">
                  <c:v>25</c:v>
                </c:pt>
                <c:pt idx="7">
                  <c:v>30</c:v>
                </c:pt>
                <c:pt idx="8">
                  <c:v>40</c:v>
                </c:pt>
                <c:pt idx="9">
                  <c:v>50</c:v>
                </c:pt>
                <c:pt idx="10">
                  <c:v>60</c:v>
                </c:pt>
                <c:pt idx="11">
                  <c:v>70</c:v>
                </c:pt>
                <c:pt idx="12">
                  <c:v>80</c:v>
                </c:pt>
                <c:pt idx="13">
                  <c:v>90</c:v>
                </c:pt>
                <c:pt idx="14">
                  <c:v>100</c:v>
                </c:pt>
                <c:pt idx="15">
                  <c:v>120</c:v>
                </c:pt>
                <c:pt idx="16">
                  <c:v>140</c:v>
                </c:pt>
                <c:pt idx="17">
                  <c:v>160</c:v>
                </c:pt>
                <c:pt idx="18">
                  <c:v>200</c:v>
                </c:pt>
                <c:pt idx="19">
                  <c:v>300</c:v>
                </c:pt>
                <c:pt idx="20">
                  <c:v>400</c:v>
                </c:pt>
                <c:pt idx="21">
                  <c:v>500</c:v>
                </c:pt>
                <c:pt idx="22">
                  <c:v>650</c:v>
                </c:pt>
              </c:numCache>
            </c:numRef>
          </c:xVal>
          <c:yVal>
            <c:numRef>
              <c:f>Cs!$J$28:$J$50</c:f>
              <c:numCache>
                <c:formatCode>General</c:formatCode>
                <c:ptCount val="23"/>
                <c:pt idx="0">
                  <c:v>1.8427443236538221E-2</c:v>
                </c:pt>
                <c:pt idx="1">
                  <c:v>1.8903301613485142E-2</c:v>
                </c:pt>
                <c:pt idx="2">
                  <c:v>1.8930887604627508E-2</c:v>
                </c:pt>
                <c:pt idx="3">
                  <c:v>2.010501642600741E-2</c:v>
                </c:pt>
                <c:pt idx="4">
                  <c:v>2.0118809424164778E-2</c:v>
                </c:pt>
                <c:pt idx="5">
                  <c:v>2.2022242931952464E-2</c:v>
                </c:pt>
                <c:pt idx="6">
                  <c:v>2.2099828536889462E-2</c:v>
                </c:pt>
                <c:pt idx="7">
                  <c:v>2.3498093548585456E-2</c:v>
                </c:pt>
                <c:pt idx="8">
                  <c:v>2.484808307448922E-2</c:v>
                </c:pt>
                <c:pt idx="9">
                  <c:v>2.5967901972413224E-2</c:v>
                </c:pt>
                <c:pt idx="11">
                  <c:v>2.7377372106663272E-2</c:v>
                </c:pt>
                <c:pt idx="12">
                  <c:v>2.7098063946119189E-2</c:v>
                </c:pt>
                <c:pt idx="13">
                  <c:v>2.5768763996863106E-2</c:v>
                </c:pt>
                <c:pt idx="14">
                  <c:v>2.737219973331986E-2</c:v>
                </c:pt>
                <c:pt idx="15">
                  <c:v>2.8184262348235057E-2</c:v>
                </c:pt>
                <c:pt idx="16">
                  <c:v>2.7263579893108278E-2</c:v>
                </c:pt>
                <c:pt idx="17">
                  <c:v>2.7108408692806011E-2</c:v>
                </c:pt>
                <c:pt idx="18">
                  <c:v>2.3317059032087292E-2</c:v>
                </c:pt>
                <c:pt idx="19">
                  <c:v>1.9955016358871508E-2</c:v>
                </c:pt>
                <c:pt idx="20">
                  <c:v>1.7958480248315676E-2</c:v>
                </c:pt>
                <c:pt idx="21">
                  <c:v>1.6836075232795948E-2</c:v>
                </c:pt>
                <c:pt idx="22">
                  <c:v>1.2956795225239277E-2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48B-404C-BFF3-645A3F8868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279544088"/>
        <c:axId val="1279542776"/>
      </c:scatterChart>
      <c:valAx>
        <c:axId val="1279544088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2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after proton impact (ms)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2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279542776"/>
        <c:crosses val="autoZero"/>
        <c:crossBetween val="midCat"/>
      </c:valAx>
      <c:valAx>
        <c:axId val="1279542776"/>
        <c:scaling>
          <c:orientation val="minMax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Ions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crossAx val="1279544088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8.6585739282589683E-2"/>
          <c:y val="0.67822433654126568"/>
          <c:w val="0.28238407699037621"/>
          <c:h val="9.4923811606882472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5022627211921089"/>
          <c:y val="5.0925925925925923E-2"/>
          <c:w val="0.80181673863347735"/>
          <c:h val="0.67979913969087202"/>
        </c:manualLayout>
      </c:layout>
      <c:scatterChart>
        <c:scatterStyle val="lineMarker"/>
        <c:varyColors val="0"/>
        <c:ser>
          <c:idx val="0"/>
          <c:order val="0"/>
          <c:tx>
            <c:v>Measured Yield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[1]Sheet1!$B$2:$B$8</c:f>
              <c:numCache>
                <c:formatCode>General</c:formatCode>
                <c:ptCount val="7"/>
                <c:pt idx="0">
                  <c:v>132</c:v>
                </c:pt>
                <c:pt idx="1">
                  <c:v>133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</c:numCache>
            </c:numRef>
          </c:xVal>
          <c:yVal>
            <c:numRef>
              <c:f>[1]Sheet1!$D$2:$D$8</c:f>
              <c:numCache>
                <c:formatCode>0.00E+00</c:formatCode>
                <c:ptCount val="7"/>
                <c:pt idx="0">
                  <c:v>540000000</c:v>
                </c:pt>
                <c:pt idx="1">
                  <c:v>75000000</c:v>
                </c:pt>
                <c:pt idx="2">
                  <c:v>150000000</c:v>
                </c:pt>
                <c:pt idx="3">
                  <c:v>190000000</c:v>
                </c:pt>
                <c:pt idx="4">
                  <c:v>5400000</c:v>
                </c:pt>
                <c:pt idx="5">
                  <c:v>5400000</c:v>
                </c:pt>
                <c:pt idx="6">
                  <c:v>120000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D1D2-4951-80E2-33DDF2864FC3}"/>
            </c:ext>
          </c:extLst>
        </c:ser>
        <c:ser>
          <c:idx val="1"/>
          <c:order val="1"/>
          <c:tx>
            <c:v>In-target production (ABRABLA)</c:v>
          </c:tx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xVal>
            <c:numRef>
              <c:f>[1]Sheet1!$B$2:$B$8</c:f>
              <c:numCache>
                <c:formatCode>General</c:formatCode>
                <c:ptCount val="7"/>
                <c:pt idx="0">
                  <c:v>132</c:v>
                </c:pt>
                <c:pt idx="1">
                  <c:v>133</c:v>
                </c:pt>
                <c:pt idx="2">
                  <c:v>133</c:v>
                </c:pt>
                <c:pt idx="3">
                  <c:v>134</c:v>
                </c:pt>
                <c:pt idx="4">
                  <c:v>135</c:v>
                </c:pt>
                <c:pt idx="5">
                  <c:v>136</c:v>
                </c:pt>
                <c:pt idx="6">
                  <c:v>137</c:v>
                </c:pt>
              </c:numCache>
            </c:numRef>
          </c:xVal>
          <c:yVal>
            <c:numRef>
              <c:f>[1]Sheet1!$E$2:$E$8</c:f>
              <c:numCache>
                <c:formatCode>0.00E+00</c:formatCode>
                <c:ptCount val="7"/>
                <c:pt idx="0">
                  <c:v>905000000</c:v>
                </c:pt>
                <c:pt idx="1">
                  <c:v>596000000</c:v>
                </c:pt>
                <c:pt idx="2">
                  <c:v>596000000</c:v>
                </c:pt>
                <c:pt idx="3">
                  <c:v>605000000</c:v>
                </c:pt>
                <c:pt idx="4">
                  <c:v>153000000</c:v>
                </c:pt>
                <c:pt idx="5">
                  <c:v>79600000</c:v>
                </c:pt>
                <c:pt idx="6">
                  <c:v>10100000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D1D2-4951-80E2-33DDF2864F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5937592"/>
        <c:axId val="535940216"/>
      </c:scatterChart>
      <c:valAx>
        <c:axId val="535937592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Te mass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940216"/>
        <c:crosses val="autoZero"/>
        <c:crossBetween val="midCat"/>
      </c:valAx>
      <c:valAx>
        <c:axId val="535940216"/>
        <c:scaling>
          <c:logBase val="10"/>
          <c:orientation val="minMax"/>
          <c:min val="1000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400"/>
                  <a:t>Yield (ions/uC)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E+00" sourceLinked="0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937592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>
        <c:manualLayout>
          <c:layoutTarget val="inner"/>
          <c:xMode val="edge"/>
          <c:yMode val="edge"/>
          <c:x val="0.1460074266897336"/>
          <c:y val="5.0925925925925923E-2"/>
          <c:w val="0.78018011608918492"/>
          <c:h val="0.78611913094196562"/>
        </c:manualLayout>
      </c:layout>
      <c:scatterChart>
        <c:scatterStyle val="lineMarker"/>
        <c:varyColors val="0"/>
        <c:ser>
          <c:idx val="0"/>
          <c:order val="0"/>
          <c:spPr>
            <a:ln w="19050" cap="rnd">
              <a:noFill/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xVal>
            <c:numRef>
              <c:f>[1]Sheet1!$C$2:$C$8</c:f>
              <c:numCache>
                <c:formatCode>General</c:formatCode>
                <c:ptCount val="7"/>
                <c:pt idx="0">
                  <c:v>274680</c:v>
                </c:pt>
                <c:pt idx="1">
                  <c:v>750</c:v>
                </c:pt>
                <c:pt idx="2">
                  <c:v>3324</c:v>
                </c:pt>
                <c:pt idx="3">
                  <c:v>2508</c:v>
                </c:pt>
                <c:pt idx="4">
                  <c:v>18.600000000000001</c:v>
                </c:pt>
                <c:pt idx="5">
                  <c:v>17.5</c:v>
                </c:pt>
                <c:pt idx="6">
                  <c:v>2.5</c:v>
                </c:pt>
              </c:numCache>
            </c:numRef>
          </c:xVal>
          <c:yVal>
            <c:numRef>
              <c:f>[1]Sheet1!$F$2:$F$8</c:f>
              <c:numCache>
                <c:formatCode>0.0%</c:formatCode>
                <c:ptCount val="7"/>
                <c:pt idx="0">
                  <c:v>0.59668508287292821</c:v>
                </c:pt>
                <c:pt idx="1">
                  <c:v>0.12583892617449666</c:v>
                </c:pt>
                <c:pt idx="2">
                  <c:v>0.25167785234899331</c:v>
                </c:pt>
                <c:pt idx="3">
                  <c:v>0.31404958677685951</c:v>
                </c:pt>
                <c:pt idx="4">
                  <c:v>3.5294117647058823E-2</c:v>
                </c:pt>
                <c:pt idx="5">
                  <c:v>6.78391959798995E-2</c:v>
                </c:pt>
                <c:pt idx="6">
                  <c:v>1.1881188118811881E-2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1B-4FFC-8D66-867EE3843C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535951368"/>
        <c:axId val="535946120"/>
      </c:scatterChart>
      <c:valAx>
        <c:axId val="535951368"/>
        <c:scaling>
          <c:logBase val="10"/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600"/>
                  <a:t>t</a:t>
                </a:r>
                <a:r>
                  <a:rPr lang="en-US" sz="1600" baseline="-25000"/>
                  <a:t>1/2</a:t>
                </a:r>
                <a:r>
                  <a:rPr lang="en-US" sz="1600" baseline="0"/>
                  <a:t> (s)</a:t>
                </a:r>
                <a:r>
                  <a:rPr lang="en-US" sz="1600" baseline="-25000"/>
                  <a:t> 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946120"/>
        <c:crossesAt val="1.0000000000000002E-2"/>
        <c:crossBetween val="midCat"/>
      </c:valAx>
      <c:valAx>
        <c:axId val="535946120"/>
        <c:scaling>
          <c:logBase val="10"/>
          <c:orientation val="minMax"/>
          <c:min val="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solidFill>
                <a:schemeClr val="tx1">
                  <a:lumMod val="5000"/>
                  <a:lumOff val="95000"/>
                </a:schemeClr>
              </a:solidFill>
              <a:round/>
            </a:ln>
            <a:effectLst/>
          </c:spPr>
        </c:min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l-GR" sz="1800"/>
                  <a:t>ε</a:t>
                </a:r>
                <a:r>
                  <a:rPr lang="pt-PT" sz="1800" baseline="-25000"/>
                  <a:t>ion</a:t>
                </a:r>
                <a:r>
                  <a:rPr lang="pt-PT" sz="1800"/>
                  <a:t> x </a:t>
                </a:r>
                <a:r>
                  <a:rPr lang="el-GR" sz="1800" b="0" i="0" u="none" strike="noStrike" baseline="0">
                    <a:effectLst/>
                  </a:rPr>
                  <a:t>ε</a:t>
                </a:r>
                <a:r>
                  <a:rPr lang="pt-PT" sz="1800" b="0" i="0" u="none" strike="noStrike" baseline="-25000">
                    <a:effectLst/>
                  </a:rPr>
                  <a:t>rel</a:t>
                </a:r>
                <a:endParaRPr lang="en-US" sz="1800" baseline="-25000"/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%" sourceLinked="0"/>
        <c:majorTickMark val="none"/>
        <c:minorTickMark val="in"/>
        <c:tickLblPos val="nextTo"/>
        <c:spPr>
          <a:noFill/>
          <a:ln w="9525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35951368"/>
        <c:crosses val="autoZero"/>
        <c:crossBetween val="midCat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Sheet1!$I$2</c:f>
              <c:strCache>
                <c:ptCount val="1"/>
                <c:pt idx="0">
                  <c:v>1</c:v>
                </c:pt>
              </c:strCache>
            </c:strRef>
          </c:tx>
          <c:spPr>
            <a:ln w="28575" cap="rnd">
              <a:solidFill>
                <a:schemeClr val="accent1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1"/>
              </a:solidFill>
              <a:ln w="9525">
                <a:solidFill>
                  <a:schemeClr val="accent1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Sheet1!$I$3:$I$7</c:f>
              <c:numCache>
                <c:formatCode>General</c:formatCode>
                <c:ptCount val="5"/>
                <c:pt idx="0">
                  <c:v>467.959</c:v>
                </c:pt>
                <c:pt idx="1">
                  <c:v>760.45479999999998</c:v>
                </c:pt>
                <c:pt idx="2">
                  <c:v>1082.7639999999999</c:v>
                </c:pt>
                <c:pt idx="3">
                  <c:v>1419.076</c:v>
                </c:pt>
                <c:pt idx="4">
                  <c:v>1773.9110000000001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0422-4353-A253-46FB7386A642}"/>
            </c:ext>
          </c:extLst>
        </c:ser>
        <c:ser>
          <c:idx val="1"/>
          <c:order val="1"/>
          <c:tx>
            <c:strRef>
              <c:f>Sheet1!$J$2</c:f>
              <c:strCache>
                <c:ptCount val="1"/>
                <c:pt idx="0">
                  <c:v>2</c:v>
                </c:pt>
              </c:strCache>
            </c:strRef>
          </c:tx>
          <c:spPr>
            <a:ln w="28575" cap="rnd">
              <a:solidFill>
                <a:schemeClr val="accent2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2"/>
              </a:solidFill>
              <a:ln w="9525">
                <a:solidFill>
                  <a:schemeClr val="accent2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Sheet1!$J$3:$J$7</c:f>
              <c:numCache>
                <c:formatCode>General</c:formatCode>
                <c:ptCount val="5"/>
                <c:pt idx="0">
                  <c:v>576.40700000000004</c:v>
                </c:pt>
                <c:pt idx="1">
                  <c:v>926.50699999999995</c:v>
                </c:pt>
                <c:pt idx="2">
                  <c:v>1288.058</c:v>
                </c:pt>
                <c:pt idx="3">
                  <c:v>1661.4269999999999</c:v>
                </c:pt>
                <c:pt idx="4">
                  <c:v>2042.951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422-4353-A253-46FB7386A642}"/>
            </c:ext>
          </c:extLst>
        </c:ser>
        <c:ser>
          <c:idx val="2"/>
          <c:order val="2"/>
          <c:tx>
            <c:strRef>
              <c:f>Sheet1!$K$2</c:f>
              <c:strCache>
                <c:ptCount val="1"/>
                <c:pt idx="0">
                  <c:v>3</c:v>
                </c:pt>
              </c:strCache>
            </c:strRef>
          </c:tx>
          <c:spPr>
            <a:ln w="28575" cap="rnd">
              <a:solidFill>
                <a:schemeClr val="accent3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3"/>
              </a:solidFill>
              <a:ln w="9525">
                <a:solidFill>
                  <a:schemeClr val="accent3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Sheet1!$K$3:$K$7</c:f>
              <c:numCache>
                <c:formatCode>General</c:formatCode>
                <c:ptCount val="5"/>
                <c:pt idx="0">
                  <c:v>633.84709999999995</c:v>
                </c:pt>
                <c:pt idx="1">
                  <c:v>1040.662</c:v>
                </c:pt>
                <c:pt idx="2">
                  <c:v>1467.3230000000001</c:v>
                </c:pt>
                <c:pt idx="3">
                  <c:v>1921.356</c:v>
                </c:pt>
                <c:pt idx="4">
                  <c:v>2399.828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2-0422-4353-A253-46FB7386A642}"/>
            </c:ext>
          </c:extLst>
        </c:ser>
        <c:ser>
          <c:idx val="3"/>
          <c:order val="3"/>
          <c:tx>
            <c:strRef>
              <c:f>Sheet1!$L$2</c:f>
              <c:strCache>
                <c:ptCount val="1"/>
                <c:pt idx="0">
                  <c:v>4</c:v>
                </c:pt>
              </c:strCache>
            </c:strRef>
          </c:tx>
          <c:spPr>
            <a:ln w="28575" cap="rnd">
              <a:solidFill>
                <a:schemeClr val="accent4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4"/>
              </a:solidFill>
              <a:ln w="9525">
                <a:solidFill>
                  <a:schemeClr val="accent4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Sheet1!$L$3:$L$7</c:f>
              <c:numCache>
                <c:formatCode>General</c:formatCode>
                <c:ptCount val="5"/>
                <c:pt idx="0">
                  <c:v>1183.309</c:v>
                </c:pt>
                <c:pt idx="1">
                  <c:v>1971.556</c:v>
                </c:pt>
                <c:pt idx="2">
                  <c:v>2778.174</c:v>
                </c:pt>
                <c:pt idx="3">
                  <c:v>3559.6260000000002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3-0422-4353-A253-46FB7386A642}"/>
            </c:ext>
          </c:extLst>
        </c:ser>
        <c:ser>
          <c:idx val="4"/>
          <c:order val="4"/>
          <c:tx>
            <c:strRef>
              <c:f>Sheet1!$M$2</c:f>
              <c:strCache>
                <c:ptCount val="1"/>
                <c:pt idx="0">
                  <c:v>5</c:v>
                </c:pt>
              </c:strCache>
            </c:strRef>
          </c:tx>
          <c:spPr>
            <a:ln w="28575" cap="rnd">
              <a:solidFill>
                <a:schemeClr val="accent5"/>
              </a:solidFill>
              <a:round/>
            </a:ln>
            <a:effectLst/>
          </c:spPr>
          <c:marker>
            <c:symbol val="circle"/>
            <c:size val="5"/>
            <c:spPr>
              <a:solidFill>
                <a:schemeClr val="accent5"/>
              </a:solidFill>
              <a:ln w="9525">
                <a:solidFill>
                  <a:schemeClr val="accent5"/>
                </a:solidFill>
              </a:ln>
              <a:effectLst/>
            </c:spPr>
          </c:marker>
          <c:cat>
            <c:numRef>
              <c:f>Sheet1!$H$3:$H$7</c:f>
              <c:numCache>
                <c:formatCode>General</c:formatCode>
                <c:ptCount val="5"/>
                <c:pt idx="0">
                  <c:v>200</c:v>
                </c:pt>
                <c:pt idx="1">
                  <c:v>300</c:v>
                </c:pt>
                <c:pt idx="2">
                  <c:v>400</c:v>
                </c:pt>
                <c:pt idx="3">
                  <c:v>500</c:v>
                </c:pt>
                <c:pt idx="4">
                  <c:v>600</c:v>
                </c:pt>
              </c:numCache>
            </c:numRef>
          </c:cat>
          <c:val>
            <c:numRef>
              <c:f>Sheet1!$M$3:$M$7</c:f>
              <c:numCache>
                <c:formatCode>General</c:formatCode>
                <c:ptCount val="5"/>
                <c:pt idx="0">
                  <c:v>2409.721</c:v>
                </c:pt>
                <c:pt idx="1">
                  <c:v>3955.2539999999999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422-4353-A253-46FB7386A64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8821224"/>
        <c:axId val="240447424"/>
      </c:lineChart>
      <c:catAx>
        <c:axId val="198821224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minorGridlines>
          <c:spPr>
            <a:ln w="9525" cap="flat" cmpd="sng" algn="ctr">
              <a:noFill/>
              <a:round/>
            </a:ln>
            <a:effectLst/>
          </c:spPr>
        </c:min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Temperature</a:t>
                </a:r>
                <a:r>
                  <a:rPr lang="en-US" baseline="0"/>
                  <a:t> of LBE [</a:t>
                </a:r>
                <a:r>
                  <a:rPr lang="en-US" sz="1000" b="0" i="0" u="none" strike="noStrike" baseline="0">
                    <a:effectLst/>
                  </a:rPr>
                  <a:t>°</a:t>
                </a:r>
                <a:r>
                  <a:rPr lang="en-US" baseline="0"/>
                  <a:t>C]</a:t>
                </a:r>
                <a:endParaRPr lang="en-US"/>
              </a:p>
            </c:rich>
          </c:tx>
          <c:layout>
            <c:manualLayout>
              <c:xMode val="edge"/>
              <c:yMode val="edge"/>
              <c:x val="0.41776549503539789"/>
              <c:y val="0.8812946140532347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solidFill>
            <a:schemeClr val="bg1"/>
          </a:solidFill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240447424"/>
        <c:crosses val="autoZero"/>
        <c:auto val="1"/>
        <c:lblAlgn val="ctr"/>
        <c:lblOffset val="100"/>
        <c:noMultiLvlLbl val="0"/>
      </c:catAx>
      <c:valAx>
        <c:axId val="240447424"/>
        <c:scaling>
          <c:orientation val="minMax"/>
          <c:max val="350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baseline="0"/>
                  <a:t>Power extracted [W]</a:t>
                </a:r>
              </a:p>
            </c:rich>
          </c:tx>
          <c:layout/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0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19050">
            <a:solidFill>
              <a:sysClr val="windowText" lastClr="000000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8821224"/>
        <c:crosses val="autoZero"/>
        <c:crossBetween val="midCat"/>
      </c:valAx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80296422311370641"/>
          <c:y val="9.7838728776729403E-3"/>
          <c:w val="0.11256612375197025"/>
          <c:h val="0.41323669305833899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span"/>
    <c:showDLblsOverMax val="0"/>
  </c:chart>
  <c:spPr>
    <a:solidFill>
      <a:schemeClr val="bg1"/>
    </a:solidFill>
    <a:ln w="9525" cap="flat" cmpd="sng" algn="ctr">
      <a:solidFill>
        <a:sysClr val="windowText" lastClr="000000"/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33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5A2A374-B36C-4BE8-949F-398F4AF92D1C}" type="datetimeFigureOut">
              <a:rPr lang="en-GB" smtClean="0"/>
              <a:t>06/11/2017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73E5D9-C2FD-4A6C-8548-61CFAB70E28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228062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Fro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575733" y="2121291"/>
            <a:ext cx="11021312" cy="1826363"/>
          </a:xfrm>
        </p:spPr>
        <p:txBody>
          <a:bodyPr tIns="0" bIns="0" anchor="b">
            <a:normAutofit/>
          </a:bodyPr>
          <a:lstStyle>
            <a:lvl1pPr algn="l">
              <a:lnSpc>
                <a:spcPct val="90000"/>
              </a:lnSpc>
              <a:spcBef>
                <a:spcPts val="0"/>
              </a:spcBef>
              <a:buNone/>
              <a:defRPr kumimoji="0" lang="en-US" sz="4000" b="1" i="0" kern="1200" cap="none" spc="0" baseline="0" dirty="0">
                <a:ln w="12700">
                  <a:noFill/>
                  <a:prstDash val="solid"/>
                </a:ln>
                <a:solidFill>
                  <a:schemeClr val="accent1"/>
                </a:solidFill>
                <a:effectLst/>
                <a:latin typeface="+mj-lt"/>
                <a:ea typeface="+mj-ea"/>
                <a:cs typeface="Ubuntu"/>
              </a:defRPr>
            </a:lvl1pPr>
          </a:lstStyle>
          <a:p>
            <a:r>
              <a:rPr kumimoji="0" lang="x-none" dirty="0" smtClean="0"/>
              <a:t>Presentation Title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575733" y="4171952"/>
            <a:ext cx="11021312" cy="1066688"/>
          </a:xfrm>
        </p:spPr>
        <p:txBody>
          <a:bodyPr lIns="45720" tIns="0" rIns="45720" bIns="0" anchor="t">
            <a:normAutofit/>
          </a:bodyPr>
          <a:lstStyle>
            <a:lvl1pPr marL="0" indent="0" algn="l">
              <a:lnSpc>
                <a:spcPct val="90000"/>
              </a:lnSpc>
              <a:spcBef>
                <a:spcPts val="0"/>
              </a:spcBef>
              <a:buNone/>
              <a:defRPr sz="2800" b="0" i="0">
                <a:solidFill>
                  <a:schemeClr val="accent4"/>
                </a:solidFill>
                <a:effectLst/>
                <a:latin typeface="+mn-lt"/>
                <a:cs typeface="Ubuntu Light"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dirty="0" smtClean="0"/>
              <a:t>Author and Affiliation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472070" y="5553259"/>
            <a:ext cx="2895302" cy="1028683"/>
            <a:chOff x="270140" y="5503729"/>
            <a:chExt cx="2895302" cy="1028683"/>
          </a:xfrm>
        </p:grpSpPr>
        <p:grpSp>
          <p:nvGrpSpPr>
            <p:cNvPr id="7" name="Group 6"/>
            <p:cNvGrpSpPr/>
            <p:nvPr userDrawn="1"/>
          </p:nvGrpSpPr>
          <p:grpSpPr>
            <a:xfrm>
              <a:off x="270140" y="5503729"/>
              <a:ext cx="1358293" cy="1028683"/>
              <a:chOff x="270140" y="5503729"/>
              <a:chExt cx="1358293" cy="1028683"/>
            </a:xfrm>
          </p:grpSpPr>
          <p:pic>
            <p:nvPicPr>
              <p:cNvPr id="9" name="Picture 8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140" y="5503729"/>
                <a:ext cx="986704" cy="986704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 userDrawn="1"/>
            </p:nvCxnSpPr>
            <p:spPr>
              <a:xfrm>
                <a:off x="1628433" y="5503729"/>
                <a:ext cx="0" cy="1028683"/>
              </a:xfrm>
              <a:prstGeom prst="line">
                <a:avLst/>
              </a:prstGeom>
              <a:ln w="19050">
                <a:solidFill>
                  <a:srgbClr val="0053A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529" y="5503729"/>
              <a:ext cx="1194913" cy="1028683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60000"/>
            <a:ext cx="10968567" cy="5016068"/>
          </a:xfrm>
        </p:spPr>
        <p:txBody>
          <a:bodyPr/>
          <a:lstStyle>
            <a:lvl2pPr>
              <a:defRPr baseline="0"/>
            </a:lvl2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688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fault 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609601" y="1245522"/>
            <a:ext cx="10968567" cy="5028279"/>
          </a:xfrm>
        </p:spPr>
        <p:txBody>
          <a:bodyPr/>
          <a:lstStyle>
            <a:lvl2pPr>
              <a:defRPr sz="2400" baseline="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/>
            <a:r>
              <a:rPr lang="x-none" dirty="0" smtClean="0"/>
              <a:t>Slide text first level</a:t>
            </a:r>
          </a:p>
          <a:p>
            <a:pPr lvl="1"/>
            <a:r>
              <a:rPr lang="x-none" dirty="0" smtClean="0"/>
              <a:t>Slide text second level</a:t>
            </a:r>
          </a:p>
          <a:p>
            <a:pPr lvl="2"/>
            <a:r>
              <a:rPr lang="x-none" dirty="0" smtClean="0"/>
              <a:t>Slide text third level</a:t>
            </a:r>
          </a:p>
          <a:p>
            <a:pPr lvl="3"/>
            <a:r>
              <a:rPr lang="x-none" dirty="0" smtClean="0"/>
              <a:t>Slide text fourth level</a:t>
            </a:r>
          </a:p>
          <a:p>
            <a:pPr lvl="4"/>
            <a:r>
              <a:rPr lang="x-none" dirty="0" smtClean="0"/>
              <a:t>Slide text 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53489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ust 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x-none" dirty="0" smtClean="0"/>
              <a:t>Slide Title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97444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2000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Very 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8989009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as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quarter" idx="10"/>
          </p:nvPr>
        </p:nvSpPr>
        <p:spPr>
          <a:xfrm>
            <a:off x="1752600" y="4214814"/>
            <a:ext cx="8714317" cy="1609725"/>
          </a:xfrm>
        </p:spPr>
        <p:txBody>
          <a:bodyPr anchor="ctr"/>
          <a:lstStyle>
            <a:lvl1pPr marL="0" indent="0" algn="ctr">
              <a:buNone/>
              <a:defRPr>
                <a:solidFill>
                  <a:schemeClr val="accent4"/>
                </a:solidFill>
              </a:defRPr>
            </a:lvl1pPr>
          </a:lstStyle>
          <a:p>
            <a:pPr lvl="0"/>
            <a:r>
              <a:rPr lang="en-US" smtClean="0"/>
              <a:t>Edit Master text styles</a:t>
            </a:r>
          </a:p>
        </p:txBody>
      </p:sp>
      <p:grpSp>
        <p:nvGrpSpPr>
          <p:cNvPr id="5" name="Group 4"/>
          <p:cNvGrpSpPr/>
          <p:nvPr userDrawn="1"/>
        </p:nvGrpSpPr>
        <p:grpSpPr>
          <a:xfrm>
            <a:off x="2993814" y="1652771"/>
            <a:ext cx="6150186" cy="2185123"/>
            <a:chOff x="270140" y="5503729"/>
            <a:chExt cx="2895302" cy="1028683"/>
          </a:xfrm>
        </p:grpSpPr>
        <p:grpSp>
          <p:nvGrpSpPr>
            <p:cNvPr id="7" name="Group 6"/>
            <p:cNvGrpSpPr/>
            <p:nvPr userDrawn="1"/>
          </p:nvGrpSpPr>
          <p:grpSpPr>
            <a:xfrm>
              <a:off x="270140" y="5503729"/>
              <a:ext cx="1358293" cy="1028683"/>
              <a:chOff x="270140" y="5503729"/>
              <a:chExt cx="1358293" cy="1028683"/>
            </a:xfrm>
          </p:grpSpPr>
          <p:pic>
            <p:nvPicPr>
              <p:cNvPr id="9" name="Picture 8"/>
              <p:cNvPicPr>
                <a:picLocks noChangeAspect="1"/>
              </p:cNvPicPr>
              <p:nvPr userDrawn="1"/>
            </p:nvPicPr>
            <p:blipFill>
              <a:blip r:embed="rId2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140" y="5503729"/>
                <a:ext cx="986704" cy="986704"/>
              </a:xfrm>
              <a:prstGeom prst="rect">
                <a:avLst/>
              </a:prstGeom>
            </p:spPr>
          </p:pic>
          <p:cxnSp>
            <p:nvCxnSpPr>
              <p:cNvPr id="10" name="Straight Connector 9"/>
              <p:cNvCxnSpPr/>
              <p:nvPr userDrawn="1"/>
            </p:nvCxnSpPr>
            <p:spPr>
              <a:xfrm>
                <a:off x="1628433" y="5503729"/>
                <a:ext cx="0" cy="1028683"/>
              </a:xfrm>
              <a:prstGeom prst="line">
                <a:avLst/>
              </a:prstGeom>
              <a:ln w="19050">
                <a:solidFill>
                  <a:srgbClr val="0053A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8" name="Picture 7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529" y="5503729"/>
              <a:ext cx="1194913" cy="102868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26214742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795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060435" y="6356351"/>
            <a:ext cx="182814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4888579" y="6356351"/>
            <a:ext cx="57206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609232" y="6356351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0" i="0">
                <a:solidFill>
                  <a:srgbClr val="729FCF"/>
                </a:solidFill>
                <a:latin typeface="+mn-lt"/>
                <a:cs typeface="Ubuntu Light"/>
              </a:defRPr>
            </a:lvl1pPr>
          </a:lstStyle>
          <a:p>
            <a:fld id="{8D6C380F-326D-3C40-9EE7-7FBAB095342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260001"/>
            <a:ext cx="10969139" cy="502803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Slide text first level</a:t>
            </a:r>
          </a:p>
          <a:p>
            <a:pPr lvl="1" eaLnBrk="1" latinLnBrk="0" hangingPunct="1"/>
            <a:r>
              <a:rPr kumimoji="0" lang="fr-CH" dirty="0" smtClean="0"/>
              <a:t>Slide text second level</a:t>
            </a:r>
          </a:p>
          <a:p>
            <a:pPr lvl="2" eaLnBrk="1" latinLnBrk="0" hangingPunct="1"/>
            <a:r>
              <a:rPr kumimoji="0" lang="fr-CH" dirty="0" smtClean="0"/>
              <a:t>Slide text third level</a:t>
            </a:r>
          </a:p>
          <a:p>
            <a:pPr lvl="3" eaLnBrk="1" latinLnBrk="0" hangingPunct="1"/>
            <a:r>
              <a:rPr kumimoji="0" lang="fr-CH" dirty="0" smtClean="0"/>
              <a:t>Slide text fourth level</a:t>
            </a:r>
          </a:p>
          <a:p>
            <a:pPr lvl="4" eaLnBrk="1" latinLnBrk="0" hangingPunct="1"/>
            <a:r>
              <a:rPr kumimoji="0" lang="fr-CH" dirty="0" smtClean="0"/>
              <a:t>Slide text fifth level</a:t>
            </a:r>
            <a:endParaRPr kumimoji="0" lang="en-US" dirty="0"/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33493"/>
            <a:ext cx="10969139" cy="71584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 dirty="0" smtClean="0"/>
              <a:t>Slide Title</a:t>
            </a:r>
            <a:endParaRPr kumimoji="0" lang="en-GB" noProof="0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09600" y="6285763"/>
            <a:ext cx="10969139" cy="0"/>
          </a:xfrm>
          <a:prstGeom prst="line">
            <a:avLst/>
          </a:prstGeom>
          <a:ln w="6350" cmpd="sng">
            <a:solidFill>
              <a:srgbClr val="0C377B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1" name="Group 10"/>
          <p:cNvGrpSpPr/>
          <p:nvPr userDrawn="1"/>
        </p:nvGrpSpPr>
        <p:grpSpPr>
          <a:xfrm>
            <a:off x="934969" y="6406626"/>
            <a:ext cx="986704" cy="350570"/>
            <a:chOff x="270140" y="5503729"/>
            <a:chExt cx="2895302" cy="1028683"/>
          </a:xfrm>
        </p:grpSpPr>
        <p:grpSp>
          <p:nvGrpSpPr>
            <p:cNvPr id="12" name="Group 11"/>
            <p:cNvGrpSpPr/>
            <p:nvPr userDrawn="1"/>
          </p:nvGrpSpPr>
          <p:grpSpPr>
            <a:xfrm>
              <a:off x="270140" y="5503729"/>
              <a:ext cx="1358293" cy="1028683"/>
              <a:chOff x="270140" y="5503729"/>
              <a:chExt cx="1358293" cy="1028683"/>
            </a:xfrm>
          </p:grpSpPr>
          <p:pic>
            <p:nvPicPr>
              <p:cNvPr id="14" name="Picture 13"/>
              <p:cNvPicPr>
                <a:picLocks noChangeAspect="1"/>
              </p:cNvPicPr>
              <p:nvPr userDrawn="1"/>
            </p:nvPicPr>
            <p:blipFill>
              <a:blip r:embed="rId10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70140" y="5503729"/>
                <a:ext cx="986704" cy="986704"/>
              </a:xfrm>
              <a:prstGeom prst="rect">
                <a:avLst/>
              </a:prstGeom>
            </p:spPr>
          </p:pic>
          <p:cxnSp>
            <p:nvCxnSpPr>
              <p:cNvPr id="15" name="Straight Connector 14"/>
              <p:cNvCxnSpPr/>
              <p:nvPr userDrawn="1"/>
            </p:nvCxnSpPr>
            <p:spPr>
              <a:xfrm>
                <a:off x="1628433" y="5503729"/>
                <a:ext cx="0" cy="1028683"/>
              </a:xfrm>
              <a:prstGeom prst="line">
                <a:avLst/>
              </a:prstGeom>
              <a:ln w="19050">
                <a:solidFill>
                  <a:srgbClr val="0053A2"/>
                </a:solidFill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pic>
          <p:nvPicPr>
            <p:cNvPr id="13" name="Picture 12"/>
            <p:cNvPicPr>
              <a:picLocks noChangeAspect="1"/>
            </p:cNvPicPr>
            <p:nvPr userDrawn="1"/>
          </p:nvPicPr>
          <p:blipFill>
            <a:blip r:embed="rId11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970529" y="5503729"/>
              <a:ext cx="1194913" cy="1028683"/>
            </a:xfrm>
            <a:prstGeom prst="rect">
              <a:avLst/>
            </a:prstGeom>
          </p:spPr>
        </p:pic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81" r:id="rId2"/>
    <p:sldLayoutId id="2147483685" r:id="rId3"/>
    <p:sldLayoutId id="2147483682" r:id="rId4"/>
    <p:sldLayoutId id="2147483684" r:id="rId5"/>
    <p:sldLayoutId id="2147483680" r:id="rId6"/>
    <p:sldLayoutId id="2147483676" r:id="rId7"/>
    <p:sldLayoutId id="2147483686" r:id="rId8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3600" b="0" i="0" kern="1200">
          <a:solidFill>
            <a:srgbClr val="0C377B"/>
          </a:solidFill>
          <a:latin typeface="+mj-lt"/>
          <a:ea typeface="+mj-ea"/>
          <a:cs typeface="Ubuntu Light"/>
        </a:defRPr>
      </a:lvl1pPr>
    </p:titleStyle>
    <p:bodyStyle>
      <a:lvl1pPr marL="225425" indent="-225425" algn="l" rtl="0" eaLnBrk="1" latinLnBrk="0" hangingPunct="1">
        <a:lnSpc>
          <a:spcPct val="100000"/>
        </a:lnSpc>
        <a:spcBef>
          <a:spcPts val="900"/>
        </a:spcBef>
        <a:buClr>
          <a:schemeClr val="accent1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1pPr>
      <a:lvl2pPr marL="460375" indent="-228600" algn="l" rtl="0" eaLnBrk="1" latinLnBrk="0" hangingPunct="1">
        <a:lnSpc>
          <a:spcPct val="100000"/>
        </a:lnSpc>
        <a:spcBef>
          <a:spcPts val="900"/>
        </a:spcBef>
        <a:buClr>
          <a:schemeClr val="bg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2pPr>
      <a:lvl3pPr marL="685800" indent="-225425" algn="l" rtl="0" eaLnBrk="1" latinLnBrk="0" hangingPunct="1">
        <a:lnSpc>
          <a:spcPct val="100000"/>
        </a:lnSpc>
        <a:spcBef>
          <a:spcPts val="900"/>
        </a:spcBef>
        <a:buClr>
          <a:schemeClr val="accent2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3pPr>
      <a:lvl4pPr marL="909638" indent="-223838" algn="l" rtl="0" eaLnBrk="1" latinLnBrk="0" hangingPunct="1">
        <a:lnSpc>
          <a:spcPct val="100000"/>
        </a:lnSpc>
        <a:spcBef>
          <a:spcPts val="900"/>
        </a:spcBef>
        <a:buClr>
          <a:schemeClr val="accent3"/>
        </a:buClr>
        <a:buSzPct val="100000"/>
        <a:buFont typeface="Arial"/>
        <a:buChar char="•"/>
        <a:defRPr kumimoji="0" sz="3000" b="0" i="0" kern="1200">
          <a:solidFill>
            <a:srgbClr val="0C377B"/>
          </a:solidFill>
          <a:latin typeface="+mn-lt"/>
          <a:ea typeface="+mn-ea"/>
          <a:cs typeface="Ubuntu Light"/>
        </a:defRPr>
      </a:lvl4pPr>
      <a:lvl5pPr marL="1146175" indent="-236538" algn="l" rtl="0" eaLnBrk="1" latinLnBrk="0" hangingPunct="1">
        <a:lnSpc>
          <a:spcPct val="100000"/>
        </a:lnSpc>
        <a:spcBef>
          <a:spcPts val="900"/>
        </a:spcBef>
        <a:buClr>
          <a:schemeClr val="accent4"/>
        </a:buClr>
        <a:buSzPct val="100000"/>
        <a:buFont typeface="Arial"/>
        <a:buChar char="•"/>
        <a:defRPr kumimoji="0" sz="3000" b="0" i="0" kern="1200" baseline="0">
          <a:solidFill>
            <a:srgbClr val="0C377B"/>
          </a:solidFill>
          <a:latin typeface="+mn-lt"/>
          <a:ea typeface="+mn-ea"/>
          <a:cs typeface="Ubuntu Light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7" Type="http://schemas.microsoft.com/office/2007/relationships/hdphoto" Target="../media/hdphoto1.wdp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25.png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7" Type="http://schemas.openxmlformats.org/officeDocument/2006/relationships/image" Target="../media/image34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3.jpeg"/><Relationship Id="rId5" Type="http://schemas.openxmlformats.org/officeDocument/2006/relationships/image" Target="../media/image32.png"/><Relationship Id="rId4" Type="http://schemas.openxmlformats.org/officeDocument/2006/relationships/image" Target="../media/image5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7" Type="http://schemas.openxmlformats.org/officeDocument/2006/relationships/image" Target="../media/image32.png"/><Relationship Id="rId2" Type="http://schemas.openxmlformats.org/officeDocument/2006/relationships/hyperlink" Target="https://edms.cern.ch/document/1400724/1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emf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7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9.png"/><Relationship Id="rId5" Type="http://schemas.openxmlformats.org/officeDocument/2006/relationships/image" Target="../media/image32.png"/><Relationship Id="rId4" Type="http://schemas.openxmlformats.org/officeDocument/2006/relationships/image" Target="../media/image5.emf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3.xml"/><Relationship Id="rId5" Type="http://schemas.openxmlformats.org/officeDocument/2006/relationships/chart" Target="../charts/chart1.xml"/><Relationship Id="rId4" Type="http://schemas.openxmlformats.org/officeDocument/2006/relationships/image" Target="../media/image51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56.png"/><Relationship Id="rId3" Type="http://schemas.openxmlformats.org/officeDocument/2006/relationships/image" Target="../media/image49.png"/><Relationship Id="rId7" Type="http://schemas.openxmlformats.org/officeDocument/2006/relationships/image" Target="../media/image55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microsoft.com/office/2007/relationships/hdphoto" Target="../media/hdphoto2.wdp"/><Relationship Id="rId10" Type="http://schemas.openxmlformats.org/officeDocument/2006/relationships/image" Target="../media/image57.png"/><Relationship Id="rId4" Type="http://schemas.openxmlformats.org/officeDocument/2006/relationships/image" Target="../media/image53.png"/><Relationship Id="rId9" Type="http://schemas.microsoft.com/office/2007/relationships/hdphoto" Target="../media/hdphoto3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3.png"/><Relationship Id="rId5" Type="http://schemas.openxmlformats.org/officeDocument/2006/relationships/image" Target="../media/image62.png"/><Relationship Id="rId4" Type="http://schemas.openxmlformats.org/officeDocument/2006/relationships/image" Target="../media/image61.png"/><Relationship Id="rId9" Type="http://schemas.openxmlformats.org/officeDocument/2006/relationships/image" Target="../media/image5.e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png"/><Relationship Id="rId2" Type="http://schemas.openxmlformats.org/officeDocument/2006/relationships/image" Target="../media/image66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6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0.png"/><Relationship Id="rId2" Type="http://schemas.openxmlformats.org/officeDocument/2006/relationships/image" Target="../media/image69.emf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edms.cern.ch/document/1128002/1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5.jpeg"/><Relationship Id="rId5" Type="http://schemas.openxmlformats.org/officeDocument/2006/relationships/image" Target="../media/image74.jpeg"/><Relationship Id="rId4" Type="http://schemas.openxmlformats.org/officeDocument/2006/relationships/image" Target="../media/image73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png"/><Relationship Id="rId2" Type="http://schemas.openxmlformats.org/officeDocument/2006/relationships/image" Target="../media/image76.emf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79.png"/><Relationship Id="rId4" Type="http://schemas.openxmlformats.org/officeDocument/2006/relationships/image" Target="../media/image7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png"/><Relationship Id="rId3" Type="http://schemas.openxmlformats.org/officeDocument/2006/relationships/image" Target="../media/image81.png"/><Relationship Id="rId7" Type="http://schemas.openxmlformats.org/officeDocument/2006/relationships/image" Target="../media/image85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84.png"/><Relationship Id="rId5" Type="http://schemas.openxmlformats.org/officeDocument/2006/relationships/image" Target="../media/image83.png"/><Relationship Id="rId4" Type="http://schemas.openxmlformats.org/officeDocument/2006/relationships/image" Target="../media/image82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jpeg"/><Relationship Id="rId2" Type="http://schemas.openxmlformats.org/officeDocument/2006/relationships/image" Target="../media/image8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0.png"/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7.png"/><Relationship Id="rId3" Type="http://schemas.openxmlformats.org/officeDocument/2006/relationships/image" Target="../media/image92.png"/><Relationship Id="rId7" Type="http://schemas.openxmlformats.org/officeDocument/2006/relationships/image" Target="../media/image96.png"/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95.gif"/><Relationship Id="rId5" Type="http://schemas.openxmlformats.org/officeDocument/2006/relationships/image" Target="../media/image94.jpeg"/><Relationship Id="rId4" Type="http://schemas.openxmlformats.org/officeDocument/2006/relationships/image" Target="../media/image93.png"/><Relationship Id="rId9" Type="http://schemas.openxmlformats.org/officeDocument/2006/relationships/image" Target="../media/image98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jpe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01.e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03.png"/><Relationship Id="rId4" Type="http://schemas.openxmlformats.org/officeDocument/2006/relationships/chart" Target="../charts/chart5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4.png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png"/><Relationship Id="rId5" Type="http://schemas.openxmlformats.org/officeDocument/2006/relationships/image" Target="../media/image106.png"/><Relationship Id="rId4" Type="http://schemas.openxmlformats.org/officeDocument/2006/relationships/image" Target="../media/image10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emf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emf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TISD activities in 2017/18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Sebastian ROTHE</a:t>
            </a:r>
          </a:p>
          <a:p>
            <a:r>
              <a:rPr lang="en-US" dirty="0" smtClean="0"/>
              <a:t>EN-STI-RBS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828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2630" y="-27967"/>
            <a:ext cx="8226854" cy="715840"/>
          </a:xfrm>
        </p:spPr>
        <p:txBody>
          <a:bodyPr>
            <a:normAutofit/>
          </a:bodyPr>
          <a:lstStyle/>
          <a:p>
            <a:r>
              <a:rPr lang="en-US" sz="2800" dirty="0"/>
              <a:t>The LIEBE target – Assembled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288967" y="700348"/>
            <a:ext cx="2778654" cy="1084929"/>
            <a:chOff x="296686" y="638123"/>
            <a:chExt cx="2778654" cy="1084929"/>
          </a:xfrm>
        </p:grpSpPr>
        <p:pic>
          <p:nvPicPr>
            <p:cNvPr id="12" name="Picture 11" descr="cern-logo.jpg"/>
            <p:cNvPicPr>
              <a:picLocks noChangeAspect="1"/>
            </p:cNvPicPr>
            <p:nvPr/>
          </p:nvPicPr>
          <p:blipFill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96686" y="704762"/>
              <a:ext cx="512581" cy="505062"/>
            </a:xfrm>
            <a:prstGeom prst="rect">
              <a:avLst/>
            </a:prstGeom>
          </p:spPr>
        </p:pic>
        <p:pic>
          <p:nvPicPr>
            <p:cNvPr id="13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910" r="85124" b="9542"/>
            <a:stretch/>
          </p:blipFill>
          <p:spPr bwMode="auto">
            <a:xfrm>
              <a:off x="811803" y="706253"/>
              <a:ext cx="634392" cy="5269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5139" t="6138" r="67720" b="11027"/>
            <a:stretch/>
          </p:blipFill>
          <p:spPr bwMode="auto">
            <a:xfrm>
              <a:off x="1446195" y="716931"/>
              <a:ext cx="747393" cy="50405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5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2764" t="11579" r="48511" b="19868"/>
            <a:stretch/>
          </p:blipFill>
          <p:spPr bwMode="auto">
            <a:xfrm>
              <a:off x="309794" y="1233230"/>
              <a:ext cx="876106" cy="4473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6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3768" t="12216" r="14740" b="24944"/>
            <a:stretch/>
          </p:blipFill>
          <p:spPr bwMode="auto">
            <a:xfrm>
              <a:off x="1304804" y="1229991"/>
              <a:ext cx="1770536" cy="4930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7" name="Picture 2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5722"/>
            <a:stretch/>
          </p:blipFill>
          <p:spPr bwMode="auto">
            <a:xfrm>
              <a:off x="2367904" y="638123"/>
              <a:ext cx="653113" cy="6383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20" name="Footer Placehold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87772" y="63465"/>
            <a:ext cx="3064032" cy="4085376"/>
          </a:xfrm>
          <a:prstGeom prst="rect">
            <a:avLst/>
          </a:prstGeom>
        </p:spPr>
      </p:pic>
      <p:sp>
        <p:nvSpPr>
          <p:cNvPr id="21" name="TextBox 5"/>
          <p:cNvSpPr txBox="1"/>
          <p:nvPr/>
        </p:nvSpPr>
        <p:spPr>
          <a:xfrm>
            <a:off x="9893133" y="63465"/>
            <a:ext cx="220690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LIEBE fully assembled and coupled to offline 1 </a:t>
            </a:r>
            <a:endParaRPr lang="en-US" dirty="0"/>
          </a:p>
        </p:txBody>
      </p:sp>
      <p:sp>
        <p:nvSpPr>
          <p:cNvPr id="23" name="TextBox 8"/>
          <p:cNvSpPr txBox="1"/>
          <p:nvPr/>
        </p:nvSpPr>
        <p:spPr>
          <a:xfrm>
            <a:off x="84186" y="5855710"/>
            <a:ext cx="38690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/>
              <a:t>LIEBE loop before </a:t>
            </a:r>
            <a:r>
              <a:rPr lang="en-US" dirty="0" err="1" smtClean="0"/>
              <a:t>enclosement</a:t>
            </a:r>
            <a:r>
              <a:rPr lang="en-US" dirty="0" smtClean="0"/>
              <a:t>.</a:t>
            </a:r>
            <a:endParaRPr lang="en-US" dirty="0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5"/>
          <a:srcRect l="33639" t="29100" r="41378" b="29233"/>
          <a:stretch/>
        </p:blipFill>
        <p:spPr>
          <a:xfrm>
            <a:off x="84186" y="1779979"/>
            <a:ext cx="6584682" cy="411813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0031356" y="5845141"/>
            <a:ext cx="171078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F. Boix Pamies</a:t>
            </a:r>
            <a:endParaRPr lang="en-GB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91"/>
          <a:stretch/>
        </p:blipFill>
        <p:spPr>
          <a:xfrm flipH="1">
            <a:off x="8846948" y="3048076"/>
            <a:ext cx="2611375" cy="27487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60992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800" y="-33518"/>
            <a:ext cx="8226854" cy="715840"/>
          </a:xfrm>
        </p:spPr>
        <p:txBody>
          <a:bodyPr>
            <a:normAutofit/>
          </a:bodyPr>
          <a:lstStyle/>
          <a:p>
            <a:r>
              <a:rPr lang="en-US" sz="2800" dirty="0"/>
              <a:t>Dedicated test stand for ion source development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11</a:t>
            </a:fld>
            <a:endParaRPr lang="en-US"/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45"/>
          <a:stretch/>
        </p:blipFill>
        <p:spPr>
          <a:xfrm>
            <a:off x="3076538" y="3013504"/>
            <a:ext cx="5452825" cy="339151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152411" y="767867"/>
            <a:ext cx="3959759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Main features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ion </a:t>
            </a:r>
            <a:r>
              <a:rPr lang="en-US" sz="1600" b="1" dirty="0"/>
              <a:t>beam extraction </a:t>
            </a:r>
            <a:r>
              <a:rPr lang="en-US" sz="1600" dirty="0"/>
              <a:t>and detection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residual gas analyzer (RGA)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automated control and data </a:t>
            </a:r>
            <a:r>
              <a:rPr lang="en-US" sz="1600" b="1" dirty="0" smtClean="0"/>
              <a:t>recording (LabVIEW)</a:t>
            </a:r>
            <a:endParaRPr lang="en-US" sz="1600" b="1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u="sng" dirty="0"/>
              <a:t>First application</a:t>
            </a:r>
            <a:r>
              <a:rPr lang="en-GB" sz="1600" u="sng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/>
              <a:t>negative ion source </a:t>
            </a:r>
            <a:r>
              <a:rPr lang="en-US" sz="1600" dirty="0"/>
              <a:t>development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investigation of source poisoning and regeneration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r>
              <a:rPr lang="en-US" sz="1600" u="sng" dirty="0"/>
              <a:t>Future plans: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long-term performance 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thermal stress tests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destructive tests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operational limits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b="1" dirty="0" smtClean="0"/>
              <a:t>failure </a:t>
            </a:r>
            <a:r>
              <a:rPr lang="en-US" sz="1600" b="1" dirty="0"/>
              <a:t>mode analysis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021842" y="2906914"/>
            <a:ext cx="277511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ISOLDE calibration stand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4067365" y="5768954"/>
            <a:ext cx="12618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integration</a:t>
            </a:r>
            <a:endParaRPr lang="en-GB" dirty="0"/>
          </a:p>
        </p:txBody>
      </p:sp>
      <p:pic>
        <p:nvPicPr>
          <p:cNvPr id="18" name="Picture 1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85551" y="708602"/>
            <a:ext cx="1811061" cy="2072452"/>
          </a:xfrm>
          <a:prstGeom prst="rect">
            <a:avLst/>
          </a:prstGeom>
        </p:spPr>
      </p:pic>
      <p:pic>
        <p:nvPicPr>
          <p:cNvPr id="23" name="Picture 2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4148" y="692177"/>
            <a:ext cx="974159" cy="2108140"/>
          </a:xfrm>
          <a:prstGeom prst="rect">
            <a:avLst/>
          </a:prstGeom>
        </p:spPr>
      </p:pic>
      <p:pic>
        <p:nvPicPr>
          <p:cNvPr id="24" name="Picture 2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96961" y="708602"/>
            <a:ext cx="1281834" cy="2091714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6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harpenSoften amount="50000"/>
                    </a14:imgEffect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9854"/>
          <a:stretch/>
        </p:blipFill>
        <p:spPr>
          <a:xfrm>
            <a:off x="97800" y="3316592"/>
            <a:ext cx="1804677" cy="168905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56416" y="5524472"/>
            <a:ext cx="141577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D.Leimbach</a:t>
            </a:r>
            <a:endParaRPr lang="en-GB" dirty="0"/>
          </a:p>
        </p:txBody>
      </p:sp>
      <p:sp>
        <p:nvSpPr>
          <p:cNvPr id="7" name="Right Arrow 6"/>
          <p:cNvSpPr/>
          <p:nvPr/>
        </p:nvSpPr>
        <p:spPr>
          <a:xfrm rot="19145866">
            <a:off x="701443" y="2579992"/>
            <a:ext cx="1050830" cy="447167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254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3175" y="14400"/>
            <a:ext cx="8226854" cy="715840"/>
          </a:xfrm>
        </p:spPr>
        <p:txBody>
          <a:bodyPr>
            <a:normAutofit fontScale="90000"/>
          </a:bodyPr>
          <a:lstStyle/>
          <a:p>
            <a:r>
              <a:rPr lang="en-US" sz="2800" dirty="0"/>
              <a:t>Low work function </a:t>
            </a:r>
            <a:r>
              <a:rPr lang="en-US" sz="2800" dirty="0" smtClean="0"/>
              <a:t>materials for negative ion production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12</a:t>
            </a:fld>
            <a:endParaRPr lang="en-US"/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2"/>
          <a:srcRect t="9802" r="8826" b="3509"/>
          <a:stretch/>
        </p:blipFill>
        <p:spPr>
          <a:xfrm>
            <a:off x="225701" y="3565763"/>
            <a:ext cx="3738829" cy="2667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5071" t="696" r="11102"/>
          <a:stretch/>
        </p:blipFill>
        <p:spPr>
          <a:xfrm>
            <a:off x="269876" y="692145"/>
            <a:ext cx="3453008" cy="2851150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7939133" y="961513"/>
            <a:ext cx="35197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u="sng" dirty="0"/>
              <a:t>Improvement of ionization efficiency</a:t>
            </a:r>
            <a:r>
              <a:rPr lang="en-US" sz="1600" dirty="0"/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Elements with low affinities are not efficiently ionized by LaB</a:t>
            </a:r>
            <a:r>
              <a:rPr lang="en-US" sz="1600" baseline="-25000" dirty="0"/>
              <a:t>6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New compounds needed: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sz="1600" dirty="0"/>
              <a:t>SrVO</a:t>
            </a:r>
            <a:r>
              <a:rPr lang="en-US" sz="1600" baseline="-25000" dirty="0"/>
              <a:t>3</a:t>
            </a:r>
            <a:r>
              <a:rPr lang="en-US" sz="1600" dirty="0"/>
              <a:t> with expected work function &lt;2eV </a:t>
            </a:r>
          </a:p>
          <a:p>
            <a:endParaRPr lang="en-US" sz="1600" dirty="0"/>
          </a:p>
          <a:p>
            <a:r>
              <a:rPr lang="en-US" sz="1600" u="sng" dirty="0"/>
              <a:t>First steps</a:t>
            </a:r>
            <a:r>
              <a:rPr lang="en-US" sz="1600" dirty="0"/>
              <a:t>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Production of suitable candidates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Electron emission tests with LaB</a:t>
            </a:r>
            <a:r>
              <a:rPr lang="en-US" sz="1600" baseline="-25000" dirty="0"/>
              <a:t>6</a:t>
            </a:r>
            <a:r>
              <a:rPr lang="en-US" sz="1600" dirty="0"/>
              <a:t> as benchmark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Performance </a:t>
            </a:r>
            <a:r>
              <a:rPr lang="en-US" sz="1600" dirty="0" smtClean="0"/>
              <a:t>studies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r>
              <a:rPr lang="en-US" sz="1600" u="sng" dirty="0" smtClean="0"/>
              <a:t>Next steps: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 smtClean="0"/>
              <a:t>Compare geometries offline</a:t>
            </a:r>
          </a:p>
          <a:p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11" name="TextBox 10"/>
          <p:cNvSpPr txBox="1"/>
          <p:nvPr/>
        </p:nvSpPr>
        <p:spPr>
          <a:xfrm>
            <a:off x="10523116" y="5755746"/>
            <a:ext cx="1415772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D.Leimbach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4129180" y="692145"/>
            <a:ext cx="3535583" cy="2829229"/>
            <a:chOff x="4129180" y="819808"/>
            <a:chExt cx="3535583" cy="2829229"/>
          </a:xfrm>
        </p:grpSpPr>
        <p:pic>
          <p:nvPicPr>
            <p:cNvPr id="21" name="Picture 20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204820" y="1152473"/>
              <a:ext cx="3459943" cy="2496564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4129180" y="819808"/>
              <a:ext cx="224933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MK4 – Pellet source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075117" y="3627100"/>
            <a:ext cx="3531295" cy="2313312"/>
            <a:chOff x="4075117" y="3747041"/>
            <a:chExt cx="3531295" cy="2313312"/>
          </a:xfrm>
        </p:grpSpPr>
        <p:pic>
          <p:nvPicPr>
            <p:cNvPr id="20" name="Picture 19"/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87530" y="4071271"/>
              <a:ext cx="3418882" cy="1989082"/>
            </a:xfrm>
            <a:prstGeom prst="rect">
              <a:avLst/>
            </a:prstGeom>
          </p:spPr>
        </p:pic>
        <p:sp>
          <p:nvSpPr>
            <p:cNvPr id="12" name="TextBox 11"/>
            <p:cNvSpPr txBox="1"/>
            <p:nvPr/>
          </p:nvSpPr>
          <p:spPr>
            <a:xfrm>
              <a:off x="4075117" y="3747041"/>
              <a:ext cx="33820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Tubular low </a:t>
              </a:r>
              <a:r>
                <a:rPr lang="en-US" dirty="0" err="1" smtClean="0"/>
                <a:t>workfunction</a:t>
              </a:r>
              <a:r>
                <a:rPr lang="en-US" dirty="0" smtClean="0"/>
                <a:t> cavity</a:t>
              </a:r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22830039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-36899"/>
            <a:ext cx="10969139" cy="715840"/>
          </a:xfrm>
        </p:spPr>
        <p:txBody>
          <a:bodyPr/>
          <a:lstStyle/>
          <a:p>
            <a:r>
              <a:rPr lang="en-US" dirty="0" smtClean="0"/>
              <a:t>LIST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13</a:t>
            </a:fld>
            <a:endParaRPr lang="en-US" dirty="0"/>
          </a:p>
        </p:txBody>
      </p:sp>
      <p:sp>
        <p:nvSpPr>
          <p:cNvPr id="6" name="Inhaltsplatzhalter 1"/>
          <p:cNvSpPr>
            <a:spLocks noGrp="1"/>
          </p:cNvSpPr>
          <p:nvPr>
            <p:ph idx="1"/>
          </p:nvPr>
        </p:nvSpPr>
        <p:spPr>
          <a:xfrm>
            <a:off x="47445" y="1000073"/>
            <a:ext cx="8759396" cy="581132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de-DE" sz="2000" dirty="0" smtClean="0"/>
              <a:t>HFS studies of polonium / supression of francium (IS456</a:t>
            </a:r>
            <a:r>
              <a:rPr lang="de-DE" sz="2000" dirty="0"/>
              <a:t>, September </a:t>
            </a:r>
            <a:r>
              <a:rPr lang="de-DE" sz="2000" dirty="0" smtClean="0"/>
              <a:t>2012</a:t>
            </a:r>
            <a:r>
              <a:rPr lang="de-DE" sz="2000" dirty="0"/>
              <a:t>)</a:t>
            </a:r>
          </a:p>
        </p:txBody>
      </p:sp>
      <p:sp>
        <p:nvSpPr>
          <p:cNvPr id="7" name="Textfeld 2"/>
          <p:cNvSpPr txBox="1"/>
          <p:nvPr/>
        </p:nvSpPr>
        <p:spPr>
          <a:xfrm rot="21032461">
            <a:off x="1474570" y="4143942"/>
            <a:ext cx="83522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b="1" dirty="0" smtClean="0">
                <a:solidFill>
                  <a:schemeClr val="bg1"/>
                </a:solidFill>
              </a:rPr>
              <a:t>Proton</a:t>
            </a:r>
          </a:p>
          <a:p>
            <a:r>
              <a:rPr lang="de-DE" b="1" dirty="0" smtClean="0">
                <a:solidFill>
                  <a:schemeClr val="bg1"/>
                </a:solidFill>
              </a:rPr>
              <a:t>beam</a:t>
            </a:r>
            <a:endParaRPr lang="de-DE" b="1" dirty="0">
              <a:solidFill>
                <a:schemeClr val="bg1"/>
              </a:solidFill>
            </a:endParaRPr>
          </a:p>
        </p:txBody>
      </p:sp>
      <p:sp>
        <p:nvSpPr>
          <p:cNvPr id="12" name="Rechteck 7"/>
          <p:cNvSpPr/>
          <p:nvPr/>
        </p:nvSpPr>
        <p:spPr>
          <a:xfrm>
            <a:off x="193558" y="4885640"/>
            <a:ext cx="828138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de-DE" sz="1600" i="1" dirty="0" smtClean="0"/>
              <a:t>On-line </a:t>
            </a:r>
            <a:r>
              <a:rPr lang="de-DE" sz="1600" i="1" dirty="0" err="1" smtClean="0"/>
              <a:t>implementation</a:t>
            </a:r>
            <a:r>
              <a:rPr lang="de-DE" sz="1600" i="1" dirty="0" smtClean="0"/>
              <a:t> and </a:t>
            </a:r>
            <a:r>
              <a:rPr lang="de-DE" sz="1600" i="1" dirty="0" err="1" smtClean="0"/>
              <a:t>first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operation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Laser Ion Source and Trap at ISOLDE/CERN</a:t>
            </a:r>
            <a:r>
              <a:rPr lang="de-DE" sz="1600" dirty="0" smtClean="0"/>
              <a:t>, D. Fink et al</a:t>
            </a:r>
            <a:r>
              <a:rPr lang="de-DE" sz="1600" b="1" dirty="0" smtClean="0"/>
              <a:t>., NIMB 344</a:t>
            </a:r>
            <a:r>
              <a:rPr lang="de-DE" sz="1600" dirty="0" smtClean="0"/>
              <a:t>, 83-95 (2015)</a:t>
            </a:r>
          </a:p>
          <a:p>
            <a:pPr algn="just"/>
            <a:endParaRPr lang="de-DE" sz="1600" dirty="0" smtClean="0"/>
          </a:p>
          <a:p>
            <a:pPr algn="just"/>
            <a:r>
              <a:rPr lang="de-DE" sz="1600" i="1" dirty="0" smtClean="0"/>
              <a:t>In-Source Laser </a:t>
            </a:r>
            <a:r>
              <a:rPr lang="de-DE" sz="1600" i="1" dirty="0" err="1" smtClean="0"/>
              <a:t>Spectroscopy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with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Laser Ion Source and Trap: First </a:t>
            </a:r>
            <a:r>
              <a:rPr lang="de-DE" sz="1600" i="1" dirty="0" err="1" smtClean="0"/>
              <a:t>Direct</a:t>
            </a:r>
            <a:r>
              <a:rPr lang="de-DE" sz="1600" i="1" dirty="0" smtClean="0"/>
              <a:t> Study </a:t>
            </a:r>
            <a:r>
              <a:rPr lang="de-DE" sz="1600" i="1" dirty="0" err="1" smtClean="0"/>
              <a:t>of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the</a:t>
            </a:r>
            <a:r>
              <a:rPr lang="de-DE" sz="1600" i="1" dirty="0" smtClean="0"/>
              <a:t> </a:t>
            </a:r>
            <a:r>
              <a:rPr lang="de-DE" sz="1600" i="1" dirty="0" err="1" smtClean="0"/>
              <a:t>Ground</a:t>
            </a:r>
            <a:r>
              <a:rPr lang="de-DE" sz="1600" i="1" dirty="0" smtClean="0"/>
              <a:t>-State Properties </a:t>
            </a:r>
            <a:r>
              <a:rPr lang="de-DE" sz="1600" i="1" baseline="30000" dirty="0" smtClean="0"/>
              <a:t>217,219</a:t>
            </a:r>
            <a:r>
              <a:rPr lang="de-DE" sz="1600" i="1" dirty="0" smtClean="0"/>
              <a:t>Po</a:t>
            </a:r>
            <a:r>
              <a:rPr lang="de-DE" sz="1600" dirty="0" smtClean="0"/>
              <a:t>, D. Fink et al., </a:t>
            </a:r>
            <a:r>
              <a:rPr lang="de-DE" sz="1600" b="1" dirty="0" smtClean="0"/>
              <a:t>PRX 5</a:t>
            </a:r>
            <a:r>
              <a:rPr lang="de-DE" sz="1600" dirty="0" smtClean="0"/>
              <a:t>, 011018 (2015)</a:t>
            </a:r>
          </a:p>
        </p:txBody>
      </p:sp>
      <p:grpSp>
        <p:nvGrpSpPr>
          <p:cNvPr id="19" name="Group 18"/>
          <p:cNvGrpSpPr/>
          <p:nvPr/>
        </p:nvGrpSpPr>
        <p:grpSpPr>
          <a:xfrm>
            <a:off x="462151" y="1524430"/>
            <a:ext cx="5907513" cy="2485161"/>
            <a:chOff x="1892184" y="1391827"/>
            <a:chExt cx="8925615" cy="3936614"/>
          </a:xfrm>
        </p:grpSpPr>
        <p:pic>
          <p:nvPicPr>
            <p:cNvPr id="11" name="Grafik 6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7382" t="10937" r="3309" b="10739"/>
            <a:stretch/>
          </p:blipFill>
          <p:spPr>
            <a:xfrm>
              <a:off x="1892184" y="1512017"/>
              <a:ext cx="8925615" cy="3816424"/>
            </a:xfrm>
            <a:prstGeom prst="rect">
              <a:avLst/>
            </a:prstGeom>
          </p:spPr>
        </p:pic>
        <p:grpSp>
          <p:nvGrpSpPr>
            <p:cNvPr id="14" name="Gruppieren 15"/>
            <p:cNvGrpSpPr/>
            <p:nvPr/>
          </p:nvGrpSpPr>
          <p:grpSpPr>
            <a:xfrm rot="246768">
              <a:off x="5560239" y="1391827"/>
              <a:ext cx="3233722" cy="868296"/>
              <a:chOff x="4178697" y="4133968"/>
              <a:chExt cx="3233722" cy="868296"/>
            </a:xfrm>
          </p:grpSpPr>
          <p:sp>
            <p:nvSpPr>
              <p:cNvPr id="15" name="Textfeld 10"/>
              <p:cNvSpPr txBox="1"/>
              <p:nvPr/>
            </p:nvSpPr>
            <p:spPr>
              <a:xfrm>
                <a:off x="4790010" y="4133968"/>
                <a:ext cx="2008537" cy="86829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de-DE" sz="2400" b="1" dirty="0" smtClean="0"/>
                  <a:t>90 </a:t>
                </a:r>
                <a:r>
                  <a:rPr lang="de-DE" sz="2000" b="1" dirty="0" smtClean="0"/>
                  <a:t>mm</a:t>
                </a:r>
                <a:endParaRPr lang="de-DE" sz="2000" b="1" dirty="0"/>
              </a:p>
            </p:txBody>
          </p:sp>
          <p:cxnSp>
            <p:nvCxnSpPr>
              <p:cNvPr id="16" name="Gerade Verbindung mit Pfeil 11"/>
              <p:cNvCxnSpPr/>
              <p:nvPr/>
            </p:nvCxnSpPr>
            <p:spPr>
              <a:xfrm rot="21353232">
                <a:off x="6668769" y="4577585"/>
                <a:ext cx="743650" cy="53471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7" name="Gerade Verbindung mit Pfeil 12"/>
              <p:cNvCxnSpPr>
                <a:stCxn id="15" idx="1"/>
              </p:cNvCxnSpPr>
              <p:nvPr/>
            </p:nvCxnSpPr>
            <p:spPr>
              <a:xfrm rot="21353232" flipH="1" flipV="1">
                <a:off x="4178697" y="4549715"/>
                <a:ext cx="610652" cy="40352"/>
              </a:xfrm>
              <a:prstGeom prst="straightConnector1">
                <a:avLst/>
              </a:prstGeom>
              <a:ln w="2540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" name="Rechteck 8"/>
          <p:cNvSpPr/>
          <p:nvPr/>
        </p:nvSpPr>
        <p:spPr>
          <a:xfrm>
            <a:off x="233999" y="3974592"/>
            <a:ext cx="7473731" cy="7275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de-DE" sz="2400" dirty="0" err="1"/>
              <a:t>Isobaric</a:t>
            </a:r>
            <a:r>
              <a:rPr lang="de-DE" sz="2400" dirty="0"/>
              <a:t> </a:t>
            </a:r>
            <a:r>
              <a:rPr lang="de-DE" sz="2400" dirty="0" err="1"/>
              <a:t>suppression</a:t>
            </a:r>
            <a:r>
              <a:rPr lang="de-DE" sz="2400" dirty="0"/>
              <a:t> &gt; 1000, </a:t>
            </a:r>
            <a:r>
              <a:rPr lang="de-DE" sz="2400" dirty="0" err="1"/>
              <a:t>efficiency</a:t>
            </a:r>
            <a:r>
              <a:rPr lang="de-DE" sz="2400" dirty="0"/>
              <a:t> </a:t>
            </a:r>
            <a:r>
              <a:rPr lang="de-DE" sz="2400" dirty="0" err="1"/>
              <a:t>loss</a:t>
            </a:r>
            <a:r>
              <a:rPr lang="de-DE" sz="2400" dirty="0"/>
              <a:t> ≈ 50</a:t>
            </a:r>
          </a:p>
        </p:txBody>
      </p:sp>
      <p:pic>
        <p:nvPicPr>
          <p:cNvPr id="20" name="Grafik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1695" y="183943"/>
            <a:ext cx="2705100" cy="5553075"/>
          </a:xfrm>
          <a:prstGeom prst="rect">
            <a:avLst/>
          </a:prstGeom>
        </p:spPr>
      </p:pic>
      <p:sp>
        <p:nvSpPr>
          <p:cNvPr id="21" name="TextBox 20"/>
          <p:cNvSpPr txBox="1"/>
          <p:nvPr/>
        </p:nvSpPr>
        <p:spPr>
          <a:xfrm>
            <a:off x="10723151" y="5839747"/>
            <a:ext cx="113364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R.Heinke</a:t>
            </a:r>
            <a:endParaRPr lang="en-US" dirty="0"/>
          </a:p>
        </p:txBody>
      </p:sp>
      <p:pic>
        <p:nvPicPr>
          <p:cNvPr id="22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16" y="3011598"/>
            <a:ext cx="1072169" cy="8040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L:\Talks\LOGO collection\Uni Mainz\larissalogo_transparentbackgroun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754169" y="1608271"/>
            <a:ext cx="2084146" cy="57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Grafik 9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5156" y="2207271"/>
            <a:ext cx="2833735" cy="942012"/>
          </a:xfrm>
          <a:prstGeom prst="rect">
            <a:avLst/>
          </a:prstGeom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21969" y="3109535"/>
            <a:ext cx="1215487" cy="6253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13082156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95870"/>
            <a:ext cx="10969139" cy="715840"/>
          </a:xfrm>
        </p:spPr>
        <p:txBody>
          <a:bodyPr/>
          <a:lstStyle/>
          <a:p>
            <a:r>
              <a:rPr lang="en-US" dirty="0" smtClean="0"/>
              <a:t>LIST 2018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14</a:t>
            </a:fld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>
          <a:xfrm>
            <a:off x="341516" y="1016750"/>
            <a:ext cx="9764211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Obtained technical drawings from Larissa Group Mainz</a:t>
            </a:r>
          </a:p>
          <a:p>
            <a:endParaRPr lang="en-US" dirty="0"/>
          </a:p>
          <a:p>
            <a:r>
              <a:rPr lang="en-US" dirty="0" smtClean="0"/>
              <a:t>LIST 2.0 assembly will be provided from Mainz</a:t>
            </a:r>
          </a:p>
          <a:p>
            <a:r>
              <a:rPr lang="en-US" dirty="0" smtClean="0"/>
              <a:t>To be verified: status of RF cable at GPS</a:t>
            </a:r>
          </a:p>
          <a:p>
            <a:r>
              <a:rPr lang="en-US" dirty="0" smtClean="0"/>
              <a:t>LIST control system: replicate 2012 setup</a:t>
            </a:r>
          </a:p>
        </p:txBody>
      </p:sp>
      <p:sp>
        <p:nvSpPr>
          <p:cNvPr id="7" name="Rectangle 6"/>
          <p:cNvSpPr/>
          <p:nvPr/>
        </p:nvSpPr>
        <p:spPr>
          <a:xfrm>
            <a:off x="4888579" y="1573643"/>
            <a:ext cx="44935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x-none" dirty="0">
                <a:hlinkClick r:id="rId2"/>
              </a:rPr>
              <a:t>https://edms.cern.ch/document/1400724/1</a:t>
            </a:r>
            <a:endParaRPr lang="x-none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11740" y="4047887"/>
            <a:ext cx="2260057" cy="1688647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000939" y="2862654"/>
            <a:ext cx="3657127" cy="2776258"/>
          </a:xfrm>
          <a:prstGeom prst="rect">
            <a:avLst/>
          </a:prstGeom>
        </p:spPr>
      </p:pic>
      <p:pic>
        <p:nvPicPr>
          <p:cNvPr id="10" name="Grafik 2"/>
          <p:cNvPicPr>
            <a:picLocks noChangeAspect="1"/>
          </p:cNvPicPr>
          <p:nvPr/>
        </p:nvPicPr>
        <p:blipFill rotWithShape="1">
          <a:blip r:embed="rId5">
            <a:clrChange>
              <a:clrFrom>
                <a:srgbClr val="EDEDD6"/>
              </a:clrFrom>
              <a:clrTo>
                <a:srgbClr val="EDED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" t="3032" r="19038" b="23664"/>
          <a:stretch/>
        </p:blipFill>
        <p:spPr>
          <a:xfrm>
            <a:off x="801567" y="3879072"/>
            <a:ext cx="3460150" cy="1956126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412602" y="5770713"/>
            <a:ext cx="1133644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R.Heinke</a:t>
            </a:r>
            <a:endParaRPr lang="en-US" dirty="0"/>
          </a:p>
        </p:txBody>
      </p:sp>
      <p:pic>
        <p:nvPicPr>
          <p:cNvPr id="11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27706" y="264569"/>
            <a:ext cx="1340629" cy="10054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L:\Talks\LOGO collection\Uni Mainz\larissalogo_transparentbackground.png"/>
          <p:cNvPicPr>
            <a:picLocks noChangeAspect="1" noChangeArrowheads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53743" y="1548173"/>
            <a:ext cx="2084146" cy="57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4183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LIST Development (LS2)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Full integration to ISOLDE infrastructure </a:t>
            </a:r>
          </a:p>
          <a:p>
            <a:r>
              <a:rPr lang="en-US" dirty="0" smtClean="0"/>
              <a:t>Fast line </a:t>
            </a:r>
            <a:r>
              <a:rPr lang="en-US" dirty="0"/>
              <a:t>h</a:t>
            </a:r>
            <a:r>
              <a:rPr lang="en-US" dirty="0" smtClean="0"/>
              <a:t>eating inversion </a:t>
            </a:r>
          </a:p>
          <a:p>
            <a:r>
              <a:rPr lang="en-US" dirty="0" smtClean="0"/>
              <a:t>Connection to quartz transfer line</a:t>
            </a:r>
          </a:p>
          <a:p>
            <a:r>
              <a:rPr lang="en-US" dirty="0" smtClean="0"/>
              <a:t>Connection to </a:t>
            </a:r>
            <a:r>
              <a:rPr lang="en-US" dirty="0" err="1" smtClean="0"/>
              <a:t>ToFLIS</a:t>
            </a:r>
            <a:r>
              <a:rPr lang="en-US" dirty="0" smtClean="0"/>
              <a:t> project</a:t>
            </a:r>
          </a:p>
          <a:p>
            <a:endParaRPr lang="en-US" dirty="0" smtClean="0"/>
          </a:p>
          <a:p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15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91289" y="2319211"/>
            <a:ext cx="4761810" cy="3614863"/>
          </a:xfrm>
          <a:prstGeom prst="rect">
            <a:avLst/>
          </a:prstGeom>
        </p:spPr>
      </p:pic>
      <p:pic>
        <p:nvPicPr>
          <p:cNvPr id="2050" name="Picture 2" descr="http://www.ni.com/cms/images/devzone/tut/mc_and_rf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6200000">
            <a:off x="8761402" y="3462250"/>
            <a:ext cx="2799227" cy="12059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14478" y="233493"/>
            <a:ext cx="1045588" cy="7841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L:\Talks\LOGO collection\Uni Mainz\larissalogo_transparentbackground.png"/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75920" y="1272894"/>
            <a:ext cx="2084146" cy="578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6"/>
          <a:srcRect t="57259" r="59804" b="1"/>
          <a:stretch/>
        </p:blipFill>
        <p:spPr>
          <a:xfrm>
            <a:off x="1788340" y="4281831"/>
            <a:ext cx="2674352" cy="1995235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6"/>
          <a:srcRect t="10552" r="63936" b="42885"/>
          <a:stretch/>
        </p:blipFill>
        <p:spPr>
          <a:xfrm>
            <a:off x="4470686" y="3937334"/>
            <a:ext cx="2399452" cy="2173719"/>
          </a:xfrm>
          <a:prstGeom prst="rect">
            <a:avLst/>
          </a:prstGeom>
        </p:spPr>
      </p:pic>
      <p:pic>
        <p:nvPicPr>
          <p:cNvPr id="12" name="Grafik 2"/>
          <p:cNvPicPr>
            <a:picLocks noChangeAspect="1"/>
          </p:cNvPicPr>
          <p:nvPr/>
        </p:nvPicPr>
        <p:blipFill rotWithShape="1">
          <a:blip r:embed="rId7">
            <a:clrChange>
              <a:clrFrom>
                <a:srgbClr val="EDEDD6"/>
              </a:clrFrom>
              <a:clrTo>
                <a:srgbClr val="EDEDD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5" t="3032" r="57333" b="23664"/>
          <a:stretch/>
        </p:blipFill>
        <p:spPr>
          <a:xfrm>
            <a:off x="717840" y="3508692"/>
            <a:ext cx="1677402" cy="1956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55865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6" name="Rounded Rectangle 5"/>
          <p:cNvSpPr/>
          <p:nvPr/>
        </p:nvSpPr>
        <p:spPr>
          <a:xfrm>
            <a:off x="1669228" y="3744642"/>
            <a:ext cx="8528814" cy="2400413"/>
          </a:xfrm>
          <a:prstGeom prst="roundRect">
            <a:avLst>
              <a:gd name="adj" fmla="val 4200"/>
            </a:avLst>
          </a:prstGeom>
          <a:solidFill>
            <a:srgbClr val="00000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t="5030" b="9000"/>
          <a:stretch/>
        </p:blipFill>
        <p:spPr>
          <a:xfrm>
            <a:off x="4791931" y="3765784"/>
            <a:ext cx="3163296" cy="2286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37393" y="1367676"/>
            <a:ext cx="4080016" cy="1941436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5700857" y="899725"/>
            <a:ext cx="4854632" cy="262645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0" name="Date Placeholder 2"/>
          <p:cNvSpPr>
            <a:spLocks noGrp="1"/>
          </p:cNvSpPr>
          <p:nvPr/>
        </p:nvSpPr>
        <p:spPr bwMode="auto">
          <a:xfrm>
            <a:off x="3707014" y="6358300"/>
            <a:ext cx="1371600" cy="365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altLang="en-US" smtClean="0">
              <a:solidFill>
                <a:srgbClr val="729FCF"/>
              </a:solidFill>
              <a:ea typeface="Ubuntu Light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36511" y="4017266"/>
            <a:ext cx="3732904" cy="18551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02648" y="123774"/>
            <a:ext cx="7825525" cy="632524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916390" y="3779844"/>
            <a:ext cx="2234219" cy="1679822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7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7102264" y="4280325"/>
            <a:ext cx="2312972" cy="1877427"/>
          </a:xfrm>
          <a:prstGeom prst="rect">
            <a:avLst/>
          </a:prstGeom>
        </p:spPr>
      </p:pic>
      <p:sp>
        <p:nvSpPr>
          <p:cNvPr id="15" name="Rounded Rectangle 14"/>
          <p:cNvSpPr/>
          <p:nvPr/>
        </p:nvSpPr>
        <p:spPr>
          <a:xfrm>
            <a:off x="1669228" y="973370"/>
            <a:ext cx="4181257" cy="2502898"/>
          </a:xfrm>
          <a:prstGeom prst="roundRect">
            <a:avLst>
              <a:gd name="adj" fmla="val 3536"/>
            </a:avLst>
          </a:prstGeom>
          <a:noFill/>
          <a:ln w="12700">
            <a:solidFill>
              <a:schemeClr val="accent1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6" name="Rounded Rectangle 15"/>
          <p:cNvSpPr/>
          <p:nvPr/>
        </p:nvSpPr>
        <p:spPr>
          <a:xfrm>
            <a:off x="1652602" y="3614182"/>
            <a:ext cx="1296741" cy="328000"/>
          </a:xfrm>
          <a:prstGeom prst="roundRect">
            <a:avLst/>
          </a:prstGeom>
          <a:solidFill>
            <a:srgbClr val="CDD9D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Ionization</a:t>
            </a:r>
            <a:endParaRPr lang="en-GB" dirty="0">
              <a:solidFill>
                <a:srgbClr val="000000"/>
              </a:solidFill>
            </a:endParaRPr>
          </a:p>
        </p:txBody>
      </p:sp>
      <p:sp>
        <p:nvSpPr>
          <p:cNvPr id="17" name="Rectangle 16"/>
          <p:cNvSpPr/>
          <p:nvPr/>
        </p:nvSpPr>
        <p:spPr>
          <a:xfrm>
            <a:off x="9415237" y="993508"/>
            <a:ext cx="1075226" cy="135177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18" name="Rounded Rectangle 17"/>
          <p:cNvSpPr/>
          <p:nvPr/>
        </p:nvSpPr>
        <p:spPr>
          <a:xfrm>
            <a:off x="1636511" y="899725"/>
            <a:ext cx="1221393" cy="296019"/>
          </a:xfrm>
          <a:prstGeom prst="roundRect">
            <a:avLst/>
          </a:prstGeom>
          <a:solidFill>
            <a:srgbClr val="CDD9D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 smtClean="0">
                <a:solidFill>
                  <a:srgbClr val="000000"/>
                </a:solidFill>
              </a:rPr>
              <a:t>Motivation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19" name="Rounded Rectangle 18"/>
          <p:cNvSpPr/>
          <p:nvPr/>
        </p:nvSpPr>
        <p:spPr>
          <a:xfrm>
            <a:off x="5959775" y="1007388"/>
            <a:ext cx="4238267" cy="2468880"/>
          </a:xfrm>
          <a:prstGeom prst="roundRect">
            <a:avLst>
              <a:gd name="adj" fmla="val 3536"/>
            </a:avLst>
          </a:prstGeom>
          <a:noFill/>
          <a:ln w="12700">
            <a:solidFill>
              <a:schemeClr val="accent1"/>
            </a:solidFill>
          </a:ln>
          <a:effectLst>
            <a:glow>
              <a:schemeClr val="accent1">
                <a:tint val="30000"/>
                <a:shade val="95000"/>
                <a:satMod val="300000"/>
                <a:alpha val="50000"/>
              </a:schemeClr>
            </a:glo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20" name="Rounded Rectangle 19"/>
          <p:cNvSpPr/>
          <p:nvPr/>
        </p:nvSpPr>
        <p:spPr>
          <a:xfrm>
            <a:off x="5933635" y="916714"/>
            <a:ext cx="1221393" cy="296019"/>
          </a:xfrm>
          <a:prstGeom prst="roundRect">
            <a:avLst/>
          </a:prstGeom>
          <a:solidFill>
            <a:srgbClr val="CDD9D9"/>
          </a:solidFill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600" dirty="0" err="1" smtClean="0">
                <a:solidFill>
                  <a:srgbClr val="000000"/>
                </a:solidFill>
              </a:rPr>
              <a:t>Production</a:t>
            </a:r>
            <a:endParaRPr lang="en-GB" sz="1600" dirty="0">
              <a:solidFill>
                <a:srgbClr val="000000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9474834" y="1198983"/>
            <a:ext cx="1015629" cy="15584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pic>
        <p:nvPicPr>
          <p:cNvPr id="22" name="Picture 21"/>
          <p:cNvPicPr>
            <a:picLocks noChangeAspect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38851" y="843865"/>
            <a:ext cx="4778644" cy="2811221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10883243" y="5788420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539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17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542145" y="320154"/>
            <a:ext cx="9742832" cy="5735997"/>
            <a:chOff x="225022" y="897775"/>
            <a:chExt cx="6867055" cy="4164675"/>
          </a:xfrm>
        </p:grpSpPr>
        <p:sp>
          <p:nvSpPr>
            <p:cNvPr id="7" name="Rounded Rectangle 6"/>
            <p:cNvSpPr/>
            <p:nvPr/>
          </p:nvSpPr>
          <p:spPr>
            <a:xfrm>
              <a:off x="257739" y="971419"/>
              <a:ext cx="6834338" cy="4091031"/>
            </a:xfrm>
            <a:prstGeom prst="roundRect">
              <a:avLst>
                <a:gd name="adj" fmla="val 3536"/>
              </a:avLst>
            </a:prstGeom>
            <a:solidFill>
              <a:schemeClr val="bg1"/>
            </a:solidFill>
            <a:ln w="12700">
              <a:solidFill>
                <a:schemeClr val="accent1"/>
              </a:solidFill>
            </a:ln>
            <a:effectLst>
              <a:glow>
                <a:schemeClr val="accent1">
                  <a:tint val="30000"/>
                  <a:shade val="95000"/>
                  <a:satMod val="300000"/>
                  <a:alpha val="50000"/>
                </a:schemeClr>
              </a:glow>
            </a:effectLst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225022" y="897775"/>
              <a:ext cx="1221393" cy="296019"/>
            </a:xfrm>
            <a:prstGeom prst="roundRect">
              <a:avLst/>
            </a:prstGeom>
            <a:solidFill>
              <a:srgbClr val="CDD9D9"/>
            </a:solidFill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de-DE" sz="1600" dirty="0" err="1" smtClean="0">
                  <a:solidFill>
                    <a:srgbClr val="000000"/>
                  </a:solidFill>
                </a:rPr>
                <a:t>Up</a:t>
              </a:r>
              <a:r>
                <a:rPr lang="de-DE" sz="1600" dirty="0" smtClean="0">
                  <a:solidFill>
                    <a:srgbClr val="000000"/>
                  </a:solidFill>
                </a:rPr>
                <a:t> </a:t>
              </a:r>
              <a:r>
                <a:rPr lang="de-DE" sz="1600" dirty="0" err="1" smtClean="0">
                  <a:solidFill>
                    <a:srgbClr val="000000"/>
                  </a:solidFill>
                </a:rPr>
                <a:t>next</a:t>
              </a:r>
              <a:endParaRPr lang="en-GB" sz="1600" dirty="0">
                <a:solidFill>
                  <a:srgbClr val="000000"/>
                </a:solidFill>
              </a:endParaRPr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51062" y="1259385"/>
              <a:ext cx="3707414" cy="366238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0944" y="2549479"/>
              <a:ext cx="3011879" cy="2372291"/>
            </a:xfrm>
            <a:prstGeom prst="rect">
              <a:avLst/>
            </a:prstGeom>
          </p:spPr>
        </p:pic>
        <p:sp>
          <p:nvSpPr>
            <p:cNvPr id="11" name="TextBox 30"/>
            <p:cNvSpPr txBox="1"/>
            <p:nvPr/>
          </p:nvSpPr>
          <p:spPr>
            <a:xfrm>
              <a:off x="472198" y="1326421"/>
              <a:ext cx="240322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r>
                <a:rPr lang="de-DE" dirty="0" err="1" smtClean="0"/>
                <a:t>Irradiations</a:t>
              </a:r>
              <a:r>
                <a:rPr lang="de-DE" dirty="0" smtClean="0"/>
                <a:t> at MEDICIS</a:t>
              </a:r>
            </a:p>
          </p:txBody>
        </p:sp>
        <p:sp>
          <p:nvSpPr>
            <p:cNvPr id="12" name="Rectangle 11"/>
            <p:cNvSpPr/>
            <p:nvPr/>
          </p:nvSpPr>
          <p:spPr>
            <a:xfrm>
              <a:off x="1296743" y="1696877"/>
              <a:ext cx="2693366" cy="646331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r>
                <a:rPr lang="de-DE" dirty="0" err="1" smtClean="0"/>
                <a:t>carbonyl</a:t>
              </a:r>
              <a:r>
                <a:rPr lang="de-DE" dirty="0" smtClean="0"/>
                <a:t> </a:t>
              </a:r>
              <a:r>
                <a:rPr lang="de-DE" dirty="0" err="1" smtClean="0"/>
                <a:t>formation</a:t>
              </a:r>
              <a:r>
                <a:rPr lang="de-DE" dirty="0" smtClean="0"/>
                <a:t> </a:t>
              </a:r>
              <a:r>
                <a:rPr lang="de-DE" dirty="0" err="1" smtClean="0"/>
                <a:t>and</a:t>
              </a:r>
              <a:endParaRPr lang="de-DE" dirty="0" smtClean="0"/>
            </a:p>
            <a:p>
              <a:r>
                <a:rPr lang="de-DE" dirty="0" err="1" smtClean="0"/>
                <a:t>Stability</a:t>
              </a:r>
              <a:r>
                <a:rPr lang="de-DE" dirty="0" smtClean="0"/>
                <a:t> at ISOLDE</a:t>
              </a:r>
              <a:endParaRPr lang="en-GB" dirty="0"/>
            </a:p>
          </p:txBody>
        </p:sp>
        <p:sp>
          <p:nvSpPr>
            <p:cNvPr id="13" name="Right Arrow 12"/>
            <p:cNvSpPr/>
            <p:nvPr/>
          </p:nvSpPr>
          <p:spPr>
            <a:xfrm>
              <a:off x="656221" y="1865900"/>
              <a:ext cx="524186" cy="259644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0868678" y="5686820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186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484" y="79084"/>
            <a:ext cx="10969139" cy="715840"/>
          </a:xfrm>
        </p:spPr>
        <p:txBody>
          <a:bodyPr>
            <a:normAutofit/>
          </a:bodyPr>
          <a:lstStyle/>
          <a:p>
            <a:r>
              <a:rPr lang="en-US" dirty="0"/>
              <a:t>Neutron deficient </a:t>
            </a:r>
            <a:r>
              <a:rPr lang="en-US" dirty="0" err="1"/>
              <a:t>SeCO</a:t>
            </a:r>
            <a:r>
              <a:rPr lang="en-US" dirty="0"/>
              <a:t> </a:t>
            </a:r>
            <a:r>
              <a:rPr lang="en-US" dirty="0" smtClean="0"/>
              <a:t>beams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7" name="TextBox 7"/>
          <p:cNvSpPr txBox="1"/>
          <p:nvPr/>
        </p:nvSpPr>
        <p:spPr>
          <a:xfrm>
            <a:off x="7975005" y="617793"/>
            <a:ext cx="3685561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Target  #605 and #612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Zirconia fibers, stabilized with ca. 10% </a:t>
            </a:r>
            <a:r>
              <a:rPr kumimoji="0" lang="en-US" sz="1400" b="0" i="0" u="none" strike="noStrike" kern="1200" cap="none" spc="0" normalizeH="0" baseline="0" noProof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Yttria</a:t>
            </a:r>
            <a:endParaRPr kumimoji="0" lang="en-US" sz="14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8" name="TextBox 27"/>
          <p:cNvSpPr txBox="1"/>
          <p:nvPr/>
        </p:nvSpPr>
        <p:spPr>
          <a:xfrm>
            <a:off x="506577" y="870913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Principle:</a:t>
            </a:r>
          </a:p>
        </p:txBody>
      </p:sp>
      <p:sp>
        <p:nvSpPr>
          <p:cNvPr id="9" name="TextBox 30"/>
          <p:cNvSpPr txBox="1"/>
          <p:nvPr/>
        </p:nvSpPr>
        <p:spPr>
          <a:xfrm>
            <a:off x="1650802" y="861063"/>
            <a:ext cx="2319914" cy="36933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Se + CO 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 SeCO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0" name="TextBox 36"/>
          <p:cNvSpPr txBox="1"/>
          <p:nvPr/>
        </p:nvSpPr>
        <p:spPr>
          <a:xfrm>
            <a:off x="799413" y="1661415"/>
            <a:ext cx="329609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Beam available since many years.</a:t>
            </a:r>
          </a:p>
        </p:txBody>
      </p:sp>
      <p:sp>
        <p:nvSpPr>
          <p:cNvPr id="11" name="TextBox 37"/>
          <p:cNvSpPr txBox="1"/>
          <p:nvPr/>
        </p:nvSpPr>
        <p:spPr>
          <a:xfrm>
            <a:off x="1358728" y="1985517"/>
            <a:ext cx="73289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but….</a:t>
            </a:r>
          </a:p>
        </p:txBody>
      </p:sp>
      <p:sp>
        <p:nvSpPr>
          <p:cNvPr id="14" name="TextBox 46"/>
          <p:cNvSpPr txBox="1"/>
          <p:nvPr/>
        </p:nvSpPr>
        <p:spPr>
          <a:xfrm>
            <a:off x="1143612" y="5112537"/>
            <a:ext cx="3563796" cy="6991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285750" marR="0" lvl="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SeCO gone after a few days</a:t>
            </a:r>
          </a:p>
          <a:p>
            <a:pPr marL="285750" marR="0" lvl="0" indent="-28575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Wingdings" panose="05000000000000000000" pitchFamily="2" charset="2"/>
              <a:buChar char="Ø"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Atomic Se still released after days</a:t>
            </a:r>
          </a:p>
        </p:txBody>
      </p:sp>
      <p:sp>
        <p:nvSpPr>
          <p:cNvPr id="17" name="TextBox 51"/>
          <p:cNvSpPr txBox="1"/>
          <p:nvPr/>
        </p:nvSpPr>
        <p:spPr>
          <a:xfrm>
            <a:off x="763580" y="1321668"/>
            <a:ext cx="347242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Shifting the mass to get pure beams</a:t>
            </a:r>
          </a:p>
        </p:txBody>
      </p:sp>
      <p:pic>
        <p:nvPicPr>
          <p:cNvPr id="19" name="Picture 18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96200" y="1191213"/>
            <a:ext cx="574322" cy="790064"/>
          </a:xfrm>
          <a:prstGeom prst="rect">
            <a:avLst/>
          </a:prstGeom>
        </p:spPr>
      </p:pic>
      <p:sp>
        <p:nvSpPr>
          <p:cNvPr id="20" name="TextBox 49"/>
          <p:cNvSpPr txBox="1"/>
          <p:nvPr/>
        </p:nvSpPr>
        <p:spPr>
          <a:xfrm>
            <a:off x="5723967" y="1316102"/>
            <a:ext cx="27733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Why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does SeCO disappear,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even if we inject CO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?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6" name="Group 35"/>
          <p:cNvGrpSpPr/>
          <p:nvPr/>
        </p:nvGrpSpPr>
        <p:grpSpPr>
          <a:xfrm>
            <a:off x="5785016" y="2203646"/>
            <a:ext cx="4145817" cy="1426069"/>
            <a:chOff x="5820972" y="2089693"/>
            <a:chExt cx="4145817" cy="1426069"/>
          </a:xfrm>
        </p:grpSpPr>
        <p:pic>
          <p:nvPicPr>
            <p:cNvPr id="18" name="Picture 17"/>
            <p:cNvPicPr/>
            <p:nvPr/>
          </p:nvPicPr>
          <p:blipFill rotWithShape="1">
            <a:blip r:embed="rId3"/>
            <a:srcRect t="12107" b="11347"/>
            <a:stretch/>
          </p:blipFill>
          <p:spPr bwMode="auto">
            <a:xfrm>
              <a:off x="6727583" y="2125676"/>
              <a:ext cx="3239206" cy="1390086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sp>
          <p:nvSpPr>
            <p:cNvPr id="21" name="TextBox 50"/>
            <p:cNvSpPr txBox="1"/>
            <p:nvPr/>
          </p:nvSpPr>
          <p:spPr>
            <a:xfrm>
              <a:off x="6325464" y="2089693"/>
              <a:ext cx="1840568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lvl="0"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Injecting </a:t>
              </a:r>
              <a:r>
                <a:rPr kumimoji="0" lang="en-US" sz="16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13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</a:t>
              </a:r>
              <a:r>
                <a:rPr lang="en-US" sz="1600" baseline="-25000" dirty="0">
                  <a:solidFill>
                    <a:srgbClr val="0C377B"/>
                  </a:solidFill>
                  <a:latin typeface="Arial"/>
                </a:rPr>
                <a:t>2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….</a:t>
              </a:r>
            </a:p>
          </p:txBody>
        </p:sp>
        <p:sp>
          <p:nvSpPr>
            <p:cNvPr id="22" name="TextBox 53"/>
            <p:cNvSpPr txBox="1"/>
            <p:nvPr/>
          </p:nvSpPr>
          <p:spPr>
            <a:xfrm>
              <a:off x="5820972" y="2580647"/>
              <a:ext cx="2045753" cy="33855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marR="0" lvl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…extracting Se</a:t>
              </a:r>
              <a:r>
                <a:rPr kumimoji="0" lang="en-US" sz="16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7030A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12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CO</a:t>
              </a:r>
            </a:p>
          </p:txBody>
        </p:sp>
        <p:cxnSp>
          <p:nvCxnSpPr>
            <p:cNvPr id="23" name="Straight Arrow Connector 22"/>
            <p:cNvCxnSpPr/>
            <p:nvPr/>
          </p:nvCxnSpPr>
          <p:spPr>
            <a:xfrm flipV="1">
              <a:off x="7975005" y="2155555"/>
              <a:ext cx="1097280" cy="594369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25" name="Picture 24"/>
          <p:cNvPicPr>
            <a:picLocks noChangeAspect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9331160" y="3234468"/>
            <a:ext cx="669007" cy="1032917"/>
          </a:xfrm>
          <a:prstGeom prst="rect">
            <a:avLst/>
          </a:prstGeom>
        </p:spPr>
      </p:pic>
      <p:sp>
        <p:nvSpPr>
          <p:cNvPr id="26" name="TextBox 54"/>
          <p:cNvSpPr txBox="1"/>
          <p:nvPr/>
        </p:nvSpPr>
        <p:spPr>
          <a:xfrm>
            <a:off x="6428177" y="3589742"/>
            <a:ext cx="364132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Injected CO</a:t>
            </a:r>
            <a:r>
              <a:rPr kumimoji="0" lang="en-US" sz="1600" b="1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2</a:t>
            </a: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gas does not </a:t>
            </a:r>
          </a:p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promote SeCO formation!</a:t>
            </a:r>
          </a:p>
        </p:txBody>
      </p:sp>
      <p:sp>
        <p:nvSpPr>
          <p:cNvPr id="27" name="TextBox 55"/>
          <p:cNvSpPr txBox="1"/>
          <p:nvPr/>
        </p:nvSpPr>
        <p:spPr>
          <a:xfrm>
            <a:off x="6252164" y="4553248"/>
            <a:ext cx="4844596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Carbon from the ion source?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noProof="0" dirty="0" smtClean="0">
                <a:solidFill>
                  <a:srgbClr val="0C377B"/>
                </a:solidFill>
                <a:latin typeface="Arial"/>
              </a:rPr>
              <a:t>-&gt; Placed graphite grid, but still depleting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endParaRPr kumimoji="0" lang="en-US" sz="1600" b="0" i="0" u="none" strike="noStrike" kern="1200" cap="none" spc="0" normalizeH="0" baseline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noProof="0" dirty="0" smtClean="0">
                <a:solidFill>
                  <a:srgbClr val="0C377B"/>
                </a:solidFill>
                <a:latin typeface="Arial"/>
              </a:rPr>
              <a:t>Carbon from the target material?</a:t>
            </a:r>
          </a:p>
          <a:p>
            <a:pPr marR="0" lvl="0" algn="l" defTabSz="914400" rtl="0" eaLnBrk="1" fontAlgn="auto" latinLnBrk="0" hangingPunct="1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-&gt; EDS (preliminary) shows no carbon in </a:t>
            </a:r>
            <a:r>
              <a:rPr kumimoji="0" lang="en-US" sz="1600" b="0" i="0" u="none" strike="noStrike" kern="1200" cap="none" spc="0" normalizeH="0" baseline="0" dirty="0" err="1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ZrO</a:t>
            </a:r>
            <a:r>
              <a: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fibers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8" name="TextBox 56"/>
          <p:cNvSpPr txBox="1"/>
          <p:nvPr/>
        </p:nvSpPr>
        <p:spPr>
          <a:xfrm>
            <a:off x="6252164" y="4263071"/>
            <a:ext cx="306244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en-US" sz="16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What’s the source of carbon?</a:t>
            </a:r>
          </a:p>
        </p:txBody>
      </p:sp>
      <p:sp>
        <p:nvSpPr>
          <p:cNvPr id="32" name="TextBox 59"/>
          <p:cNvSpPr txBox="1"/>
          <p:nvPr/>
        </p:nvSpPr>
        <p:spPr>
          <a:xfrm>
            <a:off x="2701847" y="5961853"/>
            <a:ext cx="686867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R="0" lvl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en-US" sz="1600" dirty="0" smtClean="0">
                <a:solidFill>
                  <a:srgbClr val="0C377B"/>
                </a:solidFill>
                <a:latin typeface="Arial"/>
              </a:rPr>
              <a:t>Indications, that 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CF</a:t>
            </a:r>
            <a:r>
              <a:rPr kumimoji="0" lang="en-US" sz="16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4</a:t>
            </a: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gas might serve as carbon source.</a:t>
            </a:r>
            <a:r>
              <a:rPr kumimoji="0" lang="en-US" sz="1600" b="0" i="0" u="none" strike="noStrike" kern="1200" cap="none" spc="0" normalizeH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Work in progress.</a:t>
            </a:r>
            <a:endParaRPr kumimoji="0" lang="en-US" sz="1600" b="0" i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35" name="Group 34"/>
          <p:cNvGrpSpPr/>
          <p:nvPr/>
        </p:nvGrpSpPr>
        <p:grpSpPr>
          <a:xfrm>
            <a:off x="697110" y="2550231"/>
            <a:ext cx="4808045" cy="2381760"/>
            <a:chOff x="1867110" y="2606175"/>
            <a:chExt cx="4808045" cy="2381760"/>
          </a:xfrm>
        </p:grpSpPr>
        <p:graphicFrame>
          <p:nvGraphicFramePr>
            <p:cNvPr id="12" name="Chart 11"/>
            <p:cNvGraphicFramePr/>
            <p:nvPr>
              <p:extLst>
                <p:ext uri="{D42A27DB-BD31-4B8C-83A1-F6EECF244321}">
                  <p14:modId xmlns:p14="http://schemas.microsoft.com/office/powerpoint/2010/main" val="1460974214"/>
                </p:ext>
              </p:extLst>
            </p:nvPr>
          </p:nvGraphicFramePr>
          <p:xfrm>
            <a:off x="1867110" y="2637620"/>
            <a:ext cx="3494715" cy="2350315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5"/>
            </a:graphicData>
          </a:graphic>
        </p:graphicFrame>
        <p:sp>
          <p:nvSpPr>
            <p:cNvPr id="13" name="Down Arrow 12"/>
            <p:cNvSpPr/>
            <p:nvPr/>
          </p:nvSpPr>
          <p:spPr>
            <a:xfrm rot="19414661">
              <a:off x="4123451" y="3366926"/>
              <a:ext cx="342150" cy="667969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15" name="TextBox 47"/>
            <p:cNvSpPr txBox="1"/>
            <p:nvPr/>
          </p:nvSpPr>
          <p:spPr>
            <a:xfrm rot="487384">
              <a:off x="3802800" y="2606175"/>
              <a:ext cx="58541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71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</a:t>
              </a:r>
            </a:p>
          </p:txBody>
        </p:sp>
        <p:sp>
          <p:nvSpPr>
            <p:cNvPr id="16" name="TextBox 48"/>
            <p:cNvSpPr txBox="1"/>
            <p:nvPr/>
          </p:nvSpPr>
          <p:spPr>
            <a:xfrm rot="3011336">
              <a:off x="3232944" y="3493432"/>
              <a:ext cx="89319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3000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71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accent2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SeCO</a:t>
              </a:r>
            </a:p>
          </p:txBody>
        </p:sp>
        <p:sp>
          <p:nvSpPr>
            <p:cNvPr id="24" name="Right Arrow 23"/>
            <p:cNvSpPr/>
            <p:nvPr/>
          </p:nvSpPr>
          <p:spPr>
            <a:xfrm>
              <a:off x="6249225" y="3688048"/>
              <a:ext cx="425930" cy="22860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9" name="5-Point Star 28"/>
            <p:cNvSpPr/>
            <p:nvPr/>
          </p:nvSpPr>
          <p:spPr>
            <a:xfrm>
              <a:off x="5361825" y="3552932"/>
              <a:ext cx="293049" cy="253939"/>
            </a:xfrm>
            <a:prstGeom prst="star5">
              <a:avLst/>
            </a:prstGeom>
          </p:spPr>
          <p:style>
            <a:lnRef idx="2">
              <a:schemeClr val="accent2">
                <a:shade val="50000"/>
              </a:schemeClr>
            </a:lnRef>
            <a:fillRef idx="1">
              <a:schemeClr val="accent2"/>
            </a:fillRef>
            <a:effectRef idx="0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0" name="Down Arrow 29"/>
            <p:cNvSpPr/>
            <p:nvPr/>
          </p:nvSpPr>
          <p:spPr>
            <a:xfrm rot="13462732">
              <a:off x="5084117" y="3967386"/>
              <a:ext cx="342150" cy="667969"/>
            </a:xfrm>
            <a:prstGeom prst="downArrow">
              <a:avLst/>
            </a:prstGeom>
          </p:spPr>
          <p:style>
            <a:lnRef idx="1">
              <a:schemeClr val="accent2"/>
            </a:lnRef>
            <a:fillRef idx="3">
              <a:schemeClr val="accent2"/>
            </a:fillRef>
            <a:effectRef idx="2">
              <a:schemeClr val="accent2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31" name="TextBox 58"/>
            <p:cNvSpPr txBox="1"/>
            <p:nvPr/>
          </p:nvSpPr>
          <p:spPr>
            <a:xfrm>
              <a:off x="5255193" y="2948306"/>
              <a:ext cx="934871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CF</a:t>
              </a:r>
              <a:r>
                <a:rPr kumimoji="0" lang="en-US" sz="1600" b="0" i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4</a:t>
              </a: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</a:t>
              </a:r>
            </a:p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C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injection</a:t>
              </a:r>
            </a:p>
          </p:txBody>
        </p:sp>
        <p:cxnSp>
          <p:nvCxnSpPr>
            <p:cNvPr id="33" name="Straight Connector 32"/>
            <p:cNvCxnSpPr/>
            <p:nvPr/>
          </p:nvCxnSpPr>
          <p:spPr>
            <a:xfrm flipV="1">
              <a:off x="4613731" y="3695141"/>
              <a:ext cx="894618" cy="906484"/>
            </a:xfrm>
            <a:prstGeom prst="line">
              <a:avLst/>
            </a:prstGeom>
            <a:effectLst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sp>
        <p:nvSpPr>
          <p:cNvPr id="34" name="Right Arrow 33"/>
          <p:cNvSpPr/>
          <p:nvPr/>
        </p:nvSpPr>
        <p:spPr>
          <a:xfrm>
            <a:off x="2275917" y="6010477"/>
            <a:ext cx="425930" cy="22860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GB"/>
          </a:p>
        </p:txBody>
      </p:sp>
      <p:sp>
        <p:nvSpPr>
          <p:cNvPr id="37" name="TextBox 36"/>
          <p:cNvSpPr txBox="1"/>
          <p:nvPr/>
        </p:nvSpPr>
        <p:spPr>
          <a:xfrm>
            <a:off x="10689578" y="5973086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581309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Group 37"/>
          <p:cNvGrpSpPr/>
          <p:nvPr/>
        </p:nvGrpSpPr>
        <p:grpSpPr>
          <a:xfrm>
            <a:off x="508931" y="3089552"/>
            <a:ext cx="11532017" cy="3155042"/>
            <a:chOff x="1089401" y="3050272"/>
            <a:chExt cx="11532017" cy="3155042"/>
          </a:xfrm>
        </p:grpSpPr>
        <p:sp>
          <p:nvSpPr>
            <p:cNvPr id="37" name="Rounded Rectangle 36"/>
            <p:cNvSpPr/>
            <p:nvPr/>
          </p:nvSpPr>
          <p:spPr>
            <a:xfrm>
              <a:off x="1089401" y="3067432"/>
              <a:ext cx="11532017" cy="3137882"/>
            </a:xfrm>
            <a:prstGeom prst="roundRect">
              <a:avLst>
                <a:gd name="adj" fmla="val 4956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17" name="Picture 16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1455701" y="4080712"/>
              <a:ext cx="5557620" cy="2030089"/>
            </a:xfrm>
            <a:prstGeom prst="rect">
              <a:avLst/>
            </a:prstGeom>
          </p:spPr>
        </p:pic>
        <p:sp>
          <p:nvSpPr>
            <p:cNvPr id="22" name="Rectangle 21"/>
            <p:cNvSpPr/>
            <p:nvPr/>
          </p:nvSpPr>
          <p:spPr>
            <a:xfrm>
              <a:off x="1482985" y="3050272"/>
              <a:ext cx="3018775" cy="424732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b="1" dirty="0">
                  <a:solidFill>
                    <a:srgbClr val="0C377B"/>
                  </a:solidFill>
                  <a:latin typeface="Arial"/>
                </a:rPr>
                <a:t>First production unit #606</a:t>
              </a:r>
            </a:p>
          </p:txBody>
        </p:sp>
        <p:sp>
          <p:nvSpPr>
            <p:cNvPr id="25" name="TextBox 33"/>
            <p:cNvSpPr txBox="1"/>
            <p:nvPr/>
          </p:nvSpPr>
          <p:spPr>
            <a:xfrm>
              <a:off x="1499375" y="3383121"/>
              <a:ext cx="6047923" cy="68326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Despite high injection, 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low fluorination, and presence of oxygen. H</a:t>
              </a:r>
              <a:r>
                <a:rPr lang="en-US" sz="1600" baseline="-25000" dirty="0" smtClean="0">
                  <a:solidFill>
                    <a:srgbClr val="0C377B"/>
                  </a:solidFill>
                  <a:latin typeface="Arial"/>
                </a:rPr>
                <a:t>2</a:t>
              </a: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O or air leak?</a:t>
              </a:r>
              <a:endPara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28" name="TextBox 42"/>
            <p:cNvSpPr txBox="1"/>
            <p:nvPr/>
          </p:nvSpPr>
          <p:spPr>
            <a:xfrm>
              <a:off x="3836880" y="4088431"/>
              <a:ext cx="2367555" cy="609398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accent1"/>
              </a:solidFill>
            </a:ln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0C377B"/>
                  </a:solidFill>
                  <a:latin typeface="Arial"/>
                </a:rPr>
                <a:t>Not clear, if the unit </a:t>
              </a:r>
            </a:p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400" dirty="0" smtClean="0">
                  <a:solidFill>
                    <a:srgbClr val="0C377B"/>
                  </a:solidFill>
                  <a:latin typeface="Arial"/>
                </a:rPr>
                <a:t>would produce BF</a:t>
              </a:r>
              <a:r>
                <a:rPr lang="en-US" sz="1400" baseline="-25000" dirty="0" smtClean="0">
                  <a:solidFill>
                    <a:srgbClr val="0C377B"/>
                  </a:solidFill>
                  <a:latin typeface="Arial"/>
                </a:rPr>
                <a:t>x</a:t>
              </a:r>
              <a:r>
                <a:rPr lang="en-US" sz="1400" dirty="0" smtClean="0">
                  <a:solidFill>
                    <a:srgbClr val="0C377B"/>
                  </a:solidFill>
                  <a:latin typeface="Arial"/>
                </a:rPr>
                <a:t> beams.</a:t>
              </a:r>
              <a:endParaRPr kumimoji="0" lang="en-US" sz="14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endParaRPr>
            </a:p>
          </p:txBody>
        </p:sp>
        <p:pic>
          <p:nvPicPr>
            <p:cNvPr id="29" name="Picture 2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18489" y="4044225"/>
              <a:ext cx="574322" cy="762882"/>
            </a:xfrm>
            <a:prstGeom prst="rect">
              <a:avLst/>
            </a:prstGeom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Boron fluoride </a:t>
            </a:r>
            <a:r>
              <a:rPr lang="en-US" dirty="0" smtClean="0"/>
              <a:t>beams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11" name="Date Placeholder 3"/>
          <p:cNvSpPr>
            <a:spLocks noGrp="1"/>
          </p:cNvSpPr>
          <p:nvPr/>
        </p:nvSpPr>
        <p:spPr>
          <a:xfrm>
            <a:off x="3434925" y="6208404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algn="l" rtl="0" eaLnBrk="1" fontAlgn="auto" hangingPunct="1">
              <a:spcBef>
                <a:spcPts val="0"/>
              </a:spcBef>
              <a:spcAft>
                <a:spcPts val="0"/>
              </a:spcAft>
              <a:defRPr sz="900" b="0" i="0" kern="1200">
                <a:solidFill>
                  <a:srgbClr val="729FCF"/>
                </a:solidFill>
                <a:latin typeface="+mn-lt"/>
                <a:ea typeface="+mn-ea"/>
                <a:cs typeface="Ubuntu Light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/>
          </a:p>
        </p:txBody>
      </p:sp>
      <p:sp>
        <p:nvSpPr>
          <p:cNvPr id="14" name="TextBox 20"/>
          <p:cNvSpPr txBox="1"/>
          <p:nvPr/>
        </p:nvSpPr>
        <p:spPr>
          <a:xfrm>
            <a:off x="417322" y="814415"/>
            <a:ext cx="102624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Principle:</a:t>
            </a:r>
          </a:p>
        </p:txBody>
      </p:sp>
      <p:sp>
        <p:nvSpPr>
          <p:cNvPr id="15" name="TextBox 21"/>
          <p:cNvSpPr txBox="1"/>
          <p:nvPr/>
        </p:nvSpPr>
        <p:spPr>
          <a:xfrm>
            <a:off x="1561547" y="804565"/>
            <a:ext cx="2319914" cy="369332"/>
          </a:xfrm>
          <a:prstGeom prst="rect">
            <a:avLst/>
          </a:prstGeom>
          <a:solidFill>
            <a:srgbClr val="FFFF99"/>
          </a:solidFill>
          <a:ln>
            <a:noFill/>
          </a:ln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B + 3 F </a:t>
            </a:r>
            <a:r>
              <a:rPr kumimoji="0" lang="de-DE" sz="1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 BF</a:t>
            </a:r>
            <a:r>
              <a:rPr kumimoji="0" lang="de-DE" sz="1800" b="0" i="0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  <a:sym typeface="Symbol" panose="05050102010706020507" pitchFamily="18" charset="2"/>
              </a:rPr>
              <a:t>3</a:t>
            </a:r>
            <a:endParaRPr kumimoji="0" lang="en-US" sz="1800" b="0" i="0" u="none" strike="noStrike" kern="1200" cap="none" spc="0" normalizeH="0" baseline="-25000" noProof="0" dirty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6" name="TextBox 22"/>
          <p:cNvSpPr txBox="1"/>
          <p:nvPr/>
        </p:nvSpPr>
        <p:spPr>
          <a:xfrm>
            <a:off x="3925898" y="837974"/>
            <a:ext cx="515596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Volatilization of refractory boron by injection of SF</a:t>
            </a:r>
            <a:r>
              <a:rPr kumimoji="0" lang="en-US" sz="1600" b="0" i="1" u="none" strike="noStrike" kern="1200" cap="none" spc="0" normalizeH="0" baseline="-2500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6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 gas</a:t>
            </a:r>
          </a:p>
        </p:txBody>
      </p:sp>
      <p:grpSp>
        <p:nvGrpSpPr>
          <p:cNvPr id="33" name="Group 32"/>
          <p:cNvGrpSpPr/>
          <p:nvPr/>
        </p:nvGrpSpPr>
        <p:grpSpPr>
          <a:xfrm>
            <a:off x="508932" y="1329212"/>
            <a:ext cx="4499539" cy="1668592"/>
            <a:chOff x="1455701" y="1381681"/>
            <a:chExt cx="4499539" cy="1668592"/>
          </a:xfrm>
        </p:grpSpPr>
        <p:sp>
          <p:nvSpPr>
            <p:cNvPr id="7" name="Rounded Rectangle 6"/>
            <p:cNvSpPr/>
            <p:nvPr/>
          </p:nvSpPr>
          <p:spPr>
            <a:xfrm>
              <a:off x="1455701" y="1381681"/>
              <a:ext cx="4499539" cy="1668592"/>
            </a:xfrm>
            <a:prstGeom prst="roundRect">
              <a:avLst>
                <a:gd name="adj" fmla="val 4956"/>
              </a:avLst>
            </a:prstGeom>
            <a:solidFill>
              <a:schemeClr val="bg1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pic>
          <p:nvPicPr>
            <p:cNvPr id="9" name="Picture 8" descr="Bildergebnis für red cross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BEBA8EAE-BF5A-486C-A8C5-ECC9F3942E4B}">
                  <a14:imgProps xmlns:a14="http://schemas.microsoft.com/office/drawing/2010/main">
                    <a14:imgLayer r:embed="rId5">
                      <a14:imgEffect>
                        <a14:saturation sat="120000"/>
                      </a14:imgEffect>
                    </a14:imgLayer>
                  </a14:imgProps>
                </a:ex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762498" y="1427260"/>
              <a:ext cx="1119442" cy="6384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8" name="TextBox 24"/>
            <p:cNvSpPr txBox="1"/>
            <p:nvPr/>
          </p:nvSpPr>
          <p:spPr>
            <a:xfrm>
              <a:off x="1467622" y="1397991"/>
              <a:ext cx="4453584" cy="127419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1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First prototype #499</a:t>
              </a:r>
            </a:p>
            <a:p>
              <a:pPr marL="285750" lvl="0" indent="-28575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</a:pPr>
              <a:r>
                <a: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Small gas leak </a:t>
              </a:r>
              <a:r>
                <a:rPr lang="pt-BR" sz="1100" dirty="0">
                  <a:solidFill>
                    <a:srgbClr val="0C377B"/>
                  </a:solidFill>
                  <a:latin typeface="Arial"/>
                </a:rPr>
                <a:t>(</a:t>
              </a:r>
              <a:r>
                <a:rPr lang="pt-BR" sz="1100" dirty="0" smtClean="0">
                  <a:solidFill>
                    <a:srgbClr val="0C377B"/>
                  </a:solidFill>
                  <a:latin typeface="Arial"/>
                </a:rPr>
                <a:t>3.7e-5 </a:t>
              </a:r>
              <a:r>
                <a:rPr lang="pt-BR" sz="1100" dirty="0">
                  <a:solidFill>
                    <a:srgbClr val="0C377B"/>
                  </a:solidFill>
                  <a:latin typeface="Arial"/>
                </a:rPr>
                <a:t>mbar L / </a:t>
              </a:r>
              <a:r>
                <a:rPr lang="pt-BR" sz="1100" dirty="0" smtClean="0">
                  <a:solidFill>
                    <a:srgbClr val="0C377B"/>
                  </a:solidFill>
                  <a:latin typeface="Arial"/>
                </a:rPr>
                <a:t>s)	</a:t>
              </a:r>
              <a:endParaRPr kumimoji="0" lang="en-US" sz="11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endParaRPr>
            </a:p>
            <a:p>
              <a:pPr marL="285750" marR="0" lvl="0" indent="-28575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Char char="-"/>
                <a:tabLst/>
                <a:defRPr/>
              </a:pPr>
              <a:r>
                <a: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Absence of TaF</a:t>
              </a:r>
              <a:r>
                <a:rPr kumimoji="0" lang="en-US" sz="1600" b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</a:t>
              </a:r>
              <a:r>
                <a: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and SF</a:t>
              </a:r>
              <a:r>
                <a:rPr kumimoji="0" lang="en-US" sz="1600" b="0" u="none" strike="noStrike" kern="1200" cap="none" spc="0" normalizeH="0" baseline="-2500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x</a:t>
              </a:r>
              <a:r>
                <a: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in mass spectra</a:t>
              </a:r>
            </a:p>
            <a:p>
              <a:pPr marL="0" marR="0" lvl="0" indent="0" algn="l" defTabSz="914400" rtl="0" eaLnBrk="1" fontAlgn="auto" latinLnBrk="0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>
              <a:off x="1828526" y="2572589"/>
              <a:ext cx="415290" cy="205740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20" name="TextBox 26"/>
            <p:cNvSpPr txBox="1"/>
            <p:nvPr/>
          </p:nvSpPr>
          <p:spPr>
            <a:xfrm>
              <a:off x="2381247" y="2375063"/>
              <a:ext cx="330487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Unit </a:t>
              </a: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did not produce BFx beams</a:t>
              </a:r>
            </a:p>
            <a:p>
              <a:pPr marL="0" marR="0" lvl="0" indent="0" algn="l" defTabSz="914400" rtl="0" eaLnBrk="1" fontAlgn="auto" latinLnBrk="0" hangingPunct="1"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no</a:t>
              </a:r>
              <a:r>
                <a:rPr kumimoji="0" lang="en-US" sz="1600" b="0" u="none" strike="noStrike" kern="1200" cap="none" spc="0" normalizeH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 fluorine saturation	</a:t>
              </a:r>
              <a:endParaRPr kumimoji="0" lang="en-US" sz="16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5819717" y="1327410"/>
            <a:ext cx="4658658" cy="1668592"/>
            <a:chOff x="6077640" y="1352386"/>
            <a:chExt cx="4658658" cy="1668592"/>
          </a:xfrm>
        </p:grpSpPr>
        <p:sp>
          <p:nvSpPr>
            <p:cNvPr id="21" name="Rectangle 20"/>
            <p:cNvSpPr/>
            <p:nvPr/>
          </p:nvSpPr>
          <p:spPr>
            <a:xfrm>
              <a:off x="6164298" y="1356323"/>
              <a:ext cx="4572000" cy="1311128"/>
            </a:xfrm>
            <a:prstGeom prst="rect">
              <a:avLst/>
            </a:prstGeom>
          </p:spPr>
          <p:txBody>
            <a:bodyPr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lvl="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1600" b="1" dirty="0">
                  <a:solidFill>
                    <a:srgbClr val="0C377B"/>
                  </a:solidFill>
                  <a:latin typeface="Arial"/>
                </a:rPr>
                <a:t>Second prototype #513</a:t>
              </a:r>
              <a:endParaRPr lang="en-US" sz="1600" dirty="0">
                <a:solidFill>
                  <a:srgbClr val="0C377B"/>
                </a:solidFill>
                <a:latin typeface="Arial"/>
              </a:endParaRPr>
            </a:p>
            <a:p>
              <a:pPr marL="285750" lvl="0" indent="-28575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</a:pP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Increased leak </a:t>
              </a:r>
              <a:r>
                <a:rPr lang="en-US" sz="1200" dirty="0">
                  <a:solidFill>
                    <a:srgbClr val="0C377B"/>
                  </a:solidFill>
                  <a:latin typeface="Arial"/>
                </a:rPr>
                <a:t>(1.84e-4 mbar </a:t>
              </a:r>
              <a:r>
                <a:rPr lang="en-US" sz="1200" dirty="0" smtClean="0">
                  <a:solidFill>
                    <a:srgbClr val="0C377B"/>
                  </a:solidFill>
                  <a:latin typeface="Arial"/>
                </a:rPr>
                <a:t>L/s)</a:t>
              </a:r>
              <a:endParaRPr lang="en-US" sz="1200" dirty="0">
                <a:solidFill>
                  <a:srgbClr val="0C377B"/>
                </a:solidFill>
                <a:latin typeface="Arial"/>
              </a:endParaRPr>
            </a:p>
            <a:p>
              <a:pPr marL="285750" lvl="0" indent="-28575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Strong TaF</a:t>
              </a:r>
              <a:r>
                <a:rPr lang="en-US" sz="1600" baseline="-25000" dirty="0">
                  <a:solidFill>
                    <a:srgbClr val="0C377B"/>
                  </a:solidFill>
                  <a:latin typeface="Arial"/>
                </a:rPr>
                <a:t>x</a:t>
              </a: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 </a:t>
              </a: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and SF</a:t>
              </a:r>
              <a:r>
                <a:rPr lang="en-US" sz="1600" baseline="-25000" dirty="0" smtClean="0">
                  <a:solidFill>
                    <a:srgbClr val="0C377B"/>
                  </a:solidFill>
                  <a:latin typeface="Arial"/>
                </a:rPr>
                <a:t>x</a:t>
              </a: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 peaks</a:t>
              </a:r>
              <a:endParaRPr lang="en-US" sz="1600" dirty="0">
                <a:solidFill>
                  <a:srgbClr val="0C377B"/>
                </a:solidFill>
                <a:latin typeface="Arial"/>
              </a:endParaRPr>
            </a:p>
            <a:p>
              <a:pPr marL="285750" lvl="0" indent="-285750"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  <a:buFontTx/>
                <a:buChar char="-"/>
                <a:defRPr/>
              </a:pP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No </a:t>
              </a:r>
              <a:r>
                <a:rPr lang="en-US" sz="1600" dirty="0" err="1">
                  <a:solidFill>
                    <a:srgbClr val="0C377B"/>
                  </a:solidFill>
                  <a:latin typeface="Arial"/>
                </a:rPr>
                <a:t>TaO</a:t>
              </a:r>
              <a:r>
                <a:rPr lang="en-US" sz="1600" dirty="0">
                  <a:solidFill>
                    <a:srgbClr val="0C377B"/>
                  </a:solidFill>
                  <a:latin typeface="Arial"/>
                </a:rPr>
                <a:t> </a:t>
              </a:r>
              <a:r>
                <a:rPr lang="en-US" sz="1600" dirty="0" smtClean="0">
                  <a:solidFill>
                    <a:srgbClr val="0C377B"/>
                  </a:solidFill>
                  <a:latin typeface="Arial"/>
                </a:rPr>
                <a:t>peaks</a:t>
              </a:r>
            </a:p>
          </p:txBody>
        </p:sp>
        <p:grpSp>
          <p:nvGrpSpPr>
            <p:cNvPr id="35" name="Group 34"/>
            <p:cNvGrpSpPr/>
            <p:nvPr/>
          </p:nvGrpSpPr>
          <p:grpSpPr>
            <a:xfrm>
              <a:off x="6077640" y="1352386"/>
              <a:ext cx="4142812" cy="1668592"/>
              <a:chOff x="6065157" y="1369548"/>
              <a:chExt cx="4142812" cy="1668592"/>
            </a:xfrm>
          </p:grpSpPr>
          <p:sp>
            <p:nvSpPr>
              <p:cNvPr id="6" name="Rounded Rectangle 5"/>
              <p:cNvSpPr/>
              <p:nvPr/>
            </p:nvSpPr>
            <p:spPr>
              <a:xfrm>
                <a:off x="6065157" y="1369548"/>
                <a:ext cx="4142812" cy="1668592"/>
              </a:xfrm>
              <a:prstGeom prst="roundRect">
                <a:avLst>
                  <a:gd name="adj" fmla="val 4956"/>
                </a:avLst>
              </a:prstGeom>
              <a:noFill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pic>
            <p:nvPicPr>
              <p:cNvPr id="10" name="Picture 9" descr="https://upload.wikimedia.org/wikipedia/commons/thumb/0/03/Green_check.svg/200px-Green_check.svg.png"/>
              <p:cNvPicPr>
                <a:picLocks noChangeAspect="1" noChangeArrowheads="1"/>
              </p:cNvPicPr>
              <p:nvPr/>
            </p:nvPicPr>
            <p:blipFill>
              <a:blip r:embed="rId6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9366467" y="1406931"/>
                <a:ext cx="772687" cy="772687"/>
              </a:xfrm>
              <a:prstGeom prst="rect">
                <a:avLst/>
              </a:prstGeom>
              <a:noFill/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</p:pic>
          <p:sp>
            <p:nvSpPr>
              <p:cNvPr id="23" name="Right Arrow 22"/>
              <p:cNvSpPr/>
              <p:nvPr/>
            </p:nvSpPr>
            <p:spPr>
              <a:xfrm>
                <a:off x="6270620" y="2645145"/>
                <a:ext cx="415290" cy="205740"/>
              </a:xfrm>
              <a:prstGeom prst="right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GB"/>
              </a:p>
            </p:txBody>
          </p:sp>
          <p:sp>
            <p:nvSpPr>
              <p:cNvPr id="24" name="TextBox 30"/>
              <p:cNvSpPr txBox="1"/>
              <p:nvPr/>
            </p:nvSpPr>
            <p:spPr>
              <a:xfrm>
                <a:off x="6795827" y="2526491"/>
                <a:ext cx="3304870" cy="36061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1pPr>
                <a:lvl2pPr marL="4572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2pPr>
                <a:lvl3pPr marL="9144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3pPr>
                <a:lvl4pPr marL="13716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4pPr>
                <a:lvl5pPr marL="1828800" algn="l" rtl="0" eaLnBrk="0" fontAlgn="base" hangingPunct="0">
                  <a:spcBef>
                    <a:spcPct val="0"/>
                  </a:spcBef>
                  <a:spcAft>
                    <a:spcPct val="0"/>
                  </a:spcAft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kern="1200">
                    <a:solidFill>
                      <a:schemeClr val="tx1"/>
                    </a:solidFill>
                    <a:latin typeface="Corbel" panose="020B0503020204020204" pitchFamily="34" charset="0"/>
                    <a:ea typeface="+mn-ea"/>
                    <a:cs typeface="+mn-cs"/>
                  </a:defRPr>
                </a:lvl9pPr>
              </a:lstStyle>
              <a:p>
                <a:pPr eaLnBrk="1" fontAlgn="auto" hangingPunct="1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1600" dirty="0" smtClean="0">
                    <a:solidFill>
                      <a:srgbClr val="0C377B"/>
                    </a:solidFill>
                    <a:latin typeface="Arial"/>
                  </a:rPr>
                  <a:t>Stable and intense 8BFx beams</a:t>
                </a:r>
                <a:endParaRPr kumimoji="0" lang="en-US" sz="1600" b="0" u="none" strike="noStrike" kern="1200" cap="none" spc="0" normalizeH="0" baseline="0" noProof="0" dirty="0" smtClean="0">
                  <a:ln>
                    <a:noFill/>
                  </a:ln>
                  <a:solidFill>
                    <a:srgbClr val="0C377B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endParaRPr>
              </a:p>
            </p:txBody>
          </p:sp>
        </p:grpSp>
      </p:grpSp>
      <p:grpSp>
        <p:nvGrpSpPr>
          <p:cNvPr id="34" name="Group 33"/>
          <p:cNvGrpSpPr/>
          <p:nvPr/>
        </p:nvGrpSpPr>
        <p:grpSpPr>
          <a:xfrm>
            <a:off x="6498807" y="3191838"/>
            <a:ext cx="3201506" cy="2901326"/>
            <a:chOff x="7183917" y="2943442"/>
            <a:chExt cx="3201506" cy="2901326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7"/>
            <a:srcRect l="7221"/>
            <a:stretch/>
          </p:blipFill>
          <p:spPr>
            <a:xfrm>
              <a:off x="7183917" y="2943442"/>
              <a:ext cx="3201506" cy="1993466"/>
            </a:xfrm>
            <a:prstGeom prst="rect">
              <a:avLst/>
            </a:prstGeom>
          </p:spPr>
        </p:pic>
        <p:pic>
          <p:nvPicPr>
            <p:cNvPr id="26" name="Picture 25"/>
            <p:cNvPicPr>
              <a:picLocks noChangeAspect="1"/>
            </p:cNvPicPr>
            <p:nvPr/>
          </p:nvPicPr>
          <p:blipFill rotWithShape="1">
            <a:blip r:embed="rId8">
              <a:extLst>
                <a:ext uri="{BEBA8EAE-BF5A-486C-A8C5-ECC9F3942E4B}">
                  <a14:imgProps xmlns:a14="http://schemas.microsoft.com/office/drawing/2010/main">
                    <a14:imgLayer r:embed="rId9">
                      <a14:imgEffect>
                        <a14:brightnessContrast contrast="40000"/>
                      </a14:imgEffect>
                    </a14:imgLayer>
                  </a14:imgProps>
                </a:ext>
              </a:extLst>
            </a:blip>
            <a:srcRect l="34644" t="31122" r="50459" b="45989"/>
            <a:stretch/>
          </p:blipFill>
          <p:spPr>
            <a:xfrm>
              <a:off x="7195244" y="4957522"/>
              <a:ext cx="868681" cy="887246"/>
            </a:xfrm>
            <a:prstGeom prst="rect">
              <a:avLst/>
            </a:prstGeom>
          </p:spPr>
        </p:pic>
        <p:sp>
          <p:nvSpPr>
            <p:cNvPr id="27" name="TextBox 40"/>
            <p:cNvSpPr txBox="1"/>
            <p:nvPr/>
          </p:nvSpPr>
          <p:spPr>
            <a:xfrm>
              <a:off x="8078927" y="5496666"/>
              <a:ext cx="1991448" cy="313932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orbel" panose="020B0503020204020204" pitchFamily="34" charset="0"/>
                  <a:ea typeface="+mn-ea"/>
                  <a:cs typeface="+mn-cs"/>
                </a:defRPr>
              </a:lvl9pPr>
            </a:lstStyle>
            <a:p>
              <a:pPr eaLnBrk="1" fontAlgn="auto" hangingPunct="1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en-US" sz="1200" dirty="0" smtClean="0">
                  <a:solidFill>
                    <a:srgbClr val="0C377B"/>
                  </a:solidFill>
                  <a:latin typeface="Arial"/>
                </a:rPr>
                <a:t>TaO</a:t>
              </a:r>
              <a:r>
                <a:rPr lang="en-US" sz="1200" baseline="-25000" dirty="0" smtClean="0">
                  <a:solidFill>
                    <a:srgbClr val="0C377B"/>
                  </a:solidFill>
                  <a:latin typeface="Arial"/>
                </a:rPr>
                <a:t>x</a:t>
              </a:r>
              <a:r>
                <a:rPr lang="en-US" sz="1200" dirty="0" smtClean="0">
                  <a:solidFill>
                    <a:srgbClr val="0C377B"/>
                  </a:solidFill>
                  <a:latin typeface="Arial"/>
                </a:rPr>
                <a:t>F</a:t>
              </a:r>
              <a:r>
                <a:rPr lang="en-US" sz="1200" baseline="-25000" dirty="0" smtClean="0">
                  <a:solidFill>
                    <a:srgbClr val="0C377B"/>
                  </a:solidFill>
                  <a:latin typeface="Arial"/>
                </a:rPr>
                <a:t>y</a:t>
              </a:r>
              <a:r>
                <a:rPr lang="en-US" sz="1200" dirty="0" smtClean="0">
                  <a:solidFill>
                    <a:srgbClr val="0C377B"/>
                  </a:solidFill>
                  <a:latin typeface="Arial"/>
                </a:rPr>
                <a:t> deposits in target</a:t>
              </a:r>
              <a:endParaRPr kumimoji="0" lang="en-US" sz="1200" b="0" u="none" strike="noStrike" kern="1200" cap="none" spc="0" normalizeH="0" baseline="0" noProof="0" dirty="0" smtClean="0">
                <a:ln>
                  <a:noFill/>
                </a:ln>
                <a:solidFill>
                  <a:srgbClr val="0C377B"/>
                </a:solidFill>
                <a:effectLst/>
                <a:uLnTx/>
                <a:uFillTx/>
                <a:latin typeface="Arial"/>
              </a:endParaRPr>
            </a:p>
          </p:txBody>
        </p:sp>
      </p:grp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10"/>
          <a:srcRect l="60256" t="48407" b="4856"/>
          <a:stretch/>
        </p:blipFill>
        <p:spPr>
          <a:xfrm>
            <a:off x="9766270" y="4224020"/>
            <a:ext cx="2084259" cy="1961759"/>
          </a:xfrm>
          <a:prstGeom prst="rect">
            <a:avLst/>
          </a:prstGeom>
        </p:spPr>
      </p:pic>
      <p:sp>
        <p:nvSpPr>
          <p:cNvPr id="31" name="TextBox 35"/>
          <p:cNvSpPr txBox="1"/>
          <p:nvPr/>
        </p:nvSpPr>
        <p:spPr>
          <a:xfrm>
            <a:off x="10245893" y="3496267"/>
            <a:ext cx="1125012" cy="6093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orbel" panose="020B0503020204020204" pitchFamily="34" charset="0"/>
                <a:ea typeface="+mn-ea"/>
                <a:cs typeface="+mn-cs"/>
              </a:defRPr>
            </a:lvl9pPr>
          </a:lstStyle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400" dirty="0" smtClean="0">
                <a:solidFill>
                  <a:srgbClr val="0C377B"/>
                </a:solidFill>
                <a:latin typeface="Arial"/>
              </a:rPr>
              <a:t>Gas line rupture</a:t>
            </a:r>
            <a:endParaRPr kumimoji="0" lang="en-US" sz="1400" b="0" u="none" strike="noStrike" kern="1200" cap="none" spc="0" normalizeH="0" baseline="0" noProof="0" dirty="0" smtClean="0">
              <a:ln>
                <a:noFill/>
              </a:ln>
              <a:solidFill>
                <a:srgbClr val="0C377B"/>
              </a:solidFill>
              <a:effectLst/>
              <a:uLnTx/>
              <a:uFillTx/>
              <a:latin typeface="Arial"/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>
            <a:off x="11071205" y="3888858"/>
            <a:ext cx="470223" cy="1246178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6103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057" y="43411"/>
            <a:ext cx="11321143" cy="715840"/>
          </a:xfrm>
        </p:spPr>
        <p:txBody>
          <a:bodyPr>
            <a:noAutofit/>
          </a:bodyPr>
          <a:lstStyle/>
          <a:p>
            <a:r>
              <a:rPr lang="en-US" sz="2800" dirty="0" smtClean="0"/>
              <a:t>The Target </a:t>
            </a:r>
            <a:r>
              <a:rPr lang="en-US" sz="2800" dirty="0"/>
              <a:t>and ion Source Development (</a:t>
            </a:r>
            <a:r>
              <a:rPr lang="en-US" sz="2800" dirty="0" smtClean="0"/>
              <a:t>TISD) team</a:t>
            </a:r>
            <a:endParaRPr lang="en-GB" sz="2800" dirty="0"/>
          </a:p>
        </p:txBody>
      </p:sp>
      <p:grpSp>
        <p:nvGrpSpPr>
          <p:cNvPr id="11" name="Group 10"/>
          <p:cNvGrpSpPr/>
          <p:nvPr/>
        </p:nvGrpSpPr>
        <p:grpSpPr>
          <a:xfrm>
            <a:off x="1723849" y="4910575"/>
            <a:ext cx="8629453" cy="906028"/>
            <a:chOff x="1503581" y="4858224"/>
            <a:chExt cx="8629453" cy="906028"/>
          </a:xfrm>
        </p:grpSpPr>
        <p:sp>
          <p:nvSpPr>
            <p:cNvPr id="4" name="Content Placeholder 1"/>
            <p:cNvSpPr txBox="1">
              <a:spLocks/>
            </p:cNvSpPr>
            <p:nvPr/>
          </p:nvSpPr>
          <p:spPr>
            <a:xfrm>
              <a:off x="1906180" y="4858224"/>
              <a:ext cx="8226854" cy="421683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5425" indent="-225425" algn="l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1"/>
                </a:buClr>
                <a:buSzPct val="100000"/>
                <a:buFont typeface="Arial"/>
                <a:buChar char="•"/>
                <a:defRPr kumimoji="0" sz="3000" b="0" i="0" kern="120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1pPr>
              <a:lvl2pPr marL="460375" indent="-228600" algn="l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bg2"/>
                </a:buClr>
                <a:buSzPct val="100000"/>
                <a:buFont typeface="Arial"/>
                <a:buChar char="•"/>
                <a:defRPr kumimoji="0" sz="3000" b="0" i="0" kern="120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2pPr>
              <a:lvl3pPr marL="685800" indent="-225425" algn="l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2"/>
                </a:buClr>
                <a:buSzPct val="100000"/>
                <a:buFont typeface="Arial"/>
                <a:buChar char="•"/>
                <a:defRPr kumimoji="0" sz="3000" b="0" i="0" kern="120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3pPr>
              <a:lvl4pPr marL="909638" indent="-223838" algn="l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3"/>
                </a:buClr>
                <a:buSzPct val="100000"/>
                <a:buFont typeface="Arial"/>
                <a:buChar char="•"/>
                <a:defRPr kumimoji="0" sz="3000" b="0" i="0" kern="120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4pPr>
              <a:lvl5pPr marL="1146175" indent="-236538" algn="l" rtl="0" eaLnBrk="1" latinLnBrk="0" hangingPunct="1">
                <a:lnSpc>
                  <a:spcPct val="100000"/>
                </a:lnSpc>
                <a:spcBef>
                  <a:spcPts val="900"/>
                </a:spcBef>
                <a:buClr>
                  <a:schemeClr val="accent4"/>
                </a:buClr>
                <a:buSzPct val="100000"/>
                <a:buFont typeface="Arial"/>
                <a:buChar char="•"/>
                <a:defRPr kumimoji="0" sz="3000" b="0" i="0" kern="1200" baseline="0">
                  <a:solidFill>
                    <a:srgbClr val="0C377B"/>
                  </a:solidFill>
                  <a:latin typeface="+mn-lt"/>
                  <a:ea typeface="+mn-ea"/>
                  <a:cs typeface="Ubuntu Light"/>
                </a:defRPr>
              </a:lvl5pPr>
              <a:lvl6pPr marL="1700784" indent="-18288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 typeface="Arial"/>
                <a:buChar char="-"/>
                <a:defRPr kumimoji="0" sz="20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100000"/>
                <a:buFont typeface="Arial"/>
                <a:buChar char="•"/>
                <a:defRPr kumimoji="0" sz="18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39696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▪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317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Font typeface="Arial"/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>
                <a:buNone/>
              </a:pPr>
              <a:r>
                <a:rPr lang="en-US" sz="2000" dirty="0">
                  <a:solidFill>
                    <a:srgbClr val="002060"/>
                  </a:solidFill>
                </a:rPr>
                <a:t>Providing a large choice of </a:t>
              </a:r>
              <a:r>
                <a:rPr lang="en-US" sz="2000" b="1" dirty="0">
                  <a:solidFill>
                    <a:srgbClr val="002060"/>
                  </a:solidFill>
                </a:rPr>
                <a:t>intense</a:t>
              </a:r>
              <a:r>
                <a:rPr lang="en-US" sz="2000" dirty="0">
                  <a:solidFill>
                    <a:srgbClr val="002060"/>
                  </a:solidFill>
                </a:rPr>
                <a:t> and </a:t>
              </a:r>
              <a:r>
                <a:rPr lang="en-US" sz="2000" b="1" dirty="0">
                  <a:solidFill>
                    <a:srgbClr val="002060"/>
                  </a:solidFill>
                </a:rPr>
                <a:t>pure</a:t>
              </a:r>
              <a:r>
                <a:rPr lang="en-US" sz="2000" dirty="0">
                  <a:solidFill>
                    <a:srgbClr val="002060"/>
                  </a:solidFill>
                </a:rPr>
                <a:t> </a:t>
              </a:r>
              <a:r>
                <a:rPr lang="en-US" sz="2000" u="sng" dirty="0">
                  <a:solidFill>
                    <a:srgbClr val="002060"/>
                  </a:solidFill>
                </a:rPr>
                <a:t>radioactive beams</a:t>
              </a: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1503581" y="5394920"/>
              <a:ext cx="85202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Constant </a:t>
              </a:r>
              <a:r>
                <a:rPr lang="en-US" dirty="0" smtClean="0"/>
                <a:t>development is </a:t>
              </a:r>
              <a:r>
                <a:rPr lang="en-US" dirty="0"/>
                <a:t>required to keep ISOLDE at the forefront of RIB facilities</a:t>
              </a:r>
              <a:endParaRPr lang="en-GB" dirty="0"/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875089" y="4213013"/>
            <a:ext cx="10661150" cy="394831"/>
            <a:chOff x="-470815" y="2125518"/>
            <a:chExt cx="10661150" cy="394831"/>
          </a:xfrm>
        </p:grpSpPr>
        <p:sp>
          <p:nvSpPr>
            <p:cNvPr id="5" name="TextBox 4"/>
            <p:cNvSpPr txBox="1"/>
            <p:nvPr/>
          </p:nvSpPr>
          <p:spPr>
            <a:xfrm>
              <a:off x="2875924" y="2151017"/>
              <a:ext cx="100540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J</a:t>
              </a:r>
              <a:r>
                <a:rPr lang="en-US" dirty="0" smtClean="0"/>
                <a:t>. Ballof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6047434" y="2136843"/>
              <a:ext cx="125778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/>
                <a:t>Y.Martinez</a:t>
              </a:r>
              <a:endParaRPr lang="en-GB" dirty="0"/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-470815" y="2126765"/>
              <a:ext cx="97982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T</a:t>
              </a:r>
              <a:r>
                <a:rPr lang="en-US" dirty="0" smtClean="0"/>
                <a:t>. </a:t>
              </a:r>
              <a:r>
                <a:rPr lang="en-US" dirty="0" err="1" smtClean="0"/>
                <a:t>Stora</a:t>
              </a:r>
              <a:endParaRPr lang="en-GB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4108986" y="2125518"/>
              <a:ext cx="171078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F. Boix Pamies</a:t>
              </a:r>
              <a:endParaRPr lang="en-GB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9172108" y="2142172"/>
              <a:ext cx="10182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S.Rothe</a:t>
              </a:r>
              <a:endParaRPr lang="en-GB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7566589" y="2125518"/>
              <a:ext cx="134754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err="1" smtClean="0"/>
                <a:t>J.P.Ramos</a:t>
              </a:r>
              <a:r>
                <a:rPr lang="en-US" dirty="0" smtClean="0"/>
                <a:t> </a:t>
              </a:r>
              <a:endParaRPr lang="en-GB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1168373" y="2151017"/>
              <a:ext cx="147989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D. Leimbach</a:t>
              </a:r>
              <a:endParaRPr lang="en-GB" dirty="0"/>
            </a:p>
          </p:txBody>
        </p: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6" t="27411" r="8432" b="41514"/>
          <a:stretch/>
        </p:blipFill>
        <p:spPr>
          <a:xfrm>
            <a:off x="948662" y="874264"/>
            <a:ext cx="10582427" cy="3265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671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16114" y="88220"/>
            <a:ext cx="8404225" cy="811212"/>
          </a:xfrm>
        </p:spPr>
        <p:txBody>
          <a:bodyPr/>
          <a:lstStyle/>
          <a:p>
            <a:pPr eaLnBrk="1" hangingPunct="1"/>
            <a:r>
              <a:rPr lang="en-GB" altLang="en-US" dirty="0" smtClean="0"/>
              <a:t>Clean </a:t>
            </a:r>
            <a:r>
              <a:rPr lang="en-GB" altLang="en-US" baseline="30000" dirty="0" smtClean="0"/>
              <a:t>206</a:t>
            </a:r>
            <a:r>
              <a:rPr lang="en-GB" altLang="en-US" dirty="0" smtClean="0"/>
              <a:t>Hg beams with VAD</a:t>
            </a:r>
            <a:r>
              <a:rPr lang="en-GB" altLang="en-US" dirty="0" smtClean="0">
                <a:solidFill>
                  <a:srgbClr val="FF0000"/>
                </a:solidFill>
              </a:rPr>
              <a:t>LIS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96888" y="4021818"/>
            <a:ext cx="11426598" cy="2000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charset="0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400" dirty="0" smtClean="0"/>
              <a:t>3</a:t>
            </a:r>
            <a:r>
              <a:rPr lang="en-US" altLang="x-none" sz="2400" baseline="30000" dirty="0" smtClean="0"/>
              <a:t>rd</a:t>
            </a:r>
            <a:r>
              <a:rPr lang="en-US" altLang="x-none" sz="2400" dirty="0" smtClean="0"/>
              <a:t> on-line application of VADLIS ion source for an experiment</a:t>
            </a:r>
          </a:p>
          <a:p>
            <a:pPr marL="1085850" lvl="1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000" dirty="0" smtClean="0"/>
              <a:t>(full Hg chain for in source laser spectroscopy; Mg + Ne for ISOLTRAP, 206Hg for </a:t>
            </a:r>
            <a:r>
              <a:rPr lang="en-US" altLang="x-none" sz="2000" dirty="0" err="1" smtClean="0"/>
              <a:t>Miniball</a:t>
            </a:r>
            <a:r>
              <a:rPr lang="en-US" altLang="x-none" sz="2000" dirty="0" smtClean="0"/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  <a:defRPr/>
            </a:pPr>
            <a:r>
              <a:rPr lang="en-US" altLang="x-none" sz="2400" dirty="0" smtClean="0"/>
              <a:t>RILIS</a:t>
            </a:r>
            <a:r>
              <a:rPr lang="mr-IN" altLang="x-none" sz="2400" dirty="0" smtClean="0"/>
              <a:t>–</a:t>
            </a:r>
            <a:r>
              <a:rPr lang="en-US" altLang="x-none" sz="2400" dirty="0" smtClean="0"/>
              <a:t>mode achieves similar efficiency to VADIS-mode</a:t>
            </a:r>
          </a:p>
          <a:p>
            <a:pPr marL="342900" indent="-342900">
              <a:buFontTx/>
              <a:buChar char="-"/>
              <a:defRPr/>
            </a:pPr>
            <a:r>
              <a:rPr lang="en-US" altLang="x-none" sz="2400" dirty="0" smtClean="0"/>
              <a:t>Note: RILIS-mode efficiency is expected to improve by at least </a:t>
            </a:r>
            <a:r>
              <a:rPr lang="en-US" altLang="x-none" sz="3200" b="1" dirty="0" smtClean="0">
                <a:solidFill>
                  <a:srgbClr val="FF0000"/>
                </a:solidFill>
              </a:rPr>
              <a:t>2 x</a:t>
            </a:r>
            <a:r>
              <a:rPr lang="en-US" altLang="x-none" sz="2400" dirty="0" smtClean="0"/>
              <a:t>  if the adjustable-extractor VADIS is used.</a:t>
            </a: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534"/>
          <a:stretch>
            <a:fillRect/>
          </a:stretch>
        </p:blipFill>
        <p:spPr bwMode="auto">
          <a:xfrm>
            <a:off x="1760084" y="1068047"/>
            <a:ext cx="7937500" cy="2843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0588171" y="5718050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B.Marsh</a:t>
            </a:r>
            <a:endParaRPr lang="en-GB" dirty="0"/>
          </a:p>
        </p:txBody>
      </p:sp>
      <p:pic>
        <p:nvPicPr>
          <p:cNvPr id="11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68821" y="205991"/>
            <a:ext cx="1149454" cy="8620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11186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6225" y="52693"/>
            <a:ext cx="10969139" cy="715840"/>
          </a:xfrm>
        </p:spPr>
        <p:txBody>
          <a:bodyPr>
            <a:normAutofit/>
          </a:bodyPr>
          <a:lstStyle/>
          <a:p>
            <a:r>
              <a:rPr lang="en-GB" dirty="0" smtClean="0">
                <a:solidFill>
                  <a:srgbClr val="1F497D"/>
                </a:solidFill>
                <a:latin typeface="Calibri" panose="020F0502020204030204" pitchFamily="34" charset="0"/>
                <a:ea typeface="Calibri" panose="020F0502020204030204" pitchFamily="34" charset="0"/>
                <a:cs typeface="Calibri" panose="020F0502020204030204" pitchFamily="34" charset="0"/>
              </a:rPr>
              <a:t>VADIS / VADLIS developments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21</a:t>
            </a:fld>
            <a:endParaRPr lang="en-US"/>
          </a:p>
        </p:txBody>
      </p:sp>
      <p:grpSp>
        <p:nvGrpSpPr>
          <p:cNvPr id="31" name="Group 30"/>
          <p:cNvGrpSpPr/>
          <p:nvPr/>
        </p:nvGrpSpPr>
        <p:grpSpPr>
          <a:xfrm>
            <a:off x="1341566" y="885519"/>
            <a:ext cx="3194170" cy="2737984"/>
            <a:chOff x="1126850" y="1031679"/>
            <a:chExt cx="2189407" cy="1876719"/>
          </a:xfrm>
        </p:grpSpPr>
        <p:pic>
          <p:nvPicPr>
            <p:cNvPr id="8" name="Picture 4" descr="Picture 4"/>
            <p:cNvPicPr>
              <a:picLocks noChangeAspect="1"/>
            </p:cNvPicPr>
            <p:nvPr/>
          </p:nvPicPr>
          <p:blipFill>
            <a:blip r:embed="rId2">
              <a:extLst/>
            </a:blip>
            <a:srcRect t="7487"/>
            <a:stretch>
              <a:fillRect/>
            </a:stretch>
          </p:blipFill>
          <p:spPr>
            <a:xfrm>
              <a:off x="1223233" y="1346861"/>
              <a:ext cx="2093024" cy="156153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4" name="Standard VADIS"/>
            <p:cNvSpPr txBox="1"/>
            <p:nvPr/>
          </p:nvSpPr>
          <p:spPr>
            <a:xfrm>
              <a:off x="1126850" y="1031679"/>
              <a:ext cx="1723485" cy="3200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500">
                  <a:solidFill>
                    <a:srgbClr val="3153A0"/>
                  </a:solidFill>
                </a:defRPr>
              </a:lvl1pPr>
            </a:lstStyle>
            <a:p>
              <a:r>
                <a:rPr dirty="0"/>
                <a:t>Standard VADIS </a:t>
              </a: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5540028" y="780126"/>
            <a:ext cx="3447031" cy="2916532"/>
            <a:chOff x="1202519" y="3018180"/>
            <a:chExt cx="2388243" cy="2020692"/>
          </a:xfrm>
        </p:grpSpPr>
        <p:pic>
          <p:nvPicPr>
            <p:cNvPr id="7" name="Picture 2" descr="Picture 2"/>
            <p:cNvPicPr>
              <a:picLocks noChangeAspect="1"/>
            </p:cNvPicPr>
            <p:nvPr/>
          </p:nvPicPr>
          <p:blipFill>
            <a:blip r:embed="rId3">
              <a:extLst/>
            </a:blip>
            <a:srcRect t="5604"/>
            <a:stretch>
              <a:fillRect/>
            </a:stretch>
          </p:blipFill>
          <p:spPr>
            <a:xfrm>
              <a:off x="1202519" y="3314751"/>
              <a:ext cx="2388243" cy="1724121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25" name="Prototype VADIS [1]"/>
            <p:cNvSpPr txBox="1"/>
            <p:nvPr/>
          </p:nvSpPr>
          <p:spPr>
            <a:xfrm>
              <a:off x="1241293" y="3018180"/>
              <a:ext cx="975972" cy="22390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="" xmlns:ma14="http://schemas.microsoft.com/office/mac/drawingml/2011/main" val="1"/>
              </a:ext>
            </a:extLst>
          </p:spPr>
          <p:txBody>
            <a:bodyPr wrap="none" lIns="45719" rIns="45719">
              <a:spAutoFit/>
            </a:bodyPr>
            <a:lstStyle>
              <a:lvl1pPr>
                <a:defRPr sz="1500">
                  <a:solidFill>
                    <a:srgbClr val="3153A0"/>
                  </a:solidFill>
                </a:defRPr>
              </a:lvl1pPr>
            </a:lstStyle>
            <a:p>
              <a:r>
                <a:rPr dirty="0" smtClean="0"/>
                <a:t>VADIS</a:t>
              </a:r>
              <a:r>
                <a:rPr lang="en-US" dirty="0" smtClean="0"/>
                <a:t> Dev. </a:t>
              </a:r>
              <a:r>
                <a:rPr dirty="0" smtClean="0"/>
                <a:t> </a:t>
              </a:r>
              <a:r>
                <a:rPr dirty="0" smtClean="0"/>
                <a:t>[</a:t>
              </a:r>
              <a:r>
                <a:rPr lang="en-US" dirty="0"/>
                <a:t>1</a:t>
              </a:r>
              <a:r>
                <a:rPr dirty="0" smtClean="0"/>
                <a:t>]</a:t>
              </a:r>
              <a:endParaRPr dirty="0"/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10652468" y="5817559"/>
            <a:ext cx="1257780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Y.Martinez</a:t>
            </a:r>
            <a:endParaRPr lang="en-GB" dirty="0"/>
          </a:p>
        </p:txBody>
      </p:sp>
      <p:grpSp>
        <p:nvGrpSpPr>
          <p:cNvPr id="45" name="Group 44"/>
          <p:cNvGrpSpPr/>
          <p:nvPr/>
        </p:nvGrpSpPr>
        <p:grpSpPr>
          <a:xfrm>
            <a:off x="975654" y="3623503"/>
            <a:ext cx="3560082" cy="1804084"/>
            <a:chOff x="258943" y="2481322"/>
            <a:chExt cx="3560082" cy="1804084"/>
          </a:xfrm>
        </p:grpSpPr>
        <p:grpSp>
          <p:nvGrpSpPr>
            <p:cNvPr id="33" name="Group 32"/>
            <p:cNvGrpSpPr/>
            <p:nvPr/>
          </p:nvGrpSpPr>
          <p:grpSpPr>
            <a:xfrm>
              <a:off x="258943" y="2481322"/>
              <a:ext cx="3560082" cy="1804084"/>
              <a:chOff x="3614131" y="1168790"/>
              <a:chExt cx="2788265" cy="1412963"/>
            </a:xfrm>
          </p:grpSpPr>
          <p:grpSp>
            <p:nvGrpSpPr>
              <p:cNvPr id="10" name="Group"/>
              <p:cNvGrpSpPr/>
              <p:nvPr/>
            </p:nvGrpSpPr>
            <p:grpSpPr>
              <a:xfrm>
                <a:off x="3614131" y="1498371"/>
                <a:ext cx="2788264" cy="1083382"/>
                <a:chOff x="0" y="0"/>
                <a:chExt cx="2788263" cy="1083380"/>
              </a:xfrm>
            </p:grpSpPr>
            <p:pic>
              <p:nvPicPr>
                <p:cNvPr id="11" name="legend_fields.png" descr="legend_fields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665715" cy="88068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2" name="phi_1_35V_0V.png" descr="phi_1_35V_0V.png"/>
                <p:cNvPicPr>
                  <a:picLocks noChangeAspect="1"/>
                </p:cNvPicPr>
                <p:nvPr/>
              </p:nvPicPr>
              <p:blipFill>
                <a:blip r:embed="rId5">
                  <a:extLst/>
                </a:blip>
                <a:srcRect l="25663" t="29704" r="25663" b="29704"/>
                <a:stretch>
                  <a:fillRect/>
                </a:stretch>
              </p:blipFill>
              <p:spPr>
                <a:xfrm>
                  <a:off x="678521" y="36886"/>
                  <a:ext cx="2109743" cy="1046495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3" name="ions.PNG" descr="ions.PNG"/>
                <p:cNvPicPr>
                  <a:picLocks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724579" y="507789"/>
                  <a:ext cx="2002110" cy="139701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22" name="Extraction plates 0 V"/>
              <p:cNvSpPr txBox="1"/>
              <p:nvPr/>
            </p:nvSpPr>
            <p:spPr>
              <a:xfrm>
                <a:off x="4309446" y="1168790"/>
                <a:ext cx="2092950" cy="32004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rIns="45719">
                <a:spAutoFit/>
              </a:bodyPr>
              <a:lstStyle>
                <a:lvl1pPr>
                  <a:defRPr sz="1500">
                    <a:solidFill>
                      <a:srgbClr val="3153A0"/>
                    </a:solidFill>
                  </a:defRPr>
                </a:lvl1pPr>
              </a:lstStyle>
              <a:p>
                <a:r>
                  <a:rPr dirty="0"/>
                  <a:t>Extraction plates 0 V</a:t>
                </a:r>
              </a:p>
            </p:txBody>
          </p:sp>
        </p:grpSp>
        <p:pic>
          <p:nvPicPr>
            <p:cNvPr id="41" name="Picture 40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60014" y="4026604"/>
              <a:ext cx="490580" cy="237857"/>
            </a:xfrm>
            <a:prstGeom prst="rect">
              <a:avLst/>
            </a:prstGeom>
          </p:spPr>
        </p:pic>
      </p:grpSp>
      <p:grpSp>
        <p:nvGrpSpPr>
          <p:cNvPr id="46" name="Group 45"/>
          <p:cNvGrpSpPr/>
          <p:nvPr/>
        </p:nvGrpSpPr>
        <p:grpSpPr>
          <a:xfrm>
            <a:off x="5215527" y="3714541"/>
            <a:ext cx="3918735" cy="1784018"/>
            <a:chOff x="4124081" y="3698600"/>
            <a:chExt cx="3918735" cy="1784018"/>
          </a:xfrm>
        </p:grpSpPr>
        <p:grpSp>
          <p:nvGrpSpPr>
            <p:cNvPr id="35" name="Group 34"/>
            <p:cNvGrpSpPr/>
            <p:nvPr/>
          </p:nvGrpSpPr>
          <p:grpSpPr>
            <a:xfrm>
              <a:off x="4124081" y="3698600"/>
              <a:ext cx="3918735" cy="1751707"/>
              <a:chOff x="3612057" y="3304687"/>
              <a:chExt cx="2977558" cy="1330993"/>
            </a:xfrm>
          </p:grpSpPr>
          <p:grpSp>
            <p:nvGrpSpPr>
              <p:cNvPr id="14" name="Group"/>
              <p:cNvGrpSpPr/>
              <p:nvPr/>
            </p:nvGrpSpPr>
            <p:grpSpPr>
              <a:xfrm>
                <a:off x="3612057" y="3598815"/>
                <a:ext cx="2748587" cy="1036865"/>
                <a:chOff x="0" y="0"/>
                <a:chExt cx="2748586" cy="1036864"/>
              </a:xfrm>
            </p:grpSpPr>
            <p:pic>
              <p:nvPicPr>
                <p:cNvPr id="15" name="legend_fields.png" descr="legend_fields.png"/>
                <p:cNvPicPr>
                  <a:picLocks noChangeAspect="1"/>
                </p:cNvPicPr>
                <p:nvPr/>
              </p:nvPicPr>
              <p:blipFill>
                <a:blip r:embed="rId4">
                  <a:extLst/>
                </a:blip>
                <a:stretch>
                  <a:fillRect/>
                </a:stretch>
              </p:blipFill>
              <p:spPr>
                <a:xfrm>
                  <a:off x="0" y="0"/>
                  <a:ext cx="665715" cy="880686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6" name="phi_-100V.png" descr="phi_-100V.png"/>
                <p:cNvPicPr>
                  <a:picLocks noChangeAspect="1"/>
                </p:cNvPicPr>
                <p:nvPr/>
              </p:nvPicPr>
              <p:blipFill>
                <a:blip r:embed="rId8">
                  <a:extLst/>
                </a:blip>
                <a:stretch>
                  <a:fillRect/>
                </a:stretch>
              </p:blipFill>
              <p:spPr>
                <a:xfrm>
                  <a:off x="724517" y="43822"/>
                  <a:ext cx="2024070" cy="993043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  <p:pic>
              <p:nvPicPr>
                <p:cNvPr id="17" name="ions.PNG" descr="ions.PNG"/>
                <p:cNvPicPr>
                  <a:picLocks/>
                </p:cNvPicPr>
                <p:nvPr/>
              </p:nvPicPr>
              <p:blipFill>
                <a:blip r:embed="rId6">
                  <a:extLst/>
                </a:blip>
                <a:stretch>
                  <a:fillRect/>
                </a:stretch>
              </p:blipFill>
              <p:spPr>
                <a:xfrm>
                  <a:off x="741498" y="463931"/>
                  <a:ext cx="1968272" cy="136240"/>
                </a:xfrm>
                <a:prstGeom prst="rect">
                  <a:avLst/>
                </a:prstGeom>
                <a:ln w="12700" cap="flat">
                  <a:noFill/>
                  <a:miter lim="400000"/>
                </a:ln>
                <a:effectLst/>
              </p:spPr>
            </p:pic>
          </p:grpSp>
          <p:sp>
            <p:nvSpPr>
              <p:cNvPr id="23" name="Extraction plates -100 V"/>
              <p:cNvSpPr txBox="1"/>
              <p:nvPr/>
            </p:nvSpPr>
            <p:spPr>
              <a:xfrm>
                <a:off x="4167941" y="3304687"/>
                <a:ext cx="2421674" cy="320041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="" xmlns:ma14="http://schemas.microsoft.com/office/mac/drawingml/2011/main" val="1"/>
                </a:ext>
              </a:extLst>
            </p:spPr>
            <p:txBody>
              <a:bodyPr wrap="none" lIns="45719" rIns="45719">
                <a:spAutoFit/>
              </a:bodyPr>
              <a:lstStyle>
                <a:lvl1pPr>
                  <a:defRPr sz="1500">
                    <a:solidFill>
                      <a:srgbClr val="3153A0"/>
                    </a:solidFill>
                  </a:defRPr>
                </a:lvl1pPr>
              </a:lstStyle>
              <a:p>
                <a:r>
                  <a:rPr dirty="0"/>
                  <a:t>Extraction plates -100 V</a:t>
                </a:r>
              </a:p>
            </p:txBody>
          </p:sp>
        </p:grpSp>
        <p:pic>
          <p:nvPicPr>
            <p:cNvPr id="42" name="Picture 41"/>
            <p:cNvPicPr>
              <a:picLocks noChangeAspect="1"/>
            </p:cNvPicPr>
            <p:nvPr/>
          </p:nvPicPr>
          <p:blipFill>
            <a:blip r:embed="rId7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4162900" y="5244761"/>
              <a:ext cx="490580" cy="237857"/>
            </a:xfrm>
            <a:prstGeom prst="rect">
              <a:avLst/>
            </a:prstGeom>
          </p:spPr>
        </p:pic>
      </p:grpSp>
      <p:sp>
        <p:nvSpPr>
          <p:cNvPr id="5" name="Rectangle 4"/>
          <p:cNvSpPr/>
          <p:nvPr/>
        </p:nvSpPr>
        <p:spPr>
          <a:xfrm>
            <a:off x="424224" y="5731177"/>
            <a:ext cx="2755178" cy="4770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defTabSz="457200">
              <a:lnSpc>
                <a:spcPts val="3000"/>
              </a:lnSpc>
              <a:defRPr sz="1400">
                <a:solidFill>
                  <a:srgbClr val="000000"/>
                </a:solidFill>
                <a:latin typeface="Times"/>
                <a:ea typeface="Times"/>
                <a:cs typeface="Times"/>
                <a:sym typeface="Times"/>
              </a:defRPr>
            </a:pPr>
            <a:r>
              <a:rPr lang="en-GB" dirty="0" smtClean="0"/>
              <a:t>[1] </a:t>
            </a:r>
            <a:r>
              <a:rPr lang="en-GB" i="1" dirty="0"/>
              <a:t>Y. Martinez et al. In preparation</a:t>
            </a:r>
          </a:p>
        </p:txBody>
      </p:sp>
      <p:pic>
        <p:nvPicPr>
          <p:cNvPr id="47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93630" y="208912"/>
            <a:ext cx="1023205" cy="7673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282635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11966" y="-236614"/>
            <a:ext cx="1075968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/>
              <a:t>ISOLDE neutron converter </a:t>
            </a:r>
            <a:r>
              <a:rPr lang="en-US" sz="3600" dirty="0" smtClean="0"/>
              <a:t>design</a:t>
            </a:r>
            <a:endParaRPr lang="en-US" sz="3600" dirty="0"/>
          </a:p>
        </p:txBody>
      </p:sp>
      <p:sp>
        <p:nvSpPr>
          <p:cNvPr id="7" name="TextBox 6"/>
          <p:cNvSpPr txBox="1"/>
          <p:nvPr/>
        </p:nvSpPr>
        <p:spPr>
          <a:xfrm>
            <a:off x="573311" y="5756063"/>
            <a:ext cx="1133566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Main challenges: </a:t>
            </a:r>
            <a:r>
              <a:rPr lang="en-US" sz="2000" b="1" dirty="0">
                <a:solidFill>
                  <a:srgbClr val="FF0000"/>
                </a:solidFill>
              </a:rPr>
              <a:t>Large oven to heat up </a:t>
            </a:r>
            <a:r>
              <a:rPr lang="en-US" sz="2000" dirty="0" smtClean="0"/>
              <a:t>and electrical </a:t>
            </a:r>
            <a:r>
              <a:rPr lang="en-US" sz="2000" b="1" dirty="0">
                <a:solidFill>
                  <a:srgbClr val="FF0000"/>
                </a:solidFill>
              </a:rPr>
              <a:t>insulate </a:t>
            </a:r>
            <a:r>
              <a:rPr lang="en-US" sz="2000" b="1" dirty="0" smtClean="0">
                <a:solidFill>
                  <a:srgbClr val="FF0000"/>
                </a:solidFill>
              </a:rPr>
              <a:t>tungsten </a:t>
            </a:r>
            <a:r>
              <a:rPr lang="en-US" sz="2000" b="1" dirty="0">
                <a:solidFill>
                  <a:srgbClr val="FF0000"/>
                </a:solidFill>
              </a:rPr>
              <a:t>from oven current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6E1B3DB8-4758-4C80-9801-FA295245567C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986" r="687"/>
          <a:stretch/>
        </p:blipFill>
        <p:spPr>
          <a:xfrm>
            <a:off x="111966" y="3403740"/>
            <a:ext cx="5691891" cy="1990483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EC16FD2-BD9B-4F99-986D-D6938EDC1A8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4242" b="631"/>
          <a:stretch/>
        </p:blipFill>
        <p:spPr>
          <a:xfrm>
            <a:off x="5996894" y="3403740"/>
            <a:ext cx="5649688" cy="1931407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A280AC4E-5DEE-4117-A356-A7012DAEAE84}"/>
              </a:ext>
            </a:extLst>
          </p:cNvPr>
          <p:cNvSpPr txBox="1"/>
          <p:nvPr/>
        </p:nvSpPr>
        <p:spPr>
          <a:xfrm>
            <a:off x="2075256" y="5314607"/>
            <a:ext cx="3467788" cy="36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/>
              <a:t>P</a:t>
            </a:r>
            <a:r>
              <a:rPr lang="en-US" dirty="0" err="1"/>
              <a:t>roton</a:t>
            </a:r>
            <a:r>
              <a:rPr lang="en-US" dirty="0"/>
              <a:t> fluences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9271407-3111-4961-B6D7-A68BAB883A7E}"/>
              </a:ext>
            </a:extLst>
          </p:cNvPr>
          <p:cNvSpPr txBox="1"/>
          <p:nvPr/>
        </p:nvSpPr>
        <p:spPr>
          <a:xfrm>
            <a:off x="7981235" y="5314607"/>
            <a:ext cx="22660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dirty="0" err="1"/>
              <a:t>Neutron</a:t>
            </a:r>
            <a:r>
              <a:rPr lang="pt-PT" dirty="0"/>
              <a:t> </a:t>
            </a:r>
            <a:r>
              <a:rPr lang="pt-PT" dirty="0" err="1"/>
              <a:t>Fluences</a:t>
            </a:r>
            <a:endParaRPr lang="en-US" dirty="0"/>
          </a:p>
        </p:txBody>
      </p:sp>
      <p:graphicFrame>
        <p:nvGraphicFramePr>
          <p:cNvPr id="3" name="Table 2">
            <a:extLst>
              <a:ext uri="{FF2B5EF4-FFF2-40B4-BE49-F238E27FC236}">
                <a16:creationId xmlns:a16="http://schemas.microsoft.com/office/drawing/2014/main" id="{BF6CBAEB-6E7E-476B-86F1-14AEE8FF97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00231163"/>
              </p:ext>
            </p:extLst>
          </p:nvPr>
        </p:nvGraphicFramePr>
        <p:xfrm>
          <a:off x="7981234" y="119317"/>
          <a:ext cx="4145452" cy="28686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10252">
                  <a:extLst>
                    <a:ext uri="{9D8B030D-6E8A-4147-A177-3AD203B41FA5}">
                      <a16:colId xmlns:a16="http://schemas.microsoft.com/office/drawing/2014/main" val="3078249178"/>
                    </a:ext>
                  </a:extLst>
                </a:gridCol>
                <a:gridCol w="1112149">
                  <a:extLst>
                    <a:ext uri="{9D8B030D-6E8A-4147-A177-3AD203B41FA5}">
                      <a16:colId xmlns:a16="http://schemas.microsoft.com/office/drawing/2014/main" val="702329088"/>
                    </a:ext>
                  </a:extLst>
                </a:gridCol>
                <a:gridCol w="1123051">
                  <a:extLst>
                    <a:ext uri="{9D8B030D-6E8A-4147-A177-3AD203B41FA5}">
                      <a16:colId xmlns:a16="http://schemas.microsoft.com/office/drawing/2014/main" val="3871567422"/>
                    </a:ext>
                  </a:extLst>
                </a:gridCol>
              </a:tblGrid>
              <a:tr h="471542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New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err="1"/>
                        <a:t>Old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30104623"/>
                  </a:ext>
                </a:extLst>
              </a:tr>
              <a:tr h="813895">
                <a:tc>
                  <a:txBody>
                    <a:bodyPr/>
                    <a:lstStyle/>
                    <a:p>
                      <a:r>
                        <a:rPr lang="pt-PT" dirty="0"/>
                        <a:t>n-</a:t>
                      </a:r>
                      <a:r>
                        <a:rPr lang="pt-PT" dirty="0" err="1"/>
                        <a:t>ind</a:t>
                      </a:r>
                      <a:r>
                        <a:rPr lang="pt-PT" dirty="0"/>
                        <a:t> </a:t>
                      </a:r>
                      <a:r>
                        <a:rPr lang="pt-PT" dirty="0" err="1"/>
                        <a:t>fissions</a:t>
                      </a:r>
                      <a:r>
                        <a:rPr lang="pt-PT" dirty="0"/>
                        <a:t> (/s)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2.79E</a:t>
                      </a:r>
                      <a:r>
                        <a:rPr lang="pt-PT" b="1" dirty="0"/>
                        <a:t>11</a:t>
                      </a:r>
                      <a:endParaRPr 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4.55E</a:t>
                      </a:r>
                      <a:r>
                        <a:rPr lang="pt-PT" b="1" dirty="0"/>
                        <a:t>10</a:t>
                      </a:r>
                      <a:endParaRPr lang="en-US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52481638"/>
                  </a:ext>
                </a:extLst>
              </a:tr>
              <a:tr h="471542">
                <a:tc>
                  <a:txBody>
                    <a:bodyPr/>
                    <a:lstStyle/>
                    <a:p>
                      <a:r>
                        <a:rPr lang="pt-PT" dirty="0"/>
                        <a:t>p-</a:t>
                      </a:r>
                      <a:r>
                        <a:rPr lang="pt-PT" dirty="0" err="1"/>
                        <a:t>ind</a:t>
                      </a:r>
                      <a:r>
                        <a:rPr lang="pt-PT" dirty="0"/>
                        <a:t> </a:t>
                      </a:r>
                      <a:r>
                        <a:rPr lang="pt-PT" dirty="0" err="1"/>
                        <a:t>fission</a:t>
                      </a:r>
                      <a:r>
                        <a:rPr lang="pt-PT" dirty="0"/>
                        <a:t> ratio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10.8%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/>
                        <a:t>16.1%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64874590"/>
                  </a:ext>
                </a:extLst>
              </a:tr>
              <a:tr h="471542">
                <a:tc>
                  <a:txBody>
                    <a:bodyPr/>
                    <a:lstStyle/>
                    <a:p>
                      <a:r>
                        <a:rPr lang="pt-PT" dirty="0" err="1"/>
                        <a:t>Deposited</a:t>
                      </a:r>
                      <a:r>
                        <a:rPr lang="pt-PT" dirty="0"/>
                        <a:t> </a:t>
                      </a:r>
                      <a:r>
                        <a:rPr lang="pt-PT" dirty="0" err="1"/>
                        <a:t>Power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690 W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553 W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8170112"/>
                  </a:ext>
                </a:extLst>
              </a:tr>
              <a:tr h="471542">
                <a:tc>
                  <a:txBody>
                    <a:bodyPr/>
                    <a:lstStyle/>
                    <a:p>
                      <a:r>
                        <a:rPr lang="pt-PT" dirty="0" err="1"/>
                        <a:t>UCx</a:t>
                      </a:r>
                      <a:r>
                        <a:rPr lang="pt-PT" dirty="0"/>
                        <a:t> Volume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60 cc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pt-PT" dirty="0" smtClean="0"/>
                        <a:t>30 cc</a:t>
                      </a:r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5372952"/>
                  </a:ext>
                </a:extLst>
              </a:tr>
            </a:tbl>
          </a:graphicData>
        </a:graphic>
      </p:graphicFrame>
      <p:pic>
        <p:nvPicPr>
          <p:cNvPr id="10" name="Picture 9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094" y="755539"/>
            <a:ext cx="3441972" cy="2361692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3609113" y="860514"/>
            <a:ext cx="4775562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chemeClr val="accent3">
                    <a:lumMod val="50000"/>
                  </a:schemeClr>
                </a:solidFill>
              </a:rPr>
              <a:t>Done</a:t>
            </a:r>
            <a:r>
              <a:rPr lang="en-US" dirty="0" smtClean="0">
                <a:solidFill>
                  <a:schemeClr val="accent3">
                    <a:lumMod val="50000"/>
                  </a:schemeClr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Systematic FLUKA simulations for geometry optimizations</a:t>
            </a:r>
          </a:p>
          <a:p>
            <a:r>
              <a:rPr lang="en-US" b="1" dirty="0" smtClean="0">
                <a:solidFill>
                  <a:srgbClr val="FFC000"/>
                </a:solidFill>
              </a:rPr>
              <a:t>At the moment: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Thermomechanical simulations of the larger oven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Procurement of materials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mechanical design of prototype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681487" y="6362672"/>
            <a:ext cx="12834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J.P.Ramos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84557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2228" y="145101"/>
            <a:ext cx="10969139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FEM model p2n Target: </a:t>
            </a:r>
            <a:r>
              <a:rPr lang="en-US" dirty="0"/>
              <a:t>container temperature (1000 A)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23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586"/>
          <a:stretch/>
        </p:blipFill>
        <p:spPr>
          <a:xfrm>
            <a:off x="422334" y="987256"/>
            <a:ext cx="6532939" cy="490928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8506093" y="5775411"/>
            <a:ext cx="180049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M. Ballan, INFN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55273" y="1031089"/>
            <a:ext cx="2721436" cy="2671805"/>
          </a:xfrm>
          <a:prstGeom prst="rect">
            <a:avLst/>
          </a:prstGeom>
          <a:ln>
            <a:solidFill>
              <a:schemeClr val="tx1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7488673" y="3775261"/>
            <a:ext cx="4262192" cy="1169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Container outer diameter: 51 </a:t>
            </a:r>
            <a:r>
              <a:rPr lang="en-US" sz="1400" dirty="0" smtClean="0"/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Container thickness: 0.25 </a:t>
            </a:r>
            <a:r>
              <a:rPr lang="en-US" sz="1400" dirty="0" smtClean="0"/>
              <a:t>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SGL® </a:t>
            </a:r>
            <a:r>
              <a:rPr lang="en-US" sz="1400" b="1" dirty="0"/>
              <a:t>SIGRATHERM thermal screen</a:t>
            </a:r>
            <a:r>
              <a:rPr lang="en-US" sz="1400" dirty="0"/>
              <a:t>: 10 </a:t>
            </a:r>
            <a:r>
              <a:rPr lang="en-US" sz="1400" dirty="0" smtClean="0"/>
              <a:t>mm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400" dirty="0">
                <a:hlinkClick r:id="rId4"/>
              </a:rPr>
              <a:t>https://edms.cern.ch/document/1128002/1</a:t>
            </a:r>
            <a:endParaRPr lang="en-US" sz="1400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Mo thermal screen: 0.2 </a:t>
            </a:r>
            <a:r>
              <a:rPr lang="en-US" sz="1400" dirty="0" smtClean="0"/>
              <a:t>mm</a:t>
            </a:r>
            <a:endParaRPr lang="en-GB" sz="1400" dirty="0"/>
          </a:p>
        </p:txBody>
      </p:sp>
      <p:sp>
        <p:nvSpPr>
          <p:cNvPr id="16" name="TextBox 15"/>
          <p:cNvSpPr txBox="1"/>
          <p:nvPr/>
        </p:nvSpPr>
        <p:spPr>
          <a:xfrm>
            <a:off x="7112190" y="5002765"/>
            <a:ext cx="467677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be used for </a:t>
            </a:r>
            <a:r>
              <a:rPr lang="en-US" b="1" dirty="0" smtClean="0"/>
              <a:t>MEDICIS target</a:t>
            </a:r>
            <a:r>
              <a:rPr lang="en-US" dirty="0" smtClean="0"/>
              <a:t> and potentially for p2n target at TRIUMF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412602" y="5770713"/>
            <a:ext cx="1236236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smtClean="0"/>
              <a:t>S. Marzari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237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9139" y="-112604"/>
            <a:ext cx="10515600" cy="1325563"/>
          </a:xfrm>
        </p:spPr>
        <p:txBody>
          <a:bodyPr/>
          <a:lstStyle/>
          <a:p>
            <a:r>
              <a:rPr lang="en-US" dirty="0" err="1" smtClean="0"/>
              <a:t>Ucx</a:t>
            </a:r>
            <a:r>
              <a:rPr lang="en-US" dirty="0" smtClean="0"/>
              <a:t> production: Previous process </a:t>
            </a:r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48053" y="915920"/>
            <a:ext cx="2679797" cy="2278165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73133" y="420722"/>
            <a:ext cx="3227401" cy="4643557"/>
          </a:xfrm>
          <a:prstGeom prst="rect">
            <a:avLst/>
          </a:prstGeom>
        </p:spPr>
      </p:pic>
      <p:grpSp>
        <p:nvGrpSpPr>
          <p:cNvPr id="3" name="Group 2"/>
          <p:cNvGrpSpPr/>
          <p:nvPr/>
        </p:nvGrpSpPr>
        <p:grpSpPr>
          <a:xfrm>
            <a:off x="159574" y="976438"/>
            <a:ext cx="5338896" cy="5063254"/>
            <a:chOff x="149608" y="1439656"/>
            <a:chExt cx="5338896" cy="5063254"/>
          </a:xfrm>
        </p:grpSpPr>
        <p:sp>
          <p:nvSpPr>
            <p:cNvPr id="5" name="TextBox 4"/>
            <p:cNvSpPr txBox="1"/>
            <p:nvPr/>
          </p:nvSpPr>
          <p:spPr>
            <a:xfrm>
              <a:off x="1244101" y="1439656"/>
              <a:ext cx="356289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2UO (s) + 3 C (s)-&gt; 2 UC (s) + CO2 (g)</a:t>
              </a:r>
              <a:endParaRPr lang="en-GB" dirty="0"/>
            </a:p>
          </p:txBody>
        </p:sp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9608" y="2035685"/>
              <a:ext cx="2514386" cy="4467225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809709" y="4808995"/>
              <a:ext cx="2678795" cy="1507764"/>
            </a:xfrm>
            <a:prstGeom prst="rect">
              <a:avLst/>
            </a:prstGeom>
          </p:spPr>
        </p:pic>
        <p:pic>
          <p:nvPicPr>
            <p:cNvPr id="12" name="Picture 11"/>
            <p:cNvPicPr>
              <a:picLocks noChangeAspect="1"/>
            </p:cNvPicPr>
            <p:nvPr/>
          </p:nvPicPr>
          <p:blipFill rotWithShape="1"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39630" t="7450" r="41666" b="80745"/>
            <a:stretch/>
          </p:blipFill>
          <p:spPr>
            <a:xfrm>
              <a:off x="2882716" y="2035685"/>
              <a:ext cx="2605788" cy="2192990"/>
            </a:xfrm>
            <a:prstGeom prst="rect">
              <a:avLst/>
            </a:prstGeom>
          </p:spPr>
        </p:pic>
      </p:grpSp>
      <p:grpSp>
        <p:nvGrpSpPr>
          <p:cNvPr id="16" name="Group 15"/>
          <p:cNvGrpSpPr/>
          <p:nvPr/>
        </p:nvGrpSpPr>
        <p:grpSpPr>
          <a:xfrm>
            <a:off x="5641709" y="3369565"/>
            <a:ext cx="2980881" cy="2315448"/>
            <a:chOff x="6301875" y="-1285892"/>
            <a:chExt cx="2980881" cy="2315448"/>
          </a:xfrm>
        </p:grpSpPr>
        <p:sp>
          <p:nvSpPr>
            <p:cNvPr id="13" name="TextBox 12"/>
            <p:cNvSpPr txBox="1"/>
            <p:nvPr/>
          </p:nvSpPr>
          <p:spPr>
            <a:xfrm>
              <a:off x="6309179" y="-1285892"/>
              <a:ext cx="138409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Setting ramp</a:t>
              </a:r>
              <a:endParaRPr lang="en-GB" dirty="0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301875" y="-798732"/>
              <a:ext cx="298088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Monitor pressure via webcam</a:t>
              </a:r>
              <a:endParaRPr lang="en-GB" dirty="0"/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301875" y="-170773"/>
              <a:ext cx="2844946" cy="120032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Write down values manually</a:t>
              </a:r>
            </a:p>
            <a:p>
              <a:endParaRPr lang="en-US" dirty="0" smtClean="0"/>
            </a:p>
            <a:p>
              <a:r>
                <a:rPr lang="en-US" dirty="0" smtClean="0"/>
                <a:t>Detect end of carburization</a:t>
              </a:r>
            </a:p>
            <a:p>
              <a:r>
                <a:rPr lang="en-US" dirty="0" smtClean="0"/>
                <a:t> by pressure drop</a:t>
              </a:r>
              <a:endParaRPr lang="en-GB" dirty="0"/>
            </a:p>
          </p:txBody>
        </p:sp>
      </p:grpSp>
      <p:sp>
        <p:nvSpPr>
          <p:cNvPr id="17" name="TextBox 16"/>
          <p:cNvSpPr txBox="1"/>
          <p:nvPr/>
        </p:nvSpPr>
        <p:spPr>
          <a:xfrm>
            <a:off x="7685116" y="5449917"/>
            <a:ext cx="42242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May result in inconsistent carburization.</a:t>
            </a:r>
          </a:p>
          <a:p>
            <a:r>
              <a:rPr lang="en-US" dirty="0" smtClean="0">
                <a:solidFill>
                  <a:srgbClr val="C00000"/>
                </a:solidFill>
              </a:rPr>
              <a:t>Time consuming (~10 days).</a:t>
            </a:r>
            <a:endParaRPr lang="en-GB" dirty="0">
              <a:solidFill>
                <a:srgbClr val="C00000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550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151641"/>
            <a:ext cx="10969139" cy="715840"/>
          </a:xfrm>
        </p:spPr>
        <p:txBody>
          <a:bodyPr/>
          <a:lstStyle/>
          <a:p>
            <a:r>
              <a:rPr lang="en-US" dirty="0" smtClean="0"/>
              <a:t>Automatic </a:t>
            </a:r>
            <a:r>
              <a:rPr lang="en-US" dirty="0" err="1" smtClean="0"/>
              <a:t>UCx</a:t>
            </a:r>
            <a:r>
              <a:rPr lang="en-US" dirty="0" smtClean="0"/>
              <a:t> Production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25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501" y="531007"/>
            <a:ext cx="6501584" cy="4985068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2332" y="2644065"/>
            <a:ext cx="3558250" cy="130963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942095" y="1317443"/>
            <a:ext cx="234551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Setting a ramp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Set thresholds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Start carburization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12332" y="1201006"/>
            <a:ext cx="1754432" cy="132389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5"/>
          <a:srcRect t="42532"/>
          <a:stretch/>
        </p:blipFill>
        <p:spPr>
          <a:xfrm>
            <a:off x="755040" y="4529953"/>
            <a:ext cx="3629014" cy="133994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572594" y="4079991"/>
            <a:ext cx="393569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Heating is regulated automatically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6192070" y="5479524"/>
            <a:ext cx="48654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Successfully used for </a:t>
            </a:r>
            <a:r>
              <a:rPr lang="en-US" b="1" dirty="0" smtClean="0"/>
              <a:t>UC611</a:t>
            </a:r>
            <a:r>
              <a:rPr lang="en-US" dirty="0" smtClean="0"/>
              <a:t> and </a:t>
            </a:r>
            <a:r>
              <a:rPr lang="en-US" b="1" dirty="0" smtClean="0"/>
              <a:t>UC618</a:t>
            </a:r>
          </a:p>
          <a:p>
            <a:r>
              <a:rPr lang="en-US" dirty="0" smtClean="0"/>
              <a:t>Finished in </a:t>
            </a:r>
            <a:r>
              <a:rPr lang="en-US" b="1" dirty="0" smtClean="0"/>
              <a:t>4 days </a:t>
            </a:r>
            <a:r>
              <a:rPr lang="en-US" dirty="0" smtClean="0"/>
              <a:t>without human intervention</a:t>
            </a:r>
          </a:p>
        </p:txBody>
      </p:sp>
    </p:spTree>
    <p:extLst>
      <p:ext uri="{BB962C8B-B14F-4D97-AF65-F5344CB8AC3E}">
        <p14:creationId xmlns:p14="http://schemas.microsoft.com/office/powerpoint/2010/main" val="3371601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2070" y="121592"/>
            <a:ext cx="11443297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ISOLDE Yield </a:t>
            </a:r>
            <a:r>
              <a:rPr lang="en-US" dirty="0"/>
              <a:t>Database </a:t>
            </a:r>
            <a:r>
              <a:rPr lang="en-US" dirty="0" smtClean="0"/>
              <a:t>YYDB(https</a:t>
            </a:r>
            <a:r>
              <a:rPr lang="en-US" dirty="0"/>
              <a:t>://isoyields2.web.cern.ch)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26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190" y="769608"/>
            <a:ext cx="3740160" cy="2378077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5925" y="3486520"/>
            <a:ext cx="2649155" cy="123627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605175" y="712776"/>
            <a:ext cx="6627866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/>
              <a:t>Features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CERN SSO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New Database design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In target production (ABRABLA)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Release curves available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More target details visible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Issue tracking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r>
              <a:rPr lang="en-US" u="sng" dirty="0" smtClean="0"/>
              <a:t>Philosophy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All measurements (TISD, USERS) get entered into YYDB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Manually change attribute (measured -&gt; validated -&gt; published)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Attribute determines visibility (after login, no login required)</a:t>
            </a:r>
          </a:p>
          <a:p>
            <a:pPr lvl="1"/>
            <a:endParaRPr lang="en-US" dirty="0" smtClean="0"/>
          </a:p>
          <a:p>
            <a:r>
              <a:rPr lang="en-US" u="sng" dirty="0" smtClean="0"/>
              <a:t>Future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Web based interface allows entering of yields to registered users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FLUKA results for in-target production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Add yield prediction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Establish link to CRIBE database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0883243" y="5788420"/>
            <a:ext cx="941283" cy="369332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J.Ballof</a:t>
            </a:r>
            <a:endParaRPr lang="en-US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96384" y="802646"/>
            <a:ext cx="1467309" cy="1861188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009384" y="2713869"/>
            <a:ext cx="1397758" cy="734719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972073" y="3455899"/>
            <a:ext cx="2435068" cy="1266893"/>
          </a:xfrm>
          <a:prstGeom prst="rect">
            <a:avLst/>
          </a:prstGeom>
          <a:ln>
            <a:solidFill>
              <a:srgbClr val="000000"/>
            </a:solidFill>
          </a:ln>
        </p:spPr>
      </p:pic>
      <p:pic>
        <p:nvPicPr>
          <p:cNvPr id="12" name="Picture 11"/>
          <p:cNvPicPr>
            <a:picLocks noChangeAspect="1"/>
          </p:cNvPicPr>
          <p:nvPr/>
        </p:nvPicPr>
        <p:blipFill rotWithShape="1">
          <a:blip r:embed="rId7"/>
          <a:srcRect t="10710"/>
          <a:stretch/>
        </p:blipFill>
        <p:spPr>
          <a:xfrm>
            <a:off x="4540930" y="4827419"/>
            <a:ext cx="1054202" cy="1281781"/>
          </a:xfrm>
          <a:prstGeom prst="rect">
            <a:avLst/>
          </a:prstGeom>
          <a:ln>
            <a:solidFill>
              <a:schemeClr val="bg2">
                <a:lumMod val="50000"/>
              </a:schemeClr>
            </a:solidFill>
          </a:ln>
        </p:spPr>
      </p:pic>
      <p:pic>
        <p:nvPicPr>
          <p:cNvPr id="13" name="Picture 12"/>
          <p:cNvPicPr>
            <a:picLocks noChangeAspect="1"/>
          </p:cNvPicPr>
          <p:nvPr/>
        </p:nvPicPr>
        <p:blipFill rotWithShape="1">
          <a:blip r:embed="rId8"/>
          <a:srcRect t="9910" r="15092" b="38699"/>
          <a:stretch/>
        </p:blipFill>
        <p:spPr>
          <a:xfrm>
            <a:off x="71190" y="4807021"/>
            <a:ext cx="4405126" cy="1302179"/>
          </a:xfrm>
          <a:prstGeom prst="rect">
            <a:avLst/>
          </a:prstGeom>
          <a:ln>
            <a:solidFill>
              <a:srgbClr val="000000"/>
            </a:solidFill>
          </a:ln>
        </p:spPr>
      </p:pic>
    </p:spTree>
    <p:extLst>
      <p:ext uri="{BB962C8B-B14F-4D97-AF65-F5344CB8AC3E}">
        <p14:creationId xmlns:p14="http://schemas.microsoft.com/office/powerpoint/2010/main" val="137384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4629" y="233493"/>
            <a:ext cx="10969139" cy="715840"/>
          </a:xfrm>
        </p:spPr>
        <p:txBody>
          <a:bodyPr/>
          <a:lstStyle/>
          <a:p>
            <a:r>
              <a:rPr lang="en-US" dirty="0" smtClean="0"/>
              <a:t>Potential TISD @ ISOLDE, 2018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0530" y="1262055"/>
            <a:ext cx="8226425" cy="5016068"/>
          </a:xfrm>
        </p:spPr>
        <p:txBody>
          <a:bodyPr>
            <a:normAutofit/>
          </a:bodyPr>
          <a:lstStyle/>
          <a:p>
            <a:r>
              <a:rPr lang="en-US" sz="2000" dirty="0"/>
              <a:t>LIEBE @ GPS-online (2017)</a:t>
            </a:r>
          </a:p>
          <a:p>
            <a:r>
              <a:rPr lang="en-US" sz="2000" dirty="0" smtClean="0"/>
              <a:t>LIST 2.0</a:t>
            </a:r>
            <a:endParaRPr lang="en-GB" sz="2000" dirty="0"/>
          </a:p>
          <a:p>
            <a:r>
              <a:rPr lang="en-US" sz="2000" dirty="0" smtClean="0"/>
              <a:t>M(CO)x </a:t>
            </a:r>
            <a:r>
              <a:rPr lang="en-US" sz="2000" dirty="0"/>
              <a:t>formation @ MEDICIS irradiation </a:t>
            </a:r>
            <a:r>
              <a:rPr lang="en-US" sz="2000" dirty="0" smtClean="0"/>
              <a:t>point</a:t>
            </a:r>
          </a:p>
          <a:p>
            <a:r>
              <a:rPr lang="en-US" sz="2000" dirty="0"/>
              <a:t>P2n converter </a:t>
            </a:r>
            <a:r>
              <a:rPr lang="en-US" sz="2000" dirty="0" smtClean="0"/>
              <a:t>prototype test</a:t>
            </a:r>
            <a:endParaRPr lang="en-US" sz="2000" dirty="0"/>
          </a:p>
          <a:p>
            <a:endParaRPr lang="en-US" sz="2000" dirty="0"/>
          </a:p>
          <a:p>
            <a:r>
              <a:rPr lang="en-US" sz="2000" dirty="0"/>
              <a:t>Negative ion </a:t>
            </a:r>
            <a:r>
              <a:rPr lang="en-US" sz="2000" dirty="0" smtClean="0"/>
              <a:t>source</a:t>
            </a:r>
          </a:p>
          <a:p>
            <a:r>
              <a:rPr lang="en-US" sz="2000" dirty="0" smtClean="0"/>
              <a:t>Si </a:t>
            </a:r>
            <a:r>
              <a:rPr lang="en-US" sz="2000" dirty="0"/>
              <a:t>beam development</a:t>
            </a:r>
          </a:p>
          <a:p>
            <a:r>
              <a:rPr lang="en-US" sz="2000" dirty="0" smtClean="0"/>
              <a:t>VADLIS prototype online</a:t>
            </a:r>
            <a:endParaRPr lang="en-US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390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Thanks to the TISD and RILIS teams 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294967295"/>
          </p:nvPr>
        </p:nvSpPr>
        <p:spPr>
          <a:xfrm>
            <a:off x="6470650" y="6356350"/>
            <a:ext cx="5721350" cy="365125"/>
          </a:xfrm>
        </p:spPr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11218863" y="6356350"/>
            <a:ext cx="973137" cy="365125"/>
          </a:xfrm>
        </p:spPr>
        <p:txBody>
          <a:bodyPr/>
          <a:lstStyle/>
          <a:p>
            <a:fld id="{8D6C380F-326D-3C40-9EE7-7FBAB0953422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305275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677" y="109686"/>
            <a:ext cx="10969139" cy="715840"/>
          </a:xfrm>
        </p:spPr>
        <p:txBody>
          <a:bodyPr>
            <a:normAutofit/>
          </a:bodyPr>
          <a:lstStyle/>
          <a:p>
            <a:r>
              <a:rPr lang="en-US" dirty="0" smtClean="0"/>
              <a:t>MWCNT Target production for #606</a:t>
            </a:r>
            <a:endParaRPr lang="en-GB" dirty="0"/>
          </a:p>
        </p:txBody>
      </p:sp>
      <p:pic>
        <p:nvPicPr>
          <p:cNvPr id="8" name="Picture 2" descr="C:\Users\jofernan\AppData\Local\Temp\msohtmlclip1\02\clip_image00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5301" y="3291829"/>
            <a:ext cx="3605366" cy="2703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C:\Users\jofernan\AppData\Local\Temp\msohtmlclip1\02\clip_image001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2565" y="640397"/>
            <a:ext cx="3429835" cy="4573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121162" y="947254"/>
            <a:ext cx="521760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CERN has forbidden any handling of nanomaterial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Nanomaterials are requested at ISOLDE for physics (in this case MWCNT)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191231" y="2258041"/>
            <a:ext cx="647993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Powder technology laboratory in </a:t>
            </a:r>
            <a:r>
              <a:rPr lang="en-US" b="1" dirty="0" smtClean="0"/>
              <a:t>EPFL</a:t>
            </a:r>
            <a:r>
              <a:rPr lang="en-US" dirty="0" smtClean="0"/>
              <a:t>, has a class “</a:t>
            </a:r>
            <a:r>
              <a:rPr lang="en-US" dirty="0" err="1" smtClean="0"/>
              <a:t>nano</a:t>
            </a:r>
            <a:r>
              <a:rPr lang="en-US" dirty="0" smtClean="0"/>
              <a:t> 2”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Accordingly to EPFL specifications “</a:t>
            </a:r>
            <a:r>
              <a:rPr lang="en-US" dirty="0" err="1" smtClean="0"/>
              <a:t>nano</a:t>
            </a:r>
            <a:r>
              <a:rPr lang="en-US" dirty="0" smtClean="0"/>
              <a:t> 3” is needed to handle MWCNT (need to have the nanomaterial sealed in glovebox)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67200" y="3701826"/>
            <a:ext cx="367307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Glove’s bag was bought from Sigma Aldrich and used instead of Glove’s box.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Possible solution to lift the prohibition of handling nanomaterials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917933" y="5310102"/>
            <a:ext cx="38597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Successful press of full batch of MWCNT for ISOLDE target #606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8433397" y="5968873"/>
            <a:ext cx="41062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J.P. Ramos, B. </a:t>
            </a:r>
            <a:r>
              <a:rPr lang="en-US" sz="1400" b="1" dirty="0" err="1" smtClean="0"/>
              <a:t>Crepieux</a:t>
            </a:r>
            <a:r>
              <a:rPr lang="en-US" sz="1400" b="1" dirty="0" smtClean="0"/>
              <a:t>, T. </a:t>
            </a:r>
            <a:r>
              <a:rPr lang="en-US" sz="1400" b="1" dirty="0" err="1" smtClean="0"/>
              <a:t>Stora</a:t>
            </a:r>
            <a:r>
              <a:rPr lang="en-US" sz="1400" b="1" dirty="0" smtClean="0"/>
              <a:t>, et al.</a:t>
            </a:r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21474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93626"/>
            <a:ext cx="10969139" cy="715840"/>
          </a:xfrm>
        </p:spPr>
        <p:txBody>
          <a:bodyPr/>
          <a:lstStyle/>
          <a:p>
            <a:r>
              <a:rPr lang="en-US" dirty="0" smtClean="0"/>
              <a:t>RILIS Team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4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9" t="22153" r="7144"/>
          <a:stretch/>
        </p:blipFill>
        <p:spPr bwMode="auto">
          <a:xfrm>
            <a:off x="733425" y="1235873"/>
            <a:ext cx="7278934" cy="4833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6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770101" y="1510656"/>
            <a:ext cx="2808638" cy="21063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85890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6839" y="126067"/>
            <a:ext cx="10969139" cy="715840"/>
          </a:xfrm>
        </p:spPr>
        <p:txBody>
          <a:bodyPr/>
          <a:lstStyle/>
          <a:p>
            <a:r>
              <a:rPr lang="en-US" dirty="0" err="1" smtClean="0"/>
              <a:t>Nanolab</a:t>
            </a:r>
            <a:endParaRPr lang="en-GB" dirty="0"/>
          </a:p>
        </p:txBody>
      </p:sp>
      <p:grpSp>
        <p:nvGrpSpPr>
          <p:cNvPr id="49" name="Group 48"/>
          <p:cNvGrpSpPr/>
          <p:nvPr/>
        </p:nvGrpSpPr>
        <p:grpSpPr>
          <a:xfrm>
            <a:off x="566738" y="1190625"/>
            <a:ext cx="5151556" cy="3159615"/>
            <a:chOff x="566738" y="1190625"/>
            <a:chExt cx="5151556" cy="3159615"/>
          </a:xfrm>
        </p:grpSpPr>
        <p:pic>
          <p:nvPicPr>
            <p:cNvPr id="44" name="Picture 43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66738" y="1631459"/>
              <a:ext cx="5151556" cy="2718781"/>
            </a:xfrm>
            <a:prstGeom prst="rect">
              <a:avLst/>
            </a:prstGeom>
          </p:spPr>
        </p:pic>
        <p:sp>
          <p:nvSpPr>
            <p:cNvPr id="46" name="TextBox 45"/>
            <p:cNvSpPr txBox="1"/>
            <p:nvPr/>
          </p:nvSpPr>
          <p:spPr>
            <a:xfrm>
              <a:off x="2381250" y="1190625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1</a:t>
              </a:r>
              <a:endParaRPr lang="en-GB" dirty="0"/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328097" y="1124780"/>
            <a:ext cx="5210787" cy="3256720"/>
            <a:chOff x="6328097" y="1124780"/>
            <a:chExt cx="5210787" cy="3256720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328097" y="1631459"/>
              <a:ext cx="5210787" cy="2750041"/>
            </a:xfrm>
            <a:prstGeom prst="rect">
              <a:avLst/>
            </a:prstGeom>
          </p:spPr>
        </p:pic>
        <p:sp>
          <p:nvSpPr>
            <p:cNvPr id="47" name="TextBox 46"/>
            <p:cNvSpPr txBox="1"/>
            <p:nvPr/>
          </p:nvSpPr>
          <p:spPr>
            <a:xfrm>
              <a:off x="8277225" y="1124780"/>
              <a:ext cx="105670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Option 2</a:t>
              </a:r>
              <a:endParaRPr lang="en-GB" dirty="0"/>
            </a:p>
          </p:txBody>
        </p:sp>
      </p:grpSp>
      <p:sp>
        <p:nvSpPr>
          <p:cNvPr id="50" name="TextBox 49"/>
          <p:cNvSpPr txBox="1"/>
          <p:nvPr/>
        </p:nvSpPr>
        <p:spPr>
          <a:xfrm>
            <a:off x="566738" y="4867275"/>
            <a:ext cx="478207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Funding secured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Construction to be finished 2018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Connection of ventilation foreseen in 2019</a:t>
            </a:r>
            <a:endParaRPr lang="en-GB" dirty="0"/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08131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41619" y="53665"/>
            <a:ext cx="9415205" cy="586822"/>
          </a:xfrm>
        </p:spPr>
        <p:txBody>
          <a:bodyPr>
            <a:normAutofit fontScale="90000"/>
          </a:bodyPr>
          <a:lstStyle/>
          <a:p>
            <a:r>
              <a:rPr lang="en-GB" sz="2800" dirty="0"/>
              <a:t>p2n-converter </a:t>
            </a:r>
            <a:r>
              <a:rPr lang="en-GB" sz="2800" dirty="0" smtClean="0"/>
              <a:t>development  (as Presented in previous GUI)</a:t>
            </a:r>
            <a:endParaRPr lang="en-US" sz="2800" dirty="0"/>
          </a:p>
        </p:txBody>
      </p:sp>
      <p:pic>
        <p:nvPicPr>
          <p:cNvPr id="4" name="Picture 6" descr="C:\Users\jofernan\AppData\Local\Temp\msohtmlclip1\02\clip_image001.png"/>
          <p:cNvPicPr>
            <a:picLocks noGrp="1" noChangeAspect="1" noChangeArrowheads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844" r="3862"/>
          <a:stretch/>
        </p:blipFill>
        <p:spPr bwMode="auto">
          <a:xfrm>
            <a:off x="2253587" y="1506346"/>
            <a:ext cx="2139351" cy="31145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1704491" y="1306190"/>
            <a:ext cx="233108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600" dirty="0"/>
              <a:t>50 kW , 500 MeV beam</a:t>
            </a:r>
            <a:endParaRPr lang="en-US" sz="1600" dirty="0"/>
          </a:p>
        </p:txBody>
      </p:sp>
      <p:cxnSp>
        <p:nvCxnSpPr>
          <p:cNvPr id="7" name="Straight Arrow Connector 6"/>
          <p:cNvCxnSpPr/>
          <p:nvPr/>
        </p:nvCxnSpPr>
        <p:spPr>
          <a:xfrm flipH="1" flipV="1">
            <a:off x="3505644" y="3671692"/>
            <a:ext cx="20145" cy="9394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2987206" y="4567458"/>
            <a:ext cx="11977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Converter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005417" y="4666930"/>
            <a:ext cx="63350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UCx</a:t>
            </a:r>
            <a:endParaRPr lang="en-US" dirty="0"/>
          </a:p>
        </p:txBody>
      </p:sp>
      <p:cxnSp>
        <p:nvCxnSpPr>
          <p:cNvPr id="10" name="Straight Arrow Connector 9"/>
          <p:cNvCxnSpPr/>
          <p:nvPr/>
        </p:nvCxnSpPr>
        <p:spPr>
          <a:xfrm flipV="1">
            <a:off x="2349100" y="4281294"/>
            <a:ext cx="330081" cy="4087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1539121" y="3032409"/>
            <a:ext cx="809979" cy="6532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1511997" y="2595337"/>
            <a:ext cx="7873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Beam</a:t>
            </a:r>
            <a:endParaRPr lang="en-US" dirty="0"/>
          </a:p>
        </p:txBody>
      </p:sp>
      <p:sp>
        <p:nvSpPr>
          <p:cNvPr id="28" name="TextBox 27"/>
          <p:cNvSpPr txBox="1"/>
          <p:nvPr/>
        </p:nvSpPr>
        <p:spPr>
          <a:xfrm>
            <a:off x="7269441" y="1545525"/>
            <a:ext cx="340064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Project Started in December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dirty="0"/>
              <a:t>Weekly meetings with CERN/TRIUMF/SCK</a:t>
            </a:r>
          </a:p>
        </p:txBody>
      </p:sp>
      <p:grpSp>
        <p:nvGrpSpPr>
          <p:cNvPr id="16" name="Group 15"/>
          <p:cNvGrpSpPr/>
          <p:nvPr/>
        </p:nvGrpSpPr>
        <p:grpSpPr>
          <a:xfrm>
            <a:off x="2545939" y="544105"/>
            <a:ext cx="4466607" cy="379040"/>
            <a:chOff x="1011080" y="895826"/>
            <a:chExt cx="4466607" cy="379040"/>
          </a:xfrm>
        </p:grpSpPr>
        <p:sp>
          <p:nvSpPr>
            <p:cNvPr id="18" name="TextBox 17"/>
            <p:cNvSpPr txBox="1"/>
            <p:nvPr/>
          </p:nvSpPr>
          <p:spPr>
            <a:xfrm>
              <a:off x="1011080" y="905534"/>
              <a:ext cx="304442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Within CERN-TRIUMF MoU</a:t>
              </a:r>
              <a:endParaRPr lang="en-US" dirty="0"/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4055503" y="895826"/>
              <a:ext cx="142218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dirty="0"/>
                <a:t>+ SCK-CEN</a:t>
              </a:r>
              <a:endParaRPr lang="en-US" dirty="0"/>
            </a:p>
          </p:txBody>
        </p:sp>
      </p:grpSp>
      <p:pic>
        <p:nvPicPr>
          <p:cNvPr id="35" name="Picture 3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9740" y="1644744"/>
            <a:ext cx="1172587" cy="753605"/>
          </a:xfrm>
          <a:prstGeom prst="rect">
            <a:avLst/>
          </a:prstGeom>
        </p:spPr>
      </p:pic>
      <p:pic>
        <p:nvPicPr>
          <p:cNvPr id="39" name="Picture 3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162460" y="2566240"/>
            <a:ext cx="1733237" cy="472701"/>
          </a:xfrm>
          <a:prstGeom prst="rect">
            <a:avLst/>
          </a:prstGeom>
        </p:spPr>
      </p:pic>
      <p:pic>
        <p:nvPicPr>
          <p:cNvPr id="41" name="Picture 2" descr="ENSAR2 logo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8709" y="3207176"/>
            <a:ext cx="1485119" cy="59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6" name="Picture 4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79453" y="442687"/>
            <a:ext cx="992693" cy="960915"/>
          </a:xfrm>
          <a:prstGeom prst="rect">
            <a:avLst/>
          </a:prstGeom>
        </p:spPr>
      </p:pic>
      <p:grpSp>
        <p:nvGrpSpPr>
          <p:cNvPr id="19" name="Group 18"/>
          <p:cNvGrpSpPr/>
          <p:nvPr/>
        </p:nvGrpSpPr>
        <p:grpSpPr>
          <a:xfrm>
            <a:off x="1934367" y="5280496"/>
            <a:ext cx="8256077" cy="1003397"/>
            <a:chOff x="376895" y="5224754"/>
            <a:chExt cx="8256077" cy="1003397"/>
          </a:xfrm>
        </p:grpSpPr>
        <p:grpSp>
          <p:nvGrpSpPr>
            <p:cNvPr id="14" name="Group 13"/>
            <p:cNvGrpSpPr/>
            <p:nvPr/>
          </p:nvGrpSpPr>
          <p:grpSpPr>
            <a:xfrm>
              <a:off x="420109" y="5478792"/>
              <a:ext cx="8212863" cy="749359"/>
              <a:chOff x="342043" y="5613778"/>
              <a:chExt cx="8212863" cy="749359"/>
            </a:xfrm>
          </p:grpSpPr>
          <p:sp>
            <p:nvSpPr>
              <p:cNvPr id="32" name="Right Arrow 31"/>
              <p:cNvSpPr/>
              <p:nvPr/>
            </p:nvSpPr>
            <p:spPr>
              <a:xfrm>
                <a:off x="475829" y="6119278"/>
                <a:ext cx="8079077" cy="243859"/>
              </a:xfrm>
              <a:prstGeom prst="rightArrow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dirty="0"/>
              </a:p>
            </p:txBody>
          </p:sp>
          <p:grpSp>
            <p:nvGrpSpPr>
              <p:cNvPr id="11" name="Group 10"/>
              <p:cNvGrpSpPr/>
              <p:nvPr/>
            </p:nvGrpSpPr>
            <p:grpSpPr>
              <a:xfrm>
                <a:off x="342043" y="5613778"/>
                <a:ext cx="7836757" cy="584367"/>
                <a:chOff x="378030" y="6083257"/>
                <a:chExt cx="7836757" cy="584367"/>
              </a:xfrm>
            </p:grpSpPr>
            <p:sp>
              <p:nvSpPr>
                <p:cNvPr id="33" name="TextBox 32"/>
                <p:cNvSpPr txBox="1"/>
                <p:nvPr/>
              </p:nvSpPr>
              <p:spPr>
                <a:xfrm>
                  <a:off x="378030" y="6319432"/>
                  <a:ext cx="947695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Concept</a:t>
                  </a:r>
                  <a:endParaRPr lang="en-US" sz="1600" dirty="0"/>
                </a:p>
              </p:txBody>
            </p:sp>
            <p:sp>
              <p:nvSpPr>
                <p:cNvPr id="34" name="TextBox 33"/>
                <p:cNvSpPr txBox="1"/>
                <p:nvPr/>
              </p:nvSpPr>
              <p:spPr>
                <a:xfrm>
                  <a:off x="1315404" y="6311626"/>
                  <a:ext cx="217905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Design + Offline Tests</a:t>
                  </a:r>
                  <a:endParaRPr lang="en-US" sz="1600" dirty="0"/>
                </a:p>
              </p:txBody>
            </p:sp>
            <p:sp>
              <p:nvSpPr>
                <p:cNvPr id="36" name="TextBox 35"/>
                <p:cNvSpPr txBox="1"/>
                <p:nvPr/>
              </p:nvSpPr>
              <p:spPr>
                <a:xfrm>
                  <a:off x="3606632" y="6329070"/>
                  <a:ext cx="1633781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Prototype ready</a:t>
                  </a:r>
                  <a:endParaRPr lang="en-US" sz="1600" dirty="0"/>
                </a:p>
              </p:txBody>
            </p:sp>
            <p:sp>
              <p:nvSpPr>
                <p:cNvPr id="37" name="TextBox 36"/>
                <p:cNvSpPr txBox="1"/>
                <p:nvPr/>
              </p:nvSpPr>
              <p:spPr>
                <a:xfrm>
                  <a:off x="6763749" y="6329070"/>
                  <a:ext cx="145103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dirty="0"/>
                    <a:t>TRIUMF tests</a:t>
                  </a:r>
                  <a:endParaRPr lang="en-US" sz="1600" dirty="0"/>
                </a:p>
              </p:txBody>
            </p:sp>
            <p:sp>
              <p:nvSpPr>
                <p:cNvPr id="38" name="TextBox 37"/>
                <p:cNvSpPr txBox="1"/>
                <p:nvPr/>
              </p:nvSpPr>
              <p:spPr>
                <a:xfrm>
                  <a:off x="402186" y="6083257"/>
                  <a:ext cx="814647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Apr-2017</a:t>
                  </a:r>
                  <a:endParaRPr lang="en-US" sz="1200" dirty="0"/>
                </a:p>
              </p:txBody>
            </p:sp>
            <p:sp>
              <p:nvSpPr>
                <p:cNvPr id="40" name="TextBox 39"/>
                <p:cNvSpPr txBox="1"/>
                <p:nvPr/>
              </p:nvSpPr>
              <p:spPr>
                <a:xfrm>
                  <a:off x="1883855" y="6083257"/>
                  <a:ext cx="84830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Sep-2017</a:t>
                  </a:r>
                  <a:endParaRPr lang="en-US" sz="1200" dirty="0"/>
                </a:p>
              </p:txBody>
            </p:sp>
            <p:sp>
              <p:nvSpPr>
                <p:cNvPr id="42" name="TextBox 41"/>
                <p:cNvSpPr txBox="1"/>
                <p:nvPr/>
              </p:nvSpPr>
              <p:spPr>
                <a:xfrm>
                  <a:off x="3796428" y="6092212"/>
                  <a:ext cx="1253869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Jan-&gt;May-2018</a:t>
                  </a:r>
                  <a:endParaRPr lang="en-US" sz="1200" dirty="0"/>
                </a:p>
              </p:txBody>
            </p:sp>
            <p:sp>
              <p:nvSpPr>
                <p:cNvPr id="43" name="TextBox 42"/>
                <p:cNvSpPr txBox="1"/>
                <p:nvPr/>
              </p:nvSpPr>
              <p:spPr>
                <a:xfrm>
                  <a:off x="6795390" y="6112025"/>
                  <a:ext cx="1261884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Aug-&gt;Dec-2018</a:t>
                  </a:r>
                  <a:endParaRPr lang="en-US" sz="1200" dirty="0"/>
                </a:p>
              </p:txBody>
            </p:sp>
            <p:sp>
              <p:nvSpPr>
                <p:cNvPr id="44" name="TextBox 43"/>
                <p:cNvSpPr txBox="1"/>
                <p:nvPr/>
              </p:nvSpPr>
              <p:spPr>
                <a:xfrm>
                  <a:off x="5318922" y="6328740"/>
                  <a:ext cx="1370888" cy="338554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600" b="1" dirty="0">
                      <a:solidFill>
                        <a:srgbClr val="C00000"/>
                      </a:solidFill>
                    </a:rPr>
                    <a:t>ISOLDE test</a:t>
                  </a:r>
                  <a:endParaRPr lang="en-US" sz="1600" b="1" dirty="0">
                    <a:solidFill>
                      <a:srgbClr val="C00000"/>
                    </a:solidFill>
                  </a:endParaRPr>
                </a:p>
              </p:txBody>
            </p:sp>
            <p:sp>
              <p:nvSpPr>
                <p:cNvPr id="45" name="TextBox 44"/>
                <p:cNvSpPr txBox="1"/>
                <p:nvPr/>
              </p:nvSpPr>
              <p:spPr>
                <a:xfrm>
                  <a:off x="5565394" y="6089412"/>
                  <a:ext cx="660758" cy="276999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GB" sz="1200" dirty="0"/>
                    <a:t>?-2018</a:t>
                  </a:r>
                  <a:endParaRPr lang="en-US" sz="1200" dirty="0"/>
                </a:p>
              </p:txBody>
            </p:sp>
          </p:grpSp>
        </p:grpSp>
        <p:sp>
          <p:nvSpPr>
            <p:cNvPr id="13" name="TextBox 12"/>
            <p:cNvSpPr txBox="1"/>
            <p:nvPr/>
          </p:nvSpPr>
          <p:spPr>
            <a:xfrm>
              <a:off x="376895" y="5224754"/>
              <a:ext cx="18469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400" u="sng" dirty="0"/>
                <a:t>Preliminary time line:</a:t>
              </a:r>
              <a:endParaRPr lang="en-GB" sz="1400" u="sng" dirty="0"/>
            </a:p>
          </p:txBody>
        </p:sp>
      </p:grp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7"/>
          <a:srcRect r="10614"/>
          <a:stretch/>
        </p:blipFill>
        <p:spPr>
          <a:xfrm>
            <a:off x="4618625" y="1183264"/>
            <a:ext cx="2433655" cy="2084210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4535218" y="2621546"/>
            <a:ext cx="966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ANSYS</a:t>
            </a:r>
            <a:endParaRPr lang="en-GB" dirty="0"/>
          </a:p>
        </p:txBody>
      </p:sp>
      <p:pic>
        <p:nvPicPr>
          <p:cNvPr id="23" name="Picture 22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887119" y="3363711"/>
            <a:ext cx="2440321" cy="2165355"/>
          </a:xfrm>
          <a:prstGeom prst="rect">
            <a:avLst/>
          </a:prstGeom>
        </p:spPr>
      </p:pic>
      <p:pic>
        <p:nvPicPr>
          <p:cNvPr id="25" name="Picture 24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716496" y="3399951"/>
            <a:ext cx="2327587" cy="2087238"/>
          </a:xfrm>
          <a:prstGeom prst="rect">
            <a:avLst/>
          </a:prstGeom>
        </p:spPr>
      </p:pic>
      <p:sp>
        <p:nvSpPr>
          <p:cNvPr id="47" name="TextBox 46"/>
          <p:cNvSpPr txBox="1"/>
          <p:nvPr/>
        </p:nvSpPr>
        <p:spPr>
          <a:xfrm>
            <a:off x="5088014" y="3119650"/>
            <a:ext cx="928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FLUKA</a:t>
            </a:r>
            <a:endParaRPr lang="en-GB" dirty="0"/>
          </a:p>
        </p:txBody>
      </p:sp>
      <p:sp>
        <p:nvSpPr>
          <p:cNvPr id="21" name="Slide Number Placeholder 2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31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8" name="TextBox 47"/>
          <p:cNvSpPr txBox="1"/>
          <p:nvPr/>
        </p:nvSpPr>
        <p:spPr>
          <a:xfrm>
            <a:off x="10658933" y="5802881"/>
            <a:ext cx="1283428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 err="1" smtClean="0"/>
              <a:t>J.P.Ramos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567016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1428" y="66462"/>
            <a:ext cx="10969139" cy="715840"/>
          </a:xfrm>
        </p:spPr>
        <p:txBody>
          <a:bodyPr>
            <a:normAutofit/>
          </a:bodyPr>
          <a:lstStyle/>
          <a:p>
            <a:r>
              <a:rPr lang="en-GB" dirty="0"/>
              <a:t>Dedicated oven for CaO </a:t>
            </a:r>
            <a:r>
              <a:rPr lang="en-GB" dirty="0" smtClean="0"/>
              <a:t>production</a:t>
            </a:r>
            <a:endParaRPr lang="en-GB" dirty="0"/>
          </a:p>
        </p:txBody>
      </p:sp>
      <p:sp>
        <p:nvSpPr>
          <p:cNvPr id="29" name="Title 1"/>
          <p:cNvSpPr txBox="1">
            <a:spLocks/>
          </p:cNvSpPr>
          <p:nvPr/>
        </p:nvSpPr>
        <p:spPr>
          <a:xfrm>
            <a:off x="-1" y="-157390"/>
            <a:ext cx="837907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0" i="0" u="none" strike="noStrike" kern="120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 Light" panose="020F0302020204030204"/>
              <a:ea typeface="+mj-ea"/>
              <a:cs typeface="+mj-cs"/>
            </a:endParaRPr>
          </a:p>
        </p:txBody>
      </p:sp>
      <p:pic>
        <p:nvPicPr>
          <p:cNvPr id="30" name="Picture 29"/>
          <p:cNvPicPr>
            <a:picLocks noChangeAspect="1"/>
          </p:cNvPicPr>
          <p:nvPr/>
        </p:nvPicPr>
        <p:blipFill rotWithShape="1">
          <a:blip r:embed="rId2"/>
          <a:srcRect r="8172"/>
          <a:stretch/>
        </p:blipFill>
        <p:spPr>
          <a:xfrm>
            <a:off x="8195438" y="1760779"/>
            <a:ext cx="3872738" cy="4900380"/>
          </a:xfrm>
          <a:prstGeom prst="rect">
            <a:avLst/>
          </a:prstGeom>
        </p:spPr>
      </p:pic>
      <p:sp>
        <p:nvSpPr>
          <p:cNvPr id="31" name="TextBox 30"/>
          <p:cNvSpPr txBox="1"/>
          <p:nvPr/>
        </p:nvSpPr>
        <p:spPr>
          <a:xfrm>
            <a:off x="32432" y="2504619"/>
            <a:ext cx="589255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u="sng" dirty="0" smtClean="0">
                <a:solidFill>
                  <a:prstClr val="black"/>
                </a:solidFill>
                <a:latin typeface="Calibri" panose="020F0502020204030204"/>
              </a:rPr>
              <a:t>Current issues: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Thermocouple positioning difficult (can’t trust readout)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Use pyrometer but readout is difficult in the 700 – 800 °C range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Thermal gradient in the container makes process much longer than should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CaO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production unit difficult to handle in gloves box</a:t>
            </a:r>
            <a:endParaRPr lang="en-US" dirty="0">
              <a:solidFill>
                <a:prstClr val="black"/>
              </a:solidFill>
              <a:latin typeface="Calibri" panose="020F0502020204030204"/>
            </a:endParaRPr>
          </a:p>
        </p:txBody>
      </p:sp>
      <p:grpSp>
        <p:nvGrpSpPr>
          <p:cNvPr id="50" name="Group 49"/>
          <p:cNvGrpSpPr/>
          <p:nvPr/>
        </p:nvGrpSpPr>
        <p:grpSpPr>
          <a:xfrm>
            <a:off x="226018" y="870745"/>
            <a:ext cx="10893847" cy="1327268"/>
            <a:chOff x="242856" y="1043324"/>
            <a:chExt cx="10893847" cy="1327268"/>
          </a:xfrm>
        </p:grpSpPr>
        <p:sp>
          <p:nvSpPr>
            <p:cNvPr id="32" name="TextBox 31"/>
            <p:cNvSpPr txBox="1"/>
            <p:nvPr/>
          </p:nvSpPr>
          <p:spPr>
            <a:xfrm>
              <a:off x="242856" y="1043324"/>
              <a:ext cx="1266766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Target unit building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253094" y="1724261"/>
              <a:ext cx="1256528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Material production</a:t>
              </a:r>
            </a:p>
          </p:txBody>
        </p:sp>
        <p:sp>
          <p:nvSpPr>
            <p:cNvPr id="34" name="Right Arrow 33"/>
            <p:cNvSpPr/>
            <p:nvPr/>
          </p:nvSpPr>
          <p:spPr>
            <a:xfrm rot="964899">
              <a:off x="1635702" y="1316049"/>
              <a:ext cx="1034314" cy="225524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5" name="Right Arrow 34"/>
            <p:cNvSpPr/>
            <p:nvPr/>
          </p:nvSpPr>
          <p:spPr>
            <a:xfrm rot="21117200">
              <a:off x="1614705" y="1820024"/>
              <a:ext cx="1020393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6" name="TextBox 35"/>
            <p:cNvSpPr txBox="1"/>
            <p:nvPr/>
          </p:nvSpPr>
          <p:spPr>
            <a:xfrm>
              <a:off x="2653459" y="1237051"/>
              <a:ext cx="2686292" cy="923330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Glove’s box for material transfer into unit (very sensitive to CO2 and H2O)</a:t>
              </a:r>
            </a:p>
          </p:txBody>
        </p:sp>
        <p:sp>
          <p:nvSpPr>
            <p:cNvPr id="37" name="Right Arrow 36"/>
            <p:cNvSpPr/>
            <p:nvPr/>
          </p:nvSpPr>
          <p:spPr>
            <a:xfrm>
              <a:off x="5127332" y="1585382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38" name="TextBox 37"/>
            <p:cNvSpPr txBox="1"/>
            <p:nvPr/>
          </p:nvSpPr>
          <p:spPr>
            <a:xfrm>
              <a:off x="5680922" y="1365156"/>
              <a:ext cx="1901612" cy="646331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Calibration Target + Ion Source</a:t>
              </a:r>
            </a:p>
          </p:txBody>
        </p:sp>
        <p:sp>
          <p:nvSpPr>
            <p:cNvPr id="39" name="TextBox 38"/>
            <p:cNvSpPr txBox="1"/>
            <p:nvPr/>
          </p:nvSpPr>
          <p:spPr>
            <a:xfrm>
              <a:off x="8212275" y="1496318"/>
              <a:ext cx="1313957" cy="369332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Offline tests</a:t>
              </a:r>
            </a:p>
          </p:txBody>
        </p:sp>
        <p:sp>
          <p:nvSpPr>
            <p:cNvPr id="40" name="Right Arrow 39"/>
            <p:cNvSpPr/>
            <p:nvPr/>
          </p:nvSpPr>
          <p:spPr>
            <a:xfrm>
              <a:off x="7641872" y="1594511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  <p:sp>
          <p:nvSpPr>
            <p:cNvPr id="41" name="TextBox 40"/>
            <p:cNvSpPr txBox="1"/>
            <p:nvPr/>
          </p:nvSpPr>
          <p:spPr>
            <a:xfrm>
              <a:off x="10207690" y="1502157"/>
              <a:ext cx="929013" cy="369332"/>
            </a:xfrm>
            <a:prstGeom prst="rect">
              <a:avLst/>
            </a:prstGeom>
            <a:noFill/>
            <a:ln w="19050">
              <a:solidFill>
                <a:srgbClr val="44546A"/>
              </a:solidFill>
            </a:ln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/>
                </a:rPr>
                <a:t>ISOLDE</a:t>
              </a:r>
            </a:p>
          </p:txBody>
        </p:sp>
        <p:sp>
          <p:nvSpPr>
            <p:cNvPr id="42" name="Right Arrow 41"/>
            <p:cNvSpPr/>
            <p:nvPr/>
          </p:nvSpPr>
          <p:spPr>
            <a:xfrm>
              <a:off x="9611408" y="1591722"/>
              <a:ext cx="545610" cy="226668"/>
            </a:xfrm>
            <a:prstGeom prst="rightArrow">
              <a:avLst/>
            </a:prstGeom>
            <a:solidFill>
              <a:srgbClr val="5B9BD5"/>
            </a:solidFill>
            <a:ln w="12700" cap="flat" cmpd="sng" algn="ctr">
              <a:solidFill>
                <a:srgbClr val="5B9BD5">
                  <a:shade val="50000"/>
                </a:srgbClr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endParaRPr>
            </a:p>
          </p:txBody>
        </p:sp>
      </p:grpSp>
      <p:pic>
        <p:nvPicPr>
          <p:cNvPr id="43" name="Picture 4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765" r="12542" b="38262"/>
          <a:stretch/>
        </p:blipFill>
        <p:spPr>
          <a:xfrm>
            <a:off x="5886443" y="3373449"/>
            <a:ext cx="2284201" cy="2586642"/>
          </a:xfrm>
          <a:prstGeom prst="rect">
            <a:avLst/>
          </a:prstGeom>
        </p:spPr>
      </p:pic>
      <p:sp>
        <p:nvSpPr>
          <p:cNvPr id="44" name="Cross 43"/>
          <p:cNvSpPr/>
          <p:nvPr/>
        </p:nvSpPr>
        <p:spPr>
          <a:xfrm>
            <a:off x="8272660" y="4628670"/>
            <a:ext cx="677672" cy="706571"/>
          </a:xfrm>
          <a:prstGeom prst="plus">
            <a:avLst>
              <a:gd name="adj" fmla="val 35184"/>
            </a:avLst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5" name="Right Arrow 44"/>
          <p:cNvSpPr/>
          <p:nvPr/>
        </p:nvSpPr>
        <p:spPr>
          <a:xfrm rot="10800000">
            <a:off x="4783742" y="5019094"/>
            <a:ext cx="802256" cy="569251"/>
          </a:xfrm>
          <a:prstGeom prst="rightArrow">
            <a:avLst/>
          </a:prstGeom>
          <a:solidFill>
            <a:srgbClr val="5B9BD5"/>
          </a:solidFill>
          <a:ln w="12700" cap="flat" cmpd="sng" algn="ctr">
            <a:solidFill>
              <a:srgbClr val="5B9BD5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6" name="TextBox 45"/>
          <p:cNvSpPr txBox="1"/>
          <p:nvPr/>
        </p:nvSpPr>
        <p:spPr>
          <a:xfrm>
            <a:off x="609601" y="2231051"/>
            <a:ext cx="236911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CaCO</a:t>
            </a:r>
            <a:r>
              <a:rPr lang="en-US" baseline="-25000" dirty="0" smtClean="0">
                <a:solidFill>
                  <a:prstClr val="black"/>
                </a:solidFill>
                <a:latin typeface="Calibri" panose="020F0502020204030204"/>
              </a:rPr>
              <a:t>3</a:t>
            </a: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 </a:t>
            </a:r>
            <a:r>
              <a:rPr 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→ </a:t>
            </a:r>
            <a:r>
              <a:rPr lang="en-US" dirty="0" err="1" smtClean="0">
                <a:solidFill>
                  <a:prstClr val="black"/>
                </a:solidFill>
                <a:cs typeface="Arial" panose="020B0604020202020204" pitchFamily="34" charset="0"/>
              </a:rPr>
              <a:t>CaO</a:t>
            </a:r>
            <a:r>
              <a:rPr lang="en-US" dirty="0" smtClean="0">
                <a:solidFill>
                  <a:prstClr val="black"/>
                </a:solidFill>
                <a:cs typeface="Arial" panose="020B0604020202020204" pitchFamily="34" charset="0"/>
              </a:rPr>
              <a:t> + CO</a:t>
            </a:r>
            <a:r>
              <a:rPr lang="en-US" baseline="-25000" dirty="0" smtClean="0">
                <a:solidFill>
                  <a:prstClr val="black"/>
                </a:solidFill>
                <a:cs typeface="Arial" panose="020B0604020202020204" pitchFamily="34" charset="0"/>
              </a:rPr>
              <a:t>2</a:t>
            </a:r>
            <a:endParaRPr lang="en-US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792420" y="2219715"/>
            <a:ext cx="47849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  <a:latin typeface="Calibri" panose="020F0502020204030204"/>
              </a:rPr>
              <a:t>About a week to produce material in pump stand</a:t>
            </a:r>
            <a:endParaRPr lang="en-US" baseline="-25000" dirty="0">
              <a:solidFill>
                <a:srgbClr val="FF0000"/>
              </a:solidFill>
              <a:latin typeface="Calibri" panose="020F0502020204030204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11745" y="4521659"/>
            <a:ext cx="4478179" cy="175432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Precise control of temperature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Temperature uniformity</a:t>
            </a:r>
          </a:p>
          <a:p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	</a:t>
            </a:r>
            <a:r>
              <a:rPr lang="en-US" b="1" dirty="0" smtClean="0">
                <a:solidFill>
                  <a:srgbClr val="5B9BD5"/>
                </a:solidFill>
                <a:latin typeface="Calibri" panose="020F0502020204030204"/>
              </a:rPr>
              <a:t>Higher quality </a:t>
            </a:r>
            <a:r>
              <a:rPr lang="en-US" b="1" dirty="0" err="1" smtClean="0">
                <a:solidFill>
                  <a:srgbClr val="5B9BD5"/>
                </a:solidFill>
                <a:latin typeface="Calibri" panose="020F0502020204030204"/>
              </a:rPr>
              <a:t>CaO</a:t>
            </a:r>
            <a:endParaRPr lang="en-US" b="1" dirty="0" smtClean="0">
              <a:solidFill>
                <a:srgbClr val="5B9BD5"/>
              </a:solidFill>
              <a:latin typeface="Calibri" panose="020F0502020204030204"/>
            </a:endParaRPr>
          </a:p>
          <a:p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Quartz tube easy to handle in </a:t>
            </a:r>
            <a:r>
              <a:rPr lang="en-US" dirty="0" err="1" smtClean="0">
                <a:solidFill>
                  <a:prstClr val="black"/>
                </a:solidFill>
                <a:latin typeface="Calibri" panose="020F0502020204030204"/>
              </a:rPr>
              <a:t>glovesbox</a:t>
            </a:r>
            <a:endParaRPr lang="en-US" dirty="0" smtClean="0">
              <a:solidFill>
                <a:prstClr val="black"/>
              </a:solidFill>
              <a:latin typeface="Calibri" panose="020F0502020204030204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prstClr val="black"/>
                </a:solidFill>
                <a:latin typeface="Calibri" panose="020F0502020204030204"/>
              </a:rPr>
              <a:t>Production will be reduced to half-day.</a:t>
            </a:r>
          </a:p>
        </p:txBody>
      </p:sp>
      <p:sp>
        <p:nvSpPr>
          <p:cNvPr id="49" name="TextBox 48"/>
          <p:cNvSpPr txBox="1"/>
          <p:nvPr/>
        </p:nvSpPr>
        <p:spPr>
          <a:xfrm>
            <a:off x="10732044" y="6122096"/>
            <a:ext cx="18034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prstClr val="black"/>
                </a:solidFill>
                <a:latin typeface="Calibri" panose="020F0502020204030204"/>
              </a:rPr>
              <a:t>J.P. Ramos, et al.</a:t>
            </a:r>
          </a:p>
        </p:txBody>
      </p:sp>
      <p:sp>
        <p:nvSpPr>
          <p:cNvPr id="51" name="Footer Placeholder 5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52" name="Slide Number Placeholder 5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79258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7971" y="91378"/>
            <a:ext cx="10969139" cy="715840"/>
          </a:xfrm>
        </p:spPr>
        <p:txBody>
          <a:bodyPr/>
          <a:lstStyle/>
          <a:p>
            <a:r>
              <a:rPr lang="en-US" dirty="0" smtClean="0"/>
              <a:t>STAGISO vs NORMISO Study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0274920" y="253797"/>
            <a:ext cx="11454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J.P. Ramos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48002" y="2856564"/>
            <a:ext cx="9035601" cy="2779505"/>
            <a:chOff x="177971" y="2807766"/>
            <a:chExt cx="9035601" cy="2779505"/>
          </a:xfrm>
        </p:grpSpPr>
        <p:graphicFrame>
          <p:nvGraphicFramePr>
            <p:cNvPr id="5" name="Chart 4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2131115801"/>
                </p:ext>
              </p:extLst>
            </p:nvPr>
          </p:nvGraphicFramePr>
          <p:xfrm>
            <a:off x="177971" y="2844071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2"/>
            </a:graphicData>
          </a:graphic>
        </p:graphicFrame>
        <p:graphicFrame>
          <p:nvGraphicFramePr>
            <p:cNvPr id="6" name="Chart 5"/>
            <p:cNvGraphicFramePr>
              <a:graphicFrameLocks/>
            </p:cNvGraphicFramePr>
            <p:nvPr>
              <p:extLst>
                <p:ext uri="{D42A27DB-BD31-4B8C-83A1-F6EECF244321}">
                  <p14:modId xmlns:p14="http://schemas.microsoft.com/office/powerpoint/2010/main" val="3181662601"/>
                </p:ext>
              </p:extLst>
            </p:nvPr>
          </p:nvGraphicFramePr>
          <p:xfrm>
            <a:off x="4641572" y="2807766"/>
            <a:ext cx="4572000" cy="2743200"/>
          </p:xfrm>
          <a:graphic>
            <a:graphicData uri="http://schemas.openxmlformats.org/drawingml/2006/chart">
              <c:chart xmlns:c="http://schemas.openxmlformats.org/drawingml/2006/chart" xmlns:r="http://schemas.openxmlformats.org/officeDocument/2006/relationships" r:id="rId3"/>
            </a:graphicData>
          </a:graphic>
        </p:graphicFrame>
      </p:grpSp>
      <p:grpSp>
        <p:nvGrpSpPr>
          <p:cNvPr id="7" name="Group 6"/>
          <p:cNvGrpSpPr/>
          <p:nvPr/>
        </p:nvGrpSpPr>
        <p:grpSpPr>
          <a:xfrm>
            <a:off x="311247" y="814165"/>
            <a:ext cx="6094587" cy="1668467"/>
            <a:chOff x="4237175" y="930732"/>
            <a:chExt cx="4708286" cy="1288950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4"/>
            <a:srcRect t="11311" b="25105"/>
            <a:stretch/>
          </p:blipFill>
          <p:spPr>
            <a:xfrm>
              <a:off x="4237175" y="1035049"/>
              <a:ext cx="4708286" cy="1130301"/>
            </a:xfrm>
            <a:prstGeom prst="rect">
              <a:avLst/>
            </a:prstGeom>
          </p:spPr>
        </p:pic>
        <p:grpSp>
          <p:nvGrpSpPr>
            <p:cNvPr id="9" name="Group 8"/>
            <p:cNvGrpSpPr/>
            <p:nvPr/>
          </p:nvGrpSpPr>
          <p:grpSpPr>
            <a:xfrm>
              <a:off x="7201694" y="930732"/>
              <a:ext cx="1743767" cy="1288950"/>
              <a:chOff x="7201694" y="930732"/>
              <a:chExt cx="1743767" cy="1288950"/>
            </a:xfrm>
          </p:grpSpPr>
          <p:sp>
            <p:nvSpPr>
              <p:cNvPr id="10" name="TextBox 9"/>
              <p:cNvSpPr txBox="1"/>
              <p:nvPr/>
            </p:nvSpPr>
            <p:spPr>
              <a:xfrm>
                <a:off x="7755732" y="1886806"/>
                <a:ext cx="1189729" cy="332876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104282"/>
                    </a:solidFill>
                  </a:rPr>
                  <a:t>2.3 </a:t>
                </a:r>
                <a:r>
                  <a:rPr lang="en-US" sz="1400" dirty="0" err="1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μs</a:t>
                </a:r>
                <a:r>
                  <a:rPr lang="en-US" sz="1400" dirty="0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 in NORM </a:t>
                </a:r>
              </a:p>
              <a:p>
                <a:r>
                  <a:rPr lang="en-US" sz="1400" dirty="0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16</a:t>
                </a:r>
                <a:r>
                  <a:rPr lang="en-US" sz="1400" dirty="0" smtClean="0">
                    <a:solidFill>
                      <a:srgbClr val="104282"/>
                    </a:solidFill>
                  </a:rPr>
                  <a:t> </a:t>
                </a:r>
                <a:r>
                  <a:rPr lang="en-US" sz="1400" dirty="0" err="1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μs</a:t>
                </a:r>
                <a:r>
                  <a:rPr lang="en-US" sz="1400" dirty="0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 in STAG</a:t>
                </a:r>
                <a:endParaRPr lang="en-US" sz="1400" dirty="0">
                  <a:solidFill>
                    <a:srgbClr val="104282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7201694" y="930732"/>
                <a:ext cx="1511330" cy="205689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lIns="0" tIns="0" rIns="0" bIns="0" rtlCol="0">
                <a:spAutoFit/>
              </a:bodyPr>
              <a:lstStyle/>
              <a:p>
                <a:r>
                  <a:rPr lang="en-US" sz="1400" dirty="0" smtClean="0">
                    <a:solidFill>
                      <a:srgbClr val="104282"/>
                    </a:solidFill>
                  </a:rPr>
                  <a:t>230 </a:t>
                </a:r>
                <a:r>
                  <a:rPr lang="en-US" sz="1400" dirty="0" smtClean="0">
                    <a:solidFill>
                      <a:srgbClr val="104282"/>
                    </a:solidFill>
                    <a:latin typeface="Calibri" panose="020F0502020204030204" pitchFamily="34" charset="0"/>
                  </a:rPr>
                  <a:t>ns in NORM</a:t>
                </a:r>
                <a:endParaRPr lang="en-US" sz="1400" dirty="0">
                  <a:solidFill>
                    <a:srgbClr val="104282"/>
                  </a:solidFill>
                </a:endParaRPr>
              </a:p>
            </p:txBody>
          </p:sp>
        </p:grpSp>
      </p:grpSp>
      <p:sp>
        <p:nvSpPr>
          <p:cNvPr id="12" name="Date Placeholder 3"/>
          <p:cNvSpPr txBox="1">
            <a:spLocks/>
          </p:cNvSpPr>
          <p:nvPr/>
        </p:nvSpPr>
        <p:spPr>
          <a:xfrm>
            <a:off x="3083109" y="2463807"/>
            <a:ext cx="3714551" cy="2188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900" dirty="0" smtClean="0"/>
              <a:t>Booster pulse pictures </a:t>
            </a:r>
            <a:r>
              <a:rPr lang="en-GB" sz="900" dirty="0"/>
              <a:t>from PhD Thesis, R. </a:t>
            </a:r>
            <a:r>
              <a:rPr lang="en-GB" sz="900" dirty="0" err="1" smtClean="0"/>
              <a:t>Wilfinger</a:t>
            </a:r>
            <a:endParaRPr lang="en-GB" sz="900" dirty="0"/>
          </a:p>
        </p:txBody>
      </p:sp>
      <p:sp>
        <p:nvSpPr>
          <p:cNvPr id="13" name="TextBox 12"/>
          <p:cNvSpPr txBox="1"/>
          <p:nvPr/>
        </p:nvSpPr>
        <p:spPr>
          <a:xfrm>
            <a:off x="8533662" y="1080417"/>
            <a:ext cx="3099538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Release measured on: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GPS and HRS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Target and Converter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 smtClean="0"/>
              <a:t>26Na and 142Cs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8138718" y="5795464"/>
            <a:ext cx="354776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Results to be published soon.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77971" y="5703132"/>
            <a:ext cx="719992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No difference between STAGISO vs NORM</a:t>
            </a:r>
          </a:p>
        </p:txBody>
      </p:sp>
      <p:sp>
        <p:nvSpPr>
          <p:cNvPr id="15" name="Rectangle 14"/>
          <p:cNvSpPr/>
          <p:nvPr/>
        </p:nvSpPr>
        <p:spPr>
          <a:xfrm>
            <a:off x="177971" y="2777594"/>
            <a:ext cx="9524829" cy="2987093"/>
          </a:xfrm>
          <a:prstGeom prst="rect">
            <a:avLst/>
          </a:prstGeom>
          <a:noFill/>
          <a:ln w="12700"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05DEB8-5478-4AEF-956B-04B020BBDD92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35414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57979" y="2761823"/>
            <a:ext cx="1794180" cy="3346448"/>
          </a:xfrm>
          <a:prstGeom prst="rect">
            <a:avLst/>
          </a:prstGeom>
        </p:spPr>
      </p:pic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88896" y="140128"/>
            <a:ext cx="10969139" cy="715840"/>
          </a:xfrm>
        </p:spPr>
        <p:txBody>
          <a:bodyPr/>
          <a:lstStyle/>
          <a:p>
            <a:r>
              <a:rPr lang="en-US" dirty="0" smtClean="0"/>
              <a:t>Tellurium beams</a:t>
            </a:r>
            <a:endParaRPr lang="en-GB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4443928"/>
              </p:ext>
            </p:extLst>
          </p:nvPr>
        </p:nvGraphicFramePr>
        <p:xfrm>
          <a:off x="349146" y="893151"/>
          <a:ext cx="5489274" cy="1783080"/>
        </p:xfrm>
        <a:graphic>
          <a:graphicData uri="http://schemas.openxmlformats.org/drawingml/2006/table">
            <a:tbl>
              <a:tblPr>
                <a:tableStyleId>{9D7B26C5-4107-4FEC-AEDC-1716B250A1EF}</a:tableStyleId>
              </a:tblPr>
              <a:tblGrid>
                <a:gridCol w="914879">
                  <a:extLst>
                    <a:ext uri="{9D8B030D-6E8A-4147-A177-3AD203B41FA5}">
                      <a16:colId xmlns:a16="http://schemas.microsoft.com/office/drawing/2014/main" val="3155997198"/>
                    </a:ext>
                  </a:extLst>
                </a:gridCol>
                <a:gridCol w="914879">
                  <a:extLst>
                    <a:ext uri="{9D8B030D-6E8A-4147-A177-3AD203B41FA5}">
                      <a16:colId xmlns:a16="http://schemas.microsoft.com/office/drawing/2014/main" val="715014898"/>
                    </a:ext>
                  </a:extLst>
                </a:gridCol>
                <a:gridCol w="914879">
                  <a:extLst>
                    <a:ext uri="{9D8B030D-6E8A-4147-A177-3AD203B41FA5}">
                      <a16:colId xmlns:a16="http://schemas.microsoft.com/office/drawing/2014/main" val="2310563513"/>
                    </a:ext>
                  </a:extLst>
                </a:gridCol>
                <a:gridCol w="914879">
                  <a:extLst>
                    <a:ext uri="{9D8B030D-6E8A-4147-A177-3AD203B41FA5}">
                      <a16:colId xmlns:a16="http://schemas.microsoft.com/office/drawing/2014/main" val="2153952858"/>
                    </a:ext>
                  </a:extLst>
                </a:gridCol>
                <a:gridCol w="914879">
                  <a:extLst>
                    <a:ext uri="{9D8B030D-6E8A-4147-A177-3AD203B41FA5}">
                      <a16:colId xmlns:a16="http://schemas.microsoft.com/office/drawing/2014/main" val="2445598493"/>
                    </a:ext>
                  </a:extLst>
                </a:gridCol>
                <a:gridCol w="914879">
                  <a:extLst>
                    <a:ext uri="{9D8B030D-6E8A-4147-A177-3AD203B41FA5}">
                      <a16:colId xmlns:a16="http://schemas.microsoft.com/office/drawing/2014/main" val="747990818"/>
                    </a:ext>
                  </a:extLst>
                </a:gridCol>
              </a:tblGrid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A (Te)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t1/2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err="1" smtClean="0">
                          <a:effectLst/>
                        </a:rPr>
                        <a:t>Te</a:t>
                      </a:r>
                      <a:r>
                        <a:rPr lang="en-US" sz="1400" u="none" strike="noStrike" dirty="0" smtClean="0">
                          <a:effectLst/>
                        </a:rPr>
                        <a:t> Yield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 smtClean="0">
                          <a:effectLst/>
                        </a:rPr>
                        <a:t>Cs yield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t1/2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A (Cs)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88100077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132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76.3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5.40E+08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6.47 d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132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420521056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133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12.5 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7.50E+07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stable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1703254511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133m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55.4 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1.50E+08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stable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133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318123437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134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41.8 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1.90E+08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1.10E+09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2.90 h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134m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439466949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135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18.6 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5.40E+06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5.50E+08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53 m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135m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7108080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136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17.5 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5.40E+06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5.30E+08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19 s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136m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161800145"/>
                  </a:ext>
                </a:extLst>
              </a:tr>
              <a:tr h="202046"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137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2.5 s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1.20E+05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>
                          <a:effectLst/>
                        </a:rPr>
                        <a:t>30.17 y</a:t>
                      </a:r>
                      <a:endParaRPr lang="en-US" sz="14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u="none" strike="noStrike" dirty="0">
                          <a:effectLst/>
                        </a:rPr>
                        <a:t>137</a:t>
                      </a:r>
                      <a:endParaRPr 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/>
                </a:tc>
                <a:extLst>
                  <a:ext uri="{0D108BD9-81ED-4DB2-BD59-A6C34878D82A}">
                    <a16:rowId xmlns:a16="http://schemas.microsoft.com/office/drawing/2014/main" val="2023570937"/>
                  </a:ext>
                </a:extLst>
              </a:tr>
            </a:tbl>
          </a:graphicData>
        </a:graphic>
      </p:graphicFrame>
      <p:graphicFrame>
        <p:nvGraphicFramePr>
          <p:cNvPr id="9" name="Chart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5386882"/>
              </p:ext>
            </p:extLst>
          </p:nvPr>
        </p:nvGraphicFramePr>
        <p:xfrm>
          <a:off x="7235851" y="413091"/>
          <a:ext cx="47244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Chart 9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8882886"/>
              </p:ext>
            </p:extLst>
          </p:nvPr>
        </p:nvGraphicFramePr>
        <p:xfrm>
          <a:off x="7401531" y="3406940"/>
          <a:ext cx="4638675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pic>
        <p:nvPicPr>
          <p:cNvPr id="11" name="Picture 1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98122" y="2725001"/>
            <a:ext cx="4715415" cy="3536561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9324069" y="6559720"/>
            <a:ext cx="271613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/>
              <a:t>J.P. Ramos, S. </a:t>
            </a:r>
            <a:r>
              <a:rPr lang="en-US" sz="1400" b="1" dirty="0" err="1" smtClean="0"/>
              <a:t>Rothe</a:t>
            </a:r>
            <a:r>
              <a:rPr lang="en-US" sz="1400" b="1" dirty="0" smtClean="0"/>
              <a:t>, et al.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7313206" y="3121477"/>
            <a:ext cx="566988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Total efficiency = Ionization efficiency x release efficiency</a:t>
            </a:r>
          </a:p>
        </p:txBody>
      </p:sp>
      <p:pic>
        <p:nvPicPr>
          <p:cNvPr id="16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141" y="2796637"/>
            <a:ext cx="959115" cy="7193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34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88579" y="291759"/>
            <a:ext cx="199291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 #601 UC n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606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9" y="122869"/>
            <a:ext cx="10969139" cy="715840"/>
          </a:xfrm>
        </p:spPr>
        <p:txBody>
          <a:bodyPr>
            <a:normAutofit/>
          </a:bodyPr>
          <a:lstStyle/>
          <a:p>
            <a:r>
              <a:rPr lang="en-US" sz="2800" dirty="0"/>
              <a:t>The LIEBE target – Offline </a:t>
            </a:r>
            <a:r>
              <a:rPr lang="en-US" sz="2800" dirty="0" smtClean="0"/>
              <a:t>tests</a:t>
            </a:r>
            <a:endParaRPr lang="en-GB" sz="2800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35</a:t>
            </a:fld>
            <a:endParaRPr lang="en-US"/>
          </a:p>
        </p:txBody>
      </p:sp>
      <p:sp>
        <p:nvSpPr>
          <p:cNvPr id="7" name="Content Placeholder 2"/>
          <p:cNvSpPr>
            <a:spLocks noGrp="1"/>
          </p:cNvSpPr>
          <p:nvPr/>
        </p:nvSpPr>
        <p:spPr>
          <a:xfrm>
            <a:off x="258929" y="938833"/>
            <a:ext cx="4858259" cy="2360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 smtClean="0"/>
              <a:t>Offline tests:</a:t>
            </a:r>
          </a:p>
          <a:p>
            <a:pPr lvl="1"/>
            <a:r>
              <a:rPr lang="en-US" sz="2000" dirty="0" smtClean="0"/>
              <a:t>Leak tests</a:t>
            </a:r>
          </a:p>
          <a:p>
            <a:pPr lvl="1"/>
            <a:r>
              <a:rPr lang="en-US" sz="2000" dirty="0" smtClean="0"/>
              <a:t>Vibration tests</a:t>
            </a:r>
          </a:p>
          <a:p>
            <a:pPr lvl="1"/>
            <a:r>
              <a:rPr lang="en-US" sz="2000" b="1" dirty="0" smtClean="0"/>
              <a:t>Heat exchanger calibration</a:t>
            </a:r>
          </a:p>
          <a:p>
            <a:pPr lvl="1"/>
            <a:r>
              <a:rPr lang="en-US" sz="2000" dirty="0" smtClean="0"/>
              <a:t>Ion source test</a:t>
            </a:r>
            <a:endParaRPr lang="en-US" sz="2000" dirty="0"/>
          </a:p>
        </p:txBody>
      </p:sp>
      <p:graphicFrame>
        <p:nvGraphicFramePr>
          <p:cNvPr id="8" name="Chart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32348163"/>
              </p:ext>
            </p:extLst>
          </p:nvPr>
        </p:nvGraphicFramePr>
        <p:xfrm>
          <a:off x="208049" y="2848295"/>
          <a:ext cx="4960018" cy="29844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TextBox 4"/>
          <p:cNvSpPr txBox="1"/>
          <p:nvPr/>
        </p:nvSpPr>
        <p:spPr>
          <a:xfrm>
            <a:off x="294939" y="5832696"/>
            <a:ext cx="69151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err="1" smtClean="0"/>
              <a:t>Ansys</a:t>
            </a:r>
            <a:r>
              <a:rPr lang="en-US" sz="1400" dirty="0" smtClean="0"/>
              <a:t> CFX simulations of heat exchanged for every water channel.</a:t>
            </a:r>
            <a:endParaRPr lang="en-US" sz="1400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 rotWithShape="1">
          <a:blip r:embed="rId3"/>
          <a:srcRect l="13953" t="30885" r="52733" b="26431"/>
          <a:stretch/>
        </p:blipFill>
        <p:spPr>
          <a:xfrm>
            <a:off x="5264132" y="1030556"/>
            <a:ext cx="3522415" cy="1692410"/>
          </a:xfrm>
          <a:prstGeom prst="rect">
            <a:avLst/>
          </a:prstGeom>
        </p:spPr>
      </p:pic>
      <p:grpSp>
        <p:nvGrpSpPr>
          <p:cNvPr id="20" name="Group 19"/>
          <p:cNvGrpSpPr/>
          <p:nvPr/>
        </p:nvGrpSpPr>
        <p:grpSpPr>
          <a:xfrm>
            <a:off x="8933492" y="1033036"/>
            <a:ext cx="2724150" cy="1685926"/>
            <a:chOff x="8763560" y="1336603"/>
            <a:chExt cx="2724150" cy="1685926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 rotWithShape="1">
            <a:blip r:embed="rId4"/>
            <a:srcRect l="17347" t="30612" r="58333" b="29252"/>
            <a:stretch/>
          </p:blipFill>
          <p:spPr>
            <a:xfrm>
              <a:off x="8763560" y="1336603"/>
              <a:ext cx="2724150" cy="1685926"/>
            </a:xfrm>
            <a:prstGeom prst="rect">
              <a:avLst/>
            </a:prstGeom>
          </p:spPr>
        </p:pic>
        <p:sp>
          <p:nvSpPr>
            <p:cNvPr id="12" name="TextBox 7"/>
            <p:cNvSpPr txBox="1"/>
            <p:nvPr/>
          </p:nvSpPr>
          <p:spPr>
            <a:xfrm>
              <a:off x="11171558" y="1618318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1</a:t>
              </a:r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3" name="TextBox 8"/>
            <p:cNvSpPr txBox="1"/>
            <p:nvPr/>
          </p:nvSpPr>
          <p:spPr>
            <a:xfrm>
              <a:off x="11175342" y="1863409"/>
              <a:ext cx="30480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2</a:t>
              </a:r>
              <a:endParaRPr lang="en-US" dirty="0">
                <a:solidFill>
                  <a:schemeClr val="bg1">
                    <a:lumMod val="85000"/>
                  </a:schemeClr>
                </a:solidFill>
              </a:endParaRPr>
            </a:p>
          </p:txBody>
        </p:sp>
        <p:sp>
          <p:nvSpPr>
            <p:cNvPr id="14" name="TextBox 9"/>
            <p:cNvSpPr txBox="1"/>
            <p:nvPr/>
          </p:nvSpPr>
          <p:spPr>
            <a:xfrm>
              <a:off x="11175342" y="2559028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3</a:t>
              </a:r>
            </a:p>
          </p:txBody>
        </p:sp>
        <p:sp>
          <p:nvSpPr>
            <p:cNvPr id="15" name="TextBox 10"/>
            <p:cNvSpPr txBox="1"/>
            <p:nvPr/>
          </p:nvSpPr>
          <p:spPr>
            <a:xfrm>
              <a:off x="11175342" y="2118879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>
                  <a:solidFill>
                    <a:schemeClr val="bg1">
                      <a:lumMod val="85000"/>
                    </a:schemeClr>
                  </a:solidFill>
                </a:rPr>
                <a:t>5</a:t>
              </a:r>
            </a:p>
          </p:txBody>
        </p:sp>
        <p:sp>
          <p:nvSpPr>
            <p:cNvPr id="16" name="TextBox 11"/>
            <p:cNvSpPr txBox="1"/>
            <p:nvPr/>
          </p:nvSpPr>
          <p:spPr>
            <a:xfrm>
              <a:off x="11175342" y="2323292"/>
              <a:ext cx="31236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dirty="0" smtClean="0">
                  <a:solidFill>
                    <a:schemeClr val="bg1">
                      <a:lumMod val="85000"/>
                    </a:schemeClr>
                  </a:solidFill>
                </a:rPr>
                <a:t>4</a:t>
              </a:r>
            </a:p>
          </p:txBody>
        </p:sp>
      </p:grpSp>
      <p:sp>
        <p:nvSpPr>
          <p:cNvPr id="17" name="Content Placeholder 2"/>
          <p:cNvSpPr txBox="1">
            <a:spLocks/>
          </p:cNvSpPr>
          <p:nvPr/>
        </p:nvSpPr>
        <p:spPr>
          <a:xfrm>
            <a:off x="5919564" y="3830753"/>
            <a:ext cx="5662836" cy="19881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Offline tests 6</a:t>
            </a:r>
            <a:r>
              <a:rPr lang="en-US" baseline="30000" dirty="0" smtClean="0"/>
              <a:t>th</a:t>
            </a:r>
            <a:r>
              <a:rPr lang="en-US" dirty="0" smtClean="0"/>
              <a:t>-10</a:t>
            </a:r>
            <a:r>
              <a:rPr lang="en-US" baseline="30000" dirty="0" smtClean="0"/>
              <a:t>th</a:t>
            </a:r>
            <a:r>
              <a:rPr lang="en-US" dirty="0" smtClean="0"/>
              <a:t> November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Operational review 3</a:t>
            </a:r>
            <a:r>
              <a:rPr lang="en-US" baseline="30000" dirty="0" smtClean="0"/>
              <a:t>rd</a:t>
            </a:r>
            <a:r>
              <a:rPr lang="en-US" dirty="0" smtClean="0"/>
              <a:t> week of November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Target to be installed at GPS end of November</a:t>
            </a:r>
            <a:endParaRPr lang="en-US" dirty="0"/>
          </a:p>
        </p:txBody>
      </p:sp>
      <p:sp>
        <p:nvSpPr>
          <p:cNvPr id="18" name="TextBox 16"/>
          <p:cNvSpPr txBox="1"/>
          <p:nvPr/>
        </p:nvSpPr>
        <p:spPr>
          <a:xfrm>
            <a:off x="5512818" y="2848295"/>
            <a:ext cx="638247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3D model of the heat exchanger, 5 water channels to cope with 5 different temperatures.</a:t>
            </a:r>
            <a:endParaRPr lang="en-US" sz="1400" dirty="0"/>
          </a:p>
        </p:txBody>
      </p:sp>
      <p:sp>
        <p:nvSpPr>
          <p:cNvPr id="19" name="TextBox 18"/>
          <p:cNvSpPr txBox="1"/>
          <p:nvPr/>
        </p:nvSpPr>
        <p:spPr>
          <a:xfrm>
            <a:off x="10031356" y="5845141"/>
            <a:ext cx="1710789" cy="36933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r>
              <a:rPr lang="en-US" dirty="0"/>
              <a:t>F. Boix Pamies</a:t>
            </a:r>
            <a:endParaRPr lang="en-GB" dirty="0"/>
          </a:p>
        </p:txBody>
      </p:sp>
      <p:pic>
        <p:nvPicPr>
          <p:cNvPr id="21" name="Picture 2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398496" y="778163"/>
            <a:ext cx="1659028" cy="1073176"/>
          </a:xfrm>
          <a:prstGeom prst="rect">
            <a:avLst/>
          </a:prstGeom>
        </p:spPr>
      </p:pic>
      <p:cxnSp>
        <p:nvCxnSpPr>
          <p:cNvPr id="23" name="Straight Arrow Connector 22"/>
          <p:cNvCxnSpPr/>
          <p:nvPr/>
        </p:nvCxnSpPr>
        <p:spPr>
          <a:xfrm flipV="1">
            <a:off x="2387150" y="1314751"/>
            <a:ext cx="882032" cy="184666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4" name="Picture 23" descr="https://upload.wikimedia.org/wikipedia/commons/thumb/0/03/Green_check.svg/200px-Green_check.svg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42316" y="1234543"/>
            <a:ext cx="772687" cy="772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416080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ISBM </a:t>
            </a:r>
            <a:r>
              <a:rPr lang="en-US" dirty="0"/>
              <a:t>w</a:t>
            </a:r>
            <a:r>
              <a:rPr lang="en-US" dirty="0" smtClean="0"/>
              <a:t>orking group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4</a:t>
            </a:fld>
            <a:endParaRPr lang="en-US"/>
          </a:p>
        </p:txBody>
      </p:sp>
      <p:grpSp>
        <p:nvGrpSpPr>
          <p:cNvPr id="6" name="Group 5"/>
          <p:cNvGrpSpPr/>
          <p:nvPr/>
        </p:nvGrpSpPr>
        <p:grpSpPr>
          <a:xfrm>
            <a:off x="2759083" y="1227469"/>
            <a:ext cx="5991263" cy="3682121"/>
            <a:chOff x="1470381" y="896517"/>
            <a:chExt cx="5991263" cy="3682121"/>
          </a:xfrm>
        </p:grpSpPr>
        <p:grpSp>
          <p:nvGrpSpPr>
            <p:cNvPr id="7" name="Group 6"/>
            <p:cNvGrpSpPr/>
            <p:nvPr/>
          </p:nvGrpSpPr>
          <p:grpSpPr>
            <a:xfrm>
              <a:off x="1470381" y="896517"/>
              <a:ext cx="5991263" cy="3377401"/>
              <a:chOff x="517369" y="1889040"/>
              <a:chExt cx="3622226" cy="2021311"/>
            </a:xfrm>
          </p:grpSpPr>
          <p:pic>
            <p:nvPicPr>
              <p:cNvPr id="9" name="Picture 8"/>
              <p:cNvPicPr/>
              <p:nvPr/>
            </p:nvPicPr>
            <p:blipFill>
              <a:blip r:embed="rId2">
                <a:extLst/>
              </a:blip>
              <a:stretch>
                <a:fillRect/>
              </a:stretch>
            </p:blipFill>
            <p:spPr>
              <a:xfrm>
                <a:off x="702666" y="1889040"/>
                <a:ext cx="2059516" cy="2021311"/>
              </a:xfrm>
              <a:prstGeom prst="rect">
                <a:avLst/>
              </a:prstGeom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</p:pic>
          <p:pic>
            <p:nvPicPr>
              <p:cNvPr id="10" name="Picture 9"/>
              <p:cNvPicPr/>
              <p:nvPr/>
            </p:nvPicPr>
            <p:blipFill>
              <a:blip r:embed="rId3">
                <a:extLst/>
              </a:blip>
              <a:stretch>
                <a:fillRect/>
              </a:stretch>
            </p:blipFill>
            <p:spPr>
              <a:xfrm>
                <a:off x="1680161" y="1889040"/>
                <a:ext cx="2059515" cy="2021311"/>
              </a:xfrm>
              <a:prstGeom prst="rect">
                <a:avLst/>
              </a:prstGeom>
              <a:effectLst>
                <a:outerShdw blurRad="38100" dist="25400" dir="5400000" rotWithShape="0">
                  <a:srgbClr val="000000">
                    <a:alpha val="50000"/>
                  </a:srgbClr>
                </a:outerShdw>
              </a:effectLst>
            </p:spPr>
          </p:pic>
          <p:sp>
            <p:nvSpPr>
              <p:cNvPr id="11" name="Shape 75"/>
              <p:cNvSpPr/>
              <p:nvPr/>
            </p:nvSpPr>
            <p:spPr>
              <a:xfrm>
                <a:off x="1669371" y="2469061"/>
                <a:ext cx="991554" cy="86126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lang="en-GB"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R&amp;D for</a:t>
                </a:r>
              </a:p>
              <a:p>
                <a:pPr algn="ctr" defTabSz="308048">
                  <a:defRPr sz="1800"/>
                </a:pPr>
                <a:r>
                  <a:rPr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Ion</a:t>
                </a:r>
                <a:r>
                  <a:rPr lang="en-GB"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 S</a:t>
                </a:r>
                <a:r>
                  <a:rPr kern="0" dirty="0" err="1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ource</a:t>
                </a:r>
                <a:r>
                  <a:rPr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 </a:t>
                </a:r>
                <a:r>
                  <a:rPr kern="0" dirty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&amp; </a:t>
                </a:r>
              </a:p>
              <a:p>
                <a:pPr algn="ctr" defTabSz="308048">
                  <a:defRPr sz="1800"/>
                </a:pPr>
                <a:r>
                  <a:rPr lang="en-GB"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B</a:t>
                </a:r>
                <a:r>
                  <a:rPr kern="0" dirty="0" err="1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eam</a:t>
                </a:r>
                <a:endParaRPr kern="0" dirty="0">
                  <a:solidFill>
                    <a:srgbClr val="FF2600"/>
                  </a:solidFill>
                  <a:latin typeface="+mj-lt"/>
                  <a:ea typeface="Helvetica Light"/>
                  <a:cs typeface="Helvetica Light"/>
                  <a:sym typeface="Helvetica Light"/>
                </a:endParaRPr>
              </a:p>
              <a:p>
                <a:pPr algn="ctr" defTabSz="308048">
                  <a:defRPr sz="1800"/>
                </a:pPr>
                <a:r>
                  <a:rPr kern="0" dirty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 </a:t>
                </a:r>
                <a:r>
                  <a:rPr lang="en-GB"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M</a:t>
                </a:r>
                <a:r>
                  <a:rPr kern="0" dirty="0" err="1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anipulation</a:t>
                </a:r>
                <a:endParaRPr lang="en-GB" kern="0" dirty="0" smtClean="0">
                  <a:solidFill>
                    <a:srgbClr val="FF2600"/>
                  </a:solidFill>
                  <a:latin typeface="+mj-lt"/>
                  <a:ea typeface="Helvetica Light"/>
                  <a:cs typeface="Helvetica Light"/>
                  <a:sym typeface="Helvetica Light"/>
                </a:endParaRPr>
              </a:p>
              <a:p>
                <a:pPr algn="ctr" defTabSz="308048">
                  <a:defRPr sz="1800"/>
                </a:pPr>
                <a:r>
                  <a:rPr lang="en-GB" b="1" kern="0" dirty="0" smtClean="0">
                    <a:solidFill>
                      <a:srgbClr val="FF2600"/>
                    </a:solidFill>
                    <a:latin typeface="+mj-lt"/>
                    <a:ea typeface="Helvetica Light"/>
                    <a:cs typeface="Helvetica Light"/>
                    <a:sym typeface="Helvetica Light"/>
                  </a:rPr>
                  <a:t>(ISBM)</a:t>
                </a:r>
                <a:endParaRPr b="1" kern="0" dirty="0">
                  <a:solidFill>
                    <a:srgbClr val="FF2600"/>
                  </a:solidFill>
                  <a:latin typeface="+mj-l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12" name="Shape 76"/>
              <p:cNvSpPr/>
              <p:nvPr/>
            </p:nvSpPr>
            <p:spPr>
              <a:xfrm>
                <a:off x="1099991" y="2024838"/>
                <a:ext cx="712381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Scheme</a:t>
                </a:r>
              </a:p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development</a:t>
                </a:r>
              </a:p>
            </p:txBody>
          </p:sp>
          <p:sp>
            <p:nvSpPr>
              <p:cNvPr id="13" name="Shape 77"/>
              <p:cNvSpPr/>
              <p:nvPr/>
            </p:nvSpPr>
            <p:spPr>
              <a:xfrm>
                <a:off x="865706" y="2397712"/>
                <a:ext cx="712381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Laser</a:t>
                </a:r>
              </a:p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development</a:t>
                </a:r>
              </a:p>
            </p:txBody>
          </p:sp>
          <p:sp>
            <p:nvSpPr>
              <p:cNvPr id="14" name="Shape 78"/>
              <p:cNvSpPr/>
              <p:nvPr/>
            </p:nvSpPr>
            <p:spPr>
              <a:xfrm>
                <a:off x="900840" y="2891771"/>
                <a:ext cx="528130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RILIS</a:t>
                </a:r>
              </a:p>
              <a:p>
                <a:pPr algn="ctr" defTabSz="308048">
                  <a:defRPr sz="1800"/>
                </a:pPr>
                <a:r>
                  <a:rPr sz="1400" kern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operation</a:t>
                </a:r>
              </a:p>
            </p:txBody>
          </p:sp>
          <p:sp>
            <p:nvSpPr>
              <p:cNvPr id="15" name="Shape 79"/>
              <p:cNvSpPr/>
              <p:nvPr/>
            </p:nvSpPr>
            <p:spPr>
              <a:xfrm>
                <a:off x="1113056" y="3356854"/>
                <a:ext cx="732500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Laser</a:t>
                </a:r>
              </a:p>
              <a:p>
                <a:pPr algn="ctr" defTabSz="308048">
                  <a:defRPr sz="1800"/>
                </a:pPr>
                <a:r>
                  <a:rPr sz="1400" kern="0" dirty="0">
                    <a:solidFill>
                      <a:srgbClr val="3961FF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spectroscopy</a:t>
                </a:r>
              </a:p>
            </p:txBody>
          </p:sp>
          <p:sp>
            <p:nvSpPr>
              <p:cNvPr id="16" name="Shape 80"/>
              <p:cNvSpPr/>
              <p:nvPr/>
            </p:nvSpPr>
            <p:spPr>
              <a:xfrm>
                <a:off x="2581684" y="2024838"/>
                <a:ext cx="712381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 dirty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Target</a:t>
                </a:r>
              </a:p>
              <a:p>
                <a:pPr algn="ctr" defTabSz="308048">
                  <a:defRPr sz="1800"/>
                </a:pPr>
                <a:r>
                  <a:rPr sz="1400" kern="0" dirty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development</a:t>
                </a:r>
              </a:p>
            </p:txBody>
          </p:sp>
          <p:sp>
            <p:nvSpPr>
              <p:cNvPr id="17" name="Shape 81"/>
              <p:cNvSpPr/>
              <p:nvPr/>
            </p:nvSpPr>
            <p:spPr>
              <a:xfrm>
                <a:off x="2860885" y="2410141"/>
                <a:ext cx="673201" cy="320370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 dirty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Target</a:t>
                </a:r>
              </a:p>
              <a:p>
                <a:pPr algn="ctr" defTabSz="308048">
                  <a:defRPr sz="1800"/>
                </a:pPr>
                <a:r>
                  <a:rPr sz="1400" kern="0" dirty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construction</a:t>
                </a:r>
              </a:p>
            </p:txBody>
          </p:sp>
          <p:sp>
            <p:nvSpPr>
              <p:cNvPr id="18" name="Shape 82"/>
              <p:cNvSpPr/>
              <p:nvPr/>
            </p:nvSpPr>
            <p:spPr>
              <a:xfrm>
                <a:off x="2798425" y="2920026"/>
                <a:ext cx="901926" cy="17805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1500">
                    <a:solidFill>
                      <a:srgbClr val="00AF2C"/>
                    </a:solidFill>
                  </a:defRPr>
                </a:lvl1pPr>
              </a:lstStyle>
              <a:p>
                <a:pPr algn="ctr"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400" kern="0" dirty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Target operation</a:t>
                </a:r>
              </a:p>
            </p:txBody>
          </p:sp>
          <p:sp>
            <p:nvSpPr>
              <p:cNvPr id="19" name="Shape 83"/>
              <p:cNvSpPr/>
              <p:nvPr/>
            </p:nvSpPr>
            <p:spPr>
              <a:xfrm>
                <a:off x="2638672" y="3261845"/>
                <a:ext cx="712381" cy="462689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/>
              <a:p>
                <a:pPr algn="ctr" defTabSz="308048">
                  <a:defRPr sz="1800"/>
                </a:pPr>
                <a:r>
                  <a:rPr sz="1400" kern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Technical </a:t>
                </a:r>
              </a:p>
              <a:p>
                <a:pPr algn="ctr" defTabSz="308048">
                  <a:defRPr sz="1800"/>
                </a:pPr>
                <a:r>
                  <a:rPr sz="1400" kern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coordination </a:t>
                </a:r>
              </a:p>
              <a:p>
                <a:pPr algn="ctr" defTabSz="308048">
                  <a:defRPr sz="1800"/>
                </a:pPr>
                <a:r>
                  <a:rPr sz="1400" kern="0">
                    <a:solidFill>
                      <a:schemeClr val="accent6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of ISOLDE</a:t>
                </a:r>
              </a:p>
            </p:txBody>
          </p:sp>
          <p:sp>
            <p:nvSpPr>
              <p:cNvPr id="20" name="Shape 86"/>
              <p:cNvSpPr/>
              <p:nvPr/>
            </p:nvSpPr>
            <p:spPr>
              <a:xfrm>
                <a:off x="517369" y="1899401"/>
                <a:ext cx="404236" cy="310205"/>
              </a:xfrm>
              <a:prstGeom prst="rect">
                <a:avLst/>
              </a:prstGeom>
              <a:ln>
                <a:solidFill>
                  <a:schemeClr val="accent1"/>
                </a:solidFill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style>
              <a:lnRef idx="2">
                <a:schemeClr val="accent3"/>
              </a:lnRef>
              <a:fillRef idx="1">
                <a:schemeClr val="lt1"/>
              </a:fillRef>
              <a:effectRef idx="0">
                <a:schemeClr val="accent3"/>
              </a:effectRef>
              <a:fontRef idx="minor">
                <a:schemeClr val="dk1"/>
              </a:fontRef>
            </p:style>
            <p:txBody>
              <a:bodyPr wrap="none" lIns="26786" tIns="26786" rIns="26786" bIns="26786" anchor="ctr">
                <a:spAutoFit/>
              </a:bodyPr>
              <a:lstStyle>
                <a:lvl1pPr>
                  <a:defRPr sz="2600" b="1" i="1">
                    <a:solidFill>
                      <a:srgbClr val="0433FF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algn="ctr" defTabSz="308048">
                  <a:defRPr sz="1800" b="0" i="0">
                    <a:solidFill>
                      <a:srgbClr val="000000"/>
                    </a:solidFill>
                  </a:defRPr>
                </a:pPr>
                <a:r>
                  <a:rPr lang="en-US" sz="1350" b="0" i="0" kern="0" dirty="0">
                    <a:solidFill>
                      <a:srgbClr val="0070C0"/>
                    </a:solidFill>
                  </a:rPr>
                  <a:t>EN/STI</a:t>
                </a:r>
              </a:p>
              <a:p>
                <a:pPr algn="ctr" defTabSz="308048">
                  <a:defRPr sz="1800" b="0" i="0">
                    <a:solidFill>
                      <a:srgbClr val="000000"/>
                    </a:solidFill>
                  </a:defRPr>
                </a:pPr>
                <a:r>
                  <a:rPr lang="en-US" sz="1350" b="0" i="0" kern="0" dirty="0">
                    <a:solidFill>
                      <a:srgbClr val="0070C0"/>
                    </a:solidFill>
                  </a:rPr>
                  <a:t>LP</a:t>
                </a:r>
                <a:endParaRPr sz="1350" b="0" i="0" kern="0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21" name="Shape 87"/>
              <p:cNvSpPr/>
              <p:nvPr/>
            </p:nvSpPr>
            <p:spPr>
              <a:xfrm>
                <a:off x="3650837" y="1946517"/>
                <a:ext cx="488758" cy="340702"/>
              </a:xfrm>
              <a:prstGeom prst="rect">
                <a:avLst/>
              </a:prstGeom>
              <a:ln>
                <a:solidFill>
                  <a:schemeClr val="accent6">
                    <a:lumMod val="75000"/>
                  </a:schemeClr>
                </a:solidFill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style>
              <a:lnRef idx="2">
                <a:schemeClr val="accent4"/>
              </a:lnRef>
              <a:fillRef idx="1">
                <a:schemeClr val="lt1"/>
              </a:fillRef>
              <a:effectRef idx="0">
                <a:schemeClr val="accent4"/>
              </a:effectRef>
              <a:fontRef idx="minor">
                <a:schemeClr val="dk1"/>
              </a:fontRef>
            </p:style>
            <p:txBody>
              <a:bodyPr wrap="square" lIns="26786" tIns="26786" rIns="26786" bIns="26786" anchor="ctr">
                <a:spAutoFit/>
              </a:bodyPr>
              <a:lstStyle>
                <a:lvl1pPr>
                  <a:defRPr sz="2600" b="1" i="1">
                    <a:solidFill>
                      <a:srgbClr val="00AF2C"/>
                    </a:solidFill>
                    <a:latin typeface="Helvetica"/>
                    <a:ea typeface="Helvetica"/>
                    <a:cs typeface="Helvetica"/>
                    <a:sym typeface="Helvetica"/>
                  </a:defRPr>
                </a:lvl1pPr>
              </a:lstStyle>
              <a:p>
                <a:pPr algn="ctr" defTabSz="308048">
                  <a:defRPr sz="1800" b="0" i="0">
                    <a:solidFill>
                      <a:srgbClr val="000000"/>
                    </a:solidFill>
                  </a:defRPr>
                </a:pPr>
                <a:r>
                  <a:rPr lang="en-US" sz="1500" b="0" i="0" kern="0" dirty="0">
                    <a:solidFill>
                      <a:srgbClr val="008000"/>
                    </a:solidFill>
                  </a:rPr>
                  <a:t>EN/STI</a:t>
                </a:r>
              </a:p>
              <a:p>
                <a:pPr algn="ctr" defTabSz="308048">
                  <a:defRPr sz="1800" b="0" i="0">
                    <a:solidFill>
                      <a:srgbClr val="000000"/>
                    </a:solidFill>
                  </a:defRPr>
                </a:pPr>
                <a:r>
                  <a:rPr sz="1500" b="0" i="0" kern="0" dirty="0">
                    <a:solidFill>
                      <a:srgbClr val="008000"/>
                    </a:solidFill>
                  </a:rPr>
                  <a:t>RBS</a:t>
                </a:r>
              </a:p>
            </p:txBody>
          </p:sp>
        </p:grpSp>
        <p:pic>
          <p:nvPicPr>
            <p:cNvPr id="8" name="Picture 7"/>
            <p:cNvPicPr/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 rot="5400000">
              <a:off x="3737924" y="3914393"/>
              <a:ext cx="1001754" cy="326736"/>
            </a:xfrm>
            <a:prstGeom prst="rect">
              <a:avLst/>
            </a:prstGeom>
          </p:spPr>
        </p:pic>
      </p:grpSp>
      <p:grpSp>
        <p:nvGrpSpPr>
          <p:cNvPr id="23" name="Group 22"/>
          <p:cNvGrpSpPr/>
          <p:nvPr/>
        </p:nvGrpSpPr>
        <p:grpSpPr>
          <a:xfrm>
            <a:off x="2573002" y="4688232"/>
            <a:ext cx="6804796" cy="1525419"/>
            <a:chOff x="156114" y="578525"/>
            <a:chExt cx="6804796" cy="1525419"/>
          </a:xfrm>
        </p:grpSpPr>
        <p:sp>
          <p:nvSpPr>
            <p:cNvPr id="24" name="TextBox 23"/>
            <p:cNvSpPr txBox="1"/>
            <p:nvPr/>
          </p:nvSpPr>
          <p:spPr>
            <a:xfrm>
              <a:off x="4512967" y="1428404"/>
              <a:ext cx="153920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1200" dirty="0" smtClean="0">
                  <a:solidFill>
                    <a:srgbClr val="FF0000"/>
                  </a:solidFill>
                </a:rPr>
                <a:t>Negative ion beams</a:t>
              </a:r>
              <a:endParaRPr lang="en-GB" sz="1200" dirty="0">
                <a:solidFill>
                  <a:srgbClr val="FF0000"/>
                </a:solidFill>
              </a:endParaRPr>
            </a:p>
          </p:txBody>
        </p:sp>
        <p:grpSp>
          <p:nvGrpSpPr>
            <p:cNvPr id="25" name="Group 24"/>
            <p:cNvGrpSpPr/>
            <p:nvPr/>
          </p:nvGrpSpPr>
          <p:grpSpPr>
            <a:xfrm>
              <a:off x="163229" y="578525"/>
              <a:ext cx="6797681" cy="1436559"/>
              <a:chOff x="5687628" y="2567929"/>
              <a:chExt cx="2029929" cy="1915412"/>
            </a:xfrm>
          </p:grpSpPr>
          <p:sp>
            <p:nvSpPr>
              <p:cNvPr id="27" name="Shape 96"/>
              <p:cNvSpPr/>
              <p:nvPr/>
            </p:nvSpPr>
            <p:spPr>
              <a:xfrm>
                <a:off x="5960587" y="2938362"/>
                <a:ext cx="506007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LIST</a:t>
                </a:r>
              </a:p>
            </p:txBody>
          </p:sp>
          <p:sp>
            <p:nvSpPr>
              <p:cNvPr id="28" name="Shape 98"/>
              <p:cNvSpPr/>
              <p:nvPr/>
            </p:nvSpPr>
            <p:spPr>
              <a:xfrm>
                <a:off x="5838389" y="4164993"/>
                <a:ext cx="1407624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Fast beam gating</a:t>
                </a:r>
              </a:p>
            </p:txBody>
          </p:sp>
          <p:sp>
            <p:nvSpPr>
              <p:cNvPr id="29" name="Shape 99"/>
              <p:cNvSpPr/>
              <p:nvPr/>
            </p:nvSpPr>
            <p:spPr>
              <a:xfrm>
                <a:off x="6320878" y="4095573"/>
                <a:ext cx="929870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Ion beam multiplexing</a:t>
                </a:r>
              </a:p>
            </p:txBody>
          </p:sp>
          <p:sp>
            <p:nvSpPr>
              <p:cNvPr id="30" name="Shape 100"/>
              <p:cNvSpPr/>
              <p:nvPr/>
            </p:nvSpPr>
            <p:spPr>
              <a:xfrm>
                <a:off x="5851637" y="3767733"/>
                <a:ext cx="1756347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ISCOOL</a:t>
                </a:r>
                <a:r>
                  <a:rPr lang="en-US"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 upgrades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1" name="Shape 102"/>
              <p:cNvSpPr/>
              <p:nvPr/>
            </p:nvSpPr>
            <p:spPr>
              <a:xfrm>
                <a:off x="5848338" y="3328437"/>
                <a:ext cx="569828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FEBIAD </a:t>
                </a:r>
                <a:r>
                  <a:rPr sz="1200" kern="0" dirty="0" smtClean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optimization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2" name="Shape 103"/>
              <p:cNvSpPr/>
              <p:nvPr/>
            </p:nvSpPr>
            <p:spPr>
              <a:xfrm>
                <a:off x="6337006" y="3234354"/>
                <a:ext cx="800960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VADLIS</a:t>
                </a:r>
              </a:p>
            </p:txBody>
          </p:sp>
          <p:sp>
            <p:nvSpPr>
              <p:cNvPr id="33" name="Shape 104"/>
              <p:cNvSpPr/>
              <p:nvPr/>
            </p:nvSpPr>
            <p:spPr>
              <a:xfrm>
                <a:off x="6379982" y="3728474"/>
                <a:ext cx="172686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sz="1200" kern="0" dirty="0" err="1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ToFLIS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4" name="Shape 105"/>
              <p:cNvSpPr/>
              <p:nvPr/>
            </p:nvSpPr>
            <p:spPr>
              <a:xfrm>
                <a:off x="6929793" y="4156937"/>
                <a:ext cx="787764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lang="en-US"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HRS upgrade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5" name="Shape 106"/>
              <p:cNvSpPr/>
              <p:nvPr/>
            </p:nvSpPr>
            <p:spPr>
              <a:xfrm>
                <a:off x="5687628" y="2567929"/>
                <a:ext cx="1450338" cy="349125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/>
              <a:p>
                <a:pPr defTabSz="308048">
                  <a:defRPr sz="1800"/>
                </a:pPr>
                <a:r>
                  <a:rPr lang="en-GB" sz="1350" kern="0" dirty="0" smtClean="0">
                    <a:solidFill>
                      <a:sysClr val="windowText" lastClr="00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Ongoing development projects</a:t>
                </a:r>
                <a:endParaRPr sz="1350" kern="0" dirty="0">
                  <a:solidFill>
                    <a:sysClr val="windowText" lastClr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6" name="Shape 98"/>
              <p:cNvSpPr/>
              <p:nvPr/>
            </p:nvSpPr>
            <p:spPr>
              <a:xfrm>
                <a:off x="7124949" y="3029076"/>
                <a:ext cx="501685" cy="324683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lang="en-GB"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Ion source selectivity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7" name="Shape 98"/>
              <p:cNvSpPr/>
              <p:nvPr/>
            </p:nvSpPr>
            <p:spPr>
              <a:xfrm>
                <a:off x="6732984" y="3355302"/>
                <a:ext cx="857315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squar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lang="en-GB" sz="1200" kern="0" dirty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Optical pumping in ISCOOL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  <p:sp>
            <p:nvSpPr>
              <p:cNvPr id="38" name="Shape 103"/>
              <p:cNvSpPr/>
              <p:nvPr/>
            </p:nvSpPr>
            <p:spPr>
              <a:xfrm>
                <a:off x="6295144" y="2881645"/>
                <a:ext cx="818917" cy="318348"/>
              </a:xfrm>
              <a:prstGeom prst="rect">
                <a:avLst/>
              </a:prstGeom>
              <a:ln w="12700">
                <a:miter lim="400000"/>
              </a:ln>
              <a:extLst>
                <a:ext uri="{C572A759-6A51-4108-AA02-DFA0A04FC94B}">
                  <ma14:wrappingTextBoxFlag xmlns:ma14="http://schemas.microsoft.com/office/mac/drawingml/2011/main" xmlns="" val="1"/>
                </a:ext>
              </a:extLst>
            </p:spPr>
            <p:txBody>
              <a:bodyPr wrap="none" lIns="26786" tIns="26786" rIns="26786" bIns="26786" anchor="ctr">
                <a:spAutoFit/>
              </a:bodyPr>
              <a:lstStyle>
                <a:lvl1pPr>
                  <a:defRPr sz="2600">
                    <a:solidFill>
                      <a:srgbClr val="FF2600"/>
                    </a:solidFill>
                  </a:defRPr>
                </a:lvl1pPr>
              </a:lstStyle>
              <a:p>
                <a:pPr defTabSz="308048">
                  <a:defRPr sz="1800">
                    <a:solidFill>
                      <a:srgbClr val="000000"/>
                    </a:solidFill>
                  </a:defRPr>
                </a:pPr>
                <a:r>
                  <a:rPr lang="en-GB" sz="1200" kern="0" dirty="0" smtClean="0">
                    <a:solidFill>
                      <a:srgbClr val="FF0000"/>
                    </a:solidFill>
                    <a:latin typeface="Helvetica Light"/>
                    <a:ea typeface="Helvetica Light"/>
                    <a:cs typeface="Helvetica Light"/>
                    <a:sym typeface="Helvetica Light"/>
                  </a:rPr>
                  <a:t>Development of refractory metal beams</a:t>
                </a:r>
                <a:endParaRPr sz="1200" kern="0" dirty="0">
                  <a:solidFill>
                    <a:srgbClr val="FF0000"/>
                  </a:solidFill>
                  <a:latin typeface="Helvetica Light"/>
                  <a:ea typeface="Helvetica Light"/>
                  <a:cs typeface="Helvetica Light"/>
                  <a:sym typeface="Helvetica Light"/>
                </a:endParaRPr>
              </a:p>
            </p:txBody>
          </p:sp>
        </p:grpSp>
        <p:sp>
          <p:nvSpPr>
            <p:cNvPr id="26" name="Rounded Rectangle 25"/>
            <p:cNvSpPr/>
            <p:nvPr/>
          </p:nvSpPr>
          <p:spPr>
            <a:xfrm>
              <a:off x="156114" y="812184"/>
              <a:ext cx="6395797" cy="1291760"/>
            </a:xfrm>
            <a:prstGeom prst="roundRect">
              <a:avLst>
                <a:gd name="adj" fmla="val 6179"/>
              </a:avLst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6733219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14"/>
            <a:ext cx="8226854" cy="715840"/>
          </a:xfrm>
        </p:spPr>
        <p:txBody>
          <a:bodyPr>
            <a:noAutofit/>
          </a:bodyPr>
          <a:lstStyle/>
          <a:p>
            <a:r>
              <a:rPr lang="en-US" sz="2400" dirty="0"/>
              <a:t>Target and ion Source Development (TISD) mandate</a:t>
            </a:r>
            <a:br>
              <a:rPr lang="en-US" sz="2400" dirty="0"/>
            </a:br>
            <a:endParaRPr lang="en-GB" sz="2400" dirty="0"/>
          </a:p>
        </p:txBody>
      </p:sp>
      <p:sp>
        <p:nvSpPr>
          <p:cNvPr id="4" name="Content Placeholder 1"/>
          <p:cNvSpPr txBox="1">
            <a:spLocks/>
          </p:cNvSpPr>
          <p:nvPr/>
        </p:nvSpPr>
        <p:spPr>
          <a:xfrm>
            <a:off x="1817149" y="2508681"/>
            <a:ext cx="8226854" cy="421683"/>
          </a:xfrm>
          <a:prstGeom prst="rect">
            <a:avLst/>
          </a:prstGeom>
        </p:spPr>
        <p:txBody>
          <a:bodyPr>
            <a:normAutofit/>
          </a:bodyPr>
          <a:lstStyle>
            <a:lvl1pPr marL="225425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1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1pPr>
            <a:lvl2pPr marL="460375" indent="-228600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bg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2pPr>
            <a:lvl3pPr marL="685800" indent="-225425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2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3pPr>
            <a:lvl4pPr marL="909638" indent="-2238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3"/>
              </a:buClr>
              <a:buSzPct val="100000"/>
              <a:buFont typeface="Arial"/>
              <a:buChar char="•"/>
              <a:defRPr kumimoji="0" sz="3000" b="0" i="0" kern="120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4pPr>
            <a:lvl5pPr marL="1146175" indent="-236538" algn="l" rtl="0" eaLnBrk="1" latinLnBrk="0" hangingPunct="1">
              <a:lnSpc>
                <a:spcPct val="100000"/>
              </a:lnSpc>
              <a:spcBef>
                <a:spcPts val="900"/>
              </a:spcBef>
              <a:buClr>
                <a:schemeClr val="accent4"/>
              </a:buClr>
              <a:buSzPct val="100000"/>
              <a:buFont typeface="Arial"/>
              <a:buChar char="•"/>
              <a:defRPr kumimoji="0" sz="3000" b="0" i="0" kern="1200" baseline="0">
                <a:solidFill>
                  <a:srgbClr val="0C377B"/>
                </a:solidFill>
                <a:latin typeface="+mn-lt"/>
                <a:ea typeface="+mn-ea"/>
                <a:cs typeface="Ubuntu Light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>
                <a:solidFill>
                  <a:srgbClr val="002060"/>
                </a:solidFill>
              </a:rPr>
              <a:t>Providing a large choice of </a:t>
            </a:r>
            <a:r>
              <a:rPr lang="en-US" sz="2000" b="1" dirty="0">
                <a:solidFill>
                  <a:srgbClr val="002060"/>
                </a:solidFill>
              </a:rPr>
              <a:t>intense</a:t>
            </a:r>
            <a:r>
              <a:rPr lang="en-US" sz="2000" dirty="0">
                <a:solidFill>
                  <a:srgbClr val="002060"/>
                </a:solidFill>
              </a:rPr>
              <a:t> and </a:t>
            </a:r>
            <a:r>
              <a:rPr lang="en-US" sz="2000" b="1" dirty="0">
                <a:solidFill>
                  <a:srgbClr val="002060"/>
                </a:solidFill>
              </a:rPr>
              <a:t>pure</a:t>
            </a:r>
            <a:r>
              <a:rPr lang="en-US" sz="2000" dirty="0">
                <a:solidFill>
                  <a:srgbClr val="002060"/>
                </a:solidFill>
              </a:rPr>
              <a:t> </a:t>
            </a:r>
            <a:r>
              <a:rPr lang="en-US" sz="2000" u="sng" dirty="0">
                <a:solidFill>
                  <a:srgbClr val="002060"/>
                </a:solidFill>
              </a:rPr>
              <a:t>radioactive beams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394724" y="2869077"/>
            <a:ext cx="845616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Constant development </a:t>
            </a:r>
            <a:r>
              <a:rPr lang="en-US" dirty="0" smtClean="0"/>
              <a:t>is required </a:t>
            </a:r>
            <a:r>
              <a:rPr lang="en-US" dirty="0"/>
              <a:t>to keep ISOLDE at the forefront of RIB facilities</a:t>
            </a:r>
            <a:endParaRPr lang="en-GB" dirty="0"/>
          </a:p>
        </p:txBody>
      </p:sp>
      <p:grpSp>
        <p:nvGrpSpPr>
          <p:cNvPr id="6" name="Group 5"/>
          <p:cNvGrpSpPr/>
          <p:nvPr/>
        </p:nvGrpSpPr>
        <p:grpSpPr>
          <a:xfrm>
            <a:off x="661604" y="3362296"/>
            <a:ext cx="9382399" cy="1477328"/>
            <a:chOff x="-332976" y="3585201"/>
            <a:chExt cx="9382399" cy="1477328"/>
          </a:xfrm>
        </p:grpSpPr>
        <p:sp>
          <p:nvSpPr>
            <p:cNvPr id="9" name="TextBox 8"/>
            <p:cNvSpPr txBox="1"/>
            <p:nvPr/>
          </p:nvSpPr>
          <p:spPr>
            <a:xfrm>
              <a:off x="-332976" y="3585201"/>
              <a:ext cx="4022326" cy="1477328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target and ion source units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target materials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beam interactions (p2n converter)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ion source design / mode of operation shared with ISBM group</a:t>
              </a:r>
              <a:endParaRPr lang="en-GB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738970" y="3706834"/>
              <a:ext cx="3310453" cy="1200329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yield &amp; release study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ion source efficiency measurements</a:t>
              </a:r>
            </a:p>
            <a:p>
              <a:pPr marL="285750" indent="-285750">
                <a:buFont typeface="Arial" panose="020B0604020202020204" pitchFamily="34" charset="0"/>
                <a:buChar char="•"/>
              </a:pPr>
              <a:r>
                <a:rPr lang="en-US" dirty="0">
                  <a:solidFill>
                    <a:srgbClr val="002060"/>
                  </a:solidFill>
                </a:rPr>
                <a:t>prototype tests</a:t>
              </a:r>
            </a:p>
          </p:txBody>
        </p:sp>
        <p:grpSp>
          <p:nvGrpSpPr>
            <p:cNvPr id="3" name="Group 2"/>
            <p:cNvGrpSpPr/>
            <p:nvPr/>
          </p:nvGrpSpPr>
          <p:grpSpPr>
            <a:xfrm>
              <a:off x="4083095" y="3781301"/>
              <a:ext cx="1202339" cy="1184502"/>
              <a:chOff x="3597069" y="4112232"/>
              <a:chExt cx="1202339" cy="1184502"/>
            </a:xfrm>
          </p:grpSpPr>
          <p:sp>
            <p:nvSpPr>
              <p:cNvPr id="13" name="Curved Up Arrow 12"/>
              <p:cNvSpPr/>
              <p:nvPr/>
            </p:nvSpPr>
            <p:spPr>
              <a:xfrm>
                <a:off x="3653226" y="4779466"/>
                <a:ext cx="1146182" cy="517268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  <p:sp>
            <p:nvSpPr>
              <p:cNvPr id="17" name="Curved Up Arrow 16"/>
              <p:cNvSpPr/>
              <p:nvPr/>
            </p:nvSpPr>
            <p:spPr>
              <a:xfrm rot="10800000">
                <a:off x="3597069" y="4112232"/>
                <a:ext cx="1146182" cy="517268"/>
              </a:xfrm>
              <a:prstGeom prst="curvedUpArrow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>
                  <a:solidFill>
                    <a:schemeClr val="tx1"/>
                  </a:solidFill>
                </a:endParaRPr>
              </a:p>
            </p:txBody>
          </p:sp>
        </p:grpSp>
      </p:grp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pic>
        <p:nvPicPr>
          <p:cNvPr id="25" name="Picture 2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36" t="27411" r="8432" b="41514"/>
          <a:stretch/>
        </p:blipFill>
        <p:spPr>
          <a:xfrm>
            <a:off x="2773675" y="417698"/>
            <a:ext cx="6313802" cy="1948499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27475" y="4975445"/>
            <a:ext cx="6000420" cy="1200329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/>
              <a:t>Sharing same resources as the ISOLDE physics program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WORKSHOP: target unit production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OFFLINE: target quality control </a:t>
            </a:r>
          </a:p>
          <a:p>
            <a:pPr marL="285744" indent="-285744">
              <a:buFont typeface="Arial" panose="020B0604020202020204" pitchFamily="34" charset="0"/>
              <a:buChar char="•"/>
            </a:pPr>
            <a:r>
              <a:rPr lang="en-US" dirty="0"/>
              <a:t>ISOLDE: </a:t>
            </a:r>
            <a:r>
              <a:rPr lang="en-US" dirty="0" err="1"/>
              <a:t>beamtime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81417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233493"/>
            <a:ext cx="11379200" cy="71584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Expected TISD @ ISOLDE (presented to GUI February 2017)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534182" y="1075360"/>
            <a:ext cx="8226425" cy="50160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/>
              <a:t>Sc</a:t>
            </a:r>
            <a:r>
              <a:rPr lang="en-US" sz="2000" dirty="0"/>
              <a:t>: </a:t>
            </a:r>
            <a:r>
              <a:rPr lang="en-US" sz="2000" dirty="0" err="1"/>
              <a:t>Ti</a:t>
            </a:r>
            <a:r>
              <a:rPr lang="en-US" sz="2000" dirty="0"/>
              <a:t> foils (CF4, RILIS) </a:t>
            </a:r>
          </a:p>
          <a:p>
            <a:pPr>
              <a:lnSpc>
                <a:spcPct val="150000"/>
              </a:lnSpc>
            </a:pPr>
            <a:r>
              <a:rPr lang="en-US" sz="2000" dirty="0" err="1"/>
              <a:t>Te</a:t>
            </a:r>
            <a:r>
              <a:rPr lang="en-US" sz="2000" dirty="0"/>
              <a:t>: yields with RILIS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M(CO)x formation @ MEDICIS irradiation point</a:t>
            </a:r>
          </a:p>
          <a:p>
            <a:pPr>
              <a:lnSpc>
                <a:spcPct val="150000"/>
              </a:lnSpc>
            </a:pPr>
            <a:r>
              <a:rPr lang="en-US" sz="2000" dirty="0" err="1"/>
              <a:t>ThO</a:t>
            </a:r>
            <a:r>
              <a:rPr lang="en-US" sz="2000" dirty="0"/>
              <a:t> felt + Negative ion source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LIEBE @ GPS-online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STAGISO beam test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Si from </a:t>
            </a:r>
            <a:r>
              <a:rPr lang="en-US" sz="2000" dirty="0" err="1"/>
              <a:t>UCx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TiC</a:t>
            </a:r>
            <a:r>
              <a:rPr lang="en-US" sz="2000" dirty="0" smtClean="0"/>
              <a:t>-CNT </a:t>
            </a:r>
            <a:r>
              <a:rPr lang="en-US" sz="2000" dirty="0"/>
              <a:t>(pending safety clearance)</a:t>
            </a:r>
          </a:p>
          <a:p>
            <a:pPr>
              <a:lnSpc>
                <a:spcPct val="150000"/>
              </a:lnSpc>
            </a:pP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5322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Expected TISD @ ISOLDE (presented February 2017)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14" name="TextBox 13"/>
          <p:cNvSpPr txBox="1"/>
          <p:nvPr/>
        </p:nvSpPr>
        <p:spPr>
          <a:xfrm>
            <a:off x="4078216" y="1178877"/>
            <a:ext cx="926857" cy="4001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DONE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78215" y="1712610"/>
            <a:ext cx="926857" cy="4001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DONE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38593" y="2371117"/>
            <a:ext cx="1197764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ongoing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638593" y="2888143"/>
            <a:ext cx="1197764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ongoing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078216" y="4024314"/>
            <a:ext cx="926857" cy="400110"/>
          </a:xfrm>
          <a:prstGeom prst="rect">
            <a:avLst/>
          </a:prstGeom>
          <a:solidFill>
            <a:schemeClr val="accent6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DONE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6638593" y="3420714"/>
            <a:ext cx="1197764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ongoing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638593" y="5213572"/>
            <a:ext cx="1183337" cy="40011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pending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638593" y="4585967"/>
            <a:ext cx="1197764" cy="400110"/>
          </a:xfrm>
          <a:prstGeom prst="rect">
            <a:avLst/>
          </a:prstGeom>
          <a:solidFill>
            <a:srgbClr val="FFC000"/>
          </a:solidFill>
          <a:ln>
            <a:noFill/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en-US" sz="2000" b="1" dirty="0">
                <a:solidFill>
                  <a:schemeClr val="tx1"/>
                </a:solidFill>
              </a:rPr>
              <a:t>ongoing</a:t>
            </a:r>
            <a:endParaRPr lang="en-GB" sz="2000" b="1" dirty="0">
              <a:solidFill>
                <a:schemeClr val="tx1"/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22" name="Content Placeholder 2"/>
          <p:cNvSpPr>
            <a:spLocks noGrp="1"/>
          </p:cNvSpPr>
          <p:nvPr>
            <p:ph sz="quarter" idx="13"/>
          </p:nvPr>
        </p:nvSpPr>
        <p:spPr>
          <a:xfrm>
            <a:off x="534182" y="1075360"/>
            <a:ext cx="8226425" cy="50160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2000" dirty="0" err="1"/>
              <a:t>Sc</a:t>
            </a:r>
            <a:r>
              <a:rPr lang="en-US" sz="2000" dirty="0"/>
              <a:t>: </a:t>
            </a:r>
            <a:r>
              <a:rPr lang="en-US" sz="2000" dirty="0" err="1"/>
              <a:t>Ti</a:t>
            </a:r>
            <a:r>
              <a:rPr lang="en-US" sz="2000" dirty="0"/>
              <a:t> foils (CF4, RILIS) </a:t>
            </a:r>
          </a:p>
          <a:p>
            <a:pPr>
              <a:lnSpc>
                <a:spcPct val="150000"/>
              </a:lnSpc>
            </a:pPr>
            <a:r>
              <a:rPr lang="en-US" sz="2000" dirty="0" err="1"/>
              <a:t>Te</a:t>
            </a:r>
            <a:r>
              <a:rPr lang="en-US" sz="2000" dirty="0"/>
              <a:t>: yields with RILIS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M(CO)x formation @ MEDICIS irradiation point</a:t>
            </a:r>
          </a:p>
          <a:p>
            <a:pPr>
              <a:lnSpc>
                <a:spcPct val="150000"/>
              </a:lnSpc>
            </a:pPr>
            <a:r>
              <a:rPr lang="en-US" sz="2000" dirty="0" err="1"/>
              <a:t>ThO</a:t>
            </a:r>
            <a:r>
              <a:rPr lang="en-US" sz="2000" dirty="0"/>
              <a:t> felt + Negative ion source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LIEBE @ GPS-online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STAGISO beam test</a:t>
            </a:r>
          </a:p>
          <a:p>
            <a:pPr>
              <a:lnSpc>
                <a:spcPct val="150000"/>
              </a:lnSpc>
            </a:pPr>
            <a:r>
              <a:rPr lang="en-US" sz="2000" dirty="0"/>
              <a:t>Si from </a:t>
            </a:r>
            <a:r>
              <a:rPr lang="en-US" sz="2000" dirty="0" err="1"/>
              <a:t>UCx</a:t>
            </a:r>
            <a:r>
              <a:rPr lang="en-US" sz="2000" dirty="0"/>
              <a:t> </a:t>
            </a:r>
            <a:endParaRPr lang="en-US" sz="2000" dirty="0" smtClean="0"/>
          </a:p>
          <a:p>
            <a:pPr>
              <a:lnSpc>
                <a:spcPct val="150000"/>
              </a:lnSpc>
            </a:pPr>
            <a:r>
              <a:rPr lang="en-US" sz="2000" dirty="0" err="1" smtClean="0"/>
              <a:t>TiC</a:t>
            </a:r>
            <a:r>
              <a:rPr lang="en-US" sz="2000" dirty="0" smtClean="0"/>
              <a:t>-CNT </a:t>
            </a:r>
            <a:r>
              <a:rPr lang="en-US" sz="2000" dirty="0"/>
              <a:t>(pending safety clearance)</a:t>
            </a:r>
          </a:p>
          <a:p>
            <a:pPr>
              <a:lnSpc>
                <a:spcPct val="150000"/>
              </a:lnSpc>
            </a:pP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494029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313" y="78025"/>
            <a:ext cx="10969139" cy="715840"/>
          </a:xfrm>
        </p:spPr>
        <p:txBody>
          <a:bodyPr/>
          <a:lstStyle/>
          <a:p>
            <a:r>
              <a:rPr lang="en-US" dirty="0" smtClean="0"/>
              <a:t>Scandium beams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3205424"/>
              </p:ext>
            </p:extLst>
          </p:nvPr>
        </p:nvGraphicFramePr>
        <p:xfrm>
          <a:off x="367342" y="1482875"/>
          <a:ext cx="8150749" cy="213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7247">
                  <a:extLst>
                    <a:ext uri="{9D8B030D-6E8A-4147-A177-3AD203B41FA5}">
                      <a16:colId xmlns:a16="http://schemas.microsoft.com/office/drawing/2014/main" val="184432615"/>
                    </a:ext>
                  </a:extLst>
                </a:gridCol>
                <a:gridCol w="825289">
                  <a:extLst>
                    <a:ext uri="{9D8B030D-6E8A-4147-A177-3AD203B41FA5}">
                      <a16:colId xmlns:a16="http://schemas.microsoft.com/office/drawing/2014/main" val="3374725582"/>
                    </a:ext>
                  </a:extLst>
                </a:gridCol>
                <a:gridCol w="776500">
                  <a:extLst>
                    <a:ext uri="{9D8B030D-6E8A-4147-A177-3AD203B41FA5}">
                      <a16:colId xmlns:a16="http://schemas.microsoft.com/office/drawing/2014/main" val="4266195815"/>
                    </a:ext>
                  </a:extLst>
                </a:gridCol>
                <a:gridCol w="641263">
                  <a:extLst>
                    <a:ext uri="{9D8B030D-6E8A-4147-A177-3AD203B41FA5}">
                      <a16:colId xmlns:a16="http://schemas.microsoft.com/office/drawing/2014/main" val="467313007"/>
                    </a:ext>
                  </a:extLst>
                </a:gridCol>
                <a:gridCol w="815075">
                  <a:extLst>
                    <a:ext uri="{9D8B030D-6E8A-4147-A177-3AD203B41FA5}">
                      <a16:colId xmlns:a16="http://schemas.microsoft.com/office/drawing/2014/main" val="984535021"/>
                    </a:ext>
                  </a:extLst>
                </a:gridCol>
                <a:gridCol w="815075">
                  <a:extLst>
                    <a:ext uri="{9D8B030D-6E8A-4147-A177-3AD203B41FA5}">
                      <a16:colId xmlns:a16="http://schemas.microsoft.com/office/drawing/2014/main" val="254623004"/>
                    </a:ext>
                  </a:extLst>
                </a:gridCol>
                <a:gridCol w="815075">
                  <a:extLst>
                    <a:ext uri="{9D8B030D-6E8A-4147-A177-3AD203B41FA5}">
                      <a16:colId xmlns:a16="http://schemas.microsoft.com/office/drawing/2014/main" val="2203918836"/>
                    </a:ext>
                  </a:extLst>
                </a:gridCol>
                <a:gridCol w="877680">
                  <a:extLst>
                    <a:ext uri="{9D8B030D-6E8A-4147-A177-3AD203B41FA5}">
                      <a16:colId xmlns:a16="http://schemas.microsoft.com/office/drawing/2014/main" val="537708586"/>
                    </a:ext>
                  </a:extLst>
                </a:gridCol>
                <a:gridCol w="863600">
                  <a:extLst>
                    <a:ext uri="{9D8B030D-6E8A-4147-A177-3AD203B41FA5}">
                      <a16:colId xmlns:a16="http://schemas.microsoft.com/office/drawing/2014/main" val="471066758"/>
                    </a:ext>
                  </a:extLst>
                </a:gridCol>
                <a:gridCol w="703945">
                  <a:extLst>
                    <a:ext uri="{9D8B030D-6E8A-4147-A177-3AD203B41FA5}">
                      <a16:colId xmlns:a16="http://schemas.microsoft.com/office/drawing/2014/main" val="685734857"/>
                    </a:ext>
                  </a:extLst>
                </a:gridCol>
              </a:tblGrid>
              <a:tr h="243793">
                <a:tc>
                  <a:txBody>
                    <a:bodyPr/>
                    <a:lstStyle/>
                    <a:p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43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44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45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46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47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48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49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 smtClean="0"/>
                        <a:t>51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4642342"/>
                  </a:ext>
                </a:extLst>
              </a:tr>
              <a:tr h="308183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1"/>
                          </a:solidFill>
                        </a:rPr>
                        <a:t>FC</a:t>
                      </a:r>
                      <a:endParaRPr lang="en-GB" sz="1400" dirty="0">
                        <a:solidFill>
                          <a:schemeClr val="accent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200" b="1" dirty="0" smtClean="0"/>
                        <a:t>1.5E+07</a:t>
                      </a:r>
                    </a:p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1.2E+07</a:t>
                      </a:r>
                    </a:p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/>
                        <a:t>8.1E+06</a:t>
                      </a:r>
                    </a:p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7.3E+05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53977052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betas</a:t>
                      </a:r>
                      <a:endParaRPr lang="en-GB" sz="1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7.6E+05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1.8E+04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676740081"/>
                  </a:ext>
                </a:extLst>
              </a:tr>
              <a:tr h="286411">
                <a:tc>
                  <a:txBody>
                    <a:bodyPr/>
                    <a:lstStyle/>
                    <a:p>
                      <a:r>
                        <a:rPr lang="en-US" sz="1400" dirty="0" smtClean="0">
                          <a:solidFill>
                            <a:schemeClr val="accent3">
                              <a:lumMod val="75000"/>
                            </a:schemeClr>
                          </a:solidFill>
                        </a:rPr>
                        <a:t>MR-TOF</a:t>
                      </a:r>
                      <a:endParaRPr lang="en-GB" sz="1400" dirty="0">
                        <a:solidFill>
                          <a:schemeClr val="accent3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2.3E+06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1.6E+06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1.2E+06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7.4E+05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3">
                              <a:lumMod val="50000"/>
                            </a:schemeClr>
                          </a:solidFill>
                        </a:rPr>
                        <a:t>1.3E+04</a:t>
                      </a:r>
                    </a:p>
                    <a:p>
                      <a:endParaRPr lang="en-GB" sz="1200" b="1" dirty="0">
                        <a:solidFill>
                          <a:schemeClr val="accent3">
                            <a:lumMod val="50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42622609"/>
                  </a:ext>
                </a:extLst>
              </a:tr>
              <a:tr h="365689">
                <a:tc>
                  <a:txBody>
                    <a:bodyPr/>
                    <a:lstStyle/>
                    <a:p>
                      <a:r>
                        <a:rPr lang="en-US" sz="1400" dirty="0" err="1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Extrap</a:t>
                      </a:r>
                      <a:r>
                        <a:rPr lang="en-US" sz="1400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.</a:t>
                      </a:r>
                      <a:endParaRPr lang="en-GB" sz="1400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3.6E+05</a:t>
                      </a:r>
                    </a:p>
                    <a:p>
                      <a:endParaRPr lang="en-GB" sz="12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1.2E+06</a:t>
                      </a:r>
                    </a:p>
                    <a:p>
                      <a:endParaRPr lang="en-GB" sz="1200" b="1" dirty="0">
                        <a:solidFill>
                          <a:schemeClr val="accent5">
                            <a:lumMod val="75000"/>
                          </a:schemeClr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sz="12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200" b="1" dirty="0" smtClean="0">
                          <a:solidFill>
                            <a:schemeClr val="accent5">
                              <a:lumMod val="75000"/>
                            </a:schemeClr>
                          </a:solidFill>
                        </a:rPr>
                        <a:t>1E+02</a:t>
                      </a:r>
                    </a:p>
                    <a:p>
                      <a:endParaRPr lang="en-GB" sz="12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07930811"/>
                  </a:ext>
                </a:extLst>
              </a:tr>
            </a:tbl>
          </a:graphicData>
        </a:graphic>
      </p:graphicFrame>
      <p:pic>
        <p:nvPicPr>
          <p:cNvPr id="7" name="Picture 6"/>
          <p:cNvPicPr>
            <a:picLocks noChangeAspect="1"/>
          </p:cNvPicPr>
          <p:nvPr/>
        </p:nvPicPr>
        <p:blipFill rotWithShape="1">
          <a:blip r:embed="rId2"/>
          <a:srcRect l="3129" t="12813" r="3771" b="14688"/>
          <a:stretch/>
        </p:blipFill>
        <p:spPr>
          <a:xfrm>
            <a:off x="1357953" y="964266"/>
            <a:ext cx="7160138" cy="820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85100" y="3486823"/>
            <a:ext cx="3825446" cy="293314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8895216" y="286775"/>
            <a:ext cx="21716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Target</a:t>
            </a:r>
            <a:r>
              <a:rPr lang="en-US" b="1" dirty="0" smtClean="0"/>
              <a:t>: #565 </a:t>
            </a:r>
            <a:r>
              <a:rPr lang="en-US" dirty="0" smtClean="0"/>
              <a:t>Ta </a:t>
            </a:r>
            <a:r>
              <a:rPr lang="en-US" dirty="0" err="1" smtClean="0"/>
              <a:t>Ta</a:t>
            </a:r>
            <a:endParaRPr lang="en-US" dirty="0" smtClean="0"/>
          </a:p>
          <a:p>
            <a:endParaRPr lang="en-US" dirty="0" smtClean="0"/>
          </a:p>
          <a:p>
            <a:endParaRPr lang="en-GB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75982" y="3706232"/>
            <a:ext cx="4167247" cy="2493631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720897" y="5732259"/>
            <a:ext cx="22621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Mass scan (FC.558)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3377739" y="3657774"/>
            <a:ext cx="19801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ISOLTRAP</a:t>
            </a:r>
          </a:p>
          <a:p>
            <a:r>
              <a:rPr lang="en-US" dirty="0" smtClean="0"/>
              <a:t>MT-</a:t>
            </a:r>
            <a:r>
              <a:rPr lang="en-US" dirty="0" err="1" smtClean="0"/>
              <a:t>ToF</a:t>
            </a:r>
            <a:r>
              <a:rPr lang="en-US" dirty="0" smtClean="0"/>
              <a:t> spectrum</a:t>
            </a:r>
            <a:endParaRPr lang="en-GB" dirty="0"/>
          </a:p>
        </p:txBody>
      </p:sp>
      <p:pic>
        <p:nvPicPr>
          <p:cNvPr id="15" name="Picture 1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61416" y="2549675"/>
            <a:ext cx="1856073" cy="3652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7457" y="1301180"/>
            <a:ext cx="1118929" cy="839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6589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S.Rothe | 80th ISCC Meeting | 7.NOV.2017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6C380F-326D-3C40-9EE7-7FBAB0953422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6" name="Title 6"/>
          <p:cNvSpPr>
            <a:spLocks noGrp="1"/>
          </p:cNvSpPr>
          <p:nvPr>
            <p:ph type="title"/>
          </p:nvPr>
        </p:nvSpPr>
        <p:spPr>
          <a:xfrm>
            <a:off x="145143" y="78582"/>
            <a:ext cx="8404225" cy="811212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GB" altLang="en-US" smtClean="0"/>
              <a:t>5 RILIS elements in one week: new record!</a:t>
            </a:r>
          </a:p>
        </p:txBody>
      </p:sp>
      <p:pic>
        <p:nvPicPr>
          <p:cNvPr id="9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977" r="6725"/>
          <a:stretch>
            <a:fillRect/>
          </a:stretch>
        </p:blipFill>
        <p:spPr bwMode="auto">
          <a:xfrm rot="5400000">
            <a:off x="1893094" y="1689705"/>
            <a:ext cx="4751387" cy="3946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3" name="Group 22"/>
          <p:cNvGrpSpPr/>
          <p:nvPr/>
        </p:nvGrpSpPr>
        <p:grpSpPr>
          <a:xfrm>
            <a:off x="88220" y="1240779"/>
            <a:ext cx="2265362" cy="4457700"/>
            <a:chOff x="1401763" y="1471613"/>
            <a:chExt cx="2265362" cy="4457700"/>
          </a:xfrm>
        </p:grpSpPr>
        <p:sp>
          <p:nvSpPr>
            <p:cNvPr id="8" name="Rectangle 7"/>
            <p:cNvSpPr>
              <a:spLocks noChangeArrowheads="1"/>
            </p:cNvSpPr>
            <p:nvPr/>
          </p:nvSpPr>
          <p:spPr bwMode="auto">
            <a:xfrm>
              <a:off x="1808163" y="1471613"/>
              <a:ext cx="145097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 dirty="0"/>
                <a:t>Titanium</a:t>
              </a:r>
            </a:p>
          </p:txBody>
        </p:sp>
        <p:sp>
          <p:nvSpPr>
            <p:cNvPr id="10" name="Rectangle 15"/>
            <p:cNvSpPr>
              <a:spLocks noChangeArrowheads="1"/>
            </p:cNvSpPr>
            <p:nvPr/>
          </p:nvSpPr>
          <p:spPr bwMode="auto">
            <a:xfrm>
              <a:off x="1808163" y="2136775"/>
              <a:ext cx="145097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Scandium</a:t>
              </a:r>
            </a:p>
          </p:txBody>
        </p:sp>
        <p:sp>
          <p:nvSpPr>
            <p:cNvPr id="11" name="Rectangle 16"/>
            <p:cNvSpPr>
              <a:spLocks noChangeArrowheads="1"/>
            </p:cNvSpPr>
            <p:nvPr/>
          </p:nvSpPr>
          <p:spPr bwMode="auto">
            <a:xfrm>
              <a:off x="1401763" y="4135438"/>
              <a:ext cx="22653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Selenium</a:t>
              </a:r>
            </a:p>
          </p:txBody>
        </p:sp>
        <p:sp>
          <p:nvSpPr>
            <p:cNvPr id="12" name="Rectangle 17"/>
            <p:cNvSpPr>
              <a:spLocks noChangeArrowheads="1"/>
            </p:cNvSpPr>
            <p:nvPr/>
          </p:nvSpPr>
          <p:spPr bwMode="auto">
            <a:xfrm>
              <a:off x="1401763" y="2803525"/>
              <a:ext cx="226536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Dysprosium</a:t>
              </a:r>
            </a:p>
          </p:txBody>
        </p:sp>
        <p:sp>
          <p:nvSpPr>
            <p:cNvPr id="13" name="Rectangle 18"/>
            <p:cNvSpPr>
              <a:spLocks noChangeArrowheads="1"/>
            </p:cNvSpPr>
            <p:nvPr/>
          </p:nvSpPr>
          <p:spPr bwMode="auto">
            <a:xfrm>
              <a:off x="1808163" y="3470275"/>
              <a:ext cx="145097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Scandium</a:t>
              </a:r>
            </a:p>
          </p:txBody>
        </p:sp>
        <p:sp>
          <p:nvSpPr>
            <p:cNvPr id="14" name="Rectangle 19"/>
            <p:cNvSpPr>
              <a:spLocks noChangeArrowheads="1"/>
            </p:cNvSpPr>
            <p:nvPr/>
          </p:nvSpPr>
          <p:spPr bwMode="auto">
            <a:xfrm>
              <a:off x="1401763" y="4802188"/>
              <a:ext cx="2265362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Dysprosium</a:t>
              </a:r>
            </a:p>
          </p:txBody>
        </p:sp>
        <p:sp>
          <p:nvSpPr>
            <p:cNvPr id="15" name="Rectangle 20"/>
            <p:cNvSpPr>
              <a:spLocks noChangeArrowheads="1"/>
            </p:cNvSpPr>
            <p:nvPr/>
          </p:nvSpPr>
          <p:spPr bwMode="auto">
            <a:xfrm>
              <a:off x="1401763" y="5467350"/>
              <a:ext cx="2265362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orbel" panose="020B0503020204020204" pitchFamily="34" charset="0"/>
                </a:defRPr>
              </a:lvl9pPr>
            </a:lstStyle>
            <a:p>
              <a:pPr algn="ctr"/>
              <a:r>
                <a:rPr lang="en-US" altLang="en-US" sz="2400"/>
                <a:t>Nickel</a:t>
              </a:r>
            </a:p>
          </p:txBody>
        </p:sp>
        <p:cxnSp>
          <p:nvCxnSpPr>
            <p:cNvPr id="16" name="Straight Arrow Connector 15"/>
            <p:cNvCxnSpPr/>
            <p:nvPr/>
          </p:nvCxnSpPr>
          <p:spPr>
            <a:xfrm>
              <a:off x="2255838" y="1933048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>
              <a:off x="2255838" y="2599130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/>
            <p:cNvCxnSpPr/>
            <p:nvPr/>
          </p:nvCxnSpPr>
          <p:spPr>
            <a:xfrm>
              <a:off x="2255838" y="3265212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>
              <a:off x="2255838" y="3931294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/>
            <p:cNvCxnSpPr/>
            <p:nvPr/>
          </p:nvCxnSpPr>
          <p:spPr>
            <a:xfrm>
              <a:off x="2255838" y="4597376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/>
            <p:cNvCxnSpPr/>
            <p:nvPr/>
          </p:nvCxnSpPr>
          <p:spPr>
            <a:xfrm>
              <a:off x="2255838" y="5263458"/>
              <a:ext cx="0" cy="204417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extBox 21"/>
          <p:cNvSpPr txBox="1"/>
          <p:nvPr/>
        </p:nvSpPr>
        <p:spPr>
          <a:xfrm>
            <a:off x="10907486" y="5852495"/>
            <a:ext cx="10438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/>
              <a:t>B.Marsh</a:t>
            </a:r>
            <a:endParaRPr lang="en-GB" dirty="0"/>
          </a:p>
        </p:txBody>
      </p:sp>
      <p:pic>
        <p:nvPicPr>
          <p:cNvPr id="24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0303" y="1158759"/>
            <a:ext cx="2295972" cy="46937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Picture 1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0021" y="1240779"/>
            <a:ext cx="2398985" cy="46624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" name="Rectangle 14"/>
          <p:cNvSpPr>
            <a:spLocks noChangeArrowheads="1"/>
          </p:cNvSpPr>
          <p:nvPr/>
        </p:nvSpPr>
        <p:spPr bwMode="auto">
          <a:xfrm>
            <a:off x="10267131" y="3778395"/>
            <a:ext cx="1910355" cy="14773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b="1" dirty="0">
                <a:solidFill>
                  <a:srgbClr val="747474"/>
                </a:solidFill>
                <a:latin typeface="Helvetica Neue Light"/>
              </a:rPr>
              <a:t>Samarium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Convenient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efficient 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one-laser</a:t>
            </a:r>
          </a:p>
          <a:p>
            <a:r>
              <a:rPr lang="en-US" altLang="en-US" dirty="0">
                <a:solidFill>
                  <a:srgbClr val="747474"/>
                </a:solidFill>
                <a:latin typeface="Helvetica Neue Light"/>
              </a:rPr>
              <a:t>2-step scheme</a:t>
            </a:r>
          </a:p>
        </p:txBody>
      </p:sp>
      <p:sp>
        <p:nvSpPr>
          <p:cNvPr id="27" name="Rectangle 22"/>
          <p:cNvSpPr>
            <a:spLocks noChangeArrowheads="1"/>
          </p:cNvSpPr>
          <p:nvPr/>
        </p:nvSpPr>
        <p:spPr bwMode="auto">
          <a:xfrm>
            <a:off x="10265177" y="1581185"/>
            <a:ext cx="1912309" cy="16004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rbel" panose="020B0503020204020204" pitchFamily="34" charset="0"/>
              </a:defRPr>
            </a:lvl9pPr>
          </a:lstStyle>
          <a:p>
            <a:r>
              <a:rPr lang="en-US" altLang="en-US" b="1" dirty="0">
                <a:solidFill>
                  <a:srgbClr val="747474"/>
                </a:solidFill>
                <a:latin typeface="Helvetica Neue Light"/>
              </a:rPr>
              <a:t>Selenium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Tested 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on-line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But further beam development </a:t>
            </a:r>
          </a:p>
          <a:p>
            <a:r>
              <a:rPr lang="en-US" altLang="en-US" sz="1600" dirty="0">
                <a:solidFill>
                  <a:srgbClr val="747474"/>
                </a:solidFill>
                <a:latin typeface="Helvetica Neue Light"/>
              </a:rPr>
              <a:t>needed</a:t>
            </a:r>
          </a:p>
        </p:txBody>
      </p:sp>
      <p:pic>
        <p:nvPicPr>
          <p:cNvPr id="28" name="Picture 2" descr="S:\Vorträge\2011_01_11_EN-STI-Coffee\rilis_logo.e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03694" y="192991"/>
            <a:ext cx="1459103" cy="10942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07134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_ENdept_Presentation_ArialFont copy">
  <a:themeElements>
    <a:clrScheme name="CERN">
      <a:dk1>
        <a:srgbClr val="0C377B"/>
      </a:dk1>
      <a:lt1>
        <a:srgbClr val="FFFFFF"/>
      </a:lt1>
      <a:dk2>
        <a:srgbClr val="333333"/>
      </a:dk2>
      <a:lt2>
        <a:srgbClr val="999999"/>
      </a:lt2>
      <a:accent1>
        <a:srgbClr val="0C377B"/>
      </a:accent1>
      <a:accent2>
        <a:srgbClr val="A40000"/>
      </a:accent2>
      <a:accent3>
        <a:srgbClr val="4F9A06"/>
      </a:accent3>
      <a:accent4>
        <a:srgbClr val="5197CC"/>
      </a:accent4>
      <a:accent5>
        <a:srgbClr val="EF2929"/>
      </a:accent5>
      <a:accent6>
        <a:srgbClr val="8AE234"/>
      </a:accent6>
      <a:hlink>
        <a:srgbClr val="3465A4"/>
      </a:hlink>
      <a:folHlink>
        <a:srgbClr val="3465A4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D4F322CC304A4FB0185FE3BB6BE205" ma:contentTypeVersion="0" ma:contentTypeDescription="Create a new document." ma:contentTypeScope="" ma:versionID="8041f4445d24ca0c8e9db330f922d85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45d22f18bd544e6d6a463d1af42af40c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C4D78106-97EE-4240-8A29-364D679EB3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EF78AA-74DD-4061-80B1-DBF1D15FD94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3.xml><?xml version="1.0" encoding="utf-8"?>
<ds:datastoreItem xmlns:ds="http://schemas.openxmlformats.org/officeDocument/2006/customXml" ds:itemID="{A1F1799B-BED1-430C-8228-78E6952FD509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CERN_ENdept_Presentation_ArialFont</Template>
  <TotalTime>2176</TotalTime>
  <Words>2240</Words>
  <Application>Microsoft Office PowerPoint</Application>
  <PresentationFormat>Widescreen</PresentationFormat>
  <Paragraphs>581</Paragraphs>
  <Slides>35</Slides>
  <Notes>0</Notes>
  <HiddenSlides>3</HiddenSlides>
  <MMClips>0</MMClips>
  <ScaleCrop>false</ScaleCrop>
  <HeadingPairs>
    <vt:vector size="6" baseType="variant">
      <vt:variant>
        <vt:lpstr>Fonts Used</vt:lpstr>
      </vt:variant>
      <vt:variant>
        <vt:i4>13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9" baseType="lpstr">
      <vt:lpstr>Arial</vt:lpstr>
      <vt:lpstr>Calibri</vt:lpstr>
      <vt:lpstr>Calibri Light</vt:lpstr>
      <vt:lpstr>Corbel</vt:lpstr>
      <vt:lpstr>Helvetica</vt:lpstr>
      <vt:lpstr>Helvetica Light</vt:lpstr>
      <vt:lpstr>Helvetica Neue Light</vt:lpstr>
      <vt:lpstr>Mangal</vt:lpstr>
      <vt:lpstr>Symbol</vt:lpstr>
      <vt:lpstr>Times</vt:lpstr>
      <vt:lpstr>Ubuntu</vt:lpstr>
      <vt:lpstr>Ubuntu Light</vt:lpstr>
      <vt:lpstr>Wingdings</vt:lpstr>
      <vt:lpstr>CERN_ENdept_Presentation_ArialFont copy</vt:lpstr>
      <vt:lpstr>TISD activities in 2017/18</vt:lpstr>
      <vt:lpstr>The Target and ion Source Development (TISD) team</vt:lpstr>
      <vt:lpstr>RILIS Team</vt:lpstr>
      <vt:lpstr>ISBM working group</vt:lpstr>
      <vt:lpstr>Target and ion Source Development (TISD) mandate </vt:lpstr>
      <vt:lpstr>Expected TISD @ ISOLDE (presented to GUI February 2017)</vt:lpstr>
      <vt:lpstr>Expected TISD @ ISOLDE (presented February 2017)</vt:lpstr>
      <vt:lpstr>Scandium beams</vt:lpstr>
      <vt:lpstr>5 RILIS elements in one week: new record!</vt:lpstr>
      <vt:lpstr>The LIEBE target – Assembled</vt:lpstr>
      <vt:lpstr>Dedicated test stand for ion source development</vt:lpstr>
      <vt:lpstr>Low work function materials for negative ion production</vt:lpstr>
      <vt:lpstr>LIST</vt:lpstr>
      <vt:lpstr>LIST 2018</vt:lpstr>
      <vt:lpstr>LIST Development (LS2)</vt:lpstr>
      <vt:lpstr>PowerPoint Presentation</vt:lpstr>
      <vt:lpstr>PowerPoint Presentation</vt:lpstr>
      <vt:lpstr>Neutron deficient SeCO beams</vt:lpstr>
      <vt:lpstr>Boron fluoride beams</vt:lpstr>
      <vt:lpstr>Clean 206Hg beams with VADLIS</vt:lpstr>
      <vt:lpstr>VADIS / VADLIS developments</vt:lpstr>
      <vt:lpstr>PowerPoint Presentation</vt:lpstr>
      <vt:lpstr>FEM model p2n Target: container temperature (1000 A)</vt:lpstr>
      <vt:lpstr>Ucx production: Previous process </vt:lpstr>
      <vt:lpstr>Automatic UCx Production</vt:lpstr>
      <vt:lpstr>ISOLDE Yield Database YYDB(https://isoyields2.web.cern.ch)</vt:lpstr>
      <vt:lpstr>Potential TISD @ ISOLDE, 2018</vt:lpstr>
      <vt:lpstr>PowerPoint Presentation</vt:lpstr>
      <vt:lpstr>MWCNT Target production for #606</vt:lpstr>
      <vt:lpstr>Nanolab</vt:lpstr>
      <vt:lpstr>p2n-converter development  (as Presented in previous GUI)</vt:lpstr>
      <vt:lpstr>Dedicated oven for CaO production</vt:lpstr>
      <vt:lpstr>STAGISO vs NORMISO Study</vt:lpstr>
      <vt:lpstr>Tellurium beams</vt:lpstr>
      <vt:lpstr>The LIEBE target – Offline tests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Beam Developments in 2016</dc:title>
  <dc:creator>Sebastian Rothe</dc:creator>
  <cp:lastModifiedBy>Sebastian Rothe</cp:lastModifiedBy>
  <cp:revision>166</cp:revision>
  <dcterms:created xsi:type="dcterms:W3CDTF">2017-02-01T07:36:25Z</dcterms:created>
  <dcterms:modified xsi:type="dcterms:W3CDTF">2017-11-06T19:12:54Z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0x01010028D4F322CC304A4FB0185FE3BB6BE205</vt:lpwstr>
  </property>
</Properties>
</file>