
<file path=[Content_Types].xml><?xml version="1.0" encoding="utf-8"?>
<Types xmlns="http://schemas.openxmlformats.org/package/2006/content-types">
  <Default Extension="xml" ContentType="application/xml"/>
  <Default Extension="tiff" ContentType="image/tiff"/>
  <Default Extension="jpeg" ContentType="image/jpeg"/>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5" r:id="rId1"/>
    <p:sldMasterId id="2147483727" r:id="rId2"/>
    <p:sldMasterId id="2147483740" r:id="rId3"/>
    <p:sldMasterId id="2147483761" r:id="rId4"/>
  </p:sldMasterIdLst>
  <p:notesMasterIdLst>
    <p:notesMasterId r:id="rId21"/>
  </p:notesMasterIdLst>
  <p:handoutMasterIdLst>
    <p:handoutMasterId r:id="rId22"/>
  </p:handoutMasterIdLst>
  <p:sldIdLst>
    <p:sldId id="360" r:id="rId5"/>
    <p:sldId id="384" r:id="rId6"/>
    <p:sldId id="385" r:id="rId7"/>
    <p:sldId id="394" r:id="rId8"/>
    <p:sldId id="376" r:id="rId9"/>
    <p:sldId id="382" r:id="rId10"/>
    <p:sldId id="379" r:id="rId11"/>
    <p:sldId id="387" r:id="rId12"/>
    <p:sldId id="380" r:id="rId13"/>
    <p:sldId id="381" r:id="rId14"/>
    <p:sldId id="377" r:id="rId15"/>
    <p:sldId id="396" r:id="rId16"/>
    <p:sldId id="397" r:id="rId17"/>
    <p:sldId id="386" r:id="rId18"/>
    <p:sldId id="388" r:id="rId19"/>
    <p:sldId id="38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hiddenSlides="1" frameSlides="1"/>
  <p:clrMru>
    <a:srgbClr val="0432FF"/>
    <a:srgbClr val="29348C"/>
    <a:srgbClr val="FF493D"/>
    <a:srgbClr val="FF7722"/>
    <a:srgbClr val="FF5409"/>
    <a:srgbClr val="FF9807"/>
    <a:srgbClr val="C5FBFF"/>
    <a:srgbClr val="7BBA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37" autoAdjust="0"/>
    <p:restoredTop sz="94212" autoAdjust="0"/>
  </p:normalViewPr>
  <p:slideViewPr>
    <p:cSldViewPr>
      <p:cViewPr>
        <p:scale>
          <a:sx n="122" d="100"/>
          <a:sy n="122" d="100"/>
        </p:scale>
        <p:origin x="896" y="-68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12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2212F5-5DCE-524E-9C82-0895BADE8E7B}" type="datetimeFigureOut">
              <a:rPr lang="es-ES" smtClean="0"/>
              <a:t>7/11/17</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8F50A0-6572-9F4E-89AB-0759EB649B3D}" type="slidenum">
              <a:rPr lang="es-ES" smtClean="0"/>
              <a:t>‹#›</a:t>
            </a:fld>
            <a:endParaRPr lang="es-ES"/>
          </a:p>
        </p:txBody>
      </p:sp>
    </p:spTree>
    <p:extLst>
      <p:ext uri="{BB962C8B-B14F-4D97-AF65-F5344CB8AC3E}">
        <p14:creationId xmlns:p14="http://schemas.microsoft.com/office/powerpoint/2010/main" val="363644743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D97800-06CD-4BEE-B93B-1BCB4692557D}" type="datetimeFigureOut">
              <a:rPr lang="en-US" smtClean="0"/>
              <a:pPr/>
              <a:t>11/7/17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692720-820E-47C1-8A16-C0C1611DAAD1}" type="slidenum">
              <a:rPr lang="en-US" smtClean="0"/>
              <a:pPr/>
              <a:t>‹#›</a:t>
            </a:fld>
            <a:endParaRPr lang="en-US"/>
          </a:p>
        </p:txBody>
      </p:sp>
    </p:spTree>
    <p:extLst>
      <p:ext uri="{BB962C8B-B14F-4D97-AF65-F5344CB8AC3E}">
        <p14:creationId xmlns:p14="http://schemas.microsoft.com/office/powerpoint/2010/main" val="30595372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E2692720-820E-47C1-8A16-C0C1611DAAD1}" type="slidenum">
              <a:rPr lang="en-US" smtClean="0">
                <a:solidFill>
                  <a:prstClr val="black"/>
                </a:solidFill>
                <a:latin typeface="Calibri"/>
              </a:rPr>
              <a:pPr/>
              <a:t>1</a:t>
            </a:fld>
            <a:endParaRPr lang="en-US">
              <a:solidFill>
                <a:prstClr val="black"/>
              </a:solidFill>
              <a:latin typeface="Calibri"/>
            </a:endParaRPr>
          </a:p>
        </p:txBody>
      </p:sp>
    </p:spTree>
    <p:extLst>
      <p:ext uri="{BB962C8B-B14F-4D97-AF65-F5344CB8AC3E}">
        <p14:creationId xmlns:p14="http://schemas.microsoft.com/office/powerpoint/2010/main" val="3363740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8</a:t>
            </a:fld>
            <a:endParaRPr lang="en-US"/>
          </a:p>
        </p:txBody>
      </p:sp>
    </p:spTree>
    <p:extLst>
      <p:ext uri="{BB962C8B-B14F-4D97-AF65-F5344CB8AC3E}">
        <p14:creationId xmlns:p14="http://schemas.microsoft.com/office/powerpoint/2010/main" val="1428989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14</a:t>
            </a:fld>
            <a:endParaRPr lang="en-US"/>
          </a:p>
        </p:txBody>
      </p:sp>
    </p:spTree>
    <p:extLst>
      <p:ext uri="{BB962C8B-B14F-4D97-AF65-F5344CB8AC3E}">
        <p14:creationId xmlns:p14="http://schemas.microsoft.com/office/powerpoint/2010/main" val="2026479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endParaRPr lang="es-E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3153092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1841525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26317516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2"/>
          <p:cNvSpPr>
            <a:spLocks noChangeArrowheads="1"/>
          </p:cNvSpPr>
          <p:nvPr/>
        </p:nvSpPr>
        <p:spPr bwMode="auto">
          <a:xfrm>
            <a:off x="250825" y="511175"/>
            <a:ext cx="8642350" cy="2413000"/>
          </a:xfrm>
          <a:prstGeom prst="rect">
            <a:avLst/>
          </a:prstGeom>
          <a:solidFill>
            <a:srgbClr val="24357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fontAlgn="base">
              <a:spcBef>
                <a:spcPct val="0"/>
              </a:spcBef>
              <a:spcAft>
                <a:spcPct val="0"/>
              </a:spcAft>
              <a:defRPr/>
            </a:pPr>
            <a:endParaRPr lang="es-ES">
              <a:solidFill>
                <a:srgbClr val="000000"/>
              </a:solidFill>
              <a:latin typeface="Arial" charset="0"/>
              <a:ea typeface="ＭＳ Ｐゴシック" charset="0"/>
              <a:cs typeface="ＭＳ Ｐゴシック" charset="0"/>
            </a:endParaRPr>
          </a:p>
        </p:txBody>
      </p:sp>
      <p:sp>
        <p:nvSpPr>
          <p:cNvPr id="5" name="Rectangle 8"/>
          <p:cNvSpPr>
            <a:spLocks noChangeArrowheads="1"/>
          </p:cNvSpPr>
          <p:nvPr/>
        </p:nvSpPr>
        <p:spPr bwMode="auto">
          <a:xfrm>
            <a:off x="250825" y="196850"/>
            <a:ext cx="8642350" cy="144463"/>
          </a:xfrm>
          <a:prstGeom prst="rect">
            <a:avLst/>
          </a:prstGeom>
          <a:solidFill>
            <a:srgbClr val="243572"/>
          </a:solidFill>
          <a:ln>
            <a:noFill/>
          </a:ln>
          <a:extLst>
            <a:ext uri="{91240B29-F687-4f45-9708-019B960494DF}">
              <a14:hiddenLine xmlns:a14="http://schemas.microsoft.com/office/drawing/2010/main" xmlns="" w="3175">
                <a:solidFill>
                  <a:srgbClr val="B5B5B5"/>
                </a:solidFill>
                <a:miter lim="800000"/>
                <a:headEnd/>
                <a:tailEnd/>
              </a14:hiddenLine>
            </a:ext>
          </a:extLst>
        </p:spPr>
        <p:txBody>
          <a:bodyPr/>
          <a:lstStyle/>
          <a:p>
            <a:pPr fontAlgn="base">
              <a:spcBef>
                <a:spcPct val="0"/>
              </a:spcBef>
              <a:spcAft>
                <a:spcPct val="0"/>
              </a:spcAft>
            </a:pPr>
            <a:endParaRPr lang="es-ES" b="1" smtClean="0">
              <a:solidFill>
                <a:srgbClr val="000000"/>
              </a:solidFill>
              <a:latin typeface="Arial" charset="0"/>
              <a:ea typeface="ＭＳ Ｐゴシック" charset="0"/>
              <a:cs typeface="ＭＳ Ｐゴシック" charset="0"/>
            </a:endParaRPr>
          </a:p>
        </p:txBody>
      </p:sp>
      <p:pic>
        <p:nvPicPr>
          <p:cNvPr id="6" name="Picture 9" descr="tud_logo"/>
          <p:cNvPicPr>
            <a:picLocks noChangeAspect="1" noChangeArrowheads="1"/>
          </p:cNvPicPr>
          <p:nvPr/>
        </p:nvPicPr>
        <p:blipFill>
          <a:blip r:embed="rId2">
            <a:extLst>
              <a:ext uri="{28A0092B-C50C-407E-A947-70E740481C1C}">
                <a14:useLocalDpi xmlns:a14="http://schemas.microsoft.com/office/drawing/2010/main" val="0"/>
              </a:ext>
            </a:extLst>
          </a:blip>
          <a:srcRect r="5453"/>
          <a:stretch>
            <a:fillRect/>
          </a:stretch>
        </p:blipFill>
        <p:spPr bwMode="auto">
          <a:xfrm>
            <a:off x="7172325" y="765175"/>
            <a:ext cx="1873250" cy="792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Line 15"/>
          <p:cNvSpPr>
            <a:spLocks noChangeShapeType="1"/>
          </p:cNvSpPr>
          <p:nvPr/>
        </p:nvSpPr>
        <p:spPr bwMode="auto">
          <a:xfrm>
            <a:off x="252413" y="6237288"/>
            <a:ext cx="8640762" cy="0"/>
          </a:xfrm>
          <a:prstGeom prst="line">
            <a:avLst/>
          </a:prstGeom>
          <a:noFill/>
          <a:ln w="7620">
            <a:solidFill>
              <a:srgbClr val="000000"/>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s-ES" b="1" smtClean="0">
              <a:solidFill>
                <a:srgbClr val="000000"/>
              </a:solidFill>
              <a:latin typeface="Arial" charset="0"/>
              <a:ea typeface="ＭＳ Ｐゴシック" charset="0"/>
              <a:cs typeface="ＭＳ Ｐゴシック" charset="0"/>
            </a:endParaRPr>
          </a:p>
        </p:txBody>
      </p:sp>
      <p:sp>
        <p:nvSpPr>
          <p:cNvPr id="8" name="Rectangle 18"/>
          <p:cNvSpPr>
            <a:spLocks noChangeArrowheads="1"/>
          </p:cNvSpPr>
          <p:nvPr/>
        </p:nvSpPr>
        <p:spPr bwMode="auto">
          <a:xfrm>
            <a:off x="250825" y="360363"/>
            <a:ext cx="8640763" cy="14287"/>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es-ES" b="1">
              <a:solidFill>
                <a:srgbClr val="000000"/>
              </a:solidFill>
              <a:latin typeface="Arial" charset="0"/>
              <a:ea typeface="ＭＳ Ｐゴシック" charset="0"/>
              <a:cs typeface="ＭＳ Ｐゴシック" charset="0"/>
            </a:endParaRPr>
          </a:p>
        </p:txBody>
      </p:sp>
      <p:sp>
        <p:nvSpPr>
          <p:cNvPr id="9" name="Rectangle 19"/>
          <p:cNvSpPr>
            <a:spLocks noChangeArrowheads="1"/>
          </p:cNvSpPr>
          <p:nvPr/>
        </p:nvSpPr>
        <p:spPr bwMode="auto">
          <a:xfrm>
            <a:off x="250825" y="2916238"/>
            <a:ext cx="8640763" cy="7937"/>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es-ES" b="1">
              <a:solidFill>
                <a:srgbClr val="000000"/>
              </a:solidFill>
              <a:latin typeface="Arial" charset="0"/>
              <a:ea typeface="ＭＳ Ｐゴシック" charset="0"/>
              <a:cs typeface="ＭＳ Ｐゴシック" charset="0"/>
            </a:endParaRPr>
          </a:p>
        </p:txBody>
      </p:sp>
      <p:sp>
        <p:nvSpPr>
          <p:cNvPr id="87043" name="Rectangle 3"/>
          <p:cNvSpPr>
            <a:spLocks noGrp="1" noChangeArrowheads="1"/>
          </p:cNvSpPr>
          <p:nvPr>
            <p:ph type="ctrTitle"/>
          </p:nvPr>
        </p:nvSpPr>
        <p:spPr>
          <a:xfrm>
            <a:off x="358775" y="692150"/>
            <a:ext cx="6734175" cy="577850"/>
          </a:xfrm>
        </p:spPr>
        <p:txBody>
          <a:bodyPr anchor="t"/>
          <a:lstStyle>
            <a:lvl1pPr>
              <a:defRPr sz="3600">
                <a:solidFill>
                  <a:schemeClr val="bg1"/>
                </a:solidFill>
              </a:defRPr>
            </a:lvl1pPr>
          </a:lstStyle>
          <a:p>
            <a:pPr lvl="0"/>
            <a:r>
              <a:rPr lang="de-DE" noProof="0" smtClean="0"/>
              <a:t>Titelmasterformat durch Klicken bearbeiten</a:t>
            </a:r>
          </a:p>
        </p:txBody>
      </p:sp>
      <p:sp>
        <p:nvSpPr>
          <p:cNvPr id="87044" name="Rectangle 4"/>
          <p:cNvSpPr>
            <a:spLocks noGrp="1" noChangeArrowheads="1"/>
          </p:cNvSpPr>
          <p:nvPr>
            <p:ph type="subTitle" idx="1"/>
          </p:nvPr>
        </p:nvSpPr>
        <p:spPr>
          <a:xfrm>
            <a:off x="358775" y="1449388"/>
            <a:ext cx="6734175" cy="944562"/>
          </a:xfrm>
        </p:spPr>
        <p:txBody>
          <a:bodyPr lIns="0" tIns="0" rIns="0" bIns="0"/>
          <a:lstStyle>
            <a:lvl1pPr marL="0" indent="0">
              <a:spcBef>
                <a:spcPct val="0"/>
              </a:spcBef>
              <a:buFont typeface="Wingdings" charset="0"/>
              <a:buNone/>
              <a:defRPr b="1">
                <a:solidFill>
                  <a:schemeClr val="bg1"/>
                </a:solidFill>
              </a:defRPr>
            </a:lvl1pPr>
          </a:lstStyle>
          <a:p>
            <a:pPr lvl="0"/>
            <a:r>
              <a:rPr lang="de-DE" noProof="0" smtClean="0"/>
              <a:t>Formatvorlage des </a:t>
            </a:r>
          </a:p>
          <a:p>
            <a:pPr lvl="0"/>
            <a:r>
              <a:rPr lang="de-DE" noProof="0" smtClean="0"/>
              <a:t>Untertitelmasters durch </a:t>
            </a:r>
          </a:p>
          <a:p>
            <a:pPr lvl="0"/>
            <a:r>
              <a:rPr lang="de-DE" noProof="0" smtClean="0"/>
              <a:t>Klicken bearbeiten</a:t>
            </a:r>
          </a:p>
        </p:txBody>
      </p:sp>
      <p:sp>
        <p:nvSpPr>
          <p:cNvPr id="10" name="Rectangle 17"/>
          <p:cNvSpPr>
            <a:spLocks noGrp="1" noChangeArrowheads="1"/>
          </p:cNvSpPr>
          <p:nvPr>
            <p:ph type="ftr" sz="quarter" idx="10"/>
          </p:nvPr>
        </p:nvSpPr>
        <p:spPr>
          <a:xfrm>
            <a:off x="250825" y="6437313"/>
            <a:ext cx="7200900" cy="231775"/>
          </a:xfrm>
        </p:spPr>
        <p:txBody>
          <a:bodyPr/>
          <a:lstStyle>
            <a:lvl1pPr>
              <a:defRPr sz="1000" b="0" smtClean="0">
                <a:latin typeface="+mn-lt"/>
              </a:defRPr>
            </a:lvl1pPr>
          </a:lstStyle>
          <a:p>
            <a:pPr>
              <a:defRPr/>
            </a:pPr>
            <a:r>
              <a:rPr lang="de-DE" smtClean="0">
                <a:solidFill>
                  <a:srgbClr val="000000"/>
                </a:solidFill>
                <a:latin typeface="Verdana"/>
              </a:rPr>
              <a:t>O.Tengblad:  ISCC Nov. 2017,   HiFi @ ISOLDE</a:t>
            </a:r>
            <a:endParaRPr lang="de-DE">
              <a:solidFill>
                <a:srgbClr val="000000"/>
              </a:solidFill>
              <a:latin typeface="Verdana"/>
            </a:endParaRPr>
          </a:p>
        </p:txBody>
      </p:sp>
    </p:spTree>
    <p:extLst>
      <p:ext uri="{BB962C8B-B14F-4D97-AF65-F5344CB8AC3E}">
        <p14:creationId xmlns:p14="http://schemas.microsoft.com/office/powerpoint/2010/main" val="13835113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10453441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584702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250825" y="1592263"/>
            <a:ext cx="4243388" cy="4500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6613" y="1592263"/>
            <a:ext cx="4244975" cy="4500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24018747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3220355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19372150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8940456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606784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endParaRPr lang="es-E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28462361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11397333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17940498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732588" y="488950"/>
            <a:ext cx="2159000" cy="560387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250825" y="488950"/>
            <a:ext cx="6329363" cy="560387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29592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358775" y="488950"/>
            <a:ext cx="6877050" cy="838200"/>
          </a:xfrm>
        </p:spPr>
        <p:txBody>
          <a:bodyPr/>
          <a:lstStyle/>
          <a:p>
            <a:r>
              <a:rPr lang="es-ES_tradnl" smtClean="0"/>
              <a:t>Clic para editar título</a:t>
            </a:r>
            <a:endParaRPr lang="es-ES"/>
          </a:p>
        </p:txBody>
      </p:sp>
      <p:sp>
        <p:nvSpPr>
          <p:cNvPr id="3" name="Marcador de texto 2"/>
          <p:cNvSpPr>
            <a:spLocks noGrp="1"/>
          </p:cNvSpPr>
          <p:nvPr>
            <p:ph type="body" sz="half" idx="1"/>
          </p:nvPr>
        </p:nvSpPr>
        <p:spPr>
          <a:xfrm>
            <a:off x="250825" y="1592263"/>
            <a:ext cx="4243388" cy="4500562"/>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quarter" idx="2"/>
          </p:nvPr>
        </p:nvSpPr>
        <p:spPr>
          <a:xfrm>
            <a:off x="4646613" y="1592263"/>
            <a:ext cx="4244975" cy="2173287"/>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contenido 4"/>
          <p:cNvSpPr>
            <a:spLocks noGrp="1"/>
          </p:cNvSpPr>
          <p:nvPr>
            <p:ph sz="quarter" idx="3"/>
          </p:nvPr>
        </p:nvSpPr>
        <p:spPr>
          <a:xfrm>
            <a:off x="4646613" y="3917950"/>
            <a:ext cx="4244975" cy="2174875"/>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23194946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s-E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ES"/>
          </a:p>
        </p:txBody>
      </p:sp>
      <p:sp>
        <p:nvSpPr>
          <p:cNvPr id="7" name="Slide Number Placeholder 5"/>
          <p:cNvSpPr>
            <a:spLocks noGrp="1"/>
          </p:cNvSpPr>
          <p:nvPr>
            <p:ph type="sldNum" sz="quarter" idx="4"/>
          </p:nvPr>
        </p:nvSpPr>
        <p:spPr>
          <a:xfrm>
            <a:off x="8564075" y="6428165"/>
            <a:ext cx="579925" cy="429835"/>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8" name="Rectangle 4"/>
          <p:cNvSpPr>
            <a:spLocks noGrp="1" noChangeArrowheads="1"/>
          </p:cNvSpPr>
          <p:nvPr>
            <p:ph type="ftr" sz="quarter" idx="3"/>
          </p:nvPr>
        </p:nvSpPr>
        <p:spPr bwMode="auto">
          <a:xfrm>
            <a:off x="0" y="6527800"/>
            <a:ext cx="4047067" cy="33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cs typeface="+mn-cs"/>
              </a:defRPr>
            </a:lvl1pPr>
          </a:lstStyle>
          <a:p>
            <a:pPr algn="l"/>
            <a:r>
              <a:rPr lang="es-ES" smtClean="0">
                <a:solidFill>
                  <a:prstClr val="black"/>
                </a:solidFill>
                <a:latin typeface="Calibri"/>
              </a:rPr>
              <a:t>O.Tengblad:  ISCC Nov. 2017,   HiFi @ ISOLDE</a:t>
            </a:r>
            <a:endParaRPr lang="es-ES" dirty="0">
              <a:solidFill>
                <a:prstClr val="black"/>
              </a:solidFill>
              <a:latin typeface="Calibri"/>
            </a:endParaRPr>
          </a:p>
        </p:txBody>
      </p:sp>
      <p:sp>
        <p:nvSpPr>
          <p:cNvPr id="11" name="CuadroTexto 10"/>
          <p:cNvSpPr txBox="1"/>
          <p:nvPr userDrawn="1"/>
        </p:nvSpPr>
        <p:spPr>
          <a:xfrm>
            <a:off x="7861300" y="304800"/>
            <a:ext cx="184731" cy="369332"/>
          </a:xfrm>
          <a:prstGeom prst="rect">
            <a:avLst/>
          </a:prstGeom>
          <a:noFill/>
        </p:spPr>
        <p:txBody>
          <a:bodyPr wrap="none" rtlCol="0">
            <a:spAutoFit/>
          </a:bodyPr>
          <a:lstStyle/>
          <a:p>
            <a:endParaRPr lang="es-ES_tradnl" dirty="0"/>
          </a:p>
        </p:txBody>
      </p:sp>
    </p:spTree>
    <p:extLst>
      <p:ext uri="{BB962C8B-B14F-4D97-AF65-F5344CB8AC3E}">
        <p14:creationId xmlns:p14="http://schemas.microsoft.com/office/powerpoint/2010/main" val="258137912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0800" y="12701"/>
            <a:ext cx="5245100" cy="571500"/>
          </a:xfrm>
          <a:prstGeom prst="rect">
            <a:avLst/>
          </a:prstGeom>
        </p:spPr>
        <p:txBody>
          <a:bodyPr/>
          <a:lstStyle>
            <a:lvl1pPr>
              <a:defRPr sz="2800" b="1">
                <a:solidFill>
                  <a:srgbClr val="0000FF"/>
                </a:solidFill>
                <a:latin typeface="Comic Sans MS"/>
                <a:cs typeface="Comic Sans MS"/>
              </a:defRPr>
            </a:lvl1pPr>
          </a:lstStyle>
          <a:p>
            <a:r>
              <a:rPr lang="en-US" dirty="0" smtClean="0"/>
              <a:t>Click to edit Master title style</a:t>
            </a:r>
            <a:endParaRPr lang="es-ES"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sz="1800"/>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ES" dirty="0"/>
          </a:p>
        </p:txBody>
      </p:sp>
      <p:sp>
        <p:nvSpPr>
          <p:cNvPr id="10"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11"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O.Tengblad:  ISCC Nov. 2017,   HiFi @ ISOLDE</a:t>
            </a:r>
            <a:endParaRPr lang="es-ES" dirty="0">
              <a:solidFill>
                <a:prstClr val="black"/>
              </a:solidFill>
            </a:endParaRPr>
          </a:p>
        </p:txBody>
      </p:sp>
    </p:spTree>
    <p:extLst>
      <p:ext uri="{BB962C8B-B14F-4D97-AF65-F5344CB8AC3E}">
        <p14:creationId xmlns:p14="http://schemas.microsoft.com/office/powerpoint/2010/main" val="27139034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9"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O.Tengblad:  ISCC Nov. 2017,   HiFi @ ISOLDE</a:t>
            </a:r>
            <a:endParaRPr lang="es-ES" dirty="0">
              <a:solidFill>
                <a:prstClr val="black"/>
              </a:solidFill>
            </a:endParaRPr>
          </a:p>
        </p:txBody>
      </p:sp>
    </p:spTree>
    <p:extLst>
      <p:ext uri="{BB962C8B-B14F-4D97-AF65-F5344CB8AC3E}">
        <p14:creationId xmlns:p14="http://schemas.microsoft.com/office/powerpoint/2010/main" val="38239318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149351" y="53235"/>
            <a:ext cx="5801673" cy="539120"/>
          </a:xfrm>
          <a:prstGeom prst="rect">
            <a:avLst/>
          </a:prstGeom>
        </p:spPr>
        <p:txBody>
          <a:bodyPr/>
          <a:lstStyle>
            <a:lvl1pPr algn="ctr">
              <a:defRPr sz="2800" b="1">
                <a:solidFill>
                  <a:srgbClr val="0000FF"/>
                </a:solidFill>
                <a:latin typeface="Comic Sans MS"/>
                <a:cs typeface="Comic Sans MS"/>
              </a:defRPr>
            </a:lvl1pPr>
          </a:lstStyle>
          <a:p>
            <a:r>
              <a:rPr lang="en-US" dirty="0" smtClean="0"/>
              <a:t>Click to edit Master title style</a:t>
            </a:r>
            <a:endParaRPr lang="es-E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10"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O.Tengblad:  ISCC Nov. 2017,   HiFi @ ISOLDE</a:t>
            </a:r>
            <a:endParaRPr lang="es-ES" dirty="0">
              <a:solidFill>
                <a:prstClr val="black"/>
              </a:solidFill>
            </a:endParaRPr>
          </a:p>
        </p:txBody>
      </p:sp>
    </p:spTree>
    <p:extLst>
      <p:ext uri="{BB962C8B-B14F-4D97-AF65-F5344CB8AC3E}">
        <p14:creationId xmlns:p14="http://schemas.microsoft.com/office/powerpoint/2010/main" val="38840549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756746" y="0"/>
            <a:ext cx="6387254" cy="569541"/>
          </a:xfrm>
          <a:prstGeom prst="rect">
            <a:avLst/>
          </a:prstGeom>
        </p:spPr>
        <p:txBody>
          <a:bodyPr/>
          <a:lstStyle>
            <a:lvl1pPr>
              <a:defRPr sz="2800" b="1">
                <a:solidFill>
                  <a:srgbClr val="0000FF"/>
                </a:solidFill>
                <a:latin typeface="Comic Sans MS"/>
                <a:cs typeface="Comic Sans MS"/>
              </a:defRPr>
            </a:lvl1pPr>
          </a:lstStyle>
          <a:p>
            <a:r>
              <a:rPr lang="en-US" dirty="0" smtClean="0"/>
              <a:t>Click to edit Master title style</a:t>
            </a:r>
            <a:endParaRPr lang="es-ES" dirty="0"/>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9" name="Slide Number Placeholder 5"/>
          <p:cNvSpPr>
            <a:spLocks noGrp="1"/>
          </p:cNvSpPr>
          <p:nvPr>
            <p:ph type="sldNum" sz="quarter" idx="10"/>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12" name="Rectangle 4"/>
          <p:cNvSpPr>
            <a:spLocks noGrp="1" noChangeArrowheads="1"/>
          </p:cNvSpPr>
          <p:nvPr>
            <p:ph type="ftr" sz="quarter" idx="11"/>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O.Tengblad:  ISCC Nov. 2017,   HiFi @ ISOLDE</a:t>
            </a:r>
            <a:endParaRPr lang="es-ES" dirty="0">
              <a:solidFill>
                <a:prstClr val="black"/>
              </a:solidFill>
            </a:endParaRPr>
          </a:p>
        </p:txBody>
      </p:sp>
    </p:spTree>
    <p:extLst>
      <p:ext uri="{BB962C8B-B14F-4D97-AF65-F5344CB8AC3E}">
        <p14:creationId xmlns:p14="http://schemas.microsoft.com/office/powerpoint/2010/main" val="3873570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71800" y="116632"/>
            <a:ext cx="6235155" cy="577146"/>
          </a:xfrm>
          <a:prstGeom prst="rect">
            <a:avLst/>
          </a:prstGeom>
        </p:spPr>
        <p:txBody>
          <a:bodyPr/>
          <a:lstStyle>
            <a:lvl1pPr>
              <a:defRPr sz="2800" b="1">
                <a:solidFill>
                  <a:srgbClr val="0000FF"/>
                </a:solidFill>
                <a:latin typeface="Comic Sans MS"/>
                <a:cs typeface="Comic Sans MS"/>
              </a:defRPr>
            </a:lvl1pPr>
          </a:lstStyle>
          <a:p>
            <a:r>
              <a:rPr lang="en-US" dirty="0" smtClean="0"/>
              <a:t>Click to edit Master title style</a:t>
            </a:r>
            <a:endParaRPr lang="es-ES" dirty="0"/>
          </a:p>
        </p:txBody>
      </p:sp>
      <p:sp>
        <p:nvSpPr>
          <p:cNvPr id="5"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8"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O.Tengblad:  ISCC Nov. 2017,   HiFi @ ISOLDE</a:t>
            </a:r>
            <a:endParaRPr lang="es-ES" dirty="0">
              <a:solidFill>
                <a:prstClr val="black"/>
              </a:solidFill>
            </a:endParaRPr>
          </a:p>
        </p:txBody>
      </p:sp>
    </p:spTree>
    <p:extLst>
      <p:ext uri="{BB962C8B-B14F-4D97-AF65-F5344CB8AC3E}">
        <p14:creationId xmlns:p14="http://schemas.microsoft.com/office/powerpoint/2010/main" val="201481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endParaRPr lang="es-ES">
              <a:solidFill>
                <a:prstClr val="black">
                  <a:tint val="75000"/>
                </a:prstClr>
              </a:solidFill>
              <a:latin typeface="Calibri"/>
            </a:endParaRPr>
          </a:p>
        </p:txBody>
      </p:sp>
      <p:sp>
        <p:nvSpPr>
          <p:cNvPr id="5" name="Marcador de pie de página 4"/>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6" name="Marcador de número de diapositiva 5"/>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39600603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7"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O.Tengblad:  ISCC Nov. 2017,   HiFi @ ISOLDE</a:t>
            </a:r>
            <a:endParaRPr lang="es-ES" dirty="0">
              <a:solidFill>
                <a:prstClr val="black"/>
              </a:solidFill>
            </a:endParaRPr>
          </a:p>
        </p:txBody>
      </p:sp>
      <p:pic>
        <p:nvPicPr>
          <p:cNvPr id="5" name="Picture 3"/>
          <p:cNvPicPr>
            <a:picLocks noChangeAspect="1" noChangeArrowheads="1"/>
          </p:cNvPicPr>
          <p:nvPr userDrawn="1"/>
        </p:nvPicPr>
        <p:blipFill>
          <a:blip r:embed="rId2" cstate="screen"/>
          <a:srcRect/>
          <a:stretch>
            <a:fillRect/>
          </a:stretch>
        </p:blipFill>
        <p:spPr bwMode="auto">
          <a:xfrm>
            <a:off x="6759624" y="0"/>
            <a:ext cx="620688" cy="620688"/>
          </a:xfrm>
          <a:prstGeom prst="rect">
            <a:avLst/>
          </a:prstGeom>
          <a:noFill/>
          <a:ln w="9525">
            <a:noFill/>
            <a:miter lim="800000"/>
            <a:headEnd/>
            <a:tailEnd/>
          </a:ln>
        </p:spPr>
      </p:pic>
    </p:spTree>
    <p:extLst>
      <p:ext uri="{BB962C8B-B14F-4D97-AF65-F5344CB8AC3E}">
        <p14:creationId xmlns:p14="http://schemas.microsoft.com/office/powerpoint/2010/main" val="16476236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1800"/>
            </a:lvl1pPr>
            <a:lvl2pPr>
              <a:defRPr sz="1600"/>
            </a:lvl2pPr>
            <a:lvl3pPr>
              <a:defRPr sz="16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ES" dirty="0"/>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10"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O.Tengblad:  ISCC Nov. 2017,   HiFi @ ISOLDE</a:t>
            </a:r>
            <a:endParaRPr lang="es-ES" dirty="0">
              <a:solidFill>
                <a:prstClr val="black"/>
              </a:solidFill>
            </a:endParaRPr>
          </a:p>
        </p:txBody>
      </p:sp>
    </p:spTree>
    <p:extLst>
      <p:ext uri="{BB962C8B-B14F-4D97-AF65-F5344CB8AC3E}">
        <p14:creationId xmlns:p14="http://schemas.microsoft.com/office/powerpoint/2010/main" val="15627679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10"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O.Tengblad:  ISCC Nov. 2017,   HiFi @ ISOLDE</a:t>
            </a:r>
            <a:endParaRPr lang="es-ES" dirty="0">
              <a:solidFill>
                <a:prstClr val="black"/>
              </a:solidFill>
            </a:endParaRPr>
          </a:p>
        </p:txBody>
      </p:sp>
    </p:spTree>
    <p:extLst>
      <p:ext uri="{BB962C8B-B14F-4D97-AF65-F5344CB8AC3E}">
        <p14:creationId xmlns:p14="http://schemas.microsoft.com/office/powerpoint/2010/main" val="28379880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969685" y="0"/>
            <a:ext cx="6174315" cy="501094"/>
          </a:xfrm>
          <a:prstGeom prst="rect">
            <a:avLst/>
          </a:prstGeom>
        </p:spPr>
        <p:txBody>
          <a:bodyPr/>
          <a:lstStyle>
            <a:lvl1pPr>
              <a:defRPr sz="2800" b="1">
                <a:solidFill>
                  <a:srgbClr val="0000FF"/>
                </a:solidFill>
                <a:latin typeface="Comic Sans MS"/>
                <a:cs typeface="Comic Sans MS"/>
              </a:defRPr>
            </a:lvl1pPr>
          </a:lstStyle>
          <a:p>
            <a:r>
              <a:rPr lang="en-US" dirty="0" smtClean="0"/>
              <a:t>Click to edit Master title style</a:t>
            </a:r>
            <a:endParaRPr lang="es-ES" dirty="0"/>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9"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O.Tengblad:  ISCC Nov. 2017,   HiFi @ ISOLDE</a:t>
            </a:r>
            <a:endParaRPr lang="es-ES" dirty="0">
              <a:solidFill>
                <a:prstClr val="black"/>
              </a:solidFill>
            </a:endParaRPr>
          </a:p>
        </p:txBody>
      </p:sp>
    </p:spTree>
    <p:extLst>
      <p:ext uri="{BB962C8B-B14F-4D97-AF65-F5344CB8AC3E}">
        <p14:creationId xmlns:p14="http://schemas.microsoft.com/office/powerpoint/2010/main" val="4184329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9" name="Rectangle 4"/>
          <p:cNvSpPr>
            <a:spLocks noGrp="1" noChangeArrowheads="1"/>
          </p:cNvSpPr>
          <p:nvPr>
            <p:ph type="ftr" sz="quarter" idx="3"/>
          </p:nvPr>
        </p:nvSpPr>
        <p:spPr bwMode="auto">
          <a:xfrm>
            <a:off x="97752" y="6510097"/>
            <a:ext cx="6283391"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smtClean="0">
                <a:solidFill>
                  <a:prstClr val="black"/>
                </a:solidFill>
              </a:rPr>
              <a:t>O.Tengblad:  ISCC Nov. 2017,   HiFi @ ISOLDE</a:t>
            </a:r>
            <a:endParaRPr lang="es-ES" dirty="0">
              <a:solidFill>
                <a:prstClr val="black"/>
              </a:solidFill>
            </a:endParaRPr>
          </a:p>
        </p:txBody>
      </p:sp>
    </p:spTree>
    <p:extLst>
      <p:ext uri="{BB962C8B-B14F-4D97-AF65-F5344CB8AC3E}">
        <p14:creationId xmlns:p14="http://schemas.microsoft.com/office/powerpoint/2010/main" val="39216814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2900556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358775" y="488950"/>
            <a:ext cx="6877050" cy="838200"/>
          </a:xfrm>
          <a:prstGeom prst="rect">
            <a:avLst/>
          </a:prstGeom>
        </p:spPr>
        <p:txBody>
          <a:bodyPr/>
          <a:lstStyle/>
          <a:p>
            <a:r>
              <a:rPr lang="es-ES_tradnl" smtClean="0"/>
              <a:t>Clic para editar título</a:t>
            </a:r>
            <a:endParaRPr lang="es-ES"/>
          </a:p>
        </p:txBody>
      </p:sp>
      <p:sp>
        <p:nvSpPr>
          <p:cNvPr id="3" name="Marcador de texto 2"/>
          <p:cNvSpPr>
            <a:spLocks noGrp="1"/>
          </p:cNvSpPr>
          <p:nvPr>
            <p:ph type="body" sz="half" idx="1"/>
          </p:nvPr>
        </p:nvSpPr>
        <p:spPr>
          <a:xfrm>
            <a:off x="250825" y="1592263"/>
            <a:ext cx="4243388" cy="4500562"/>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quarter" idx="2"/>
          </p:nvPr>
        </p:nvSpPr>
        <p:spPr>
          <a:xfrm>
            <a:off x="4646613" y="1592263"/>
            <a:ext cx="4244975" cy="2173287"/>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contenido 4"/>
          <p:cNvSpPr>
            <a:spLocks noGrp="1"/>
          </p:cNvSpPr>
          <p:nvPr>
            <p:ph sz="quarter" idx="3"/>
          </p:nvPr>
        </p:nvSpPr>
        <p:spPr>
          <a:xfrm>
            <a:off x="4646613" y="3917950"/>
            <a:ext cx="4244975" cy="2174875"/>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Rectangle 5"/>
          <p:cNvSpPr>
            <a:spLocks noGrp="1" noChangeArrowheads="1"/>
          </p:cNvSpPr>
          <p:nvPr>
            <p:ph type="ftr" sz="quarter" idx="10"/>
          </p:nvPr>
        </p:nvSpPr>
        <p:spPr>
          <a:ln/>
        </p:spPr>
        <p:txBody>
          <a:bodyPr/>
          <a:lstStyle>
            <a:lvl1pPr>
              <a:defRPr/>
            </a:lvl1pPr>
          </a:lstStyle>
          <a:p>
            <a:pPr>
              <a:defRPr/>
            </a:pPr>
            <a:r>
              <a:rPr lang="de-DE" smtClean="0">
                <a:solidFill>
                  <a:srgbClr val="000000"/>
                </a:solidFill>
              </a:rPr>
              <a:t>O.Tengblad:  ISCC Nov. 2017,   HiFi @ ISOLDE</a:t>
            </a:r>
            <a:endParaRPr lang="de-DE">
              <a:solidFill>
                <a:srgbClr val="000000"/>
              </a:solidFill>
            </a:endParaRPr>
          </a:p>
        </p:txBody>
      </p:sp>
    </p:spTree>
    <p:extLst>
      <p:ext uri="{BB962C8B-B14F-4D97-AF65-F5344CB8AC3E}">
        <p14:creationId xmlns:p14="http://schemas.microsoft.com/office/powerpoint/2010/main" val="558039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41002447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35904743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2506965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endParaRPr lang="es-E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22472102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40083924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a:prstGeom prst="rect">
            <a:avLst/>
          </a:prstGeo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 Placeholder 11"/>
          <p:cNvSpPr>
            <a:spLocks noGrp="1"/>
          </p:cNvSpPr>
          <p:nvPr>
            <p:ph type="body" sz="quarter" idx="13" hasCustomPrompt="1"/>
          </p:nvPr>
        </p:nvSpPr>
        <p:spPr>
          <a:xfrm>
            <a:off x="1043608" y="6453013"/>
            <a:ext cx="3240360" cy="360363"/>
          </a:xfrm>
          <a:prstGeom prst="rect">
            <a:avLst/>
          </a:prstGeo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7708285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48072" y="1988840"/>
            <a:ext cx="7772400" cy="1470025"/>
          </a:xfrm>
        </p:spPr>
        <p:txBody>
          <a:bodyPr>
            <a:normAutofit/>
          </a:bodyPr>
          <a:lstStyle>
            <a:lvl1pPr>
              <a:defRPr sz="4800" b="1">
                <a:solidFill>
                  <a:srgbClr val="7BBA2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33872" y="3717032"/>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1" descr="CERN144"/>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884368" y="5589240"/>
            <a:ext cx="1202432" cy="1202432"/>
          </a:xfrm>
          <a:prstGeom prst="rect">
            <a:avLst/>
          </a:prstGeom>
          <a:noFill/>
          <a:ln w="9525">
            <a:noFill/>
            <a:miter lim="800000"/>
            <a:headEnd/>
            <a:tailEnd/>
          </a:ln>
        </p:spPr>
      </p:pic>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6012160" y="116632"/>
            <a:ext cx="2992784" cy="974090"/>
          </a:xfrm>
          <a:prstGeom prst="rect">
            <a:avLst/>
          </a:prstGeom>
          <a:noFill/>
          <a:ln w="9525">
            <a:noFill/>
            <a:miter lim="800000"/>
            <a:headEnd/>
            <a:tailEnd/>
          </a:ln>
          <a:effectLst/>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5724128" y="6448251"/>
            <a:ext cx="2016224" cy="365125"/>
          </a:xfrm>
        </p:spPr>
        <p:txBody>
          <a:bodyPr/>
          <a:lstStyle/>
          <a:p>
            <a:fld id="{DCE4B40A-67BA-4787-801A-16EE65008C21}" type="slidenum">
              <a:rPr lang="en-US" smtClean="0">
                <a:solidFill>
                  <a:prstClr val="black">
                    <a:tint val="75000"/>
                  </a:prstClr>
                </a:solidFill>
              </a:rPr>
              <a:pPr/>
              <a:t>‹#›</a:t>
            </a:fld>
            <a:endParaRPr lang="en-US">
              <a:solidFill>
                <a:prstClr val="black">
                  <a:tint val="75000"/>
                </a:prstClr>
              </a:solidFill>
            </a:endParaRPr>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Text Placeholder 11"/>
          <p:cNvSpPr>
            <a:spLocks noGrp="1"/>
          </p:cNvSpPr>
          <p:nvPr>
            <p:ph type="body" sz="quarter" idx="13" hasCustomPrompt="1"/>
          </p:nvPr>
        </p:nvSpPr>
        <p:spPr>
          <a:xfrm>
            <a:off x="1043608" y="6453013"/>
            <a:ext cx="3240360" cy="360363"/>
          </a:xfrm>
        </p:spPr>
        <p:txBody>
          <a:bodyPr anchor="ctr">
            <a:noAutofit/>
          </a:bodyPr>
          <a:lstStyle>
            <a:lvl1pPr>
              <a:buFontTx/>
              <a:buNone/>
              <a:defRPr sz="1200" baseline="0"/>
            </a:lvl1pPr>
            <a:lvl2pPr>
              <a:buFontTx/>
              <a:buNone/>
              <a:defRPr sz="1400"/>
            </a:lvl2pPr>
            <a:lvl3pPr>
              <a:buFontTx/>
              <a:buNone/>
              <a:defRPr sz="1400"/>
            </a:lvl3pPr>
            <a:lvl4pPr>
              <a:buFontTx/>
              <a:buNone/>
              <a:defRPr sz="1400"/>
            </a:lvl4pPr>
            <a:lvl5pPr>
              <a:buFontTx/>
              <a:buNone/>
              <a:defRPr sz="1400"/>
            </a:lvl5pPr>
          </a:lstStyle>
          <a:p>
            <a:pPr lvl="0"/>
            <a:r>
              <a:rPr lang="en-US" dirty="0" smtClean="0"/>
              <a:t>E. Zografos, T. Birtwistle, S. </a:t>
            </a:r>
            <a:r>
              <a:rPr lang="en-US" dirty="0" err="1" smtClean="0"/>
              <a:t>Chemli</a:t>
            </a:r>
            <a:r>
              <a:rPr lang="en-US" dirty="0" smtClean="0"/>
              <a:t> – 2013-08-30</a:t>
            </a:r>
            <a:endParaRPr lang="en-US" dirty="0"/>
          </a:p>
        </p:txBody>
      </p:sp>
      <p:pic>
        <p:nvPicPr>
          <p:cNvPr id="9" name="Picture 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471320" y="6303943"/>
            <a:ext cx="1565176" cy="509433"/>
          </a:xfrm>
          <a:prstGeom prst="rect">
            <a:avLst/>
          </a:prstGeom>
          <a:noFill/>
          <a:ln w="9525">
            <a:noFill/>
            <a:miter lim="800000"/>
            <a:headEnd/>
            <a:tailEnd/>
          </a:ln>
          <a:effectLst/>
        </p:spPr>
      </p:pic>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457200" y="6245225"/>
            <a:ext cx="2133600" cy="476250"/>
          </a:xfrm>
          <a:prstGeom prst="rect">
            <a:avLst/>
          </a:prstGeom>
        </p:spPr>
        <p:txBody>
          <a:bodyPr/>
          <a:lstStyle>
            <a:lvl1pPr>
              <a:defRPr/>
            </a:lvl1pPr>
          </a:lstStyle>
          <a:p>
            <a:endParaRPr lang="en-GB">
              <a:solidFill>
                <a:srgbClr val="000000"/>
              </a:solidFill>
            </a:endParaRPr>
          </a:p>
        </p:txBody>
      </p:sp>
      <p:sp>
        <p:nvSpPr>
          <p:cNvPr id="3" name="Marcador de pie de página 2"/>
          <p:cNvSpPr>
            <a:spLocks noGrp="1"/>
          </p:cNvSpPr>
          <p:nvPr>
            <p:ph type="ftr" sz="quarter" idx="11"/>
          </p:nvPr>
        </p:nvSpPr>
        <p:spPr>
          <a:xfrm>
            <a:off x="3124200" y="6245225"/>
            <a:ext cx="2895600" cy="476250"/>
          </a:xfrm>
          <a:prstGeom prst="rect">
            <a:avLst/>
          </a:prstGeom>
        </p:spPr>
        <p:txBody>
          <a:bodyPr/>
          <a:lstStyle>
            <a:lvl1pPr>
              <a:defRPr/>
            </a:lvl1pPr>
          </a:lstStyle>
          <a:p>
            <a:endParaRPr lang="en-GB">
              <a:solidFill>
                <a:srgbClr val="000000"/>
              </a:solidFill>
            </a:endParaRPr>
          </a:p>
        </p:txBody>
      </p:sp>
      <p:sp>
        <p:nvSpPr>
          <p:cNvPr id="4" name="Marcador de número de diapositiva 3"/>
          <p:cNvSpPr>
            <a:spLocks noGrp="1"/>
          </p:cNvSpPr>
          <p:nvPr>
            <p:ph type="sldNum" sz="quarter" idx="12"/>
          </p:nvPr>
        </p:nvSpPr>
        <p:spPr/>
        <p:txBody>
          <a:bodyPr/>
          <a:lstStyle>
            <a:lvl1pPr>
              <a:defRPr/>
            </a:lvl1pPr>
          </a:lstStyle>
          <a:p>
            <a:fld id="{8E2B6EB8-BE64-3D45-951B-66A8B33365D3}" type="slidenum">
              <a:rPr lang="en-GB">
                <a:solidFill>
                  <a:srgbClr val="000000"/>
                </a:solidFill>
              </a:rPr>
              <a:pPr/>
              <a:t>‹#›</a:t>
            </a:fld>
            <a:endParaRPr lang="en-GB">
              <a:solidFill>
                <a:srgbClr val="000000"/>
              </a:solidFill>
            </a:endParaRP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endParaRPr lang="es-ES">
              <a:solidFill>
                <a:prstClr val="black">
                  <a:tint val="75000"/>
                </a:prstClr>
              </a:solidFill>
              <a:latin typeface="Calibri"/>
            </a:endParaRPr>
          </a:p>
        </p:txBody>
      </p:sp>
      <p:sp>
        <p:nvSpPr>
          <p:cNvPr id="8" name="Marcador de pie de página 7"/>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9" name="Marcador de número de diapositiva 8"/>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3927180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endParaRPr lang="es-ES">
              <a:solidFill>
                <a:prstClr val="black">
                  <a:tint val="75000"/>
                </a:prstClr>
              </a:solidFill>
              <a:latin typeface="Calibri"/>
            </a:endParaRPr>
          </a:p>
        </p:txBody>
      </p:sp>
      <p:sp>
        <p:nvSpPr>
          <p:cNvPr id="4" name="Marcador de pie de página 3"/>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5" name="Marcador de número de diapositiva 4"/>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3156726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endParaRPr lang="es-ES">
              <a:solidFill>
                <a:prstClr val="black">
                  <a:tint val="75000"/>
                </a:prstClr>
              </a:solidFill>
              <a:latin typeface="Calibri"/>
            </a:endParaRPr>
          </a:p>
        </p:txBody>
      </p:sp>
      <p:sp>
        <p:nvSpPr>
          <p:cNvPr id="3" name="Marcador de pie de página 2"/>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4" name="Marcador de número de diapositiva 3"/>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2371308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endParaRPr lang="es-E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83119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endParaRPr lang="es-ES">
              <a:solidFill>
                <a:prstClr val="black">
                  <a:tint val="75000"/>
                </a:prstClr>
              </a:solidFill>
              <a:latin typeface="Calibri"/>
            </a:endParaRPr>
          </a:p>
        </p:txBody>
      </p:sp>
      <p:sp>
        <p:nvSpPr>
          <p:cNvPr id="6" name="Marcador de pie de página 5"/>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7" name="Marcador de número de diapositiva 6"/>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a:t>
            </a:fld>
            <a:endParaRPr lang="es-ES">
              <a:solidFill>
                <a:prstClr val="black">
                  <a:tint val="75000"/>
                </a:prstClr>
              </a:solidFill>
              <a:latin typeface="Calibri"/>
            </a:endParaRPr>
          </a:p>
        </p:txBody>
      </p:sp>
    </p:spTree>
    <p:extLst>
      <p:ext uri="{BB962C8B-B14F-4D97-AF65-F5344CB8AC3E}">
        <p14:creationId xmlns:p14="http://schemas.microsoft.com/office/powerpoint/2010/main" val="14734774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4"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20" Type="http://schemas.openxmlformats.org/officeDocument/2006/relationships/image" Target="../media/image2.wmf"/><Relationship Id="rId21" Type="http://schemas.openxmlformats.org/officeDocument/2006/relationships/image" Target="../media/image3.png"/><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Relationship Id="rId14" Type="http://schemas.openxmlformats.org/officeDocument/2006/relationships/slideLayout" Target="../slideLayouts/slideLayout37.xml"/><Relationship Id="rId15" Type="http://schemas.openxmlformats.org/officeDocument/2006/relationships/slideLayout" Target="../slideLayouts/slideLayout38.xml"/><Relationship Id="rId16" Type="http://schemas.openxmlformats.org/officeDocument/2006/relationships/slideLayout" Target="../slideLayouts/slideLayout39.xml"/><Relationship Id="rId17" Type="http://schemas.openxmlformats.org/officeDocument/2006/relationships/slideLayout" Target="../slideLayouts/slideLayout40.xml"/><Relationship Id="rId18" Type="http://schemas.openxmlformats.org/officeDocument/2006/relationships/slideLayout" Target="../slideLayouts/slideLayout41.xml"/><Relationship Id="rId19"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44.xml"/><Relationship Id="rId4" Type="http://schemas.openxmlformats.org/officeDocument/2006/relationships/theme" Target="../theme/theme4.xml"/><Relationship Id="rId5" Type="http://schemas.openxmlformats.org/officeDocument/2006/relationships/image" Target="../media/image5.png"/><Relationship Id="rId1" Type="http://schemas.openxmlformats.org/officeDocument/2006/relationships/slideLayout" Target="../slideLayouts/slideLayout42.xml"/><Relationship Id="rId2"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dirty="0" smtClean="0"/>
              <a:t>Clic para editar título</a:t>
            </a:r>
            <a:endParaRPr lang="es-ES" dirty="0"/>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endParaRPr lang="es-ES">
              <a:solidFill>
                <a:prstClr val="black">
                  <a:tint val="75000"/>
                </a:prstClr>
              </a:solidFill>
              <a:latin typeface="Calibri"/>
            </a:endParaRPr>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Arial" charset="0"/>
                <a:cs typeface="Arial" charset="0"/>
              </a:defRPr>
            </a:lvl1pPr>
          </a:lstStyle>
          <a:p>
            <a:pPr defTabSz="457200"/>
            <a:r>
              <a:rPr lang="es-ES" smtClean="0">
                <a:solidFill>
                  <a:prstClr val="black">
                    <a:tint val="75000"/>
                  </a:prstClr>
                </a:solidFill>
              </a:rPr>
              <a:t>O.Tengblad:  ISCC Nov. 2017,   HiFi @ ISOLDE</a:t>
            </a:r>
            <a:endParaRPr lang="es-ES" dirty="0">
              <a:solidFill>
                <a:prstClr val="black">
                  <a:tint val="75000"/>
                </a:prstClr>
              </a:solidFill>
            </a:endParaRPr>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D4A81DBE-D68F-3B46-9489-055493E5D4A5}" type="slidenum">
              <a:rPr lang="es-ES" smtClean="0">
                <a:solidFill>
                  <a:prstClr val="black">
                    <a:tint val="75000"/>
                  </a:prstClr>
                </a:solidFill>
                <a:latin typeface="Calibri"/>
              </a:rPr>
              <a:pPr defTabSz="457200"/>
              <a:t>‹#›</a:t>
            </a:fld>
            <a:endParaRPr lang="es-ES">
              <a:solidFill>
                <a:prstClr val="black">
                  <a:tint val="75000"/>
                </a:prstClr>
              </a:solidFill>
              <a:latin typeface="Calibri"/>
            </a:endParaRPr>
          </a:p>
        </p:txBody>
      </p:sp>
    </p:spTree>
    <p:extLst>
      <p:ext uri="{BB962C8B-B14F-4D97-AF65-F5344CB8AC3E}">
        <p14:creationId xmlns:p14="http://schemas.microsoft.com/office/powerpoint/2010/main" val="3633168394"/>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hf hdr="0" dt="0"/>
  <p:txStyles>
    <p:titleStyle>
      <a:lvl1pPr algn="ctr" defTabSz="457200" rtl="0" eaLnBrk="1" latinLnBrk="0" hangingPunct="1">
        <a:spcBef>
          <a:spcPct val="0"/>
        </a:spcBef>
        <a:buNone/>
        <a:defRPr sz="4400" kern="1200">
          <a:solidFill>
            <a:schemeClr val="tx1"/>
          </a:solidFill>
          <a:latin typeface="Arial" charset="0"/>
          <a:ea typeface="Arial" charset="0"/>
          <a:cs typeface="Arial" charset="0"/>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7" name="Rectangle 13"/>
          <p:cNvSpPr>
            <a:spLocks noChangeArrowheads="1"/>
          </p:cNvSpPr>
          <p:nvPr/>
        </p:nvSpPr>
        <p:spPr bwMode="auto">
          <a:xfrm>
            <a:off x="250825" y="368300"/>
            <a:ext cx="8642350" cy="1081088"/>
          </a:xfrm>
          <a:prstGeom prst="rect">
            <a:avLst/>
          </a:prstGeom>
          <a:noFill/>
          <a:ln>
            <a:noFill/>
          </a:ln>
          <a:effectLst/>
          <a:extLst>
            <a:ext uri="{909E8E84-426E-40dd-AFC4-6F175D3DCCD1}">
              <a14:hiddenFill xmlns:a14="http://schemas.microsoft.com/office/drawing/2010/main" xmlns="">
                <a:solidFill>
                  <a:srgbClr val="E9503E"/>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es-ES" b="1">
              <a:solidFill>
                <a:srgbClr val="000000"/>
              </a:solidFill>
              <a:latin typeface="Arial" charset="0"/>
              <a:ea typeface="ＭＳ Ｐゴシック" charset="0"/>
              <a:cs typeface="ＭＳ Ｐゴシック" charset="0"/>
            </a:endParaRPr>
          </a:p>
        </p:txBody>
      </p:sp>
      <p:sp>
        <p:nvSpPr>
          <p:cNvPr id="1026" name="Rectangle 2"/>
          <p:cNvSpPr>
            <a:spLocks noGrp="1" noChangeArrowheads="1"/>
          </p:cNvSpPr>
          <p:nvPr>
            <p:ph type="title"/>
          </p:nvPr>
        </p:nvSpPr>
        <p:spPr bwMode="auto">
          <a:xfrm>
            <a:off x="358775" y="488950"/>
            <a:ext cx="6877050" cy="838200"/>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ctr" anchorCtr="0" compatLnSpc="1">
            <a:prstTxWarp prst="textNoShape">
              <a:avLst/>
            </a:prstTxWarp>
          </a:bodyPr>
          <a:lstStyle/>
          <a:p>
            <a:pPr lvl="0"/>
            <a:r>
              <a:rPr lang="de-DE"/>
              <a:t>Titelmasterformat durch Klicken bearbeiten</a:t>
            </a:r>
          </a:p>
        </p:txBody>
      </p:sp>
      <p:sp>
        <p:nvSpPr>
          <p:cNvPr id="1027" name="Rectangle 3"/>
          <p:cNvSpPr>
            <a:spLocks noGrp="1" noChangeArrowheads="1"/>
          </p:cNvSpPr>
          <p:nvPr>
            <p:ph type="body" idx="1"/>
          </p:nvPr>
        </p:nvSpPr>
        <p:spPr bwMode="auto">
          <a:xfrm>
            <a:off x="250825" y="1592263"/>
            <a:ext cx="8640763" cy="4500562"/>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029" name="Rectangle 5"/>
          <p:cNvSpPr>
            <a:spLocks noGrp="1" noChangeArrowheads="1"/>
          </p:cNvSpPr>
          <p:nvPr>
            <p:ph type="ftr" sz="quarter" idx="3"/>
          </p:nvPr>
        </p:nvSpPr>
        <p:spPr bwMode="auto">
          <a:xfrm>
            <a:off x="252413" y="6550025"/>
            <a:ext cx="8639175" cy="231775"/>
          </a:xfrm>
          <a:prstGeom prst="rect">
            <a:avLst/>
          </a:prstGeom>
          <a:noFill/>
          <a:ln>
            <a:noFill/>
          </a:ln>
          <a:effectLst/>
          <a:extLst>
            <a:ext uri="{FAA26D3D-D897-4be2-8F04-BA451C77F1D7}">
              <ma14:placeholderFlag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defRPr sz="1200" smtClean="0">
                <a:cs typeface="+mn-cs"/>
              </a:defRPr>
            </a:lvl1pPr>
          </a:lstStyle>
          <a:p>
            <a:pPr fontAlgn="base">
              <a:spcBef>
                <a:spcPct val="0"/>
              </a:spcBef>
              <a:spcAft>
                <a:spcPct val="0"/>
              </a:spcAft>
              <a:defRPr/>
            </a:pPr>
            <a:r>
              <a:rPr lang="de-DE" b="1" smtClean="0">
                <a:solidFill>
                  <a:srgbClr val="000000"/>
                </a:solidFill>
                <a:latin typeface="Arial" charset="0"/>
                <a:ea typeface="ＭＳ Ｐゴシック" charset="0"/>
              </a:rPr>
              <a:t>O.Tengblad:  ISCC Nov. 2017,   HiFi @ ISOLDE</a:t>
            </a:r>
            <a:endParaRPr lang="de-DE" b="1">
              <a:solidFill>
                <a:srgbClr val="000000"/>
              </a:solidFill>
              <a:latin typeface="Arial" charset="0"/>
              <a:ea typeface="ＭＳ Ｐゴシック" charset="0"/>
            </a:endParaRPr>
          </a:p>
        </p:txBody>
      </p:sp>
      <p:sp>
        <p:nvSpPr>
          <p:cNvPr id="1030" name="Rectangle 8"/>
          <p:cNvSpPr>
            <a:spLocks noChangeArrowheads="1"/>
          </p:cNvSpPr>
          <p:nvPr/>
        </p:nvSpPr>
        <p:spPr bwMode="auto">
          <a:xfrm>
            <a:off x="250825" y="139700"/>
            <a:ext cx="8642350" cy="144463"/>
          </a:xfrm>
          <a:prstGeom prst="rect">
            <a:avLst/>
          </a:prstGeom>
          <a:solidFill>
            <a:srgbClr val="243572"/>
          </a:solidFill>
          <a:ln>
            <a:noFill/>
          </a:ln>
          <a:extLst>
            <a:ext uri="{91240B29-F687-4f45-9708-019B960494DF}">
              <a14:hiddenLine xmlns:a14="http://schemas.microsoft.com/office/drawing/2010/main" xmlns="" w="3175">
                <a:solidFill>
                  <a:srgbClr val="B5B5B5"/>
                </a:solidFill>
                <a:miter lim="800000"/>
                <a:headEnd/>
                <a:tailEnd/>
              </a14:hiddenLine>
            </a:ext>
          </a:extLst>
        </p:spPr>
        <p:txBody>
          <a:bodyPr/>
          <a:lstStyle/>
          <a:p>
            <a:pPr fontAlgn="base">
              <a:spcBef>
                <a:spcPct val="0"/>
              </a:spcBef>
              <a:spcAft>
                <a:spcPct val="0"/>
              </a:spcAft>
            </a:pPr>
            <a:endParaRPr lang="es-ES" b="1" smtClean="0">
              <a:solidFill>
                <a:srgbClr val="000000"/>
              </a:solidFill>
              <a:latin typeface="Arial" charset="0"/>
              <a:ea typeface="ＭＳ Ｐゴシック" charset="0"/>
              <a:cs typeface="ＭＳ Ｐゴシック" charset="0"/>
            </a:endParaRPr>
          </a:p>
        </p:txBody>
      </p:sp>
      <p:pic>
        <p:nvPicPr>
          <p:cNvPr id="1031" name="Picture 9" descr="tud_logo"/>
          <p:cNvPicPr>
            <a:picLocks noChangeAspect="1" noChangeArrowheads="1"/>
          </p:cNvPicPr>
          <p:nvPr/>
        </p:nvPicPr>
        <p:blipFill>
          <a:blip r:embed="rId14">
            <a:extLst>
              <a:ext uri="{28A0092B-C50C-407E-A947-70E740481C1C}">
                <a14:useLocalDpi xmlns:a14="http://schemas.microsoft.com/office/drawing/2010/main" val="0"/>
              </a:ext>
            </a:extLst>
          </a:blip>
          <a:srcRect r="5453"/>
          <a:stretch>
            <a:fillRect/>
          </a:stretch>
        </p:blipFill>
        <p:spPr bwMode="auto">
          <a:xfrm>
            <a:off x="7167563" y="365125"/>
            <a:ext cx="1873250" cy="792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2" name="Line 14"/>
          <p:cNvSpPr>
            <a:spLocks noChangeShapeType="1"/>
          </p:cNvSpPr>
          <p:nvPr/>
        </p:nvSpPr>
        <p:spPr bwMode="auto">
          <a:xfrm>
            <a:off x="250825" y="1200150"/>
            <a:ext cx="8640763" cy="0"/>
          </a:xfrm>
          <a:prstGeom prst="line">
            <a:avLst/>
          </a:prstGeom>
          <a:noFill/>
          <a:ln w="7620">
            <a:solidFill>
              <a:srgbClr val="000000"/>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s-ES" b="1" smtClean="0">
              <a:solidFill>
                <a:srgbClr val="000000"/>
              </a:solidFill>
              <a:latin typeface="Arial" charset="0"/>
              <a:ea typeface="ＭＳ Ｐゴシック" charset="0"/>
              <a:cs typeface="ＭＳ Ｐゴシック" charset="0"/>
            </a:endParaRPr>
          </a:p>
        </p:txBody>
      </p:sp>
      <p:sp>
        <p:nvSpPr>
          <p:cNvPr id="1033" name="Line 15"/>
          <p:cNvSpPr>
            <a:spLocks noChangeShapeType="1"/>
          </p:cNvSpPr>
          <p:nvPr/>
        </p:nvSpPr>
        <p:spPr bwMode="auto">
          <a:xfrm>
            <a:off x="252413" y="6400800"/>
            <a:ext cx="8640762" cy="0"/>
          </a:xfrm>
          <a:prstGeom prst="line">
            <a:avLst/>
          </a:prstGeom>
          <a:noFill/>
          <a:ln w="7620">
            <a:solidFill>
              <a:srgbClr val="000000"/>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s-ES" b="1" smtClean="0">
              <a:solidFill>
                <a:srgbClr val="000000"/>
              </a:solidFill>
              <a:latin typeface="Arial" charset="0"/>
              <a:ea typeface="ＭＳ Ｐゴシック" charset="0"/>
              <a:cs typeface="ＭＳ Ｐゴシック" charset="0"/>
            </a:endParaRPr>
          </a:p>
        </p:txBody>
      </p:sp>
      <p:sp>
        <p:nvSpPr>
          <p:cNvPr id="1040" name="Rectangle 16"/>
          <p:cNvSpPr>
            <a:spLocks noChangeArrowheads="1"/>
          </p:cNvSpPr>
          <p:nvPr/>
        </p:nvSpPr>
        <p:spPr bwMode="auto">
          <a:xfrm>
            <a:off x="250825" y="309563"/>
            <a:ext cx="8640763" cy="14287"/>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fontAlgn="base">
              <a:spcBef>
                <a:spcPct val="0"/>
              </a:spcBef>
              <a:spcAft>
                <a:spcPct val="0"/>
              </a:spcAft>
              <a:defRPr/>
            </a:pPr>
            <a:endParaRPr lang="es-ES" b="1">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67233426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hf hdr="0" dt="0"/>
  <p:txStyles>
    <p:titleStyle>
      <a:lvl1pPr algn="l" rtl="0" eaLnBrk="0" fontAlgn="base" hangingPunct="0">
        <a:spcBef>
          <a:spcPct val="0"/>
        </a:spcBef>
        <a:spcAft>
          <a:spcPct val="0"/>
        </a:spcAft>
        <a:defRPr sz="2800" b="1">
          <a:solidFill>
            <a:schemeClr val="tx1"/>
          </a:solidFill>
          <a:latin typeface="+mj-lt"/>
          <a:ea typeface="+mj-ea"/>
          <a:cs typeface="ＭＳ Ｐゴシック" charset="0"/>
        </a:defRPr>
      </a:lvl1pPr>
      <a:lvl2pPr algn="l" rtl="0" eaLnBrk="0" fontAlgn="base" hangingPunct="0">
        <a:spcBef>
          <a:spcPct val="0"/>
        </a:spcBef>
        <a:spcAft>
          <a:spcPct val="0"/>
        </a:spcAft>
        <a:defRPr sz="2800" b="1">
          <a:solidFill>
            <a:schemeClr val="tx1"/>
          </a:solidFill>
          <a:latin typeface="Arial" charset="0"/>
          <a:ea typeface="ＭＳ Ｐゴシック" charset="0"/>
          <a:cs typeface="ＭＳ Ｐゴシック" charset="0"/>
        </a:defRPr>
      </a:lvl2pPr>
      <a:lvl3pPr algn="l" rtl="0" eaLnBrk="0" fontAlgn="base" hangingPunct="0">
        <a:spcBef>
          <a:spcPct val="0"/>
        </a:spcBef>
        <a:spcAft>
          <a:spcPct val="0"/>
        </a:spcAft>
        <a:defRPr sz="2800" b="1">
          <a:solidFill>
            <a:schemeClr val="tx1"/>
          </a:solidFill>
          <a:latin typeface="Arial" charset="0"/>
          <a:ea typeface="ＭＳ Ｐゴシック" charset="0"/>
          <a:cs typeface="ＭＳ Ｐゴシック" charset="0"/>
        </a:defRPr>
      </a:lvl3pPr>
      <a:lvl4pPr algn="l" rtl="0" eaLnBrk="0" fontAlgn="base" hangingPunct="0">
        <a:spcBef>
          <a:spcPct val="0"/>
        </a:spcBef>
        <a:spcAft>
          <a:spcPct val="0"/>
        </a:spcAft>
        <a:defRPr sz="2800" b="1">
          <a:solidFill>
            <a:schemeClr val="tx1"/>
          </a:solidFill>
          <a:latin typeface="Arial" charset="0"/>
          <a:ea typeface="ＭＳ Ｐゴシック" charset="0"/>
          <a:cs typeface="ＭＳ Ｐゴシック" charset="0"/>
        </a:defRPr>
      </a:lvl4pPr>
      <a:lvl5pPr algn="l" rtl="0" eaLnBrk="0" fontAlgn="base" hangingPunct="0">
        <a:spcBef>
          <a:spcPct val="0"/>
        </a:spcBef>
        <a:spcAft>
          <a:spcPct val="0"/>
        </a:spcAft>
        <a:defRPr sz="2800" b="1">
          <a:solidFill>
            <a:schemeClr val="tx1"/>
          </a:solidFill>
          <a:latin typeface="Arial" charset="0"/>
          <a:ea typeface="ＭＳ Ｐゴシック" charset="0"/>
          <a:cs typeface="ＭＳ Ｐゴシック" charset="0"/>
        </a:defRPr>
      </a:lvl5pPr>
      <a:lvl6pPr marL="457200" algn="l" rtl="0" fontAlgn="base">
        <a:spcBef>
          <a:spcPct val="0"/>
        </a:spcBef>
        <a:spcAft>
          <a:spcPct val="0"/>
        </a:spcAft>
        <a:defRPr sz="2800" b="1">
          <a:solidFill>
            <a:schemeClr val="tx1"/>
          </a:solidFill>
          <a:latin typeface="Arial" charset="0"/>
          <a:ea typeface="ＭＳ Ｐゴシック" charset="0"/>
        </a:defRPr>
      </a:lvl6pPr>
      <a:lvl7pPr marL="914400" algn="l" rtl="0" fontAlgn="base">
        <a:spcBef>
          <a:spcPct val="0"/>
        </a:spcBef>
        <a:spcAft>
          <a:spcPct val="0"/>
        </a:spcAft>
        <a:defRPr sz="2800" b="1">
          <a:solidFill>
            <a:schemeClr val="tx1"/>
          </a:solidFill>
          <a:latin typeface="Arial" charset="0"/>
          <a:ea typeface="ＭＳ Ｐゴシック" charset="0"/>
        </a:defRPr>
      </a:lvl7pPr>
      <a:lvl8pPr marL="1371600" algn="l" rtl="0" fontAlgn="base">
        <a:spcBef>
          <a:spcPct val="0"/>
        </a:spcBef>
        <a:spcAft>
          <a:spcPct val="0"/>
        </a:spcAft>
        <a:defRPr sz="2800" b="1">
          <a:solidFill>
            <a:schemeClr val="tx1"/>
          </a:solidFill>
          <a:latin typeface="Arial" charset="0"/>
          <a:ea typeface="ＭＳ Ｐゴシック" charset="0"/>
        </a:defRPr>
      </a:lvl8pPr>
      <a:lvl9pPr marL="1828800" algn="l" rtl="0" fontAlgn="base">
        <a:spcBef>
          <a:spcPct val="0"/>
        </a:spcBef>
        <a:spcAft>
          <a:spcPct val="0"/>
        </a:spcAft>
        <a:defRPr sz="2800" b="1">
          <a:solidFill>
            <a:schemeClr val="tx1"/>
          </a:solidFill>
          <a:latin typeface="Arial" charset="0"/>
          <a:ea typeface="ＭＳ Ｐゴシック" charset="0"/>
        </a:defRPr>
      </a:lvl9pPr>
    </p:titleStyle>
    <p:bodyStyle>
      <a:lvl1pPr marL="179388" indent="-179388" algn="l" rtl="0" eaLnBrk="0" fontAlgn="base" hangingPunct="0">
        <a:spcBef>
          <a:spcPct val="20000"/>
        </a:spcBef>
        <a:spcAft>
          <a:spcPct val="0"/>
        </a:spcAft>
        <a:buFont typeface="Wingdings" charset="0"/>
        <a:buChar char="§"/>
        <a:defRPr sz="2000">
          <a:solidFill>
            <a:schemeClr val="tx1"/>
          </a:solidFill>
          <a:latin typeface="+mn-lt"/>
          <a:ea typeface="+mn-ea"/>
          <a:cs typeface="ＭＳ Ｐゴシック" charset="0"/>
        </a:defRPr>
      </a:lvl1pPr>
      <a:lvl2pPr marL="349250" indent="-168275" algn="l" rtl="0" eaLnBrk="0" fontAlgn="base" hangingPunct="0">
        <a:spcBef>
          <a:spcPct val="20000"/>
        </a:spcBef>
        <a:spcAft>
          <a:spcPct val="0"/>
        </a:spcAft>
        <a:buFont typeface="Wingdings" charset="0"/>
        <a:buChar char="§"/>
        <a:defRPr>
          <a:solidFill>
            <a:schemeClr val="tx1"/>
          </a:solidFill>
          <a:latin typeface="+mn-lt"/>
          <a:ea typeface="+mn-ea"/>
        </a:defRPr>
      </a:lvl2pPr>
      <a:lvl3pPr marL="538163" indent="-187325" algn="l" rtl="0" eaLnBrk="0" fontAlgn="base" hangingPunct="0">
        <a:spcBef>
          <a:spcPct val="20000"/>
        </a:spcBef>
        <a:spcAft>
          <a:spcPct val="0"/>
        </a:spcAft>
        <a:buFont typeface="Wingdings" charset="0"/>
        <a:buChar char="§"/>
        <a:defRPr>
          <a:solidFill>
            <a:schemeClr val="tx1"/>
          </a:solidFill>
          <a:latin typeface="+mn-lt"/>
          <a:ea typeface="+mn-ea"/>
        </a:defRPr>
      </a:lvl3pPr>
      <a:lvl4pPr marL="717550" indent="-173038" algn="l" rtl="0" eaLnBrk="0" fontAlgn="base" hangingPunct="0">
        <a:spcBef>
          <a:spcPct val="20000"/>
        </a:spcBef>
        <a:spcAft>
          <a:spcPct val="0"/>
        </a:spcAft>
        <a:buFont typeface="Wingdings" charset="0"/>
        <a:buChar char="§"/>
        <a:defRPr sz="1600">
          <a:solidFill>
            <a:schemeClr val="tx1"/>
          </a:solidFill>
          <a:latin typeface="+mn-lt"/>
          <a:ea typeface="+mn-ea"/>
        </a:defRPr>
      </a:lvl4pPr>
      <a:lvl5pPr marL="908050" indent="-188913" algn="l" rtl="0" eaLnBrk="0" fontAlgn="base" hangingPunct="0">
        <a:spcBef>
          <a:spcPct val="20000"/>
        </a:spcBef>
        <a:spcAft>
          <a:spcPct val="0"/>
        </a:spcAft>
        <a:buFont typeface="Wingdings" charset="0"/>
        <a:buChar char="§"/>
        <a:defRPr sz="1600">
          <a:solidFill>
            <a:schemeClr val="tx1"/>
          </a:solidFill>
          <a:latin typeface="+mn-lt"/>
          <a:ea typeface="+mn-ea"/>
        </a:defRPr>
      </a:lvl5pPr>
      <a:lvl6pPr marL="1365250" indent="-188913" algn="l" rtl="0" fontAlgn="base">
        <a:spcBef>
          <a:spcPct val="20000"/>
        </a:spcBef>
        <a:spcAft>
          <a:spcPct val="0"/>
        </a:spcAft>
        <a:buFont typeface="Wingdings" charset="0"/>
        <a:buChar char="§"/>
        <a:defRPr sz="1600">
          <a:solidFill>
            <a:schemeClr val="tx1"/>
          </a:solidFill>
          <a:latin typeface="+mn-lt"/>
          <a:ea typeface="+mn-ea"/>
        </a:defRPr>
      </a:lvl6pPr>
      <a:lvl7pPr marL="1822450" indent="-188913" algn="l" rtl="0" fontAlgn="base">
        <a:spcBef>
          <a:spcPct val="20000"/>
        </a:spcBef>
        <a:spcAft>
          <a:spcPct val="0"/>
        </a:spcAft>
        <a:buFont typeface="Wingdings" charset="0"/>
        <a:buChar char="§"/>
        <a:defRPr sz="1600">
          <a:solidFill>
            <a:schemeClr val="tx1"/>
          </a:solidFill>
          <a:latin typeface="+mn-lt"/>
          <a:ea typeface="+mn-ea"/>
        </a:defRPr>
      </a:lvl7pPr>
      <a:lvl8pPr marL="2279650" indent="-188913" algn="l" rtl="0" fontAlgn="base">
        <a:spcBef>
          <a:spcPct val="20000"/>
        </a:spcBef>
        <a:spcAft>
          <a:spcPct val="0"/>
        </a:spcAft>
        <a:buFont typeface="Wingdings" charset="0"/>
        <a:buChar char="§"/>
        <a:defRPr sz="1600">
          <a:solidFill>
            <a:schemeClr val="tx1"/>
          </a:solidFill>
          <a:latin typeface="+mn-lt"/>
          <a:ea typeface="+mn-ea"/>
        </a:defRPr>
      </a:lvl8pPr>
      <a:lvl9pPr marL="2736850" indent="-188913" algn="l" rtl="0" fontAlgn="base">
        <a:spcBef>
          <a:spcPct val="20000"/>
        </a:spcBef>
        <a:spcAft>
          <a:spcPct val="0"/>
        </a:spcAft>
        <a:buFont typeface="Wingdings" charset="0"/>
        <a:buChar char="§"/>
        <a:defRPr sz="1600">
          <a:solidFill>
            <a:schemeClr val="tx1"/>
          </a:solidFill>
          <a:latin typeface="+mn-lt"/>
          <a:ea typeface="+mn-ea"/>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59091" y="6503939"/>
            <a:ext cx="484909" cy="354061"/>
          </a:xfrm>
          <a:prstGeom prst="rect">
            <a:avLst/>
          </a:prstGeom>
        </p:spPr>
        <p:txBody>
          <a:bodyPr vert="horz" lIns="91440" tIns="45720" rIns="91440" bIns="45720" rtlCol="0" anchor="ctr"/>
          <a:lstStyle>
            <a:lvl1pPr algn="r">
              <a:defRPr sz="1200">
                <a:solidFill>
                  <a:schemeClr val="tx1">
                    <a:tint val="75000"/>
                  </a:schemeClr>
                </a:solidFill>
              </a:defRPr>
            </a:lvl1pPr>
          </a:lstStyle>
          <a:p>
            <a:fld id="{98B9021C-E1F5-476C-9C96-53DAFAC10250}" type="slidenum">
              <a:rPr lang="es-ES" smtClean="0">
                <a:solidFill>
                  <a:prstClr val="black">
                    <a:tint val="75000"/>
                  </a:prstClr>
                </a:solidFill>
                <a:latin typeface="Calibri"/>
              </a:rPr>
              <a:pPr/>
              <a:t>‹#›</a:t>
            </a:fld>
            <a:endParaRPr lang="es-ES" dirty="0">
              <a:solidFill>
                <a:prstClr val="black">
                  <a:tint val="75000"/>
                </a:prstClr>
              </a:solidFill>
              <a:latin typeface="Calibri"/>
            </a:endParaRPr>
          </a:p>
        </p:txBody>
      </p:sp>
      <p:sp>
        <p:nvSpPr>
          <p:cNvPr id="8" name="Rectangle 4"/>
          <p:cNvSpPr>
            <a:spLocks noGrp="1" noChangeArrowheads="1"/>
          </p:cNvSpPr>
          <p:nvPr>
            <p:ph type="ftr" sz="quarter" idx="3"/>
          </p:nvPr>
        </p:nvSpPr>
        <p:spPr bwMode="auto">
          <a:xfrm>
            <a:off x="97753" y="6510097"/>
            <a:ext cx="1737944"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100" b="0" i="0">
                <a:latin typeface="Copperplate"/>
                <a:cs typeface="+mn-cs"/>
              </a:defRPr>
            </a:lvl1pPr>
          </a:lstStyle>
          <a:p>
            <a:pPr>
              <a:defRPr/>
            </a:pPr>
            <a:r>
              <a:rPr lang="es-ES_tradnl" smtClean="0">
                <a:solidFill>
                  <a:prstClr val="black"/>
                </a:solidFill>
              </a:rPr>
              <a:t>O.Tengblad:  ISCC Nov. 2017,   HiFi @ ISOLDE</a:t>
            </a:r>
            <a:endParaRPr lang="es-ES" dirty="0">
              <a:solidFill>
                <a:prstClr val="black"/>
              </a:solidFill>
            </a:endParaRPr>
          </a:p>
        </p:txBody>
      </p:sp>
      <p:grpSp>
        <p:nvGrpSpPr>
          <p:cNvPr id="10" name="Group 6"/>
          <p:cNvGrpSpPr>
            <a:grpSpLocks/>
          </p:cNvGrpSpPr>
          <p:nvPr userDrawn="1"/>
        </p:nvGrpSpPr>
        <p:grpSpPr bwMode="auto">
          <a:xfrm>
            <a:off x="75880" y="68392"/>
            <a:ext cx="8054975" cy="638175"/>
            <a:chOff x="329" y="908"/>
            <a:chExt cx="5074" cy="402"/>
          </a:xfrm>
        </p:grpSpPr>
        <p:pic>
          <p:nvPicPr>
            <p:cNvPr id="13" name="Picture 7"/>
            <p:cNvPicPr>
              <a:picLocks noChangeAspect="1" noChangeArrowheads="1"/>
            </p:cNvPicPr>
            <p:nvPr/>
          </p:nvPicPr>
          <p:blipFill>
            <a:blip r:embed="rId20" cstate="print"/>
            <a:srcRect/>
            <a:stretch>
              <a:fillRect/>
            </a:stretch>
          </p:blipFill>
          <p:spPr bwMode="auto">
            <a:xfrm>
              <a:off x="329" y="908"/>
              <a:ext cx="1701" cy="402"/>
            </a:xfrm>
            <a:prstGeom prst="rect">
              <a:avLst/>
            </a:prstGeom>
            <a:noFill/>
            <a:ln w="9525">
              <a:noFill/>
              <a:miter lim="800000"/>
              <a:headEnd/>
              <a:tailEnd/>
            </a:ln>
            <a:effectLst/>
          </p:spPr>
        </p:pic>
        <p:sp>
          <p:nvSpPr>
            <p:cNvPr id="14" name="Rectangle 8"/>
            <p:cNvSpPr>
              <a:spLocks noChangeArrowheads="1"/>
            </p:cNvSpPr>
            <p:nvPr/>
          </p:nvSpPr>
          <p:spPr bwMode="auto">
            <a:xfrm>
              <a:off x="2228" y="1224"/>
              <a:ext cx="3175" cy="29"/>
            </a:xfrm>
            <a:prstGeom prst="rect">
              <a:avLst/>
            </a:prstGeom>
            <a:gradFill rotWithShape="1">
              <a:gsLst>
                <a:gs pos="0">
                  <a:srgbClr val="CC0000"/>
                </a:gs>
                <a:gs pos="100000">
                  <a:schemeClr val="bg1"/>
                </a:gs>
              </a:gsLst>
              <a:lin ang="0" scaled="1"/>
            </a:gradFill>
            <a:ln w="9525">
              <a:noFill/>
              <a:miter lim="800000"/>
              <a:headEnd/>
              <a:tailEnd/>
            </a:ln>
            <a:effectLst/>
          </p:spPr>
          <p:txBody>
            <a:bodyPr wrap="none" anchor="ctr"/>
            <a:lstStyle/>
            <a:p>
              <a:endParaRPr lang="es-ES">
                <a:solidFill>
                  <a:prstClr val="black"/>
                </a:solidFill>
                <a:latin typeface="Calibri"/>
              </a:endParaRPr>
            </a:p>
          </p:txBody>
        </p:sp>
      </p:grpSp>
      <p:pic>
        <p:nvPicPr>
          <p:cNvPr id="9" name="Picture 2"/>
          <p:cNvPicPr>
            <a:picLocks noChangeAspect="1" noChangeArrowheads="1"/>
          </p:cNvPicPr>
          <p:nvPr userDrawn="1"/>
        </p:nvPicPr>
        <p:blipFill>
          <a:blip r:embed="rId21" cstate="email">
            <a:extLst>
              <a:ext uri="{28A0092B-C50C-407E-A947-70E740481C1C}">
                <a14:useLocalDpi xmlns:a14="http://schemas.microsoft.com/office/drawing/2010/main"/>
              </a:ext>
            </a:extLst>
          </a:blip>
          <a:srcRect/>
          <a:stretch>
            <a:fillRect/>
          </a:stretch>
        </p:blipFill>
        <p:spPr bwMode="auto">
          <a:xfrm>
            <a:off x="7452320" y="60609"/>
            <a:ext cx="1565176" cy="509433"/>
          </a:xfrm>
          <a:prstGeom prst="rect">
            <a:avLst/>
          </a:prstGeom>
          <a:noFill/>
          <a:ln w="9525">
            <a:noFill/>
            <a:miter lim="800000"/>
            <a:headEnd/>
            <a:tailEnd/>
          </a:ln>
          <a:effectLst/>
        </p:spPr>
      </p:pic>
    </p:spTree>
    <p:extLst>
      <p:ext uri="{BB962C8B-B14F-4D97-AF65-F5344CB8AC3E}">
        <p14:creationId xmlns:p14="http://schemas.microsoft.com/office/powerpoint/2010/main" val="2274819125"/>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4" r:id="rId12"/>
    <p:sldLayoutId id="2147483755" r:id="rId13"/>
    <p:sldLayoutId id="2147483756" r:id="rId14"/>
    <p:sldLayoutId id="2147483757" r:id="rId15"/>
    <p:sldLayoutId id="2147483758" r:id="rId16"/>
    <p:sldLayoutId id="2147483759" r:id="rId17"/>
    <p:sldLayoutId id="2147483760" r:id="rId18"/>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3608" y="72000"/>
            <a:ext cx="7643192"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105272" y="1600200"/>
            <a:ext cx="7643192"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3806552" y="6448251"/>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CE4B40A-67BA-4787-801A-16EE65008C21}" type="slidenum">
              <a:rPr lang="en-US" smtClean="0">
                <a:solidFill>
                  <a:prstClr val="black">
                    <a:tint val="75000"/>
                  </a:prstClr>
                </a:solidFill>
              </a:rPr>
              <a:pPr/>
              <a:t>‹#›</a:t>
            </a:fld>
            <a:endParaRPr lang="en-US">
              <a:solidFill>
                <a:prstClr val="black">
                  <a:tint val="75000"/>
                </a:prstClr>
              </a:solidFill>
            </a:endParaRPr>
          </a:p>
        </p:txBody>
      </p:sp>
      <p:sp>
        <p:nvSpPr>
          <p:cNvPr id="5" name="Rectangle 4"/>
          <p:cNvSpPr>
            <a:spLocks noChangeAspect="1"/>
          </p:cNvSpPr>
          <p:nvPr userDrawn="1"/>
        </p:nvSpPr>
        <p:spPr>
          <a:xfrm>
            <a:off x="1" y="1141610"/>
            <a:ext cx="936000" cy="5743774"/>
          </a:xfrm>
          <a:prstGeom prst="rect">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Right Triangle 6"/>
          <p:cNvSpPr>
            <a:spLocks noChangeAspect="1"/>
          </p:cNvSpPr>
          <p:nvPr userDrawn="1"/>
        </p:nvSpPr>
        <p:spPr>
          <a:xfrm rot="16200000">
            <a:off x="98244" y="-84224"/>
            <a:ext cx="761107" cy="936748"/>
          </a:xfrm>
          <a:prstGeom prst="rtTriangle">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460811673"/>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Lst>
  <p:hf hdr="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5"/>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tiff"/><Relationship Id="rId5" Type="http://schemas.openxmlformats.org/officeDocument/2006/relationships/image" Target="../media/image10.png"/><Relationship Id="rId1" Type="http://schemas.openxmlformats.org/officeDocument/2006/relationships/slideLayout" Target="../slideLayouts/slideLayout2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43.xml"/><Relationship Id="rId2"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29.xml"/><Relationship Id="rId2"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20.jpeg"/><Relationship Id="rId3"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 Id="rId3"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xml"/><Relationship Id="rId3"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25.xml"/><Relationship Id="rId2"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916832"/>
            <a:ext cx="7772400" cy="2160240"/>
          </a:xfrm>
        </p:spPr>
        <p:txBody>
          <a:bodyPr>
            <a:normAutofit fontScale="90000"/>
          </a:bodyPr>
          <a:lstStyle/>
          <a:p>
            <a:r>
              <a:rPr lang="en-GB" b="1" dirty="0">
                <a:solidFill>
                  <a:schemeClr val="bg2">
                    <a:lumMod val="25000"/>
                  </a:schemeClr>
                </a:solidFill>
                <a:latin typeface="Baskerville" charset="0"/>
                <a:ea typeface="Baskerville" charset="0"/>
                <a:cs typeface="Baskerville" charset="0"/>
              </a:rPr>
              <a:t>H</a:t>
            </a:r>
            <a:r>
              <a:rPr lang="en-GB" b="1" dirty="0" smtClean="0">
                <a:solidFill>
                  <a:schemeClr val="bg2">
                    <a:lumMod val="25000"/>
                  </a:schemeClr>
                </a:solidFill>
                <a:latin typeface="Baskerville" charset="0"/>
                <a:ea typeface="Baskerville" charset="0"/>
                <a:cs typeface="Baskerville" charset="0"/>
              </a:rPr>
              <a:t>i</a:t>
            </a:r>
            <a:r>
              <a:rPr lang="es-ES" b="1" dirty="0" smtClean="0">
                <a:solidFill>
                  <a:schemeClr val="bg2">
                    <a:lumMod val="25000"/>
                  </a:schemeClr>
                </a:solidFill>
                <a:latin typeface="Baskerville" charset="0"/>
                <a:ea typeface="Baskerville" charset="0"/>
                <a:cs typeface="Baskerville" charset="0"/>
              </a:rPr>
              <a:t>Fi  </a:t>
            </a:r>
            <a:r>
              <a:rPr lang="es-ES" b="1" dirty="0" smtClean="0">
                <a:solidFill>
                  <a:srgbClr val="0000FF"/>
                </a:solidFill>
                <a:latin typeface="Baskerville" charset="0"/>
                <a:ea typeface="Baskerville" charset="0"/>
                <a:cs typeface="Baskerville" charset="0"/>
              </a:rPr>
              <a:t/>
            </a:r>
            <a:br>
              <a:rPr lang="es-ES" b="1" dirty="0" smtClean="0">
                <a:solidFill>
                  <a:srgbClr val="0000FF"/>
                </a:solidFill>
                <a:latin typeface="Baskerville" charset="0"/>
                <a:ea typeface="Baskerville" charset="0"/>
                <a:cs typeface="Baskerville" charset="0"/>
              </a:rPr>
            </a:br>
            <a:r>
              <a:rPr lang="es-ES" b="1" dirty="0" smtClean="0">
                <a:solidFill>
                  <a:srgbClr val="0000FF"/>
                </a:solidFill>
                <a:latin typeface="Baskerville" charset="0"/>
                <a:ea typeface="Baskerville" charset="0"/>
                <a:cs typeface="Baskerville" charset="0"/>
              </a:rPr>
              <a:t> </a:t>
            </a:r>
            <a:r>
              <a:rPr lang="en-GB" b="1" dirty="0" err="1" smtClean="0">
                <a:solidFill>
                  <a:schemeClr val="accent4">
                    <a:lumMod val="75000"/>
                  </a:schemeClr>
                </a:solidFill>
                <a:latin typeface="Baskerville" charset="0"/>
                <a:ea typeface="Baskerville" charset="0"/>
                <a:cs typeface="Baskerville" charset="0"/>
              </a:rPr>
              <a:t>H</a:t>
            </a:r>
            <a:r>
              <a:rPr lang="en-GB" b="1" dirty="0" err="1" smtClean="0">
                <a:solidFill>
                  <a:srgbClr val="0000FF"/>
                </a:solidFill>
                <a:latin typeface="Baskerville" charset="0"/>
                <a:ea typeface="Baskerville" charset="0"/>
                <a:cs typeface="Baskerville" charset="0"/>
              </a:rPr>
              <a:t>ie</a:t>
            </a:r>
            <a:r>
              <a:rPr lang="en-GB" b="1" dirty="0">
                <a:solidFill>
                  <a:srgbClr val="0000FF"/>
                </a:solidFill>
                <a:latin typeface="Baskerville" charset="0"/>
                <a:ea typeface="Baskerville" charset="0"/>
                <a:cs typeface="Baskerville" charset="0"/>
              </a:rPr>
              <a:t> </a:t>
            </a:r>
            <a:r>
              <a:rPr lang="en-GB" b="1" dirty="0" smtClean="0">
                <a:solidFill>
                  <a:schemeClr val="accent4">
                    <a:lumMod val="75000"/>
                  </a:schemeClr>
                </a:solidFill>
                <a:latin typeface="Baskerville" charset="0"/>
                <a:ea typeface="Baskerville" charset="0"/>
                <a:cs typeface="Baskerville" charset="0"/>
              </a:rPr>
              <a:t>I</a:t>
            </a:r>
            <a:r>
              <a:rPr lang="en-GB" b="1" dirty="0" smtClean="0">
                <a:solidFill>
                  <a:srgbClr val="0000FF"/>
                </a:solidFill>
                <a:latin typeface="Baskerville" charset="0"/>
                <a:ea typeface="Baskerville" charset="0"/>
                <a:cs typeface="Baskerville" charset="0"/>
              </a:rPr>
              <a:t>solde </a:t>
            </a:r>
            <a:r>
              <a:rPr lang="en-GB" b="1" dirty="0" smtClean="0">
                <a:solidFill>
                  <a:schemeClr val="accent4">
                    <a:lumMod val="75000"/>
                  </a:schemeClr>
                </a:solidFill>
                <a:latin typeface="Baskerville" charset="0"/>
                <a:ea typeface="Baskerville" charset="0"/>
                <a:cs typeface="Baskerville" charset="0"/>
              </a:rPr>
              <a:t>F</a:t>
            </a:r>
            <a:r>
              <a:rPr lang="en-GB" b="1" dirty="0" smtClean="0">
                <a:solidFill>
                  <a:srgbClr val="0000FF"/>
                </a:solidFill>
                <a:latin typeface="Baskerville" charset="0"/>
                <a:ea typeface="Baskerville" charset="0"/>
                <a:cs typeface="Baskerville" charset="0"/>
              </a:rPr>
              <a:t>ragment </a:t>
            </a:r>
            <a:r>
              <a:rPr lang="en-GB" b="1" dirty="0" smtClean="0">
                <a:solidFill>
                  <a:schemeClr val="accent4">
                    <a:lumMod val="75000"/>
                  </a:schemeClr>
                </a:solidFill>
                <a:latin typeface="Baskerville" charset="0"/>
                <a:ea typeface="Baskerville" charset="0"/>
                <a:cs typeface="Baskerville" charset="0"/>
              </a:rPr>
              <a:t>I</a:t>
            </a:r>
            <a:r>
              <a:rPr lang="en-GB" b="1" dirty="0" smtClean="0">
                <a:solidFill>
                  <a:srgbClr val="0000FF"/>
                </a:solidFill>
                <a:latin typeface="Baskerville" charset="0"/>
                <a:ea typeface="Baskerville" charset="0"/>
                <a:cs typeface="Baskerville" charset="0"/>
              </a:rPr>
              <a:t>dentifier</a:t>
            </a:r>
            <a:br>
              <a:rPr lang="en-GB" b="1" dirty="0" smtClean="0">
                <a:solidFill>
                  <a:srgbClr val="0000FF"/>
                </a:solidFill>
                <a:latin typeface="Baskerville" charset="0"/>
                <a:ea typeface="Baskerville" charset="0"/>
                <a:cs typeface="Baskerville" charset="0"/>
              </a:rPr>
            </a:br>
            <a:endParaRPr lang="en-GB" sz="3600" dirty="0">
              <a:solidFill>
                <a:srgbClr val="FF0000"/>
              </a:solidFill>
              <a:latin typeface="Baskerville" charset="0"/>
              <a:ea typeface="Baskerville" charset="0"/>
              <a:cs typeface="Baskerville" charset="0"/>
            </a:endParaRPr>
          </a:p>
        </p:txBody>
      </p:sp>
      <p:sp>
        <p:nvSpPr>
          <p:cNvPr id="3" name="Subtitle 2"/>
          <p:cNvSpPr>
            <a:spLocks noGrp="1"/>
          </p:cNvSpPr>
          <p:nvPr>
            <p:ph type="subTitle" idx="1"/>
          </p:nvPr>
        </p:nvSpPr>
        <p:spPr>
          <a:xfrm>
            <a:off x="836340" y="3996928"/>
            <a:ext cx="7056784" cy="1176536"/>
          </a:xfrm>
        </p:spPr>
        <p:txBody>
          <a:bodyPr>
            <a:normAutofit/>
          </a:bodyPr>
          <a:lstStyle/>
          <a:p>
            <a:r>
              <a:rPr lang="de-DE" dirty="0" smtClean="0">
                <a:solidFill>
                  <a:srgbClr val="29348C"/>
                </a:solidFill>
                <a:latin typeface="Baskerville" charset="0"/>
                <a:ea typeface="Baskerville" charset="0"/>
                <a:cs typeface="Baskerville" charset="0"/>
              </a:rPr>
              <a:t>Olof </a:t>
            </a:r>
            <a:r>
              <a:rPr lang="de-DE" dirty="0" err="1" smtClean="0">
                <a:solidFill>
                  <a:srgbClr val="29348C"/>
                </a:solidFill>
                <a:latin typeface="Baskerville" charset="0"/>
                <a:ea typeface="Baskerville" charset="0"/>
                <a:cs typeface="Baskerville" charset="0"/>
              </a:rPr>
              <a:t>Tengblad</a:t>
            </a:r>
            <a:endParaRPr lang="de-DE" dirty="0" smtClean="0">
              <a:solidFill>
                <a:srgbClr val="29348C"/>
              </a:solidFill>
              <a:latin typeface="Baskerville" charset="0"/>
              <a:ea typeface="Baskerville" charset="0"/>
              <a:cs typeface="Baskerville" charset="0"/>
            </a:endParaRPr>
          </a:p>
          <a:p>
            <a:r>
              <a:rPr lang="de-DE" dirty="0" smtClean="0">
                <a:solidFill>
                  <a:srgbClr val="29348C"/>
                </a:solidFill>
                <a:latin typeface="Baskerville" charset="0"/>
                <a:ea typeface="Baskerville" charset="0"/>
                <a:cs typeface="Baskerville" charset="0"/>
              </a:rPr>
              <a:t>ISCC 7</a:t>
            </a:r>
            <a:r>
              <a:rPr lang="de-DE" baseline="30000" dirty="0" smtClean="0">
                <a:solidFill>
                  <a:srgbClr val="29348C"/>
                </a:solidFill>
                <a:latin typeface="Baskerville" charset="0"/>
                <a:ea typeface="Baskerville" charset="0"/>
                <a:cs typeface="Baskerville" charset="0"/>
              </a:rPr>
              <a:t>th</a:t>
            </a:r>
            <a:r>
              <a:rPr lang="de-DE" dirty="0" smtClean="0">
                <a:solidFill>
                  <a:srgbClr val="29348C"/>
                </a:solidFill>
                <a:latin typeface="Baskerville" charset="0"/>
                <a:ea typeface="Baskerville" charset="0"/>
                <a:cs typeface="Baskerville" charset="0"/>
              </a:rPr>
              <a:t> November 2017</a:t>
            </a:r>
          </a:p>
        </p:txBody>
      </p:sp>
      <p:sp>
        <p:nvSpPr>
          <p:cNvPr id="8" name="Rectangle 7"/>
          <p:cNvSpPr/>
          <p:nvPr/>
        </p:nvSpPr>
        <p:spPr>
          <a:xfrm>
            <a:off x="6804248" y="0"/>
            <a:ext cx="514800" cy="6206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5496" y="44624"/>
            <a:ext cx="3240360" cy="6480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LundUniversity_C2line_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628"/>
            <a:ext cx="899592" cy="1133435"/>
          </a:xfrm>
          <a:prstGeom prst="rect">
            <a:avLst/>
          </a:prstGeom>
        </p:spPr>
      </p:pic>
      <p:pic>
        <p:nvPicPr>
          <p:cNvPr id="10" name="Picture 9" descr="csic.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8084" y="83860"/>
            <a:ext cx="2359647" cy="648072"/>
          </a:xfrm>
          <a:prstGeom prst="rect">
            <a:avLst/>
          </a:prstGeom>
        </p:spPr>
      </p:pic>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2829" y="1137414"/>
            <a:ext cx="1517637" cy="1064564"/>
          </a:xfrm>
          <a:prstGeom prst="rect">
            <a:avLst/>
          </a:prstGeom>
        </p:spPr>
      </p:pic>
    </p:spTree>
    <p:extLst>
      <p:ext uri="{BB962C8B-B14F-4D97-AF65-F5344CB8AC3E}">
        <p14:creationId xmlns:p14="http://schemas.microsoft.com/office/powerpoint/2010/main" val="40126070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11760" y="188640"/>
            <a:ext cx="5245100" cy="391963"/>
          </a:xfrm>
        </p:spPr>
        <p:txBody>
          <a:bodyPr/>
          <a:lstStyle/>
          <a:p>
            <a:r>
              <a:rPr lang="en-US" sz="1800" dirty="0"/>
              <a:t>CERN-INTC-2017-069</a:t>
            </a:r>
            <a:endParaRPr lang="es-ES_tradnl" sz="1800" b="0" dirty="0"/>
          </a:p>
        </p:txBody>
      </p:sp>
      <p:sp>
        <p:nvSpPr>
          <p:cNvPr id="4" name="Marcador de número de diapositiva 3"/>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10</a:t>
            </a:fld>
            <a:endParaRPr lang="es-ES" dirty="0">
              <a:solidFill>
                <a:prstClr val="black">
                  <a:tint val="75000"/>
                </a:prstClr>
              </a:solidFill>
              <a:latin typeface="Calibri"/>
            </a:endParaRPr>
          </a:p>
        </p:txBody>
      </p:sp>
      <p:sp>
        <p:nvSpPr>
          <p:cNvPr id="5" name="Marcador de pie de página 4"/>
          <p:cNvSpPr>
            <a:spLocks noGrp="1"/>
          </p:cNvSpPr>
          <p:nvPr>
            <p:ph type="ftr" sz="quarter" idx="3"/>
          </p:nvPr>
        </p:nvSpPr>
        <p:spPr>
          <a:xfrm>
            <a:off x="97753" y="6510097"/>
            <a:ext cx="3898184" cy="278630"/>
          </a:xfrm>
        </p:spPr>
        <p:txBody>
          <a:bodyPr/>
          <a:lstStyle/>
          <a:p>
            <a:pPr algn="l">
              <a:defRPr/>
            </a:pPr>
            <a:r>
              <a:rPr lang="es-ES_tradnl" dirty="0" err="1" smtClean="0">
                <a:solidFill>
                  <a:prstClr val="black"/>
                </a:solidFill>
                <a:latin typeface="Arial" charset="0"/>
                <a:ea typeface="Arial" charset="0"/>
                <a:cs typeface="Arial" charset="0"/>
              </a:rPr>
              <a:t>O.Tengblad</a:t>
            </a:r>
            <a:r>
              <a:rPr lang="es-ES_tradnl" dirty="0" smtClean="0">
                <a:solidFill>
                  <a:prstClr val="black"/>
                </a:solidFill>
                <a:latin typeface="Arial" charset="0"/>
                <a:ea typeface="Arial" charset="0"/>
                <a:cs typeface="Arial" charset="0"/>
              </a:rPr>
              <a:t>:  ISCC Nov. 2017,   </a:t>
            </a:r>
            <a:r>
              <a:rPr lang="es-ES_tradnl" dirty="0" err="1" smtClean="0">
                <a:solidFill>
                  <a:prstClr val="black"/>
                </a:solidFill>
                <a:latin typeface="Arial" charset="0"/>
                <a:ea typeface="Arial" charset="0"/>
                <a:cs typeface="Arial" charset="0"/>
              </a:rPr>
              <a:t>HiFi</a:t>
            </a:r>
            <a:r>
              <a:rPr lang="es-ES_tradnl" dirty="0" smtClean="0">
                <a:solidFill>
                  <a:prstClr val="black"/>
                </a:solidFill>
                <a:latin typeface="Arial" charset="0"/>
                <a:ea typeface="Arial" charset="0"/>
                <a:cs typeface="Arial" charset="0"/>
              </a:rPr>
              <a:t> @ ISOLDE</a:t>
            </a:r>
            <a:endParaRPr lang="es-ES" dirty="0">
              <a:solidFill>
                <a:prstClr val="black"/>
              </a:solidFill>
              <a:latin typeface="Arial" charset="0"/>
              <a:ea typeface="Arial" charset="0"/>
              <a:cs typeface="Arial" charset="0"/>
            </a:endParaRPr>
          </a:p>
        </p:txBody>
      </p:sp>
      <p:sp>
        <p:nvSpPr>
          <p:cNvPr id="7" name="Rectángulo 6"/>
          <p:cNvSpPr/>
          <p:nvPr/>
        </p:nvSpPr>
        <p:spPr>
          <a:xfrm>
            <a:off x="-36512" y="3549284"/>
            <a:ext cx="9108504" cy="2492990"/>
          </a:xfrm>
          <a:prstGeom prst="rect">
            <a:avLst/>
          </a:prstGeom>
        </p:spPr>
        <p:txBody>
          <a:bodyPr wrap="square">
            <a:spAutoFit/>
          </a:bodyPr>
          <a:lstStyle/>
          <a:p>
            <a:r>
              <a:rPr lang="en-GB" sz="1600" b="1" dirty="0">
                <a:solidFill>
                  <a:srgbClr val="0432FF"/>
                </a:solidFill>
                <a:latin typeface="Times New Roman" charset="0"/>
              </a:rPr>
              <a:t>INTC-I-196     Laser Cooling of Ra ions for Atomic Parity Violation </a:t>
            </a:r>
            <a:r>
              <a:rPr lang="en-GB" sz="1600" b="1" dirty="0">
                <a:solidFill>
                  <a:srgbClr val="000000"/>
                </a:solidFill>
                <a:latin typeface="Helvetica" charset="0"/>
              </a:rPr>
              <a:t> </a:t>
            </a:r>
          </a:p>
          <a:p>
            <a:pPr algn="just"/>
            <a:r>
              <a:rPr lang="en-GB" sz="1400" b="1" dirty="0">
                <a:solidFill>
                  <a:srgbClr val="000000"/>
                </a:solidFill>
                <a:latin typeface="Times New Roman" charset="0"/>
              </a:rPr>
              <a:t>The authors propose to perform laser cooling of Ra ions. Radium is one of the </a:t>
            </a:r>
            <a:r>
              <a:rPr lang="en-GB" sz="1400" b="1" dirty="0" err="1">
                <a:solidFill>
                  <a:srgbClr val="000000"/>
                </a:solidFill>
                <a:latin typeface="Times New Roman" charset="0"/>
              </a:rPr>
              <a:t>favorable</a:t>
            </a:r>
            <a:r>
              <a:rPr lang="en-GB" sz="1400" b="1" dirty="0">
                <a:solidFill>
                  <a:srgbClr val="000000"/>
                </a:solidFill>
                <a:latin typeface="Times New Roman" charset="0"/>
              </a:rPr>
              <a:t> systems for the investigation of atomic parity violation (APV). This provides a way to investigate the contribution of weak interactions at low momentum. Some preparatory studies have already been made by some of the proponents. The INTC recognizes the importance of APV studies and finds the science case attractive. However, it has to be considered that this activity is a long-term </a:t>
            </a:r>
            <a:r>
              <a:rPr lang="en-GB" sz="1400" b="1" dirty="0" smtClean="0">
                <a:solidFill>
                  <a:srgbClr val="000000"/>
                </a:solidFill>
                <a:latin typeface="Times New Roman" charset="0"/>
              </a:rPr>
              <a:t>endeavour. </a:t>
            </a:r>
            <a:r>
              <a:rPr lang="en-GB" sz="1400" b="1" dirty="0">
                <a:solidFill>
                  <a:srgbClr val="000000"/>
                </a:solidFill>
                <a:latin typeface="Times New Roman" charset="0"/>
              </a:rPr>
              <a:t>It requires not only a commitment from the ISOLDE collaboration, but also installation of adequate infrastructure will be needed. The setup should be permanently placed in the ISOLDE hall and the details of this should be discussed with the ISOLDE physics and technical coordinators. The INTC recommends proceeding in this way and eventually to prepare a full proposal</a:t>
            </a:r>
            <a:r>
              <a:rPr lang="en-GB" sz="1400" b="1" dirty="0" smtClean="0">
                <a:solidFill>
                  <a:srgbClr val="000000"/>
                </a:solidFill>
                <a:latin typeface="Times New Roman" charset="0"/>
              </a:rPr>
              <a:t>.</a:t>
            </a:r>
            <a:endParaRPr lang="en-GB" sz="1400" b="1" dirty="0">
              <a:solidFill>
                <a:srgbClr val="000000"/>
              </a:solidFill>
              <a:latin typeface="Helvetica" charset="0"/>
            </a:endParaRPr>
          </a:p>
          <a:p>
            <a:pPr algn="ctr"/>
            <a:r>
              <a:rPr lang="en-GB" sz="1400" b="1" dirty="0">
                <a:solidFill>
                  <a:srgbClr val="0432FF"/>
                </a:solidFill>
                <a:latin typeface="Times New Roman" charset="0"/>
              </a:rPr>
              <a:t>The INTC </a:t>
            </a:r>
            <a:r>
              <a:rPr lang="en-GB" sz="1400" dirty="0">
                <a:solidFill>
                  <a:srgbClr val="0432FF"/>
                </a:solidFill>
                <a:latin typeface="Times New Roman" charset="0"/>
              </a:rPr>
              <a:t>recommends 0 shifts for approval by the research board but </a:t>
            </a:r>
            <a:r>
              <a:rPr lang="en-GB" sz="1400" b="1" dirty="0">
                <a:solidFill>
                  <a:srgbClr val="0432FF"/>
                </a:solidFill>
                <a:latin typeface="Times New Roman" charset="0"/>
              </a:rPr>
              <a:t>endorses the physics motivation and supports the allocation of resources to develop this technique at ISOLDE.</a:t>
            </a:r>
            <a:endParaRPr lang="en-GB" sz="1400" b="1" i="0" dirty="0">
              <a:solidFill>
                <a:srgbClr val="0432FF"/>
              </a:solidFill>
              <a:effectLst/>
              <a:latin typeface="Helvetica" charset="0"/>
            </a:endParaRP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677852"/>
            <a:ext cx="7344816" cy="2871432"/>
          </a:xfrm>
          <a:prstGeom prst="rect">
            <a:avLst/>
          </a:prstGeom>
        </p:spPr>
      </p:pic>
      <p:sp>
        <p:nvSpPr>
          <p:cNvPr id="9" name="TextBox 8"/>
          <p:cNvSpPr txBox="1"/>
          <p:nvPr/>
        </p:nvSpPr>
        <p:spPr>
          <a:xfrm>
            <a:off x="1654531" y="1238865"/>
            <a:ext cx="5402889" cy="369332"/>
          </a:xfrm>
          <a:prstGeom prst="rect">
            <a:avLst/>
          </a:prstGeom>
          <a:solidFill>
            <a:srgbClr val="FFFF00"/>
          </a:solidFill>
        </p:spPr>
        <p:txBody>
          <a:bodyPr wrap="none" rtlCol="0">
            <a:spAutoFit/>
          </a:bodyPr>
          <a:lstStyle/>
          <a:p>
            <a:r>
              <a:rPr lang="en-US" b="1" dirty="0" smtClean="0"/>
              <a:t>ACTION 4: VSI interest @ISOLDE, Endorsed by the INTC</a:t>
            </a:r>
            <a:endParaRPr lang="en-US" b="1" dirty="0"/>
          </a:p>
        </p:txBody>
      </p:sp>
    </p:spTree>
    <p:extLst>
      <p:ext uri="{BB962C8B-B14F-4D97-AF65-F5344CB8AC3E}">
        <p14:creationId xmlns:p14="http://schemas.microsoft.com/office/powerpoint/2010/main" val="278441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11</a:t>
            </a:fld>
            <a:endParaRPr lang="es-ES" dirty="0">
              <a:solidFill>
                <a:prstClr val="black">
                  <a:tint val="75000"/>
                </a:prstClr>
              </a:solidFill>
              <a:latin typeface="Calibri"/>
            </a:endParaRPr>
          </a:p>
        </p:txBody>
      </p:sp>
      <p:sp>
        <p:nvSpPr>
          <p:cNvPr id="3" name="Footer Placeholder 2"/>
          <p:cNvSpPr>
            <a:spLocks noGrp="1"/>
          </p:cNvSpPr>
          <p:nvPr>
            <p:ph type="ftr" sz="quarter" idx="3"/>
          </p:nvPr>
        </p:nvSpPr>
        <p:spPr/>
        <p:txBody>
          <a:bodyPr/>
          <a:lstStyle/>
          <a:p>
            <a:pPr algn="l">
              <a:defRPr/>
            </a:pPr>
            <a:r>
              <a:rPr lang="es-ES_tradnl" dirty="0" err="1" smtClean="0">
                <a:solidFill>
                  <a:prstClr val="black"/>
                </a:solidFill>
                <a:latin typeface="Arial" charset="0"/>
                <a:ea typeface="Arial" charset="0"/>
                <a:cs typeface="Arial" charset="0"/>
              </a:rPr>
              <a:t>O.Tengblad</a:t>
            </a:r>
            <a:r>
              <a:rPr lang="es-ES_tradnl" dirty="0" smtClean="0">
                <a:solidFill>
                  <a:prstClr val="black"/>
                </a:solidFill>
                <a:latin typeface="Arial" charset="0"/>
                <a:ea typeface="Arial" charset="0"/>
                <a:cs typeface="Arial" charset="0"/>
              </a:rPr>
              <a:t>:  ISCC Nov. 2017,   </a:t>
            </a:r>
            <a:r>
              <a:rPr lang="es-ES_tradnl" dirty="0" err="1" smtClean="0">
                <a:solidFill>
                  <a:prstClr val="black"/>
                </a:solidFill>
                <a:latin typeface="Arial" charset="0"/>
                <a:ea typeface="Arial" charset="0"/>
                <a:cs typeface="Arial" charset="0"/>
              </a:rPr>
              <a:t>HiFi</a:t>
            </a:r>
            <a:r>
              <a:rPr lang="es-ES_tradnl" dirty="0" smtClean="0">
                <a:solidFill>
                  <a:prstClr val="black"/>
                </a:solidFill>
                <a:latin typeface="Arial" charset="0"/>
                <a:ea typeface="Arial" charset="0"/>
                <a:cs typeface="Arial" charset="0"/>
              </a:rPr>
              <a:t> @ ISOLDE</a:t>
            </a:r>
            <a:endParaRPr lang="es-ES" dirty="0">
              <a:solidFill>
                <a:prstClr val="black"/>
              </a:solidFill>
              <a:latin typeface="Arial" charset="0"/>
              <a:ea typeface="Arial" charset="0"/>
              <a:cs typeface="Arial" charset="0"/>
            </a:endParaRPr>
          </a:p>
        </p:txBody>
      </p:sp>
      <p:sp>
        <p:nvSpPr>
          <p:cNvPr id="4" name="TextBox 3"/>
          <p:cNvSpPr txBox="1"/>
          <p:nvPr/>
        </p:nvSpPr>
        <p:spPr>
          <a:xfrm>
            <a:off x="580267" y="1094510"/>
            <a:ext cx="8312213" cy="5262979"/>
          </a:xfrm>
          <a:prstGeom prst="rect">
            <a:avLst/>
          </a:prstGeom>
          <a:noFill/>
          <a:ln w="28575">
            <a:solidFill>
              <a:srgbClr val="29348C"/>
            </a:solidFill>
          </a:ln>
        </p:spPr>
        <p:txBody>
          <a:bodyPr wrap="square" rtlCol="0">
            <a:spAutoFit/>
          </a:bodyPr>
          <a:lstStyle/>
          <a:p>
            <a:pPr lvl="0"/>
            <a:r>
              <a:rPr lang="en-US" dirty="0">
                <a:latin typeface="Arial" charset="0"/>
                <a:ea typeface="Arial" charset="0"/>
                <a:cs typeface="Arial" charset="0"/>
              </a:rPr>
              <a:t> </a:t>
            </a:r>
            <a:r>
              <a:rPr lang="en-US" b="1" dirty="0" smtClean="0">
                <a:solidFill>
                  <a:srgbClr val="29348C"/>
                </a:solidFill>
                <a:latin typeface="Arial" charset="0"/>
                <a:ea typeface="Arial" charset="0"/>
                <a:cs typeface="Arial" charset="0"/>
              </a:rPr>
              <a:t>Phase </a:t>
            </a:r>
            <a:r>
              <a:rPr lang="en-US" b="1" dirty="0">
                <a:solidFill>
                  <a:srgbClr val="29348C"/>
                </a:solidFill>
                <a:latin typeface="Arial" charset="0"/>
                <a:ea typeface="Arial" charset="0"/>
                <a:cs typeface="Arial" charset="0"/>
              </a:rPr>
              <a:t>A </a:t>
            </a:r>
            <a:r>
              <a:rPr lang="en-US" dirty="0">
                <a:latin typeface="Arial" charset="0"/>
                <a:ea typeface="Arial" charset="0"/>
                <a:cs typeface="Arial" charset="0"/>
              </a:rPr>
              <a:t>	</a:t>
            </a:r>
            <a:r>
              <a:rPr lang="en-US" b="1" dirty="0" smtClean="0">
                <a:latin typeface="Arial" charset="0"/>
                <a:ea typeface="Arial" charset="0"/>
                <a:cs typeface="Arial" charset="0"/>
              </a:rPr>
              <a:t>2017 </a:t>
            </a:r>
            <a:r>
              <a:rPr lang="en-US" dirty="0" smtClean="0">
                <a:latin typeface="Arial" charset="0"/>
                <a:ea typeface="Arial" charset="0"/>
                <a:cs typeface="Arial" charset="0"/>
              </a:rPr>
              <a:t> </a:t>
            </a:r>
          </a:p>
          <a:p>
            <a:pPr marL="285750" indent="-285750">
              <a:buFont typeface="Arial" charset="0"/>
              <a:buChar char="•"/>
            </a:pPr>
            <a:r>
              <a:rPr lang="en-US" dirty="0" smtClean="0">
                <a:latin typeface="Arial" charset="0"/>
                <a:ea typeface="Arial" charset="0"/>
                <a:cs typeface="Arial" charset="0"/>
              </a:rPr>
              <a:t>L. Willman presented the VSI interests at ISOLDE to the ISCC and submitted a LOI to the INTC. </a:t>
            </a:r>
            <a:r>
              <a:rPr lang="en-US" b="1" dirty="0">
                <a:solidFill>
                  <a:srgbClr val="00B050"/>
                </a:solidFill>
                <a:latin typeface="Arial" charset="0"/>
                <a:ea typeface="Arial" charset="0"/>
                <a:cs typeface="Arial" charset="0"/>
              </a:rPr>
              <a:t>DONE </a:t>
            </a:r>
            <a:r>
              <a:rPr lang="mr-IN" b="1" dirty="0" smtClean="0">
                <a:solidFill>
                  <a:srgbClr val="00B050"/>
                </a:solidFill>
                <a:latin typeface="Arial" charset="0"/>
                <a:ea typeface="Arial" charset="0"/>
                <a:cs typeface="Arial" charset="0"/>
              </a:rPr>
              <a:t>–</a:t>
            </a:r>
            <a:r>
              <a:rPr lang="en-US" b="1" dirty="0" smtClean="0">
                <a:solidFill>
                  <a:srgbClr val="00B050"/>
                </a:solidFill>
                <a:latin typeface="Arial" charset="0"/>
                <a:ea typeface="Arial" charset="0"/>
                <a:cs typeface="Arial" charset="0"/>
              </a:rPr>
              <a:t> Physics case endorsed by the INTC</a:t>
            </a:r>
            <a:endParaRPr lang="en-US" dirty="0" smtClean="0">
              <a:latin typeface="Arial" charset="0"/>
              <a:ea typeface="Arial" charset="0"/>
              <a:cs typeface="Arial" charset="0"/>
            </a:endParaRPr>
          </a:p>
          <a:p>
            <a:pPr marL="285750" indent="-285750">
              <a:buFont typeface="Arial" charset="0"/>
              <a:buChar char="•"/>
            </a:pPr>
            <a:r>
              <a:rPr lang="en-US" dirty="0" smtClean="0">
                <a:latin typeface="Arial" charset="0"/>
                <a:ea typeface="Arial" charset="0"/>
                <a:cs typeface="Arial" charset="0"/>
              </a:rPr>
              <a:t>Identifying </a:t>
            </a:r>
            <a:r>
              <a:rPr lang="en-US" dirty="0">
                <a:latin typeface="Arial" charset="0"/>
                <a:ea typeface="Arial" charset="0"/>
                <a:cs typeface="Arial" charset="0"/>
              </a:rPr>
              <a:t>radioactive and non-radioactive components of the TRIMUP separator.  </a:t>
            </a:r>
            <a:r>
              <a:rPr lang="en-US" b="1" dirty="0" smtClean="0">
                <a:solidFill>
                  <a:srgbClr val="00B050"/>
                </a:solidFill>
                <a:latin typeface="Arial" charset="0"/>
                <a:ea typeface="Arial" charset="0"/>
                <a:cs typeface="Arial" charset="0"/>
              </a:rPr>
              <a:t>DONE - declared non-radioactive signed by Univ. Groningen</a:t>
            </a:r>
          </a:p>
          <a:p>
            <a:pPr marL="285750" indent="-285750">
              <a:buFont typeface="Arial" charset="0"/>
              <a:buChar char="•"/>
            </a:pPr>
            <a:r>
              <a:rPr lang="en-US" dirty="0" smtClean="0">
                <a:latin typeface="Arial" charset="0"/>
                <a:ea typeface="Arial" charset="0"/>
                <a:cs typeface="Arial" charset="0"/>
              </a:rPr>
              <a:t>Preparation </a:t>
            </a:r>
            <a:r>
              <a:rPr lang="en-US" dirty="0">
                <a:latin typeface="Arial" charset="0"/>
                <a:ea typeface="Arial" charset="0"/>
                <a:cs typeface="Arial" charset="0"/>
              </a:rPr>
              <a:t>for and transport of non-radioactive components to CERN and installation in test </a:t>
            </a:r>
            <a:r>
              <a:rPr lang="en-US" dirty="0" smtClean="0">
                <a:latin typeface="Arial" charset="0"/>
                <a:ea typeface="Arial" charset="0"/>
                <a:cs typeface="Arial" charset="0"/>
              </a:rPr>
              <a:t>area B180. </a:t>
            </a:r>
            <a:r>
              <a:rPr lang="en-US" b="1" dirty="0" smtClean="0">
                <a:solidFill>
                  <a:srgbClr val="00B050"/>
                </a:solidFill>
                <a:latin typeface="Arial" charset="0"/>
                <a:ea typeface="Arial" charset="0"/>
                <a:cs typeface="Arial" charset="0"/>
              </a:rPr>
              <a:t>Quotation for transport obtained, Test area B180 assigned @ CERN</a:t>
            </a:r>
            <a:endParaRPr lang="en-US" b="1" dirty="0">
              <a:solidFill>
                <a:srgbClr val="00B050"/>
              </a:solidFill>
              <a:latin typeface="Arial" charset="0"/>
              <a:ea typeface="Arial" charset="0"/>
              <a:cs typeface="Arial" charset="0"/>
            </a:endParaRPr>
          </a:p>
          <a:p>
            <a:pPr marL="285750" indent="-285750">
              <a:buFont typeface="Arial" charset="0"/>
              <a:buChar char="•"/>
            </a:pPr>
            <a:r>
              <a:rPr lang="en-US" dirty="0" smtClean="0">
                <a:latin typeface="Arial" charset="0"/>
                <a:ea typeface="Arial" charset="0"/>
                <a:cs typeface="Arial" charset="0"/>
              </a:rPr>
              <a:t>CERN</a:t>
            </a:r>
            <a:r>
              <a:rPr lang="mr-IN" dirty="0" smtClean="0">
                <a:latin typeface="Arial" charset="0"/>
                <a:ea typeface="Arial" charset="0"/>
                <a:cs typeface="Arial" charset="0"/>
              </a:rPr>
              <a:t>–</a:t>
            </a:r>
            <a:r>
              <a:rPr lang="en-US" dirty="0" smtClean="0">
                <a:latin typeface="Arial" charset="0"/>
                <a:ea typeface="Arial" charset="0"/>
                <a:cs typeface="Arial" charset="0"/>
              </a:rPr>
              <a:t> fellow for the preparations, simulations and installation: </a:t>
            </a:r>
            <a:r>
              <a:rPr lang="en-US" b="1" dirty="0" smtClean="0">
                <a:solidFill>
                  <a:srgbClr val="00B050"/>
                </a:solidFill>
                <a:latin typeface="Arial" charset="0"/>
                <a:ea typeface="Arial" charset="0"/>
                <a:cs typeface="Arial" charset="0"/>
              </a:rPr>
              <a:t>Andree Welker </a:t>
            </a:r>
          </a:p>
          <a:p>
            <a:pPr marL="285750" indent="-285750">
              <a:buFont typeface="Arial" charset="0"/>
              <a:buChar char="•"/>
            </a:pPr>
            <a:endParaRPr lang="en-US" b="1" dirty="0" smtClean="0">
              <a:solidFill>
                <a:srgbClr val="29348C"/>
              </a:solidFill>
              <a:latin typeface="Arial" charset="0"/>
              <a:ea typeface="Arial" charset="0"/>
              <a:cs typeface="Arial" charset="0"/>
            </a:endParaRPr>
          </a:p>
          <a:p>
            <a:r>
              <a:rPr lang="en-US" b="1" dirty="0" smtClean="0">
                <a:solidFill>
                  <a:srgbClr val="29348C"/>
                </a:solidFill>
                <a:latin typeface="Arial" charset="0"/>
                <a:ea typeface="Arial" charset="0"/>
                <a:cs typeface="Arial" charset="0"/>
              </a:rPr>
              <a:t>Phase </a:t>
            </a:r>
            <a:r>
              <a:rPr lang="en-US" b="1" dirty="0">
                <a:solidFill>
                  <a:srgbClr val="29348C"/>
                </a:solidFill>
                <a:latin typeface="Arial" charset="0"/>
                <a:ea typeface="Arial" charset="0"/>
                <a:cs typeface="Arial" charset="0"/>
              </a:rPr>
              <a:t>B </a:t>
            </a:r>
            <a:r>
              <a:rPr lang="en-US" b="1" dirty="0" smtClean="0">
                <a:solidFill>
                  <a:srgbClr val="29348C"/>
                </a:solidFill>
                <a:latin typeface="Arial" charset="0"/>
                <a:ea typeface="Arial" charset="0"/>
                <a:cs typeface="Arial" charset="0"/>
              </a:rPr>
              <a:t> </a:t>
            </a:r>
            <a:r>
              <a:rPr lang="en-US" dirty="0" smtClean="0">
                <a:latin typeface="Arial" charset="0"/>
                <a:ea typeface="Arial" charset="0"/>
                <a:cs typeface="Arial" charset="0"/>
              </a:rPr>
              <a:t>	 </a:t>
            </a:r>
            <a:r>
              <a:rPr lang="en-US" b="1" dirty="0" smtClean="0">
                <a:latin typeface="Arial" charset="0"/>
                <a:ea typeface="Arial" charset="0"/>
                <a:cs typeface="Arial" charset="0"/>
              </a:rPr>
              <a:t>2018     </a:t>
            </a:r>
            <a:r>
              <a:rPr lang="en-US" b="1" dirty="0" smtClean="0">
                <a:solidFill>
                  <a:srgbClr val="FF0000"/>
                </a:solidFill>
                <a:latin typeface="Arial" charset="0"/>
                <a:ea typeface="Arial" charset="0"/>
                <a:cs typeface="Arial" charset="0"/>
              </a:rPr>
              <a:t>Workshop </a:t>
            </a:r>
            <a:r>
              <a:rPr lang="en-US" b="1" dirty="0">
                <a:solidFill>
                  <a:srgbClr val="FF0000"/>
                </a:solidFill>
                <a:latin typeface="Arial" charset="0"/>
                <a:ea typeface="Arial" charset="0"/>
                <a:cs typeface="Arial" charset="0"/>
              </a:rPr>
              <a:t>at ISOLDE to form the collaboration</a:t>
            </a:r>
            <a:r>
              <a:rPr lang="en-US" b="1" dirty="0" smtClean="0">
                <a:solidFill>
                  <a:srgbClr val="29348C"/>
                </a:solidFill>
                <a:latin typeface="Arial" charset="0"/>
                <a:ea typeface="Arial" charset="0"/>
                <a:cs typeface="Arial" charset="0"/>
              </a:rPr>
              <a:t>.</a:t>
            </a:r>
            <a:endParaRPr lang="en-US" b="1" dirty="0" smtClean="0">
              <a:latin typeface="Arial" charset="0"/>
              <a:ea typeface="Arial" charset="0"/>
              <a:cs typeface="Arial" charset="0"/>
            </a:endParaRPr>
          </a:p>
          <a:p>
            <a:r>
              <a:rPr lang="en-US" dirty="0" smtClean="0">
                <a:latin typeface="Arial" charset="0"/>
                <a:ea typeface="Arial" charset="0"/>
                <a:cs typeface="Arial" charset="0"/>
              </a:rPr>
              <a:t>Testing </a:t>
            </a:r>
            <a:r>
              <a:rPr lang="en-US" dirty="0">
                <a:latin typeface="Arial" charset="0"/>
                <a:ea typeface="Arial" charset="0"/>
                <a:cs typeface="Arial" charset="0"/>
              </a:rPr>
              <a:t>hardware for the </a:t>
            </a:r>
            <a:r>
              <a:rPr lang="en-US" dirty="0" err="1">
                <a:latin typeface="Arial" charset="0"/>
                <a:ea typeface="Arial" charset="0"/>
                <a:cs typeface="Arial" charset="0"/>
              </a:rPr>
              <a:t>HiFi</a:t>
            </a:r>
            <a:r>
              <a:rPr lang="en-US" dirty="0">
                <a:latin typeface="Arial" charset="0"/>
                <a:ea typeface="Arial" charset="0"/>
                <a:cs typeface="Arial" charset="0"/>
              </a:rPr>
              <a:t> separator, including cooling and power, in test area </a:t>
            </a:r>
            <a:r>
              <a:rPr lang="en-GB" dirty="0">
                <a:solidFill>
                  <a:srgbClr val="29348C"/>
                </a:solidFill>
                <a:latin typeface="Arial" charset="0"/>
                <a:ea typeface="Arial" charset="0"/>
                <a:cs typeface="Arial" charset="0"/>
              </a:rPr>
              <a:t>B180 </a:t>
            </a:r>
            <a:r>
              <a:rPr lang="en-US" dirty="0" smtClean="0">
                <a:latin typeface="Arial" charset="0"/>
                <a:ea typeface="Arial" charset="0"/>
                <a:cs typeface="Arial" charset="0"/>
              </a:rPr>
              <a:t>at </a:t>
            </a:r>
            <a:r>
              <a:rPr lang="en-US" dirty="0">
                <a:latin typeface="Arial" charset="0"/>
                <a:ea typeface="Arial" charset="0"/>
                <a:cs typeface="Arial" charset="0"/>
              </a:rPr>
              <a:t>CERN. Installation of new detector systems and tests of these</a:t>
            </a:r>
            <a:r>
              <a:rPr lang="en-US" dirty="0" smtClean="0">
                <a:latin typeface="Arial" charset="0"/>
                <a:ea typeface="Arial" charset="0"/>
                <a:cs typeface="Arial" charset="0"/>
              </a:rPr>
              <a:t>. </a:t>
            </a:r>
          </a:p>
          <a:p>
            <a:pPr marL="285750" indent="-285750">
              <a:buFont typeface="Arial" charset="0"/>
              <a:buChar char="•"/>
            </a:pPr>
            <a:r>
              <a:rPr lang="en-US" sz="1600" dirty="0" smtClean="0">
                <a:solidFill>
                  <a:srgbClr val="00B050"/>
                </a:solidFill>
                <a:latin typeface="Arial" charset="0"/>
                <a:ea typeface="Arial" charset="0"/>
                <a:cs typeface="Arial" charset="0"/>
              </a:rPr>
              <a:t>J. </a:t>
            </a:r>
            <a:r>
              <a:rPr lang="en-US" sz="1600" dirty="0" err="1" smtClean="0">
                <a:solidFill>
                  <a:srgbClr val="00B050"/>
                </a:solidFill>
                <a:latin typeface="Arial" charset="0"/>
                <a:ea typeface="Arial" charset="0"/>
                <a:cs typeface="Arial" charset="0"/>
              </a:rPr>
              <a:t>Cederkäll</a:t>
            </a:r>
            <a:r>
              <a:rPr lang="en-US" sz="1600" dirty="0" smtClean="0">
                <a:solidFill>
                  <a:srgbClr val="00B050"/>
                </a:solidFill>
                <a:latin typeface="Arial" charset="0"/>
                <a:ea typeface="Arial" charset="0"/>
                <a:cs typeface="Arial" charset="0"/>
              </a:rPr>
              <a:t>: DANFYSIK Power supplies </a:t>
            </a:r>
            <a:r>
              <a:rPr lang="en-US" sz="1600" dirty="0">
                <a:solidFill>
                  <a:srgbClr val="00B050"/>
                </a:solidFill>
                <a:latin typeface="Arial" charset="0"/>
                <a:ea typeface="Arial" charset="0"/>
                <a:cs typeface="Arial" charset="0"/>
              </a:rPr>
              <a:t>for </a:t>
            </a:r>
            <a:r>
              <a:rPr lang="en-US" sz="1600" dirty="0" smtClean="0">
                <a:solidFill>
                  <a:srgbClr val="00B050"/>
                </a:solidFill>
                <a:latin typeface="Arial" charset="0"/>
                <a:ea typeface="Arial" charset="0"/>
                <a:cs typeface="Arial" charset="0"/>
              </a:rPr>
              <a:t>Dipoles and </a:t>
            </a:r>
            <a:r>
              <a:rPr lang="en-US" sz="1600" dirty="0" err="1" smtClean="0">
                <a:solidFill>
                  <a:srgbClr val="00B050"/>
                </a:solidFill>
                <a:latin typeface="Arial" charset="0"/>
                <a:ea typeface="Arial" charset="0"/>
                <a:cs typeface="Arial" charset="0"/>
              </a:rPr>
              <a:t>Quadropoles</a:t>
            </a:r>
            <a:r>
              <a:rPr lang="en-US" sz="1600" dirty="0">
                <a:solidFill>
                  <a:srgbClr val="00B050"/>
                </a:solidFill>
                <a:latin typeface="Arial" charset="0"/>
                <a:ea typeface="Arial" charset="0"/>
                <a:cs typeface="Arial" charset="0"/>
              </a:rPr>
              <a:t> </a:t>
            </a:r>
            <a:r>
              <a:rPr lang="en-US" sz="1600" dirty="0" smtClean="0">
                <a:solidFill>
                  <a:srgbClr val="00B050"/>
                </a:solidFill>
                <a:latin typeface="Arial" charset="0"/>
                <a:ea typeface="Arial" charset="0"/>
                <a:cs typeface="Arial" charset="0"/>
              </a:rPr>
              <a:t>  </a:t>
            </a:r>
            <a:endParaRPr lang="en-US" sz="1400" dirty="0" smtClean="0">
              <a:solidFill>
                <a:srgbClr val="00B050"/>
              </a:solidFill>
              <a:latin typeface="Arial" charset="0"/>
              <a:ea typeface="Arial" charset="0"/>
              <a:cs typeface="Arial" charset="0"/>
            </a:endParaRPr>
          </a:p>
          <a:p>
            <a:pPr marL="285750" indent="-285750">
              <a:buFont typeface="Arial" charset="0"/>
              <a:buChar char="•"/>
            </a:pPr>
            <a:r>
              <a:rPr lang="en-US" sz="1600" dirty="0" smtClean="0">
                <a:solidFill>
                  <a:srgbClr val="00B050"/>
                </a:solidFill>
                <a:latin typeface="Arial" charset="0"/>
                <a:ea typeface="Arial" charset="0"/>
                <a:cs typeface="Arial" charset="0"/>
              </a:rPr>
              <a:t>MJ </a:t>
            </a:r>
            <a:r>
              <a:rPr lang="en-US" sz="1600" dirty="0" err="1" smtClean="0">
                <a:solidFill>
                  <a:srgbClr val="00B050"/>
                </a:solidFill>
                <a:latin typeface="Arial" charset="0"/>
                <a:ea typeface="Arial" charset="0"/>
                <a:cs typeface="Arial" charset="0"/>
              </a:rPr>
              <a:t>Borge</a:t>
            </a:r>
            <a:r>
              <a:rPr lang="en-US" sz="1600" dirty="0" smtClean="0">
                <a:solidFill>
                  <a:srgbClr val="00B050"/>
                </a:solidFill>
                <a:latin typeface="Arial" charset="0"/>
                <a:ea typeface="Arial" charset="0"/>
                <a:cs typeface="Arial" charset="0"/>
              </a:rPr>
              <a:t>: Project application for the Vacuum system and a 2</a:t>
            </a:r>
            <a:r>
              <a:rPr lang="en-US" sz="1600" baseline="30000" dirty="0" smtClean="0">
                <a:solidFill>
                  <a:srgbClr val="00B050"/>
                </a:solidFill>
                <a:latin typeface="Arial" charset="0"/>
                <a:ea typeface="Arial" charset="0"/>
                <a:cs typeface="Arial" charset="0"/>
              </a:rPr>
              <a:t>nd</a:t>
            </a:r>
            <a:r>
              <a:rPr lang="en-US" sz="1600" dirty="0" smtClean="0">
                <a:solidFill>
                  <a:srgbClr val="00B050"/>
                </a:solidFill>
                <a:latin typeface="Arial" charset="0"/>
                <a:ea typeface="Arial" charset="0"/>
                <a:cs typeface="Arial" charset="0"/>
              </a:rPr>
              <a:t> student </a:t>
            </a:r>
          </a:p>
          <a:p>
            <a:pPr marL="285750" indent="-285750">
              <a:buFont typeface="Arial" charset="0"/>
              <a:buChar char="•"/>
            </a:pPr>
            <a:r>
              <a:rPr lang="en-US" sz="1600" dirty="0" err="1" smtClean="0">
                <a:solidFill>
                  <a:srgbClr val="00B050"/>
                </a:solidFill>
                <a:latin typeface="Arial" charset="0"/>
                <a:ea typeface="Arial" charset="0"/>
                <a:cs typeface="Arial" charset="0"/>
              </a:rPr>
              <a:t>K.Riisager</a:t>
            </a:r>
            <a:r>
              <a:rPr lang="en-US" sz="1600" dirty="0" smtClean="0">
                <a:solidFill>
                  <a:srgbClr val="00B050"/>
                </a:solidFill>
                <a:latin typeface="Arial" charset="0"/>
                <a:ea typeface="Arial" charset="0"/>
                <a:cs typeface="Arial" charset="0"/>
              </a:rPr>
              <a:t>: Project application for the detection system</a:t>
            </a:r>
            <a:endParaRPr lang="en-US" dirty="0">
              <a:latin typeface="Arial" charset="0"/>
              <a:ea typeface="Arial" charset="0"/>
              <a:cs typeface="Arial" charset="0"/>
            </a:endParaRPr>
          </a:p>
          <a:p>
            <a:r>
              <a:rPr lang="en-US" b="1" dirty="0">
                <a:solidFill>
                  <a:srgbClr val="29348C"/>
                </a:solidFill>
                <a:latin typeface="Arial" charset="0"/>
                <a:ea typeface="Arial" charset="0"/>
                <a:cs typeface="Arial" charset="0"/>
              </a:rPr>
              <a:t>Phase C </a:t>
            </a:r>
            <a:r>
              <a:rPr lang="en-US" b="1" dirty="0" smtClean="0">
                <a:solidFill>
                  <a:srgbClr val="29348C"/>
                </a:solidFill>
                <a:latin typeface="Arial" charset="0"/>
                <a:ea typeface="Arial" charset="0"/>
                <a:cs typeface="Arial" charset="0"/>
              </a:rPr>
              <a:t> </a:t>
            </a:r>
            <a:r>
              <a:rPr lang="en-US" dirty="0" smtClean="0">
                <a:latin typeface="Arial" charset="0"/>
                <a:ea typeface="Arial" charset="0"/>
                <a:cs typeface="Arial" charset="0"/>
              </a:rPr>
              <a:t>	  </a:t>
            </a:r>
            <a:r>
              <a:rPr lang="en-US" b="1" dirty="0" smtClean="0">
                <a:latin typeface="Arial" charset="0"/>
                <a:ea typeface="Arial" charset="0"/>
                <a:cs typeface="Arial" charset="0"/>
              </a:rPr>
              <a:t>2019</a:t>
            </a:r>
            <a:r>
              <a:rPr lang="en-US" dirty="0" smtClean="0">
                <a:latin typeface="Arial" charset="0"/>
                <a:ea typeface="Arial" charset="0"/>
                <a:cs typeface="Arial" charset="0"/>
              </a:rPr>
              <a:t> </a:t>
            </a:r>
          </a:p>
          <a:p>
            <a:r>
              <a:rPr lang="en-US" dirty="0" smtClean="0">
                <a:latin typeface="Arial" charset="0"/>
                <a:ea typeface="Arial" charset="0"/>
                <a:cs typeface="Arial" charset="0"/>
              </a:rPr>
              <a:t>Installation </a:t>
            </a:r>
            <a:r>
              <a:rPr lang="en-US" dirty="0">
                <a:latin typeface="Arial" charset="0"/>
                <a:ea typeface="Arial" charset="0"/>
                <a:cs typeface="Arial" charset="0"/>
              </a:rPr>
              <a:t>in ISOLDE experimental area and in situ testing</a:t>
            </a:r>
          </a:p>
        </p:txBody>
      </p:sp>
      <p:sp>
        <p:nvSpPr>
          <p:cNvPr id="5" name="TextBox 4"/>
          <p:cNvSpPr txBox="1"/>
          <p:nvPr/>
        </p:nvSpPr>
        <p:spPr>
          <a:xfrm>
            <a:off x="395536" y="724539"/>
            <a:ext cx="184731" cy="369332"/>
          </a:xfrm>
          <a:prstGeom prst="rect">
            <a:avLst/>
          </a:prstGeom>
          <a:noFill/>
        </p:spPr>
        <p:txBody>
          <a:bodyPr wrap="none" rtlCol="0">
            <a:spAutoFit/>
          </a:bodyPr>
          <a:lstStyle/>
          <a:p>
            <a:pPr lvl="0"/>
            <a:endParaRPr lang="en-US" dirty="0">
              <a:solidFill>
                <a:srgbClr val="29348C"/>
              </a:solidFill>
              <a:latin typeface="Baskerville" charset="0"/>
              <a:ea typeface="Baskerville" charset="0"/>
              <a:cs typeface="Baskerville" charset="0"/>
            </a:endParaRPr>
          </a:p>
        </p:txBody>
      </p:sp>
      <p:sp>
        <p:nvSpPr>
          <p:cNvPr id="6" name="TextBox 5"/>
          <p:cNvSpPr txBox="1"/>
          <p:nvPr/>
        </p:nvSpPr>
        <p:spPr>
          <a:xfrm>
            <a:off x="2341434" y="701471"/>
            <a:ext cx="4217116" cy="369332"/>
          </a:xfrm>
          <a:prstGeom prst="rect">
            <a:avLst/>
          </a:prstGeom>
          <a:solidFill>
            <a:srgbClr val="FFFF00"/>
          </a:solidFill>
        </p:spPr>
        <p:txBody>
          <a:bodyPr wrap="none" rtlCol="0">
            <a:spAutoFit/>
          </a:bodyPr>
          <a:lstStyle/>
          <a:p>
            <a:pPr lvl="0"/>
            <a:r>
              <a:rPr lang="en-US" b="1" i="1" dirty="0">
                <a:solidFill>
                  <a:srgbClr val="29348C"/>
                </a:solidFill>
                <a:latin typeface="Baskerville" charset="0"/>
                <a:ea typeface="Baskerville" charset="0"/>
                <a:cs typeface="Baskerville" charset="0"/>
              </a:rPr>
              <a:t>Actions for the </a:t>
            </a:r>
            <a:r>
              <a:rPr lang="en-US" b="1" i="1" dirty="0" err="1" smtClean="0">
                <a:solidFill>
                  <a:srgbClr val="29348C"/>
                </a:solidFill>
                <a:latin typeface="Baskerville" charset="0"/>
                <a:ea typeface="Baskerville" charset="0"/>
                <a:cs typeface="Baskerville" charset="0"/>
              </a:rPr>
              <a:t>HiFi</a:t>
            </a:r>
            <a:r>
              <a:rPr lang="en-US" b="1" i="1" dirty="0" smtClean="0">
                <a:solidFill>
                  <a:srgbClr val="29348C"/>
                </a:solidFill>
                <a:latin typeface="Baskerville" charset="0"/>
                <a:ea typeface="Baskerville" charset="0"/>
                <a:cs typeface="Baskerville" charset="0"/>
              </a:rPr>
              <a:t> </a:t>
            </a:r>
            <a:r>
              <a:rPr lang="en-US" b="1" i="1" dirty="0">
                <a:solidFill>
                  <a:srgbClr val="29348C"/>
                </a:solidFill>
                <a:latin typeface="Baskerville" charset="0"/>
                <a:ea typeface="Baskerville" charset="0"/>
                <a:cs typeface="Baskerville" charset="0"/>
              </a:rPr>
              <a:t>Separator </a:t>
            </a:r>
            <a:r>
              <a:rPr lang="en-US" b="1" i="1" dirty="0" smtClean="0">
                <a:solidFill>
                  <a:srgbClr val="29348C"/>
                </a:solidFill>
                <a:latin typeface="Baskerville" charset="0"/>
                <a:ea typeface="Baskerville" charset="0"/>
                <a:cs typeface="Baskerville" charset="0"/>
              </a:rPr>
              <a:t>Project</a:t>
            </a:r>
            <a:endParaRPr lang="en-US" dirty="0">
              <a:solidFill>
                <a:srgbClr val="29348C"/>
              </a:solidFill>
              <a:latin typeface="Baskerville" charset="0"/>
              <a:ea typeface="Baskerville" charset="0"/>
              <a:cs typeface="Baskerville" charset="0"/>
            </a:endParaRPr>
          </a:p>
        </p:txBody>
      </p:sp>
      <p:sp>
        <p:nvSpPr>
          <p:cNvPr id="7" name="TextBox 6"/>
          <p:cNvSpPr txBox="1"/>
          <p:nvPr/>
        </p:nvSpPr>
        <p:spPr>
          <a:xfrm>
            <a:off x="3923928" y="100987"/>
            <a:ext cx="1353256" cy="400110"/>
          </a:xfrm>
          <a:prstGeom prst="rect">
            <a:avLst/>
          </a:prstGeom>
          <a:noFill/>
        </p:spPr>
        <p:txBody>
          <a:bodyPr wrap="none" rtlCol="0">
            <a:spAutoFit/>
          </a:bodyPr>
          <a:lstStyle/>
          <a:p>
            <a:r>
              <a:rPr lang="en-US" sz="2000" b="1" dirty="0" smtClean="0">
                <a:solidFill>
                  <a:srgbClr val="29348C"/>
                </a:solidFill>
                <a:latin typeface="Arial" charset="0"/>
                <a:ea typeface="Arial" charset="0"/>
                <a:cs typeface="Arial" charset="0"/>
              </a:rPr>
              <a:t>Summary</a:t>
            </a:r>
            <a:endParaRPr lang="en-US" sz="2000" b="1" dirty="0">
              <a:solidFill>
                <a:srgbClr val="29348C"/>
              </a:solidFill>
              <a:latin typeface="Arial" charset="0"/>
              <a:ea typeface="Arial" charset="0"/>
              <a:cs typeface="Arial" charset="0"/>
            </a:endParaRPr>
          </a:p>
        </p:txBody>
      </p:sp>
    </p:spTree>
    <p:extLst>
      <p:ext uri="{BB962C8B-B14F-4D97-AF65-F5344CB8AC3E}">
        <p14:creationId xmlns:p14="http://schemas.microsoft.com/office/powerpoint/2010/main" val="1522277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75655"/>
            <a:ext cx="9144000" cy="4706691"/>
          </a:xfrm>
          <a:prstGeom prst="rect">
            <a:avLst/>
          </a:prstGeom>
        </p:spPr>
      </p:pic>
      <p:cxnSp>
        <p:nvCxnSpPr>
          <p:cNvPr id="8" name="Straight Arrow Connector 7"/>
          <p:cNvCxnSpPr/>
          <p:nvPr/>
        </p:nvCxnSpPr>
        <p:spPr>
          <a:xfrm flipH="1">
            <a:off x="6007008" y="2467430"/>
            <a:ext cx="349504" cy="15563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405586" y="2225056"/>
            <a:ext cx="1759649" cy="507831"/>
          </a:xfrm>
          <a:prstGeom prst="rect">
            <a:avLst/>
          </a:prstGeom>
          <a:solidFill>
            <a:schemeClr val="lt1">
              <a:alpha val="80000"/>
            </a:schemeClr>
          </a:solidFill>
          <a:ln/>
        </p:spPr>
        <p:style>
          <a:lnRef idx="2">
            <a:schemeClr val="dk1"/>
          </a:lnRef>
          <a:fillRef idx="1">
            <a:schemeClr val="lt1"/>
          </a:fillRef>
          <a:effectRef idx="0">
            <a:schemeClr val="dk1"/>
          </a:effectRef>
          <a:fontRef idx="minor">
            <a:schemeClr val="dk1"/>
          </a:fontRef>
        </p:style>
        <p:txBody>
          <a:bodyPr wrap="none" rtlCol="0">
            <a:spAutoFit/>
          </a:bodyPr>
          <a:lstStyle/>
          <a:p>
            <a:pPr marL="214313" indent="-214313">
              <a:buFont typeface="Arial" panose="020B0604020202020204" pitchFamily="34" charset="0"/>
              <a:buChar char="•"/>
            </a:pPr>
            <a:r>
              <a:rPr lang="de-DE" sz="1350" dirty="0"/>
              <a:t>Ionization chamber</a:t>
            </a:r>
          </a:p>
          <a:p>
            <a:pPr marL="214313" indent="-214313">
              <a:buFont typeface="Arial" panose="020B0604020202020204" pitchFamily="34" charset="0"/>
              <a:buChar char="•"/>
            </a:pPr>
            <a:r>
              <a:rPr lang="de-DE" sz="1350" dirty="0"/>
              <a:t>Beam diagnostics</a:t>
            </a:r>
            <a:endParaRPr lang="en-US" sz="1350" dirty="0"/>
          </a:p>
        </p:txBody>
      </p:sp>
      <p:sp>
        <p:nvSpPr>
          <p:cNvPr id="11" name="TextBox 10"/>
          <p:cNvSpPr txBox="1"/>
          <p:nvPr/>
        </p:nvSpPr>
        <p:spPr>
          <a:xfrm>
            <a:off x="4572000" y="1718504"/>
            <a:ext cx="580608" cy="300082"/>
          </a:xfrm>
          <a:prstGeom prst="rect">
            <a:avLst/>
          </a:prstGeom>
          <a:solidFill>
            <a:schemeClr val="lt1">
              <a:alpha val="80000"/>
            </a:schemeClr>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de-DE" sz="1350" dirty="0"/>
              <a:t>3.2 m</a:t>
            </a:r>
            <a:endParaRPr lang="en-US" sz="1350" dirty="0"/>
          </a:p>
        </p:txBody>
      </p:sp>
      <p:cxnSp>
        <p:nvCxnSpPr>
          <p:cNvPr id="13" name="Straight Arrow Connector 12"/>
          <p:cNvCxnSpPr/>
          <p:nvPr/>
        </p:nvCxnSpPr>
        <p:spPr>
          <a:xfrm flipV="1">
            <a:off x="5139047" y="1489611"/>
            <a:ext cx="0" cy="734786"/>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rot="780578">
            <a:off x="4934200" y="2258618"/>
            <a:ext cx="138050" cy="14495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350"/>
          </a:p>
        </p:txBody>
      </p:sp>
      <p:cxnSp>
        <p:nvCxnSpPr>
          <p:cNvPr id="15" name="Straight Arrow Connector 14"/>
          <p:cNvCxnSpPr/>
          <p:nvPr/>
        </p:nvCxnSpPr>
        <p:spPr>
          <a:xfrm flipV="1">
            <a:off x="4769427" y="2390107"/>
            <a:ext cx="150228" cy="1704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462426" y="2596474"/>
            <a:ext cx="800860" cy="300082"/>
          </a:xfrm>
          <a:prstGeom prst="rect">
            <a:avLst/>
          </a:prstGeom>
          <a:solidFill>
            <a:schemeClr val="lt1">
              <a:alpha val="80000"/>
            </a:schemeClr>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de-DE" sz="1350" dirty="0"/>
              <a:t>Detector</a:t>
            </a:r>
            <a:endParaRPr lang="en-US" sz="1350" dirty="0"/>
          </a:p>
        </p:txBody>
      </p:sp>
      <p:sp>
        <p:nvSpPr>
          <p:cNvPr id="18" name="TextBox 17"/>
          <p:cNvSpPr txBox="1"/>
          <p:nvPr/>
        </p:nvSpPr>
        <p:spPr>
          <a:xfrm>
            <a:off x="3245019" y="1947397"/>
            <a:ext cx="1245277" cy="300082"/>
          </a:xfrm>
          <a:prstGeom prst="rect">
            <a:avLst/>
          </a:prstGeom>
          <a:solidFill>
            <a:schemeClr val="lt1">
              <a:alpha val="80000"/>
            </a:schemeClr>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de-DE" sz="1350" dirty="0"/>
              <a:t>Power supplies</a:t>
            </a:r>
            <a:endParaRPr lang="en-US" sz="1350" dirty="0"/>
          </a:p>
        </p:txBody>
      </p:sp>
      <p:sp>
        <p:nvSpPr>
          <p:cNvPr id="19" name="Rectangle 18"/>
          <p:cNvSpPr/>
          <p:nvPr/>
        </p:nvSpPr>
        <p:spPr>
          <a:xfrm>
            <a:off x="3444112" y="2277836"/>
            <a:ext cx="799832" cy="5878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extBox 19"/>
          <p:cNvSpPr txBox="1"/>
          <p:nvPr/>
        </p:nvSpPr>
        <p:spPr>
          <a:xfrm>
            <a:off x="1618119" y="4657060"/>
            <a:ext cx="1417760" cy="300082"/>
          </a:xfrm>
          <a:prstGeom prst="rect">
            <a:avLst/>
          </a:prstGeom>
          <a:solidFill>
            <a:schemeClr val="lt1"/>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de-DE" sz="1350" dirty="0"/>
              <a:t>HIE ISOLDE LINAC</a:t>
            </a:r>
            <a:endParaRPr lang="en-US" sz="1350" dirty="0"/>
          </a:p>
        </p:txBody>
      </p:sp>
      <p:sp>
        <p:nvSpPr>
          <p:cNvPr id="23" name="Rectangle 22"/>
          <p:cNvSpPr/>
          <p:nvPr/>
        </p:nvSpPr>
        <p:spPr>
          <a:xfrm>
            <a:off x="5906891" y="2571751"/>
            <a:ext cx="100117" cy="102619"/>
          </a:xfrm>
          <a:prstGeom prst="rect">
            <a:avLst/>
          </a:prstGeom>
          <a:ln w="28575">
            <a:solidFill>
              <a:srgbClr val="FF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350"/>
          </a:p>
        </p:txBody>
      </p:sp>
      <p:sp>
        <p:nvSpPr>
          <p:cNvPr id="25" name="TextBox 24"/>
          <p:cNvSpPr txBox="1"/>
          <p:nvPr/>
        </p:nvSpPr>
        <p:spPr>
          <a:xfrm>
            <a:off x="5545297" y="4119156"/>
            <a:ext cx="867610" cy="300082"/>
          </a:xfrm>
          <a:prstGeom prst="rect">
            <a:avLst/>
          </a:prstGeom>
          <a:solidFill>
            <a:schemeClr val="lt1"/>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de-DE" sz="1350" dirty="0"/>
              <a:t>MINIBALL</a:t>
            </a:r>
            <a:endParaRPr lang="en-US" sz="1350" dirty="0"/>
          </a:p>
        </p:txBody>
      </p:sp>
      <p:sp>
        <p:nvSpPr>
          <p:cNvPr id="16" name="Título 1"/>
          <p:cNvSpPr txBox="1">
            <a:spLocks/>
          </p:cNvSpPr>
          <p:nvPr/>
        </p:nvSpPr>
        <p:spPr>
          <a:xfrm>
            <a:off x="2411760" y="22202"/>
            <a:ext cx="5371059" cy="57714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2800" dirty="0" err="1" smtClean="0">
                <a:solidFill>
                  <a:srgbClr val="29348C"/>
                </a:solidFill>
                <a:latin typeface="Baskerville" charset="0"/>
                <a:ea typeface="Baskerville" charset="0"/>
                <a:cs typeface="Baskerville" charset="0"/>
              </a:rPr>
              <a:t>HiFi</a:t>
            </a:r>
            <a:r>
              <a:rPr lang="es-ES_tradnl" sz="2800" dirty="0" smtClean="0">
                <a:solidFill>
                  <a:srgbClr val="29348C"/>
                </a:solidFill>
                <a:latin typeface="Baskerville" charset="0"/>
                <a:ea typeface="Baskerville" charset="0"/>
                <a:cs typeface="Baskerville" charset="0"/>
              </a:rPr>
              <a:t> </a:t>
            </a:r>
            <a:r>
              <a:rPr lang="es-ES_tradnl" sz="2800" dirty="0" err="1" smtClean="0">
                <a:solidFill>
                  <a:srgbClr val="29348C"/>
                </a:solidFill>
                <a:latin typeface="Baskerville" charset="0"/>
                <a:ea typeface="Baskerville" charset="0"/>
                <a:cs typeface="Baskerville" charset="0"/>
              </a:rPr>
              <a:t>with</a:t>
            </a:r>
            <a:r>
              <a:rPr lang="es-ES_tradnl" sz="2800" dirty="0" smtClean="0">
                <a:solidFill>
                  <a:srgbClr val="29348C"/>
                </a:solidFill>
                <a:latin typeface="Baskerville" charset="0"/>
                <a:ea typeface="Baskerville" charset="0"/>
                <a:cs typeface="Baskerville" charset="0"/>
              </a:rPr>
              <a:t> </a:t>
            </a:r>
            <a:r>
              <a:rPr lang="es-ES_tradnl" sz="2800" dirty="0" err="1" smtClean="0">
                <a:solidFill>
                  <a:srgbClr val="29348C"/>
                </a:solidFill>
                <a:latin typeface="Baskerville" charset="0"/>
                <a:ea typeface="Baskerville" charset="0"/>
                <a:cs typeface="Baskerville" charset="0"/>
              </a:rPr>
              <a:t>MiniBall</a:t>
            </a:r>
            <a:r>
              <a:rPr lang="es-ES_tradnl" sz="2800" dirty="0" smtClean="0">
                <a:solidFill>
                  <a:srgbClr val="29348C"/>
                </a:solidFill>
                <a:latin typeface="Baskerville" charset="0"/>
                <a:ea typeface="Baskerville" charset="0"/>
                <a:cs typeface="Baskerville" charset="0"/>
              </a:rPr>
              <a:t> @ XT01</a:t>
            </a:r>
            <a:endParaRPr lang="es-ES_tradnl" sz="2800" dirty="0">
              <a:solidFill>
                <a:srgbClr val="29348C"/>
              </a:solidFill>
              <a:latin typeface="Baskerville" charset="0"/>
              <a:ea typeface="Baskerville" charset="0"/>
              <a:cs typeface="Baskerville" charset="0"/>
            </a:endParaRPr>
          </a:p>
        </p:txBody>
      </p:sp>
    </p:spTree>
    <p:extLst>
      <p:ext uri="{BB962C8B-B14F-4D97-AF65-F5344CB8AC3E}">
        <p14:creationId xmlns:p14="http://schemas.microsoft.com/office/powerpoint/2010/main" val="13280847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GB"/>
          </a:p>
        </p:txBody>
      </p:sp>
      <p:sp>
        <p:nvSpPr>
          <p:cNvPr id="3" name="Marcador de número de diapositiva 2"/>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13</a:t>
            </a:fld>
            <a:endParaRPr lang="es-ES" dirty="0">
              <a:solidFill>
                <a:prstClr val="black">
                  <a:tint val="75000"/>
                </a:prstClr>
              </a:solidFill>
              <a:latin typeface="Calibri"/>
            </a:endParaRPr>
          </a:p>
        </p:txBody>
      </p:sp>
      <p:sp>
        <p:nvSpPr>
          <p:cNvPr id="4" name="Marcador de pie de página 3"/>
          <p:cNvSpPr>
            <a:spLocks noGrp="1"/>
          </p:cNvSpPr>
          <p:nvPr>
            <p:ph type="ftr" sz="quarter" idx="3"/>
          </p:nvPr>
        </p:nvSpPr>
        <p:spPr/>
        <p:txBody>
          <a:bodyPr/>
          <a:lstStyle/>
          <a:p>
            <a:pPr algn="l">
              <a:defRPr/>
            </a:pPr>
            <a:r>
              <a:rPr lang="es-ES_tradnl" smtClean="0">
                <a:solidFill>
                  <a:prstClr val="black"/>
                </a:solidFill>
              </a:rPr>
              <a:t>O.Tengblad:  ISCC Nov. 2017,   HiFi @ ISOLDE</a:t>
            </a:r>
            <a:endParaRPr lang="es-ES" dirty="0">
              <a:solidFill>
                <a:prstClr val="black"/>
              </a:solidFill>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66800"/>
            <a:ext cx="9144000" cy="4706691"/>
          </a:xfrm>
          <a:prstGeom prst="rect">
            <a:avLst/>
          </a:prstGeom>
        </p:spPr>
      </p:pic>
    </p:spTree>
    <p:extLst>
      <p:ext uri="{BB962C8B-B14F-4D97-AF65-F5344CB8AC3E}">
        <p14:creationId xmlns:p14="http://schemas.microsoft.com/office/powerpoint/2010/main" val="6189996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14</a:t>
            </a:fld>
            <a:endParaRPr lang="es-ES" dirty="0">
              <a:solidFill>
                <a:prstClr val="black">
                  <a:tint val="75000"/>
                </a:prstClr>
              </a:solidFill>
              <a:latin typeface="Calibri"/>
            </a:endParaRPr>
          </a:p>
        </p:txBody>
      </p:sp>
      <p:sp>
        <p:nvSpPr>
          <p:cNvPr id="3" name="Marcador de pie de página 2"/>
          <p:cNvSpPr>
            <a:spLocks noGrp="1"/>
          </p:cNvSpPr>
          <p:nvPr>
            <p:ph type="ftr" sz="quarter" idx="3"/>
          </p:nvPr>
        </p:nvSpPr>
        <p:spPr>
          <a:xfrm>
            <a:off x="97753" y="6511662"/>
            <a:ext cx="3610152" cy="278630"/>
          </a:xfrm>
        </p:spPr>
        <p:txBody>
          <a:bodyPr/>
          <a:lstStyle/>
          <a:p>
            <a:pPr algn="l">
              <a:defRPr/>
            </a:pPr>
            <a:r>
              <a:rPr lang="es-ES_tradnl" dirty="0" err="1" smtClean="0">
                <a:solidFill>
                  <a:prstClr val="black"/>
                </a:solidFill>
                <a:latin typeface="Arial" charset="0"/>
                <a:ea typeface="Arial" charset="0"/>
                <a:cs typeface="Arial" charset="0"/>
              </a:rPr>
              <a:t>O.Tengblad</a:t>
            </a:r>
            <a:r>
              <a:rPr lang="es-ES_tradnl" dirty="0" smtClean="0">
                <a:solidFill>
                  <a:prstClr val="black"/>
                </a:solidFill>
                <a:latin typeface="Arial" charset="0"/>
                <a:ea typeface="Arial" charset="0"/>
                <a:cs typeface="Arial" charset="0"/>
              </a:rPr>
              <a:t>:  ISCC Nov. 2017,   </a:t>
            </a:r>
            <a:r>
              <a:rPr lang="es-ES_tradnl" dirty="0" err="1" smtClean="0">
                <a:solidFill>
                  <a:prstClr val="black"/>
                </a:solidFill>
                <a:latin typeface="Arial" charset="0"/>
                <a:ea typeface="Arial" charset="0"/>
                <a:cs typeface="Arial" charset="0"/>
              </a:rPr>
              <a:t>HiFi</a:t>
            </a:r>
            <a:r>
              <a:rPr lang="es-ES_tradnl" dirty="0" smtClean="0">
                <a:solidFill>
                  <a:prstClr val="black"/>
                </a:solidFill>
                <a:latin typeface="Arial" charset="0"/>
                <a:ea typeface="Arial" charset="0"/>
                <a:cs typeface="Arial" charset="0"/>
              </a:rPr>
              <a:t> @ ISOLDE</a:t>
            </a:r>
            <a:endParaRPr lang="es-ES" dirty="0">
              <a:solidFill>
                <a:prstClr val="black"/>
              </a:solidFill>
              <a:latin typeface="Arial" charset="0"/>
              <a:ea typeface="Arial" charset="0"/>
              <a:cs typeface="Arial" charset="0"/>
            </a:endParaRPr>
          </a:p>
        </p:txBody>
      </p:sp>
      <p:sp>
        <p:nvSpPr>
          <p:cNvPr id="4" name="CuadroTexto 3"/>
          <p:cNvSpPr txBox="1"/>
          <p:nvPr/>
        </p:nvSpPr>
        <p:spPr>
          <a:xfrm flipH="1">
            <a:off x="306196" y="2881833"/>
            <a:ext cx="8595349" cy="3539430"/>
          </a:xfrm>
          <a:prstGeom prst="rect">
            <a:avLst/>
          </a:prstGeom>
          <a:noFill/>
        </p:spPr>
        <p:txBody>
          <a:bodyPr wrap="square" rtlCol="0">
            <a:spAutoFit/>
          </a:bodyPr>
          <a:lstStyle/>
          <a:p>
            <a:r>
              <a:rPr lang="en-US" sz="1600" b="1" dirty="0" smtClean="0"/>
              <a:t>Next  </a:t>
            </a:r>
            <a:r>
              <a:rPr lang="en-US" sz="1600" b="1" dirty="0"/>
              <a:t>to </a:t>
            </a:r>
            <a:r>
              <a:rPr lang="en-US" sz="1600" b="1" dirty="0" smtClean="0"/>
              <a:t>do 2018:</a:t>
            </a:r>
            <a:endParaRPr lang="en-US" sz="1600" b="1" dirty="0"/>
          </a:p>
          <a:p>
            <a:pPr marL="285750" indent="-285750">
              <a:buFont typeface="Arial" charset="0"/>
              <a:buChar char="•"/>
            </a:pPr>
            <a:r>
              <a:rPr lang="en-US" sz="1600" dirty="0" smtClean="0">
                <a:solidFill>
                  <a:srgbClr val="0070C0"/>
                </a:solidFill>
              </a:rPr>
              <a:t>Initiate </a:t>
            </a:r>
            <a:r>
              <a:rPr lang="en-US" sz="1600" dirty="0">
                <a:solidFill>
                  <a:srgbClr val="0070C0"/>
                </a:solidFill>
              </a:rPr>
              <a:t>the </a:t>
            </a:r>
            <a:r>
              <a:rPr lang="en-US" sz="1600" dirty="0" smtClean="0">
                <a:solidFill>
                  <a:srgbClr val="0070C0"/>
                </a:solidFill>
              </a:rPr>
              <a:t>transport</a:t>
            </a:r>
            <a:endParaRPr lang="en-GB" sz="1600" dirty="0" smtClean="0">
              <a:solidFill>
                <a:srgbClr val="0070C0"/>
              </a:solidFill>
            </a:endParaRPr>
          </a:p>
          <a:p>
            <a:pPr marL="742950" lvl="1" indent="-285750">
              <a:buFont typeface="Arial" charset="0"/>
              <a:buChar char="•"/>
            </a:pPr>
            <a:r>
              <a:rPr lang="en-GB" sz="1600" dirty="0">
                <a:solidFill>
                  <a:srgbClr val="0070C0"/>
                </a:solidFill>
              </a:rPr>
              <a:t>Sign the memorandum of agreement with Univ. Groningen to transport and receive the </a:t>
            </a:r>
            <a:r>
              <a:rPr lang="en-GB" sz="1600" dirty="0" err="1">
                <a:solidFill>
                  <a:srgbClr val="0070C0"/>
                </a:solidFill>
              </a:rPr>
              <a:t>TRI</a:t>
            </a:r>
            <a:r>
              <a:rPr lang="en-GB" sz="1600" dirty="0" err="1">
                <a:solidFill>
                  <a:srgbClr val="0070C0"/>
                </a:solidFill>
                <a:latin typeface="Symbol" charset="2"/>
                <a:ea typeface="Symbol" charset="2"/>
                <a:cs typeface="Symbol" charset="2"/>
              </a:rPr>
              <a:t>m</a:t>
            </a:r>
            <a:r>
              <a:rPr lang="en-GB" sz="1600" dirty="0" err="1">
                <a:solidFill>
                  <a:srgbClr val="0070C0"/>
                </a:solidFill>
              </a:rPr>
              <a:t>P</a:t>
            </a:r>
            <a:r>
              <a:rPr lang="en-GB" sz="1600" dirty="0">
                <a:solidFill>
                  <a:srgbClr val="0070C0"/>
                </a:solidFill>
              </a:rPr>
              <a:t> at </a:t>
            </a:r>
            <a:r>
              <a:rPr lang="en-GB" sz="1600" dirty="0" smtClean="0">
                <a:solidFill>
                  <a:srgbClr val="0070C0"/>
                </a:solidFill>
              </a:rPr>
              <a:t>CERN. 	</a:t>
            </a:r>
            <a:r>
              <a:rPr lang="en-GB" sz="1600" i="1" dirty="0" err="1" smtClean="0">
                <a:solidFill>
                  <a:srgbClr val="0070C0"/>
                </a:solidFill>
              </a:rPr>
              <a:t>HiFi</a:t>
            </a:r>
            <a:r>
              <a:rPr lang="en-GB" sz="1600" i="1" dirty="0" smtClean="0">
                <a:solidFill>
                  <a:srgbClr val="0070C0"/>
                </a:solidFill>
              </a:rPr>
              <a:t> collaboration MJG </a:t>
            </a:r>
            <a:r>
              <a:rPr lang="en-GB" sz="1600" i="1" dirty="0" err="1" smtClean="0">
                <a:solidFill>
                  <a:srgbClr val="0070C0"/>
                </a:solidFill>
              </a:rPr>
              <a:t>Borge</a:t>
            </a:r>
            <a:endParaRPr lang="en-GB" sz="1600" i="1" dirty="0" smtClean="0">
              <a:solidFill>
                <a:srgbClr val="0070C0"/>
              </a:solidFill>
            </a:endParaRPr>
          </a:p>
          <a:p>
            <a:pPr marL="285750" indent="-285750">
              <a:buFont typeface="Arial" charset="0"/>
              <a:buChar char="•"/>
            </a:pPr>
            <a:r>
              <a:rPr lang="en-GB" sz="1600" dirty="0" smtClean="0">
                <a:solidFill>
                  <a:srgbClr val="00B050"/>
                </a:solidFill>
              </a:rPr>
              <a:t>Transport the equipment	</a:t>
            </a:r>
          </a:p>
          <a:p>
            <a:pPr marL="742950" lvl="1" indent="-285750">
              <a:buFont typeface="Arial" charset="0"/>
              <a:buChar char="•"/>
            </a:pPr>
            <a:r>
              <a:rPr lang="en-GB" sz="1600" dirty="0" smtClean="0">
                <a:solidFill>
                  <a:srgbClr val="00B050"/>
                </a:solidFill>
              </a:rPr>
              <a:t>Dismount at KVI </a:t>
            </a:r>
            <a:r>
              <a:rPr lang="en-GB" sz="1600" dirty="0">
                <a:solidFill>
                  <a:srgbClr val="00B050"/>
                </a:solidFill>
              </a:rPr>
              <a:t>and </a:t>
            </a:r>
            <a:r>
              <a:rPr lang="en-GB" sz="1600" dirty="0" smtClean="0">
                <a:solidFill>
                  <a:srgbClr val="00B050"/>
                </a:solidFill>
              </a:rPr>
              <a:t>package	 </a:t>
            </a:r>
            <a:r>
              <a:rPr lang="en-GB" sz="1600" i="1" dirty="0" smtClean="0">
                <a:solidFill>
                  <a:srgbClr val="00B050"/>
                </a:solidFill>
              </a:rPr>
              <a:t>Transport company with help of  VSI, </a:t>
            </a:r>
            <a:r>
              <a:rPr lang="en-GB" sz="1600" i="1" dirty="0" err="1" smtClean="0">
                <a:solidFill>
                  <a:srgbClr val="00B050"/>
                </a:solidFill>
              </a:rPr>
              <a:t>HiFi</a:t>
            </a:r>
            <a:r>
              <a:rPr lang="en-GB" sz="1600" i="1" dirty="0" smtClean="0">
                <a:solidFill>
                  <a:srgbClr val="00B050"/>
                </a:solidFill>
              </a:rPr>
              <a:t> supervise</a:t>
            </a:r>
            <a:r>
              <a:rPr lang="en-GB" sz="1600" dirty="0" smtClean="0">
                <a:solidFill>
                  <a:srgbClr val="00B050"/>
                </a:solidFill>
              </a:rPr>
              <a:t>	</a:t>
            </a:r>
          </a:p>
          <a:p>
            <a:pPr marL="742950" lvl="1" indent="-285750">
              <a:buFont typeface="Arial" charset="0"/>
              <a:buChar char="•"/>
            </a:pPr>
            <a:r>
              <a:rPr lang="en-GB" sz="1600" dirty="0" smtClean="0">
                <a:solidFill>
                  <a:srgbClr val="00B050"/>
                </a:solidFill>
              </a:rPr>
              <a:t>Receive and unpack at CERN	</a:t>
            </a:r>
            <a:r>
              <a:rPr lang="en-GB" sz="1600" i="1" dirty="0" err="1" smtClean="0">
                <a:solidFill>
                  <a:srgbClr val="00B050"/>
                </a:solidFill>
              </a:rPr>
              <a:t>HiFI</a:t>
            </a:r>
            <a:r>
              <a:rPr lang="en-GB" sz="1600" i="1" dirty="0" smtClean="0">
                <a:solidFill>
                  <a:srgbClr val="00B050"/>
                </a:solidFill>
              </a:rPr>
              <a:t> collaboration (Lund and Madrid)</a:t>
            </a:r>
          </a:p>
          <a:p>
            <a:pPr marL="285750" indent="-285750">
              <a:buFont typeface="Arial" charset="0"/>
              <a:buChar char="•"/>
            </a:pPr>
            <a:r>
              <a:rPr lang="en-GB" sz="1600" dirty="0">
                <a:solidFill>
                  <a:srgbClr val="0432FF"/>
                </a:solidFill>
              </a:rPr>
              <a:t>Prepare for installation at HIE-</a:t>
            </a:r>
            <a:r>
              <a:rPr lang="en-GB" sz="1600" dirty="0" err="1">
                <a:solidFill>
                  <a:srgbClr val="0432FF"/>
                </a:solidFill>
              </a:rPr>
              <a:t>isolde</a:t>
            </a:r>
            <a:endParaRPr lang="en-GB" sz="1600" dirty="0">
              <a:solidFill>
                <a:srgbClr val="0432FF"/>
              </a:solidFill>
            </a:endParaRPr>
          </a:p>
          <a:p>
            <a:pPr marL="742950" lvl="1" indent="-285750">
              <a:buFont typeface="Arial" charset="0"/>
              <a:buChar char="•"/>
            </a:pPr>
            <a:r>
              <a:rPr lang="en-GB" sz="1600" dirty="0" err="1">
                <a:solidFill>
                  <a:srgbClr val="0432FF"/>
                </a:solidFill>
              </a:rPr>
              <a:t>Catia</a:t>
            </a:r>
            <a:r>
              <a:rPr lang="en-GB" sz="1600" dirty="0">
                <a:solidFill>
                  <a:srgbClr val="0432FF"/>
                </a:solidFill>
              </a:rPr>
              <a:t> drawings for the installation at XT01. 		</a:t>
            </a:r>
            <a:r>
              <a:rPr lang="en-GB" sz="1600" i="1" dirty="0">
                <a:solidFill>
                  <a:srgbClr val="0432FF"/>
                </a:solidFill>
              </a:rPr>
              <a:t>A. Welker</a:t>
            </a:r>
          </a:p>
          <a:p>
            <a:pPr marL="742950" lvl="1" indent="-285750">
              <a:buFont typeface="Arial" charset="0"/>
              <a:buChar char="•"/>
            </a:pPr>
            <a:r>
              <a:rPr lang="en-GB" sz="1600" dirty="0">
                <a:solidFill>
                  <a:srgbClr val="0432FF"/>
                </a:solidFill>
              </a:rPr>
              <a:t>Simulation of the system for real physics cases.	 </a:t>
            </a:r>
            <a:r>
              <a:rPr lang="en-GB" sz="1600" i="1" dirty="0">
                <a:solidFill>
                  <a:srgbClr val="0432FF"/>
                </a:solidFill>
              </a:rPr>
              <a:t>A. </a:t>
            </a:r>
            <a:r>
              <a:rPr lang="en-GB" sz="1600" i="1" dirty="0" smtClean="0">
                <a:solidFill>
                  <a:srgbClr val="0432FF"/>
                </a:solidFill>
              </a:rPr>
              <a:t>Welker</a:t>
            </a:r>
          </a:p>
          <a:p>
            <a:pPr marL="285750" indent="-285750">
              <a:buFont typeface="Arial" charset="0"/>
              <a:buChar char="•"/>
            </a:pPr>
            <a:r>
              <a:rPr lang="en-GB" sz="1600" b="1" i="1" dirty="0" smtClean="0">
                <a:solidFill>
                  <a:srgbClr val="0432FF"/>
                </a:solidFill>
              </a:rPr>
              <a:t>B180</a:t>
            </a:r>
            <a:endParaRPr lang="en-GB" sz="1600" b="1" i="1" dirty="0" smtClean="0">
              <a:solidFill>
                <a:srgbClr val="00B050"/>
              </a:solidFill>
            </a:endParaRPr>
          </a:p>
          <a:p>
            <a:pPr marL="742950" lvl="1" indent="-285750">
              <a:buFont typeface="Arial" charset="0"/>
              <a:buChar char="•"/>
            </a:pPr>
            <a:r>
              <a:rPr lang="en-GB" sz="1600" dirty="0" smtClean="0">
                <a:solidFill>
                  <a:srgbClr val="0432FF"/>
                </a:solidFill>
              </a:rPr>
              <a:t>Coupled </a:t>
            </a:r>
            <a:r>
              <a:rPr lang="en-GB" sz="1600" dirty="0">
                <a:solidFill>
                  <a:srgbClr val="0432FF"/>
                </a:solidFill>
              </a:rPr>
              <a:t>the </a:t>
            </a:r>
            <a:r>
              <a:rPr lang="en-GB" sz="1600" dirty="0" smtClean="0">
                <a:solidFill>
                  <a:srgbClr val="0432FF"/>
                </a:solidFill>
              </a:rPr>
              <a:t>Power supplies to </a:t>
            </a:r>
            <a:r>
              <a:rPr lang="en-GB" sz="1600" dirty="0">
                <a:solidFill>
                  <a:srgbClr val="0432FF"/>
                </a:solidFill>
              </a:rPr>
              <a:t>the </a:t>
            </a:r>
            <a:r>
              <a:rPr lang="en-GB" sz="1600" dirty="0" smtClean="0">
                <a:solidFill>
                  <a:srgbClr val="0432FF"/>
                </a:solidFill>
              </a:rPr>
              <a:t>equipment and perform 1</a:t>
            </a:r>
            <a:r>
              <a:rPr lang="en-GB" sz="1600" baseline="30000" dirty="0" smtClean="0">
                <a:solidFill>
                  <a:srgbClr val="0432FF"/>
                </a:solidFill>
              </a:rPr>
              <a:t>st</a:t>
            </a:r>
            <a:r>
              <a:rPr lang="en-GB" sz="1600" dirty="0" smtClean="0">
                <a:solidFill>
                  <a:srgbClr val="0432FF"/>
                </a:solidFill>
              </a:rPr>
              <a:t> test  	</a:t>
            </a:r>
            <a:r>
              <a:rPr lang="en-GB" sz="1600" i="1" dirty="0" smtClean="0">
                <a:solidFill>
                  <a:srgbClr val="0432FF"/>
                </a:solidFill>
              </a:rPr>
              <a:t>Lund</a:t>
            </a:r>
          </a:p>
          <a:p>
            <a:pPr marL="742950" lvl="1" indent="-285750">
              <a:buFont typeface="Arial" charset="0"/>
              <a:buChar char="•"/>
            </a:pPr>
            <a:r>
              <a:rPr lang="en-GB" sz="1600" dirty="0" smtClean="0">
                <a:solidFill>
                  <a:srgbClr val="00B050"/>
                </a:solidFill>
              </a:rPr>
              <a:t>Change the vacuum system to dry pumps 	</a:t>
            </a:r>
            <a:r>
              <a:rPr lang="es-ES" sz="1600" i="1" dirty="0" smtClean="0">
                <a:solidFill>
                  <a:srgbClr val="00B050"/>
                </a:solidFill>
              </a:rPr>
              <a:t>Madrid</a:t>
            </a:r>
          </a:p>
          <a:p>
            <a:pPr marL="742950" lvl="1" indent="-285750">
              <a:buFont typeface="Arial" charset="0"/>
              <a:buChar char="•"/>
            </a:pPr>
            <a:r>
              <a:rPr lang="es-ES" sz="1600" i="1" dirty="0" err="1" smtClean="0">
                <a:solidFill>
                  <a:srgbClr val="00B050"/>
                </a:solidFill>
              </a:rPr>
              <a:t>Install</a:t>
            </a:r>
            <a:r>
              <a:rPr lang="es-ES" sz="1600" i="1" dirty="0" smtClean="0">
                <a:solidFill>
                  <a:srgbClr val="00B050"/>
                </a:solidFill>
              </a:rPr>
              <a:t> and test focal </a:t>
            </a:r>
            <a:r>
              <a:rPr lang="es-ES" sz="1600" i="1" dirty="0" err="1" smtClean="0">
                <a:solidFill>
                  <a:srgbClr val="00B050"/>
                </a:solidFill>
              </a:rPr>
              <a:t>plane</a:t>
            </a:r>
            <a:r>
              <a:rPr lang="es-ES" sz="1600" i="1" dirty="0" smtClean="0">
                <a:solidFill>
                  <a:srgbClr val="00B050"/>
                </a:solidFill>
              </a:rPr>
              <a:t> </a:t>
            </a:r>
            <a:r>
              <a:rPr lang="es-ES" sz="1600" i="1" dirty="0" err="1" smtClean="0">
                <a:solidFill>
                  <a:srgbClr val="00B050"/>
                </a:solidFill>
              </a:rPr>
              <a:t>detection</a:t>
            </a:r>
            <a:r>
              <a:rPr lang="es-ES" sz="1600" i="1" dirty="0" smtClean="0">
                <a:solidFill>
                  <a:srgbClr val="00B050"/>
                </a:solidFill>
              </a:rPr>
              <a:t> </a:t>
            </a:r>
            <a:r>
              <a:rPr lang="es-ES" sz="1600" i="1" dirty="0" err="1" smtClean="0">
                <a:solidFill>
                  <a:srgbClr val="00B050"/>
                </a:solidFill>
              </a:rPr>
              <a:t>system</a:t>
            </a:r>
            <a:r>
              <a:rPr lang="es-ES" sz="1600" i="1" dirty="0" smtClean="0">
                <a:solidFill>
                  <a:srgbClr val="00B050"/>
                </a:solidFill>
              </a:rPr>
              <a:t>	Aarhus</a:t>
            </a:r>
            <a:endParaRPr lang="en-GB" sz="1600" i="1" dirty="0" smtClean="0">
              <a:solidFill>
                <a:srgbClr val="00B050"/>
              </a:solidFill>
            </a:endParaRP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793184"/>
            <a:ext cx="2870714" cy="2013695"/>
          </a:xfrm>
          <a:prstGeom prst="rect">
            <a:avLst/>
          </a:prstGeom>
        </p:spPr>
      </p:pic>
      <p:sp>
        <p:nvSpPr>
          <p:cNvPr id="7" name="TextBox 6"/>
          <p:cNvSpPr txBox="1"/>
          <p:nvPr/>
        </p:nvSpPr>
        <p:spPr>
          <a:xfrm>
            <a:off x="3358836" y="681231"/>
            <a:ext cx="5350113" cy="2646878"/>
          </a:xfrm>
          <a:prstGeom prst="rect">
            <a:avLst/>
          </a:prstGeom>
          <a:solidFill>
            <a:srgbClr val="FFFF00"/>
          </a:solidFill>
        </p:spPr>
        <p:txBody>
          <a:bodyPr wrap="square" rtlCol="0">
            <a:spAutoFit/>
          </a:bodyPr>
          <a:lstStyle/>
          <a:p>
            <a:r>
              <a:rPr lang="en-GB" sz="1600" b="1" dirty="0"/>
              <a:t>The </a:t>
            </a:r>
            <a:r>
              <a:rPr lang="en-GB" sz="1600" b="1" dirty="0" err="1"/>
              <a:t>HiFi</a:t>
            </a:r>
            <a:r>
              <a:rPr lang="en-GB" sz="1600" b="1" dirty="0"/>
              <a:t>-collaboration Request to ISCC:</a:t>
            </a:r>
          </a:p>
          <a:p>
            <a:pPr marL="285750" indent="-285750">
              <a:buFont typeface="Arial" charset="0"/>
              <a:buChar char="•"/>
            </a:pPr>
            <a:r>
              <a:rPr lang="en-GB" sz="1600" dirty="0"/>
              <a:t>Endorse the installation of the </a:t>
            </a:r>
            <a:r>
              <a:rPr lang="en-GB" sz="1600" dirty="0" err="1"/>
              <a:t>TRI</a:t>
            </a:r>
            <a:r>
              <a:rPr lang="en-GB" sz="1600" dirty="0" err="1">
                <a:latin typeface="Symbol" charset="2"/>
                <a:ea typeface="Symbol" charset="2"/>
                <a:cs typeface="Symbol" charset="2"/>
              </a:rPr>
              <a:t>m</a:t>
            </a:r>
            <a:r>
              <a:rPr lang="en-GB" sz="1600" dirty="0" err="1"/>
              <a:t>P</a:t>
            </a:r>
            <a:r>
              <a:rPr lang="en-GB" sz="1600" dirty="0"/>
              <a:t> separator downstream </a:t>
            </a:r>
            <a:r>
              <a:rPr lang="en-GB" sz="1600" dirty="0" err="1"/>
              <a:t>Minball</a:t>
            </a:r>
            <a:r>
              <a:rPr lang="en-GB" sz="1600" dirty="0"/>
              <a:t> at XT01 beamline of HIE-ISOLDE  </a:t>
            </a:r>
            <a:r>
              <a:rPr lang="en-GB" sz="1600" b="1" dirty="0">
                <a:solidFill>
                  <a:srgbClr val="00B050"/>
                </a:solidFill>
              </a:rPr>
              <a:t>DONE!</a:t>
            </a:r>
          </a:p>
          <a:p>
            <a:pPr marL="285750" indent="-285750">
              <a:buFont typeface="Arial" charset="0"/>
              <a:buChar char="•"/>
            </a:pPr>
            <a:r>
              <a:rPr lang="en-GB" sz="1600" dirty="0"/>
              <a:t>Pay the transport from KVI to CERN of the separator  </a:t>
            </a:r>
            <a:r>
              <a:rPr lang="en-GB" sz="1600" b="1" dirty="0">
                <a:solidFill>
                  <a:srgbClr val="00B050"/>
                </a:solidFill>
              </a:rPr>
              <a:t>AGREED</a:t>
            </a:r>
            <a:r>
              <a:rPr lang="en-GB" sz="1600" b="1" dirty="0" smtClean="0">
                <a:solidFill>
                  <a:srgbClr val="00B050"/>
                </a:solidFill>
              </a:rPr>
              <a:t>!</a:t>
            </a:r>
            <a:endParaRPr lang="en-GB" sz="1600" b="1" dirty="0" smtClean="0">
              <a:solidFill>
                <a:srgbClr val="00B050"/>
              </a:solidFill>
            </a:endParaRPr>
          </a:p>
          <a:p>
            <a:pPr marL="285750" indent="-285750">
              <a:buFont typeface="Arial" charset="0"/>
              <a:buChar char="•"/>
            </a:pPr>
            <a:endParaRPr lang="en-GB" sz="1600" b="1" dirty="0">
              <a:solidFill>
                <a:schemeClr val="accent3">
                  <a:lumMod val="75000"/>
                </a:schemeClr>
              </a:solidFill>
            </a:endParaRPr>
          </a:p>
          <a:p>
            <a:r>
              <a:rPr lang="en-GB" sz="1600" b="1" dirty="0"/>
              <a:t>The </a:t>
            </a:r>
            <a:r>
              <a:rPr lang="en-GB" sz="1600" b="1" dirty="0" err="1"/>
              <a:t>HiFi</a:t>
            </a:r>
            <a:r>
              <a:rPr lang="en-GB" sz="1600" b="1" dirty="0"/>
              <a:t>-collaboration Request to </a:t>
            </a:r>
            <a:r>
              <a:rPr lang="en-GB" sz="1600" b="1" dirty="0" smtClean="0"/>
              <a:t>CERN:</a:t>
            </a:r>
            <a:endParaRPr lang="en-GB" sz="1600" b="1" dirty="0"/>
          </a:p>
          <a:p>
            <a:r>
              <a:rPr lang="en-US" sz="1600" dirty="0" smtClean="0"/>
              <a:t>Space in building B180, access to power and cooling water. </a:t>
            </a:r>
            <a:r>
              <a:rPr lang="en-GB" sz="1600" b="1" smtClean="0">
                <a:solidFill>
                  <a:srgbClr val="00B050"/>
                </a:solidFill>
              </a:rPr>
              <a:t>AGREED!</a:t>
            </a:r>
            <a:endParaRPr lang="en-GB" sz="1600" b="1" dirty="0">
              <a:solidFill>
                <a:srgbClr val="00B050"/>
              </a:solidFill>
            </a:endParaRPr>
          </a:p>
        </p:txBody>
      </p:sp>
    </p:spTree>
    <p:extLst>
      <p:ext uri="{BB962C8B-B14F-4D97-AF65-F5344CB8AC3E}">
        <p14:creationId xmlns:p14="http://schemas.microsoft.com/office/powerpoint/2010/main" val="14783055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3131840" y="118314"/>
            <a:ext cx="3858891" cy="328310"/>
          </a:xfrm>
        </p:spPr>
        <p:txBody>
          <a:bodyPr/>
          <a:lstStyle/>
          <a:p>
            <a:r>
              <a:rPr lang="es-ES_tradnl" sz="1800" dirty="0" err="1" smtClean="0"/>
              <a:t>Memorandum</a:t>
            </a:r>
            <a:r>
              <a:rPr lang="es-ES_tradnl" sz="1800" dirty="0" smtClean="0"/>
              <a:t> of </a:t>
            </a:r>
            <a:r>
              <a:rPr lang="es-ES_tradnl" sz="1800" dirty="0" err="1" smtClean="0"/>
              <a:t>Agreement</a:t>
            </a:r>
            <a:endParaRPr lang="es-ES_tradnl" sz="1800" dirty="0"/>
          </a:p>
        </p:txBody>
      </p:sp>
      <p:sp>
        <p:nvSpPr>
          <p:cNvPr id="3" name="Marcador de número de diapositiva 2"/>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15</a:t>
            </a:fld>
            <a:endParaRPr lang="es-ES" dirty="0">
              <a:solidFill>
                <a:prstClr val="black">
                  <a:tint val="75000"/>
                </a:prstClr>
              </a:solidFill>
              <a:latin typeface="Calibri"/>
            </a:endParaRPr>
          </a:p>
        </p:txBody>
      </p:sp>
      <p:sp>
        <p:nvSpPr>
          <p:cNvPr id="4" name="Marcador de pie de página 3"/>
          <p:cNvSpPr>
            <a:spLocks noGrp="1"/>
          </p:cNvSpPr>
          <p:nvPr>
            <p:ph type="ftr" sz="quarter" idx="3"/>
          </p:nvPr>
        </p:nvSpPr>
        <p:spPr/>
        <p:txBody>
          <a:bodyPr/>
          <a:lstStyle/>
          <a:p>
            <a:pPr algn="l">
              <a:defRPr/>
            </a:pPr>
            <a:r>
              <a:rPr lang="es-ES_tradnl" smtClean="0">
                <a:solidFill>
                  <a:prstClr val="black"/>
                </a:solidFill>
              </a:rPr>
              <a:t>O.Tengblad:  ISCC Nov. 2017,   HiFi @ ISOLDE</a:t>
            </a:r>
            <a:endParaRPr lang="es-ES" dirty="0">
              <a:solidFill>
                <a:prstClr val="black"/>
              </a:solidFill>
            </a:endParaRPr>
          </a:p>
        </p:txBody>
      </p:sp>
      <p:sp>
        <p:nvSpPr>
          <p:cNvPr id="6" name="CuadroTexto 5"/>
          <p:cNvSpPr txBox="1"/>
          <p:nvPr/>
        </p:nvSpPr>
        <p:spPr>
          <a:xfrm>
            <a:off x="395536" y="908706"/>
            <a:ext cx="6989641" cy="5447645"/>
          </a:xfrm>
          <a:prstGeom prst="rect">
            <a:avLst/>
          </a:prstGeom>
          <a:noFill/>
        </p:spPr>
        <p:txBody>
          <a:bodyPr wrap="square" rtlCol="0">
            <a:spAutoFit/>
          </a:bodyPr>
          <a:lstStyle/>
          <a:p>
            <a:r>
              <a:rPr lang="en-US" sz="1200" b="1" dirty="0"/>
              <a:t>Memorandum of Agreement</a:t>
            </a:r>
            <a:endParaRPr lang="es-ES_tradnl" sz="1200" dirty="0"/>
          </a:p>
          <a:p>
            <a:r>
              <a:rPr lang="en-US" sz="1200" dirty="0"/>
              <a:t>between</a:t>
            </a:r>
            <a:endParaRPr lang="es-ES_tradnl" sz="1200" dirty="0"/>
          </a:p>
          <a:p>
            <a:r>
              <a:rPr lang="en-US" sz="1200" i="1" dirty="0"/>
              <a:t>University of Groningen PO Box 72 9700 AB Groningen</a:t>
            </a:r>
            <a:endParaRPr lang="es-ES_tradnl" sz="1200" dirty="0"/>
          </a:p>
          <a:p>
            <a:r>
              <a:rPr lang="en-US" sz="1200" dirty="0"/>
              <a:t>and</a:t>
            </a:r>
            <a:endParaRPr lang="es-ES_tradnl" sz="1200" dirty="0"/>
          </a:p>
          <a:p>
            <a:r>
              <a:rPr lang="en-US" sz="1200" b="1" i="1" dirty="0" smtClean="0">
                <a:solidFill>
                  <a:srgbClr val="FF0000"/>
                </a:solidFill>
              </a:rPr>
              <a:t>The </a:t>
            </a:r>
            <a:r>
              <a:rPr lang="en-US" sz="1200" b="1" i="1" dirty="0" err="1" smtClean="0">
                <a:solidFill>
                  <a:srgbClr val="FF0000"/>
                </a:solidFill>
              </a:rPr>
              <a:t>HiFi</a:t>
            </a:r>
            <a:r>
              <a:rPr lang="en-US" sz="1200" b="1" i="1" dirty="0" smtClean="0">
                <a:solidFill>
                  <a:srgbClr val="FF0000"/>
                </a:solidFill>
              </a:rPr>
              <a:t> Collaboration</a:t>
            </a:r>
            <a:r>
              <a:rPr lang="en-US" sz="1200" b="1" i="1" dirty="0" smtClean="0"/>
              <a:t> </a:t>
            </a:r>
            <a:r>
              <a:rPr lang="en-US" sz="1200" i="1" dirty="0"/>
              <a:t>at CERN/ISOLDE CH-1211 Geneva Switzerland</a:t>
            </a:r>
            <a:endParaRPr lang="es-ES_tradnl" sz="1200" dirty="0"/>
          </a:p>
          <a:p>
            <a:r>
              <a:rPr lang="en-US" sz="1200" b="1" dirty="0"/>
              <a:t>Concerning: Transfer of </a:t>
            </a:r>
            <a:r>
              <a:rPr lang="en-US" sz="1200" b="1" dirty="0" err="1"/>
              <a:t>TRIμP</a:t>
            </a:r>
            <a:r>
              <a:rPr lang="en-US" sz="1200" b="1" dirty="0"/>
              <a:t> Separator to CERN/ISOLDE </a:t>
            </a:r>
            <a:endParaRPr lang="es-ES_tradnl" sz="1200" dirty="0"/>
          </a:p>
          <a:p>
            <a:r>
              <a:rPr lang="en-US" sz="1200" b="1" dirty="0"/>
              <a:t>Purpose of agreement</a:t>
            </a:r>
            <a:endParaRPr lang="es-ES_tradnl" sz="1200" dirty="0"/>
          </a:p>
          <a:p>
            <a:r>
              <a:rPr lang="en-US" sz="1200" dirty="0"/>
              <a:t>Transfer of the </a:t>
            </a:r>
            <a:r>
              <a:rPr lang="en-US" sz="1200" dirty="0" err="1"/>
              <a:t>TRIμP</a:t>
            </a:r>
            <a:r>
              <a:rPr lang="en-US" sz="1200" dirty="0"/>
              <a:t> separator from the Fundamental Interaction and Symmetries Group at the Van </a:t>
            </a:r>
            <a:r>
              <a:rPr lang="en-US" sz="1200" dirty="0" err="1"/>
              <a:t>Swinderen</a:t>
            </a:r>
            <a:r>
              <a:rPr lang="en-US" sz="1200" dirty="0"/>
              <a:t> Institute for Particle Physics and Gravity, University of Groningen to ISOLDE at CERN. The separator was built within the framework of the </a:t>
            </a:r>
            <a:r>
              <a:rPr lang="en-US" sz="1200" dirty="0" err="1"/>
              <a:t>TRIμP</a:t>
            </a:r>
            <a:r>
              <a:rPr lang="en-US" sz="1200" dirty="0"/>
              <a:t> </a:t>
            </a:r>
            <a:r>
              <a:rPr lang="en-US" sz="1200" dirty="0" err="1"/>
              <a:t>programme</a:t>
            </a:r>
            <a:r>
              <a:rPr lang="en-US" sz="1200" dirty="0"/>
              <a:t> funded by the University of Groningen and the Dutch funding agency FOM and was commissioned in 2004. It has been used until 2013 for the separation of isotopes produced in fusion-evaporation and fission reactions. Stable beams, mainly lead beams (</a:t>
            </a:r>
            <a:r>
              <a:rPr lang="en-US" sz="1200" baseline="30000" dirty="0"/>
              <a:t>206,208</a:t>
            </a:r>
            <a:r>
              <a:rPr lang="en-US" sz="1200" dirty="0"/>
              <a:t>Pb) on carbon targets (</a:t>
            </a:r>
            <a:r>
              <a:rPr lang="en-US" sz="1200" baseline="30000" dirty="0"/>
              <a:t>12</a:t>
            </a:r>
            <a:r>
              <a:rPr lang="en-US" sz="1200" dirty="0"/>
              <a:t>C) of up to 100 W (until 2011) and neon beams on hydrogen/deuterium targets of up to 300W, were used.</a:t>
            </a:r>
            <a:endParaRPr lang="es-ES_tradnl" sz="1200" dirty="0"/>
          </a:p>
          <a:p>
            <a:r>
              <a:rPr lang="en-US" sz="1200" dirty="0"/>
              <a:t>The equipment, referred to as the </a:t>
            </a:r>
            <a:r>
              <a:rPr lang="en-US" sz="1200" dirty="0" err="1"/>
              <a:t>TRIμP</a:t>
            </a:r>
            <a:r>
              <a:rPr lang="en-US" sz="1200" dirty="0"/>
              <a:t>-separator in the following, consists of four dipoles, four quadrupole-doublet magnets and one </a:t>
            </a:r>
            <a:r>
              <a:rPr lang="en-US" sz="1200" dirty="0" err="1"/>
              <a:t>hexapole</a:t>
            </a:r>
            <a:r>
              <a:rPr lang="en-US" sz="1200" dirty="0"/>
              <a:t> magnet, including the vacuum chamber and the slit systems. The equipment is transferred to ISOLDE as a complete device but only including the components listed by the radioprotection officer in the list in appendix B. A full list of the components of the </a:t>
            </a:r>
            <a:r>
              <a:rPr lang="en-US" sz="1200" dirty="0" err="1"/>
              <a:t>TRIμP</a:t>
            </a:r>
            <a:r>
              <a:rPr lang="en-US" sz="1200" dirty="0"/>
              <a:t>-separator is given in Appendix A.</a:t>
            </a:r>
            <a:endParaRPr lang="es-ES_tradnl" sz="1200" dirty="0"/>
          </a:p>
          <a:p>
            <a:r>
              <a:rPr lang="en-US" sz="1200" dirty="0"/>
              <a:t>The ISOLDE Collaboration is very pleased with the donation of the </a:t>
            </a:r>
            <a:r>
              <a:rPr lang="en-US" sz="1200" dirty="0" err="1"/>
              <a:t>TRIuP</a:t>
            </a:r>
            <a:r>
              <a:rPr lang="en-US" sz="1200" dirty="0"/>
              <a:t> spectrometer and by the interest shown by the Fundamental Interactions and Symmetry Group in performing experiments at ISOLDE. The group at the Van </a:t>
            </a:r>
            <a:r>
              <a:rPr lang="en-US" sz="1200" dirty="0" err="1"/>
              <a:t>Swinderen</a:t>
            </a:r>
            <a:r>
              <a:rPr lang="en-US" sz="1200" dirty="0"/>
              <a:t> Institute is interested in exploiting the beams at ISOLDE for measurements related  to atomic parity violation. The Collaboration invites the group to present the case in its meeting the 27th of June 2017. If the physics case is endorsed by the INTC the ISOLDE Collaboration will facilitate the access service at the Facility at the same level enjoyed by ISOLDE members for setting up a new experiment.</a:t>
            </a:r>
            <a:endParaRPr lang="es-ES_tradnl" sz="1200" dirty="0"/>
          </a:p>
          <a:p>
            <a:r>
              <a:rPr lang="en-US" sz="1200" dirty="0"/>
              <a:t> </a:t>
            </a:r>
            <a:endParaRPr lang="es-ES_tradnl" sz="1200" dirty="0"/>
          </a:p>
          <a:p>
            <a:r>
              <a:rPr lang="en-US" sz="1200" b="1" dirty="0"/>
              <a:t>Cost:</a:t>
            </a:r>
            <a:endParaRPr lang="es-ES_tradnl" sz="1200" dirty="0"/>
          </a:p>
          <a:p>
            <a:r>
              <a:rPr lang="en-US" sz="1200" dirty="0">
                <a:solidFill>
                  <a:srgbClr val="FF0000"/>
                </a:solidFill>
              </a:rPr>
              <a:t>All costs associated with the transport of the </a:t>
            </a:r>
            <a:r>
              <a:rPr lang="en-US" sz="1200" dirty="0" err="1">
                <a:solidFill>
                  <a:srgbClr val="FF0000"/>
                </a:solidFill>
              </a:rPr>
              <a:t>TRIμP</a:t>
            </a:r>
            <a:r>
              <a:rPr lang="en-US" sz="1200" dirty="0">
                <a:solidFill>
                  <a:srgbClr val="FF0000"/>
                </a:solidFill>
              </a:rPr>
              <a:t>-separator from Groningen, NL, to CERN, CH, will be covered by ISOLDE. Such costs include packaging, freight, insurance, import duties and local taxes.</a:t>
            </a:r>
            <a:endParaRPr lang="es-ES_tradnl" sz="1200" dirty="0">
              <a:solidFill>
                <a:srgbClr val="FF0000"/>
              </a:solidFill>
            </a:endParaRPr>
          </a:p>
        </p:txBody>
      </p:sp>
    </p:spTree>
    <p:extLst>
      <p:ext uri="{BB962C8B-B14F-4D97-AF65-F5344CB8AC3E}">
        <p14:creationId xmlns:p14="http://schemas.microsoft.com/office/powerpoint/2010/main" val="18927606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16</a:t>
            </a:fld>
            <a:endParaRPr lang="es-ES" dirty="0">
              <a:solidFill>
                <a:prstClr val="black">
                  <a:tint val="75000"/>
                </a:prstClr>
              </a:solidFill>
              <a:latin typeface="Calibri"/>
            </a:endParaRPr>
          </a:p>
        </p:txBody>
      </p:sp>
      <p:sp>
        <p:nvSpPr>
          <p:cNvPr id="4" name="Marcador de pie de página 3"/>
          <p:cNvSpPr>
            <a:spLocks noGrp="1"/>
          </p:cNvSpPr>
          <p:nvPr>
            <p:ph type="ftr" sz="quarter" idx="3"/>
          </p:nvPr>
        </p:nvSpPr>
        <p:spPr/>
        <p:txBody>
          <a:bodyPr/>
          <a:lstStyle/>
          <a:p>
            <a:pPr algn="l">
              <a:defRPr/>
            </a:pPr>
            <a:r>
              <a:rPr lang="es-ES_tradnl" smtClean="0">
                <a:solidFill>
                  <a:prstClr val="black"/>
                </a:solidFill>
              </a:rPr>
              <a:t>O.Tengblad:  ISCC Nov. 2017,   HiFi @ ISOLDE</a:t>
            </a:r>
            <a:endParaRPr lang="es-ES" dirty="0">
              <a:solidFill>
                <a:prstClr val="black"/>
              </a:solidFill>
            </a:endParaRPr>
          </a:p>
        </p:txBody>
      </p:sp>
      <p:sp>
        <p:nvSpPr>
          <p:cNvPr id="5" name="CuadroTexto 4"/>
          <p:cNvSpPr txBox="1"/>
          <p:nvPr/>
        </p:nvSpPr>
        <p:spPr>
          <a:xfrm>
            <a:off x="755576" y="1556792"/>
            <a:ext cx="6048672" cy="3600986"/>
          </a:xfrm>
          <a:prstGeom prst="rect">
            <a:avLst/>
          </a:prstGeom>
          <a:noFill/>
        </p:spPr>
        <p:txBody>
          <a:bodyPr wrap="square" rtlCol="0">
            <a:spAutoFit/>
          </a:bodyPr>
          <a:lstStyle/>
          <a:p>
            <a:r>
              <a:rPr lang="en-US" sz="1200" b="1" dirty="0"/>
              <a:t>Warranty:</a:t>
            </a:r>
            <a:endParaRPr lang="es-ES_tradnl" sz="1200" dirty="0"/>
          </a:p>
          <a:p>
            <a:r>
              <a:rPr lang="en-US" sz="1200" dirty="0"/>
              <a:t>The University of Groningen gives no warranty of the regular function of the </a:t>
            </a:r>
            <a:r>
              <a:rPr lang="en-US" sz="1200" dirty="0" err="1"/>
              <a:t>TRIμP</a:t>
            </a:r>
            <a:r>
              <a:rPr lang="en-US" sz="1200" dirty="0"/>
              <a:t>-separator. In case of loss or damage before or during delivery to the transportation company from the location in Groningen to CERN, ISOLDE is not entitled claim any indemnification.</a:t>
            </a:r>
            <a:endParaRPr lang="es-ES_tradnl" sz="1200" dirty="0"/>
          </a:p>
          <a:p>
            <a:r>
              <a:rPr lang="en-US" sz="1200" b="1" dirty="0"/>
              <a:t>Liability:</a:t>
            </a:r>
            <a:endParaRPr lang="es-ES_tradnl" sz="1200" dirty="0"/>
          </a:p>
          <a:p>
            <a:r>
              <a:rPr lang="en-US" sz="1200" dirty="0"/>
              <a:t>The University of Groningen shall not be liable towards ISOLDE for any damages including indirect and/or consequential damages. ISOLDE shall indemnify, defend and hold harmless the University of Groningen, its employees from any and all claims, liabilities, losses, damages and expenses arising out, or in, connection with the donated equipment.</a:t>
            </a:r>
            <a:endParaRPr lang="es-ES_tradnl" sz="1200" dirty="0"/>
          </a:p>
          <a:p>
            <a:r>
              <a:rPr lang="en-US" sz="1200" b="1" dirty="0"/>
              <a:t>Additional: </a:t>
            </a:r>
            <a:endParaRPr lang="es-ES_tradnl" sz="1200" dirty="0"/>
          </a:p>
          <a:p>
            <a:r>
              <a:rPr lang="en-US" sz="1200" dirty="0"/>
              <a:t>This contract is valid subject to the necessary official permissions and licenses (e.g. export license, import license) to be obtained and paid by ISOLDE. A declaration by the responsible radiation protection officer at the University of Groningen concerning the levels of residual radioactivity of the </a:t>
            </a:r>
            <a:r>
              <a:rPr lang="en-US" sz="1200" dirty="0" err="1"/>
              <a:t>TRIμP</a:t>
            </a:r>
            <a:r>
              <a:rPr lang="en-US" sz="1200" dirty="0"/>
              <a:t>-separator, as listed in Appendix A, is attached to this agreement as Appendix B.</a:t>
            </a:r>
            <a:endParaRPr lang="es-ES_tradnl" sz="1200" dirty="0"/>
          </a:p>
          <a:p>
            <a:r>
              <a:rPr lang="en-US" sz="1200" b="1" dirty="0"/>
              <a:t>Appendix A: The </a:t>
            </a:r>
            <a:r>
              <a:rPr lang="en-US" sz="1200" b="1" dirty="0" err="1"/>
              <a:t>TRIμP</a:t>
            </a:r>
            <a:r>
              <a:rPr lang="en-US" sz="1200" b="1" dirty="0"/>
              <a:t> separator.</a:t>
            </a:r>
            <a:endParaRPr lang="es-ES_tradnl" sz="1200" dirty="0"/>
          </a:p>
          <a:p>
            <a:r>
              <a:rPr lang="en-US" sz="1200" dirty="0"/>
              <a:t>The figures below are to help to identify the various components in term of beam optics and vacuum. The equipment includes the magnets and the vacuum chambers.</a:t>
            </a:r>
            <a:endParaRPr lang="es-ES_tradnl" sz="1200" dirty="0"/>
          </a:p>
          <a:p>
            <a:r>
              <a:rPr lang="en-US" sz="1200" b="1" dirty="0"/>
              <a:t>Appendix B: Declaration from radioprotection officer at the University of Groningen</a:t>
            </a:r>
            <a:endParaRPr lang="es-ES_tradnl" sz="1200" dirty="0"/>
          </a:p>
        </p:txBody>
      </p:sp>
      <p:sp>
        <p:nvSpPr>
          <p:cNvPr id="6" name="Título 1"/>
          <p:cNvSpPr>
            <a:spLocks noGrp="1"/>
          </p:cNvSpPr>
          <p:nvPr>
            <p:ph type="title"/>
          </p:nvPr>
        </p:nvSpPr>
        <p:spPr>
          <a:xfrm>
            <a:off x="3059832" y="188640"/>
            <a:ext cx="3858891" cy="328310"/>
          </a:xfrm>
        </p:spPr>
        <p:txBody>
          <a:bodyPr/>
          <a:lstStyle/>
          <a:p>
            <a:r>
              <a:rPr lang="es-ES_tradnl" sz="1800" dirty="0" err="1" smtClean="0"/>
              <a:t>Memorandum</a:t>
            </a:r>
            <a:r>
              <a:rPr lang="es-ES_tradnl" sz="1800" dirty="0" smtClean="0"/>
              <a:t> of </a:t>
            </a:r>
            <a:r>
              <a:rPr lang="es-ES_tradnl" sz="1800" dirty="0" err="1" smtClean="0"/>
              <a:t>Agreement</a:t>
            </a:r>
            <a:endParaRPr lang="es-ES_tradnl" sz="1800" dirty="0"/>
          </a:p>
        </p:txBody>
      </p:sp>
    </p:spTree>
    <p:extLst>
      <p:ext uri="{BB962C8B-B14F-4D97-AF65-F5344CB8AC3E}">
        <p14:creationId xmlns:p14="http://schemas.microsoft.com/office/powerpoint/2010/main" val="15134912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2</a:t>
            </a:fld>
            <a:endParaRPr lang="es-ES" dirty="0">
              <a:solidFill>
                <a:prstClr val="black">
                  <a:tint val="75000"/>
                </a:prstClr>
              </a:solidFill>
              <a:latin typeface="Calibri"/>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01" y="745261"/>
            <a:ext cx="4716016" cy="1345790"/>
          </a:xfrm>
          <a:prstGeom prst="rect">
            <a:avLst/>
          </a:prstGeom>
        </p:spPr>
      </p:pic>
      <p:sp>
        <p:nvSpPr>
          <p:cNvPr id="5" name="Rectángulo 4"/>
          <p:cNvSpPr/>
          <p:nvPr/>
        </p:nvSpPr>
        <p:spPr>
          <a:xfrm>
            <a:off x="172859" y="2453366"/>
            <a:ext cx="4565802" cy="2800767"/>
          </a:xfrm>
          <a:prstGeom prst="rect">
            <a:avLst/>
          </a:prstGeom>
          <a:ln>
            <a:solidFill>
              <a:schemeClr val="accent1"/>
            </a:solidFill>
          </a:ln>
        </p:spPr>
        <p:txBody>
          <a:bodyPr wrap="none">
            <a:spAutoFit/>
          </a:bodyPr>
          <a:lstStyle/>
          <a:p>
            <a:r>
              <a:rPr lang="de-DE" b="1" dirty="0"/>
              <a:t>Coulomb </a:t>
            </a:r>
            <a:r>
              <a:rPr lang="de-DE" b="1" dirty="0" err="1" smtClean="0"/>
              <a:t>excitation</a:t>
            </a:r>
            <a:endParaRPr lang="de-DE" b="1" dirty="0" smtClean="0"/>
          </a:p>
          <a:p>
            <a:pPr>
              <a:buFontTx/>
              <a:buChar char="•"/>
            </a:pPr>
            <a:r>
              <a:rPr lang="de-DE" altLang="es-ES_tradnl" sz="1400" dirty="0" smtClean="0"/>
              <a:t>  </a:t>
            </a:r>
            <a:r>
              <a:rPr lang="de-DE" altLang="es-ES_tradnl" sz="1400" dirty="0" err="1" smtClean="0"/>
              <a:t>Energy</a:t>
            </a:r>
            <a:r>
              <a:rPr lang="de-DE" altLang="es-ES_tradnl" sz="1400" dirty="0"/>
              <a:t>: </a:t>
            </a:r>
            <a:r>
              <a:rPr lang="de-DE" altLang="es-ES_tradnl" sz="1400" dirty="0" err="1"/>
              <a:t>about</a:t>
            </a:r>
            <a:r>
              <a:rPr lang="de-DE" altLang="es-ES_tradnl" sz="1400" dirty="0"/>
              <a:t> 4 - 5.5 </a:t>
            </a:r>
            <a:r>
              <a:rPr lang="de-DE" altLang="es-ES_tradnl" sz="1400" dirty="0" err="1"/>
              <a:t>MeV</a:t>
            </a:r>
            <a:r>
              <a:rPr lang="de-DE" altLang="es-ES_tradnl" sz="1400" dirty="0"/>
              <a:t>/</a:t>
            </a:r>
            <a:r>
              <a:rPr lang="de-DE" altLang="es-ES_tradnl" sz="1400" dirty="0" err="1"/>
              <a:t>u</a:t>
            </a:r>
            <a:endParaRPr lang="de-DE" altLang="es-ES_tradnl" sz="1400" dirty="0"/>
          </a:p>
          <a:p>
            <a:pPr>
              <a:buFontTx/>
              <a:buChar char="•"/>
            </a:pPr>
            <a:r>
              <a:rPr lang="de-DE" altLang="es-ES_tradnl" sz="1400" dirty="0"/>
              <a:t>  </a:t>
            </a:r>
            <a:r>
              <a:rPr lang="de-DE" altLang="es-ES_tradnl" sz="1400" dirty="0" err="1"/>
              <a:t>Intensities</a:t>
            </a:r>
            <a:r>
              <a:rPr lang="de-DE" altLang="es-ES_tradnl" sz="1400" dirty="0"/>
              <a:t>: &gt; 10</a:t>
            </a:r>
            <a:r>
              <a:rPr lang="de-DE" altLang="es-ES_tradnl" sz="1400" baseline="30000" dirty="0"/>
              <a:t>2</a:t>
            </a:r>
            <a:r>
              <a:rPr lang="de-DE" altLang="es-ES_tradnl" sz="1400" dirty="0"/>
              <a:t>/s … 10</a:t>
            </a:r>
            <a:r>
              <a:rPr lang="de-DE" altLang="es-ES_tradnl" sz="1400" baseline="30000" dirty="0"/>
              <a:t>8</a:t>
            </a:r>
            <a:r>
              <a:rPr lang="de-DE" altLang="es-ES_tradnl" sz="1400" dirty="0"/>
              <a:t>/s</a:t>
            </a:r>
          </a:p>
          <a:p>
            <a:endParaRPr lang="de-DE" sz="1400" dirty="0" smtClean="0"/>
          </a:p>
          <a:p>
            <a:pPr>
              <a:buFontTx/>
              <a:buChar char="•"/>
            </a:pPr>
            <a:r>
              <a:rPr lang="de-DE" altLang="es-ES_tradnl" sz="1400" dirty="0" smtClean="0"/>
              <a:t>  </a:t>
            </a:r>
            <a:r>
              <a:rPr lang="de-DE" altLang="es-ES_tradnl" sz="1400" u="sng" dirty="0" smtClean="0"/>
              <a:t>Large </a:t>
            </a:r>
            <a:r>
              <a:rPr lang="de-DE" altLang="es-ES_tradnl" sz="1400" u="sng" dirty="0" err="1"/>
              <a:t>range</a:t>
            </a:r>
            <a:r>
              <a:rPr lang="de-DE" altLang="es-ES_tradnl" sz="1400" u="sng" dirty="0"/>
              <a:t> </a:t>
            </a:r>
            <a:r>
              <a:rPr lang="de-DE" altLang="es-ES_tradnl" sz="1400" u="sng" dirty="0" err="1"/>
              <a:t>of</a:t>
            </a:r>
            <a:r>
              <a:rPr lang="de-DE" altLang="es-ES_tradnl" sz="1400" u="sng" dirty="0"/>
              <a:t> </a:t>
            </a:r>
            <a:r>
              <a:rPr lang="de-DE" altLang="es-ES_tradnl" sz="1400" u="sng" dirty="0" err="1"/>
              <a:t>scattering</a:t>
            </a:r>
            <a:r>
              <a:rPr lang="de-DE" altLang="es-ES_tradnl" sz="1400" u="sng" dirty="0"/>
              <a:t> </a:t>
            </a:r>
            <a:r>
              <a:rPr lang="de-DE" altLang="es-ES_tradnl" sz="1400" u="sng" dirty="0" err="1"/>
              <a:t>angles</a:t>
            </a:r>
            <a:r>
              <a:rPr lang="de-DE" altLang="es-ES_tradnl" sz="1400" dirty="0"/>
              <a:t> </a:t>
            </a:r>
          </a:p>
          <a:p>
            <a:r>
              <a:rPr lang="de-DE" altLang="es-ES_tradnl" sz="1400" dirty="0"/>
              <a:t>   … event-</a:t>
            </a:r>
            <a:r>
              <a:rPr lang="de-DE" altLang="es-ES_tradnl" sz="1400" dirty="0" err="1"/>
              <a:t>by</a:t>
            </a:r>
            <a:r>
              <a:rPr lang="de-DE" altLang="es-ES_tradnl" sz="1400" dirty="0"/>
              <a:t>-event </a:t>
            </a:r>
            <a:r>
              <a:rPr lang="de-DE" altLang="es-ES_tradnl" sz="1400" dirty="0" err="1"/>
              <a:t>identification</a:t>
            </a:r>
            <a:r>
              <a:rPr lang="de-DE" altLang="es-ES_tradnl" sz="1400" dirty="0"/>
              <a:t> not </a:t>
            </a:r>
            <a:r>
              <a:rPr lang="de-DE" altLang="es-ES_tradnl" sz="1400" dirty="0" err="1"/>
              <a:t>possible</a:t>
            </a:r>
            <a:endParaRPr lang="de-DE" altLang="es-ES_tradnl" sz="1400" dirty="0"/>
          </a:p>
          <a:p>
            <a:r>
              <a:rPr lang="de-DE" altLang="es-ES_tradnl" sz="1400" dirty="0" smtClean="0"/>
              <a:t>3 </a:t>
            </a:r>
            <a:r>
              <a:rPr lang="de-DE" altLang="es-ES_tradnl" sz="1400" dirty="0" err="1"/>
              <a:t>LoIs</a:t>
            </a:r>
            <a:r>
              <a:rPr lang="de-DE" altLang="es-ES_tradnl" sz="1400" dirty="0"/>
              <a:t> </a:t>
            </a:r>
            <a:r>
              <a:rPr lang="de-DE" altLang="es-ES_tradnl" sz="1400" dirty="0" err="1"/>
              <a:t>mention</a:t>
            </a:r>
            <a:r>
              <a:rPr lang="de-DE" altLang="es-ES_tradnl" sz="1400" dirty="0"/>
              <a:t> A </a:t>
            </a:r>
            <a:r>
              <a:rPr lang="de-DE" altLang="es-ES_tradnl" sz="1400" dirty="0" err="1"/>
              <a:t>and</a:t>
            </a:r>
            <a:r>
              <a:rPr lang="de-DE" altLang="es-ES_tradnl" sz="1400" dirty="0"/>
              <a:t> Z </a:t>
            </a:r>
            <a:r>
              <a:rPr lang="de-DE" altLang="es-ES_tradnl" sz="1400" dirty="0" err="1"/>
              <a:t>determination</a:t>
            </a:r>
            <a:r>
              <a:rPr lang="de-DE" altLang="es-ES_tradnl" sz="1400" dirty="0"/>
              <a:t> </a:t>
            </a:r>
            <a:r>
              <a:rPr lang="de-DE" altLang="es-ES_tradnl" sz="1400" dirty="0" err="1"/>
              <a:t>for</a:t>
            </a:r>
            <a:r>
              <a:rPr lang="de-DE" altLang="es-ES_tradnl" sz="1400" dirty="0"/>
              <a:t> </a:t>
            </a:r>
            <a:r>
              <a:rPr lang="de-DE" altLang="es-ES_tradnl" sz="1400" dirty="0" err="1"/>
              <a:t>scattered</a:t>
            </a:r>
            <a:r>
              <a:rPr lang="de-DE" altLang="es-ES_tradnl" sz="1400" dirty="0"/>
              <a:t> </a:t>
            </a:r>
            <a:r>
              <a:rPr lang="de-DE" altLang="es-ES_tradnl" sz="1400" dirty="0" err="1"/>
              <a:t>particles</a:t>
            </a:r>
            <a:endParaRPr lang="de-DE" altLang="es-ES_tradnl" sz="1400" dirty="0"/>
          </a:p>
          <a:p>
            <a:r>
              <a:rPr lang="de-DE" altLang="es-ES_tradnl" sz="1400" dirty="0">
                <a:latin typeface="Wingdings" charset="2"/>
              </a:rPr>
              <a:t> </a:t>
            </a:r>
            <a:r>
              <a:rPr lang="de-DE" altLang="es-ES_tradnl" sz="1400" dirty="0" err="1">
                <a:latin typeface="Wingdings" charset="2"/>
              </a:rPr>
              <a:t>è</a:t>
            </a:r>
            <a:r>
              <a:rPr lang="de-DE" altLang="es-ES_tradnl" sz="1400" dirty="0"/>
              <a:t> large </a:t>
            </a:r>
            <a:r>
              <a:rPr lang="de-DE" altLang="es-ES_tradnl" sz="1400" dirty="0" err="1"/>
              <a:t>area</a:t>
            </a:r>
            <a:r>
              <a:rPr lang="de-DE" altLang="es-ES_tradnl" sz="1400" dirty="0"/>
              <a:t> Bragg </a:t>
            </a:r>
            <a:r>
              <a:rPr lang="de-DE" altLang="es-ES_tradnl" sz="1400" dirty="0" err="1"/>
              <a:t>detector</a:t>
            </a:r>
            <a:r>
              <a:rPr lang="de-DE" altLang="es-ES_tradnl" sz="1400" dirty="0"/>
              <a:t> </a:t>
            </a:r>
          </a:p>
          <a:p>
            <a:pPr>
              <a:buFontTx/>
              <a:buChar char="•"/>
            </a:pPr>
            <a:endParaRPr lang="de-DE" altLang="es-ES_tradnl" sz="1400" dirty="0"/>
          </a:p>
          <a:p>
            <a:pPr>
              <a:buFontTx/>
              <a:buChar char="•"/>
            </a:pPr>
            <a:r>
              <a:rPr lang="de-DE" altLang="es-ES_tradnl" sz="1400" dirty="0"/>
              <a:t>  </a:t>
            </a:r>
            <a:r>
              <a:rPr lang="de-DE" altLang="es-ES_tradnl" sz="1400" dirty="0" err="1"/>
              <a:t>Spectrometer</a:t>
            </a:r>
            <a:r>
              <a:rPr lang="de-DE" altLang="es-ES_tradnl" sz="1400" dirty="0"/>
              <a:t>/</a:t>
            </a:r>
            <a:r>
              <a:rPr lang="de-DE" altLang="es-ES_tradnl" sz="1400" dirty="0" err="1"/>
              <a:t>separator</a:t>
            </a:r>
            <a:r>
              <a:rPr lang="de-DE" altLang="es-ES_tradnl" sz="1400" dirty="0"/>
              <a:t> </a:t>
            </a:r>
            <a:r>
              <a:rPr lang="de-DE" altLang="es-ES_tradnl" sz="1400" dirty="0" err="1"/>
              <a:t>used</a:t>
            </a:r>
            <a:r>
              <a:rPr lang="de-DE" altLang="es-ES_tradnl" sz="1400" dirty="0"/>
              <a:t> </a:t>
            </a:r>
            <a:r>
              <a:rPr lang="de-DE" altLang="es-ES_tradnl" sz="1400" dirty="0" err="1"/>
              <a:t>to</a:t>
            </a:r>
            <a:r>
              <a:rPr lang="de-DE" altLang="es-ES_tradnl" sz="1400" dirty="0"/>
              <a:t> </a:t>
            </a:r>
            <a:r>
              <a:rPr lang="de-DE" altLang="es-ES_tradnl" sz="1400" dirty="0" err="1"/>
              <a:t>determine</a:t>
            </a:r>
            <a:endParaRPr lang="de-DE" altLang="es-ES_tradnl" sz="1400" dirty="0"/>
          </a:p>
          <a:p>
            <a:r>
              <a:rPr lang="de-DE" altLang="es-ES_tradnl" sz="1400" dirty="0"/>
              <a:t>   - </a:t>
            </a:r>
            <a:r>
              <a:rPr lang="de-DE" altLang="es-ES_tradnl" sz="1400" u="sng" dirty="0"/>
              <a:t>Beam </a:t>
            </a:r>
            <a:r>
              <a:rPr lang="de-DE" altLang="es-ES_tradnl" sz="1400" u="sng" dirty="0" err="1"/>
              <a:t>composition</a:t>
            </a:r>
            <a:r>
              <a:rPr lang="de-DE" altLang="es-ES_tradnl" sz="1400" dirty="0"/>
              <a:t> </a:t>
            </a:r>
            <a:r>
              <a:rPr lang="de-DE" altLang="es-ES_tradnl" sz="1400" dirty="0" err="1"/>
              <a:t>for</a:t>
            </a:r>
            <a:r>
              <a:rPr lang="de-DE" altLang="es-ES_tradnl" sz="1400" dirty="0"/>
              <a:t> </a:t>
            </a:r>
            <a:r>
              <a:rPr lang="de-DE" altLang="es-ES_tradnl" sz="1400" dirty="0" err="1"/>
              <a:t>normalisation</a:t>
            </a:r>
            <a:endParaRPr lang="de-DE" altLang="es-ES_tradnl" sz="1400" dirty="0"/>
          </a:p>
          <a:p>
            <a:r>
              <a:rPr lang="de-DE" altLang="es-ES_tradnl" sz="1400" dirty="0"/>
              <a:t>   - </a:t>
            </a:r>
            <a:r>
              <a:rPr lang="de-DE" altLang="es-ES_tradnl" sz="1400" u="sng" dirty="0"/>
              <a:t>Integral </a:t>
            </a:r>
            <a:r>
              <a:rPr lang="de-DE" altLang="es-ES_tradnl" sz="1400" u="sng" dirty="0" err="1"/>
              <a:t>measurement</a:t>
            </a:r>
            <a:r>
              <a:rPr lang="de-DE" altLang="es-ES_tradnl" sz="1400" dirty="0"/>
              <a:t> </a:t>
            </a:r>
            <a:r>
              <a:rPr lang="de-DE" altLang="es-ES_tradnl" sz="1400" dirty="0" err="1" smtClean="0"/>
              <a:t>sufficient</a:t>
            </a:r>
            <a:endParaRPr lang="de-DE" altLang="es-ES_tradnl" sz="1400" dirty="0"/>
          </a:p>
        </p:txBody>
      </p:sp>
      <p:sp>
        <p:nvSpPr>
          <p:cNvPr id="6" name="Rectángulo 5"/>
          <p:cNvSpPr/>
          <p:nvPr/>
        </p:nvSpPr>
        <p:spPr>
          <a:xfrm>
            <a:off x="4932040" y="2132856"/>
            <a:ext cx="3889526" cy="3231654"/>
          </a:xfrm>
          <a:prstGeom prst="rect">
            <a:avLst/>
          </a:prstGeom>
          <a:ln w="28575">
            <a:solidFill>
              <a:srgbClr val="0432FF"/>
            </a:solidFill>
          </a:ln>
        </p:spPr>
        <p:txBody>
          <a:bodyPr wrap="none">
            <a:spAutoFit/>
          </a:bodyPr>
          <a:lstStyle/>
          <a:p>
            <a:r>
              <a:rPr lang="de-DE" b="1" dirty="0">
                <a:solidFill>
                  <a:srgbClr val="0432FF"/>
                </a:solidFill>
              </a:rPr>
              <a:t>Transfer </a:t>
            </a:r>
            <a:r>
              <a:rPr lang="de-DE" b="1" dirty="0" err="1">
                <a:solidFill>
                  <a:srgbClr val="0432FF"/>
                </a:solidFill>
              </a:rPr>
              <a:t>reactions</a:t>
            </a:r>
            <a:r>
              <a:rPr lang="de-DE" b="1" dirty="0">
                <a:solidFill>
                  <a:srgbClr val="0432FF"/>
                </a:solidFill>
              </a:rPr>
              <a:t> </a:t>
            </a:r>
            <a:r>
              <a:rPr lang="de-DE" b="1" dirty="0" err="1">
                <a:solidFill>
                  <a:srgbClr val="0432FF"/>
                </a:solidFill>
              </a:rPr>
              <a:t>with</a:t>
            </a:r>
            <a:r>
              <a:rPr lang="de-DE" b="1" dirty="0">
                <a:solidFill>
                  <a:srgbClr val="0432FF"/>
                </a:solidFill>
              </a:rPr>
              <a:t> light </a:t>
            </a:r>
            <a:r>
              <a:rPr lang="de-DE" b="1" dirty="0" err="1" smtClean="0">
                <a:solidFill>
                  <a:srgbClr val="0432FF"/>
                </a:solidFill>
              </a:rPr>
              <a:t>targets</a:t>
            </a:r>
            <a:endParaRPr lang="de-DE" b="1" dirty="0" smtClean="0">
              <a:solidFill>
                <a:srgbClr val="0432FF"/>
              </a:solidFill>
            </a:endParaRPr>
          </a:p>
          <a:p>
            <a:pPr>
              <a:buFontTx/>
              <a:buChar char="•"/>
            </a:pPr>
            <a:r>
              <a:rPr lang="de-DE" altLang="es-ES_tradnl" sz="1400" dirty="0" smtClean="0">
                <a:solidFill>
                  <a:srgbClr val="0432FF"/>
                </a:solidFill>
              </a:rPr>
              <a:t>  </a:t>
            </a:r>
            <a:r>
              <a:rPr lang="de-DE" altLang="es-ES_tradnl" sz="1400" dirty="0" err="1" smtClean="0">
                <a:solidFill>
                  <a:srgbClr val="0432FF"/>
                </a:solidFill>
              </a:rPr>
              <a:t>Energy</a:t>
            </a:r>
            <a:r>
              <a:rPr lang="de-DE" altLang="es-ES_tradnl" sz="1400" dirty="0">
                <a:solidFill>
                  <a:srgbClr val="0432FF"/>
                </a:solidFill>
              </a:rPr>
              <a:t>: 5.5 - 10 </a:t>
            </a:r>
            <a:r>
              <a:rPr lang="de-DE" altLang="es-ES_tradnl" sz="1400" dirty="0" err="1">
                <a:solidFill>
                  <a:srgbClr val="0432FF"/>
                </a:solidFill>
              </a:rPr>
              <a:t>MeV</a:t>
            </a:r>
            <a:r>
              <a:rPr lang="de-DE" altLang="es-ES_tradnl" sz="1400" dirty="0">
                <a:solidFill>
                  <a:srgbClr val="0432FF"/>
                </a:solidFill>
              </a:rPr>
              <a:t>/</a:t>
            </a:r>
            <a:r>
              <a:rPr lang="de-DE" altLang="es-ES_tradnl" sz="1400" dirty="0" err="1">
                <a:solidFill>
                  <a:srgbClr val="0432FF"/>
                </a:solidFill>
              </a:rPr>
              <a:t>u</a:t>
            </a:r>
            <a:endParaRPr lang="de-DE" altLang="es-ES_tradnl" sz="1400" dirty="0">
              <a:solidFill>
                <a:srgbClr val="0432FF"/>
              </a:solidFill>
            </a:endParaRPr>
          </a:p>
          <a:p>
            <a:pPr>
              <a:buFontTx/>
              <a:buChar char="•"/>
            </a:pPr>
            <a:r>
              <a:rPr lang="de-DE" altLang="es-ES_tradnl" sz="1400" dirty="0">
                <a:solidFill>
                  <a:srgbClr val="0432FF"/>
                </a:solidFill>
              </a:rPr>
              <a:t>  </a:t>
            </a:r>
            <a:r>
              <a:rPr lang="de-DE" altLang="es-ES_tradnl" sz="1400" dirty="0" err="1">
                <a:solidFill>
                  <a:srgbClr val="0432FF"/>
                </a:solidFill>
              </a:rPr>
              <a:t>Intensities</a:t>
            </a:r>
            <a:r>
              <a:rPr lang="de-DE" altLang="es-ES_tradnl" sz="1400" dirty="0">
                <a:solidFill>
                  <a:srgbClr val="0432FF"/>
                </a:solidFill>
              </a:rPr>
              <a:t>: &gt; </a:t>
            </a:r>
            <a:r>
              <a:rPr lang="de-DE" altLang="es-ES_tradnl" sz="1400" dirty="0" smtClean="0">
                <a:solidFill>
                  <a:srgbClr val="0432FF"/>
                </a:solidFill>
              </a:rPr>
              <a:t>10</a:t>
            </a:r>
            <a:r>
              <a:rPr lang="de-DE" altLang="es-ES_tradnl" sz="1400" baseline="30000" dirty="0" smtClean="0">
                <a:solidFill>
                  <a:srgbClr val="0432FF"/>
                </a:solidFill>
              </a:rPr>
              <a:t>5</a:t>
            </a:r>
            <a:r>
              <a:rPr lang="de-DE" altLang="es-ES_tradnl" sz="1400" dirty="0" smtClean="0">
                <a:solidFill>
                  <a:srgbClr val="0432FF"/>
                </a:solidFill>
              </a:rPr>
              <a:t>/s</a:t>
            </a:r>
            <a:endParaRPr lang="de-DE" altLang="es-ES_tradnl" sz="1400" dirty="0">
              <a:solidFill>
                <a:srgbClr val="0432FF"/>
              </a:solidFill>
            </a:endParaRPr>
          </a:p>
          <a:p>
            <a:r>
              <a:rPr lang="de-DE" altLang="es-ES_tradnl" sz="1400" dirty="0"/>
              <a:t>  </a:t>
            </a:r>
            <a:endParaRPr lang="de-DE" altLang="es-ES_tradnl" sz="1400" dirty="0" smtClean="0"/>
          </a:p>
          <a:p>
            <a:pPr>
              <a:buFontTx/>
              <a:buChar char="•"/>
            </a:pPr>
            <a:r>
              <a:rPr lang="de-DE" altLang="es-ES_tradnl" sz="1400" dirty="0" smtClean="0"/>
              <a:t>  </a:t>
            </a:r>
            <a:r>
              <a:rPr lang="de-DE" altLang="es-ES_tradnl" sz="1400" u="sng" dirty="0" smtClean="0"/>
              <a:t>Small </a:t>
            </a:r>
            <a:r>
              <a:rPr lang="de-DE" altLang="es-ES_tradnl" sz="1400" u="sng" dirty="0" err="1"/>
              <a:t>scattering</a:t>
            </a:r>
            <a:r>
              <a:rPr lang="de-DE" altLang="es-ES_tradnl" sz="1400" u="sng" dirty="0"/>
              <a:t> </a:t>
            </a:r>
            <a:r>
              <a:rPr lang="de-DE" altLang="es-ES_tradnl" sz="1400" u="sng" dirty="0" err="1"/>
              <a:t>angles</a:t>
            </a:r>
            <a:r>
              <a:rPr lang="de-DE" altLang="es-ES_tradnl" sz="1400" u="sng" dirty="0"/>
              <a:t> </a:t>
            </a:r>
            <a:r>
              <a:rPr lang="de-DE" altLang="es-ES_tradnl" sz="1400" u="sng" dirty="0" err="1"/>
              <a:t>around</a:t>
            </a:r>
            <a:r>
              <a:rPr lang="de-DE" altLang="es-ES_tradnl" sz="1400" u="sng" dirty="0"/>
              <a:t> 0</a:t>
            </a:r>
            <a:r>
              <a:rPr lang="de-DE" altLang="es-ES_tradnl" sz="1400" u="sng" dirty="0" smtClean="0"/>
              <a:t>°</a:t>
            </a:r>
            <a:endParaRPr lang="de-DE" altLang="es-ES_tradnl" sz="1400" u="sng" dirty="0"/>
          </a:p>
          <a:p>
            <a:pPr>
              <a:buFontTx/>
              <a:buChar char="•"/>
            </a:pPr>
            <a:r>
              <a:rPr lang="de-DE" altLang="es-ES_tradnl" sz="1400" dirty="0"/>
              <a:t>  </a:t>
            </a:r>
            <a:r>
              <a:rPr lang="de-DE" altLang="es-ES_tradnl" sz="1400" u="sng" dirty="0"/>
              <a:t>Event-</a:t>
            </a:r>
            <a:r>
              <a:rPr lang="de-DE" altLang="es-ES_tradnl" sz="1400" u="sng" dirty="0" err="1"/>
              <a:t>by</a:t>
            </a:r>
            <a:r>
              <a:rPr lang="de-DE" altLang="es-ES_tradnl" sz="1400" u="sng" dirty="0"/>
              <a:t>-event PID</a:t>
            </a:r>
          </a:p>
          <a:p>
            <a:r>
              <a:rPr lang="de-DE" altLang="es-ES_tradnl" sz="1400" dirty="0"/>
              <a:t>   -  </a:t>
            </a:r>
            <a:r>
              <a:rPr lang="de-DE" altLang="es-ES_tradnl" sz="1400" dirty="0" err="1"/>
              <a:t>Identification</a:t>
            </a:r>
            <a:r>
              <a:rPr lang="de-DE" altLang="es-ES_tradnl" sz="1400" dirty="0"/>
              <a:t> </a:t>
            </a:r>
            <a:r>
              <a:rPr lang="de-DE" altLang="es-ES_tradnl" sz="1400" dirty="0" err="1"/>
              <a:t>of</a:t>
            </a:r>
            <a:r>
              <a:rPr lang="de-DE" altLang="es-ES_tradnl" sz="1400" dirty="0"/>
              <a:t> heavy </a:t>
            </a:r>
            <a:r>
              <a:rPr lang="de-DE" altLang="es-ES_tradnl" sz="1400" dirty="0" err="1"/>
              <a:t>transfer</a:t>
            </a:r>
            <a:r>
              <a:rPr lang="de-DE" altLang="es-ES_tradnl" sz="1400" dirty="0"/>
              <a:t> </a:t>
            </a:r>
            <a:r>
              <a:rPr lang="de-DE" altLang="es-ES_tradnl" sz="1400" dirty="0" err="1"/>
              <a:t>product</a:t>
            </a:r>
            <a:endParaRPr lang="de-DE" altLang="es-ES_tradnl" sz="1400" dirty="0"/>
          </a:p>
          <a:p>
            <a:r>
              <a:rPr lang="de-DE" altLang="es-ES_tradnl" sz="1400" dirty="0"/>
              <a:t>   -  </a:t>
            </a:r>
            <a:r>
              <a:rPr lang="de-DE" altLang="es-ES_tradnl" sz="1400" dirty="0" err="1"/>
              <a:t>Reactions</a:t>
            </a:r>
            <a:r>
              <a:rPr lang="de-DE" altLang="es-ES_tradnl" sz="1400" dirty="0"/>
              <a:t> </a:t>
            </a:r>
            <a:r>
              <a:rPr lang="de-DE" altLang="es-ES_tradnl" sz="1400" dirty="0" err="1"/>
              <a:t>of</a:t>
            </a:r>
            <a:r>
              <a:rPr lang="de-DE" altLang="es-ES_tradnl" sz="1400" dirty="0"/>
              <a:t> beam </a:t>
            </a:r>
            <a:r>
              <a:rPr lang="de-DE" altLang="es-ES_tradnl" sz="1400" dirty="0" err="1"/>
              <a:t>contaminants</a:t>
            </a:r>
            <a:endParaRPr lang="de-DE" altLang="es-ES_tradnl" sz="1400" dirty="0"/>
          </a:p>
          <a:p>
            <a:r>
              <a:rPr lang="de-DE" altLang="es-ES_tradnl" sz="1400" dirty="0"/>
              <a:t>   -  Fusion-</a:t>
            </a:r>
            <a:r>
              <a:rPr lang="de-DE" altLang="es-ES_tradnl" sz="1400" dirty="0" err="1"/>
              <a:t>evaration</a:t>
            </a:r>
            <a:r>
              <a:rPr lang="de-DE" altLang="es-ES_tradnl" sz="1400" dirty="0"/>
              <a:t> </a:t>
            </a:r>
            <a:r>
              <a:rPr lang="de-DE" altLang="es-ES_tradnl" sz="1400" dirty="0" err="1"/>
              <a:t>reactions</a:t>
            </a:r>
            <a:r>
              <a:rPr lang="de-DE" altLang="es-ES_tradnl" sz="1400" dirty="0"/>
              <a:t> </a:t>
            </a:r>
            <a:r>
              <a:rPr lang="de-DE" altLang="es-ES_tradnl" sz="1400" dirty="0" err="1"/>
              <a:t>with</a:t>
            </a:r>
            <a:r>
              <a:rPr lang="de-DE" altLang="es-ES_tradnl" sz="1400" dirty="0"/>
              <a:t> </a:t>
            </a:r>
            <a:r>
              <a:rPr lang="de-DE" altLang="es-ES_tradnl" sz="1400" dirty="0" err="1"/>
              <a:t>target</a:t>
            </a:r>
            <a:r>
              <a:rPr lang="de-DE" altLang="es-ES_tradnl" sz="1400" dirty="0"/>
              <a:t> / </a:t>
            </a:r>
            <a:r>
              <a:rPr lang="de-DE" altLang="es-ES_tradnl" sz="1400" dirty="0" err="1"/>
              <a:t>carrier</a:t>
            </a:r>
            <a:r>
              <a:rPr lang="de-DE" altLang="es-ES_tradnl" sz="1400" dirty="0"/>
              <a:t> </a:t>
            </a:r>
          </a:p>
          <a:p>
            <a:r>
              <a:rPr lang="de-DE" altLang="es-ES_tradnl" sz="1400" dirty="0"/>
              <a:t>     (CH</a:t>
            </a:r>
            <a:r>
              <a:rPr lang="de-DE" altLang="es-ES_tradnl" sz="1400" baseline="-25000" dirty="0"/>
              <a:t>2</a:t>
            </a:r>
            <a:r>
              <a:rPr lang="de-DE" altLang="es-ES_tradnl" sz="1400" dirty="0"/>
              <a:t>, CD</a:t>
            </a:r>
            <a:r>
              <a:rPr lang="de-DE" altLang="es-ES_tradnl" sz="1400" baseline="-25000" dirty="0"/>
              <a:t>2</a:t>
            </a:r>
            <a:r>
              <a:rPr lang="de-DE" altLang="es-ES_tradnl" sz="1400" dirty="0"/>
              <a:t>, Ti+</a:t>
            </a:r>
            <a:r>
              <a:rPr lang="de-DE" altLang="es-ES_tradnl" sz="1400" baseline="30000" dirty="0"/>
              <a:t>3</a:t>
            </a:r>
            <a:r>
              <a:rPr lang="de-DE" altLang="es-ES_tradnl" sz="1400" dirty="0"/>
              <a:t>H, </a:t>
            </a:r>
            <a:r>
              <a:rPr lang="de-DE" altLang="es-ES_tradnl" sz="1400" baseline="30000" dirty="0"/>
              <a:t>9,10</a:t>
            </a:r>
            <a:r>
              <a:rPr lang="de-DE" altLang="es-ES_tradnl" sz="1400" dirty="0"/>
              <a:t>Be, X+</a:t>
            </a:r>
            <a:r>
              <a:rPr lang="de-DE" altLang="es-ES_tradnl" sz="1400" baseline="30000" dirty="0"/>
              <a:t>3</a:t>
            </a:r>
            <a:r>
              <a:rPr lang="de-DE" altLang="es-ES_tradnl" sz="1400" dirty="0"/>
              <a:t>He, X+</a:t>
            </a:r>
            <a:r>
              <a:rPr lang="de-DE" altLang="es-ES_tradnl" sz="1400" baseline="30000" dirty="0"/>
              <a:t>4</a:t>
            </a:r>
            <a:r>
              <a:rPr lang="de-DE" altLang="es-ES_tradnl" sz="1400" dirty="0"/>
              <a:t>He, X+</a:t>
            </a:r>
            <a:r>
              <a:rPr lang="de-DE" altLang="es-ES_tradnl" sz="1400" baseline="30000" dirty="0"/>
              <a:t>16</a:t>
            </a:r>
            <a:r>
              <a:rPr lang="de-DE" altLang="es-ES_tradnl" sz="1400" dirty="0"/>
              <a:t>O, …)</a:t>
            </a:r>
          </a:p>
          <a:p>
            <a:r>
              <a:rPr lang="de-DE" altLang="es-ES_tradnl" sz="1400" dirty="0"/>
              <a:t>   </a:t>
            </a:r>
          </a:p>
          <a:p>
            <a:r>
              <a:rPr lang="de-DE" altLang="es-ES_tradnl" sz="1400" dirty="0" smtClean="0"/>
              <a:t>-  </a:t>
            </a:r>
            <a:r>
              <a:rPr lang="de-DE" altLang="es-ES_tradnl" sz="1400" dirty="0"/>
              <a:t>Beam </a:t>
            </a:r>
            <a:r>
              <a:rPr lang="de-DE" altLang="es-ES_tradnl" sz="1400" dirty="0" err="1"/>
              <a:t>composition</a:t>
            </a:r>
            <a:r>
              <a:rPr lang="de-DE" altLang="es-ES_tradnl" sz="1400" dirty="0"/>
              <a:t> </a:t>
            </a:r>
            <a:r>
              <a:rPr lang="de-DE" altLang="es-ES_tradnl" sz="1400" dirty="0" err="1"/>
              <a:t>for</a:t>
            </a:r>
            <a:r>
              <a:rPr lang="de-DE" altLang="es-ES_tradnl" sz="1400" dirty="0"/>
              <a:t> </a:t>
            </a:r>
            <a:r>
              <a:rPr lang="de-DE" altLang="es-ES_tradnl" sz="1400" dirty="0" err="1"/>
              <a:t>normalisation</a:t>
            </a:r>
            <a:endParaRPr lang="de-DE" altLang="es-ES_tradnl" sz="1400" dirty="0"/>
          </a:p>
          <a:p>
            <a:r>
              <a:rPr lang="de-DE" altLang="es-ES_tradnl" sz="1400" dirty="0"/>
              <a:t>   -  Integral </a:t>
            </a:r>
            <a:r>
              <a:rPr lang="de-DE" altLang="es-ES_tradnl" sz="1400" dirty="0" err="1"/>
              <a:t>measurement</a:t>
            </a:r>
            <a:r>
              <a:rPr lang="de-DE" altLang="es-ES_tradnl" sz="1400" dirty="0"/>
              <a:t> </a:t>
            </a:r>
            <a:r>
              <a:rPr lang="de-DE" altLang="es-ES_tradnl" sz="1400" dirty="0" err="1"/>
              <a:t>sufficient</a:t>
            </a:r>
            <a:endParaRPr lang="de-DE" altLang="es-ES_tradnl" sz="1400" dirty="0"/>
          </a:p>
          <a:p>
            <a:r>
              <a:rPr lang="de-DE" dirty="0" smtClean="0"/>
              <a:t> </a:t>
            </a:r>
            <a:endParaRPr lang="es-ES_tradnl" dirty="0"/>
          </a:p>
        </p:txBody>
      </p:sp>
      <p:sp>
        <p:nvSpPr>
          <p:cNvPr id="7" name="Rectángulo 6"/>
          <p:cNvSpPr/>
          <p:nvPr/>
        </p:nvSpPr>
        <p:spPr>
          <a:xfrm>
            <a:off x="1403648" y="5517232"/>
            <a:ext cx="6120680" cy="923330"/>
          </a:xfrm>
          <a:prstGeom prst="rect">
            <a:avLst/>
          </a:prstGeom>
          <a:ln w="28575">
            <a:solidFill>
              <a:srgbClr val="0432FF"/>
            </a:solidFill>
          </a:ln>
        </p:spPr>
        <p:txBody>
          <a:bodyPr wrap="square">
            <a:spAutoFit/>
          </a:bodyPr>
          <a:lstStyle/>
          <a:p>
            <a:pPr algn="ctr"/>
            <a:r>
              <a:rPr lang="de-DE" altLang="es-ES_tradnl" dirty="0" err="1" smtClean="0"/>
              <a:t>Crucial</a:t>
            </a:r>
            <a:r>
              <a:rPr lang="de-DE" altLang="es-ES_tradnl" dirty="0" smtClean="0"/>
              <a:t> </a:t>
            </a:r>
            <a:r>
              <a:rPr lang="de-DE" altLang="es-ES_tradnl" dirty="0" err="1" smtClean="0"/>
              <a:t>for</a:t>
            </a:r>
            <a:r>
              <a:rPr lang="de-DE" altLang="es-ES_tradnl" dirty="0" smtClean="0"/>
              <a:t> </a:t>
            </a:r>
            <a:r>
              <a:rPr lang="de-DE" altLang="es-ES_tradnl" dirty="0" err="1" smtClean="0"/>
              <a:t>transfer</a:t>
            </a:r>
            <a:r>
              <a:rPr lang="de-DE" altLang="es-ES_tradnl" dirty="0" smtClean="0"/>
              <a:t> </a:t>
            </a:r>
            <a:r>
              <a:rPr lang="de-DE" altLang="es-ES_tradnl" dirty="0" err="1"/>
              <a:t>reactions</a:t>
            </a:r>
            <a:r>
              <a:rPr lang="de-DE" altLang="es-ES_tradnl" dirty="0"/>
              <a:t> on light </a:t>
            </a:r>
            <a:r>
              <a:rPr lang="de-DE" altLang="es-ES_tradnl" dirty="0" err="1"/>
              <a:t>targets</a:t>
            </a:r>
            <a:endParaRPr lang="de-DE" altLang="es-ES_tradnl" dirty="0"/>
          </a:p>
          <a:p>
            <a:pPr marL="285750" indent="-285750" algn="ctr">
              <a:buFont typeface="Wingdings" charset="2"/>
              <a:buChar char="è"/>
            </a:pPr>
            <a:r>
              <a:rPr lang="de-DE" altLang="es-ES_tradnl" dirty="0" smtClean="0"/>
              <a:t>Device </a:t>
            </a:r>
            <a:r>
              <a:rPr lang="de-DE" altLang="es-ES_tradnl" dirty="0" err="1"/>
              <a:t>capable</a:t>
            </a:r>
            <a:r>
              <a:rPr lang="de-DE" altLang="es-ES_tradnl" dirty="0"/>
              <a:t> </a:t>
            </a:r>
            <a:r>
              <a:rPr lang="de-DE" altLang="es-ES_tradnl" dirty="0" err="1"/>
              <a:t>to</a:t>
            </a:r>
            <a:r>
              <a:rPr lang="de-DE" altLang="es-ES_tradnl" dirty="0"/>
              <a:t> </a:t>
            </a:r>
            <a:r>
              <a:rPr lang="de-DE" altLang="es-ES_tradnl" dirty="0" err="1"/>
              <a:t>be</a:t>
            </a:r>
            <a:r>
              <a:rPr lang="de-DE" altLang="es-ES_tradnl" dirty="0"/>
              <a:t> </a:t>
            </a:r>
            <a:r>
              <a:rPr lang="de-DE" altLang="es-ES_tradnl" dirty="0" err="1"/>
              <a:t>operated</a:t>
            </a:r>
            <a:r>
              <a:rPr lang="de-DE" altLang="es-ES_tradnl" dirty="0"/>
              <a:t> at 0° </a:t>
            </a:r>
            <a:r>
              <a:rPr lang="de-DE" altLang="es-ES_tradnl" dirty="0" err="1" smtClean="0"/>
              <a:t>required</a:t>
            </a:r>
            <a:endParaRPr lang="de-DE" altLang="es-ES_tradnl" dirty="0" smtClean="0"/>
          </a:p>
          <a:p>
            <a:pPr marL="285750" indent="-285750" algn="ctr">
              <a:buFont typeface="Wingdings" charset="2"/>
              <a:buChar char="è"/>
            </a:pPr>
            <a:r>
              <a:rPr lang="de-DE" altLang="es-ES_tradnl" dirty="0" err="1" smtClean="0"/>
              <a:t>Full</a:t>
            </a:r>
            <a:r>
              <a:rPr lang="de-DE" altLang="es-ES_tradnl" dirty="0" smtClean="0"/>
              <a:t> </a:t>
            </a:r>
            <a:r>
              <a:rPr lang="de-DE" altLang="es-ES_tradnl" dirty="0" err="1" smtClean="0"/>
              <a:t>support</a:t>
            </a:r>
            <a:r>
              <a:rPr lang="de-DE" altLang="es-ES_tradnl" dirty="0" smtClean="0"/>
              <a:t> </a:t>
            </a:r>
            <a:r>
              <a:rPr lang="de-DE" altLang="es-ES_tradnl" dirty="0" err="1" smtClean="0"/>
              <a:t>from</a:t>
            </a:r>
            <a:r>
              <a:rPr lang="de-DE" altLang="es-ES_tradnl" dirty="0" smtClean="0"/>
              <a:t> </a:t>
            </a:r>
            <a:r>
              <a:rPr lang="de-DE" altLang="es-ES_tradnl" dirty="0" err="1" smtClean="0"/>
              <a:t>the</a:t>
            </a:r>
            <a:r>
              <a:rPr lang="de-DE" altLang="es-ES_tradnl" dirty="0" smtClean="0"/>
              <a:t> </a:t>
            </a:r>
            <a:r>
              <a:rPr lang="de-DE" altLang="es-ES_tradnl" dirty="0" err="1" smtClean="0"/>
              <a:t>Miniball</a:t>
            </a:r>
            <a:r>
              <a:rPr lang="de-DE" altLang="es-ES_tradnl" dirty="0" smtClean="0"/>
              <a:t> </a:t>
            </a:r>
            <a:r>
              <a:rPr lang="de-DE" altLang="es-ES_tradnl" dirty="0" err="1" smtClean="0"/>
              <a:t>community</a:t>
            </a:r>
            <a:endParaRPr lang="de-DE" altLang="es-ES_tradnl" dirty="0"/>
          </a:p>
        </p:txBody>
      </p:sp>
      <p:sp>
        <p:nvSpPr>
          <p:cNvPr id="8" name="Marcador de pie de página 5"/>
          <p:cNvSpPr>
            <a:spLocks noGrp="1"/>
          </p:cNvSpPr>
          <p:nvPr>
            <p:ph type="ftr" sz="quarter" idx="4294967295"/>
          </p:nvPr>
        </p:nvSpPr>
        <p:spPr>
          <a:xfrm>
            <a:off x="172859" y="6480235"/>
            <a:ext cx="8639175" cy="231775"/>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sz="2400" b="1">
                <a:solidFill>
                  <a:schemeClr val="tx1"/>
                </a:solidFill>
                <a:latin typeface="Arial" charset="0"/>
                <a:ea typeface="ＭＳ Ｐゴシック" charset="-128"/>
              </a:defRPr>
            </a:lvl1pPr>
            <a:lvl2pPr marL="742950" indent="-285750" eaLnBrk="0" hangingPunct="0">
              <a:defRPr sz="2400" b="1">
                <a:solidFill>
                  <a:schemeClr val="tx1"/>
                </a:solidFill>
                <a:latin typeface="Arial" charset="0"/>
                <a:ea typeface="ＭＳ Ｐゴシック" charset="-128"/>
              </a:defRPr>
            </a:lvl2pPr>
            <a:lvl3pPr marL="1143000" indent="-228600" eaLnBrk="0" hangingPunct="0">
              <a:defRPr sz="2400" b="1">
                <a:solidFill>
                  <a:schemeClr val="tx1"/>
                </a:solidFill>
                <a:latin typeface="Arial" charset="0"/>
                <a:ea typeface="ＭＳ Ｐゴシック" charset="-128"/>
              </a:defRPr>
            </a:lvl3pPr>
            <a:lvl4pPr marL="1600200" indent="-228600" eaLnBrk="0" hangingPunct="0">
              <a:defRPr sz="2400" b="1">
                <a:solidFill>
                  <a:schemeClr val="tx1"/>
                </a:solidFill>
                <a:latin typeface="Arial" charset="0"/>
                <a:ea typeface="ＭＳ Ｐゴシック" charset="-128"/>
              </a:defRPr>
            </a:lvl4pPr>
            <a:lvl5pPr marL="2057400" indent="-228600" eaLnBrk="0" hangingPunct="0">
              <a:defRPr sz="2400" b="1">
                <a:solidFill>
                  <a:schemeClr val="tx1"/>
                </a:solidFill>
                <a:latin typeface="Arial" charset="0"/>
                <a:ea typeface="ＭＳ Ｐゴシック" charset="-128"/>
              </a:defRPr>
            </a:lvl5pPr>
            <a:lvl6pPr marL="2514600" indent="-228600" eaLnBrk="0" fontAlgn="base" hangingPunct="0">
              <a:spcBef>
                <a:spcPct val="0"/>
              </a:spcBef>
              <a:spcAft>
                <a:spcPct val="0"/>
              </a:spcAft>
              <a:defRPr sz="2400" b="1">
                <a:solidFill>
                  <a:schemeClr val="tx1"/>
                </a:solidFill>
                <a:latin typeface="Arial" charset="0"/>
                <a:ea typeface="ＭＳ Ｐゴシック" charset="-128"/>
              </a:defRPr>
            </a:lvl6pPr>
            <a:lvl7pPr marL="2971800" indent="-228600" eaLnBrk="0" fontAlgn="base" hangingPunct="0">
              <a:spcBef>
                <a:spcPct val="0"/>
              </a:spcBef>
              <a:spcAft>
                <a:spcPct val="0"/>
              </a:spcAft>
              <a:defRPr sz="2400" b="1">
                <a:solidFill>
                  <a:schemeClr val="tx1"/>
                </a:solidFill>
                <a:latin typeface="Arial" charset="0"/>
                <a:ea typeface="ＭＳ Ｐゴシック" charset="-128"/>
              </a:defRPr>
            </a:lvl7pPr>
            <a:lvl8pPr marL="3429000" indent="-228600" eaLnBrk="0" fontAlgn="base" hangingPunct="0">
              <a:spcBef>
                <a:spcPct val="0"/>
              </a:spcBef>
              <a:spcAft>
                <a:spcPct val="0"/>
              </a:spcAft>
              <a:defRPr sz="2400" b="1">
                <a:solidFill>
                  <a:schemeClr val="tx1"/>
                </a:solidFill>
                <a:latin typeface="Arial" charset="0"/>
                <a:ea typeface="ＭＳ Ｐゴシック" charset="-128"/>
              </a:defRPr>
            </a:lvl8pPr>
            <a:lvl9pPr marL="3886200" indent="-228600" eaLnBrk="0" fontAlgn="base" hangingPunct="0">
              <a:spcBef>
                <a:spcPct val="0"/>
              </a:spcBef>
              <a:spcAft>
                <a:spcPct val="0"/>
              </a:spcAft>
              <a:defRPr sz="2400" b="1">
                <a:solidFill>
                  <a:schemeClr val="tx1"/>
                </a:solidFill>
                <a:latin typeface="Arial" charset="0"/>
                <a:ea typeface="ＭＳ Ｐゴシック" charset="-128"/>
              </a:defRPr>
            </a:lvl9pPr>
          </a:lstStyle>
          <a:p>
            <a:pPr eaLnBrk="1" hangingPunct="1"/>
            <a:r>
              <a:rPr lang="de-DE" altLang="es-ES_tradnl" sz="1200" dirty="0"/>
              <a:t>March 10-11, 2011  |  </a:t>
            </a:r>
            <a:r>
              <a:rPr lang="de-DE" altLang="es-ES_tradnl" sz="1200" dirty="0" err="1"/>
              <a:t>Spectrometer</a:t>
            </a:r>
            <a:r>
              <a:rPr lang="de-DE" altLang="es-ES_tradnl" sz="1200" dirty="0"/>
              <a:t> at HIE-ISOLDE, Workshop, Lund |  Thorsten Kröll | IKP, TUD  |  </a:t>
            </a:r>
            <a:fld id="{BC982C0D-2520-7843-9EEB-A3AF5C8B7F5A}" type="slidenum">
              <a:rPr lang="de-DE" altLang="es-ES_tradnl" sz="1200"/>
              <a:pPr eaLnBrk="1" hangingPunct="1"/>
              <a:t>2</a:t>
            </a:fld>
            <a:endParaRPr lang="de-DE" altLang="es-ES_tradnl" sz="1200" dirty="0"/>
          </a:p>
          <a:p>
            <a:pPr eaLnBrk="1" hangingPunct="1"/>
            <a:endParaRPr lang="de-DE" altLang="es-ES_tradnl" sz="1200" dirty="0"/>
          </a:p>
        </p:txBody>
      </p:sp>
      <p:sp>
        <p:nvSpPr>
          <p:cNvPr id="9" name="Rectángulo 8"/>
          <p:cNvSpPr/>
          <p:nvPr/>
        </p:nvSpPr>
        <p:spPr>
          <a:xfrm>
            <a:off x="2897925" y="170238"/>
            <a:ext cx="3872983" cy="369332"/>
          </a:xfrm>
          <a:prstGeom prst="rect">
            <a:avLst/>
          </a:prstGeom>
        </p:spPr>
        <p:txBody>
          <a:bodyPr wrap="none">
            <a:spAutoFit/>
          </a:bodyPr>
          <a:lstStyle/>
          <a:p>
            <a:r>
              <a:rPr lang="es-ES" dirty="0">
                <a:solidFill>
                  <a:srgbClr val="0000FF"/>
                </a:solidFill>
                <a:latin typeface="Baskerville" charset="0"/>
                <a:ea typeface="Baskerville" charset="0"/>
                <a:cs typeface="Baskerville" charset="0"/>
              </a:rPr>
              <a:t>Zero-</a:t>
            </a:r>
            <a:r>
              <a:rPr lang="es-ES" dirty="0" err="1">
                <a:solidFill>
                  <a:srgbClr val="0000FF"/>
                </a:solidFill>
                <a:latin typeface="Baskerville" charset="0"/>
                <a:ea typeface="Baskerville" charset="0"/>
                <a:cs typeface="Baskerville" charset="0"/>
              </a:rPr>
              <a:t>degree</a:t>
            </a:r>
            <a:r>
              <a:rPr lang="es-ES" dirty="0">
                <a:solidFill>
                  <a:srgbClr val="0000FF"/>
                </a:solidFill>
                <a:latin typeface="Baskerville" charset="0"/>
                <a:ea typeface="Baskerville" charset="0"/>
                <a:cs typeface="Baskerville" charset="0"/>
              </a:rPr>
              <a:t> </a:t>
            </a:r>
            <a:r>
              <a:rPr lang="es-ES" dirty="0" err="1">
                <a:solidFill>
                  <a:srgbClr val="0000FF"/>
                </a:solidFill>
                <a:latin typeface="Baskerville" charset="0"/>
                <a:ea typeface="Baskerville" charset="0"/>
                <a:cs typeface="Baskerville" charset="0"/>
              </a:rPr>
              <a:t>spectrometer</a:t>
            </a:r>
            <a:r>
              <a:rPr lang="es-ES" dirty="0">
                <a:solidFill>
                  <a:srgbClr val="0000FF"/>
                </a:solidFill>
                <a:latin typeface="Baskerville" charset="0"/>
                <a:ea typeface="Baskerville" charset="0"/>
                <a:cs typeface="Baskerville" charset="0"/>
              </a:rPr>
              <a:t> @ </a:t>
            </a:r>
            <a:r>
              <a:rPr lang="es-ES" dirty="0" err="1">
                <a:solidFill>
                  <a:srgbClr val="0000FF"/>
                </a:solidFill>
                <a:latin typeface="Baskerville" charset="0"/>
                <a:ea typeface="Baskerville" charset="0"/>
                <a:cs typeface="Baskerville" charset="0"/>
              </a:rPr>
              <a:t>Hie-Isolde</a:t>
            </a:r>
            <a:endParaRPr lang="es-ES_tradnl" dirty="0"/>
          </a:p>
        </p:txBody>
      </p:sp>
      <p:sp>
        <p:nvSpPr>
          <p:cNvPr id="10" name="CuadroTexto 9"/>
          <p:cNvSpPr txBox="1"/>
          <p:nvPr/>
        </p:nvSpPr>
        <p:spPr>
          <a:xfrm>
            <a:off x="4969036" y="984990"/>
            <a:ext cx="3852530" cy="800219"/>
          </a:xfrm>
          <a:prstGeom prst="rect">
            <a:avLst/>
          </a:prstGeom>
          <a:noFill/>
          <a:ln>
            <a:solidFill>
              <a:schemeClr val="accent1"/>
            </a:solidFill>
          </a:ln>
        </p:spPr>
        <p:txBody>
          <a:bodyPr wrap="none" rtlCol="0">
            <a:spAutoFit/>
          </a:bodyPr>
          <a:lstStyle/>
          <a:p>
            <a:pPr fontAlgn="base">
              <a:spcBef>
                <a:spcPct val="0"/>
              </a:spcBef>
              <a:spcAft>
                <a:spcPct val="0"/>
              </a:spcAft>
              <a:defRPr/>
            </a:pPr>
            <a:r>
              <a:rPr lang="en-GB" b="1" dirty="0" smtClean="0">
                <a:solidFill>
                  <a:srgbClr val="29348C"/>
                </a:solidFill>
                <a:latin typeface="Baskerville" charset="0"/>
                <a:ea typeface="Baskerville" charset="0"/>
                <a:cs typeface="Baskerville" charset="0"/>
              </a:rPr>
              <a:t>16 </a:t>
            </a:r>
            <a:r>
              <a:rPr lang="en-GB" b="1" dirty="0">
                <a:solidFill>
                  <a:srgbClr val="29348C"/>
                </a:solidFill>
                <a:latin typeface="Baskerville" charset="0"/>
                <a:ea typeface="Baskerville" charset="0"/>
                <a:cs typeface="Baskerville" charset="0"/>
              </a:rPr>
              <a:t>approved </a:t>
            </a:r>
            <a:r>
              <a:rPr lang="en-GB" b="1">
                <a:solidFill>
                  <a:srgbClr val="29348C"/>
                </a:solidFill>
                <a:latin typeface="Baskerville" charset="0"/>
                <a:ea typeface="Baskerville" charset="0"/>
                <a:cs typeface="Baskerville" charset="0"/>
              </a:rPr>
              <a:t>proposals </a:t>
            </a:r>
            <a:endParaRPr lang="en-GB" b="1" smtClean="0">
              <a:solidFill>
                <a:srgbClr val="29348C"/>
              </a:solidFill>
              <a:latin typeface="Baskerville" charset="0"/>
              <a:ea typeface="Baskerville" charset="0"/>
              <a:cs typeface="Baskerville" charset="0"/>
            </a:endParaRPr>
          </a:p>
          <a:p>
            <a:pPr fontAlgn="base">
              <a:spcBef>
                <a:spcPct val="0"/>
              </a:spcBef>
              <a:spcAft>
                <a:spcPct val="0"/>
              </a:spcAft>
              <a:defRPr/>
            </a:pPr>
            <a:r>
              <a:rPr lang="en-GB" b="1" dirty="0" smtClean="0">
                <a:solidFill>
                  <a:srgbClr val="29348C"/>
                </a:solidFill>
                <a:latin typeface="Baskerville" charset="0"/>
                <a:ea typeface="Baskerville" charset="0"/>
                <a:cs typeface="Baskerville" charset="0"/>
              </a:rPr>
              <a:t>would </a:t>
            </a:r>
            <a:r>
              <a:rPr lang="en-GB" b="1" dirty="0">
                <a:solidFill>
                  <a:srgbClr val="29348C"/>
                </a:solidFill>
                <a:latin typeface="Baskerville" charset="0"/>
                <a:ea typeface="Baskerville" charset="0"/>
                <a:cs typeface="Baskerville" charset="0"/>
              </a:rPr>
              <a:t>profit from a Spectrometer</a:t>
            </a:r>
          </a:p>
          <a:p>
            <a:endParaRPr lang="es-ES_tradnl" sz="1000" dirty="0"/>
          </a:p>
        </p:txBody>
      </p:sp>
    </p:spTree>
    <p:extLst>
      <p:ext uri="{BB962C8B-B14F-4D97-AF65-F5344CB8AC3E}">
        <p14:creationId xmlns:p14="http://schemas.microsoft.com/office/powerpoint/2010/main" val="7823131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DCE4B40A-67BA-4787-801A-16EE65008C21}" type="slidenum">
              <a:rPr lang="en-US" smtClean="0">
                <a:solidFill>
                  <a:prstClr val="black">
                    <a:tint val="75000"/>
                  </a:prstClr>
                </a:solidFill>
              </a:rPr>
              <a:pPr/>
              <a:t>3</a:t>
            </a:fld>
            <a:endParaRPr lang="en-US">
              <a:solidFill>
                <a:prstClr val="black">
                  <a:tint val="75000"/>
                </a:prstClr>
              </a:solidFill>
            </a:endParaRPr>
          </a:p>
        </p:txBody>
      </p:sp>
      <p:pic>
        <p:nvPicPr>
          <p:cNvPr id="6" name="Imagen 5" descr="Captura de pantalla 2013-10-11 a la(s) 11.54.2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496" y="673687"/>
            <a:ext cx="4469741" cy="5419609"/>
          </a:xfrm>
          <a:prstGeom prst="rect">
            <a:avLst/>
          </a:prstGeom>
        </p:spPr>
      </p:pic>
      <p:pic>
        <p:nvPicPr>
          <p:cNvPr id="8" name="Imagen 7" descr="Captura de pantalla 2013-10-15 a la(s) 14.19.54.png"/>
          <p:cNvPicPr>
            <a:picLocks noChangeAspect="1"/>
          </p:cNvPicPr>
          <p:nvPr/>
        </p:nvPicPr>
        <p:blipFill rotWithShape="1">
          <a:blip r:embed="rId3" cstate="email">
            <a:extLst>
              <a:ext uri="{28A0092B-C50C-407E-A947-70E740481C1C}">
                <a14:useLocalDpi xmlns:a14="http://schemas.microsoft.com/office/drawing/2010/main"/>
              </a:ext>
            </a:extLst>
          </a:blip>
          <a:srcRect l="399" t="1470" r="3681" b="39924"/>
          <a:stretch/>
        </p:blipFill>
        <p:spPr>
          <a:xfrm>
            <a:off x="3571616" y="540416"/>
            <a:ext cx="5361210" cy="1899388"/>
          </a:xfrm>
          <a:prstGeom prst="rect">
            <a:avLst/>
          </a:prstGeom>
        </p:spPr>
      </p:pic>
      <p:sp>
        <p:nvSpPr>
          <p:cNvPr id="14" name="Rectángulo redondeado 13"/>
          <p:cNvSpPr/>
          <p:nvPr/>
        </p:nvSpPr>
        <p:spPr>
          <a:xfrm>
            <a:off x="86876" y="1916832"/>
            <a:ext cx="2051720" cy="767455"/>
          </a:xfrm>
          <a:prstGeom prst="roundRect">
            <a:avLst>
              <a:gd name="adj" fmla="val 22546"/>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prstClr val="white"/>
              </a:solidFill>
            </a:endParaRPr>
          </a:p>
        </p:txBody>
      </p:sp>
      <p:sp>
        <p:nvSpPr>
          <p:cNvPr id="9" name="CuadroTexto 8"/>
          <p:cNvSpPr txBox="1"/>
          <p:nvPr/>
        </p:nvSpPr>
        <p:spPr>
          <a:xfrm>
            <a:off x="1143201" y="106100"/>
            <a:ext cx="6525143" cy="369332"/>
          </a:xfrm>
          <a:prstGeom prst="rect">
            <a:avLst/>
          </a:prstGeom>
          <a:solidFill>
            <a:srgbClr val="FFFF00"/>
          </a:solidFill>
        </p:spPr>
        <p:txBody>
          <a:bodyPr wrap="square" rtlCol="0">
            <a:spAutoFit/>
          </a:bodyPr>
          <a:lstStyle/>
          <a:p>
            <a:r>
              <a:rPr lang="en-GB" dirty="0" err="1" smtClean="0"/>
              <a:t>TRI</a:t>
            </a:r>
            <a:r>
              <a:rPr lang="en-GB" dirty="0" err="1" smtClean="0">
                <a:latin typeface="Symbol" charset="2"/>
                <a:ea typeface="Symbol" charset="2"/>
                <a:cs typeface="Symbol" charset="2"/>
              </a:rPr>
              <a:t>m</a:t>
            </a:r>
            <a:r>
              <a:rPr lang="en-GB" dirty="0" err="1" smtClean="0"/>
              <a:t>P</a:t>
            </a:r>
            <a:r>
              <a:rPr lang="en-GB" dirty="0" smtClean="0"/>
              <a:t> @ KVI-CAR  Built 1994, commissioned 2004, in use until 2013</a:t>
            </a:r>
            <a:endParaRPr lang="en-GB" dirty="0"/>
          </a:p>
        </p:txBody>
      </p:sp>
      <p:pic>
        <p:nvPicPr>
          <p:cNvPr id="16" name="Imagen 15" descr="Captura de pantalla 2015-02-11 a la(s) 17.46.5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1696" y="3892485"/>
            <a:ext cx="3244202" cy="2988067"/>
          </a:xfrm>
          <a:prstGeom prst="rect">
            <a:avLst/>
          </a:prstGeom>
          <a:ln>
            <a:solidFill>
              <a:schemeClr val="accent1"/>
            </a:solidFill>
          </a:ln>
        </p:spPr>
      </p:pic>
      <p:pic>
        <p:nvPicPr>
          <p:cNvPr id="12" name="Imagen 11" descr="Screen Shot 2015-02-13 at 15.25.5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69214" y="2417817"/>
            <a:ext cx="2933869" cy="720080"/>
          </a:xfrm>
          <a:prstGeom prst="rect">
            <a:avLst/>
          </a:prstGeom>
        </p:spPr>
      </p:pic>
      <p:sp>
        <p:nvSpPr>
          <p:cNvPr id="11" name="Marcador de contenido 2"/>
          <p:cNvSpPr>
            <a:spLocks noGrp="1"/>
          </p:cNvSpPr>
          <p:nvPr>
            <p:ph idx="1"/>
          </p:nvPr>
        </p:nvSpPr>
        <p:spPr>
          <a:xfrm>
            <a:off x="5508104" y="4578927"/>
            <a:ext cx="2952328" cy="896598"/>
          </a:xfrm>
          <a:solidFill>
            <a:srgbClr val="FFFF00"/>
          </a:solidFill>
        </p:spPr>
        <p:txBody>
          <a:bodyPr>
            <a:noAutofit/>
          </a:bodyPr>
          <a:lstStyle/>
          <a:p>
            <a:pPr marL="0" indent="0">
              <a:buNone/>
            </a:pPr>
            <a:r>
              <a:rPr lang="en-GB" sz="1400" dirty="0" smtClean="0">
                <a:latin typeface="Arial" charset="0"/>
                <a:ea typeface="Arial" charset="0"/>
                <a:cs typeface="Arial" charset="0"/>
              </a:rPr>
              <a:t>VSI interest @ ISOLDE: </a:t>
            </a:r>
            <a:endParaRPr lang="en-GB" sz="1400" dirty="0">
              <a:latin typeface="Arial" charset="0"/>
              <a:ea typeface="Arial" charset="0"/>
              <a:cs typeface="Arial" charset="0"/>
            </a:endParaRPr>
          </a:p>
          <a:p>
            <a:pPr marL="0" indent="0">
              <a:buNone/>
            </a:pPr>
            <a:r>
              <a:rPr lang="en-GB" sz="1400" dirty="0" smtClean="0">
                <a:latin typeface="Arial" charset="0"/>
                <a:ea typeface="Arial" charset="0"/>
                <a:cs typeface="Arial" charset="0"/>
              </a:rPr>
              <a:t>Radium isotopes for ATOMIC </a:t>
            </a:r>
          </a:p>
          <a:p>
            <a:pPr marL="0" indent="0">
              <a:buNone/>
            </a:pPr>
            <a:r>
              <a:rPr lang="en-GB" sz="1400" dirty="0" smtClean="0">
                <a:latin typeface="Arial" charset="0"/>
                <a:ea typeface="Arial" charset="0"/>
                <a:cs typeface="Arial" charset="0"/>
              </a:rPr>
              <a:t>Fundamental Symmetries Studies</a:t>
            </a:r>
            <a:endParaRPr lang="en-GB" sz="1400" dirty="0">
              <a:latin typeface="Arial" charset="0"/>
              <a:ea typeface="Arial" charset="0"/>
              <a:cs typeface="Arial" charset="0"/>
            </a:endParaRPr>
          </a:p>
        </p:txBody>
      </p:sp>
      <p:sp>
        <p:nvSpPr>
          <p:cNvPr id="13" name="Título 1"/>
          <p:cNvSpPr>
            <a:spLocks noGrp="1"/>
          </p:cNvSpPr>
          <p:nvPr>
            <p:ph type="title"/>
          </p:nvPr>
        </p:nvSpPr>
        <p:spPr>
          <a:xfrm>
            <a:off x="4187411" y="3196423"/>
            <a:ext cx="2963605" cy="656730"/>
          </a:xfrm>
          <a:solidFill>
            <a:srgbClr val="FFFF00"/>
          </a:solidFill>
        </p:spPr>
        <p:txBody>
          <a:bodyPr>
            <a:noAutofit/>
          </a:bodyPr>
          <a:lstStyle/>
          <a:p>
            <a:pPr algn="l"/>
            <a:r>
              <a:rPr lang="es-ES" sz="1600" b="1" dirty="0">
                <a:solidFill>
                  <a:srgbClr val="0000FF"/>
                </a:solidFill>
                <a:latin typeface="Arial" charset="0"/>
                <a:ea typeface="Arial" charset="0"/>
                <a:cs typeface="Arial" charset="0"/>
              </a:rPr>
              <a:t>Van </a:t>
            </a:r>
            <a:r>
              <a:rPr lang="es-ES" sz="1600" b="1" dirty="0" err="1">
                <a:solidFill>
                  <a:srgbClr val="0000FF"/>
                </a:solidFill>
                <a:latin typeface="Arial" charset="0"/>
                <a:ea typeface="Arial" charset="0"/>
                <a:cs typeface="Arial" charset="0"/>
              </a:rPr>
              <a:t>Swinderen</a:t>
            </a:r>
            <a:r>
              <a:rPr lang="es-ES" sz="1600" b="1" dirty="0">
                <a:solidFill>
                  <a:srgbClr val="0000FF"/>
                </a:solidFill>
                <a:latin typeface="Arial" charset="0"/>
                <a:ea typeface="Arial" charset="0"/>
                <a:cs typeface="Arial" charset="0"/>
              </a:rPr>
              <a:t> </a:t>
            </a:r>
            <a:r>
              <a:rPr lang="es-ES" sz="1600" b="1" dirty="0" err="1">
                <a:solidFill>
                  <a:srgbClr val="0000FF"/>
                </a:solidFill>
                <a:latin typeface="Arial" charset="0"/>
                <a:ea typeface="Arial" charset="0"/>
                <a:cs typeface="Arial" charset="0"/>
              </a:rPr>
              <a:t>Institute</a:t>
            </a:r>
            <a:r>
              <a:rPr lang="es-ES" sz="1600" b="1" dirty="0">
                <a:solidFill>
                  <a:srgbClr val="0000FF"/>
                </a:solidFill>
                <a:latin typeface="Arial" charset="0"/>
                <a:ea typeface="Arial" charset="0"/>
                <a:cs typeface="Arial" charset="0"/>
              </a:rPr>
              <a:t> </a:t>
            </a:r>
            <a:r>
              <a:rPr lang="es-ES" sz="1600" b="1" dirty="0" err="1">
                <a:solidFill>
                  <a:srgbClr val="0000FF"/>
                </a:solidFill>
                <a:latin typeface="Arial" charset="0"/>
                <a:ea typeface="Arial" charset="0"/>
                <a:cs typeface="Arial" charset="0"/>
              </a:rPr>
              <a:t>for</a:t>
            </a:r>
            <a:r>
              <a:rPr lang="es-ES" sz="1600" b="1" dirty="0">
                <a:solidFill>
                  <a:srgbClr val="0000FF"/>
                </a:solidFill>
                <a:latin typeface="Arial" charset="0"/>
                <a:ea typeface="Arial" charset="0"/>
                <a:cs typeface="Arial" charset="0"/>
              </a:rPr>
              <a:t> </a:t>
            </a:r>
            <a:r>
              <a:rPr lang="es-ES" sz="1600" b="1" dirty="0" smtClean="0">
                <a:solidFill>
                  <a:srgbClr val="0000FF"/>
                </a:solidFill>
                <a:latin typeface="Arial" charset="0"/>
                <a:ea typeface="Arial" charset="0"/>
                <a:cs typeface="Arial" charset="0"/>
              </a:rPr>
              <a:t/>
            </a:r>
            <a:br>
              <a:rPr lang="es-ES" sz="1600" b="1" dirty="0" smtClean="0">
                <a:solidFill>
                  <a:srgbClr val="0000FF"/>
                </a:solidFill>
                <a:latin typeface="Arial" charset="0"/>
                <a:ea typeface="Arial" charset="0"/>
                <a:cs typeface="Arial" charset="0"/>
              </a:rPr>
            </a:br>
            <a:r>
              <a:rPr lang="es-ES" sz="1600" b="1" dirty="0" err="1" smtClean="0">
                <a:solidFill>
                  <a:srgbClr val="0000FF"/>
                </a:solidFill>
                <a:latin typeface="Arial" charset="0"/>
                <a:ea typeface="Arial" charset="0"/>
                <a:cs typeface="Arial" charset="0"/>
              </a:rPr>
              <a:t>Particle</a:t>
            </a:r>
            <a:r>
              <a:rPr lang="es-ES" sz="1600" b="1" dirty="0" smtClean="0">
                <a:solidFill>
                  <a:srgbClr val="0000FF"/>
                </a:solidFill>
                <a:latin typeface="Arial" charset="0"/>
                <a:ea typeface="Arial" charset="0"/>
                <a:cs typeface="Arial" charset="0"/>
              </a:rPr>
              <a:t> </a:t>
            </a:r>
            <a:r>
              <a:rPr lang="es-ES" sz="1600" b="1" dirty="0" err="1">
                <a:solidFill>
                  <a:srgbClr val="0000FF"/>
                </a:solidFill>
                <a:latin typeface="Arial" charset="0"/>
                <a:ea typeface="Arial" charset="0"/>
                <a:cs typeface="Arial" charset="0"/>
              </a:rPr>
              <a:t>Physics</a:t>
            </a:r>
            <a:r>
              <a:rPr lang="es-ES" sz="1600" b="1" dirty="0">
                <a:solidFill>
                  <a:srgbClr val="0000FF"/>
                </a:solidFill>
                <a:latin typeface="Arial" charset="0"/>
                <a:ea typeface="Arial" charset="0"/>
                <a:cs typeface="Arial" charset="0"/>
              </a:rPr>
              <a:t> and </a:t>
            </a:r>
            <a:r>
              <a:rPr lang="es-ES" sz="1600" b="1" dirty="0" err="1" smtClean="0">
                <a:solidFill>
                  <a:srgbClr val="0000FF"/>
                </a:solidFill>
                <a:latin typeface="Arial" charset="0"/>
                <a:ea typeface="Arial" charset="0"/>
                <a:cs typeface="Arial" charset="0"/>
              </a:rPr>
              <a:t>Gravity</a:t>
            </a:r>
            <a:r>
              <a:rPr lang="es-ES" sz="1400" b="1" dirty="0" smtClean="0">
                <a:solidFill>
                  <a:srgbClr val="0000FF"/>
                </a:solidFill>
                <a:latin typeface="Baskerville" charset="0"/>
                <a:ea typeface="Baskerville" charset="0"/>
                <a:cs typeface="Baskerville" charset="0"/>
              </a:rPr>
              <a:t/>
            </a:r>
            <a:br>
              <a:rPr lang="es-ES" sz="1400" b="1" dirty="0" smtClean="0">
                <a:solidFill>
                  <a:srgbClr val="0000FF"/>
                </a:solidFill>
                <a:latin typeface="Baskerville" charset="0"/>
                <a:ea typeface="Baskerville" charset="0"/>
                <a:cs typeface="Baskerville" charset="0"/>
              </a:rPr>
            </a:br>
            <a:r>
              <a:rPr lang="es-ES" sz="1600" b="1" dirty="0" err="1" smtClean="0">
                <a:latin typeface="Arial" charset="0"/>
                <a:ea typeface="Arial" charset="0"/>
                <a:cs typeface="Arial" charset="0"/>
              </a:rPr>
              <a:t>Researchgroup</a:t>
            </a:r>
            <a:r>
              <a:rPr lang="es-ES" sz="1600" b="1" dirty="0" smtClean="0">
                <a:latin typeface="Arial" charset="0"/>
                <a:ea typeface="Arial" charset="0"/>
                <a:cs typeface="Arial" charset="0"/>
              </a:rPr>
              <a:t> </a:t>
            </a:r>
            <a:r>
              <a:rPr lang="es-ES" sz="1600" b="1" dirty="0" err="1" smtClean="0">
                <a:latin typeface="Arial" charset="0"/>
                <a:ea typeface="Arial" charset="0"/>
                <a:cs typeface="Arial" charset="0"/>
              </a:rPr>
              <a:t>Ions</a:t>
            </a:r>
            <a:r>
              <a:rPr lang="es-ES" sz="1600" b="1" dirty="0" smtClean="0">
                <a:latin typeface="Arial" charset="0"/>
                <a:ea typeface="Arial" charset="0"/>
                <a:cs typeface="Arial" charset="0"/>
              </a:rPr>
              <a:t>:</a:t>
            </a:r>
            <a:endParaRPr lang="es-ES" sz="1600" b="1" dirty="0">
              <a:solidFill>
                <a:srgbClr val="0000FF"/>
              </a:solidFill>
              <a:latin typeface="Arial" charset="0"/>
              <a:ea typeface="Arial" charset="0"/>
              <a:cs typeface="Arial" charset="0"/>
            </a:endParaRPr>
          </a:p>
        </p:txBody>
      </p:sp>
      <p:sp>
        <p:nvSpPr>
          <p:cNvPr id="17" name="CuadroTexto 16"/>
          <p:cNvSpPr txBox="1"/>
          <p:nvPr/>
        </p:nvSpPr>
        <p:spPr>
          <a:xfrm>
            <a:off x="5364799" y="5910733"/>
            <a:ext cx="1774845" cy="369332"/>
          </a:xfrm>
          <a:prstGeom prst="rect">
            <a:avLst/>
          </a:prstGeom>
          <a:noFill/>
        </p:spPr>
        <p:txBody>
          <a:bodyPr wrap="none" rtlCol="0">
            <a:spAutoFit/>
          </a:bodyPr>
          <a:lstStyle/>
          <a:p>
            <a:pPr defTabSz="457200"/>
            <a:r>
              <a:rPr lang="es-ES" dirty="0" smtClean="0">
                <a:solidFill>
                  <a:prstClr val="black"/>
                </a:solidFill>
                <a:latin typeface="Calibri"/>
              </a:rPr>
              <a:t>+ 4 PhD </a:t>
            </a:r>
            <a:r>
              <a:rPr lang="es-ES" dirty="0" err="1" smtClean="0">
                <a:solidFill>
                  <a:prstClr val="black"/>
                </a:solidFill>
                <a:latin typeface="Calibri"/>
              </a:rPr>
              <a:t>students</a:t>
            </a:r>
            <a:endParaRPr lang="es-ES" dirty="0">
              <a:solidFill>
                <a:prstClr val="black"/>
              </a:solidFill>
              <a:latin typeface="Calibri"/>
            </a:endParaRPr>
          </a:p>
        </p:txBody>
      </p:sp>
      <p:sp>
        <p:nvSpPr>
          <p:cNvPr id="3" name="CuadroTexto 2"/>
          <p:cNvSpPr txBox="1"/>
          <p:nvPr/>
        </p:nvSpPr>
        <p:spPr>
          <a:xfrm>
            <a:off x="3909765" y="2797347"/>
            <a:ext cx="1745286" cy="369332"/>
          </a:xfrm>
          <a:prstGeom prst="rect">
            <a:avLst/>
          </a:prstGeom>
          <a:solidFill>
            <a:schemeClr val="bg1">
              <a:lumMod val="85000"/>
            </a:schemeClr>
          </a:solidFill>
          <a:ln>
            <a:noFill/>
          </a:ln>
        </p:spPr>
        <p:txBody>
          <a:bodyPr wrap="none" rtlCol="0">
            <a:spAutoFit/>
          </a:bodyPr>
          <a:lstStyle/>
          <a:p>
            <a:r>
              <a:rPr lang="es-ES_tradnl" dirty="0" err="1">
                <a:solidFill>
                  <a:srgbClr val="FF493D"/>
                </a:solidFill>
                <a:latin typeface="Times" charset="0"/>
                <a:ea typeface="Times" charset="0"/>
                <a:cs typeface="Times" charset="0"/>
              </a:rPr>
              <a:t>o</a:t>
            </a:r>
            <a:r>
              <a:rPr lang="es-ES_tradnl" dirty="0" err="1" smtClean="0">
                <a:solidFill>
                  <a:srgbClr val="FF493D"/>
                </a:solidFill>
                <a:latin typeface="Times" charset="0"/>
                <a:ea typeface="Times" charset="0"/>
                <a:cs typeface="Times" charset="0"/>
              </a:rPr>
              <a:t>wner</a:t>
            </a:r>
            <a:r>
              <a:rPr lang="es-ES_tradnl" dirty="0" smtClean="0">
                <a:solidFill>
                  <a:srgbClr val="FF493D"/>
                </a:solidFill>
                <a:latin typeface="Times" charset="0"/>
                <a:ea typeface="Times" charset="0"/>
                <a:cs typeface="Times" charset="0"/>
              </a:rPr>
              <a:t> of </a:t>
            </a:r>
            <a:r>
              <a:rPr lang="es-ES_tradnl" dirty="0" err="1" smtClean="0">
                <a:solidFill>
                  <a:srgbClr val="FF493D"/>
                </a:solidFill>
                <a:latin typeface="Times" charset="0"/>
                <a:ea typeface="Times" charset="0"/>
                <a:cs typeface="Times" charset="0"/>
              </a:rPr>
              <a:t>TRI</a:t>
            </a:r>
            <a:r>
              <a:rPr lang="es-ES_tradnl" dirty="0" err="1" smtClean="0">
                <a:solidFill>
                  <a:srgbClr val="FF493D"/>
                </a:solidFill>
                <a:latin typeface="Symbol" charset="2"/>
                <a:ea typeface="Symbol" charset="2"/>
                <a:cs typeface="Symbol" charset="2"/>
              </a:rPr>
              <a:t>m</a:t>
            </a:r>
            <a:r>
              <a:rPr lang="es-ES_tradnl" dirty="0" err="1" smtClean="0">
                <a:solidFill>
                  <a:srgbClr val="FF493D"/>
                </a:solidFill>
                <a:latin typeface="Times" charset="0"/>
                <a:ea typeface="Times" charset="0"/>
                <a:cs typeface="Times" charset="0"/>
              </a:rPr>
              <a:t>P</a:t>
            </a:r>
            <a:endParaRPr lang="es-ES_tradnl" dirty="0">
              <a:solidFill>
                <a:srgbClr val="FF493D"/>
              </a:solidFill>
              <a:latin typeface="Times" charset="0"/>
              <a:ea typeface="Times" charset="0"/>
              <a:cs typeface="Times" charset="0"/>
            </a:endParaRPr>
          </a:p>
        </p:txBody>
      </p:sp>
      <p:sp>
        <p:nvSpPr>
          <p:cNvPr id="5" name="Rectángulo 4"/>
          <p:cNvSpPr/>
          <p:nvPr/>
        </p:nvSpPr>
        <p:spPr>
          <a:xfrm>
            <a:off x="3923928" y="2429783"/>
            <a:ext cx="4721169" cy="4421025"/>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03575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linds(horizontal)">
                                      <p:cBhvr>
                                        <p:cTn id="16" dur="500"/>
                                        <p:tgtEl>
                                          <p:spTgt spid="13"/>
                                        </p:tgtEl>
                                      </p:cBhvr>
                                    </p:animEffect>
                                  </p:childTnLst>
                                </p:cTn>
                              </p:par>
                              <p:par>
                                <p:cTn id="17" presetID="3" presetClass="entr" presetSubtype="1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linds(horizontal)">
                                      <p:cBhvr>
                                        <p:cTn id="19" dur="500"/>
                                        <p:tgtEl>
                                          <p:spTgt spid="1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1">
                                            <p:bg/>
                                          </p:spTgt>
                                        </p:tgtEl>
                                        <p:attrNameLst>
                                          <p:attrName>style.visibility</p:attrName>
                                        </p:attrNameLst>
                                      </p:cBhvr>
                                      <p:to>
                                        <p:strVal val="visible"/>
                                      </p:to>
                                    </p:set>
                                    <p:animEffect transition="in" filter="blinds(horizontal)">
                                      <p:cBhvr>
                                        <p:cTn id="22" dur="500"/>
                                        <p:tgtEl>
                                          <p:spTgt spid="11">
                                            <p:bg/>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Effect transition="in" filter="blinds(horizontal)">
                                      <p:cBhvr>
                                        <p:cTn id="25" dur="500"/>
                                        <p:tgtEl>
                                          <p:spTgt spid="11">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1">
                                            <p:txEl>
                                              <p:pRg st="1" end="1"/>
                                            </p:txEl>
                                          </p:spTgt>
                                        </p:tgtEl>
                                        <p:attrNameLst>
                                          <p:attrName>style.visibility</p:attrName>
                                        </p:attrNameLst>
                                      </p:cBhvr>
                                      <p:to>
                                        <p:strVal val="visible"/>
                                      </p:to>
                                    </p:set>
                                    <p:animEffect transition="in" filter="blinds(horizontal)">
                                      <p:cBhvr>
                                        <p:cTn id="28" dur="500"/>
                                        <p:tgtEl>
                                          <p:spTgt spid="11">
                                            <p:txEl>
                                              <p:pRg st="1" end="1"/>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animEffect transition="in" filter="blinds(horizontal)">
                                      <p:cBhvr>
                                        <p:cTn id="31" dur="500"/>
                                        <p:tgtEl>
                                          <p:spTgt spid="11">
                                            <p:txEl>
                                              <p:pRg st="2" end="2"/>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blinds(horizontal)">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nimBg="1"/>
      <p:bldP spid="13" grpId="0" animBg="1"/>
      <p:bldP spid="17" grpId="0"/>
      <p:bldP spid="3"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771595" y="132219"/>
            <a:ext cx="4464496" cy="417208"/>
          </a:xfrm>
        </p:spPr>
        <p:txBody>
          <a:bodyPr/>
          <a:lstStyle/>
          <a:p>
            <a:r>
              <a:rPr lang="es-ES_tradnl" sz="1800" dirty="0" err="1" smtClean="0"/>
              <a:t>TRI</a:t>
            </a:r>
            <a:r>
              <a:rPr lang="es-ES_tradnl" sz="1800" dirty="0" err="1" smtClean="0">
                <a:latin typeface="Symbol" charset="2"/>
                <a:ea typeface="Symbol" charset="2"/>
                <a:cs typeface="Symbol" charset="2"/>
              </a:rPr>
              <a:t>m</a:t>
            </a:r>
            <a:r>
              <a:rPr lang="es-ES_tradnl" sz="1800" dirty="0" err="1" smtClean="0"/>
              <a:t>P</a:t>
            </a:r>
            <a:r>
              <a:rPr lang="es-ES_tradnl" sz="1800" dirty="0" smtClean="0"/>
              <a:t> as 0-degree </a:t>
            </a:r>
            <a:r>
              <a:rPr lang="es-ES_tradnl" sz="1800" dirty="0" err="1" smtClean="0"/>
              <a:t>spectrometer</a:t>
            </a:r>
            <a:endParaRPr lang="es-ES_tradnl" sz="1800" dirty="0"/>
          </a:p>
        </p:txBody>
      </p:sp>
      <p:sp>
        <p:nvSpPr>
          <p:cNvPr id="3" name="Marcador de número de diapositiva 2"/>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4</a:t>
            </a:fld>
            <a:endParaRPr lang="es-ES" dirty="0">
              <a:solidFill>
                <a:prstClr val="black">
                  <a:tint val="75000"/>
                </a:prstClr>
              </a:solidFill>
              <a:latin typeface="Calibri"/>
            </a:endParaRPr>
          </a:p>
        </p:txBody>
      </p:sp>
      <p:sp>
        <p:nvSpPr>
          <p:cNvPr id="4" name="Marcador de pie de página 3"/>
          <p:cNvSpPr>
            <a:spLocks noGrp="1"/>
          </p:cNvSpPr>
          <p:nvPr>
            <p:ph type="ftr" sz="quarter" idx="3"/>
          </p:nvPr>
        </p:nvSpPr>
        <p:spPr>
          <a:xfrm>
            <a:off x="97753" y="6510097"/>
            <a:ext cx="3394128" cy="278630"/>
          </a:xfrm>
        </p:spPr>
        <p:txBody>
          <a:bodyPr/>
          <a:lstStyle/>
          <a:p>
            <a:pPr algn="l">
              <a:defRPr/>
            </a:pPr>
            <a:r>
              <a:rPr lang="es-ES_tradnl" dirty="0" err="1" smtClean="0">
                <a:solidFill>
                  <a:prstClr val="black"/>
                </a:solidFill>
                <a:latin typeface="Arial" charset="0"/>
                <a:ea typeface="Arial" charset="0"/>
                <a:cs typeface="Arial" charset="0"/>
              </a:rPr>
              <a:t>O.Tengblad</a:t>
            </a:r>
            <a:r>
              <a:rPr lang="es-ES_tradnl" dirty="0" smtClean="0">
                <a:solidFill>
                  <a:prstClr val="black"/>
                </a:solidFill>
                <a:latin typeface="Arial" charset="0"/>
                <a:ea typeface="Arial" charset="0"/>
                <a:cs typeface="Arial" charset="0"/>
              </a:rPr>
              <a:t>:  ISCC Nov. 2017,   </a:t>
            </a:r>
            <a:r>
              <a:rPr lang="es-ES_tradnl" dirty="0" err="1" smtClean="0">
                <a:solidFill>
                  <a:prstClr val="black"/>
                </a:solidFill>
                <a:latin typeface="Arial" charset="0"/>
                <a:ea typeface="Arial" charset="0"/>
                <a:cs typeface="Arial" charset="0"/>
              </a:rPr>
              <a:t>HiFi</a:t>
            </a:r>
            <a:r>
              <a:rPr lang="es-ES_tradnl" dirty="0" smtClean="0">
                <a:solidFill>
                  <a:prstClr val="black"/>
                </a:solidFill>
                <a:latin typeface="Arial" charset="0"/>
                <a:ea typeface="Arial" charset="0"/>
                <a:cs typeface="Arial" charset="0"/>
              </a:rPr>
              <a:t> @ ISOLDE</a:t>
            </a:r>
            <a:endParaRPr lang="es-ES" dirty="0">
              <a:solidFill>
                <a:prstClr val="black"/>
              </a:solidFill>
              <a:latin typeface="Arial" charset="0"/>
              <a:ea typeface="Arial" charset="0"/>
              <a:cs typeface="Arial" charset="0"/>
            </a:endParaRPr>
          </a:p>
        </p:txBody>
      </p:sp>
      <p:sp>
        <p:nvSpPr>
          <p:cNvPr id="11" name="CuadroTexto 10"/>
          <p:cNvSpPr txBox="1"/>
          <p:nvPr/>
        </p:nvSpPr>
        <p:spPr>
          <a:xfrm flipH="1">
            <a:off x="4463381" y="5130366"/>
            <a:ext cx="4680619" cy="1261884"/>
          </a:xfrm>
          <a:prstGeom prst="rect">
            <a:avLst/>
          </a:prstGeom>
          <a:noFill/>
          <a:ln>
            <a:solidFill>
              <a:schemeClr val="accent1"/>
            </a:solidFill>
          </a:ln>
        </p:spPr>
        <p:txBody>
          <a:bodyPr wrap="square" rtlCol="0">
            <a:spAutoFit/>
          </a:bodyPr>
          <a:lstStyle/>
          <a:p>
            <a:r>
              <a:rPr lang="es-ES_tradnl" sz="1600" b="1" dirty="0" err="1" smtClean="0"/>
              <a:t>References</a:t>
            </a:r>
            <a:r>
              <a:rPr lang="es-ES_tradnl" sz="1600" b="1" dirty="0" smtClean="0"/>
              <a:t>:</a:t>
            </a:r>
          </a:p>
          <a:p>
            <a:pPr marL="171450" indent="-171450">
              <a:buFont typeface="Arial" charset="0"/>
              <a:buChar char="•"/>
            </a:pPr>
            <a:r>
              <a:rPr lang="en-US" sz="1200" dirty="0"/>
              <a:t>Emil </a:t>
            </a:r>
            <a:r>
              <a:rPr lang="en-US" sz="1200" dirty="0" err="1"/>
              <a:t>Traykov</a:t>
            </a:r>
            <a:r>
              <a:rPr lang="en-US" sz="1200" dirty="0"/>
              <a:t>:  Production of radioactive beams for atomic trapping, PhD thesis 27.10.2006, </a:t>
            </a:r>
            <a:r>
              <a:rPr lang="en-US" sz="1200" dirty="0" err="1"/>
              <a:t>Rijksuniversiteit</a:t>
            </a:r>
            <a:r>
              <a:rPr lang="en-US" sz="1200" dirty="0"/>
              <a:t> </a:t>
            </a:r>
            <a:r>
              <a:rPr lang="en-US" sz="1200" dirty="0" smtClean="0"/>
              <a:t>Groningen</a:t>
            </a:r>
          </a:p>
          <a:p>
            <a:pPr marL="171450" indent="-171450">
              <a:buFont typeface="Arial" charset="0"/>
              <a:buChar char="•"/>
            </a:pPr>
            <a:r>
              <a:rPr lang="en-US" sz="1200" dirty="0" smtClean="0"/>
              <a:t>G.P. Berg </a:t>
            </a:r>
            <a:r>
              <a:rPr lang="en-US" sz="1200" dirty="0" err="1" smtClean="0"/>
              <a:t>et.al</a:t>
            </a:r>
            <a:r>
              <a:rPr lang="en-US" sz="1200" dirty="0" smtClean="0"/>
              <a:t>. NIM B204 (2003) 532</a:t>
            </a:r>
          </a:p>
          <a:p>
            <a:pPr marL="171450" indent="-171450">
              <a:buFont typeface="Arial" charset="0"/>
              <a:buChar char="•"/>
            </a:pPr>
            <a:r>
              <a:rPr lang="en-US" sz="1200" dirty="0"/>
              <a:t>H. W. </a:t>
            </a:r>
            <a:r>
              <a:rPr lang="en-US" sz="1200" dirty="0" err="1"/>
              <a:t>Wilschut</a:t>
            </a:r>
            <a:r>
              <a:rPr lang="en-US" sz="1200" dirty="0"/>
              <a:t> &amp; Klaus </a:t>
            </a:r>
            <a:r>
              <a:rPr lang="en-US" sz="1200" dirty="0" err="1" smtClean="0"/>
              <a:t>Jungmann</a:t>
            </a:r>
            <a:r>
              <a:rPr lang="en-US" sz="1200" dirty="0" smtClean="0"/>
              <a:t>, Nuclear </a:t>
            </a:r>
            <a:r>
              <a:rPr lang="en-US" sz="1200" dirty="0"/>
              <a:t>Physics </a:t>
            </a:r>
            <a:r>
              <a:rPr lang="en-US" sz="1200" dirty="0" smtClean="0"/>
              <a:t>News Vol</a:t>
            </a:r>
            <a:r>
              <a:rPr lang="en-US" sz="1200" dirty="0"/>
              <a:t>. 17, No. 1, 2007</a:t>
            </a:r>
            <a:r>
              <a:rPr lang="en-US" sz="1200" dirty="0" smtClean="0"/>
              <a:t>,</a:t>
            </a:r>
            <a:endParaRPr lang="en-US" sz="1200" dirty="0"/>
          </a:p>
        </p:txBody>
      </p:sp>
      <p:pic>
        <p:nvPicPr>
          <p:cNvPr id="12" name="Imagen 11" descr="Captura de pantalla 2013-10-15 a la(s) 14.19.54.png"/>
          <p:cNvPicPr>
            <a:picLocks noChangeAspect="1"/>
          </p:cNvPicPr>
          <p:nvPr/>
        </p:nvPicPr>
        <p:blipFill rotWithShape="1">
          <a:blip r:embed="rId2" cstate="email">
            <a:extLst>
              <a:ext uri="{28A0092B-C50C-407E-A947-70E740481C1C}">
                <a14:useLocalDpi xmlns:a14="http://schemas.microsoft.com/office/drawing/2010/main"/>
              </a:ext>
            </a:extLst>
          </a:blip>
          <a:srcRect l="399" t="1470" r="3681" b="39924"/>
          <a:stretch/>
        </p:blipFill>
        <p:spPr>
          <a:xfrm>
            <a:off x="5004048" y="697388"/>
            <a:ext cx="4035492" cy="1697985"/>
          </a:xfrm>
          <a:prstGeom prst="rect">
            <a:avLst/>
          </a:prstGeom>
        </p:spPr>
      </p:pic>
      <p:pic>
        <p:nvPicPr>
          <p:cNvPr id="13" name="Imagen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666232"/>
            <a:ext cx="5488680" cy="4280248"/>
          </a:xfrm>
          <a:prstGeom prst="rect">
            <a:avLst/>
          </a:prstGeom>
        </p:spPr>
      </p:pic>
      <p:pic>
        <p:nvPicPr>
          <p:cNvPr id="7" name="Imagen 8" descr="Captura de pantalla 2013-10-16 a la(s) 17.59.27.png"/>
          <p:cNvPicPr>
            <a:picLocks noChangeAspect="1"/>
          </p:cNvPicPr>
          <p:nvPr/>
        </p:nvPicPr>
        <p:blipFill rotWithShape="1">
          <a:blip r:embed="rId4">
            <a:extLst>
              <a:ext uri="{28A0092B-C50C-407E-A947-70E740481C1C}">
                <a14:useLocalDpi xmlns:a14="http://schemas.microsoft.com/office/drawing/2010/main"/>
              </a:ext>
            </a:extLst>
          </a:blip>
          <a:srcRect r="50103" b="387"/>
          <a:stretch/>
        </p:blipFill>
        <p:spPr>
          <a:xfrm>
            <a:off x="246136" y="2990836"/>
            <a:ext cx="2262397" cy="2097621"/>
          </a:xfrm>
          <a:prstGeom prst="rect">
            <a:avLst/>
          </a:prstGeom>
        </p:spPr>
      </p:pic>
      <p:sp>
        <p:nvSpPr>
          <p:cNvPr id="8" name="CuadroTexto 9"/>
          <p:cNvSpPr txBox="1"/>
          <p:nvPr/>
        </p:nvSpPr>
        <p:spPr>
          <a:xfrm>
            <a:off x="70612" y="1703760"/>
            <a:ext cx="2437921" cy="1169551"/>
          </a:xfrm>
          <a:prstGeom prst="rect">
            <a:avLst/>
          </a:prstGeom>
          <a:solidFill>
            <a:srgbClr val="FFFF00"/>
          </a:solidFill>
        </p:spPr>
        <p:txBody>
          <a:bodyPr wrap="square" rtlCol="0">
            <a:spAutoFit/>
          </a:bodyPr>
          <a:lstStyle/>
          <a:p>
            <a:r>
              <a:rPr lang="en-GB" sz="1400" b="1" dirty="0" smtClean="0">
                <a:solidFill>
                  <a:prstClr val="black"/>
                </a:solidFill>
                <a:latin typeface="Baskerville" charset="0"/>
                <a:ea typeface="Baskerville" charset="0"/>
                <a:cs typeface="Baskerville" charset="0"/>
              </a:rPr>
              <a:t>Time of flight vs. Energy loss in a 100 </a:t>
            </a:r>
            <a:r>
              <a:rPr lang="en-GB" sz="1400" b="1" dirty="0" smtClean="0">
                <a:solidFill>
                  <a:prstClr val="black"/>
                </a:solidFill>
                <a:latin typeface="Symbol" charset="2"/>
                <a:ea typeface="Symbol" charset="2"/>
                <a:cs typeface="Symbol" charset="2"/>
              </a:rPr>
              <a:t>m</a:t>
            </a:r>
            <a:r>
              <a:rPr lang="en-GB" sz="1400" b="1" dirty="0" smtClean="0">
                <a:solidFill>
                  <a:prstClr val="black"/>
                </a:solidFill>
                <a:latin typeface="Baskerville" charset="0"/>
                <a:ea typeface="Baskerville" charset="0"/>
                <a:cs typeface="Baskerville" charset="0"/>
              </a:rPr>
              <a:t>m silicon detector shows various nuclides at the intermediate plane.</a:t>
            </a:r>
          </a:p>
        </p:txBody>
      </p:sp>
      <p:cxnSp>
        <p:nvCxnSpPr>
          <p:cNvPr id="10" name="Straight Arrow Connector 14"/>
          <p:cNvCxnSpPr/>
          <p:nvPr/>
        </p:nvCxnSpPr>
        <p:spPr>
          <a:xfrm flipV="1">
            <a:off x="2205803" y="1703760"/>
            <a:ext cx="1070053" cy="35411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20" name="Imagen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360498">
            <a:off x="2720237" y="2417677"/>
            <a:ext cx="1383959" cy="1337203"/>
          </a:xfrm>
          <a:prstGeom prst="rect">
            <a:avLst/>
          </a:prstGeom>
        </p:spPr>
      </p:pic>
      <p:cxnSp>
        <p:nvCxnSpPr>
          <p:cNvPr id="9" name="Straight Arrow Connector 6"/>
          <p:cNvCxnSpPr/>
          <p:nvPr/>
        </p:nvCxnSpPr>
        <p:spPr>
          <a:xfrm>
            <a:off x="2205803" y="2080810"/>
            <a:ext cx="1790133" cy="48409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CuadroTexto 20"/>
          <p:cNvSpPr txBox="1"/>
          <p:nvPr/>
        </p:nvSpPr>
        <p:spPr>
          <a:xfrm>
            <a:off x="5452168" y="3430833"/>
            <a:ext cx="3526606" cy="369332"/>
          </a:xfrm>
          <a:prstGeom prst="rect">
            <a:avLst/>
          </a:prstGeom>
          <a:noFill/>
          <a:ln>
            <a:solidFill>
              <a:srgbClr val="0432FF"/>
            </a:solidFill>
          </a:ln>
        </p:spPr>
        <p:txBody>
          <a:bodyPr wrap="none" rtlCol="0">
            <a:spAutoFit/>
          </a:bodyPr>
          <a:lstStyle/>
          <a:p>
            <a:r>
              <a:rPr lang="en-GB" b="1" dirty="0" err="1" smtClean="0">
                <a:solidFill>
                  <a:schemeClr val="accent4">
                    <a:lumMod val="75000"/>
                  </a:schemeClr>
                </a:solidFill>
                <a:latin typeface="Baskerville" charset="0"/>
                <a:ea typeface="Baskerville" charset="0"/>
                <a:cs typeface="Baskerville" charset="0"/>
              </a:rPr>
              <a:t>H</a:t>
            </a:r>
            <a:r>
              <a:rPr lang="en-GB" b="1" dirty="0" err="1" smtClean="0">
                <a:solidFill>
                  <a:srgbClr val="0000FF"/>
                </a:solidFill>
                <a:latin typeface="Baskerville" charset="0"/>
                <a:ea typeface="Baskerville" charset="0"/>
                <a:cs typeface="Baskerville" charset="0"/>
              </a:rPr>
              <a:t>ie</a:t>
            </a:r>
            <a:r>
              <a:rPr lang="en-GB" b="1" dirty="0" smtClean="0">
                <a:solidFill>
                  <a:srgbClr val="0000FF"/>
                </a:solidFill>
                <a:latin typeface="Baskerville" charset="0"/>
                <a:ea typeface="Baskerville" charset="0"/>
                <a:cs typeface="Baskerville" charset="0"/>
              </a:rPr>
              <a:t> </a:t>
            </a:r>
            <a:r>
              <a:rPr lang="en-GB" b="1" dirty="0">
                <a:solidFill>
                  <a:schemeClr val="accent4">
                    <a:lumMod val="75000"/>
                  </a:schemeClr>
                </a:solidFill>
                <a:latin typeface="Baskerville" charset="0"/>
                <a:ea typeface="Baskerville" charset="0"/>
                <a:cs typeface="Baskerville" charset="0"/>
              </a:rPr>
              <a:t>I</a:t>
            </a:r>
            <a:r>
              <a:rPr lang="en-GB" b="1" dirty="0">
                <a:solidFill>
                  <a:srgbClr val="0000FF"/>
                </a:solidFill>
                <a:latin typeface="Baskerville" charset="0"/>
                <a:ea typeface="Baskerville" charset="0"/>
                <a:cs typeface="Baskerville" charset="0"/>
              </a:rPr>
              <a:t>solde </a:t>
            </a:r>
            <a:r>
              <a:rPr lang="en-GB" b="1" dirty="0">
                <a:solidFill>
                  <a:schemeClr val="accent4">
                    <a:lumMod val="75000"/>
                  </a:schemeClr>
                </a:solidFill>
                <a:latin typeface="Baskerville" charset="0"/>
                <a:ea typeface="Baskerville" charset="0"/>
                <a:cs typeface="Baskerville" charset="0"/>
              </a:rPr>
              <a:t>F</a:t>
            </a:r>
            <a:r>
              <a:rPr lang="en-GB" b="1" dirty="0">
                <a:solidFill>
                  <a:srgbClr val="0000FF"/>
                </a:solidFill>
                <a:latin typeface="Baskerville" charset="0"/>
                <a:ea typeface="Baskerville" charset="0"/>
                <a:cs typeface="Baskerville" charset="0"/>
              </a:rPr>
              <a:t>ragment </a:t>
            </a:r>
            <a:r>
              <a:rPr lang="en-GB" b="1" dirty="0" smtClean="0">
                <a:solidFill>
                  <a:schemeClr val="accent4">
                    <a:lumMod val="75000"/>
                  </a:schemeClr>
                </a:solidFill>
                <a:latin typeface="Baskerville" charset="0"/>
                <a:ea typeface="Baskerville" charset="0"/>
                <a:cs typeface="Baskerville" charset="0"/>
              </a:rPr>
              <a:t>I</a:t>
            </a:r>
            <a:r>
              <a:rPr lang="en-GB" b="1" dirty="0" smtClean="0">
                <a:solidFill>
                  <a:srgbClr val="0000FF"/>
                </a:solidFill>
                <a:latin typeface="Baskerville" charset="0"/>
                <a:ea typeface="Baskerville" charset="0"/>
                <a:cs typeface="Baskerville" charset="0"/>
              </a:rPr>
              <a:t>dentifier</a:t>
            </a:r>
            <a:endParaRPr lang="es-ES_tradnl" dirty="0" smtClean="0"/>
          </a:p>
        </p:txBody>
      </p:sp>
      <p:sp>
        <p:nvSpPr>
          <p:cNvPr id="22" name="Flecha abajo 21"/>
          <p:cNvSpPr/>
          <p:nvPr/>
        </p:nvSpPr>
        <p:spPr>
          <a:xfrm rot="17374915">
            <a:off x="5141411" y="2603929"/>
            <a:ext cx="453878" cy="830897"/>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rgbClr val="FF0000"/>
              </a:solidFill>
            </a:endParaRPr>
          </a:p>
        </p:txBody>
      </p:sp>
    </p:spTree>
    <p:extLst>
      <p:ext uri="{BB962C8B-B14F-4D97-AF65-F5344CB8AC3E}">
        <p14:creationId xmlns:p14="http://schemas.microsoft.com/office/powerpoint/2010/main" val="502847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3" presetClass="entr" presetSubtype="1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blinds(horizontal)">
                                      <p:cBhvr>
                                        <p:cTn id="15" dur="500"/>
                                        <p:tgtEl>
                                          <p:spTgt spid="20"/>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blinds(horizontal)">
                                      <p:cBhvr>
                                        <p:cTn id="18" dur="500"/>
                                        <p:tgtEl>
                                          <p:spTgt spid="22"/>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blinds(horizontal)">
                                      <p:cBhvr>
                                        <p:cTn id="2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5</a:t>
            </a:fld>
            <a:endParaRPr lang="es-ES" dirty="0">
              <a:solidFill>
                <a:prstClr val="black">
                  <a:tint val="75000"/>
                </a:prstClr>
              </a:solidFill>
              <a:latin typeface="Calibri"/>
            </a:endParaRPr>
          </a:p>
        </p:txBody>
      </p:sp>
      <p:sp>
        <p:nvSpPr>
          <p:cNvPr id="3" name="Footer Placeholder 2"/>
          <p:cNvSpPr>
            <a:spLocks noGrp="1"/>
          </p:cNvSpPr>
          <p:nvPr>
            <p:ph type="ftr" sz="quarter" idx="3"/>
          </p:nvPr>
        </p:nvSpPr>
        <p:spPr/>
        <p:txBody>
          <a:bodyPr/>
          <a:lstStyle/>
          <a:p>
            <a:pPr algn="l">
              <a:defRPr/>
            </a:pPr>
            <a:r>
              <a:rPr lang="es-ES_tradnl" dirty="0" err="1" smtClean="0">
                <a:solidFill>
                  <a:prstClr val="black"/>
                </a:solidFill>
                <a:latin typeface="Arial" charset="0"/>
                <a:ea typeface="Arial" charset="0"/>
                <a:cs typeface="Arial" charset="0"/>
              </a:rPr>
              <a:t>O.Tengblad</a:t>
            </a:r>
            <a:r>
              <a:rPr lang="es-ES_tradnl" dirty="0" smtClean="0">
                <a:solidFill>
                  <a:prstClr val="black"/>
                </a:solidFill>
                <a:latin typeface="Arial" charset="0"/>
                <a:ea typeface="Arial" charset="0"/>
                <a:cs typeface="Arial" charset="0"/>
              </a:rPr>
              <a:t>:  ISCC Nov. 2017,   </a:t>
            </a:r>
            <a:r>
              <a:rPr lang="es-ES_tradnl" dirty="0" err="1" smtClean="0">
                <a:solidFill>
                  <a:prstClr val="black"/>
                </a:solidFill>
                <a:latin typeface="Arial" charset="0"/>
                <a:ea typeface="Arial" charset="0"/>
                <a:cs typeface="Arial" charset="0"/>
              </a:rPr>
              <a:t>HiFi</a:t>
            </a:r>
            <a:r>
              <a:rPr lang="es-ES_tradnl" dirty="0" smtClean="0">
                <a:solidFill>
                  <a:prstClr val="black"/>
                </a:solidFill>
                <a:latin typeface="Arial" charset="0"/>
                <a:ea typeface="Arial" charset="0"/>
                <a:cs typeface="Arial" charset="0"/>
              </a:rPr>
              <a:t> @ ISOLDE</a:t>
            </a:r>
            <a:endParaRPr lang="es-ES" dirty="0">
              <a:solidFill>
                <a:prstClr val="black"/>
              </a:solidFill>
              <a:latin typeface="Arial" charset="0"/>
              <a:ea typeface="Arial" charset="0"/>
              <a:cs typeface="Arial" charset="0"/>
            </a:endParaRPr>
          </a:p>
        </p:txBody>
      </p:sp>
      <p:sp>
        <p:nvSpPr>
          <p:cNvPr id="4" name="TextBox 3"/>
          <p:cNvSpPr txBox="1"/>
          <p:nvPr/>
        </p:nvSpPr>
        <p:spPr>
          <a:xfrm>
            <a:off x="29402" y="902561"/>
            <a:ext cx="9047477" cy="1431161"/>
          </a:xfrm>
          <a:prstGeom prst="rect">
            <a:avLst/>
          </a:prstGeom>
          <a:noFill/>
        </p:spPr>
        <p:txBody>
          <a:bodyPr wrap="none" rtlCol="0">
            <a:spAutoFit/>
          </a:bodyPr>
          <a:lstStyle/>
          <a:p>
            <a:pPr algn="ctr">
              <a:spcAft>
                <a:spcPts val="600"/>
              </a:spcAft>
            </a:pPr>
            <a:r>
              <a:rPr lang="en-GB" b="1" dirty="0">
                <a:solidFill>
                  <a:srgbClr val="29348C"/>
                </a:solidFill>
                <a:latin typeface="Baskerville" charset="0"/>
                <a:ea typeface="Baskerville" charset="0"/>
                <a:cs typeface="Baskerville" charset="0"/>
              </a:rPr>
              <a:t> </a:t>
            </a:r>
            <a:r>
              <a:rPr lang="en-GB" b="1" dirty="0" smtClean="0">
                <a:solidFill>
                  <a:srgbClr val="29348C"/>
                </a:solidFill>
                <a:latin typeface="Arial" charset="0"/>
                <a:ea typeface="Arial" charset="0"/>
                <a:cs typeface="Arial" charset="0"/>
              </a:rPr>
              <a:t>Meeting </a:t>
            </a:r>
            <a:r>
              <a:rPr lang="en-GB" b="1" dirty="0">
                <a:solidFill>
                  <a:srgbClr val="29348C"/>
                </a:solidFill>
                <a:latin typeface="Arial" charset="0"/>
                <a:ea typeface="Arial" charset="0"/>
                <a:cs typeface="Arial" charset="0"/>
              </a:rPr>
              <a:t>at RUG/VSI </a:t>
            </a:r>
            <a:r>
              <a:rPr lang="en-GB" b="1" dirty="0" smtClean="0">
                <a:solidFill>
                  <a:srgbClr val="29348C"/>
                </a:solidFill>
                <a:latin typeface="Arial" charset="0"/>
                <a:ea typeface="Arial" charset="0"/>
                <a:cs typeface="Arial" charset="0"/>
              </a:rPr>
              <a:t>15.04.2016</a:t>
            </a:r>
            <a:r>
              <a:rPr lang="en-GB" b="1" dirty="0">
                <a:solidFill>
                  <a:srgbClr val="29348C"/>
                </a:solidFill>
                <a:latin typeface="Arial" charset="0"/>
                <a:ea typeface="Arial" charset="0"/>
                <a:cs typeface="Arial" charset="0"/>
              </a:rPr>
              <a:t> </a:t>
            </a:r>
            <a:r>
              <a:rPr lang="en-GB" b="1" dirty="0" smtClean="0">
                <a:solidFill>
                  <a:srgbClr val="29348C"/>
                </a:solidFill>
                <a:latin typeface="Arial" charset="0"/>
                <a:ea typeface="Arial" charset="0"/>
                <a:cs typeface="Arial" charset="0"/>
              </a:rPr>
              <a:t> 1:st agreement was taken, </a:t>
            </a:r>
          </a:p>
          <a:p>
            <a:pPr algn="ctr">
              <a:spcAft>
                <a:spcPts val="600"/>
              </a:spcAft>
            </a:pPr>
            <a:r>
              <a:rPr lang="en-GB" b="1" dirty="0" smtClean="0">
                <a:solidFill>
                  <a:srgbClr val="29348C"/>
                </a:solidFill>
                <a:latin typeface="Arial" charset="0"/>
                <a:ea typeface="Arial" charset="0"/>
                <a:cs typeface="Arial" charset="0"/>
              </a:rPr>
              <a:t>and plans for the move were initiated</a:t>
            </a:r>
            <a:endParaRPr lang="en-US" dirty="0">
              <a:latin typeface="Arial" charset="0"/>
              <a:ea typeface="Arial" charset="0"/>
              <a:cs typeface="Arial" charset="0"/>
            </a:endParaRPr>
          </a:p>
          <a:p>
            <a:pPr algn="ctr">
              <a:spcAft>
                <a:spcPts val="600"/>
              </a:spcAft>
            </a:pPr>
            <a:r>
              <a:rPr lang="en-GB" b="1" dirty="0">
                <a:latin typeface="Arial" charset="0"/>
                <a:ea typeface="Arial" charset="0"/>
                <a:cs typeface="Arial" charset="0"/>
              </a:rPr>
              <a:t>Present:  </a:t>
            </a:r>
            <a:r>
              <a:rPr lang="en-GB" b="1" dirty="0" smtClean="0">
                <a:solidFill>
                  <a:schemeClr val="accent3">
                    <a:lumMod val="50000"/>
                  </a:schemeClr>
                </a:solidFill>
                <a:latin typeface="Arial" charset="0"/>
                <a:ea typeface="Arial" charset="0"/>
                <a:cs typeface="Arial" charset="0"/>
              </a:rPr>
              <a:t>RUG/VSI</a:t>
            </a:r>
            <a:r>
              <a:rPr lang="en-GB" b="1" dirty="0" smtClean="0">
                <a:latin typeface="Arial" charset="0"/>
                <a:ea typeface="Arial" charset="0"/>
                <a:cs typeface="Arial" charset="0"/>
              </a:rPr>
              <a:t>  </a:t>
            </a:r>
            <a:r>
              <a:rPr lang="en-GB" b="1" dirty="0">
                <a:latin typeface="Arial" charset="0"/>
                <a:ea typeface="Arial" charset="0"/>
                <a:cs typeface="Arial" charset="0"/>
              </a:rPr>
              <a:t>-- Klaus </a:t>
            </a:r>
            <a:r>
              <a:rPr lang="en-GB" b="1" dirty="0" err="1">
                <a:latin typeface="Arial" charset="0"/>
                <a:ea typeface="Arial" charset="0"/>
                <a:cs typeface="Arial" charset="0"/>
              </a:rPr>
              <a:t>Jungmann</a:t>
            </a:r>
            <a:r>
              <a:rPr lang="en-GB" b="1" dirty="0">
                <a:latin typeface="Arial" charset="0"/>
                <a:ea typeface="Arial" charset="0"/>
                <a:cs typeface="Arial" charset="0"/>
              </a:rPr>
              <a:t>, Lorenz </a:t>
            </a:r>
            <a:r>
              <a:rPr lang="en-GB" b="1" dirty="0" err="1">
                <a:latin typeface="Arial" charset="0"/>
                <a:ea typeface="Arial" charset="0"/>
                <a:cs typeface="Arial" charset="0"/>
              </a:rPr>
              <a:t>Willmann</a:t>
            </a:r>
            <a:r>
              <a:rPr lang="en-GB" b="1" dirty="0">
                <a:latin typeface="Arial" charset="0"/>
                <a:ea typeface="Arial" charset="0"/>
                <a:cs typeface="Arial" charset="0"/>
              </a:rPr>
              <a:t>, Hans </a:t>
            </a:r>
            <a:r>
              <a:rPr lang="en-GB" b="1" dirty="0" err="1">
                <a:latin typeface="Arial" charset="0"/>
                <a:ea typeface="Arial" charset="0"/>
                <a:cs typeface="Arial" charset="0"/>
              </a:rPr>
              <a:t>Wilschut</a:t>
            </a:r>
            <a:r>
              <a:rPr lang="en-GB" b="1" dirty="0">
                <a:latin typeface="Arial" charset="0"/>
                <a:ea typeface="Arial" charset="0"/>
                <a:cs typeface="Arial" charset="0"/>
              </a:rPr>
              <a:t>,</a:t>
            </a:r>
            <a:endParaRPr lang="en-US" dirty="0">
              <a:latin typeface="Arial" charset="0"/>
              <a:ea typeface="Arial" charset="0"/>
              <a:cs typeface="Arial" charset="0"/>
            </a:endParaRPr>
          </a:p>
          <a:p>
            <a:pPr algn="ctr">
              <a:spcAft>
                <a:spcPts val="600"/>
              </a:spcAft>
            </a:pPr>
            <a:r>
              <a:rPr lang="en-GB" b="1" dirty="0" err="1" smtClean="0">
                <a:solidFill>
                  <a:schemeClr val="accent3">
                    <a:lumMod val="50000"/>
                  </a:schemeClr>
                </a:solidFill>
                <a:latin typeface="Arial" charset="0"/>
                <a:ea typeface="Arial" charset="0"/>
                <a:cs typeface="Arial" charset="0"/>
              </a:rPr>
              <a:t>HiFi</a:t>
            </a:r>
            <a:r>
              <a:rPr lang="en-GB" b="1" dirty="0" smtClean="0">
                <a:solidFill>
                  <a:schemeClr val="accent3">
                    <a:lumMod val="50000"/>
                  </a:schemeClr>
                </a:solidFill>
                <a:latin typeface="Arial" charset="0"/>
                <a:ea typeface="Arial" charset="0"/>
                <a:cs typeface="Arial" charset="0"/>
              </a:rPr>
              <a:t> Collaboration</a:t>
            </a:r>
            <a:r>
              <a:rPr lang="en-GB" b="1" dirty="0" smtClean="0">
                <a:latin typeface="Arial" charset="0"/>
                <a:ea typeface="Arial" charset="0"/>
                <a:cs typeface="Arial" charset="0"/>
              </a:rPr>
              <a:t>  </a:t>
            </a:r>
            <a:r>
              <a:rPr lang="en-GB" b="1" dirty="0">
                <a:latin typeface="Arial" charset="0"/>
                <a:ea typeface="Arial" charset="0"/>
                <a:cs typeface="Arial" charset="0"/>
              </a:rPr>
              <a:t>--  </a:t>
            </a:r>
            <a:r>
              <a:rPr lang="en-GB" b="1" dirty="0" err="1">
                <a:latin typeface="Arial" charset="0"/>
                <a:ea typeface="Arial" charset="0"/>
                <a:cs typeface="Arial" charset="0"/>
              </a:rPr>
              <a:t>María</a:t>
            </a:r>
            <a:r>
              <a:rPr lang="en-GB" b="1" dirty="0">
                <a:latin typeface="Arial" charset="0"/>
                <a:ea typeface="Arial" charset="0"/>
                <a:cs typeface="Arial" charset="0"/>
              </a:rPr>
              <a:t> José </a:t>
            </a:r>
            <a:r>
              <a:rPr lang="en-GB" b="1" dirty="0" err="1">
                <a:latin typeface="Arial" charset="0"/>
                <a:ea typeface="Arial" charset="0"/>
                <a:cs typeface="Arial" charset="0"/>
              </a:rPr>
              <a:t>García</a:t>
            </a:r>
            <a:r>
              <a:rPr lang="en-GB" b="1" dirty="0">
                <a:latin typeface="Arial" charset="0"/>
                <a:ea typeface="Arial" charset="0"/>
                <a:cs typeface="Arial" charset="0"/>
              </a:rPr>
              <a:t> </a:t>
            </a:r>
            <a:r>
              <a:rPr lang="en-GB" b="1" dirty="0" err="1">
                <a:latin typeface="Arial" charset="0"/>
                <a:ea typeface="Arial" charset="0"/>
                <a:cs typeface="Arial" charset="0"/>
              </a:rPr>
              <a:t>Borge</a:t>
            </a:r>
            <a:r>
              <a:rPr lang="en-GB" b="1" dirty="0">
                <a:latin typeface="Arial" charset="0"/>
                <a:ea typeface="Arial" charset="0"/>
                <a:cs typeface="Arial" charset="0"/>
              </a:rPr>
              <a:t>, </a:t>
            </a:r>
            <a:r>
              <a:rPr lang="en-GB" b="1" dirty="0" err="1">
                <a:latin typeface="Arial" charset="0"/>
                <a:ea typeface="Arial" charset="0"/>
                <a:cs typeface="Arial" charset="0"/>
              </a:rPr>
              <a:t>Joakim</a:t>
            </a:r>
            <a:r>
              <a:rPr lang="en-GB" b="1" dirty="0">
                <a:latin typeface="Arial" charset="0"/>
                <a:ea typeface="Arial" charset="0"/>
                <a:cs typeface="Arial" charset="0"/>
              </a:rPr>
              <a:t> </a:t>
            </a:r>
            <a:r>
              <a:rPr lang="en-GB" b="1" dirty="0" err="1">
                <a:latin typeface="Arial" charset="0"/>
                <a:ea typeface="Arial" charset="0"/>
                <a:cs typeface="Arial" charset="0"/>
              </a:rPr>
              <a:t>Cederkall</a:t>
            </a:r>
            <a:r>
              <a:rPr lang="en-GB" b="1" dirty="0">
                <a:latin typeface="Arial" charset="0"/>
                <a:ea typeface="Arial" charset="0"/>
                <a:cs typeface="Arial" charset="0"/>
              </a:rPr>
              <a:t>, </a:t>
            </a:r>
            <a:r>
              <a:rPr lang="en-GB" b="1" dirty="0" err="1">
                <a:latin typeface="Arial" charset="0"/>
                <a:ea typeface="Arial" charset="0"/>
                <a:cs typeface="Arial" charset="0"/>
              </a:rPr>
              <a:t>Olof</a:t>
            </a:r>
            <a:r>
              <a:rPr lang="en-GB" b="1" dirty="0">
                <a:latin typeface="Arial" charset="0"/>
                <a:ea typeface="Arial" charset="0"/>
                <a:cs typeface="Arial" charset="0"/>
              </a:rPr>
              <a:t> </a:t>
            </a:r>
            <a:r>
              <a:rPr lang="en-GB" b="1" dirty="0" err="1" smtClean="0">
                <a:latin typeface="Arial" charset="0"/>
                <a:ea typeface="Arial" charset="0"/>
                <a:cs typeface="Arial" charset="0"/>
              </a:rPr>
              <a:t>Tengblad</a:t>
            </a:r>
            <a:endParaRPr lang="en-US" dirty="0">
              <a:latin typeface="Arial" charset="0"/>
              <a:ea typeface="Arial" charset="0"/>
              <a:cs typeface="Arial" charset="0"/>
            </a:endParaRPr>
          </a:p>
        </p:txBody>
      </p:sp>
      <p:sp>
        <p:nvSpPr>
          <p:cNvPr id="5" name="CuadroTexto 6"/>
          <p:cNvSpPr txBox="1"/>
          <p:nvPr/>
        </p:nvSpPr>
        <p:spPr>
          <a:xfrm>
            <a:off x="539552" y="2864559"/>
            <a:ext cx="7776864" cy="2985433"/>
          </a:xfrm>
          <a:prstGeom prst="rect">
            <a:avLst/>
          </a:prstGeom>
          <a:noFill/>
        </p:spPr>
        <p:txBody>
          <a:bodyPr wrap="square" rtlCol="0">
            <a:spAutoFit/>
          </a:bodyPr>
          <a:lstStyle/>
          <a:p>
            <a:pPr lvl="0" algn="ctr"/>
            <a:r>
              <a:rPr lang="en-GB" sz="1600" b="1" u="sng" dirty="0" smtClean="0">
                <a:solidFill>
                  <a:srgbClr val="29348C"/>
                </a:solidFill>
                <a:latin typeface="Arial" charset="0"/>
                <a:ea typeface="Arial" charset="0"/>
                <a:cs typeface="Arial" charset="0"/>
              </a:rPr>
              <a:t>Move and installation of </a:t>
            </a:r>
            <a:r>
              <a:rPr lang="en-GB" sz="1600" b="1" u="sng" dirty="0" err="1" smtClean="0">
                <a:solidFill>
                  <a:srgbClr val="29348C"/>
                </a:solidFill>
                <a:latin typeface="Arial" charset="0"/>
                <a:ea typeface="Arial" charset="0"/>
                <a:cs typeface="Arial" charset="0"/>
              </a:rPr>
              <a:t>TRI</a:t>
            </a:r>
            <a:r>
              <a:rPr lang="en-GB" sz="1600" b="1" u="sng" dirty="0" err="1" smtClean="0">
                <a:solidFill>
                  <a:srgbClr val="29348C"/>
                </a:solidFill>
                <a:latin typeface="Symbol" charset="2"/>
                <a:ea typeface="Symbol" charset="2"/>
                <a:cs typeface="Symbol" charset="2"/>
              </a:rPr>
              <a:t>m</a:t>
            </a:r>
            <a:r>
              <a:rPr lang="en-GB" sz="1600" b="1" u="sng" dirty="0" err="1" smtClean="0">
                <a:solidFill>
                  <a:srgbClr val="29348C"/>
                </a:solidFill>
                <a:latin typeface="Arial" charset="0"/>
                <a:ea typeface="Arial" charset="0"/>
                <a:cs typeface="Arial" charset="0"/>
              </a:rPr>
              <a:t>P</a:t>
            </a:r>
            <a:r>
              <a:rPr lang="en-GB" sz="1600" b="1" u="sng" dirty="0" smtClean="0">
                <a:solidFill>
                  <a:srgbClr val="29348C"/>
                </a:solidFill>
                <a:latin typeface="Arial" charset="0"/>
                <a:ea typeface="Arial" charset="0"/>
                <a:cs typeface="Arial" charset="0"/>
              </a:rPr>
              <a:t>  at ISOLDE </a:t>
            </a:r>
          </a:p>
          <a:p>
            <a:r>
              <a:rPr lang="en-GB" sz="1600" b="1" dirty="0" smtClean="0">
                <a:solidFill>
                  <a:srgbClr val="29348C"/>
                </a:solidFill>
                <a:latin typeface="Arial" charset="0"/>
                <a:ea typeface="Arial" charset="0"/>
                <a:cs typeface="Arial" charset="0"/>
              </a:rPr>
              <a:t>2016-17:</a:t>
            </a:r>
          </a:p>
          <a:p>
            <a:pPr marL="285750" indent="-285750">
              <a:spcAft>
                <a:spcPts val="600"/>
              </a:spcAft>
              <a:buFont typeface="Arial" charset="0"/>
              <a:buChar char="•"/>
            </a:pPr>
            <a:r>
              <a:rPr lang="en-GB" sz="1600" dirty="0" smtClean="0">
                <a:solidFill>
                  <a:srgbClr val="29348C"/>
                </a:solidFill>
                <a:latin typeface="Arial" charset="0"/>
                <a:ea typeface="Arial" charset="0"/>
                <a:cs typeface="Arial" charset="0"/>
              </a:rPr>
              <a:t>Power-supplies: donation </a:t>
            </a:r>
            <a:r>
              <a:rPr lang="en-GB" sz="1600" dirty="0">
                <a:solidFill>
                  <a:srgbClr val="29348C"/>
                </a:solidFill>
                <a:latin typeface="Arial" charset="0"/>
                <a:ea typeface="Arial" charset="0"/>
                <a:cs typeface="Arial" charset="0"/>
              </a:rPr>
              <a:t>from LUND </a:t>
            </a:r>
            <a:r>
              <a:rPr lang="en-GB" sz="1600" dirty="0" smtClean="0">
                <a:solidFill>
                  <a:srgbClr val="29348C"/>
                </a:solidFill>
                <a:latin typeface="Arial" charset="0"/>
                <a:ea typeface="Arial" charset="0"/>
                <a:cs typeface="Arial" charset="0"/>
              </a:rPr>
              <a:t>University</a:t>
            </a:r>
            <a:r>
              <a:rPr lang="en-GB" sz="1600" dirty="0">
                <a:solidFill>
                  <a:srgbClr val="29348C"/>
                </a:solidFill>
                <a:latin typeface="Arial" charset="0"/>
                <a:ea typeface="Arial" charset="0"/>
                <a:cs typeface="Arial" charset="0"/>
              </a:rPr>
              <a:t> </a:t>
            </a:r>
            <a:r>
              <a:rPr lang="en-GB" sz="1600" dirty="0" smtClean="0">
                <a:solidFill>
                  <a:srgbClr val="29348C"/>
                </a:solidFill>
                <a:latin typeface="Arial" charset="0"/>
                <a:ea typeface="Arial" charset="0"/>
                <a:cs typeface="Arial" charset="0"/>
              </a:rPr>
              <a:t>and </a:t>
            </a:r>
            <a:r>
              <a:rPr lang="en-GB" sz="1600" b="1" dirty="0" smtClean="0">
                <a:solidFill>
                  <a:srgbClr val="00B050"/>
                </a:solidFill>
                <a:latin typeface="Arial" charset="0"/>
                <a:ea typeface="Arial" charset="0"/>
                <a:cs typeface="Arial" charset="0"/>
              </a:rPr>
              <a:t>already delivered to CERN</a:t>
            </a:r>
          </a:p>
          <a:p>
            <a:pPr marL="285750" lvl="0" indent="-285750">
              <a:spcAft>
                <a:spcPts val="600"/>
              </a:spcAft>
              <a:buFont typeface="Arial" charset="0"/>
              <a:buChar char="•"/>
            </a:pPr>
            <a:r>
              <a:rPr lang="en-GB" sz="1600" dirty="0" smtClean="0">
                <a:solidFill>
                  <a:srgbClr val="29348C"/>
                </a:solidFill>
                <a:latin typeface="Arial" charset="0"/>
                <a:ea typeface="Arial" charset="0"/>
                <a:cs typeface="Arial" charset="0"/>
              </a:rPr>
              <a:t>Dismount at KVI-CAR and transported to CERN 2017 </a:t>
            </a:r>
          </a:p>
          <a:p>
            <a:pPr marL="285750" lvl="0" indent="-285750">
              <a:spcAft>
                <a:spcPts val="600"/>
              </a:spcAft>
              <a:buFont typeface="Arial" charset="0"/>
              <a:buChar char="•"/>
            </a:pPr>
            <a:r>
              <a:rPr lang="en-GB" sz="1600" dirty="0" smtClean="0">
                <a:solidFill>
                  <a:srgbClr val="29348C"/>
                </a:solidFill>
                <a:latin typeface="Arial" charset="0"/>
                <a:ea typeface="Arial" charset="0"/>
                <a:cs typeface="Arial" charset="0"/>
              </a:rPr>
              <a:t>The </a:t>
            </a:r>
            <a:r>
              <a:rPr lang="en-GB" sz="1600" dirty="0">
                <a:solidFill>
                  <a:srgbClr val="29348C"/>
                </a:solidFill>
                <a:latin typeface="Arial" charset="0"/>
                <a:ea typeface="Arial" charset="0"/>
                <a:cs typeface="Arial" charset="0"/>
              </a:rPr>
              <a:t>equipment will first be mounted at CERN in building B180. </a:t>
            </a:r>
            <a:endParaRPr lang="en-GB" sz="1600" dirty="0" smtClean="0">
              <a:solidFill>
                <a:srgbClr val="29348C"/>
              </a:solidFill>
              <a:latin typeface="Arial" charset="0"/>
              <a:ea typeface="Arial" charset="0"/>
              <a:cs typeface="Arial" charset="0"/>
            </a:endParaRPr>
          </a:p>
          <a:p>
            <a:pPr marL="285750" lvl="0" indent="-285750">
              <a:spcAft>
                <a:spcPts val="600"/>
              </a:spcAft>
              <a:buFont typeface="Arial" charset="0"/>
              <a:buChar char="•"/>
            </a:pPr>
            <a:endParaRPr lang="en-GB" sz="800" dirty="0" smtClean="0">
              <a:solidFill>
                <a:srgbClr val="29348C"/>
              </a:solidFill>
              <a:latin typeface="Arial" charset="0"/>
              <a:ea typeface="Arial" charset="0"/>
              <a:cs typeface="Arial" charset="0"/>
            </a:endParaRPr>
          </a:p>
          <a:p>
            <a:r>
              <a:rPr lang="en-GB" sz="1600" b="1" dirty="0" smtClean="0">
                <a:latin typeface="Arial" charset="0"/>
                <a:ea typeface="Arial" charset="0"/>
                <a:cs typeface="Arial" charset="0"/>
              </a:rPr>
              <a:t>2018 </a:t>
            </a:r>
            <a:r>
              <a:rPr lang="en-GB" sz="1600" dirty="0" smtClean="0">
                <a:solidFill>
                  <a:srgbClr val="29348C"/>
                </a:solidFill>
                <a:latin typeface="Arial" charset="0"/>
                <a:ea typeface="Arial" charset="0"/>
                <a:cs typeface="Arial" charset="0"/>
              </a:rPr>
              <a:t>B180 CERN</a:t>
            </a:r>
            <a:r>
              <a:rPr lang="en-GB" sz="1600" dirty="0" smtClean="0">
                <a:latin typeface="Arial" charset="0"/>
                <a:ea typeface="Arial" charset="0"/>
                <a:cs typeface="Arial" charset="0"/>
              </a:rPr>
              <a:t>: </a:t>
            </a:r>
          </a:p>
          <a:p>
            <a:pPr marL="285750" indent="-285750">
              <a:buFont typeface="Arial" charset="0"/>
              <a:buChar char="•"/>
            </a:pPr>
            <a:r>
              <a:rPr lang="en-GB" sz="1600" dirty="0" smtClean="0">
                <a:latin typeface="Arial" charset="0"/>
                <a:ea typeface="Arial" charset="0"/>
                <a:cs typeface="Arial" charset="0"/>
              </a:rPr>
              <a:t>where </a:t>
            </a:r>
            <a:r>
              <a:rPr lang="en-GB" sz="1600" dirty="0">
                <a:latin typeface="Arial" charset="0"/>
                <a:ea typeface="Arial" charset="0"/>
                <a:cs typeface="Arial" charset="0"/>
              </a:rPr>
              <a:t>all the tests of vacuum, power supplies etc. will be performed. </a:t>
            </a:r>
            <a:endParaRPr lang="en-GB" sz="1600" dirty="0" smtClean="0">
              <a:latin typeface="Arial" charset="0"/>
              <a:ea typeface="Arial" charset="0"/>
              <a:cs typeface="Arial" charset="0"/>
            </a:endParaRPr>
          </a:p>
          <a:p>
            <a:pPr marL="285750" indent="-285750">
              <a:buFont typeface="Arial" charset="0"/>
              <a:buChar char="•"/>
            </a:pPr>
            <a:r>
              <a:rPr lang="en-GB" sz="1600" dirty="0" smtClean="0">
                <a:latin typeface="Arial" charset="0"/>
                <a:ea typeface="Arial" charset="0"/>
                <a:cs typeface="Arial" charset="0"/>
              </a:rPr>
              <a:t>The </a:t>
            </a:r>
            <a:r>
              <a:rPr lang="en-GB" sz="1600" dirty="0">
                <a:latin typeface="Arial" charset="0"/>
                <a:ea typeface="Arial" charset="0"/>
                <a:cs typeface="Arial" charset="0"/>
              </a:rPr>
              <a:t>detection </a:t>
            </a:r>
            <a:r>
              <a:rPr lang="en-GB" sz="1600" dirty="0" smtClean="0">
                <a:latin typeface="Arial" charset="0"/>
                <a:ea typeface="Arial" charset="0"/>
                <a:cs typeface="Arial" charset="0"/>
              </a:rPr>
              <a:t>system to be implemented and tested, will</a:t>
            </a:r>
            <a:r>
              <a:rPr lang="en-GB" sz="1600" dirty="0" smtClean="0">
                <a:solidFill>
                  <a:srgbClr val="29348C"/>
                </a:solidFill>
                <a:latin typeface="Arial" charset="0"/>
                <a:ea typeface="Arial" charset="0"/>
                <a:cs typeface="Arial" charset="0"/>
              </a:rPr>
              <a:t> consist </a:t>
            </a:r>
            <a:r>
              <a:rPr lang="en-GB" sz="1600" dirty="0">
                <a:solidFill>
                  <a:srgbClr val="29348C"/>
                </a:solidFill>
                <a:latin typeface="Arial" charset="0"/>
                <a:ea typeface="Arial" charset="0"/>
                <a:cs typeface="Arial" charset="0"/>
              </a:rPr>
              <a:t>in a row of Double sided Si strip </a:t>
            </a:r>
            <a:r>
              <a:rPr lang="en-GB" sz="1600" dirty="0" smtClean="0">
                <a:solidFill>
                  <a:srgbClr val="29348C"/>
                </a:solidFill>
                <a:latin typeface="Arial" charset="0"/>
                <a:ea typeface="Arial" charset="0"/>
                <a:cs typeface="Arial" charset="0"/>
              </a:rPr>
              <a:t>detectors, to be </a:t>
            </a:r>
            <a:r>
              <a:rPr lang="en-GB" sz="1600" dirty="0" smtClean="0">
                <a:latin typeface="Arial" charset="0"/>
                <a:ea typeface="Arial" charset="0"/>
                <a:cs typeface="Arial" charset="0"/>
              </a:rPr>
              <a:t>tested </a:t>
            </a:r>
            <a:r>
              <a:rPr lang="en-GB" sz="1600" dirty="0">
                <a:latin typeface="Arial" charset="0"/>
                <a:ea typeface="Arial" charset="0"/>
                <a:cs typeface="Arial" charset="0"/>
              </a:rPr>
              <a:t>with alpha source and if possible to mount an external ion-source. </a:t>
            </a:r>
            <a:endParaRPr lang="en-GB" sz="1600" dirty="0" smtClean="0">
              <a:latin typeface="Arial" charset="0"/>
              <a:ea typeface="Arial" charset="0"/>
              <a:cs typeface="Arial" charset="0"/>
            </a:endParaRPr>
          </a:p>
        </p:txBody>
      </p:sp>
      <p:sp>
        <p:nvSpPr>
          <p:cNvPr id="7" name="Rectangle 3"/>
          <p:cNvSpPr>
            <a:spLocks noChangeArrowheads="1"/>
          </p:cNvSpPr>
          <p:nvPr/>
        </p:nvSpPr>
        <p:spPr bwMode="auto">
          <a:xfrm>
            <a:off x="0" y="-3349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5413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chemeClr val="tx1"/>
                </a:solidFill>
                <a:effectLst/>
                <a:latin typeface="Arial" charset="0"/>
              </a:rPr>
              <a:t>		                  </a:t>
            </a:r>
            <a:endParaRPr kumimoji="0" lang="en-US" altLang="en-US" sz="1800" b="0" i="0" u="none" strike="noStrike" cap="none" normalizeH="0" baseline="0">
              <a:ln>
                <a:noFill/>
              </a:ln>
              <a:solidFill>
                <a:schemeClr val="tx1"/>
              </a:solidFill>
              <a:effectLst/>
              <a:latin typeface="Arial" charset="0"/>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81" y="-27384"/>
            <a:ext cx="9137871" cy="826954"/>
          </a:xfrm>
          <a:prstGeom prst="rect">
            <a:avLst/>
          </a:prstGeom>
        </p:spPr>
      </p:pic>
      <p:sp>
        <p:nvSpPr>
          <p:cNvPr id="11" name="TextBox 10"/>
          <p:cNvSpPr txBox="1"/>
          <p:nvPr/>
        </p:nvSpPr>
        <p:spPr>
          <a:xfrm>
            <a:off x="2245856" y="129883"/>
            <a:ext cx="4520276" cy="353943"/>
          </a:xfrm>
          <a:prstGeom prst="rect">
            <a:avLst/>
          </a:prstGeom>
          <a:solidFill>
            <a:srgbClr val="FFFF00"/>
          </a:solidFill>
        </p:spPr>
        <p:txBody>
          <a:bodyPr wrap="none" rtlCol="0">
            <a:spAutoFit/>
          </a:bodyPr>
          <a:lstStyle/>
          <a:p>
            <a:r>
              <a:rPr lang="en-US" sz="1700" b="1" dirty="0" smtClean="0"/>
              <a:t>INITIATIVE: agreement to move </a:t>
            </a:r>
            <a:r>
              <a:rPr lang="en-US" sz="1700" b="1" dirty="0" err="1" smtClean="0"/>
              <a:t>TRI</a:t>
            </a:r>
            <a:r>
              <a:rPr lang="en-US" sz="1700" b="1" dirty="0" err="1" smtClean="0">
                <a:latin typeface="Symbol" charset="2"/>
                <a:ea typeface="Symbol" charset="2"/>
                <a:cs typeface="Symbol" charset="2"/>
              </a:rPr>
              <a:t>m</a:t>
            </a:r>
            <a:r>
              <a:rPr lang="en-US" sz="1700" b="1" dirty="0" err="1" smtClean="0"/>
              <a:t>P</a:t>
            </a:r>
            <a:r>
              <a:rPr lang="en-US" sz="1700" b="1" dirty="0" smtClean="0"/>
              <a:t> to ISOLDE</a:t>
            </a:r>
            <a:endParaRPr lang="en-US" sz="1700" b="1" dirty="0"/>
          </a:p>
        </p:txBody>
      </p:sp>
    </p:spTree>
    <p:extLst>
      <p:ext uri="{BB962C8B-B14F-4D97-AF65-F5344CB8AC3E}">
        <p14:creationId xmlns:p14="http://schemas.microsoft.com/office/powerpoint/2010/main" val="11396925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411760" y="188640"/>
            <a:ext cx="5245100" cy="394866"/>
          </a:xfrm>
        </p:spPr>
        <p:txBody>
          <a:bodyPr/>
          <a:lstStyle/>
          <a:p>
            <a:r>
              <a:rPr lang="en-US" sz="1800" dirty="0">
                <a:latin typeface="Arial Hebrew" charset="-79"/>
                <a:ea typeface="Arial Hebrew" charset="-79"/>
                <a:cs typeface="Arial Hebrew" charset="-79"/>
              </a:rPr>
              <a:t>Summary of the main components of </a:t>
            </a:r>
            <a:r>
              <a:rPr lang="en-US" sz="1800" dirty="0" err="1" smtClean="0">
                <a:latin typeface="Arial Hebrew" charset="-79"/>
                <a:ea typeface="Arial Hebrew" charset="-79"/>
                <a:cs typeface="Arial Hebrew" charset="-79"/>
              </a:rPr>
              <a:t>TRΙμP</a:t>
            </a:r>
            <a:r>
              <a:rPr lang="en-US" sz="1800" dirty="0" smtClean="0">
                <a:latin typeface="Arial Hebrew" charset="-79"/>
                <a:ea typeface="Arial Hebrew" charset="-79"/>
                <a:cs typeface="Arial Hebrew" charset="-79"/>
              </a:rPr>
              <a:t> </a:t>
            </a:r>
            <a:endParaRPr lang="es-ES_tradnl" dirty="0"/>
          </a:p>
        </p:txBody>
      </p:sp>
      <p:sp>
        <p:nvSpPr>
          <p:cNvPr id="4" name="Marcador de número de diapositiva 3"/>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6</a:t>
            </a:fld>
            <a:endParaRPr lang="es-ES" dirty="0">
              <a:solidFill>
                <a:prstClr val="black">
                  <a:tint val="75000"/>
                </a:prstClr>
              </a:solidFill>
              <a:latin typeface="Calibri"/>
            </a:endParaRPr>
          </a:p>
        </p:txBody>
      </p:sp>
      <p:sp>
        <p:nvSpPr>
          <p:cNvPr id="5" name="Marcador de pie de página 4"/>
          <p:cNvSpPr>
            <a:spLocks noGrp="1"/>
          </p:cNvSpPr>
          <p:nvPr>
            <p:ph type="ftr" sz="quarter" idx="3"/>
          </p:nvPr>
        </p:nvSpPr>
        <p:spPr/>
        <p:txBody>
          <a:bodyPr/>
          <a:lstStyle/>
          <a:p>
            <a:pPr algn="l">
              <a:defRPr/>
            </a:pPr>
            <a:r>
              <a:rPr lang="es-ES_tradnl" dirty="0" err="1" smtClean="0">
                <a:solidFill>
                  <a:prstClr val="black"/>
                </a:solidFill>
                <a:latin typeface="Arial" charset="0"/>
                <a:ea typeface="Arial" charset="0"/>
                <a:cs typeface="Arial" charset="0"/>
              </a:rPr>
              <a:t>O.Tengblad</a:t>
            </a:r>
            <a:r>
              <a:rPr lang="es-ES_tradnl" dirty="0" smtClean="0">
                <a:solidFill>
                  <a:prstClr val="black"/>
                </a:solidFill>
                <a:latin typeface="Arial" charset="0"/>
                <a:ea typeface="Arial" charset="0"/>
                <a:cs typeface="Arial" charset="0"/>
              </a:rPr>
              <a:t>:  ISCC Nov. 2017,   </a:t>
            </a:r>
            <a:r>
              <a:rPr lang="es-ES_tradnl" dirty="0" err="1" smtClean="0">
                <a:solidFill>
                  <a:prstClr val="black"/>
                </a:solidFill>
                <a:latin typeface="Arial" charset="0"/>
                <a:ea typeface="Arial" charset="0"/>
                <a:cs typeface="Arial" charset="0"/>
              </a:rPr>
              <a:t>HiFi</a:t>
            </a:r>
            <a:r>
              <a:rPr lang="es-ES_tradnl" dirty="0" smtClean="0">
                <a:solidFill>
                  <a:prstClr val="black"/>
                </a:solidFill>
                <a:latin typeface="Arial" charset="0"/>
                <a:ea typeface="Arial" charset="0"/>
                <a:cs typeface="Arial" charset="0"/>
              </a:rPr>
              <a:t> @ ISOLDE</a:t>
            </a:r>
            <a:endParaRPr lang="es-ES" dirty="0">
              <a:solidFill>
                <a:prstClr val="black"/>
              </a:solidFill>
              <a:latin typeface="Arial" charset="0"/>
              <a:ea typeface="Arial" charset="0"/>
              <a:cs typeface="Arial" charset="0"/>
            </a:endParaRPr>
          </a:p>
        </p:txBody>
      </p:sp>
      <p:sp>
        <p:nvSpPr>
          <p:cNvPr id="7" name="CuadroTexto 6"/>
          <p:cNvSpPr txBox="1"/>
          <p:nvPr/>
        </p:nvSpPr>
        <p:spPr>
          <a:xfrm>
            <a:off x="346065" y="859230"/>
            <a:ext cx="1993687" cy="769441"/>
          </a:xfrm>
          <a:prstGeom prst="rect">
            <a:avLst/>
          </a:prstGeom>
          <a:noFill/>
        </p:spPr>
        <p:txBody>
          <a:bodyPr wrap="none" rtlCol="0">
            <a:spAutoFit/>
          </a:bodyPr>
          <a:lstStyle/>
          <a:p>
            <a:pPr>
              <a:spcAft>
                <a:spcPts val="0"/>
              </a:spcAft>
            </a:pPr>
            <a:r>
              <a:rPr lang="en-US" sz="1600" b="1" dirty="0">
                <a:latin typeface="Arial Hebrew" charset="-79"/>
                <a:ea typeface="Arial Hebrew" charset="-79"/>
                <a:cs typeface="Arial Hebrew" charset="-79"/>
              </a:rPr>
              <a:t>Dipole BT1</a:t>
            </a:r>
            <a:endParaRPr lang="es-ES_tradnl" sz="1600" dirty="0">
              <a:latin typeface="Arial Hebrew" charset="-79"/>
              <a:ea typeface="Arial Hebrew" charset="-79"/>
              <a:cs typeface="Arial Hebrew" charset="-79"/>
            </a:endParaRPr>
          </a:p>
          <a:p>
            <a:pPr>
              <a:spcAft>
                <a:spcPts val="0"/>
              </a:spcAft>
            </a:pPr>
            <a:r>
              <a:rPr lang="en-US" sz="1400" dirty="0">
                <a:latin typeface="Arial Hebrew" charset="-79"/>
                <a:ea typeface="Arial Hebrew" charset="-79"/>
                <a:cs typeface="Arial Hebrew" charset="-79"/>
              </a:rPr>
              <a:t>weight: 13 000 kg</a:t>
            </a:r>
            <a:endParaRPr lang="es-ES_tradnl" sz="1400" dirty="0">
              <a:latin typeface="Arial Hebrew" charset="-79"/>
              <a:ea typeface="Arial Hebrew" charset="-79"/>
              <a:cs typeface="Arial Hebrew" charset="-79"/>
            </a:endParaRPr>
          </a:p>
          <a:p>
            <a:pPr>
              <a:spcAft>
                <a:spcPts val="0"/>
              </a:spcAft>
            </a:pPr>
            <a:r>
              <a:rPr lang="en-US" sz="1400" dirty="0">
                <a:latin typeface="Arial Hebrew" charset="-79"/>
                <a:ea typeface="Arial Hebrew" charset="-79"/>
                <a:cs typeface="Arial Hebrew" charset="-79"/>
              </a:rPr>
              <a:t>size: 1.5 m x 2 m x 0.6 </a:t>
            </a:r>
            <a:r>
              <a:rPr lang="en-US" sz="1400" dirty="0" smtClean="0">
                <a:latin typeface="Arial Hebrew" charset="-79"/>
                <a:ea typeface="Arial Hebrew" charset="-79"/>
                <a:cs typeface="Arial Hebrew" charset="-79"/>
              </a:rPr>
              <a:t>m</a:t>
            </a:r>
            <a:endParaRPr lang="es-ES_tradnl" sz="1400" dirty="0">
              <a:latin typeface="Arial Hebrew" charset="-79"/>
              <a:ea typeface="Arial Hebrew" charset="-79"/>
              <a:cs typeface="Arial Hebrew" charset="-79"/>
            </a:endParaRPr>
          </a:p>
        </p:txBody>
      </p:sp>
      <p:sp>
        <p:nvSpPr>
          <p:cNvPr id="8" name="CuadroTexto 7"/>
          <p:cNvSpPr txBox="1"/>
          <p:nvPr/>
        </p:nvSpPr>
        <p:spPr>
          <a:xfrm>
            <a:off x="2320977" y="859230"/>
            <a:ext cx="1993687" cy="769441"/>
          </a:xfrm>
          <a:prstGeom prst="rect">
            <a:avLst/>
          </a:prstGeom>
          <a:noFill/>
        </p:spPr>
        <p:txBody>
          <a:bodyPr wrap="none" rtlCol="0">
            <a:spAutoFit/>
          </a:bodyPr>
          <a:lstStyle/>
          <a:p>
            <a:pPr>
              <a:spcAft>
                <a:spcPts val="0"/>
              </a:spcAft>
            </a:pPr>
            <a:r>
              <a:rPr lang="en-US" sz="1600" b="1" dirty="0">
                <a:latin typeface="Arial Hebrew" charset="-79"/>
                <a:ea typeface="Arial Hebrew" charset="-79"/>
                <a:cs typeface="Arial Hebrew" charset="-79"/>
              </a:rPr>
              <a:t>Dipole BT2</a:t>
            </a:r>
            <a:endParaRPr lang="es-ES_tradnl" sz="1600" dirty="0">
              <a:latin typeface="Arial Hebrew" charset="-79"/>
              <a:ea typeface="Arial Hebrew" charset="-79"/>
              <a:cs typeface="Arial Hebrew" charset="-79"/>
            </a:endParaRPr>
          </a:p>
          <a:p>
            <a:pPr>
              <a:spcAft>
                <a:spcPts val="0"/>
              </a:spcAft>
            </a:pPr>
            <a:r>
              <a:rPr lang="en-US" sz="1400" dirty="0">
                <a:latin typeface="Arial Hebrew" charset="-79"/>
                <a:ea typeface="Arial Hebrew" charset="-79"/>
                <a:cs typeface="Arial Hebrew" charset="-79"/>
              </a:rPr>
              <a:t>weight: 13 000 kg</a:t>
            </a:r>
            <a:endParaRPr lang="es-ES_tradnl" sz="1400" dirty="0">
              <a:latin typeface="Arial Hebrew" charset="-79"/>
              <a:ea typeface="Arial Hebrew" charset="-79"/>
              <a:cs typeface="Arial Hebrew" charset="-79"/>
            </a:endParaRPr>
          </a:p>
          <a:p>
            <a:pPr>
              <a:spcAft>
                <a:spcPts val="0"/>
              </a:spcAft>
            </a:pPr>
            <a:r>
              <a:rPr lang="en-US" sz="1400" dirty="0">
                <a:latin typeface="Arial Hebrew" charset="-79"/>
                <a:ea typeface="Arial Hebrew" charset="-79"/>
                <a:cs typeface="Arial Hebrew" charset="-79"/>
              </a:rPr>
              <a:t>size: 1.5 m x 2 m x 0.6 </a:t>
            </a:r>
            <a:r>
              <a:rPr lang="en-US" sz="1400" dirty="0" smtClean="0">
                <a:latin typeface="Arial Hebrew" charset="-79"/>
                <a:ea typeface="Arial Hebrew" charset="-79"/>
                <a:cs typeface="Arial Hebrew" charset="-79"/>
              </a:rPr>
              <a:t>m</a:t>
            </a:r>
            <a:endParaRPr lang="es-ES_tradnl" sz="1400" dirty="0">
              <a:latin typeface="Arial Hebrew" charset="-79"/>
              <a:ea typeface="Arial Hebrew" charset="-79"/>
              <a:cs typeface="Arial Hebrew" charset="-79"/>
            </a:endParaRPr>
          </a:p>
        </p:txBody>
      </p:sp>
      <p:sp>
        <p:nvSpPr>
          <p:cNvPr id="9" name="CuadroTexto 8"/>
          <p:cNvSpPr txBox="1"/>
          <p:nvPr/>
        </p:nvSpPr>
        <p:spPr>
          <a:xfrm>
            <a:off x="4427984" y="859230"/>
            <a:ext cx="1993687" cy="769441"/>
          </a:xfrm>
          <a:prstGeom prst="rect">
            <a:avLst/>
          </a:prstGeom>
          <a:noFill/>
        </p:spPr>
        <p:txBody>
          <a:bodyPr wrap="none" rtlCol="0">
            <a:spAutoFit/>
          </a:bodyPr>
          <a:lstStyle/>
          <a:p>
            <a:pPr>
              <a:spcAft>
                <a:spcPts val="0"/>
              </a:spcAft>
            </a:pPr>
            <a:r>
              <a:rPr lang="en-US" sz="1600" b="1" dirty="0">
                <a:latin typeface="Arial Hebrew" charset="-79"/>
                <a:ea typeface="Arial Hebrew" charset="-79"/>
                <a:cs typeface="Arial Hebrew" charset="-79"/>
              </a:rPr>
              <a:t>Dipole BT3</a:t>
            </a:r>
            <a:endParaRPr lang="es-ES_tradnl" sz="1600" dirty="0">
              <a:latin typeface="Arial Hebrew" charset="-79"/>
              <a:ea typeface="Arial Hebrew" charset="-79"/>
              <a:cs typeface="Arial Hebrew" charset="-79"/>
            </a:endParaRPr>
          </a:p>
          <a:p>
            <a:pPr>
              <a:spcAft>
                <a:spcPts val="0"/>
              </a:spcAft>
            </a:pPr>
            <a:r>
              <a:rPr lang="en-US" sz="1400" dirty="0" smtClean="0">
                <a:latin typeface="Arial Hebrew" charset="-79"/>
                <a:ea typeface="Arial Hebrew" charset="-79"/>
                <a:cs typeface="Arial Hebrew" charset="-79"/>
              </a:rPr>
              <a:t>weight</a:t>
            </a:r>
            <a:r>
              <a:rPr lang="en-US" sz="1400" dirty="0">
                <a:latin typeface="Arial Hebrew" charset="-79"/>
                <a:ea typeface="Arial Hebrew" charset="-79"/>
                <a:cs typeface="Arial Hebrew" charset="-79"/>
              </a:rPr>
              <a:t>: 12 000 kg</a:t>
            </a:r>
            <a:endParaRPr lang="es-ES_tradnl" sz="1400" dirty="0">
              <a:latin typeface="Arial Hebrew" charset="-79"/>
              <a:ea typeface="Arial Hebrew" charset="-79"/>
              <a:cs typeface="Arial Hebrew" charset="-79"/>
            </a:endParaRPr>
          </a:p>
          <a:p>
            <a:pPr>
              <a:spcAft>
                <a:spcPts val="0"/>
              </a:spcAft>
            </a:pPr>
            <a:r>
              <a:rPr lang="en-US" sz="1400" dirty="0">
                <a:latin typeface="Arial Hebrew" charset="-79"/>
                <a:ea typeface="Arial Hebrew" charset="-79"/>
                <a:cs typeface="Arial Hebrew" charset="-79"/>
              </a:rPr>
              <a:t>size: 1.5 m x 2 m x 0.6 </a:t>
            </a:r>
            <a:r>
              <a:rPr lang="en-US" sz="1400" dirty="0" smtClean="0">
                <a:latin typeface="Arial Hebrew" charset="-79"/>
                <a:ea typeface="Arial Hebrew" charset="-79"/>
                <a:cs typeface="Arial Hebrew" charset="-79"/>
              </a:rPr>
              <a:t>m</a:t>
            </a:r>
            <a:endParaRPr lang="es-ES_tradnl" sz="1400" dirty="0">
              <a:latin typeface="Arial Hebrew" charset="-79"/>
              <a:ea typeface="Arial Hebrew" charset="-79"/>
              <a:cs typeface="Arial Hebrew" charset="-79"/>
            </a:endParaRPr>
          </a:p>
        </p:txBody>
      </p:sp>
      <p:sp>
        <p:nvSpPr>
          <p:cNvPr id="10" name="CuadroTexto 9"/>
          <p:cNvSpPr txBox="1"/>
          <p:nvPr/>
        </p:nvSpPr>
        <p:spPr>
          <a:xfrm>
            <a:off x="6732240" y="859230"/>
            <a:ext cx="1993687" cy="769441"/>
          </a:xfrm>
          <a:prstGeom prst="rect">
            <a:avLst/>
          </a:prstGeom>
          <a:noFill/>
        </p:spPr>
        <p:txBody>
          <a:bodyPr wrap="none" rtlCol="0">
            <a:spAutoFit/>
          </a:bodyPr>
          <a:lstStyle/>
          <a:p>
            <a:pPr>
              <a:spcAft>
                <a:spcPts val="0"/>
              </a:spcAft>
            </a:pPr>
            <a:r>
              <a:rPr lang="en-US" sz="1600" b="1" dirty="0">
                <a:latin typeface="Arial Hebrew" charset="-79"/>
                <a:ea typeface="Arial Hebrew" charset="-79"/>
                <a:cs typeface="Arial Hebrew" charset="-79"/>
              </a:rPr>
              <a:t>Dipole BT4</a:t>
            </a:r>
            <a:endParaRPr lang="es-ES_tradnl" sz="1600" dirty="0">
              <a:latin typeface="Arial Hebrew" charset="-79"/>
              <a:ea typeface="Arial Hebrew" charset="-79"/>
              <a:cs typeface="Arial Hebrew" charset="-79"/>
            </a:endParaRPr>
          </a:p>
          <a:p>
            <a:pPr>
              <a:spcAft>
                <a:spcPts val="0"/>
              </a:spcAft>
            </a:pPr>
            <a:r>
              <a:rPr lang="en-US" sz="1400" dirty="0" smtClean="0">
                <a:latin typeface="Arial Hebrew" charset="-79"/>
                <a:ea typeface="Arial Hebrew" charset="-79"/>
                <a:cs typeface="Arial Hebrew" charset="-79"/>
              </a:rPr>
              <a:t>weight</a:t>
            </a:r>
            <a:r>
              <a:rPr lang="en-US" sz="1400" dirty="0">
                <a:latin typeface="Arial Hebrew" charset="-79"/>
                <a:ea typeface="Arial Hebrew" charset="-79"/>
                <a:cs typeface="Arial Hebrew" charset="-79"/>
              </a:rPr>
              <a:t>: 12 000 kg </a:t>
            </a:r>
            <a:endParaRPr lang="es-ES_tradnl" sz="1400" dirty="0">
              <a:latin typeface="Arial Hebrew" charset="-79"/>
              <a:ea typeface="Arial Hebrew" charset="-79"/>
              <a:cs typeface="Arial Hebrew" charset="-79"/>
            </a:endParaRPr>
          </a:p>
          <a:p>
            <a:pPr>
              <a:spcAft>
                <a:spcPts val="0"/>
              </a:spcAft>
            </a:pPr>
            <a:r>
              <a:rPr lang="en-US" sz="1400" dirty="0">
                <a:latin typeface="Arial Hebrew" charset="-79"/>
                <a:ea typeface="Arial Hebrew" charset="-79"/>
                <a:cs typeface="Arial Hebrew" charset="-79"/>
              </a:rPr>
              <a:t>size: 1.5 m x 2 m x 0.6 </a:t>
            </a:r>
            <a:r>
              <a:rPr lang="en-US" sz="1400" dirty="0" smtClean="0">
                <a:latin typeface="Arial Hebrew" charset="-79"/>
                <a:ea typeface="Arial Hebrew" charset="-79"/>
                <a:cs typeface="Arial Hebrew" charset="-79"/>
              </a:rPr>
              <a:t>m</a:t>
            </a:r>
            <a:endParaRPr lang="es-ES_tradnl" sz="1400" dirty="0">
              <a:latin typeface="Arial Hebrew" charset="-79"/>
              <a:ea typeface="Arial Hebrew" charset="-79"/>
              <a:cs typeface="Arial Hebrew" charset="-79"/>
            </a:endParaRPr>
          </a:p>
        </p:txBody>
      </p:sp>
      <p:sp>
        <p:nvSpPr>
          <p:cNvPr id="11" name="CuadroTexto 10"/>
          <p:cNvSpPr txBox="1"/>
          <p:nvPr/>
        </p:nvSpPr>
        <p:spPr>
          <a:xfrm>
            <a:off x="346065" y="1720601"/>
            <a:ext cx="3561168" cy="769441"/>
          </a:xfrm>
          <a:prstGeom prst="rect">
            <a:avLst/>
          </a:prstGeom>
          <a:noFill/>
        </p:spPr>
        <p:txBody>
          <a:bodyPr wrap="none" rtlCol="0">
            <a:spAutoFit/>
          </a:bodyPr>
          <a:lstStyle/>
          <a:p>
            <a:pPr>
              <a:spcAft>
                <a:spcPts val="0"/>
              </a:spcAft>
            </a:pPr>
            <a:r>
              <a:rPr lang="el-GR" sz="1600" b="1" dirty="0" err="1">
                <a:latin typeface="Arial Hebrew" charset="-79"/>
                <a:ea typeface="Arial Hebrew" charset="-79"/>
                <a:cs typeface="Arial Hebrew" charset="-79"/>
              </a:rPr>
              <a:t>Quadrupole</a:t>
            </a:r>
            <a:r>
              <a:rPr lang="el-GR" sz="1600" b="1" dirty="0">
                <a:latin typeface="Arial Hebrew" charset="-79"/>
                <a:ea typeface="Arial Hebrew" charset="-79"/>
                <a:cs typeface="Arial Hebrew" charset="-79"/>
              </a:rPr>
              <a:t> </a:t>
            </a:r>
            <a:r>
              <a:rPr lang="el-GR" sz="1600" b="1" dirty="0" err="1">
                <a:latin typeface="Arial Hebrew" charset="-79"/>
                <a:ea typeface="Arial Hebrew" charset="-79"/>
                <a:cs typeface="Arial Hebrew" charset="-79"/>
              </a:rPr>
              <a:t>doublets</a:t>
            </a:r>
            <a:r>
              <a:rPr lang="el-GR" sz="1600" b="1" dirty="0">
                <a:latin typeface="Arial Hebrew" charset="-79"/>
                <a:ea typeface="Arial Hebrew" charset="-79"/>
                <a:cs typeface="Arial Hebrew" charset="-79"/>
              </a:rPr>
              <a:t> QT1-2 and QT4-5</a:t>
            </a:r>
            <a:endParaRPr lang="es-ES_tradnl" sz="1600" dirty="0">
              <a:latin typeface="Arial Hebrew" charset="-79"/>
              <a:ea typeface="Arial Hebrew" charset="-79"/>
              <a:cs typeface="Arial Hebrew" charset="-79"/>
            </a:endParaRPr>
          </a:p>
          <a:p>
            <a:pPr>
              <a:spcAft>
                <a:spcPts val="0"/>
              </a:spcAft>
            </a:pPr>
            <a:r>
              <a:rPr lang="el-GR" sz="1400" b="1" dirty="0">
                <a:latin typeface="Arial Hebrew" charset="-79"/>
                <a:ea typeface="Arial Hebrew" charset="-79"/>
                <a:cs typeface="Arial Hebrew" charset="-79"/>
              </a:rPr>
              <a:t> </a:t>
            </a:r>
            <a:r>
              <a:rPr lang="el-GR" sz="1400" dirty="0" err="1">
                <a:latin typeface="Arial Hebrew" charset="-79"/>
                <a:ea typeface="Arial Hebrew" charset="-79"/>
                <a:cs typeface="Arial Hebrew" charset="-79"/>
              </a:rPr>
              <a:t>weight</a:t>
            </a:r>
            <a:r>
              <a:rPr lang="el-GR" sz="1400" dirty="0">
                <a:latin typeface="Arial Hebrew" charset="-79"/>
                <a:ea typeface="Arial Hebrew" charset="-79"/>
                <a:cs typeface="Arial Hebrew" charset="-79"/>
              </a:rPr>
              <a:t> 8 500 </a:t>
            </a:r>
            <a:r>
              <a:rPr lang="el-GR" sz="1400" dirty="0" err="1">
                <a:latin typeface="Arial Hebrew" charset="-79"/>
                <a:ea typeface="Arial Hebrew" charset="-79"/>
                <a:cs typeface="Arial Hebrew" charset="-79"/>
              </a:rPr>
              <a:t>kg</a:t>
            </a:r>
            <a:endParaRPr lang="es-ES_tradnl" sz="1400" dirty="0">
              <a:latin typeface="Arial Hebrew" charset="-79"/>
              <a:ea typeface="Arial Hebrew" charset="-79"/>
              <a:cs typeface="Arial Hebrew" charset="-79"/>
            </a:endParaRPr>
          </a:p>
          <a:p>
            <a:pPr>
              <a:spcAft>
                <a:spcPts val="0"/>
              </a:spcAft>
            </a:pPr>
            <a:r>
              <a:rPr lang="en-US" sz="1400" dirty="0">
                <a:latin typeface="Arial Hebrew" charset="-79"/>
                <a:ea typeface="Arial Hebrew" charset="-79"/>
                <a:cs typeface="Arial Hebrew" charset="-79"/>
              </a:rPr>
              <a:t>size: 1.5 m x 2 m x 0.6 </a:t>
            </a:r>
            <a:r>
              <a:rPr lang="en-US" sz="1400" dirty="0" smtClean="0">
                <a:latin typeface="Arial Hebrew" charset="-79"/>
                <a:ea typeface="Arial Hebrew" charset="-79"/>
                <a:cs typeface="Arial Hebrew" charset="-79"/>
              </a:rPr>
              <a:t>m</a:t>
            </a:r>
            <a:endParaRPr lang="es-ES_tradnl" sz="1400" dirty="0">
              <a:latin typeface="Arial Hebrew" charset="-79"/>
              <a:ea typeface="Arial Hebrew" charset="-79"/>
              <a:cs typeface="Arial Hebrew" charset="-79"/>
            </a:endParaRPr>
          </a:p>
        </p:txBody>
      </p:sp>
      <p:sp>
        <p:nvSpPr>
          <p:cNvPr id="12" name="CuadroTexto 11"/>
          <p:cNvSpPr txBox="1"/>
          <p:nvPr/>
        </p:nvSpPr>
        <p:spPr>
          <a:xfrm>
            <a:off x="4427984" y="1720600"/>
            <a:ext cx="3561168" cy="769441"/>
          </a:xfrm>
          <a:prstGeom prst="rect">
            <a:avLst/>
          </a:prstGeom>
          <a:noFill/>
        </p:spPr>
        <p:txBody>
          <a:bodyPr wrap="none" rtlCol="0">
            <a:spAutoFit/>
          </a:bodyPr>
          <a:lstStyle/>
          <a:p>
            <a:pPr>
              <a:spcAft>
                <a:spcPts val="0"/>
              </a:spcAft>
            </a:pPr>
            <a:r>
              <a:rPr lang="el-GR" sz="1600" b="1" dirty="0" err="1">
                <a:latin typeface="Arial Hebrew" charset="-79"/>
                <a:ea typeface="Arial Hebrew" charset="-79"/>
                <a:cs typeface="Arial Hebrew" charset="-79"/>
              </a:rPr>
              <a:t>Quadrupole</a:t>
            </a:r>
            <a:r>
              <a:rPr lang="el-GR" sz="1600" b="1" dirty="0">
                <a:latin typeface="Arial Hebrew" charset="-79"/>
                <a:ea typeface="Arial Hebrew" charset="-79"/>
                <a:cs typeface="Arial Hebrew" charset="-79"/>
              </a:rPr>
              <a:t> </a:t>
            </a:r>
            <a:r>
              <a:rPr lang="el-GR" sz="1600" b="1" dirty="0" err="1">
                <a:latin typeface="Arial Hebrew" charset="-79"/>
                <a:ea typeface="Arial Hebrew" charset="-79"/>
                <a:cs typeface="Arial Hebrew" charset="-79"/>
              </a:rPr>
              <a:t>doublets</a:t>
            </a:r>
            <a:r>
              <a:rPr lang="el-GR" sz="1600" b="1" dirty="0">
                <a:latin typeface="Arial Hebrew" charset="-79"/>
                <a:ea typeface="Arial Hebrew" charset="-79"/>
                <a:cs typeface="Arial Hebrew" charset="-79"/>
              </a:rPr>
              <a:t> QT6-7 and QT8-9</a:t>
            </a:r>
            <a:endParaRPr lang="es-ES_tradnl" sz="1600" dirty="0">
              <a:latin typeface="Arial Hebrew" charset="-79"/>
              <a:ea typeface="Arial Hebrew" charset="-79"/>
              <a:cs typeface="Arial Hebrew" charset="-79"/>
            </a:endParaRPr>
          </a:p>
          <a:p>
            <a:pPr>
              <a:spcAft>
                <a:spcPts val="0"/>
              </a:spcAft>
            </a:pPr>
            <a:r>
              <a:rPr lang="el-GR" sz="1400" dirty="0">
                <a:latin typeface="Arial Hebrew" charset="-79"/>
                <a:ea typeface="Arial Hebrew" charset="-79"/>
                <a:cs typeface="Arial Hebrew" charset="-79"/>
              </a:rPr>
              <a:t> </a:t>
            </a:r>
            <a:r>
              <a:rPr lang="el-GR" sz="1400" dirty="0" err="1">
                <a:latin typeface="Arial Hebrew" charset="-79"/>
                <a:ea typeface="Arial Hebrew" charset="-79"/>
                <a:cs typeface="Arial Hebrew" charset="-79"/>
              </a:rPr>
              <a:t>weight</a:t>
            </a:r>
            <a:r>
              <a:rPr lang="el-GR" sz="1400" dirty="0">
                <a:latin typeface="Arial Hebrew" charset="-79"/>
                <a:ea typeface="Arial Hebrew" charset="-79"/>
                <a:cs typeface="Arial Hebrew" charset="-79"/>
              </a:rPr>
              <a:t> 8 500 </a:t>
            </a:r>
            <a:r>
              <a:rPr lang="el-GR" sz="1400" dirty="0" err="1">
                <a:latin typeface="Arial Hebrew" charset="-79"/>
                <a:ea typeface="Arial Hebrew" charset="-79"/>
                <a:cs typeface="Arial Hebrew" charset="-79"/>
              </a:rPr>
              <a:t>kg</a:t>
            </a:r>
            <a:endParaRPr lang="es-ES_tradnl" sz="1400" dirty="0">
              <a:latin typeface="Arial Hebrew" charset="-79"/>
              <a:ea typeface="Arial Hebrew" charset="-79"/>
              <a:cs typeface="Arial Hebrew" charset="-79"/>
            </a:endParaRPr>
          </a:p>
          <a:p>
            <a:pPr>
              <a:spcAft>
                <a:spcPts val="0"/>
              </a:spcAft>
            </a:pPr>
            <a:r>
              <a:rPr lang="en-US" sz="1400" dirty="0">
                <a:latin typeface="Arial Hebrew" charset="-79"/>
                <a:ea typeface="Arial Hebrew" charset="-79"/>
                <a:cs typeface="Arial Hebrew" charset="-79"/>
              </a:rPr>
              <a:t>size: 1.0 m x 2 m x 0.6 </a:t>
            </a:r>
            <a:r>
              <a:rPr lang="en-US" sz="1400" dirty="0" smtClean="0">
                <a:latin typeface="Arial Hebrew" charset="-79"/>
                <a:ea typeface="Arial Hebrew" charset="-79"/>
                <a:cs typeface="Arial Hebrew" charset="-79"/>
              </a:rPr>
              <a:t>m</a:t>
            </a:r>
            <a:endParaRPr lang="es-ES_tradnl" sz="1400" dirty="0">
              <a:latin typeface="Arial Hebrew" charset="-79"/>
              <a:ea typeface="Arial Hebrew" charset="-79"/>
              <a:cs typeface="Arial Hebrew" charset="-79"/>
            </a:endParaRPr>
          </a:p>
        </p:txBody>
      </p:sp>
      <p:sp>
        <p:nvSpPr>
          <p:cNvPr id="13" name="CuadroTexto 12"/>
          <p:cNvSpPr txBox="1"/>
          <p:nvPr/>
        </p:nvSpPr>
        <p:spPr>
          <a:xfrm>
            <a:off x="420190" y="2635904"/>
            <a:ext cx="4392549" cy="338554"/>
          </a:xfrm>
          <a:prstGeom prst="rect">
            <a:avLst/>
          </a:prstGeom>
          <a:noFill/>
        </p:spPr>
        <p:txBody>
          <a:bodyPr wrap="none" rtlCol="0">
            <a:spAutoFit/>
          </a:bodyPr>
          <a:lstStyle/>
          <a:p>
            <a:r>
              <a:rPr lang="el-GR" sz="1600" b="1" dirty="0" err="1">
                <a:latin typeface="Arial Hebrew" charset="-79"/>
                <a:ea typeface="Arial Hebrew" charset="-79"/>
                <a:cs typeface="Arial Hebrew" charset="-79"/>
              </a:rPr>
              <a:t>Supports</a:t>
            </a:r>
            <a:r>
              <a:rPr lang="es-ES_tradnl" sz="1600" dirty="0">
                <a:latin typeface="Arial Hebrew" charset="-79"/>
                <a:ea typeface="Arial Hebrew" charset="-79"/>
                <a:cs typeface="Arial Hebrew" charset="-79"/>
              </a:rPr>
              <a:t>:	</a:t>
            </a:r>
            <a:r>
              <a:rPr lang="el-GR" sz="1600" dirty="0">
                <a:latin typeface="Arial Hebrew" charset="-79"/>
                <a:ea typeface="Arial Hebrew" charset="-79"/>
                <a:cs typeface="Arial Hebrew" charset="-79"/>
              </a:rPr>
              <a:t>8 </a:t>
            </a:r>
            <a:r>
              <a:rPr lang="el-GR" sz="1600" dirty="0" err="1">
                <a:latin typeface="Arial Hebrew" charset="-79"/>
                <a:ea typeface="Arial Hebrew" charset="-79"/>
                <a:cs typeface="Arial Hebrew" charset="-79"/>
              </a:rPr>
              <a:t>pcs</a:t>
            </a:r>
            <a:r>
              <a:rPr lang="el-GR" sz="1600" dirty="0">
                <a:latin typeface="Arial Hebrew" charset="-79"/>
                <a:ea typeface="Arial Hebrew" charset="-79"/>
                <a:cs typeface="Arial Hebrew" charset="-79"/>
              </a:rPr>
              <a:t>, 500 </a:t>
            </a:r>
            <a:r>
              <a:rPr lang="el-GR" sz="1600" dirty="0" err="1">
                <a:latin typeface="Arial Hebrew" charset="-79"/>
                <a:ea typeface="Arial Hebrew" charset="-79"/>
                <a:cs typeface="Arial Hebrew" charset="-79"/>
              </a:rPr>
              <a:t>kg</a:t>
            </a:r>
            <a:r>
              <a:rPr lang="el-GR" sz="1600" dirty="0">
                <a:latin typeface="Arial Hebrew" charset="-79"/>
                <a:ea typeface="Arial Hebrew" charset="-79"/>
                <a:cs typeface="Arial Hebrew" charset="-79"/>
              </a:rPr>
              <a:t> </a:t>
            </a:r>
            <a:r>
              <a:rPr lang="el-GR" sz="1600" dirty="0" err="1">
                <a:latin typeface="Arial Hebrew" charset="-79"/>
                <a:ea typeface="Arial Hebrew" charset="-79"/>
                <a:cs typeface="Arial Hebrew" charset="-79"/>
              </a:rPr>
              <a:t>each</a:t>
            </a:r>
            <a:r>
              <a:rPr lang="el-GR" sz="1600" dirty="0">
                <a:latin typeface="Arial Hebrew" charset="-79"/>
                <a:ea typeface="Arial Hebrew" charset="-79"/>
                <a:cs typeface="Arial Hebrew" charset="-79"/>
              </a:rPr>
              <a:t>,  1.5 m x 2m x 1.4 </a:t>
            </a:r>
            <a:r>
              <a:rPr lang="el-GR" sz="1600" dirty="0" smtClean="0">
                <a:latin typeface="Arial Hebrew" charset="-79"/>
                <a:ea typeface="Arial Hebrew" charset="-79"/>
                <a:cs typeface="Arial Hebrew" charset="-79"/>
              </a:rPr>
              <a:t>m</a:t>
            </a:r>
            <a:endParaRPr lang="es-ES_tradnl" sz="1600" dirty="0">
              <a:latin typeface="Arial Hebrew" charset="-79"/>
              <a:ea typeface="Arial Hebrew" charset="-79"/>
              <a:cs typeface="Arial Hebrew" charset="-79"/>
            </a:endParaRPr>
          </a:p>
        </p:txBody>
      </p:sp>
      <p:sp>
        <p:nvSpPr>
          <p:cNvPr id="16" name="CuadroTexto 15"/>
          <p:cNvSpPr txBox="1"/>
          <p:nvPr/>
        </p:nvSpPr>
        <p:spPr>
          <a:xfrm>
            <a:off x="4794710" y="4055910"/>
            <a:ext cx="4104456" cy="2308324"/>
          </a:xfrm>
          <a:prstGeom prst="rect">
            <a:avLst/>
          </a:prstGeom>
          <a:solidFill>
            <a:srgbClr val="FFFF00"/>
          </a:solidFill>
        </p:spPr>
        <p:txBody>
          <a:bodyPr wrap="square" rtlCol="0">
            <a:spAutoFit/>
          </a:bodyPr>
          <a:lstStyle/>
          <a:p>
            <a:r>
              <a:rPr lang="en-GB" b="1" dirty="0" smtClean="0">
                <a:solidFill>
                  <a:srgbClr val="0432FF"/>
                </a:solidFill>
              </a:rPr>
              <a:t>Installation downstream </a:t>
            </a:r>
            <a:r>
              <a:rPr lang="en-GB" b="1" dirty="0" err="1" smtClean="0">
                <a:solidFill>
                  <a:srgbClr val="0432FF"/>
                </a:solidFill>
              </a:rPr>
              <a:t>Miniball</a:t>
            </a:r>
            <a:endParaRPr lang="en-GB" b="1" dirty="0" smtClean="0">
              <a:solidFill>
                <a:srgbClr val="0432FF"/>
              </a:solidFill>
            </a:endParaRPr>
          </a:p>
          <a:p>
            <a:endParaRPr lang="en-GB" dirty="0" smtClean="0"/>
          </a:p>
          <a:p>
            <a:r>
              <a:rPr lang="en-GB" dirty="0" smtClean="0"/>
              <a:t>The idea is to couple half of the spectrometer downstream the </a:t>
            </a:r>
            <a:r>
              <a:rPr lang="en-GB" dirty="0" err="1" smtClean="0"/>
              <a:t>Miniball</a:t>
            </a:r>
            <a:r>
              <a:rPr lang="en-GB" dirty="0" smtClean="0"/>
              <a:t> setup. Footprint 5x5 m</a:t>
            </a:r>
            <a:r>
              <a:rPr lang="en-GB" baseline="30000" dirty="0" smtClean="0"/>
              <a:t>2</a:t>
            </a:r>
          </a:p>
          <a:p>
            <a:r>
              <a:rPr lang="en-GB" dirty="0" smtClean="0"/>
              <a:t>Pick the best components to obtain the optimum separator and use the rest as replacement units. </a:t>
            </a:r>
            <a:endParaRPr lang="en-GB" dirty="0"/>
          </a:p>
        </p:txBody>
      </p:sp>
      <p:pic>
        <p:nvPicPr>
          <p:cNvPr id="17" name="Imagen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842" y="3339898"/>
            <a:ext cx="4517835" cy="3024336"/>
          </a:xfrm>
          <a:prstGeom prst="rect">
            <a:avLst/>
          </a:prstGeom>
        </p:spPr>
      </p:pic>
      <p:pic>
        <p:nvPicPr>
          <p:cNvPr id="18" name="Imagen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9503" y="2490041"/>
            <a:ext cx="3816424" cy="1434032"/>
          </a:xfrm>
          <a:prstGeom prst="rect">
            <a:avLst/>
          </a:prstGeom>
        </p:spPr>
      </p:pic>
    </p:spTree>
    <p:extLst>
      <p:ext uri="{BB962C8B-B14F-4D97-AF65-F5344CB8AC3E}">
        <p14:creationId xmlns:p14="http://schemas.microsoft.com/office/powerpoint/2010/main" val="13200738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s-ES" smtClean="0">
                <a:solidFill>
                  <a:prstClr val="black">
                    <a:tint val="75000"/>
                  </a:prstClr>
                </a:solidFill>
                <a:latin typeface="Calibri"/>
              </a:rPr>
              <a:t>O.Tengblad:  ISCC Nov. 2017,   HiFi @ ISOLDE</a:t>
            </a:r>
            <a:endParaRPr lang="es-ES">
              <a:solidFill>
                <a:prstClr val="black">
                  <a:tint val="75000"/>
                </a:prstClr>
              </a:solidFill>
              <a:latin typeface="Calibri"/>
            </a:endParaRPr>
          </a:p>
        </p:txBody>
      </p:sp>
      <p:sp>
        <p:nvSpPr>
          <p:cNvPr id="3" name="Marcador de número de diapositiva 2"/>
          <p:cNvSpPr>
            <a:spLocks noGrp="1"/>
          </p:cNvSpPr>
          <p:nvPr>
            <p:ph type="sldNum" sz="quarter" idx="12"/>
          </p:nvPr>
        </p:nvSpPr>
        <p:spPr/>
        <p:txBody>
          <a:bodyPr/>
          <a:lstStyle/>
          <a:p>
            <a:fld id="{D4A81DBE-D68F-3B46-9489-055493E5D4A5}" type="slidenum">
              <a:rPr lang="es-ES" smtClean="0">
                <a:solidFill>
                  <a:prstClr val="black">
                    <a:tint val="75000"/>
                  </a:prstClr>
                </a:solidFill>
                <a:latin typeface="Calibri"/>
              </a:rPr>
              <a:pPr/>
              <a:t>7</a:t>
            </a:fld>
            <a:endParaRPr lang="es-ES">
              <a:solidFill>
                <a:prstClr val="black">
                  <a:tint val="75000"/>
                </a:prstClr>
              </a:solidFill>
              <a:latin typeface="Calibri"/>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99" y="0"/>
            <a:ext cx="4836149" cy="685800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9190" y="0"/>
            <a:ext cx="4419090" cy="6858000"/>
          </a:xfrm>
          <a:prstGeom prst="rect">
            <a:avLst/>
          </a:prstGeom>
        </p:spPr>
      </p:pic>
      <p:sp>
        <p:nvSpPr>
          <p:cNvPr id="8" name="CuadroTexto 7"/>
          <p:cNvSpPr txBox="1"/>
          <p:nvPr/>
        </p:nvSpPr>
        <p:spPr>
          <a:xfrm>
            <a:off x="4757570" y="3789040"/>
            <a:ext cx="4338624" cy="1323439"/>
          </a:xfrm>
          <a:prstGeom prst="rect">
            <a:avLst/>
          </a:prstGeom>
          <a:solidFill>
            <a:srgbClr val="FFFF00"/>
          </a:solidFill>
        </p:spPr>
        <p:txBody>
          <a:bodyPr wrap="none" rtlCol="0">
            <a:spAutoFit/>
          </a:bodyPr>
          <a:lstStyle/>
          <a:p>
            <a:r>
              <a:rPr lang="en-GB" sz="1600" dirty="0" smtClean="0">
                <a:solidFill>
                  <a:srgbClr val="29348C"/>
                </a:solidFill>
                <a:latin typeface="Baskerville" charset="0"/>
                <a:ea typeface="Baskerville" charset="0"/>
                <a:cs typeface="Baskerville" charset="0"/>
              </a:rPr>
              <a:t>Survey of Radioactivity at KVI-CAR </a:t>
            </a:r>
          </a:p>
          <a:p>
            <a:r>
              <a:rPr lang="en-GB" sz="1600" dirty="0" smtClean="0">
                <a:solidFill>
                  <a:srgbClr val="29348C"/>
                </a:solidFill>
                <a:latin typeface="Baskerville" charset="0"/>
                <a:ea typeface="Baskerville" charset="0"/>
                <a:cs typeface="Baskerville" charset="0"/>
              </a:rPr>
              <a:t>before possible transport of the </a:t>
            </a:r>
            <a:r>
              <a:rPr lang="en-GB" sz="1600" dirty="0" err="1" smtClean="0">
                <a:solidFill>
                  <a:srgbClr val="29348C"/>
                </a:solidFill>
                <a:latin typeface="Baskerville" charset="0"/>
                <a:ea typeface="Baskerville" charset="0"/>
                <a:cs typeface="Baskerville" charset="0"/>
              </a:rPr>
              <a:t>TRI</a:t>
            </a:r>
            <a:r>
              <a:rPr lang="en-GB" sz="1600" dirty="0" err="1" smtClean="0">
                <a:solidFill>
                  <a:srgbClr val="29348C"/>
                </a:solidFill>
                <a:latin typeface="Symbol" charset="2"/>
                <a:ea typeface="Symbol" charset="2"/>
                <a:cs typeface="Symbol" charset="2"/>
              </a:rPr>
              <a:t>m</a:t>
            </a:r>
            <a:r>
              <a:rPr lang="en-GB" sz="1600" dirty="0" err="1" smtClean="0">
                <a:solidFill>
                  <a:srgbClr val="29348C"/>
                </a:solidFill>
                <a:latin typeface="Baskerville" charset="0"/>
                <a:ea typeface="Baskerville" charset="0"/>
                <a:cs typeface="Baskerville" charset="0"/>
              </a:rPr>
              <a:t>P</a:t>
            </a:r>
            <a:r>
              <a:rPr lang="en-GB" sz="1600" dirty="0" smtClean="0">
                <a:solidFill>
                  <a:srgbClr val="29348C"/>
                </a:solidFill>
                <a:latin typeface="Baskerville" charset="0"/>
                <a:ea typeface="Baskerville" charset="0"/>
                <a:cs typeface="Baskerville" charset="0"/>
              </a:rPr>
              <a:t> separator</a:t>
            </a:r>
          </a:p>
          <a:p>
            <a:endParaRPr lang="en-GB" sz="1600" dirty="0" smtClean="0">
              <a:solidFill>
                <a:srgbClr val="29348C"/>
              </a:solidFill>
              <a:latin typeface="Baskerville" charset="0"/>
              <a:ea typeface="Baskerville" charset="0"/>
              <a:cs typeface="Baskerville" charset="0"/>
            </a:endParaRPr>
          </a:p>
          <a:p>
            <a:pPr marL="285750" indent="-285750">
              <a:buFont typeface="Wingdings" charset="2"/>
              <a:buChar char="à"/>
            </a:pPr>
            <a:r>
              <a:rPr lang="en-GB" sz="1600" b="1" dirty="0" smtClean="0">
                <a:solidFill>
                  <a:srgbClr val="29348C"/>
                </a:solidFill>
                <a:latin typeface="Baskerville" charset="0"/>
                <a:ea typeface="Baskerville" charset="0"/>
                <a:cs typeface="Baskerville" charset="0"/>
              </a:rPr>
              <a:t>20 </a:t>
            </a:r>
            <a:r>
              <a:rPr lang="en-GB" sz="1600" b="1" dirty="0">
                <a:solidFill>
                  <a:srgbClr val="29348C"/>
                </a:solidFill>
                <a:latin typeface="Baskerville" charset="0"/>
                <a:ea typeface="Baskerville" charset="0"/>
                <a:cs typeface="Baskerville" charset="0"/>
              </a:rPr>
              <a:t>July 2017:</a:t>
            </a:r>
            <a:r>
              <a:rPr lang="en-GB" sz="1600" b="1" dirty="0" smtClean="0">
                <a:solidFill>
                  <a:srgbClr val="29348C"/>
                </a:solidFill>
                <a:latin typeface="Baskerville" charset="0"/>
                <a:ea typeface="Baskerville" charset="0"/>
                <a:cs typeface="Baskerville" charset="0"/>
                <a:sym typeface="Wingdings"/>
              </a:rPr>
              <a:t>   Declared non-radioactive </a:t>
            </a:r>
          </a:p>
          <a:p>
            <a:pPr marL="285750" indent="-285750">
              <a:buFont typeface="Wingdings" charset="2"/>
              <a:buChar char="à"/>
            </a:pPr>
            <a:r>
              <a:rPr lang="en-GB" sz="1600" b="1" dirty="0" smtClean="0">
                <a:solidFill>
                  <a:srgbClr val="29348C"/>
                </a:solidFill>
                <a:latin typeface="Baskerville" charset="0"/>
                <a:ea typeface="Baskerville" charset="0"/>
                <a:cs typeface="Baskerville" charset="0"/>
                <a:sym typeface="Wingdings"/>
              </a:rPr>
              <a:t>OK for transport</a:t>
            </a:r>
            <a:endParaRPr lang="en-GB" sz="1600" b="1" dirty="0">
              <a:solidFill>
                <a:srgbClr val="29348C"/>
              </a:solidFill>
              <a:latin typeface="Baskerville" charset="0"/>
              <a:ea typeface="Baskerville" charset="0"/>
              <a:cs typeface="Baskerville" charset="0"/>
            </a:endParaRPr>
          </a:p>
        </p:txBody>
      </p:sp>
      <p:sp>
        <p:nvSpPr>
          <p:cNvPr id="4" name="TextBox 3"/>
          <p:cNvSpPr txBox="1"/>
          <p:nvPr/>
        </p:nvSpPr>
        <p:spPr>
          <a:xfrm>
            <a:off x="4780762" y="3244334"/>
            <a:ext cx="3830408" cy="369332"/>
          </a:xfrm>
          <a:prstGeom prst="rect">
            <a:avLst/>
          </a:prstGeom>
          <a:solidFill>
            <a:srgbClr val="FFFF00"/>
          </a:solidFill>
        </p:spPr>
        <p:txBody>
          <a:bodyPr wrap="none" rtlCol="0">
            <a:spAutoFit/>
          </a:bodyPr>
          <a:lstStyle/>
          <a:p>
            <a:r>
              <a:rPr lang="en-US" b="1" dirty="0" smtClean="0"/>
              <a:t>ACTION 1: SURVEY OF RADIOACTIVITY</a:t>
            </a:r>
            <a:endParaRPr lang="en-US" b="1" dirty="0"/>
          </a:p>
        </p:txBody>
      </p:sp>
    </p:spTree>
    <p:extLst>
      <p:ext uri="{BB962C8B-B14F-4D97-AF65-F5344CB8AC3E}">
        <p14:creationId xmlns:p14="http://schemas.microsoft.com/office/powerpoint/2010/main" val="12985514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339752" y="0"/>
            <a:ext cx="5371059" cy="577146"/>
          </a:xfrm>
        </p:spPr>
        <p:txBody>
          <a:bodyPr/>
          <a:lstStyle/>
          <a:p>
            <a:r>
              <a:rPr lang="es-ES_tradnl" dirty="0" err="1" smtClean="0"/>
              <a:t>Quotation</a:t>
            </a:r>
            <a:r>
              <a:rPr lang="es-ES_tradnl" dirty="0" smtClean="0"/>
              <a:t> </a:t>
            </a:r>
            <a:r>
              <a:rPr lang="es-ES_tradnl" dirty="0" err="1" smtClean="0"/>
              <a:t>Transport</a:t>
            </a:r>
            <a:endParaRPr lang="es-ES_tradnl" dirty="0"/>
          </a:p>
        </p:txBody>
      </p:sp>
      <p:sp>
        <p:nvSpPr>
          <p:cNvPr id="3" name="Marcador de número de diapositiva 2"/>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8</a:t>
            </a:fld>
            <a:endParaRPr lang="es-ES" dirty="0">
              <a:solidFill>
                <a:prstClr val="black">
                  <a:tint val="75000"/>
                </a:prstClr>
              </a:solidFill>
              <a:latin typeface="Calibri"/>
            </a:endParaRPr>
          </a:p>
        </p:txBody>
      </p:sp>
      <p:sp>
        <p:nvSpPr>
          <p:cNvPr id="4" name="Marcador de pie de página 3"/>
          <p:cNvSpPr>
            <a:spLocks noGrp="1"/>
          </p:cNvSpPr>
          <p:nvPr>
            <p:ph type="ftr" sz="quarter" idx="3"/>
          </p:nvPr>
        </p:nvSpPr>
        <p:spPr>
          <a:xfrm>
            <a:off x="97753" y="6510097"/>
            <a:ext cx="3250112" cy="278630"/>
          </a:xfrm>
        </p:spPr>
        <p:txBody>
          <a:bodyPr/>
          <a:lstStyle/>
          <a:p>
            <a:pPr algn="l">
              <a:defRPr/>
            </a:pPr>
            <a:r>
              <a:rPr lang="es-ES_tradnl" dirty="0" err="1" smtClean="0">
                <a:solidFill>
                  <a:prstClr val="black"/>
                </a:solidFill>
                <a:latin typeface="Arial" charset="0"/>
                <a:ea typeface="Arial" charset="0"/>
                <a:cs typeface="Arial" charset="0"/>
              </a:rPr>
              <a:t>O.Tengblad</a:t>
            </a:r>
            <a:r>
              <a:rPr lang="es-ES_tradnl" dirty="0" smtClean="0">
                <a:solidFill>
                  <a:prstClr val="black"/>
                </a:solidFill>
                <a:latin typeface="Arial" charset="0"/>
                <a:ea typeface="Arial" charset="0"/>
                <a:cs typeface="Arial" charset="0"/>
              </a:rPr>
              <a:t>:  ISCC Nov. 2017,   </a:t>
            </a:r>
            <a:r>
              <a:rPr lang="es-ES_tradnl" dirty="0" err="1" smtClean="0">
                <a:solidFill>
                  <a:prstClr val="black"/>
                </a:solidFill>
                <a:latin typeface="Arial" charset="0"/>
                <a:ea typeface="Arial" charset="0"/>
                <a:cs typeface="Arial" charset="0"/>
              </a:rPr>
              <a:t>HiFi</a:t>
            </a:r>
            <a:r>
              <a:rPr lang="es-ES_tradnl" dirty="0" smtClean="0">
                <a:solidFill>
                  <a:prstClr val="black"/>
                </a:solidFill>
                <a:latin typeface="Arial" charset="0"/>
                <a:ea typeface="Arial" charset="0"/>
                <a:cs typeface="Arial" charset="0"/>
              </a:rPr>
              <a:t> @ ISOLDE</a:t>
            </a:r>
            <a:endParaRPr lang="es-ES" dirty="0">
              <a:solidFill>
                <a:prstClr val="black"/>
              </a:solidFill>
              <a:latin typeface="Arial" charset="0"/>
              <a:ea typeface="Arial" charset="0"/>
              <a:cs typeface="Arial" charset="0"/>
            </a:endParaRP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639088"/>
            <a:ext cx="5268141" cy="5809066"/>
          </a:xfrm>
          <a:prstGeom prst="rect">
            <a:avLst/>
          </a:prstGeom>
        </p:spPr>
      </p:pic>
      <p:sp>
        <p:nvSpPr>
          <p:cNvPr id="6" name="CuadroTexto 5"/>
          <p:cNvSpPr txBox="1"/>
          <p:nvPr/>
        </p:nvSpPr>
        <p:spPr>
          <a:xfrm>
            <a:off x="5591669" y="3140968"/>
            <a:ext cx="2727029" cy="1200329"/>
          </a:xfrm>
          <a:prstGeom prst="rect">
            <a:avLst/>
          </a:prstGeom>
          <a:solidFill>
            <a:srgbClr val="FFFF00"/>
          </a:solidFill>
        </p:spPr>
        <p:txBody>
          <a:bodyPr wrap="none" rtlCol="0">
            <a:spAutoFit/>
          </a:bodyPr>
          <a:lstStyle/>
          <a:p>
            <a:r>
              <a:rPr lang="es-ES_tradnl" dirty="0" err="1" smtClean="0"/>
              <a:t>Packing</a:t>
            </a:r>
            <a:r>
              <a:rPr lang="es-ES_tradnl" dirty="0" smtClean="0"/>
              <a:t> at KVI: 	4450 €</a:t>
            </a:r>
          </a:p>
          <a:p>
            <a:r>
              <a:rPr lang="es-ES_tradnl" dirty="0" err="1" smtClean="0"/>
              <a:t>Transport</a:t>
            </a:r>
            <a:r>
              <a:rPr lang="es-ES_tradnl" dirty="0" smtClean="0"/>
              <a:t> to CERN: 2250 €</a:t>
            </a:r>
          </a:p>
          <a:p>
            <a:r>
              <a:rPr lang="es-ES_tradnl" dirty="0" smtClean="0"/>
              <a:t>======================</a:t>
            </a:r>
            <a:endParaRPr lang="es-ES_tradnl" dirty="0"/>
          </a:p>
          <a:p>
            <a:r>
              <a:rPr lang="es-ES_tradnl" dirty="0" smtClean="0"/>
              <a:t>Total:		6.700 €</a:t>
            </a:r>
            <a:endParaRPr lang="es-ES_tradnl" dirty="0"/>
          </a:p>
        </p:txBody>
      </p:sp>
      <p:sp>
        <p:nvSpPr>
          <p:cNvPr id="7" name="TextBox 6"/>
          <p:cNvSpPr txBox="1"/>
          <p:nvPr/>
        </p:nvSpPr>
        <p:spPr>
          <a:xfrm>
            <a:off x="5169290" y="2060848"/>
            <a:ext cx="3489801" cy="369332"/>
          </a:xfrm>
          <a:prstGeom prst="rect">
            <a:avLst/>
          </a:prstGeom>
          <a:solidFill>
            <a:srgbClr val="FFFF00"/>
          </a:solidFill>
        </p:spPr>
        <p:txBody>
          <a:bodyPr wrap="none" rtlCol="0">
            <a:spAutoFit/>
          </a:bodyPr>
          <a:lstStyle/>
          <a:p>
            <a:r>
              <a:rPr lang="en-US" b="1" dirty="0" smtClean="0"/>
              <a:t>ACTION 2</a:t>
            </a:r>
            <a:r>
              <a:rPr lang="en-US" b="1" smtClean="0"/>
              <a:t>: Quotation for Transport</a:t>
            </a:r>
            <a:endParaRPr lang="en-US" b="1" dirty="0"/>
          </a:p>
        </p:txBody>
      </p:sp>
    </p:spTree>
    <p:extLst>
      <p:ext uri="{BB962C8B-B14F-4D97-AF65-F5344CB8AC3E}">
        <p14:creationId xmlns:p14="http://schemas.microsoft.com/office/powerpoint/2010/main" val="1759835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98B9021C-E1F5-476C-9C96-53DAFAC10250}" type="slidenum">
              <a:rPr lang="es-ES" smtClean="0">
                <a:solidFill>
                  <a:prstClr val="black">
                    <a:tint val="75000"/>
                  </a:prstClr>
                </a:solidFill>
                <a:latin typeface="Calibri"/>
              </a:rPr>
              <a:pPr/>
              <a:t>9</a:t>
            </a:fld>
            <a:endParaRPr lang="es-ES" dirty="0">
              <a:solidFill>
                <a:prstClr val="black">
                  <a:tint val="75000"/>
                </a:prstClr>
              </a:solidFill>
              <a:latin typeface="Calibri"/>
            </a:endParaRPr>
          </a:p>
        </p:txBody>
      </p:sp>
      <p:sp>
        <p:nvSpPr>
          <p:cNvPr id="5" name="Marcador de pie de página 4"/>
          <p:cNvSpPr>
            <a:spLocks noGrp="1"/>
          </p:cNvSpPr>
          <p:nvPr>
            <p:ph type="ftr" sz="quarter" idx="3"/>
          </p:nvPr>
        </p:nvSpPr>
        <p:spPr>
          <a:xfrm>
            <a:off x="4716016" y="6503939"/>
            <a:ext cx="3610152" cy="278630"/>
          </a:xfrm>
        </p:spPr>
        <p:txBody>
          <a:bodyPr/>
          <a:lstStyle/>
          <a:p>
            <a:pPr algn="l">
              <a:defRPr/>
            </a:pPr>
            <a:r>
              <a:rPr lang="es-ES_tradnl" dirty="0" err="1" smtClean="0">
                <a:solidFill>
                  <a:prstClr val="black"/>
                </a:solidFill>
                <a:latin typeface="Arial" charset="0"/>
                <a:ea typeface="Arial" charset="0"/>
                <a:cs typeface="Arial" charset="0"/>
              </a:rPr>
              <a:t>O.Tengblad</a:t>
            </a:r>
            <a:r>
              <a:rPr lang="es-ES_tradnl" dirty="0" smtClean="0">
                <a:solidFill>
                  <a:prstClr val="black"/>
                </a:solidFill>
                <a:latin typeface="Arial" charset="0"/>
                <a:ea typeface="Arial" charset="0"/>
                <a:cs typeface="Arial" charset="0"/>
              </a:rPr>
              <a:t>:  ISCC Nov. 2017,   </a:t>
            </a:r>
            <a:r>
              <a:rPr lang="es-ES_tradnl" dirty="0" err="1" smtClean="0">
                <a:solidFill>
                  <a:prstClr val="black"/>
                </a:solidFill>
                <a:latin typeface="Arial" charset="0"/>
                <a:ea typeface="Arial" charset="0"/>
                <a:cs typeface="Arial" charset="0"/>
              </a:rPr>
              <a:t>HiFi</a:t>
            </a:r>
            <a:r>
              <a:rPr lang="es-ES_tradnl" dirty="0" smtClean="0">
                <a:solidFill>
                  <a:prstClr val="black"/>
                </a:solidFill>
                <a:latin typeface="Arial" charset="0"/>
                <a:ea typeface="Arial" charset="0"/>
                <a:cs typeface="Arial" charset="0"/>
              </a:rPr>
              <a:t> @ ISOLDE</a:t>
            </a:r>
            <a:endParaRPr lang="es-ES" dirty="0">
              <a:solidFill>
                <a:prstClr val="black"/>
              </a:solidFill>
              <a:latin typeface="Arial" charset="0"/>
              <a:ea typeface="Arial" charset="0"/>
              <a:cs typeface="Arial" charset="0"/>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901568"/>
            <a:ext cx="3816424" cy="2007453"/>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9573" y="650270"/>
            <a:ext cx="3822499" cy="2808312"/>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3643938"/>
            <a:ext cx="3823118" cy="2763600"/>
          </a:xfrm>
          <a:prstGeom prst="rect">
            <a:avLst/>
          </a:prstGeom>
        </p:spPr>
      </p:pic>
      <p:sp>
        <p:nvSpPr>
          <p:cNvPr id="11" name="Título 1"/>
          <p:cNvSpPr>
            <a:spLocks noGrp="1"/>
          </p:cNvSpPr>
          <p:nvPr>
            <p:ph type="title"/>
          </p:nvPr>
        </p:nvSpPr>
        <p:spPr>
          <a:xfrm>
            <a:off x="-87234" y="2209944"/>
            <a:ext cx="5245100" cy="391963"/>
          </a:xfrm>
        </p:spPr>
        <p:txBody>
          <a:bodyPr/>
          <a:lstStyle/>
          <a:p>
            <a:r>
              <a:rPr lang="en-GB" sz="1800" b="0" smtClean="0">
                <a:latin typeface="Baskerville" charset="0"/>
                <a:ea typeface="Baskerville" charset="0"/>
                <a:cs typeface="Baskerville" charset="0"/>
              </a:rPr>
              <a:t>Lorenz </a:t>
            </a:r>
            <a:r>
              <a:rPr lang="en-GB" sz="1800" b="0" dirty="0" err="1">
                <a:latin typeface="Baskerville" charset="0"/>
                <a:ea typeface="Baskerville" charset="0"/>
                <a:cs typeface="Baskerville" charset="0"/>
              </a:rPr>
              <a:t>Willmann</a:t>
            </a:r>
            <a:endParaRPr lang="es-ES_tradnl" sz="1800" b="0" dirty="0"/>
          </a:p>
        </p:txBody>
      </p:sp>
      <p:sp>
        <p:nvSpPr>
          <p:cNvPr id="12" name="CuadroTexto 11"/>
          <p:cNvSpPr txBox="1"/>
          <p:nvPr/>
        </p:nvSpPr>
        <p:spPr>
          <a:xfrm>
            <a:off x="1187624" y="1720628"/>
            <a:ext cx="2695385" cy="369332"/>
          </a:xfrm>
          <a:prstGeom prst="rect">
            <a:avLst/>
          </a:prstGeom>
          <a:solidFill>
            <a:schemeClr val="bg1"/>
          </a:solidFill>
        </p:spPr>
        <p:txBody>
          <a:bodyPr wrap="square" rtlCol="0">
            <a:spAutoFit/>
          </a:bodyPr>
          <a:lstStyle/>
          <a:p>
            <a:r>
              <a:rPr lang="es-ES_tradnl" dirty="0" err="1" smtClean="0"/>
              <a:t>Presentation</a:t>
            </a:r>
            <a:r>
              <a:rPr lang="es-ES_tradnl" dirty="0" smtClean="0"/>
              <a:t> at ISCC</a:t>
            </a:r>
            <a:endParaRPr lang="es-ES_tradnl" dirty="0"/>
          </a:p>
        </p:txBody>
      </p:sp>
      <p:sp>
        <p:nvSpPr>
          <p:cNvPr id="13" name="CuadroTexto 12"/>
          <p:cNvSpPr txBox="1"/>
          <p:nvPr/>
        </p:nvSpPr>
        <p:spPr>
          <a:xfrm>
            <a:off x="-1476672" y="4311794"/>
            <a:ext cx="247184" cy="246221"/>
          </a:xfrm>
          <a:prstGeom prst="rect">
            <a:avLst/>
          </a:prstGeom>
          <a:noFill/>
        </p:spPr>
        <p:txBody>
          <a:bodyPr wrap="none" rtlCol="0">
            <a:spAutoFit/>
          </a:bodyPr>
          <a:lstStyle/>
          <a:p>
            <a:r>
              <a:rPr lang="en-GB" sz="1000" dirty="0" smtClean="0"/>
              <a:t>T</a:t>
            </a:r>
            <a:endParaRPr lang="es-ES_tradnl" sz="1000" dirty="0"/>
          </a:p>
        </p:txBody>
      </p:sp>
      <p:sp>
        <p:nvSpPr>
          <p:cNvPr id="14" name="CuadroTexto 13"/>
          <p:cNvSpPr txBox="1"/>
          <p:nvPr/>
        </p:nvSpPr>
        <p:spPr>
          <a:xfrm>
            <a:off x="97752" y="3024483"/>
            <a:ext cx="4554390" cy="3416320"/>
          </a:xfrm>
          <a:prstGeom prst="rect">
            <a:avLst/>
          </a:prstGeom>
          <a:noFill/>
          <a:ln>
            <a:solidFill>
              <a:schemeClr val="accent1"/>
            </a:solidFill>
          </a:ln>
        </p:spPr>
        <p:txBody>
          <a:bodyPr wrap="square" rtlCol="0">
            <a:spAutoFit/>
          </a:bodyPr>
          <a:lstStyle/>
          <a:p>
            <a:r>
              <a:rPr lang="en-US" sz="1200" b="1" dirty="0" smtClean="0">
                <a:solidFill>
                  <a:srgbClr val="0432FF"/>
                </a:solidFill>
              </a:rPr>
              <a:t>MINUTES 79</a:t>
            </a:r>
            <a:r>
              <a:rPr lang="en-US" sz="1200" b="1" baseline="30000" dirty="0" smtClean="0">
                <a:solidFill>
                  <a:srgbClr val="0432FF"/>
                </a:solidFill>
              </a:rPr>
              <a:t>th</a:t>
            </a:r>
            <a:r>
              <a:rPr lang="en-US" sz="1200" b="1" dirty="0" smtClean="0">
                <a:solidFill>
                  <a:srgbClr val="0432FF"/>
                </a:solidFill>
              </a:rPr>
              <a:t> ISCC: </a:t>
            </a:r>
            <a:r>
              <a:rPr lang="en-US" sz="1200" dirty="0" smtClean="0"/>
              <a:t>The </a:t>
            </a:r>
            <a:r>
              <a:rPr lang="en-US" sz="1200" dirty="0"/>
              <a:t>Netherlands is not yet a member of the ISOLDE collaboration. Discussions have been ongoing in conjunction with the </a:t>
            </a:r>
            <a:r>
              <a:rPr lang="en-US" sz="1200" b="1" dirty="0" err="1">
                <a:solidFill>
                  <a:srgbClr val="0432FF"/>
                </a:solidFill>
              </a:rPr>
              <a:t>TRImP</a:t>
            </a:r>
            <a:r>
              <a:rPr lang="en-US" sz="1200" b="1" dirty="0">
                <a:solidFill>
                  <a:srgbClr val="0432FF"/>
                </a:solidFill>
              </a:rPr>
              <a:t> separator</a:t>
            </a:r>
            <a:r>
              <a:rPr lang="en-US" sz="1200" dirty="0">
                <a:solidFill>
                  <a:srgbClr val="0432FF"/>
                </a:solidFill>
              </a:rPr>
              <a:t>, which is due to come to ISOLDE </a:t>
            </a:r>
            <a:r>
              <a:rPr lang="en-US" sz="1200" dirty="0"/>
              <a:t>and will be placed after </a:t>
            </a:r>
            <a:r>
              <a:rPr lang="en-US" sz="1200" dirty="0" err="1"/>
              <a:t>Miniball</a:t>
            </a:r>
            <a:r>
              <a:rPr lang="en-US" sz="1200" dirty="0"/>
              <a:t>. </a:t>
            </a:r>
            <a:r>
              <a:rPr lang="en-US" sz="1200" b="1" dirty="0">
                <a:solidFill>
                  <a:srgbClr val="0432FF"/>
                </a:solidFill>
              </a:rPr>
              <a:t>This could constitute a first step towards the Netherlands becoming a member </a:t>
            </a:r>
            <a:r>
              <a:rPr lang="en-US" sz="1200" dirty="0"/>
              <a:t>of the ISOLDE collaboration. </a:t>
            </a:r>
            <a:r>
              <a:rPr lang="en-US" sz="1200" b="1" dirty="0">
                <a:solidFill>
                  <a:srgbClr val="0432FF"/>
                </a:solidFill>
              </a:rPr>
              <a:t>The committee welcomes the arrival of the </a:t>
            </a:r>
            <a:r>
              <a:rPr lang="en-US" sz="1200" b="1" dirty="0" err="1">
                <a:solidFill>
                  <a:srgbClr val="0432FF"/>
                </a:solidFill>
              </a:rPr>
              <a:t>TRImP</a:t>
            </a:r>
            <a:r>
              <a:rPr lang="en-US" sz="1200" b="1" dirty="0">
                <a:solidFill>
                  <a:srgbClr val="0432FF"/>
                </a:solidFill>
              </a:rPr>
              <a:t> separator and the new area of physics which the Paul trap would make available at ISOLDE</a:t>
            </a:r>
            <a:r>
              <a:rPr lang="en-US" sz="1200" dirty="0">
                <a:solidFill>
                  <a:srgbClr val="0432FF"/>
                </a:solidFill>
              </a:rPr>
              <a:t>. </a:t>
            </a:r>
            <a:r>
              <a:rPr lang="en-US" sz="1200" dirty="0"/>
              <a:t>It is clear that the Dutch group consider membership of the collaboration to be important for the continuation of this project and that the leadership of the project will come via the Dutch groups; the collaborators from existing ISOLDE members would not be expected to be the spokesperson of this experiment. </a:t>
            </a:r>
            <a:endParaRPr lang="en-US" sz="1200" dirty="0" smtClean="0"/>
          </a:p>
          <a:p>
            <a:endParaRPr lang="es-ES_tradnl" sz="1200" dirty="0"/>
          </a:p>
          <a:p>
            <a:r>
              <a:rPr lang="en-US" sz="1200" b="1" dirty="0">
                <a:solidFill>
                  <a:srgbClr val="0432FF"/>
                </a:solidFill>
              </a:rPr>
              <a:t>The committee welcomes the physics which is being proposed.</a:t>
            </a:r>
            <a:r>
              <a:rPr lang="en-US" sz="1200" b="1" dirty="0"/>
              <a:t> </a:t>
            </a:r>
            <a:r>
              <a:rPr lang="en-US" sz="1200" dirty="0"/>
              <a:t>There are many uncertainties regarding space and final integration at ISOLDE along with a detailed timeline</a:t>
            </a:r>
            <a:r>
              <a:rPr lang="en-US" sz="1200" dirty="0">
                <a:solidFill>
                  <a:srgbClr val="0432FF"/>
                </a:solidFill>
              </a:rPr>
              <a:t>. </a:t>
            </a:r>
            <a:r>
              <a:rPr lang="en-US" sz="1200" b="1" dirty="0">
                <a:solidFill>
                  <a:srgbClr val="0432FF"/>
                </a:solidFill>
              </a:rPr>
              <a:t>If the submitted letter of intent is endorsed, the group would be encouraged to submit a more detailed full </a:t>
            </a:r>
            <a:r>
              <a:rPr lang="en-US" sz="1200" b="1" dirty="0" smtClean="0">
                <a:solidFill>
                  <a:srgbClr val="0432FF"/>
                </a:solidFill>
              </a:rPr>
              <a:t>proposal</a:t>
            </a:r>
            <a:endParaRPr lang="es-ES_tradnl" sz="1200" b="1" dirty="0">
              <a:solidFill>
                <a:srgbClr val="0432FF"/>
              </a:solidFill>
            </a:endParaRPr>
          </a:p>
        </p:txBody>
      </p:sp>
      <p:sp>
        <p:nvSpPr>
          <p:cNvPr id="15" name="TextBox 14"/>
          <p:cNvSpPr txBox="1"/>
          <p:nvPr/>
        </p:nvSpPr>
        <p:spPr>
          <a:xfrm>
            <a:off x="93742" y="136282"/>
            <a:ext cx="7850804" cy="369332"/>
          </a:xfrm>
          <a:prstGeom prst="rect">
            <a:avLst/>
          </a:prstGeom>
          <a:solidFill>
            <a:srgbClr val="FFFF00"/>
          </a:solidFill>
        </p:spPr>
        <p:txBody>
          <a:bodyPr wrap="none" rtlCol="0">
            <a:spAutoFit/>
          </a:bodyPr>
          <a:lstStyle/>
          <a:p>
            <a:r>
              <a:rPr lang="en-US" b="1" dirty="0" smtClean="0"/>
              <a:t>ACTION 3: </a:t>
            </a:r>
            <a:r>
              <a:rPr lang="en-US" b="1" dirty="0"/>
              <a:t>Counter performance </a:t>
            </a:r>
            <a:r>
              <a:rPr lang="en-US" b="1" dirty="0" err="1" smtClean="0"/>
              <a:t>HiFi</a:t>
            </a:r>
            <a:r>
              <a:rPr lang="en-US" b="1" dirty="0" smtClean="0"/>
              <a:t> vs RUG/VIS; initiate collaboration at ISOLDE</a:t>
            </a:r>
            <a:endParaRPr lang="en-US" b="1" dirty="0"/>
          </a:p>
        </p:txBody>
      </p:sp>
    </p:spTree>
    <p:extLst>
      <p:ext uri="{BB962C8B-B14F-4D97-AF65-F5344CB8AC3E}">
        <p14:creationId xmlns:p14="http://schemas.microsoft.com/office/powerpoint/2010/main" val="1312194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powerpointvorlage">
  <a:themeElements>
    <a:clrScheme name="powerpointvorl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vorlage">
      <a:majorFont>
        <a:latin typeface="Arial"/>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1"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powerpointvorl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vorla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vorla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vorla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vorla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vorla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vorlag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vorla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vorla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vorla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vorla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vorla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10005</TotalTime>
  <Words>1240</Words>
  <Application>Microsoft Macintosh PowerPoint</Application>
  <PresentationFormat>On-screen Show (4:3)</PresentationFormat>
  <Paragraphs>208</Paragraphs>
  <Slides>16</Slides>
  <Notes>3</Notes>
  <HiddenSlides>2</HiddenSlides>
  <MMClips>0</MMClips>
  <ScaleCrop>false</ScaleCrop>
  <HeadingPairs>
    <vt:vector size="6" baseType="variant">
      <vt:variant>
        <vt:lpstr>Fonts Used</vt:lpstr>
      </vt:variant>
      <vt:variant>
        <vt:i4>13</vt:i4>
      </vt:variant>
      <vt:variant>
        <vt:lpstr>Theme</vt:lpstr>
      </vt:variant>
      <vt:variant>
        <vt:i4>4</vt:i4>
      </vt:variant>
      <vt:variant>
        <vt:lpstr>Slide Titles</vt:lpstr>
      </vt:variant>
      <vt:variant>
        <vt:i4>16</vt:i4>
      </vt:variant>
    </vt:vector>
  </HeadingPairs>
  <TitlesOfParts>
    <vt:vector size="33" baseType="lpstr">
      <vt:lpstr>Arial Hebrew</vt:lpstr>
      <vt:lpstr>Baskerville</vt:lpstr>
      <vt:lpstr>Calibri</vt:lpstr>
      <vt:lpstr>Comic Sans MS</vt:lpstr>
      <vt:lpstr>Copperplate</vt:lpstr>
      <vt:lpstr>Helvetica</vt:lpstr>
      <vt:lpstr>ＭＳ Ｐゴシック</vt:lpstr>
      <vt:lpstr>Symbol</vt:lpstr>
      <vt:lpstr>Times</vt:lpstr>
      <vt:lpstr>Times New Roman</vt:lpstr>
      <vt:lpstr>Verdana</vt:lpstr>
      <vt:lpstr>Wingdings</vt:lpstr>
      <vt:lpstr>Arial</vt:lpstr>
      <vt:lpstr>1_Tema de Office</vt:lpstr>
      <vt:lpstr>powerpointvorlage</vt:lpstr>
      <vt:lpstr>1_Office Theme</vt:lpstr>
      <vt:lpstr>Office Theme</vt:lpstr>
      <vt:lpstr>HiFi    Hie Isolde Fragment Identifier </vt:lpstr>
      <vt:lpstr>PowerPoint Presentation</vt:lpstr>
      <vt:lpstr>Van Swinderen Institute for  Particle Physics and Gravity Researchgroup Ions:</vt:lpstr>
      <vt:lpstr>TRImP as 0-degree spectrometer</vt:lpstr>
      <vt:lpstr>PowerPoint Presentation</vt:lpstr>
      <vt:lpstr>Summary of the main components of TRΙμP </vt:lpstr>
      <vt:lpstr>PowerPoint Presentation</vt:lpstr>
      <vt:lpstr>Quotation Transport</vt:lpstr>
      <vt:lpstr>Lorenz Willmann</vt:lpstr>
      <vt:lpstr>CERN-INTC-2017-069</vt:lpstr>
      <vt:lpstr>PowerPoint Presentation</vt:lpstr>
      <vt:lpstr>PowerPoint Presentation</vt:lpstr>
      <vt:lpstr>PowerPoint Presentation</vt:lpstr>
      <vt:lpstr>PowerPoint Presentation</vt:lpstr>
      <vt:lpstr>Memorandum of Agreement</vt:lpstr>
      <vt:lpstr>Memorandum of Agreement</vt:lpstr>
    </vt:vector>
  </TitlesOfParts>
  <Company>CERN</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Microsoft Office User</cp:lastModifiedBy>
  <cp:revision>660</cp:revision>
  <cp:lastPrinted>2017-11-06T16:39:11Z</cp:lastPrinted>
  <dcterms:created xsi:type="dcterms:W3CDTF">2012-03-08T16:06:15Z</dcterms:created>
  <dcterms:modified xsi:type="dcterms:W3CDTF">2017-11-06T23:48:22Z</dcterms:modified>
</cp:coreProperties>
</file>