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omments/comment1.xml" ContentType="application/vnd.openxmlformats-officedocument.presentationml.comments+xml"/>
  <Override PartName="/ppt/notesSlides/notesSlide4.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61" r:id="rId4"/>
    <p:sldId id="262" r:id="rId5"/>
    <p:sldId id="258" r:id="rId6"/>
    <p:sldId id="275" r:id="rId7"/>
    <p:sldId id="263" r:id="rId8"/>
    <p:sldId id="280" r:id="rId9"/>
    <p:sldId id="279" r:id="rId10"/>
    <p:sldId id="283" r:id="rId11"/>
    <p:sldId id="267" r:id="rId12"/>
    <p:sldId id="268" r:id="rId13"/>
    <p:sldId id="269" r:id="rId14"/>
    <p:sldId id="292" r:id="rId15"/>
    <p:sldId id="282" r:id="rId16"/>
    <p:sldId id="291" r:id="rId17"/>
    <p:sldId id="276" r:id="rId18"/>
    <p:sldId id="272" r:id="rId19"/>
    <p:sldId id="264" r:id="rId20"/>
    <p:sldId id="270" r:id="rId21"/>
    <p:sldId id="271" r:id="rId22"/>
    <p:sldId id="265" r:id="rId23"/>
    <p:sldId id="277" r:id="rId24"/>
    <p:sldId id="278" r:id="rId25"/>
    <p:sldId id="285" r:id="rId26"/>
    <p:sldId id="273" r:id="rId27"/>
    <p:sldId id="259" r:id="rId28"/>
    <p:sldId id="294" r:id="rId29"/>
    <p:sldId id="266" r:id="rId30"/>
    <p:sldId id="293" r:id="rId31"/>
    <p:sldId id="286" r:id="rId32"/>
    <p:sldId id="290" r:id="rId33"/>
    <p:sldId id="284"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rl Johnston" initials="KJ" lastIdx="1" clrIdx="0">
    <p:extLst>
      <p:ext uri="{19B8F6BF-5375-455C-9EA6-DF929625EA0E}">
        <p15:presenceInfo xmlns:p15="http://schemas.microsoft.com/office/powerpoint/2012/main" userId="S-1-5-21-1526224874-1540688658-1361462980-1587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326" autoAdjust="0"/>
    <p:restoredTop sz="94660"/>
  </p:normalViewPr>
  <p:slideViewPr>
    <p:cSldViewPr snapToGrid="0">
      <p:cViewPr varScale="1">
        <p:scale>
          <a:sx n="65" d="100"/>
          <a:sy n="65" d="100"/>
        </p:scale>
        <p:origin x="288" y="48"/>
      </p:cViewPr>
      <p:guideLst/>
    </p:cSldViewPr>
  </p:slideViewPr>
  <p:notesTextViewPr>
    <p:cViewPr>
      <p:scale>
        <a:sx n="1" d="1"/>
        <a:sy n="1" d="1"/>
      </p:scale>
      <p:origin x="0" y="0"/>
    </p:cViewPr>
  </p:notesTextViewPr>
  <p:sorterViewPr>
    <p:cViewPr>
      <p:scale>
        <a:sx n="55" d="100"/>
        <a:sy n="55" d="100"/>
      </p:scale>
      <p:origin x="0" y="-27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D:\Karl\CERN\CERN_ISOLDE_Coordinator\ISOLDE\Schedule\2017\Merge_document\Merge_document_2017_revised.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D:\Karl\CERN\CERN_ISOLDE_Coordinator\ISOLDE\Schedule\2017\Beam_requests\Summary_beam_requests\ISOLDE_beam_requests_colour_filtering.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Workbook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H:\Karl\CERN\CERN_ISOLDE_Coordinator\ISOLDE\Schedule\2017\counting\Counting_2017.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Karl\CERN\CERN_ISOLDE_Coordinator\ISOLDE\Schedule\2017\counting\2017_shift_counting.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[Merge_document_2017_revised.xlsx]Sheet12!PivotTable1</c:name>
    <c:fmtId val="-1"/>
  </c:pivotSource>
  <c:chart>
    <c:title>
      <c:tx>
        <c:rich>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US"/>
              <a:t>Total of outstanding shifts (February 2017)</a:t>
            </a:r>
          </a:p>
        </c:rich>
      </c:tx>
      <c:overlay val="0"/>
      <c:spPr>
        <a:noFill/>
        <a:ln>
          <a:noFill/>
        </a:ln>
        <a:effectLst/>
      </c:spPr>
      <c:txPr>
        <a:bodyPr rot="0" spcFirstLastPara="1" vertOverflow="ellipsis" vert="horz" wrap="square" anchor="ctr" anchorCtr="1"/>
        <a:lstStyle/>
        <a:p>
          <a:pPr>
            <a:defRPr sz="2128"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s>
    <c:plotArea>
      <c:layout/>
      <c:barChart>
        <c:barDir val="bar"/>
        <c:grouping val="clustered"/>
        <c:varyColors val="0"/>
        <c:ser>
          <c:idx val="0"/>
          <c:order val="0"/>
          <c:tx>
            <c:strRef>
              <c:f>Sheet12!$B$3</c:f>
              <c:strCache>
                <c:ptCount val="1"/>
                <c:pt idx="0">
                  <c:v>Total</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85000"/>
                      </a:schemeClr>
                    </a:solidFill>
                    <a:latin typeface="+mn-lt"/>
                    <a:ea typeface="+mn-ea"/>
                    <a:cs typeface="+mn-cs"/>
                  </a:defRPr>
                </a:pPr>
                <a:endParaRPr lang="en-US"/>
              </a:p>
            </c:txPr>
            <c:dLblPos val="outEnd"/>
            <c:showLegendKey val="0"/>
            <c:showVal val="1"/>
            <c:showCatName val="1"/>
            <c:showSerName val="0"/>
            <c:showPercent val="0"/>
            <c:showBubbleSize val="0"/>
            <c:showLeaderLines val="0"/>
            <c:extLs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strRef>
              <c:f>Sheet12!$A$4:$A$35</c:f>
              <c:strCache>
                <c:ptCount val="31"/>
                <c:pt idx="0">
                  <c:v>BIO</c:v>
                </c:pt>
                <c:pt idx="1">
                  <c:v>biophysics</c:v>
                </c:pt>
                <c:pt idx="2">
                  <c:v>COLLAPS</c:v>
                </c:pt>
                <c:pt idx="3">
                  <c:v>COLLAPS; VITO</c:v>
                </c:pt>
                <c:pt idx="4">
                  <c:v>Collections </c:v>
                </c:pt>
                <c:pt idx="5">
                  <c:v>CRIS</c:v>
                </c:pt>
                <c:pt idx="6">
                  <c:v>fast-timing</c:v>
                </c:pt>
                <c:pt idx="7">
                  <c:v>Gandalph</c:v>
                </c:pt>
                <c:pt idx="8">
                  <c:v>HIE</c:v>
                </c:pt>
                <c:pt idx="9">
                  <c:v>IDS</c:v>
                </c:pt>
                <c:pt idx="10">
                  <c:v>IDS - aarhus/madrid</c:v>
                </c:pt>
                <c:pt idx="11">
                  <c:v>ids -aarhus/madrid</c:v>
                </c:pt>
                <c:pt idx="12">
                  <c:v>IDS LA1</c:v>
                </c:pt>
                <c:pt idx="13">
                  <c:v>in-source</c:v>
                </c:pt>
                <c:pt idx="14">
                  <c:v>ISOLTRAP</c:v>
                </c:pt>
                <c:pt idx="15">
                  <c:v>la1</c:v>
                </c:pt>
                <c:pt idx="16">
                  <c:v>LA1 ; IDS; Bucharest</c:v>
                </c:pt>
                <c:pt idx="17">
                  <c:v>LA1 -aarhus/madrid</c:v>
                </c:pt>
                <c:pt idx="18">
                  <c:v>LA1 Bordeaux</c:v>
                </c:pt>
                <c:pt idx="19">
                  <c:v>la1, hi-energy</c:v>
                </c:pt>
                <c:pt idx="20">
                  <c:v>LA1; TATRA</c:v>
                </c:pt>
                <c:pt idx="21">
                  <c:v>MEDICAL</c:v>
                </c:pt>
                <c:pt idx="22">
                  <c:v>NICOLE</c:v>
                </c:pt>
                <c:pt idx="23">
                  <c:v>REX</c:v>
                </c:pt>
                <c:pt idx="24">
                  <c:v>SSP</c:v>
                </c:pt>
                <c:pt idx="25">
                  <c:v>target</c:v>
                </c:pt>
                <c:pt idx="26">
                  <c:v>TAS</c:v>
                </c:pt>
                <c:pt idx="27">
                  <c:v>TISD</c:v>
                </c:pt>
                <c:pt idx="28">
                  <c:v>Windmill</c:v>
                </c:pt>
                <c:pt idx="29">
                  <c:v>Windmill, ISOLTRAP</c:v>
                </c:pt>
                <c:pt idx="30">
                  <c:v>Windmill; ISOLTRAP</c:v>
                </c:pt>
              </c:strCache>
            </c:strRef>
          </c:cat>
          <c:val>
            <c:numRef>
              <c:f>Sheet12!$B$4:$B$35</c:f>
              <c:numCache>
                <c:formatCode>General</c:formatCode>
                <c:ptCount val="31"/>
                <c:pt idx="0">
                  <c:v>53</c:v>
                </c:pt>
                <c:pt idx="1">
                  <c:v>15</c:v>
                </c:pt>
                <c:pt idx="2">
                  <c:v>73</c:v>
                </c:pt>
                <c:pt idx="3">
                  <c:v>26</c:v>
                </c:pt>
                <c:pt idx="4">
                  <c:v>30</c:v>
                </c:pt>
                <c:pt idx="5">
                  <c:v>63</c:v>
                </c:pt>
                <c:pt idx="6">
                  <c:v>1.5</c:v>
                </c:pt>
                <c:pt idx="7">
                  <c:v>9</c:v>
                </c:pt>
                <c:pt idx="8">
                  <c:v>756.5</c:v>
                </c:pt>
                <c:pt idx="9">
                  <c:v>98</c:v>
                </c:pt>
                <c:pt idx="10">
                  <c:v>0</c:v>
                </c:pt>
                <c:pt idx="11">
                  <c:v>0</c:v>
                </c:pt>
                <c:pt idx="12">
                  <c:v>2</c:v>
                </c:pt>
                <c:pt idx="13">
                  <c:v>22.5</c:v>
                </c:pt>
                <c:pt idx="14">
                  <c:v>72</c:v>
                </c:pt>
                <c:pt idx="15">
                  <c:v>22</c:v>
                </c:pt>
                <c:pt idx="16">
                  <c:v>3</c:v>
                </c:pt>
                <c:pt idx="17">
                  <c:v>0</c:v>
                </c:pt>
                <c:pt idx="18">
                  <c:v>5</c:v>
                </c:pt>
                <c:pt idx="19">
                  <c:v>0</c:v>
                </c:pt>
                <c:pt idx="20">
                  <c:v>3</c:v>
                </c:pt>
                <c:pt idx="21">
                  <c:v>30</c:v>
                </c:pt>
                <c:pt idx="22">
                  <c:v>29</c:v>
                </c:pt>
                <c:pt idx="23">
                  <c:v>163.5</c:v>
                </c:pt>
                <c:pt idx="24">
                  <c:v>149.5</c:v>
                </c:pt>
                <c:pt idx="25">
                  <c:v>0</c:v>
                </c:pt>
                <c:pt idx="26">
                  <c:v>11.5</c:v>
                </c:pt>
                <c:pt idx="27">
                  <c:v>12</c:v>
                </c:pt>
                <c:pt idx="28">
                  <c:v>0</c:v>
                </c:pt>
                <c:pt idx="29">
                  <c:v>0</c:v>
                </c:pt>
                <c:pt idx="30">
                  <c:v>16</c:v>
                </c:pt>
              </c:numCache>
            </c:numRef>
          </c:val>
          <c:extLst>
            <c:ext xmlns:c16="http://schemas.microsoft.com/office/drawing/2014/chart" uri="{C3380CC4-5D6E-409C-BE32-E72D297353CC}">
              <c16:uniqueId val="{00000000-77C2-492F-9CD2-252C0FD145E4}"/>
            </c:ext>
          </c:extLst>
        </c:ser>
        <c:dLbls>
          <c:showLegendKey val="0"/>
          <c:showVal val="0"/>
          <c:showCatName val="0"/>
          <c:showSerName val="0"/>
          <c:showPercent val="0"/>
          <c:showBubbleSize val="0"/>
        </c:dLbls>
        <c:gapWidth val="115"/>
        <c:overlap val="-20"/>
        <c:axId val="466883384"/>
        <c:axId val="482420248"/>
      </c:barChart>
      <c:valAx>
        <c:axId val="482420248"/>
        <c:scaling>
          <c:orientation val="minMax"/>
        </c:scaling>
        <c:delete val="0"/>
        <c:axPos val="b"/>
        <c:majorGridlines>
          <c:spPr>
            <a:ln w="9525" cap="flat" cmpd="sng" algn="ctr">
              <a:solidFill>
                <a:schemeClr val="lt1">
                  <a:lumMod val="95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66883384"/>
        <c:crosses val="autoZero"/>
        <c:crossBetween val="between"/>
      </c:valAx>
      <c:catAx>
        <c:axId val="466883384"/>
        <c:scaling>
          <c:orientation val="minMax"/>
        </c:scaling>
        <c:delete val="0"/>
        <c:axPos val="l"/>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197" b="0" i="0" u="none" strike="noStrike" kern="1200" baseline="0">
                <a:solidFill>
                  <a:schemeClr val="lt1">
                    <a:lumMod val="85000"/>
                  </a:schemeClr>
                </a:solidFill>
                <a:latin typeface="+mn-lt"/>
                <a:ea typeface="+mn-ea"/>
                <a:cs typeface="+mn-cs"/>
              </a:defRPr>
            </a:pPr>
            <a:endParaRPr lang="en-US"/>
          </a:p>
        </c:txPr>
        <c:crossAx val="482420248"/>
        <c:crosses val="autoZero"/>
        <c:auto val="1"/>
        <c:lblAlgn val="ctr"/>
        <c:lblOffset val="100"/>
        <c:noMultiLvlLbl val="0"/>
      </c:cat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[ISOLDE_beam_requests_colour_filtering.xlsx]Sheet9!PivotTable2</c:name>
    <c:fmtId val="3"/>
  </c:pivotSource>
  <c:chart>
    <c:title>
      <c:tx>
        <c:rich>
          <a:bodyPr rot="0" spcFirstLastPara="1" vertOverflow="ellipsis" vert="horz" wrap="square" anchor="ctr" anchorCtr="1"/>
          <a:lstStyle/>
          <a:p>
            <a:pPr>
              <a:defRPr sz="2400" b="1" i="0" u="none" strike="noStrike" kern="1200" cap="all" spc="50" baseline="0">
                <a:solidFill>
                  <a:schemeClr val="tx1">
                    <a:lumMod val="65000"/>
                    <a:lumOff val="35000"/>
                  </a:schemeClr>
                </a:solidFill>
                <a:latin typeface="+mn-lt"/>
                <a:ea typeface="+mn-ea"/>
                <a:cs typeface="+mn-cs"/>
              </a:defRPr>
            </a:pPr>
            <a:r>
              <a:rPr lang="en-US" sz="2400" dirty="0" smtClean="0"/>
              <a:t>Beam requests 2017</a:t>
            </a:r>
            <a:endParaRPr lang="en-US" sz="2400" dirty="0"/>
          </a:p>
        </c:rich>
      </c:tx>
      <c:overlay val="0"/>
      <c:spPr>
        <a:noFill/>
        <a:ln>
          <a:noFill/>
        </a:ln>
        <a:effectLst/>
      </c:spPr>
      <c:txPr>
        <a:bodyPr rot="0" spcFirstLastPara="1" vertOverflow="ellipsis" vert="horz" wrap="square" anchor="ctr" anchorCtr="1"/>
        <a:lstStyle/>
        <a:p>
          <a:pPr>
            <a:defRPr sz="2400" b="1" i="0" u="none" strike="noStrike" kern="1200" cap="all" spc="50" baseline="0">
              <a:solidFill>
                <a:schemeClr val="tx1">
                  <a:lumMod val="65000"/>
                  <a:lumOff val="35000"/>
                </a:schemeClr>
              </a:solidFill>
              <a:latin typeface="+mn-lt"/>
              <a:ea typeface="+mn-ea"/>
              <a:cs typeface="+mn-cs"/>
            </a:defRPr>
          </a:pPr>
          <a:endParaRPr lang="en-US"/>
        </a:p>
      </c:txPr>
    </c:title>
    <c:autoTitleDeleted val="0"/>
    <c:pivotFmts>
      <c:pivotFmt>
        <c:idx val="0"/>
      </c:pivotFmt>
      <c:pivotFmt>
        <c:idx val="1"/>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circle"/>
          <c:size val="6"/>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extLst>
            <c:ext xmlns:c15="http://schemas.microsoft.com/office/drawing/2012/chart" uri="{CE6537A1-D6FC-4f65-9D91-7224C49458BB}"/>
          </c:extLst>
        </c:dLbl>
      </c:pivotFmt>
      <c:pivotFmt>
        <c:idx val="2"/>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extLst>
            <c:ext xmlns:c15="http://schemas.microsoft.com/office/drawing/2012/chart" uri="{CE6537A1-D6FC-4f65-9D91-7224C49458BB}"/>
          </c:extLst>
        </c:dLbl>
      </c:pivotFmt>
      <c:pivotFmt>
        <c:idx val="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19"/>
        <c:spPr>
          <a:solidFill>
            <a:schemeClr val="accent1"/>
          </a:solidFill>
          <a:ln>
            <a:noFill/>
          </a:ln>
          <a:effectLst/>
          <a:scene3d>
            <a:camera prst="orthographicFront"/>
            <a:lightRig rig="brightRoom" dir="t"/>
          </a:scene3d>
          <a:sp3d prstMaterial="flat">
            <a:bevelT w="50800" h="101600" prst="angle"/>
            <a:contourClr>
              <a:srgbClr val="000000"/>
            </a:contourClr>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extLst>
            <c:ext xmlns:c15="http://schemas.microsoft.com/office/drawing/2012/chart" uri="{CE6537A1-D6FC-4f65-9D91-7224C49458BB}"/>
          </c:extLst>
        </c:dLbl>
      </c:pivotFmt>
      <c:pivotFmt>
        <c:idx val="2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6"/>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7"/>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8"/>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29"/>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0"/>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1"/>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2"/>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3"/>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4"/>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
        <c:idx val="35"/>
        <c:spPr>
          <a:solidFill>
            <a:schemeClr val="accent1"/>
          </a:solidFill>
          <a:ln>
            <a:noFill/>
          </a:ln>
          <a:effectLst/>
          <a:scene3d>
            <a:camera prst="orthographicFront"/>
            <a:lightRig rig="brightRoom" dir="t"/>
          </a:scene3d>
          <a:sp3d prstMaterial="flat">
            <a:bevelT w="50800" h="101600" prst="angle"/>
            <a:contourClr>
              <a:srgbClr val="000000"/>
            </a:contourClr>
          </a:sp3d>
        </c:spPr>
      </c:pivotFmt>
    </c:pivotFmts>
    <c:plotArea>
      <c:layout/>
      <c:pieChart>
        <c:varyColors val="1"/>
        <c:ser>
          <c:idx val="0"/>
          <c:order val="0"/>
          <c:tx>
            <c:strRef>
              <c:f>Sheet9!$B$3</c:f>
              <c:strCache>
                <c:ptCount val="1"/>
                <c:pt idx="0">
                  <c:v>Total</c:v>
                </c:pt>
              </c:strCache>
            </c:strRef>
          </c:tx>
          <c:dPt>
            <c:idx val="0"/>
            <c:bubble3D val="0"/>
            <c:spPr>
              <a:solidFill>
                <a:schemeClr val="accent1"/>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7A61-4ED2-8A34-0E0EC4FE0B8E}"/>
              </c:ext>
            </c:extLst>
          </c:dPt>
          <c:dPt>
            <c:idx val="1"/>
            <c:bubble3D val="0"/>
            <c:spPr>
              <a:solidFill>
                <a:schemeClr val="accent2"/>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7A61-4ED2-8A34-0E0EC4FE0B8E}"/>
              </c:ext>
            </c:extLst>
          </c:dPt>
          <c:dPt>
            <c:idx val="2"/>
            <c:bubble3D val="0"/>
            <c:spPr>
              <a:solidFill>
                <a:schemeClr val="accent3"/>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7A61-4ED2-8A34-0E0EC4FE0B8E}"/>
              </c:ext>
            </c:extLst>
          </c:dPt>
          <c:dPt>
            <c:idx val="3"/>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7A61-4ED2-8A34-0E0EC4FE0B8E}"/>
              </c:ext>
            </c:extLst>
          </c:dPt>
          <c:dPt>
            <c:idx val="4"/>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9-7A61-4ED2-8A34-0E0EC4FE0B8E}"/>
              </c:ext>
            </c:extLst>
          </c:dPt>
          <c:dPt>
            <c:idx val="5"/>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B-7A61-4ED2-8A34-0E0EC4FE0B8E}"/>
              </c:ext>
            </c:extLst>
          </c:dPt>
          <c:dPt>
            <c:idx val="6"/>
            <c:bubble3D val="0"/>
            <c:spPr>
              <a:solidFill>
                <a:schemeClr val="accent1">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D-7A61-4ED2-8A34-0E0EC4FE0B8E}"/>
              </c:ext>
            </c:extLst>
          </c:dPt>
          <c:dPt>
            <c:idx val="7"/>
            <c:bubble3D val="0"/>
            <c:spPr>
              <a:solidFill>
                <a:schemeClr val="accent2">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F-7A61-4ED2-8A34-0E0EC4FE0B8E}"/>
              </c:ext>
            </c:extLst>
          </c:dPt>
          <c:dPt>
            <c:idx val="8"/>
            <c:bubble3D val="0"/>
            <c:spPr>
              <a:solidFill>
                <a:schemeClr val="accent3">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1-7A61-4ED2-8A34-0E0EC4FE0B8E}"/>
              </c:ext>
            </c:extLst>
          </c:dPt>
          <c:dPt>
            <c:idx val="9"/>
            <c:bubble3D val="0"/>
            <c:spPr>
              <a:solidFill>
                <a:schemeClr val="accent4">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3-7A61-4ED2-8A34-0E0EC4FE0B8E}"/>
              </c:ext>
            </c:extLst>
          </c:dPt>
          <c:dPt>
            <c:idx val="10"/>
            <c:bubble3D val="0"/>
            <c:spPr>
              <a:solidFill>
                <a:schemeClr val="accent5">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5-7A61-4ED2-8A34-0E0EC4FE0B8E}"/>
              </c:ext>
            </c:extLst>
          </c:dPt>
          <c:dPt>
            <c:idx val="11"/>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7-7A61-4ED2-8A34-0E0EC4FE0B8E}"/>
              </c:ext>
            </c:extLst>
          </c:dPt>
          <c:dPt>
            <c:idx val="12"/>
            <c:bubble3D val="0"/>
            <c:spPr>
              <a:solidFill>
                <a:schemeClr val="accent1">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9-7A61-4ED2-8A34-0E0EC4FE0B8E}"/>
              </c:ext>
            </c:extLst>
          </c:dPt>
          <c:dPt>
            <c:idx val="13"/>
            <c:bubble3D val="0"/>
            <c:spPr>
              <a:solidFill>
                <a:schemeClr val="accent2">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B-7A61-4ED2-8A34-0E0EC4FE0B8E}"/>
              </c:ext>
            </c:extLst>
          </c:dPt>
          <c:dPt>
            <c:idx val="14"/>
            <c:bubble3D val="0"/>
            <c:spPr>
              <a:solidFill>
                <a:schemeClr val="accent3">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D-7A61-4ED2-8A34-0E0EC4FE0B8E}"/>
              </c:ext>
            </c:extLst>
          </c:dPt>
          <c:dPt>
            <c:idx val="15"/>
            <c:bubble3D val="0"/>
            <c:spPr>
              <a:solidFill>
                <a:schemeClr val="accent4">
                  <a:lumMod val="80000"/>
                  <a:lumOff val="2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F-7A61-4ED2-8A34-0E0EC4FE0B8E}"/>
              </c:ext>
            </c:extLst>
          </c:dPt>
          <c:dLbls>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lt1"/>
                    </a:solidFill>
                    <a:latin typeface="+mn-lt"/>
                    <a:ea typeface="+mn-ea"/>
                    <a:cs typeface="+mn-cs"/>
                  </a:defRPr>
                </a:pPr>
                <a:endParaRPr lang="en-US"/>
              </a:p>
            </c:txPr>
            <c:dLblPos val="in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Sheet9!$A$4:$A$20</c:f>
              <c:strCache>
                <c:ptCount val="16"/>
                <c:pt idx="0">
                  <c:v>Biophysics</c:v>
                </c:pt>
                <c:pt idx="1">
                  <c:v>COLLAPS</c:v>
                </c:pt>
                <c:pt idx="2">
                  <c:v>Collection</c:v>
                </c:pt>
                <c:pt idx="3">
                  <c:v>CRIS</c:v>
                </c:pt>
                <c:pt idx="4">
                  <c:v>GANDALPH</c:v>
                </c:pt>
                <c:pt idx="5">
                  <c:v>HIE</c:v>
                </c:pt>
                <c:pt idx="6">
                  <c:v>IDS</c:v>
                </c:pt>
                <c:pt idx="7">
                  <c:v>ISOLTRAP</c:v>
                </c:pt>
                <c:pt idx="8">
                  <c:v>LA1</c:v>
                </c:pt>
                <c:pt idx="9">
                  <c:v>Medical</c:v>
                </c:pt>
                <c:pt idx="10">
                  <c:v>NICOLE</c:v>
                </c:pt>
                <c:pt idx="11">
                  <c:v>SSP</c:v>
                </c:pt>
                <c:pt idx="12">
                  <c:v>TISD</c:v>
                </c:pt>
                <c:pt idx="13">
                  <c:v>VITO</c:v>
                </c:pt>
                <c:pt idx="14">
                  <c:v>Windmill</c:v>
                </c:pt>
                <c:pt idx="15">
                  <c:v>(blank)</c:v>
                </c:pt>
              </c:strCache>
            </c:strRef>
          </c:cat>
          <c:val>
            <c:numRef>
              <c:f>Sheet9!$B$4:$B$20</c:f>
              <c:numCache>
                <c:formatCode>General</c:formatCode>
                <c:ptCount val="16"/>
                <c:pt idx="0">
                  <c:v>8</c:v>
                </c:pt>
                <c:pt idx="1">
                  <c:v>25</c:v>
                </c:pt>
                <c:pt idx="2">
                  <c:v>7</c:v>
                </c:pt>
                <c:pt idx="3">
                  <c:v>50.5</c:v>
                </c:pt>
                <c:pt idx="4">
                  <c:v>9</c:v>
                </c:pt>
                <c:pt idx="5">
                  <c:v>583</c:v>
                </c:pt>
                <c:pt idx="6">
                  <c:v>49.001000000000005</c:v>
                </c:pt>
                <c:pt idx="7">
                  <c:v>41</c:v>
                </c:pt>
                <c:pt idx="8">
                  <c:v>22</c:v>
                </c:pt>
                <c:pt idx="9">
                  <c:v>10.5</c:v>
                </c:pt>
                <c:pt idx="10">
                  <c:v>8</c:v>
                </c:pt>
                <c:pt idx="11">
                  <c:v>88</c:v>
                </c:pt>
                <c:pt idx="12">
                  <c:v>17</c:v>
                </c:pt>
                <c:pt idx="13">
                  <c:v>18</c:v>
                </c:pt>
                <c:pt idx="14">
                  <c:v>16</c:v>
                </c:pt>
                <c:pt idx="15">
                  <c:v>41</c:v>
                </c:pt>
              </c:numCache>
            </c:numRef>
          </c:val>
          <c:extLst>
            <c:ext xmlns:c16="http://schemas.microsoft.com/office/drawing/2014/chart" uri="{C3380CC4-5D6E-409C-BE32-E72D297353CC}">
              <c16:uniqueId val="{00000020-7A61-4ED2-8A34-0E0EC4FE0B8E}"/>
            </c:ext>
          </c:extLst>
        </c:ser>
        <c:dLbls>
          <c:dLblPos val="inEnd"/>
          <c:showLegendKey val="0"/>
          <c:showVal val="0"/>
          <c:showCatName val="1"/>
          <c:showSerName val="0"/>
          <c:showPercent val="1"/>
          <c:showBubbleSize val="0"/>
          <c:showLeaderLines val="1"/>
        </c:dLbls>
        <c:firstSliceAng val="0"/>
      </c:pieChart>
      <c:spPr>
        <a:noFill/>
        <a:ln>
          <a:noFill/>
        </a:ln>
        <a:effectLst/>
      </c:spPr>
    </c:plotArea>
    <c:legend>
      <c:legendPos val="r"/>
      <c:layout>
        <c:manualLayout>
          <c:xMode val="edge"/>
          <c:yMode val="edge"/>
          <c:x val="0.707642688532644"/>
          <c:y val="0.29120244494006914"/>
          <c:w val="0.15267347219996319"/>
          <c:h val="0.63399334246938033"/>
        </c:manualLayout>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72Se</a:t>
            </a:r>
            <a:r>
              <a:rPr lang="en-US" baseline="0"/>
              <a:t> beam intensity @ Miniball</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Sheet1!$A$2:$A$10</c:f>
              <c:numCache>
                <c:formatCode>dd/mm/yyyy\ hh:mm:ss</c:formatCode>
                <c:ptCount val="9"/>
                <c:pt idx="0">
                  <c:v>42923.66666666665</c:v>
                </c:pt>
                <c:pt idx="1">
                  <c:v>42924.04166666665</c:v>
                </c:pt>
                <c:pt idx="2">
                  <c:v>42924.25</c:v>
                </c:pt>
                <c:pt idx="3">
                  <c:v>42924.458333333328</c:v>
                </c:pt>
                <c:pt idx="4">
                  <c:v>42924.66666666665</c:v>
                </c:pt>
                <c:pt idx="5">
                  <c:v>42924.833333333343</c:v>
                </c:pt>
                <c:pt idx="6">
                  <c:v>42924.989583333343</c:v>
                </c:pt>
                <c:pt idx="7">
                  <c:v>42925.04166666665</c:v>
                </c:pt>
                <c:pt idx="8">
                  <c:v>42927.354166666657</c:v>
                </c:pt>
              </c:numCache>
            </c:numRef>
          </c:xVal>
          <c:yVal>
            <c:numRef>
              <c:f>Sheet1!$B$2:$B$10</c:f>
              <c:numCache>
                <c:formatCode>0.00E+00</c:formatCode>
                <c:ptCount val="9"/>
                <c:pt idx="0">
                  <c:v>300000</c:v>
                </c:pt>
                <c:pt idx="1">
                  <c:v>140000</c:v>
                </c:pt>
                <c:pt idx="2" formatCode="General">
                  <c:v>70000</c:v>
                </c:pt>
                <c:pt idx="3" formatCode="General">
                  <c:v>28000</c:v>
                </c:pt>
                <c:pt idx="4" formatCode="General">
                  <c:v>9333.3333333333321</c:v>
                </c:pt>
                <c:pt idx="5" formatCode="General">
                  <c:v>4666.6666666666679</c:v>
                </c:pt>
                <c:pt idx="6" formatCode="General">
                  <c:v>1555.5555555555561</c:v>
                </c:pt>
                <c:pt idx="7" formatCode="General">
                  <c:v>0</c:v>
                </c:pt>
                <c:pt idx="8" formatCode="General">
                  <c:v>0</c:v>
                </c:pt>
              </c:numCache>
            </c:numRef>
          </c:yVal>
          <c:smooth val="0"/>
          <c:extLst>
            <c:ext xmlns:c16="http://schemas.microsoft.com/office/drawing/2014/chart" uri="{C3380CC4-5D6E-409C-BE32-E72D297353CC}">
              <c16:uniqueId val="{00000000-4721-4B2D-9E6F-83E366E40164}"/>
            </c:ext>
          </c:extLst>
        </c:ser>
        <c:dLbls>
          <c:showLegendKey val="0"/>
          <c:showVal val="0"/>
          <c:showCatName val="0"/>
          <c:showSerName val="0"/>
          <c:showPercent val="0"/>
          <c:showBubbleSize val="0"/>
        </c:dLbls>
        <c:axId val="-2054154080"/>
        <c:axId val="2099752592"/>
      </c:scatterChart>
      <c:valAx>
        <c:axId val="-2054154080"/>
        <c:scaling>
          <c:orientation val="minMax"/>
        </c:scaling>
        <c:delete val="0"/>
        <c:axPos val="b"/>
        <c:majorGridlines>
          <c:spPr>
            <a:ln w="9525" cap="flat" cmpd="sng" algn="ctr">
              <a:solidFill>
                <a:schemeClr val="tx1">
                  <a:lumMod val="15000"/>
                  <a:lumOff val="85000"/>
                </a:schemeClr>
              </a:solidFill>
              <a:round/>
            </a:ln>
            <a:effectLst/>
          </c:spPr>
        </c:majorGridlines>
        <c:numFmt formatCode="dd/mm/yyyy\ hh:mm:ss"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99752592"/>
        <c:crosses val="autoZero"/>
        <c:crossBetween val="midCat"/>
      </c:valAx>
      <c:valAx>
        <c:axId val="2099752592"/>
        <c:scaling>
          <c:orientation val="minMax"/>
        </c:scaling>
        <c:delete val="0"/>
        <c:axPos val="l"/>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5415408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[Counting_2017.xlsx]updated!PivotTable1</c:name>
    <c:fmtId val="6"/>
  </c:pivotSource>
  <c:chart>
    <c:title>
      <c:tx>
        <c:rich>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r>
              <a:rPr lang="en-US"/>
              <a:t>Preliminary pie 2017 (to week 44)</a:t>
            </a:r>
          </a:p>
        </c:rich>
      </c:tx>
      <c:overlay val="0"/>
      <c:spPr>
        <a:noFill/>
        <a:ln>
          <a:noFill/>
        </a:ln>
        <a:effectLst/>
      </c:spPr>
      <c:txPr>
        <a:bodyPr rot="0" spcFirstLastPara="1" vertOverflow="ellipsis" vert="horz" wrap="square" anchor="ctr" anchorCtr="1"/>
        <a:lstStyle/>
        <a:p>
          <a:pPr>
            <a:defRPr sz="1600" b="1" i="0" u="none" strike="noStrike" kern="1200" cap="all" baseline="0">
              <a:solidFill>
                <a:schemeClr val="tx1">
                  <a:lumMod val="65000"/>
                  <a:lumOff val="35000"/>
                </a:schemeClr>
              </a:solidFill>
              <a:latin typeface="+mn-lt"/>
              <a:ea typeface="+mn-ea"/>
              <a:cs typeface="+mn-cs"/>
            </a:defRPr>
          </a:pPr>
          <a:endParaRPr lang="en-US"/>
        </a:p>
      </c:txPr>
    </c:title>
    <c:autoTitleDeleted val="0"/>
    <c:pivotFmts>
      <c:pivotFmt>
        <c:idx val="0"/>
      </c:pivotFmt>
      <c:pivotFmt>
        <c:idx val="1"/>
        <c:dLbl>
          <c:idx val="0"/>
          <c:showLegendKey val="0"/>
          <c:showVal val="0"/>
          <c:showCatName val="0"/>
          <c:showSerName val="0"/>
          <c:showPercent val="1"/>
          <c:showBubbleSize val="0"/>
          <c:extLst>
            <c:ext xmlns:c15="http://schemas.microsoft.com/office/drawing/2012/chart" uri="{CE6537A1-D6FC-4f65-9D91-7224C49458BB}"/>
          </c:extLst>
        </c:dLbl>
      </c:pivotFmt>
      <c:pivotFmt>
        <c:idx val="2"/>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marker>
          <c:symbol val="circle"/>
          <c:size val="6"/>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4"/>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5"/>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6"/>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7"/>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8"/>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9"/>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1"/>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2"/>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3"/>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4"/>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5"/>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6"/>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7"/>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8"/>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19"/>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1"/>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15:xForSave val="1"/>
            </c:ext>
          </c:extLst>
        </c:dLbl>
      </c:pivotFmt>
      <c:pivotFmt>
        <c:idx val="22"/>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3"/>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4"/>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5"/>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6"/>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7"/>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8"/>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9"/>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31"/>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s>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updated!$B$3</c:f>
              <c:strCache>
                <c:ptCount val="1"/>
                <c:pt idx="0">
                  <c:v>Total</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1-E621-4C5A-ACE8-CBFE4B122810}"/>
              </c:ext>
            </c:extLst>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3-E621-4C5A-ACE8-CBFE4B122810}"/>
              </c:ext>
            </c:extLst>
          </c:dPt>
          <c:dPt>
            <c:idx val="2"/>
            <c:bubble3D val="0"/>
            <c:explosion val="1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5-E621-4C5A-ACE8-CBFE4B122810}"/>
              </c:ext>
            </c:extLst>
          </c:dPt>
          <c:dPt>
            <c:idx val="3"/>
            <c:bubble3D val="0"/>
            <c:spPr>
              <a:solidFill>
                <a:schemeClr val="accent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7-E621-4C5A-ACE8-CBFE4B122810}"/>
              </c:ext>
            </c:extLst>
          </c:dPt>
          <c:dPt>
            <c:idx val="4"/>
            <c:bubble3D val="0"/>
            <c:spPr>
              <a:solidFill>
                <a:schemeClr val="accent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9-E621-4C5A-ACE8-CBFE4B122810}"/>
              </c:ext>
            </c:extLst>
          </c:dPt>
          <c:dPt>
            <c:idx val="5"/>
            <c:bubble3D val="0"/>
            <c:spPr>
              <a:solidFill>
                <a:schemeClr val="accent6"/>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B-E621-4C5A-ACE8-CBFE4B122810}"/>
              </c:ext>
            </c:extLst>
          </c:dPt>
          <c:dPt>
            <c:idx val="6"/>
            <c:bubble3D val="0"/>
            <c:explosion val="10"/>
            <c:spPr>
              <a:solidFill>
                <a:schemeClr val="accent1">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D-E621-4C5A-ACE8-CBFE4B122810}"/>
              </c:ext>
            </c:extLst>
          </c:dPt>
          <c:dPt>
            <c:idx val="7"/>
            <c:bubble3D val="0"/>
            <c:spPr>
              <a:solidFill>
                <a:schemeClr val="accent2">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0F-E621-4C5A-ACE8-CBFE4B122810}"/>
              </c:ext>
            </c:extLst>
          </c:dPt>
          <c:dPt>
            <c:idx val="8"/>
            <c:bubble3D val="0"/>
            <c:spPr>
              <a:solidFill>
                <a:schemeClr val="accent3">
                  <a:lumMod val="60000"/>
                </a:schemeClr>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extLst>
              <c:ext xmlns:c16="http://schemas.microsoft.com/office/drawing/2014/chart" uri="{C3380CC4-5D6E-409C-BE32-E72D297353CC}">
                <c16:uniqueId val="{00000011-E621-4C5A-ACE8-CBFE4B122810}"/>
              </c:ext>
            </c:extLst>
          </c:dPt>
          <c:dLbls>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1-E621-4C5A-ACE8-CBFE4B122810}"/>
                </c:ext>
              </c:extLst>
            </c:dLbl>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3-E621-4C5A-ACE8-CBFE4B122810}"/>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5-E621-4C5A-ACE8-CBFE4B122810}"/>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7-E621-4C5A-ACE8-CBFE4B122810}"/>
                </c:ext>
              </c:extLst>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9-E621-4C5A-ACE8-CBFE4B122810}"/>
                </c:ext>
              </c:extLst>
            </c:dLbl>
            <c:dLbl>
              <c:idx val="5"/>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B-E621-4C5A-ACE8-CBFE4B122810}"/>
                </c:ext>
              </c:extLst>
            </c:dLbl>
            <c:dLbl>
              <c:idx val="6"/>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D-E621-4C5A-ACE8-CBFE4B122810}"/>
                </c:ext>
              </c:extLst>
            </c:dLbl>
            <c:dLbl>
              <c:idx val="7"/>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0F-E621-4C5A-ACE8-CBFE4B122810}"/>
                </c:ext>
              </c:extLst>
            </c:dLbl>
            <c:dLbl>
              <c:idx val="8"/>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extLst>
                <c:ext xmlns:c16="http://schemas.microsoft.com/office/drawing/2014/chart" uri="{C3380CC4-5D6E-409C-BE32-E72D297353CC}">
                  <c16:uniqueId val="{00000011-E621-4C5A-ACE8-CBFE4B122810}"/>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updated!$A$4:$A$13</c:f>
              <c:strCache>
                <c:ptCount val="9"/>
                <c:pt idx="0">
                  <c:v>Biophysics</c:v>
                </c:pt>
                <c:pt idx="1">
                  <c:v>Coordinators reserve</c:v>
                </c:pt>
                <c:pt idx="2">
                  <c:v>Coulomb excitation</c:v>
                </c:pt>
                <c:pt idx="3">
                  <c:v>Medical Physics</c:v>
                </c:pt>
                <c:pt idx="4">
                  <c:v>Nuclear structure from beta-decay</c:v>
                </c:pt>
                <c:pt idx="5">
                  <c:v>Nuclear structure from ground state properties</c:v>
                </c:pt>
                <c:pt idx="6">
                  <c:v>Scattering Chamber</c:v>
                </c:pt>
                <c:pt idx="7">
                  <c:v>Solid state</c:v>
                </c:pt>
                <c:pt idx="8">
                  <c:v>Target developments</c:v>
                </c:pt>
              </c:strCache>
            </c:strRef>
          </c:cat>
          <c:val>
            <c:numRef>
              <c:f>updated!$B$4:$B$13</c:f>
              <c:numCache>
                <c:formatCode>General</c:formatCode>
                <c:ptCount val="9"/>
                <c:pt idx="0">
                  <c:v>19.5</c:v>
                </c:pt>
                <c:pt idx="1">
                  <c:v>17</c:v>
                </c:pt>
                <c:pt idx="2">
                  <c:v>102</c:v>
                </c:pt>
                <c:pt idx="3">
                  <c:v>5</c:v>
                </c:pt>
                <c:pt idx="4">
                  <c:v>50</c:v>
                </c:pt>
                <c:pt idx="5">
                  <c:v>73</c:v>
                </c:pt>
                <c:pt idx="6">
                  <c:v>37</c:v>
                </c:pt>
                <c:pt idx="7">
                  <c:v>56</c:v>
                </c:pt>
                <c:pt idx="8">
                  <c:v>12</c:v>
                </c:pt>
              </c:numCache>
            </c:numRef>
          </c:val>
          <c:extLst>
            <c:ext xmlns:c16="http://schemas.microsoft.com/office/drawing/2014/chart" uri="{C3380CC4-5D6E-409C-BE32-E72D297353CC}">
              <c16:uniqueId val="{00000012-E621-4C5A-ACE8-CBFE4B122810}"/>
            </c:ext>
          </c:extLst>
        </c:ser>
        <c:dLbls>
          <c:dLblPos val="outEnd"/>
          <c:showLegendKey val="0"/>
          <c:showVal val="0"/>
          <c:showCatName val="0"/>
          <c:showSerName val="0"/>
          <c:showPercent val="1"/>
          <c:showBubbleSize val="0"/>
          <c:showLeaderLines val="1"/>
        </c:dLbls>
      </c:pie3DChart>
      <c:spPr>
        <a:noFill/>
        <a:ln>
          <a:noFill/>
        </a:ln>
        <a:effectLst/>
      </c:spPr>
    </c:plotArea>
    <c:plotVisOnly val="1"/>
    <c:dispBlanksAs val="gap"/>
    <c:showDLblsOverMax val="0"/>
  </c:chart>
  <c:spPr>
    <a:solidFill>
      <a:schemeClr val="tx1"/>
    </a:solidFill>
    <a:ln w="9525" cap="flat" cmpd="sng" algn="ctr">
      <a:solidFill>
        <a:schemeClr val="tx1">
          <a:lumMod val="15000"/>
          <a:lumOff val="85000"/>
        </a:schemeClr>
      </a:solidFill>
      <a:round/>
    </a:ln>
    <a:effectLst/>
  </c:spPr>
  <c:txPr>
    <a:bodyPr/>
    <a:lstStyle/>
    <a:p>
      <a:pPr>
        <a:defRPr/>
      </a:pPr>
      <a:endParaRPr lang="en-US"/>
    </a:p>
  </c:txPr>
  <c:externalData r:id="rId3">
    <c:autoUpdate val="0"/>
  </c:externalData>
  <c:extLst>
    <c:ext xmlns:c14="http://schemas.microsoft.com/office/drawing/2007/8/2/chart" uri="{781A3756-C4B2-4CAC-9D66-4F8BD8637D16}">
      <c14:pivotOptions>
        <c14:dropZoneFilter val="1"/>
        <c14:dropZoneData val="1"/>
        <c14:dropZoneSeries val="1"/>
        <c14:dropZonesVisible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dk1">
                    <a:lumMod val="50000"/>
                    <a:lumOff val="50000"/>
                  </a:schemeClr>
                </a:solidFill>
                <a:latin typeface="+mn-lt"/>
                <a:ea typeface="+mn-ea"/>
                <a:cs typeface="+mn-cs"/>
              </a:defRPr>
            </a:pPr>
            <a:r>
              <a:rPr lang="en-GB" dirty="0" smtClean="0"/>
              <a:t>Machine</a:t>
            </a:r>
            <a:r>
              <a:rPr lang="en-GB" baseline="0" dirty="0" smtClean="0"/>
              <a:t> use 2017: preliminary counting</a:t>
            </a:r>
            <a:endParaRPr lang="en-GB" dirty="0"/>
          </a:p>
        </c:rich>
      </c:tx>
      <c:overlay val="0"/>
      <c:spPr>
        <a:noFill/>
        <a:ln>
          <a:noFill/>
        </a:ln>
        <a:effectLst/>
      </c:spPr>
      <c:txPr>
        <a:bodyPr rot="0" spcFirstLastPara="1" vertOverflow="ellipsis" vert="horz" wrap="square" anchor="ctr" anchorCtr="1"/>
        <a:lstStyle/>
        <a:p>
          <a:pPr>
            <a:defRPr sz="1400" b="0" i="0" u="none" strike="noStrike" kern="1200" cap="none" spc="20" baseline="0">
              <a:solidFill>
                <a:schemeClr val="dk1">
                  <a:lumMod val="50000"/>
                  <a:lumOff val="50000"/>
                </a:schemeClr>
              </a:solidFill>
              <a:latin typeface="+mn-lt"/>
              <a:ea typeface="+mn-ea"/>
              <a:cs typeface="+mn-cs"/>
            </a:defRPr>
          </a:pPr>
          <a:endParaRPr lang="en-US"/>
        </a:p>
      </c:txPr>
    </c:title>
    <c:autoTitleDeleted val="0"/>
    <c:plotArea>
      <c:layout/>
      <c:lineChart>
        <c:grouping val="standard"/>
        <c:varyColors val="0"/>
        <c:ser>
          <c:idx val="0"/>
          <c:order val="0"/>
          <c:tx>
            <c:strRef>
              <c:f>final_version!$Q$7</c:f>
              <c:strCache>
                <c:ptCount val="1"/>
                <c:pt idx="0">
                  <c:v>Set up</c:v>
                </c:pt>
              </c:strCache>
            </c:strRef>
          </c:tx>
          <c:spPr>
            <a:ln w="22225" cap="rnd" cmpd="sng" algn="ctr">
              <a:solidFill>
                <a:schemeClr val="accent1"/>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final_version!$Q$8:$Q$225</c:f>
              <c:numCache>
                <c:formatCode>General</c:formatCode>
                <c:ptCount val="218"/>
                <c:pt idx="0">
                  <c:v>0</c:v>
                </c:pt>
                <c:pt idx="1">
                  <c:v>0</c:v>
                </c:pt>
                <c:pt idx="2">
                  <c:v>0</c:v>
                </c:pt>
                <c:pt idx="3">
                  <c:v>0</c:v>
                </c:pt>
                <c:pt idx="4">
                  <c:v>0</c:v>
                </c:pt>
                <c:pt idx="5">
                  <c:v>0</c:v>
                </c:pt>
                <c:pt idx="6">
                  <c:v>0</c:v>
                </c:pt>
                <c:pt idx="7">
                  <c:v>0.5</c:v>
                </c:pt>
                <c:pt idx="8">
                  <c:v>0.5</c:v>
                </c:pt>
                <c:pt idx="9">
                  <c:v>1.5</c:v>
                </c:pt>
                <c:pt idx="10">
                  <c:v>1.5</c:v>
                </c:pt>
                <c:pt idx="11">
                  <c:v>2</c:v>
                </c:pt>
                <c:pt idx="12">
                  <c:v>2</c:v>
                </c:pt>
                <c:pt idx="13">
                  <c:v>2</c:v>
                </c:pt>
                <c:pt idx="14">
                  <c:v>2</c:v>
                </c:pt>
                <c:pt idx="15">
                  <c:v>3</c:v>
                </c:pt>
                <c:pt idx="16">
                  <c:v>5</c:v>
                </c:pt>
                <c:pt idx="17">
                  <c:v>5</c:v>
                </c:pt>
                <c:pt idx="18">
                  <c:v>5</c:v>
                </c:pt>
                <c:pt idx="19">
                  <c:v>5</c:v>
                </c:pt>
                <c:pt idx="20">
                  <c:v>5</c:v>
                </c:pt>
                <c:pt idx="21">
                  <c:v>5</c:v>
                </c:pt>
                <c:pt idx="22">
                  <c:v>5</c:v>
                </c:pt>
                <c:pt idx="23">
                  <c:v>5</c:v>
                </c:pt>
                <c:pt idx="24">
                  <c:v>6</c:v>
                </c:pt>
                <c:pt idx="25">
                  <c:v>6</c:v>
                </c:pt>
                <c:pt idx="26">
                  <c:v>6</c:v>
                </c:pt>
                <c:pt idx="27">
                  <c:v>6</c:v>
                </c:pt>
                <c:pt idx="28">
                  <c:v>6</c:v>
                </c:pt>
                <c:pt idx="29">
                  <c:v>6</c:v>
                </c:pt>
                <c:pt idx="30">
                  <c:v>6</c:v>
                </c:pt>
                <c:pt idx="31">
                  <c:v>7</c:v>
                </c:pt>
                <c:pt idx="32">
                  <c:v>7</c:v>
                </c:pt>
                <c:pt idx="33">
                  <c:v>7</c:v>
                </c:pt>
                <c:pt idx="34">
                  <c:v>7</c:v>
                </c:pt>
                <c:pt idx="35">
                  <c:v>9</c:v>
                </c:pt>
                <c:pt idx="36">
                  <c:v>11</c:v>
                </c:pt>
                <c:pt idx="37">
                  <c:v>11</c:v>
                </c:pt>
                <c:pt idx="38">
                  <c:v>11</c:v>
                </c:pt>
                <c:pt idx="39">
                  <c:v>11</c:v>
                </c:pt>
                <c:pt idx="40">
                  <c:v>11</c:v>
                </c:pt>
                <c:pt idx="41">
                  <c:v>11</c:v>
                </c:pt>
                <c:pt idx="42">
                  <c:v>13</c:v>
                </c:pt>
                <c:pt idx="43">
                  <c:v>16</c:v>
                </c:pt>
                <c:pt idx="44">
                  <c:v>19</c:v>
                </c:pt>
                <c:pt idx="45">
                  <c:v>19</c:v>
                </c:pt>
                <c:pt idx="46">
                  <c:v>19</c:v>
                </c:pt>
                <c:pt idx="47">
                  <c:v>19</c:v>
                </c:pt>
                <c:pt idx="48">
                  <c:v>19</c:v>
                </c:pt>
                <c:pt idx="49">
                  <c:v>19</c:v>
                </c:pt>
                <c:pt idx="50">
                  <c:v>19</c:v>
                </c:pt>
                <c:pt idx="51">
                  <c:v>21</c:v>
                </c:pt>
                <c:pt idx="52">
                  <c:v>21</c:v>
                </c:pt>
                <c:pt idx="53">
                  <c:v>21</c:v>
                </c:pt>
                <c:pt idx="54">
                  <c:v>21</c:v>
                </c:pt>
                <c:pt idx="55">
                  <c:v>21</c:v>
                </c:pt>
                <c:pt idx="56">
                  <c:v>21</c:v>
                </c:pt>
                <c:pt idx="57">
                  <c:v>23</c:v>
                </c:pt>
                <c:pt idx="58">
                  <c:v>24</c:v>
                </c:pt>
                <c:pt idx="59">
                  <c:v>24</c:v>
                </c:pt>
                <c:pt idx="60">
                  <c:v>26</c:v>
                </c:pt>
                <c:pt idx="61">
                  <c:v>26</c:v>
                </c:pt>
                <c:pt idx="62">
                  <c:v>26</c:v>
                </c:pt>
                <c:pt idx="63">
                  <c:v>26</c:v>
                </c:pt>
                <c:pt idx="64">
                  <c:v>27</c:v>
                </c:pt>
                <c:pt idx="65">
                  <c:v>27</c:v>
                </c:pt>
                <c:pt idx="66">
                  <c:v>27</c:v>
                </c:pt>
                <c:pt idx="67">
                  <c:v>27</c:v>
                </c:pt>
                <c:pt idx="68">
                  <c:v>27</c:v>
                </c:pt>
                <c:pt idx="69">
                  <c:v>27</c:v>
                </c:pt>
                <c:pt idx="70">
                  <c:v>28</c:v>
                </c:pt>
                <c:pt idx="71">
                  <c:v>28</c:v>
                </c:pt>
                <c:pt idx="72">
                  <c:v>28</c:v>
                </c:pt>
                <c:pt idx="73">
                  <c:v>28.2</c:v>
                </c:pt>
                <c:pt idx="74">
                  <c:v>28.4</c:v>
                </c:pt>
                <c:pt idx="75">
                  <c:v>28.4</c:v>
                </c:pt>
                <c:pt idx="76">
                  <c:v>28.4</c:v>
                </c:pt>
                <c:pt idx="77">
                  <c:v>30.4</c:v>
                </c:pt>
                <c:pt idx="78">
                  <c:v>31.4</c:v>
                </c:pt>
                <c:pt idx="79">
                  <c:v>33.4</c:v>
                </c:pt>
                <c:pt idx="80">
                  <c:v>35.4</c:v>
                </c:pt>
                <c:pt idx="81">
                  <c:v>35.4</c:v>
                </c:pt>
                <c:pt idx="82">
                  <c:v>35.4</c:v>
                </c:pt>
                <c:pt idx="83">
                  <c:v>35.4</c:v>
                </c:pt>
                <c:pt idx="84">
                  <c:v>35.4</c:v>
                </c:pt>
                <c:pt idx="85">
                  <c:v>35.4</c:v>
                </c:pt>
                <c:pt idx="86">
                  <c:v>35.4</c:v>
                </c:pt>
                <c:pt idx="87">
                  <c:v>35.4</c:v>
                </c:pt>
                <c:pt idx="88">
                  <c:v>35.4</c:v>
                </c:pt>
                <c:pt idx="89">
                  <c:v>35.4</c:v>
                </c:pt>
                <c:pt idx="90">
                  <c:v>35.4</c:v>
                </c:pt>
                <c:pt idx="91">
                  <c:v>35.4</c:v>
                </c:pt>
                <c:pt idx="92">
                  <c:v>35.4</c:v>
                </c:pt>
                <c:pt idx="93">
                  <c:v>37.4</c:v>
                </c:pt>
                <c:pt idx="94">
                  <c:v>38.4</c:v>
                </c:pt>
                <c:pt idx="95">
                  <c:v>39.4</c:v>
                </c:pt>
                <c:pt idx="96">
                  <c:v>39.4</c:v>
                </c:pt>
                <c:pt idx="97">
                  <c:v>39.4</c:v>
                </c:pt>
                <c:pt idx="98">
                  <c:v>39.9</c:v>
                </c:pt>
                <c:pt idx="99">
                  <c:v>39.9</c:v>
                </c:pt>
                <c:pt idx="100">
                  <c:v>40.4</c:v>
                </c:pt>
                <c:pt idx="101">
                  <c:v>40.4</c:v>
                </c:pt>
                <c:pt idx="102">
                  <c:v>40.4</c:v>
                </c:pt>
                <c:pt idx="103">
                  <c:v>40.4</c:v>
                </c:pt>
                <c:pt idx="104">
                  <c:v>40.4</c:v>
                </c:pt>
                <c:pt idx="105">
                  <c:v>41.4</c:v>
                </c:pt>
                <c:pt idx="106">
                  <c:v>41.4</c:v>
                </c:pt>
                <c:pt idx="107">
                  <c:v>41.4</c:v>
                </c:pt>
                <c:pt idx="108">
                  <c:v>41.4</c:v>
                </c:pt>
                <c:pt idx="109">
                  <c:v>41.4</c:v>
                </c:pt>
                <c:pt idx="110">
                  <c:v>41.4</c:v>
                </c:pt>
                <c:pt idx="111">
                  <c:v>41.4</c:v>
                </c:pt>
                <c:pt idx="112">
                  <c:v>41.4</c:v>
                </c:pt>
                <c:pt idx="113">
                  <c:v>42.4</c:v>
                </c:pt>
                <c:pt idx="114">
                  <c:v>42.4</c:v>
                </c:pt>
                <c:pt idx="115">
                  <c:v>42.4</c:v>
                </c:pt>
                <c:pt idx="116">
                  <c:v>42.4</c:v>
                </c:pt>
                <c:pt idx="117">
                  <c:v>42.4</c:v>
                </c:pt>
                <c:pt idx="118">
                  <c:v>42.4</c:v>
                </c:pt>
                <c:pt idx="119">
                  <c:v>44.4</c:v>
                </c:pt>
                <c:pt idx="120">
                  <c:v>44.4</c:v>
                </c:pt>
                <c:pt idx="121">
                  <c:v>44.4</c:v>
                </c:pt>
                <c:pt idx="122">
                  <c:v>44.4</c:v>
                </c:pt>
                <c:pt idx="123">
                  <c:v>44.4</c:v>
                </c:pt>
                <c:pt idx="124">
                  <c:v>44.4</c:v>
                </c:pt>
                <c:pt idx="125">
                  <c:v>44.4</c:v>
                </c:pt>
                <c:pt idx="126">
                  <c:v>44.4</c:v>
                </c:pt>
                <c:pt idx="127">
                  <c:v>45.4</c:v>
                </c:pt>
                <c:pt idx="128">
                  <c:v>45.4</c:v>
                </c:pt>
                <c:pt idx="129">
                  <c:v>48.4</c:v>
                </c:pt>
                <c:pt idx="130">
                  <c:v>51.4</c:v>
                </c:pt>
                <c:pt idx="131">
                  <c:v>53.4</c:v>
                </c:pt>
                <c:pt idx="132">
                  <c:v>53.4</c:v>
                </c:pt>
                <c:pt idx="133">
                  <c:v>53.4</c:v>
                </c:pt>
                <c:pt idx="134">
                  <c:v>53.9</c:v>
                </c:pt>
                <c:pt idx="135">
                  <c:v>53.9</c:v>
                </c:pt>
                <c:pt idx="136">
                  <c:v>53.9</c:v>
                </c:pt>
                <c:pt idx="137">
                  <c:v>53.9</c:v>
                </c:pt>
                <c:pt idx="138">
                  <c:v>53.9</c:v>
                </c:pt>
                <c:pt idx="139">
                  <c:v>53.9</c:v>
                </c:pt>
                <c:pt idx="140">
                  <c:v>54.9</c:v>
                </c:pt>
                <c:pt idx="141">
                  <c:v>54.9</c:v>
                </c:pt>
                <c:pt idx="142">
                  <c:v>54.9</c:v>
                </c:pt>
                <c:pt idx="143">
                  <c:v>54.9</c:v>
                </c:pt>
                <c:pt idx="144">
                  <c:v>54.9</c:v>
                </c:pt>
                <c:pt idx="145">
                  <c:v>54.9</c:v>
                </c:pt>
                <c:pt idx="146">
                  <c:v>54.9</c:v>
                </c:pt>
                <c:pt idx="147">
                  <c:v>54.9</c:v>
                </c:pt>
                <c:pt idx="148">
                  <c:v>56.9</c:v>
                </c:pt>
                <c:pt idx="149">
                  <c:v>58.9</c:v>
                </c:pt>
                <c:pt idx="150">
                  <c:v>58.9</c:v>
                </c:pt>
                <c:pt idx="151">
                  <c:v>58.9</c:v>
                </c:pt>
                <c:pt idx="152">
                  <c:v>58.9</c:v>
                </c:pt>
                <c:pt idx="153">
                  <c:v>58.9</c:v>
                </c:pt>
                <c:pt idx="154">
                  <c:v>58.9</c:v>
                </c:pt>
                <c:pt idx="155">
                  <c:v>58.9</c:v>
                </c:pt>
                <c:pt idx="156">
                  <c:v>58.9</c:v>
                </c:pt>
                <c:pt idx="157">
                  <c:v>58.9</c:v>
                </c:pt>
                <c:pt idx="158">
                  <c:v>58.9</c:v>
                </c:pt>
                <c:pt idx="159">
                  <c:v>58.9</c:v>
                </c:pt>
                <c:pt idx="160">
                  <c:v>58.9</c:v>
                </c:pt>
                <c:pt idx="161">
                  <c:v>58.9</c:v>
                </c:pt>
                <c:pt idx="162">
                  <c:v>58.9</c:v>
                </c:pt>
                <c:pt idx="163">
                  <c:v>58.9</c:v>
                </c:pt>
                <c:pt idx="164">
                  <c:v>58.9</c:v>
                </c:pt>
                <c:pt idx="165">
                  <c:v>58.9</c:v>
                </c:pt>
                <c:pt idx="166">
                  <c:v>58.9</c:v>
                </c:pt>
                <c:pt idx="167">
                  <c:v>58.9</c:v>
                </c:pt>
                <c:pt idx="168">
                  <c:v>58.9</c:v>
                </c:pt>
                <c:pt idx="169">
                  <c:v>59.9</c:v>
                </c:pt>
                <c:pt idx="170">
                  <c:v>59.9</c:v>
                </c:pt>
                <c:pt idx="171">
                  <c:v>59.9</c:v>
                </c:pt>
                <c:pt idx="172">
                  <c:v>59.9</c:v>
                </c:pt>
                <c:pt idx="173">
                  <c:v>59.9</c:v>
                </c:pt>
                <c:pt idx="174">
                  <c:v>59.9</c:v>
                </c:pt>
                <c:pt idx="175">
                  <c:v>59.9</c:v>
                </c:pt>
                <c:pt idx="176">
                  <c:v>59.9</c:v>
                </c:pt>
                <c:pt idx="177">
                  <c:v>59.9</c:v>
                </c:pt>
                <c:pt idx="178">
                  <c:v>59.9</c:v>
                </c:pt>
                <c:pt idx="179">
                  <c:v>59.9</c:v>
                </c:pt>
                <c:pt idx="180">
                  <c:v>59.9</c:v>
                </c:pt>
                <c:pt idx="181">
                  <c:v>59.9</c:v>
                </c:pt>
                <c:pt idx="182">
                  <c:v>60.4</c:v>
                </c:pt>
                <c:pt idx="183">
                  <c:v>63.4</c:v>
                </c:pt>
                <c:pt idx="184">
                  <c:v>66.400000000000006</c:v>
                </c:pt>
                <c:pt idx="185">
                  <c:v>69.400000000000006</c:v>
                </c:pt>
                <c:pt idx="186">
                  <c:v>71.400000000000006</c:v>
                </c:pt>
                <c:pt idx="187">
                  <c:v>71.400000000000006</c:v>
                </c:pt>
                <c:pt idx="188">
                  <c:v>71.400000000000006</c:v>
                </c:pt>
                <c:pt idx="189">
                  <c:v>71.400000000000006</c:v>
                </c:pt>
                <c:pt idx="190">
                  <c:v>71.400000000000006</c:v>
                </c:pt>
                <c:pt idx="191">
                  <c:v>71.400000000000006</c:v>
                </c:pt>
                <c:pt idx="192">
                  <c:v>71.400000000000006</c:v>
                </c:pt>
                <c:pt idx="193">
                  <c:v>71.400000000000006</c:v>
                </c:pt>
                <c:pt idx="194">
                  <c:v>71.400000000000006</c:v>
                </c:pt>
                <c:pt idx="195">
                  <c:v>71.400000000000006</c:v>
                </c:pt>
                <c:pt idx="196">
                  <c:v>71.400000000000006</c:v>
                </c:pt>
                <c:pt idx="197">
                  <c:v>72.400000000000006</c:v>
                </c:pt>
                <c:pt idx="198">
                  <c:v>73.400000000000006</c:v>
                </c:pt>
                <c:pt idx="199">
                  <c:v>75.400000000000006</c:v>
                </c:pt>
                <c:pt idx="200">
                  <c:v>76.400000000000006</c:v>
                </c:pt>
                <c:pt idx="201">
                  <c:v>76.400000000000006</c:v>
                </c:pt>
                <c:pt idx="202">
                  <c:v>76.400000000000006</c:v>
                </c:pt>
                <c:pt idx="203">
                  <c:v>76.400000000000006</c:v>
                </c:pt>
                <c:pt idx="204">
                  <c:v>78.400000000000006</c:v>
                </c:pt>
                <c:pt idx="205">
                  <c:v>78.400000000000006</c:v>
                </c:pt>
                <c:pt idx="206">
                  <c:v>78.400000000000006</c:v>
                </c:pt>
                <c:pt idx="207">
                  <c:v>78.400000000000006</c:v>
                </c:pt>
                <c:pt idx="208">
                  <c:v>78.400000000000006</c:v>
                </c:pt>
                <c:pt idx="209">
                  <c:v>78.400000000000006</c:v>
                </c:pt>
                <c:pt idx="210">
                  <c:v>78.400000000000006</c:v>
                </c:pt>
                <c:pt idx="211">
                  <c:v>78.400000000000006</c:v>
                </c:pt>
                <c:pt idx="212">
                  <c:v>78.400000000000006</c:v>
                </c:pt>
                <c:pt idx="213">
                  <c:v>78.400000000000006</c:v>
                </c:pt>
                <c:pt idx="214">
                  <c:v>78.400000000000006</c:v>
                </c:pt>
                <c:pt idx="215">
                  <c:v>78.400000000000006</c:v>
                </c:pt>
                <c:pt idx="216">
                  <c:v>78.400000000000006</c:v>
                </c:pt>
                <c:pt idx="217">
                  <c:v>78.400000000000006</c:v>
                </c:pt>
              </c:numCache>
            </c:numRef>
          </c:val>
          <c:smooth val="0"/>
          <c:extLst>
            <c:ext xmlns:c16="http://schemas.microsoft.com/office/drawing/2014/chart" uri="{C3380CC4-5D6E-409C-BE32-E72D297353CC}">
              <c16:uniqueId val="{00000000-1474-410B-AEAE-636A5B01D3D3}"/>
            </c:ext>
          </c:extLst>
        </c:ser>
        <c:ser>
          <c:idx val="1"/>
          <c:order val="1"/>
          <c:tx>
            <c:strRef>
              <c:f>final_version!$R$7</c:f>
              <c:strCache>
                <c:ptCount val="1"/>
                <c:pt idx="0">
                  <c:v>RILIS</c:v>
                </c:pt>
              </c:strCache>
            </c:strRef>
          </c:tx>
          <c:spPr>
            <a:ln w="22225" cap="rnd" cmpd="sng" algn="ctr">
              <a:solidFill>
                <a:schemeClr val="accent2"/>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final_version!$R$8:$R$225</c:f>
              <c:numCache>
                <c:formatCode>General</c:formatCode>
                <c:ptCount val="21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1</c:v>
                </c:pt>
                <c:pt idx="17">
                  <c:v>2</c:v>
                </c:pt>
                <c:pt idx="18">
                  <c:v>2</c:v>
                </c:pt>
                <c:pt idx="19">
                  <c:v>2</c:v>
                </c:pt>
                <c:pt idx="20">
                  <c:v>2</c:v>
                </c:pt>
                <c:pt idx="21">
                  <c:v>2</c:v>
                </c:pt>
                <c:pt idx="22">
                  <c:v>2</c:v>
                </c:pt>
                <c:pt idx="23">
                  <c:v>2</c:v>
                </c:pt>
                <c:pt idx="24">
                  <c:v>2</c:v>
                </c:pt>
                <c:pt idx="25">
                  <c:v>2</c:v>
                </c:pt>
                <c:pt idx="26">
                  <c:v>2</c:v>
                </c:pt>
                <c:pt idx="27">
                  <c:v>2</c:v>
                </c:pt>
                <c:pt idx="28">
                  <c:v>2</c:v>
                </c:pt>
                <c:pt idx="29">
                  <c:v>2</c:v>
                </c:pt>
                <c:pt idx="30">
                  <c:v>2</c:v>
                </c:pt>
                <c:pt idx="31">
                  <c:v>2</c:v>
                </c:pt>
                <c:pt idx="32">
                  <c:v>2</c:v>
                </c:pt>
                <c:pt idx="33">
                  <c:v>2</c:v>
                </c:pt>
                <c:pt idx="34">
                  <c:v>2</c:v>
                </c:pt>
                <c:pt idx="35">
                  <c:v>2</c:v>
                </c:pt>
                <c:pt idx="36">
                  <c:v>2</c:v>
                </c:pt>
                <c:pt idx="37">
                  <c:v>2</c:v>
                </c:pt>
                <c:pt idx="38">
                  <c:v>2</c:v>
                </c:pt>
                <c:pt idx="39">
                  <c:v>2</c:v>
                </c:pt>
                <c:pt idx="40">
                  <c:v>2</c:v>
                </c:pt>
                <c:pt idx="41">
                  <c:v>2</c:v>
                </c:pt>
                <c:pt idx="42">
                  <c:v>2</c:v>
                </c:pt>
                <c:pt idx="43">
                  <c:v>2</c:v>
                </c:pt>
                <c:pt idx="44">
                  <c:v>2</c:v>
                </c:pt>
                <c:pt idx="45">
                  <c:v>2</c:v>
                </c:pt>
                <c:pt idx="46">
                  <c:v>2</c:v>
                </c:pt>
                <c:pt idx="47">
                  <c:v>2</c:v>
                </c:pt>
                <c:pt idx="48">
                  <c:v>2</c:v>
                </c:pt>
                <c:pt idx="49">
                  <c:v>2</c:v>
                </c:pt>
                <c:pt idx="50">
                  <c:v>2</c:v>
                </c:pt>
                <c:pt idx="51">
                  <c:v>2</c:v>
                </c:pt>
                <c:pt idx="52">
                  <c:v>2</c:v>
                </c:pt>
                <c:pt idx="53">
                  <c:v>3</c:v>
                </c:pt>
                <c:pt idx="54">
                  <c:v>5</c:v>
                </c:pt>
                <c:pt idx="55">
                  <c:v>6</c:v>
                </c:pt>
                <c:pt idx="56">
                  <c:v>6</c:v>
                </c:pt>
                <c:pt idx="57">
                  <c:v>7</c:v>
                </c:pt>
                <c:pt idx="58">
                  <c:v>7</c:v>
                </c:pt>
                <c:pt idx="59">
                  <c:v>7</c:v>
                </c:pt>
                <c:pt idx="60">
                  <c:v>7</c:v>
                </c:pt>
                <c:pt idx="61">
                  <c:v>7</c:v>
                </c:pt>
                <c:pt idx="62">
                  <c:v>7</c:v>
                </c:pt>
                <c:pt idx="63">
                  <c:v>7</c:v>
                </c:pt>
                <c:pt idx="64">
                  <c:v>7</c:v>
                </c:pt>
                <c:pt idx="65">
                  <c:v>7</c:v>
                </c:pt>
                <c:pt idx="66">
                  <c:v>7</c:v>
                </c:pt>
                <c:pt idx="67">
                  <c:v>7</c:v>
                </c:pt>
                <c:pt idx="68">
                  <c:v>7</c:v>
                </c:pt>
                <c:pt idx="69">
                  <c:v>7</c:v>
                </c:pt>
                <c:pt idx="70">
                  <c:v>7</c:v>
                </c:pt>
                <c:pt idx="71">
                  <c:v>8</c:v>
                </c:pt>
                <c:pt idx="72">
                  <c:v>9</c:v>
                </c:pt>
                <c:pt idx="73">
                  <c:v>9</c:v>
                </c:pt>
                <c:pt idx="74">
                  <c:v>9</c:v>
                </c:pt>
                <c:pt idx="75">
                  <c:v>9</c:v>
                </c:pt>
                <c:pt idx="76">
                  <c:v>9</c:v>
                </c:pt>
                <c:pt idx="77">
                  <c:v>9</c:v>
                </c:pt>
                <c:pt idx="78">
                  <c:v>9</c:v>
                </c:pt>
                <c:pt idx="79">
                  <c:v>9</c:v>
                </c:pt>
                <c:pt idx="80">
                  <c:v>9</c:v>
                </c:pt>
                <c:pt idx="81">
                  <c:v>9</c:v>
                </c:pt>
                <c:pt idx="82">
                  <c:v>9</c:v>
                </c:pt>
                <c:pt idx="83">
                  <c:v>9</c:v>
                </c:pt>
                <c:pt idx="84">
                  <c:v>9</c:v>
                </c:pt>
                <c:pt idx="85">
                  <c:v>9</c:v>
                </c:pt>
                <c:pt idx="86">
                  <c:v>9</c:v>
                </c:pt>
                <c:pt idx="87">
                  <c:v>9</c:v>
                </c:pt>
                <c:pt idx="88">
                  <c:v>9</c:v>
                </c:pt>
                <c:pt idx="89">
                  <c:v>9</c:v>
                </c:pt>
                <c:pt idx="90">
                  <c:v>9</c:v>
                </c:pt>
                <c:pt idx="91">
                  <c:v>9</c:v>
                </c:pt>
                <c:pt idx="92">
                  <c:v>9</c:v>
                </c:pt>
                <c:pt idx="93">
                  <c:v>9</c:v>
                </c:pt>
                <c:pt idx="94">
                  <c:v>9</c:v>
                </c:pt>
                <c:pt idx="95">
                  <c:v>9</c:v>
                </c:pt>
                <c:pt idx="96">
                  <c:v>9</c:v>
                </c:pt>
                <c:pt idx="97">
                  <c:v>9</c:v>
                </c:pt>
                <c:pt idx="98">
                  <c:v>9</c:v>
                </c:pt>
                <c:pt idx="99">
                  <c:v>9</c:v>
                </c:pt>
                <c:pt idx="100">
                  <c:v>9</c:v>
                </c:pt>
                <c:pt idx="101">
                  <c:v>9</c:v>
                </c:pt>
                <c:pt idx="102">
                  <c:v>9</c:v>
                </c:pt>
                <c:pt idx="103">
                  <c:v>9</c:v>
                </c:pt>
                <c:pt idx="104">
                  <c:v>9</c:v>
                </c:pt>
                <c:pt idx="105">
                  <c:v>9</c:v>
                </c:pt>
                <c:pt idx="106">
                  <c:v>9</c:v>
                </c:pt>
                <c:pt idx="107">
                  <c:v>9</c:v>
                </c:pt>
                <c:pt idx="108">
                  <c:v>9</c:v>
                </c:pt>
                <c:pt idx="109">
                  <c:v>9</c:v>
                </c:pt>
                <c:pt idx="110">
                  <c:v>9</c:v>
                </c:pt>
                <c:pt idx="111">
                  <c:v>9</c:v>
                </c:pt>
                <c:pt idx="112">
                  <c:v>9</c:v>
                </c:pt>
                <c:pt idx="113">
                  <c:v>9</c:v>
                </c:pt>
                <c:pt idx="114">
                  <c:v>9</c:v>
                </c:pt>
                <c:pt idx="115">
                  <c:v>9</c:v>
                </c:pt>
                <c:pt idx="116">
                  <c:v>9</c:v>
                </c:pt>
                <c:pt idx="117">
                  <c:v>9</c:v>
                </c:pt>
                <c:pt idx="118">
                  <c:v>9</c:v>
                </c:pt>
                <c:pt idx="119">
                  <c:v>9</c:v>
                </c:pt>
                <c:pt idx="120">
                  <c:v>9</c:v>
                </c:pt>
                <c:pt idx="121">
                  <c:v>9</c:v>
                </c:pt>
                <c:pt idx="122">
                  <c:v>9</c:v>
                </c:pt>
                <c:pt idx="123">
                  <c:v>9</c:v>
                </c:pt>
                <c:pt idx="124">
                  <c:v>9</c:v>
                </c:pt>
                <c:pt idx="125">
                  <c:v>9</c:v>
                </c:pt>
                <c:pt idx="126">
                  <c:v>9</c:v>
                </c:pt>
                <c:pt idx="127">
                  <c:v>9</c:v>
                </c:pt>
                <c:pt idx="128">
                  <c:v>9</c:v>
                </c:pt>
                <c:pt idx="129">
                  <c:v>9</c:v>
                </c:pt>
                <c:pt idx="130">
                  <c:v>9</c:v>
                </c:pt>
                <c:pt idx="131">
                  <c:v>9</c:v>
                </c:pt>
                <c:pt idx="132">
                  <c:v>9</c:v>
                </c:pt>
                <c:pt idx="133">
                  <c:v>9</c:v>
                </c:pt>
                <c:pt idx="134">
                  <c:v>9</c:v>
                </c:pt>
                <c:pt idx="135">
                  <c:v>9</c:v>
                </c:pt>
                <c:pt idx="136">
                  <c:v>9</c:v>
                </c:pt>
                <c:pt idx="137">
                  <c:v>9</c:v>
                </c:pt>
                <c:pt idx="138">
                  <c:v>9</c:v>
                </c:pt>
                <c:pt idx="139">
                  <c:v>9</c:v>
                </c:pt>
                <c:pt idx="140">
                  <c:v>9</c:v>
                </c:pt>
                <c:pt idx="141">
                  <c:v>9</c:v>
                </c:pt>
                <c:pt idx="142">
                  <c:v>9</c:v>
                </c:pt>
                <c:pt idx="143">
                  <c:v>9</c:v>
                </c:pt>
                <c:pt idx="144">
                  <c:v>9</c:v>
                </c:pt>
                <c:pt idx="145">
                  <c:v>9</c:v>
                </c:pt>
                <c:pt idx="146">
                  <c:v>9</c:v>
                </c:pt>
                <c:pt idx="147">
                  <c:v>9</c:v>
                </c:pt>
                <c:pt idx="148">
                  <c:v>9</c:v>
                </c:pt>
                <c:pt idx="149">
                  <c:v>9</c:v>
                </c:pt>
                <c:pt idx="150">
                  <c:v>9</c:v>
                </c:pt>
                <c:pt idx="151">
                  <c:v>9</c:v>
                </c:pt>
                <c:pt idx="152">
                  <c:v>9</c:v>
                </c:pt>
                <c:pt idx="153">
                  <c:v>9</c:v>
                </c:pt>
                <c:pt idx="154">
                  <c:v>9</c:v>
                </c:pt>
                <c:pt idx="155">
                  <c:v>9</c:v>
                </c:pt>
                <c:pt idx="156">
                  <c:v>9</c:v>
                </c:pt>
                <c:pt idx="157">
                  <c:v>9</c:v>
                </c:pt>
                <c:pt idx="158">
                  <c:v>9</c:v>
                </c:pt>
                <c:pt idx="159">
                  <c:v>9</c:v>
                </c:pt>
                <c:pt idx="160">
                  <c:v>9</c:v>
                </c:pt>
                <c:pt idx="161">
                  <c:v>9</c:v>
                </c:pt>
                <c:pt idx="162">
                  <c:v>9</c:v>
                </c:pt>
                <c:pt idx="163">
                  <c:v>9</c:v>
                </c:pt>
                <c:pt idx="164">
                  <c:v>9</c:v>
                </c:pt>
                <c:pt idx="165">
                  <c:v>9</c:v>
                </c:pt>
                <c:pt idx="166">
                  <c:v>9</c:v>
                </c:pt>
                <c:pt idx="167">
                  <c:v>9</c:v>
                </c:pt>
                <c:pt idx="168">
                  <c:v>9</c:v>
                </c:pt>
                <c:pt idx="169">
                  <c:v>9</c:v>
                </c:pt>
                <c:pt idx="170">
                  <c:v>9</c:v>
                </c:pt>
                <c:pt idx="171">
                  <c:v>9</c:v>
                </c:pt>
                <c:pt idx="172">
                  <c:v>9</c:v>
                </c:pt>
                <c:pt idx="173">
                  <c:v>9</c:v>
                </c:pt>
                <c:pt idx="174">
                  <c:v>9</c:v>
                </c:pt>
                <c:pt idx="175">
                  <c:v>9</c:v>
                </c:pt>
                <c:pt idx="176">
                  <c:v>9</c:v>
                </c:pt>
                <c:pt idx="177">
                  <c:v>9</c:v>
                </c:pt>
                <c:pt idx="178">
                  <c:v>9.4</c:v>
                </c:pt>
                <c:pt idx="179">
                  <c:v>9.8000000000000007</c:v>
                </c:pt>
                <c:pt idx="180">
                  <c:v>9.8000000000000007</c:v>
                </c:pt>
                <c:pt idx="181">
                  <c:v>9.8000000000000007</c:v>
                </c:pt>
                <c:pt idx="182">
                  <c:v>9.8000000000000007</c:v>
                </c:pt>
                <c:pt idx="183">
                  <c:v>9.8000000000000007</c:v>
                </c:pt>
                <c:pt idx="184">
                  <c:v>9.8000000000000007</c:v>
                </c:pt>
                <c:pt idx="185">
                  <c:v>9.8000000000000007</c:v>
                </c:pt>
                <c:pt idx="186">
                  <c:v>9.8000000000000007</c:v>
                </c:pt>
                <c:pt idx="187">
                  <c:v>9.8000000000000007</c:v>
                </c:pt>
                <c:pt idx="188">
                  <c:v>9.8000000000000007</c:v>
                </c:pt>
                <c:pt idx="189">
                  <c:v>9.8000000000000007</c:v>
                </c:pt>
                <c:pt idx="190">
                  <c:v>9.8000000000000007</c:v>
                </c:pt>
                <c:pt idx="191">
                  <c:v>9.8000000000000007</c:v>
                </c:pt>
                <c:pt idx="192">
                  <c:v>9.8000000000000007</c:v>
                </c:pt>
                <c:pt idx="193">
                  <c:v>9.8000000000000007</c:v>
                </c:pt>
                <c:pt idx="194">
                  <c:v>10.8</c:v>
                </c:pt>
                <c:pt idx="195">
                  <c:v>10.8</c:v>
                </c:pt>
                <c:pt idx="196">
                  <c:v>10.8</c:v>
                </c:pt>
                <c:pt idx="197">
                  <c:v>10.8</c:v>
                </c:pt>
                <c:pt idx="198">
                  <c:v>10.8</c:v>
                </c:pt>
                <c:pt idx="199">
                  <c:v>10.8</c:v>
                </c:pt>
                <c:pt idx="200">
                  <c:v>10.8</c:v>
                </c:pt>
                <c:pt idx="201">
                  <c:v>10.8</c:v>
                </c:pt>
                <c:pt idx="202">
                  <c:v>10.8</c:v>
                </c:pt>
                <c:pt idx="203">
                  <c:v>10.8</c:v>
                </c:pt>
                <c:pt idx="204">
                  <c:v>10.8</c:v>
                </c:pt>
                <c:pt idx="205">
                  <c:v>10.8</c:v>
                </c:pt>
                <c:pt idx="206">
                  <c:v>10.8</c:v>
                </c:pt>
                <c:pt idx="207">
                  <c:v>10.8</c:v>
                </c:pt>
                <c:pt idx="208">
                  <c:v>10.8</c:v>
                </c:pt>
                <c:pt idx="209">
                  <c:v>10.8</c:v>
                </c:pt>
                <c:pt idx="210">
                  <c:v>10.8</c:v>
                </c:pt>
                <c:pt idx="211">
                  <c:v>10.8</c:v>
                </c:pt>
                <c:pt idx="212">
                  <c:v>10.8</c:v>
                </c:pt>
                <c:pt idx="213">
                  <c:v>10.8</c:v>
                </c:pt>
                <c:pt idx="214">
                  <c:v>10.8</c:v>
                </c:pt>
                <c:pt idx="215">
                  <c:v>10.8</c:v>
                </c:pt>
                <c:pt idx="216">
                  <c:v>10.8</c:v>
                </c:pt>
                <c:pt idx="217">
                  <c:v>10.8</c:v>
                </c:pt>
              </c:numCache>
            </c:numRef>
          </c:val>
          <c:smooth val="0"/>
          <c:extLst>
            <c:ext xmlns:c16="http://schemas.microsoft.com/office/drawing/2014/chart" uri="{C3380CC4-5D6E-409C-BE32-E72D297353CC}">
              <c16:uniqueId val="{00000001-1474-410B-AEAE-636A5B01D3D3}"/>
            </c:ext>
          </c:extLst>
        </c:ser>
        <c:ser>
          <c:idx val="2"/>
          <c:order val="2"/>
          <c:tx>
            <c:strRef>
              <c:f>final_version!$S$7</c:f>
              <c:strCache>
                <c:ptCount val="1"/>
                <c:pt idx="0">
                  <c:v>TISD (incl yield)</c:v>
                </c:pt>
              </c:strCache>
            </c:strRef>
          </c:tx>
          <c:spPr>
            <a:ln w="22225" cap="rnd" cmpd="sng" algn="ctr">
              <a:solidFill>
                <a:schemeClr val="accent3"/>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final_version!$S$8:$S$225</c:f>
              <c:numCache>
                <c:formatCode>General</c:formatCode>
                <c:ptCount val="218"/>
                <c:pt idx="0">
                  <c:v>0</c:v>
                </c:pt>
                <c:pt idx="1">
                  <c:v>0</c:v>
                </c:pt>
                <c:pt idx="2">
                  <c:v>0</c:v>
                </c:pt>
                <c:pt idx="3">
                  <c:v>0</c:v>
                </c:pt>
                <c:pt idx="4">
                  <c:v>0</c:v>
                </c:pt>
                <c:pt idx="5">
                  <c:v>0</c:v>
                </c:pt>
                <c:pt idx="6">
                  <c:v>0</c:v>
                </c:pt>
                <c:pt idx="7">
                  <c:v>0.5</c:v>
                </c:pt>
                <c:pt idx="8">
                  <c:v>0.5</c:v>
                </c:pt>
                <c:pt idx="9">
                  <c:v>0.5</c:v>
                </c:pt>
                <c:pt idx="10">
                  <c:v>0.5</c:v>
                </c:pt>
                <c:pt idx="11">
                  <c:v>1.5</c:v>
                </c:pt>
                <c:pt idx="12">
                  <c:v>1.5</c:v>
                </c:pt>
                <c:pt idx="13">
                  <c:v>1.5</c:v>
                </c:pt>
                <c:pt idx="14">
                  <c:v>1.9</c:v>
                </c:pt>
                <c:pt idx="15">
                  <c:v>1.9</c:v>
                </c:pt>
                <c:pt idx="16">
                  <c:v>1.9</c:v>
                </c:pt>
                <c:pt idx="17">
                  <c:v>1.9</c:v>
                </c:pt>
                <c:pt idx="18">
                  <c:v>2.15</c:v>
                </c:pt>
                <c:pt idx="19">
                  <c:v>2.15</c:v>
                </c:pt>
                <c:pt idx="20">
                  <c:v>2.15</c:v>
                </c:pt>
                <c:pt idx="21">
                  <c:v>3.15</c:v>
                </c:pt>
                <c:pt idx="22">
                  <c:v>3.15</c:v>
                </c:pt>
                <c:pt idx="23">
                  <c:v>3.15</c:v>
                </c:pt>
                <c:pt idx="24">
                  <c:v>3.15</c:v>
                </c:pt>
                <c:pt idx="25">
                  <c:v>4.1500000000000004</c:v>
                </c:pt>
                <c:pt idx="26">
                  <c:v>4.1500000000000004</c:v>
                </c:pt>
                <c:pt idx="27">
                  <c:v>4.1500000000000004</c:v>
                </c:pt>
                <c:pt idx="28">
                  <c:v>6.15</c:v>
                </c:pt>
                <c:pt idx="29">
                  <c:v>7.15</c:v>
                </c:pt>
                <c:pt idx="30">
                  <c:v>9.15</c:v>
                </c:pt>
                <c:pt idx="31">
                  <c:v>10.15</c:v>
                </c:pt>
                <c:pt idx="32">
                  <c:v>10.15</c:v>
                </c:pt>
                <c:pt idx="33">
                  <c:v>10.15</c:v>
                </c:pt>
                <c:pt idx="34">
                  <c:v>10.15</c:v>
                </c:pt>
                <c:pt idx="35">
                  <c:v>10.15</c:v>
                </c:pt>
                <c:pt idx="36">
                  <c:v>11.15</c:v>
                </c:pt>
                <c:pt idx="37">
                  <c:v>11.15</c:v>
                </c:pt>
                <c:pt idx="38">
                  <c:v>11.15</c:v>
                </c:pt>
                <c:pt idx="39">
                  <c:v>11.15</c:v>
                </c:pt>
                <c:pt idx="40">
                  <c:v>11.15</c:v>
                </c:pt>
                <c:pt idx="41">
                  <c:v>11.15</c:v>
                </c:pt>
                <c:pt idx="42">
                  <c:v>11.15</c:v>
                </c:pt>
                <c:pt idx="43">
                  <c:v>11.15</c:v>
                </c:pt>
                <c:pt idx="44">
                  <c:v>11.15</c:v>
                </c:pt>
                <c:pt idx="45">
                  <c:v>11.15</c:v>
                </c:pt>
                <c:pt idx="46">
                  <c:v>11.15</c:v>
                </c:pt>
                <c:pt idx="47">
                  <c:v>11.15</c:v>
                </c:pt>
                <c:pt idx="48">
                  <c:v>11.15</c:v>
                </c:pt>
                <c:pt idx="49">
                  <c:v>11.15</c:v>
                </c:pt>
                <c:pt idx="50">
                  <c:v>11.15</c:v>
                </c:pt>
                <c:pt idx="51">
                  <c:v>11.15</c:v>
                </c:pt>
                <c:pt idx="52">
                  <c:v>12.15</c:v>
                </c:pt>
                <c:pt idx="53">
                  <c:v>12.15</c:v>
                </c:pt>
                <c:pt idx="54">
                  <c:v>12.15</c:v>
                </c:pt>
                <c:pt idx="55">
                  <c:v>12.15</c:v>
                </c:pt>
                <c:pt idx="56">
                  <c:v>12.15</c:v>
                </c:pt>
                <c:pt idx="57">
                  <c:v>12.15</c:v>
                </c:pt>
                <c:pt idx="58">
                  <c:v>13.15</c:v>
                </c:pt>
                <c:pt idx="59">
                  <c:v>13.15</c:v>
                </c:pt>
                <c:pt idx="60">
                  <c:v>13.15</c:v>
                </c:pt>
                <c:pt idx="61">
                  <c:v>13.15</c:v>
                </c:pt>
                <c:pt idx="62">
                  <c:v>13.15</c:v>
                </c:pt>
                <c:pt idx="63">
                  <c:v>13.15</c:v>
                </c:pt>
                <c:pt idx="64">
                  <c:v>14.15</c:v>
                </c:pt>
                <c:pt idx="65">
                  <c:v>14.15</c:v>
                </c:pt>
                <c:pt idx="66">
                  <c:v>14.15</c:v>
                </c:pt>
                <c:pt idx="67">
                  <c:v>14.15</c:v>
                </c:pt>
                <c:pt idx="68">
                  <c:v>14.15</c:v>
                </c:pt>
                <c:pt idx="69">
                  <c:v>14.15</c:v>
                </c:pt>
                <c:pt idx="70">
                  <c:v>14.15</c:v>
                </c:pt>
                <c:pt idx="71">
                  <c:v>15.15</c:v>
                </c:pt>
                <c:pt idx="72">
                  <c:v>15.15</c:v>
                </c:pt>
                <c:pt idx="73">
                  <c:v>15.15</c:v>
                </c:pt>
                <c:pt idx="74">
                  <c:v>15.15</c:v>
                </c:pt>
                <c:pt idx="75">
                  <c:v>15.15</c:v>
                </c:pt>
                <c:pt idx="76">
                  <c:v>15.15</c:v>
                </c:pt>
                <c:pt idx="77">
                  <c:v>15.15</c:v>
                </c:pt>
                <c:pt idx="78">
                  <c:v>15.15</c:v>
                </c:pt>
                <c:pt idx="79">
                  <c:v>15.15</c:v>
                </c:pt>
                <c:pt idx="80">
                  <c:v>16.149999999999999</c:v>
                </c:pt>
                <c:pt idx="81">
                  <c:v>16.149999999999999</c:v>
                </c:pt>
                <c:pt idx="82">
                  <c:v>16.149999999999999</c:v>
                </c:pt>
                <c:pt idx="83">
                  <c:v>18.149999999999999</c:v>
                </c:pt>
                <c:pt idx="84">
                  <c:v>20.149999999999999</c:v>
                </c:pt>
                <c:pt idx="85">
                  <c:v>20.149999999999999</c:v>
                </c:pt>
                <c:pt idx="86">
                  <c:v>20.149999999999999</c:v>
                </c:pt>
                <c:pt idx="87">
                  <c:v>20.149999999999999</c:v>
                </c:pt>
                <c:pt idx="88">
                  <c:v>20.149999999999999</c:v>
                </c:pt>
                <c:pt idx="89">
                  <c:v>20.149999999999999</c:v>
                </c:pt>
                <c:pt idx="90">
                  <c:v>20.149999999999999</c:v>
                </c:pt>
                <c:pt idx="91">
                  <c:v>20.149999999999999</c:v>
                </c:pt>
                <c:pt idx="92">
                  <c:v>20.149999999999999</c:v>
                </c:pt>
                <c:pt idx="93">
                  <c:v>20.65</c:v>
                </c:pt>
                <c:pt idx="94">
                  <c:v>21.15</c:v>
                </c:pt>
                <c:pt idx="95">
                  <c:v>21.65</c:v>
                </c:pt>
                <c:pt idx="96">
                  <c:v>21.65</c:v>
                </c:pt>
                <c:pt idx="97">
                  <c:v>21.65</c:v>
                </c:pt>
                <c:pt idx="98">
                  <c:v>21.65</c:v>
                </c:pt>
                <c:pt idx="99">
                  <c:v>21.65</c:v>
                </c:pt>
                <c:pt idx="100">
                  <c:v>21.65</c:v>
                </c:pt>
                <c:pt idx="101">
                  <c:v>21.65</c:v>
                </c:pt>
                <c:pt idx="102">
                  <c:v>21.65</c:v>
                </c:pt>
                <c:pt idx="103">
                  <c:v>21.65</c:v>
                </c:pt>
                <c:pt idx="104">
                  <c:v>21.65</c:v>
                </c:pt>
                <c:pt idx="105">
                  <c:v>22.65</c:v>
                </c:pt>
                <c:pt idx="106">
                  <c:v>22.65</c:v>
                </c:pt>
                <c:pt idx="107">
                  <c:v>22.65</c:v>
                </c:pt>
                <c:pt idx="108">
                  <c:v>22.65</c:v>
                </c:pt>
                <c:pt idx="109">
                  <c:v>22.65</c:v>
                </c:pt>
                <c:pt idx="110">
                  <c:v>22.65</c:v>
                </c:pt>
                <c:pt idx="111">
                  <c:v>22.65</c:v>
                </c:pt>
                <c:pt idx="112">
                  <c:v>23.65</c:v>
                </c:pt>
                <c:pt idx="113">
                  <c:v>23.65</c:v>
                </c:pt>
                <c:pt idx="114">
                  <c:v>23.65</c:v>
                </c:pt>
                <c:pt idx="115">
                  <c:v>23.65</c:v>
                </c:pt>
                <c:pt idx="116">
                  <c:v>23.65</c:v>
                </c:pt>
                <c:pt idx="117">
                  <c:v>23.65</c:v>
                </c:pt>
                <c:pt idx="118">
                  <c:v>23.65</c:v>
                </c:pt>
                <c:pt idx="119">
                  <c:v>24.15</c:v>
                </c:pt>
                <c:pt idx="120">
                  <c:v>24.15</c:v>
                </c:pt>
                <c:pt idx="121">
                  <c:v>25.15</c:v>
                </c:pt>
                <c:pt idx="122">
                  <c:v>25.15</c:v>
                </c:pt>
                <c:pt idx="123">
                  <c:v>25.15</c:v>
                </c:pt>
                <c:pt idx="124">
                  <c:v>25.15</c:v>
                </c:pt>
                <c:pt idx="125">
                  <c:v>25.15</c:v>
                </c:pt>
                <c:pt idx="126">
                  <c:v>25.15</c:v>
                </c:pt>
                <c:pt idx="127">
                  <c:v>26.15</c:v>
                </c:pt>
                <c:pt idx="128">
                  <c:v>26.15</c:v>
                </c:pt>
                <c:pt idx="129">
                  <c:v>26.15</c:v>
                </c:pt>
                <c:pt idx="130">
                  <c:v>26.15</c:v>
                </c:pt>
                <c:pt idx="131">
                  <c:v>26.15</c:v>
                </c:pt>
                <c:pt idx="132">
                  <c:v>26.15</c:v>
                </c:pt>
                <c:pt idx="133">
                  <c:v>26.15</c:v>
                </c:pt>
                <c:pt idx="134">
                  <c:v>26.15</c:v>
                </c:pt>
                <c:pt idx="135">
                  <c:v>26.15</c:v>
                </c:pt>
                <c:pt idx="136">
                  <c:v>26.15</c:v>
                </c:pt>
                <c:pt idx="137">
                  <c:v>26.15</c:v>
                </c:pt>
                <c:pt idx="138">
                  <c:v>26.15</c:v>
                </c:pt>
                <c:pt idx="139">
                  <c:v>26.15</c:v>
                </c:pt>
                <c:pt idx="140">
                  <c:v>26.15</c:v>
                </c:pt>
                <c:pt idx="141">
                  <c:v>27.15</c:v>
                </c:pt>
                <c:pt idx="142">
                  <c:v>29.15</c:v>
                </c:pt>
                <c:pt idx="143">
                  <c:v>29.15</c:v>
                </c:pt>
                <c:pt idx="144">
                  <c:v>29.15</c:v>
                </c:pt>
                <c:pt idx="145">
                  <c:v>29.15</c:v>
                </c:pt>
                <c:pt idx="146">
                  <c:v>29.15</c:v>
                </c:pt>
                <c:pt idx="147">
                  <c:v>29.15</c:v>
                </c:pt>
                <c:pt idx="148">
                  <c:v>29.15</c:v>
                </c:pt>
                <c:pt idx="149">
                  <c:v>29.15</c:v>
                </c:pt>
                <c:pt idx="150">
                  <c:v>29.15</c:v>
                </c:pt>
                <c:pt idx="151">
                  <c:v>29.15</c:v>
                </c:pt>
                <c:pt idx="152">
                  <c:v>29.15</c:v>
                </c:pt>
                <c:pt idx="153">
                  <c:v>29.15</c:v>
                </c:pt>
                <c:pt idx="154">
                  <c:v>29.15</c:v>
                </c:pt>
                <c:pt idx="155">
                  <c:v>29.15</c:v>
                </c:pt>
                <c:pt idx="156">
                  <c:v>29.15</c:v>
                </c:pt>
                <c:pt idx="157">
                  <c:v>29.15</c:v>
                </c:pt>
                <c:pt idx="158">
                  <c:v>29.15</c:v>
                </c:pt>
                <c:pt idx="159">
                  <c:v>29.15</c:v>
                </c:pt>
                <c:pt idx="160">
                  <c:v>29.15</c:v>
                </c:pt>
                <c:pt idx="161">
                  <c:v>29.15</c:v>
                </c:pt>
                <c:pt idx="162">
                  <c:v>29.15</c:v>
                </c:pt>
                <c:pt idx="163">
                  <c:v>29.15</c:v>
                </c:pt>
                <c:pt idx="164">
                  <c:v>30.15</c:v>
                </c:pt>
                <c:pt idx="165">
                  <c:v>30.15</c:v>
                </c:pt>
                <c:pt idx="166">
                  <c:v>30.15</c:v>
                </c:pt>
                <c:pt idx="167">
                  <c:v>30.15</c:v>
                </c:pt>
                <c:pt idx="168">
                  <c:v>30.15</c:v>
                </c:pt>
                <c:pt idx="169">
                  <c:v>30.15</c:v>
                </c:pt>
                <c:pt idx="170">
                  <c:v>30.15</c:v>
                </c:pt>
                <c:pt idx="171">
                  <c:v>31.15</c:v>
                </c:pt>
                <c:pt idx="172">
                  <c:v>31.15</c:v>
                </c:pt>
                <c:pt idx="173">
                  <c:v>31.15</c:v>
                </c:pt>
                <c:pt idx="174">
                  <c:v>31.15</c:v>
                </c:pt>
                <c:pt idx="175">
                  <c:v>31.15</c:v>
                </c:pt>
                <c:pt idx="176">
                  <c:v>31.15</c:v>
                </c:pt>
                <c:pt idx="177">
                  <c:v>31.15</c:v>
                </c:pt>
                <c:pt idx="178">
                  <c:v>32.15</c:v>
                </c:pt>
                <c:pt idx="179">
                  <c:v>32.15</c:v>
                </c:pt>
                <c:pt idx="180">
                  <c:v>32.15</c:v>
                </c:pt>
                <c:pt idx="181">
                  <c:v>32.15</c:v>
                </c:pt>
                <c:pt idx="182">
                  <c:v>32.15</c:v>
                </c:pt>
                <c:pt idx="183">
                  <c:v>32.15</c:v>
                </c:pt>
                <c:pt idx="184">
                  <c:v>32.15</c:v>
                </c:pt>
                <c:pt idx="185">
                  <c:v>32.15</c:v>
                </c:pt>
                <c:pt idx="186">
                  <c:v>32.15</c:v>
                </c:pt>
                <c:pt idx="187">
                  <c:v>32.15</c:v>
                </c:pt>
                <c:pt idx="188">
                  <c:v>32.15</c:v>
                </c:pt>
                <c:pt idx="189">
                  <c:v>32.15</c:v>
                </c:pt>
                <c:pt idx="190">
                  <c:v>32.15</c:v>
                </c:pt>
                <c:pt idx="191">
                  <c:v>32.15</c:v>
                </c:pt>
                <c:pt idx="192">
                  <c:v>32.15</c:v>
                </c:pt>
                <c:pt idx="193">
                  <c:v>32.15</c:v>
                </c:pt>
                <c:pt idx="194">
                  <c:v>32.15</c:v>
                </c:pt>
                <c:pt idx="195">
                  <c:v>32.15</c:v>
                </c:pt>
                <c:pt idx="196">
                  <c:v>32.15</c:v>
                </c:pt>
                <c:pt idx="197">
                  <c:v>32.65</c:v>
                </c:pt>
                <c:pt idx="198">
                  <c:v>33.65</c:v>
                </c:pt>
                <c:pt idx="199">
                  <c:v>34.65</c:v>
                </c:pt>
                <c:pt idx="200">
                  <c:v>34.65</c:v>
                </c:pt>
                <c:pt idx="201">
                  <c:v>34.65</c:v>
                </c:pt>
                <c:pt idx="202">
                  <c:v>34.65</c:v>
                </c:pt>
                <c:pt idx="203">
                  <c:v>34.65</c:v>
                </c:pt>
                <c:pt idx="204">
                  <c:v>34.65</c:v>
                </c:pt>
                <c:pt idx="205">
                  <c:v>34.65</c:v>
                </c:pt>
                <c:pt idx="206">
                  <c:v>34.65</c:v>
                </c:pt>
                <c:pt idx="207">
                  <c:v>34.65</c:v>
                </c:pt>
                <c:pt idx="208">
                  <c:v>34.65</c:v>
                </c:pt>
                <c:pt idx="209">
                  <c:v>34.65</c:v>
                </c:pt>
                <c:pt idx="210">
                  <c:v>34.65</c:v>
                </c:pt>
                <c:pt idx="211">
                  <c:v>34.65</c:v>
                </c:pt>
                <c:pt idx="212">
                  <c:v>34.65</c:v>
                </c:pt>
                <c:pt idx="213">
                  <c:v>34.65</c:v>
                </c:pt>
                <c:pt idx="214">
                  <c:v>34.65</c:v>
                </c:pt>
                <c:pt idx="215">
                  <c:v>34.65</c:v>
                </c:pt>
                <c:pt idx="216">
                  <c:v>34.65</c:v>
                </c:pt>
                <c:pt idx="217">
                  <c:v>34.65</c:v>
                </c:pt>
              </c:numCache>
            </c:numRef>
          </c:val>
          <c:smooth val="0"/>
          <c:extLst>
            <c:ext xmlns:c16="http://schemas.microsoft.com/office/drawing/2014/chart" uri="{C3380CC4-5D6E-409C-BE32-E72D297353CC}">
              <c16:uniqueId val="{00000002-1474-410B-AEAE-636A5B01D3D3}"/>
            </c:ext>
          </c:extLst>
        </c:ser>
        <c:ser>
          <c:idx val="3"/>
          <c:order val="3"/>
          <c:tx>
            <c:strRef>
              <c:f>final_version!$T$7</c:f>
              <c:strCache>
                <c:ptCount val="1"/>
                <c:pt idx="0">
                  <c:v>Protons</c:v>
                </c:pt>
              </c:strCache>
            </c:strRef>
          </c:tx>
          <c:spPr>
            <a:ln w="22225" cap="rnd" cmpd="sng" algn="ctr">
              <a:solidFill>
                <a:schemeClr val="accent4"/>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final_version!$T$8:$T$225</c:f>
              <c:numCache>
                <c:formatCode>General</c:formatCode>
                <c:ptCount val="218"/>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0.125</c:v>
                </c:pt>
                <c:pt idx="15">
                  <c:v>0.125</c:v>
                </c:pt>
                <c:pt idx="16">
                  <c:v>0.125</c:v>
                </c:pt>
                <c:pt idx="17">
                  <c:v>0.125</c:v>
                </c:pt>
                <c:pt idx="18">
                  <c:v>0.125</c:v>
                </c:pt>
                <c:pt idx="19">
                  <c:v>0.125</c:v>
                </c:pt>
                <c:pt idx="20">
                  <c:v>0.125</c:v>
                </c:pt>
                <c:pt idx="21">
                  <c:v>0.125</c:v>
                </c:pt>
                <c:pt idx="22">
                  <c:v>0.125</c:v>
                </c:pt>
                <c:pt idx="23">
                  <c:v>0.125</c:v>
                </c:pt>
                <c:pt idx="24">
                  <c:v>0.125</c:v>
                </c:pt>
                <c:pt idx="25">
                  <c:v>0.125</c:v>
                </c:pt>
                <c:pt idx="26">
                  <c:v>0.125</c:v>
                </c:pt>
                <c:pt idx="27">
                  <c:v>0.125</c:v>
                </c:pt>
                <c:pt idx="28">
                  <c:v>0.125</c:v>
                </c:pt>
                <c:pt idx="29">
                  <c:v>0.125</c:v>
                </c:pt>
                <c:pt idx="30">
                  <c:v>0.125</c:v>
                </c:pt>
                <c:pt idx="31">
                  <c:v>0.125</c:v>
                </c:pt>
                <c:pt idx="32">
                  <c:v>0.125</c:v>
                </c:pt>
                <c:pt idx="33">
                  <c:v>0.125</c:v>
                </c:pt>
                <c:pt idx="34">
                  <c:v>0.125</c:v>
                </c:pt>
                <c:pt idx="35">
                  <c:v>0.125</c:v>
                </c:pt>
                <c:pt idx="36">
                  <c:v>0.125</c:v>
                </c:pt>
                <c:pt idx="37">
                  <c:v>0.125</c:v>
                </c:pt>
                <c:pt idx="38">
                  <c:v>0.125</c:v>
                </c:pt>
                <c:pt idx="39">
                  <c:v>0.125</c:v>
                </c:pt>
                <c:pt idx="40">
                  <c:v>0.125</c:v>
                </c:pt>
                <c:pt idx="41">
                  <c:v>0.125</c:v>
                </c:pt>
                <c:pt idx="42">
                  <c:v>0.125</c:v>
                </c:pt>
                <c:pt idx="43">
                  <c:v>0.125</c:v>
                </c:pt>
                <c:pt idx="44">
                  <c:v>0.125</c:v>
                </c:pt>
                <c:pt idx="45">
                  <c:v>0.125</c:v>
                </c:pt>
                <c:pt idx="46">
                  <c:v>0.125</c:v>
                </c:pt>
                <c:pt idx="47">
                  <c:v>0.125</c:v>
                </c:pt>
                <c:pt idx="48">
                  <c:v>0.125</c:v>
                </c:pt>
                <c:pt idx="49">
                  <c:v>0.125</c:v>
                </c:pt>
                <c:pt idx="50">
                  <c:v>0.125</c:v>
                </c:pt>
                <c:pt idx="51">
                  <c:v>0.125</c:v>
                </c:pt>
                <c:pt idx="52">
                  <c:v>0.125</c:v>
                </c:pt>
                <c:pt idx="53">
                  <c:v>0.125</c:v>
                </c:pt>
                <c:pt idx="54">
                  <c:v>0.125</c:v>
                </c:pt>
                <c:pt idx="55">
                  <c:v>0.125</c:v>
                </c:pt>
                <c:pt idx="56">
                  <c:v>0.125</c:v>
                </c:pt>
                <c:pt idx="57">
                  <c:v>0.125</c:v>
                </c:pt>
                <c:pt idx="58">
                  <c:v>0.125</c:v>
                </c:pt>
                <c:pt idx="59">
                  <c:v>0.125</c:v>
                </c:pt>
                <c:pt idx="60">
                  <c:v>0.125</c:v>
                </c:pt>
                <c:pt idx="61">
                  <c:v>0.125</c:v>
                </c:pt>
                <c:pt idx="62">
                  <c:v>0.125</c:v>
                </c:pt>
                <c:pt idx="63">
                  <c:v>0.125</c:v>
                </c:pt>
                <c:pt idx="64">
                  <c:v>0.125</c:v>
                </c:pt>
                <c:pt idx="65">
                  <c:v>0.125</c:v>
                </c:pt>
                <c:pt idx="66">
                  <c:v>0.125</c:v>
                </c:pt>
                <c:pt idx="67">
                  <c:v>0.125</c:v>
                </c:pt>
                <c:pt idx="68">
                  <c:v>0.125</c:v>
                </c:pt>
                <c:pt idx="69">
                  <c:v>0.125</c:v>
                </c:pt>
                <c:pt idx="70">
                  <c:v>0.625</c:v>
                </c:pt>
                <c:pt idx="71">
                  <c:v>0.625</c:v>
                </c:pt>
                <c:pt idx="72">
                  <c:v>0.625</c:v>
                </c:pt>
                <c:pt idx="73">
                  <c:v>1.125</c:v>
                </c:pt>
                <c:pt idx="74">
                  <c:v>1.125</c:v>
                </c:pt>
                <c:pt idx="75">
                  <c:v>1.125</c:v>
                </c:pt>
                <c:pt idx="76">
                  <c:v>1.125</c:v>
                </c:pt>
                <c:pt idx="77">
                  <c:v>1.125</c:v>
                </c:pt>
                <c:pt idx="78">
                  <c:v>1.125</c:v>
                </c:pt>
                <c:pt idx="79">
                  <c:v>1.125</c:v>
                </c:pt>
                <c:pt idx="80">
                  <c:v>1.125</c:v>
                </c:pt>
                <c:pt idx="81">
                  <c:v>1.125</c:v>
                </c:pt>
                <c:pt idx="82">
                  <c:v>1.125</c:v>
                </c:pt>
                <c:pt idx="83">
                  <c:v>1.125</c:v>
                </c:pt>
                <c:pt idx="84">
                  <c:v>1.125</c:v>
                </c:pt>
                <c:pt idx="85">
                  <c:v>1.125</c:v>
                </c:pt>
                <c:pt idx="86">
                  <c:v>1.125</c:v>
                </c:pt>
                <c:pt idx="87">
                  <c:v>1.125</c:v>
                </c:pt>
                <c:pt idx="88">
                  <c:v>1.125</c:v>
                </c:pt>
                <c:pt idx="89">
                  <c:v>1.125</c:v>
                </c:pt>
                <c:pt idx="90">
                  <c:v>1.125</c:v>
                </c:pt>
                <c:pt idx="91">
                  <c:v>1.125</c:v>
                </c:pt>
                <c:pt idx="92">
                  <c:v>1.125</c:v>
                </c:pt>
                <c:pt idx="93">
                  <c:v>1.125</c:v>
                </c:pt>
                <c:pt idx="94">
                  <c:v>1.125</c:v>
                </c:pt>
                <c:pt idx="95">
                  <c:v>1.125</c:v>
                </c:pt>
                <c:pt idx="96">
                  <c:v>1.125</c:v>
                </c:pt>
                <c:pt idx="97">
                  <c:v>1.125</c:v>
                </c:pt>
                <c:pt idx="98">
                  <c:v>1.125</c:v>
                </c:pt>
                <c:pt idx="99">
                  <c:v>1.125</c:v>
                </c:pt>
                <c:pt idx="100">
                  <c:v>1.125</c:v>
                </c:pt>
                <c:pt idx="101">
                  <c:v>1.125</c:v>
                </c:pt>
                <c:pt idx="102">
                  <c:v>1.125</c:v>
                </c:pt>
                <c:pt idx="103">
                  <c:v>1.125</c:v>
                </c:pt>
                <c:pt idx="104">
                  <c:v>1.125</c:v>
                </c:pt>
                <c:pt idx="105">
                  <c:v>1.125</c:v>
                </c:pt>
                <c:pt idx="106">
                  <c:v>1.125</c:v>
                </c:pt>
                <c:pt idx="107">
                  <c:v>1.125</c:v>
                </c:pt>
                <c:pt idx="108">
                  <c:v>1.125</c:v>
                </c:pt>
                <c:pt idx="109">
                  <c:v>1.125</c:v>
                </c:pt>
                <c:pt idx="110">
                  <c:v>1.125</c:v>
                </c:pt>
                <c:pt idx="111">
                  <c:v>1.125</c:v>
                </c:pt>
                <c:pt idx="112">
                  <c:v>1.125</c:v>
                </c:pt>
                <c:pt idx="113">
                  <c:v>1.125</c:v>
                </c:pt>
                <c:pt idx="114">
                  <c:v>1.125</c:v>
                </c:pt>
                <c:pt idx="115">
                  <c:v>1.625</c:v>
                </c:pt>
                <c:pt idx="116">
                  <c:v>1.625</c:v>
                </c:pt>
                <c:pt idx="117">
                  <c:v>1.625</c:v>
                </c:pt>
                <c:pt idx="118">
                  <c:v>1.625</c:v>
                </c:pt>
                <c:pt idx="119">
                  <c:v>1.625</c:v>
                </c:pt>
                <c:pt idx="120">
                  <c:v>2.125</c:v>
                </c:pt>
                <c:pt idx="121">
                  <c:v>2.125</c:v>
                </c:pt>
                <c:pt idx="122">
                  <c:v>2.125</c:v>
                </c:pt>
                <c:pt idx="123">
                  <c:v>2.125</c:v>
                </c:pt>
                <c:pt idx="124">
                  <c:v>2.125</c:v>
                </c:pt>
                <c:pt idx="125">
                  <c:v>3.625</c:v>
                </c:pt>
                <c:pt idx="126">
                  <c:v>3.625</c:v>
                </c:pt>
                <c:pt idx="127">
                  <c:v>3.625</c:v>
                </c:pt>
                <c:pt idx="128">
                  <c:v>3.625</c:v>
                </c:pt>
                <c:pt idx="129">
                  <c:v>3.625</c:v>
                </c:pt>
                <c:pt idx="130">
                  <c:v>3.625</c:v>
                </c:pt>
                <c:pt idx="131">
                  <c:v>3.625</c:v>
                </c:pt>
                <c:pt idx="132">
                  <c:v>3.625</c:v>
                </c:pt>
                <c:pt idx="133">
                  <c:v>3.625</c:v>
                </c:pt>
                <c:pt idx="134">
                  <c:v>3.875</c:v>
                </c:pt>
                <c:pt idx="135">
                  <c:v>3.875</c:v>
                </c:pt>
                <c:pt idx="136">
                  <c:v>3.875</c:v>
                </c:pt>
                <c:pt idx="137">
                  <c:v>3.875</c:v>
                </c:pt>
                <c:pt idx="138">
                  <c:v>3.875</c:v>
                </c:pt>
                <c:pt idx="139">
                  <c:v>3.875</c:v>
                </c:pt>
                <c:pt idx="140">
                  <c:v>3.875</c:v>
                </c:pt>
                <c:pt idx="141">
                  <c:v>3.875</c:v>
                </c:pt>
                <c:pt idx="142">
                  <c:v>3.875</c:v>
                </c:pt>
                <c:pt idx="143">
                  <c:v>3.875</c:v>
                </c:pt>
                <c:pt idx="144">
                  <c:v>3.875</c:v>
                </c:pt>
                <c:pt idx="145">
                  <c:v>3.875</c:v>
                </c:pt>
                <c:pt idx="146">
                  <c:v>3.875</c:v>
                </c:pt>
                <c:pt idx="147">
                  <c:v>3.875</c:v>
                </c:pt>
                <c:pt idx="148">
                  <c:v>3.875</c:v>
                </c:pt>
                <c:pt idx="149">
                  <c:v>3.875</c:v>
                </c:pt>
                <c:pt idx="150">
                  <c:v>3.875</c:v>
                </c:pt>
                <c:pt idx="151">
                  <c:v>3.875</c:v>
                </c:pt>
                <c:pt idx="152">
                  <c:v>3.875</c:v>
                </c:pt>
                <c:pt idx="153">
                  <c:v>3.875</c:v>
                </c:pt>
                <c:pt idx="154">
                  <c:v>3.875</c:v>
                </c:pt>
                <c:pt idx="155">
                  <c:v>3.875</c:v>
                </c:pt>
                <c:pt idx="156">
                  <c:v>3.875</c:v>
                </c:pt>
                <c:pt idx="157">
                  <c:v>3.875</c:v>
                </c:pt>
                <c:pt idx="158">
                  <c:v>3.875</c:v>
                </c:pt>
                <c:pt idx="159">
                  <c:v>3.875</c:v>
                </c:pt>
                <c:pt idx="160">
                  <c:v>3.875</c:v>
                </c:pt>
                <c:pt idx="161">
                  <c:v>3.875</c:v>
                </c:pt>
                <c:pt idx="162">
                  <c:v>3.875</c:v>
                </c:pt>
                <c:pt idx="163">
                  <c:v>3.875</c:v>
                </c:pt>
                <c:pt idx="164">
                  <c:v>3.875</c:v>
                </c:pt>
                <c:pt idx="165">
                  <c:v>3.875</c:v>
                </c:pt>
                <c:pt idx="166">
                  <c:v>3.875</c:v>
                </c:pt>
                <c:pt idx="167">
                  <c:v>3.875</c:v>
                </c:pt>
                <c:pt idx="168">
                  <c:v>3.875</c:v>
                </c:pt>
                <c:pt idx="169">
                  <c:v>3.875</c:v>
                </c:pt>
                <c:pt idx="170">
                  <c:v>3.875</c:v>
                </c:pt>
                <c:pt idx="171">
                  <c:v>3.875</c:v>
                </c:pt>
                <c:pt idx="172">
                  <c:v>3.875</c:v>
                </c:pt>
                <c:pt idx="173">
                  <c:v>3.875</c:v>
                </c:pt>
                <c:pt idx="174">
                  <c:v>3.875</c:v>
                </c:pt>
                <c:pt idx="175">
                  <c:v>3.875</c:v>
                </c:pt>
                <c:pt idx="176">
                  <c:v>3.875</c:v>
                </c:pt>
                <c:pt idx="177">
                  <c:v>3.875</c:v>
                </c:pt>
                <c:pt idx="178">
                  <c:v>3.875</c:v>
                </c:pt>
                <c:pt idx="179">
                  <c:v>4.2750000000000004</c:v>
                </c:pt>
                <c:pt idx="180">
                  <c:v>4.2750000000000004</c:v>
                </c:pt>
                <c:pt idx="181">
                  <c:v>4.2750000000000004</c:v>
                </c:pt>
                <c:pt idx="182">
                  <c:v>4.2750000000000004</c:v>
                </c:pt>
                <c:pt idx="183">
                  <c:v>4.2750000000000004</c:v>
                </c:pt>
                <c:pt idx="184">
                  <c:v>4.2750000000000004</c:v>
                </c:pt>
                <c:pt idx="185">
                  <c:v>4.2750000000000004</c:v>
                </c:pt>
                <c:pt idx="186">
                  <c:v>4.2750000000000004</c:v>
                </c:pt>
                <c:pt idx="187">
                  <c:v>4.2750000000000004</c:v>
                </c:pt>
                <c:pt idx="188">
                  <c:v>4.2750000000000004</c:v>
                </c:pt>
                <c:pt idx="189">
                  <c:v>4.2750000000000004</c:v>
                </c:pt>
                <c:pt idx="190">
                  <c:v>4.2750000000000004</c:v>
                </c:pt>
                <c:pt idx="191">
                  <c:v>4.2750000000000004</c:v>
                </c:pt>
                <c:pt idx="192">
                  <c:v>4.2750000000000004</c:v>
                </c:pt>
                <c:pt idx="193">
                  <c:v>4.7750000000000004</c:v>
                </c:pt>
                <c:pt idx="194">
                  <c:v>4.7750000000000004</c:v>
                </c:pt>
                <c:pt idx="195">
                  <c:v>4.7750000000000004</c:v>
                </c:pt>
                <c:pt idx="196">
                  <c:v>4.7750000000000004</c:v>
                </c:pt>
                <c:pt idx="197">
                  <c:v>4.7750000000000004</c:v>
                </c:pt>
                <c:pt idx="198">
                  <c:v>4.7750000000000004</c:v>
                </c:pt>
                <c:pt idx="199">
                  <c:v>4.7750000000000004</c:v>
                </c:pt>
                <c:pt idx="200">
                  <c:v>4.7750000000000004</c:v>
                </c:pt>
                <c:pt idx="201">
                  <c:v>4.7750000000000004</c:v>
                </c:pt>
                <c:pt idx="202">
                  <c:v>4.7750000000000004</c:v>
                </c:pt>
                <c:pt idx="203">
                  <c:v>4.7750000000000004</c:v>
                </c:pt>
                <c:pt idx="204">
                  <c:v>4.7750000000000004</c:v>
                </c:pt>
                <c:pt idx="205">
                  <c:v>4.7750000000000004</c:v>
                </c:pt>
                <c:pt idx="206">
                  <c:v>4.7750000000000004</c:v>
                </c:pt>
                <c:pt idx="207">
                  <c:v>4.7750000000000004</c:v>
                </c:pt>
                <c:pt idx="208">
                  <c:v>4.7750000000000004</c:v>
                </c:pt>
                <c:pt idx="209">
                  <c:v>4.7750000000000004</c:v>
                </c:pt>
                <c:pt idx="210">
                  <c:v>4.7750000000000004</c:v>
                </c:pt>
                <c:pt idx="211">
                  <c:v>4.7750000000000004</c:v>
                </c:pt>
                <c:pt idx="212">
                  <c:v>4.7750000000000004</c:v>
                </c:pt>
                <c:pt idx="213">
                  <c:v>4.7750000000000004</c:v>
                </c:pt>
                <c:pt idx="214">
                  <c:v>4.7750000000000004</c:v>
                </c:pt>
                <c:pt idx="215">
                  <c:v>4.7750000000000004</c:v>
                </c:pt>
                <c:pt idx="216">
                  <c:v>4.7750000000000004</c:v>
                </c:pt>
                <c:pt idx="217">
                  <c:v>4.7750000000000004</c:v>
                </c:pt>
              </c:numCache>
            </c:numRef>
          </c:val>
          <c:smooth val="0"/>
          <c:extLst>
            <c:ext xmlns:c16="http://schemas.microsoft.com/office/drawing/2014/chart" uri="{C3380CC4-5D6E-409C-BE32-E72D297353CC}">
              <c16:uniqueId val="{00000003-1474-410B-AEAE-636A5B01D3D3}"/>
            </c:ext>
          </c:extLst>
        </c:ser>
        <c:ser>
          <c:idx val="4"/>
          <c:order val="4"/>
          <c:tx>
            <c:strRef>
              <c:f>final_version!$U$7</c:f>
              <c:strCache>
                <c:ptCount val="1"/>
                <c:pt idx="0">
                  <c:v>Machine problems</c:v>
                </c:pt>
              </c:strCache>
            </c:strRef>
          </c:tx>
          <c:spPr>
            <a:ln w="22225" cap="rnd" cmpd="sng" algn="ctr">
              <a:solidFill>
                <a:schemeClr val="accent5"/>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final_version!$U$8:$U$225</c:f>
              <c:numCache>
                <c:formatCode>General</c:formatCode>
                <c:ptCount val="218"/>
                <c:pt idx="0">
                  <c:v>0</c:v>
                </c:pt>
                <c:pt idx="1">
                  <c:v>0</c:v>
                </c:pt>
                <c:pt idx="2">
                  <c:v>0</c:v>
                </c:pt>
                <c:pt idx="3">
                  <c:v>0</c:v>
                </c:pt>
                <c:pt idx="4">
                  <c:v>0</c:v>
                </c:pt>
                <c:pt idx="5">
                  <c:v>0</c:v>
                </c:pt>
                <c:pt idx="6">
                  <c:v>0</c:v>
                </c:pt>
                <c:pt idx="7">
                  <c:v>0</c:v>
                </c:pt>
                <c:pt idx="8">
                  <c:v>0</c:v>
                </c:pt>
                <c:pt idx="9">
                  <c:v>0</c:v>
                </c:pt>
                <c:pt idx="10">
                  <c:v>0.5</c:v>
                </c:pt>
                <c:pt idx="11">
                  <c:v>0.5</c:v>
                </c:pt>
                <c:pt idx="12">
                  <c:v>0.75</c:v>
                </c:pt>
                <c:pt idx="13">
                  <c:v>0.75</c:v>
                </c:pt>
                <c:pt idx="14">
                  <c:v>0.75</c:v>
                </c:pt>
                <c:pt idx="15">
                  <c:v>0.75</c:v>
                </c:pt>
                <c:pt idx="16">
                  <c:v>0.75</c:v>
                </c:pt>
                <c:pt idx="17">
                  <c:v>2.75</c:v>
                </c:pt>
                <c:pt idx="18">
                  <c:v>3.55</c:v>
                </c:pt>
                <c:pt idx="19">
                  <c:v>3.55</c:v>
                </c:pt>
                <c:pt idx="20">
                  <c:v>3.55</c:v>
                </c:pt>
                <c:pt idx="21">
                  <c:v>4.55</c:v>
                </c:pt>
                <c:pt idx="22">
                  <c:v>4.55</c:v>
                </c:pt>
                <c:pt idx="23">
                  <c:v>4.55</c:v>
                </c:pt>
                <c:pt idx="24">
                  <c:v>4.55</c:v>
                </c:pt>
                <c:pt idx="25">
                  <c:v>4.55</c:v>
                </c:pt>
                <c:pt idx="26">
                  <c:v>4.55</c:v>
                </c:pt>
                <c:pt idx="27">
                  <c:v>4.55</c:v>
                </c:pt>
                <c:pt idx="28">
                  <c:v>4.55</c:v>
                </c:pt>
                <c:pt idx="29">
                  <c:v>4.55</c:v>
                </c:pt>
                <c:pt idx="30">
                  <c:v>4.55</c:v>
                </c:pt>
                <c:pt idx="31">
                  <c:v>4.55</c:v>
                </c:pt>
                <c:pt idx="32">
                  <c:v>4.55</c:v>
                </c:pt>
                <c:pt idx="33">
                  <c:v>4.55</c:v>
                </c:pt>
                <c:pt idx="34">
                  <c:v>4.55</c:v>
                </c:pt>
                <c:pt idx="35">
                  <c:v>4.55</c:v>
                </c:pt>
                <c:pt idx="36">
                  <c:v>4.55</c:v>
                </c:pt>
                <c:pt idx="37">
                  <c:v>6.55</c:v>
                </c:pt>
                <c:pt idx="38">
                  <c:v>6.55</c:v>
                </c:pt>
                <c:pt idx="39">
                  <c:v>6.55</c:v>
                </c:pt>
                <c:pt idx="40">
                  <c:v>6.55</c:v>
                </c:pt>
                <c:pt idx="41">
                  <c:v>7.05</c:v>
                </c:pt>
                <c:pt idx="42">
                  <c:v>7.05</c:v>
                </c:pt>
                <c:pt idx="43">
                  <c:v>7.05</c:v>
                </c:pt>
                <c:pt idx="44">
                  <c:v>7.05</c:v>
                </c:pt>
                <c:pt idx="45">
                  <c:v>10.050000000000001</c:v>
                </c:pt>
                <c:pt idx="46">
                  <c:v>13.05</c:v>
                </c:pt>
                <c:pt idx="47">
                  <c:v>16.05</c:v>
                </c:pt>
                <c:pt idx="48">
                  <c:v>19.05</c:v>
                </c:pt>
                <c:pt idx="49">
                  <c:v>22.05</c:v>
                </c:pt>
                <c:pt idx="50">
                  <c:v>25.05</c:v>
                </c:pt>
                <c:pt idx="51">
                  <c:v>25.05</c:v>
                </c:pt>
                <c:pt idx="52">
                  <c:v>25.05</c:v>
                </c:pt>
                <c:pt idx="53">
                  <c:v>25.05</c:v>
                </c:pt>
                <c:pt idx="54">
                  <c:v>25.05</c:v>
                </c:pt>
                <c:pt idx="55">
                  <c:v>25.05</c:v>
                </c:pt>
                <c:pt idx="56">
                  <c:v>25.05</c:v>
                </c:pt>
                <c:pt idx="57">
                  <c:v>25.05</c:v>
                </c:pt>
                <c:pt idx="58">
                  <c:v>25.05</c:v>
                </c:pt>
                <c:pt idx="59">
                  <c:v>25.05</c:v>
                </c:pt>
                <c:pt idx="60">
                  <c:v>25.05</c:v>
                </c:pt>
                <c:pt idx="61">
                  <c:v>25.05</c:v>
                </c:pt>
                <c:pt idx="62">
                  <c:v>25.05</c:v>
                </c:pt>
                <c:pt idx="63">
                  <c:v>25.05</c:v>
                </c:pt>
                <c:pt idx="64">
                  <c:v>25.05</c:v>
                </c:pt>
                <c:pt idx="65">
                  <c:v>25.05</c:v>
                </c:pt>
                <c:pt idx="66">
                  <c:v>25.55</c:v>
                </c:pt>
                <c:pt idx="67">
                  <c:v>25.55</c:v>
                </c:pt>
                <c:pt idx="68">
                  <c:v>25.55</c:v>
                </c:pt>
                <c:pt idx="69">
                  <c:v>25.55</c:v>
                </c:pt>
                <c:pt idx="70">
                  <c:v>25.55</c:v>
                </c:pt>
                <c:pt idx="71">
                  <c:v>25.55</c:v>
                </c:pt>
                <c:pt idx="72">
                  <c:v>25.55</c:v>
                </c:pt>
                <c:pt idx="73">
                  <c:v>25.55</c:v>
                </c:pt>
                <c:pt idx="74">
                  <c:v>25.55</c:v>
                </c:pt>
                <c:pt idx="75">
                  <c:v>25.55</c:v>
                </c:pt>
                <c:pt idx="76">
                  <c:v>25.55</c:v>
                </c:pt>
                <c:pt idx="77">
                  <c:v>25.55</c:v>
                </c:pt>
                <c:pt idx="78">
                  <c:v>25.55</c:v>
                </c:pt>
                <c:pt idx="79">
                  <c:v>25.55</c:v>
                </c:pt>
                <c:pt idx="80">
                  <c:v>25.55</c:v>
                </c:pt>
                <c:pt idx="81">
                  <c:v>25.55</c:v>
                </c:pt>
                <c:pt idx="82">
                  <c:v>25.55</c:v>
                </c:pt>
                <c:pt idx="83">
                  <c:v>25.55</c:v>
                </c:pt>
                <c:pt idx="84">
                  <c:v>25.55</c:v>
                </c:pt>
                <c:pt idx="85">
                  <c:v>25.55</c:v>
                </c:pt>
                <c:pt idx="86">
                  <c:v>25.55</c:v>
                </c:pt>
                <c:pt idx="87">
                  <c:v>25.55</c:v>
                </c:pt>
                <c:pt idx="88">
                  <c:v>25.55</c:v>
                </c:pt>
                <c:pt idx="89">
                  <c:v>25.55</c:v>
                </c:pt>
                <c:pt idx="90">
                  <c:v>25.55</c:v>
                </c:pt>
                <c:pt idx="91">
                  <c:v>25.55</c:v>
                </c:pt>
                <c:pt idx="92">
                  <c:v>25.55</c:v>
                </c:pt>
                <c:pt idx="93">
                  <c:v>25.55</c:v>
                </c:pt>
                <c:pt idx="94">
                  <c:v>25.55</c:v>
                </c:pt>
                <c:pt idx="95">
                  <c:v>25.55</c:v>
                </c:pt>
                <c:pt idx="96">
                  <c:v>25.55</c:v>
                </c:pt>
                <c:pt idx="97">
                  <c:v>25.55</c:v>
                </c:pt>
                <c:pt idx="98">
                  <c:v>25.55</c:v>
                </c:pt>
                <c:pt idx="99">
                  <c:v>25.55</c:v>
                </c:pt>
                <c:pt idx="100">
                  <c:v>25.55</c:v>
                </c:pt>
                <c:pt idx="101">
                  <c:v>25.55</c:v>
                </c:pt>
                <c:pt idx="102">
                  <c:v>28.55</c:v>
                </c:pt>
                <c:pt idx="103">
                  <c:v>31.55</c:v>
                </c:pt>
                <c:pt idx="104">
                  <c:v>34.549999999999997</c:v>
                </c:pt>
                <c:pt idx="105">
                  <c:v>34.549999999999997</c:v>
                </c:pt>
                <c:pt idx="106">
                  <c:v>34.549999999999997</c:v>
                </c:pt>
                <c:pt idx="107">
                  <c:v>35.549999999999997</c:v>
                </c:pt>
                <c:pt idx="108">
                  <c:v>35.549999999999997</c:v>
                </c:pt>
                <c:pt idx="109">
                  <c:v>35.549999999999997</c:v>
                </c:pt>
                <c:pt idx="110">
                  <c:v>35.549999999999997</c:v>
                </c:pt>
                <c:pt idx="111">
                  <c:v>35.549999999999997</c:v>
                </c:pt>
                <c:pt idx="112">
                  <c:v>35.549999999999997</c:v>
                </c:pt>
                <c:pt idx="113">
                  <c:v>35.549999999999997</c:v>
                </c:pt>
                <c:pt idx="114">
                  <c:v>35.549999999999997</c:v>
                </c:pt>
                <c:pt idx="115">
                  <c:v>36.049999999999997</c:v>
                </c:pt>
                <c:pt idx="116">
                  <c:v>36.049999999999997</c:v>
                </c:pt>
                <c:pt idx="117">
                  <c:v>36.049999999999997</c:v>
                </c:pt>
                <c:pt idx="118">
                  <c:v>36.049999999999997</c:v>
                </c:pt>
                <c:pt idx="119">
                  <c:v>36.049999999999997</c:v>
                </c:pt>
                <c:pt idx="120">
                  <c:v>36.049999999999997</c:v>
                </c:pt>
                <c:pt idx="121">
                  <c:v>36.049999999999997</c:v>
                </c:pt>
                <c:pt idx="122">
                  <c:v>36.049999999999997</c:v>
                </c:pt>
                <c:pt idx="123">
                  <c:v>36.049999999999997</c:v>
                </c:pt>
                <c:pt idx="124">
                  <c:v>36.049999999999997</c:v>
                </c:pt>
                <c:pt idx="125">
                  <c:v>36.049999999999997</c:v>
                </c:pt>
                <c:pt idx="126">
                  <c:v>36.049999999999997</c:v>
                </c:pt>
                <c:pt idx="127">
                  <c:v>36.049999999999997</c:v>
                </c:pt>
                <c:pt idx="128">
                  <c:v>36.049999999999997</c:v>
                </c:pt>
                <c:pt idx="129">
                  <c:v>36.049999999999997</c:v>
                </c:pt>
                <c:pt idx="130">
                  <c:v>36.049999999999997</c:v>
                </c:pt>
                <c:pt idx="131">
                  <c:v>36.049999999999997</c:v>
                </c:pt>
                <c:pt idx="132">
                  <c:v>36.049999999999997</c:v>
                </c:pt>
                <c:pt idx="133">
                  <c:v>36.049999999999997</c:v>
                </c:pt>
                <c:pt idx="134">
                  <c:v>36.049999999999997</c:v>
                </c:pt>
                <c:pt idx="135">
                  <c:v>36.049999999999997</c:v>
                </c:pt>
                <c:pt idx="136">
                  <c:v>36.299999999999997</c:v>
                </c:pt>
                <c:pt idx="137">
                  <c:v>36.299999999999997</c:v>
                </c:pt>
                <c:pt idx="138">
                  <c:v>36.299999999999997</c:v>
                </c:pt>
                <c:pt idx="139">
                  <c:v>36.299999999999997</c:v>
                </c:pt>
                <c:pt idx="140">
                  <c:v>36.299999999999997</c:v>
                </c:pt>
                <c:pt idx="141">
                  <c:v>36.299999999999997</c:v>
                </c:pt>
                <c:pt idx="142">
                  <c:v>36.299999999999997</c:v>
                </c:pt>
                <c:pt idx="143">
                  <c:v>36.299999999999997</c:v>
                </c:pt>
                <c:pt idx="144">
                  <c:v>36.299999999999997</c:v>
                </c:pt>
                <c:pt idx="145">
                  <c:v>36.299999999999997</c:v>
                </c:pt>
                <c:pt idx="146">
                  <c:v>36.299999999999997</c:v>
                </c:pt>
                <c:pt idx="147">
                  <c:v>36.299999999999997</c:v>
                </c:pt>
                <c:pt idx="148">
                  <c:v>36.299999999999997</c:v>
                </c:pt>
                <c:pt idx="149">
                  <c:v>36.299999999999997</c:v>
                </c:pt>
                <c:pt idx="150">
                  <c:v>36.299999999999997</c:v>
                </c:pt>
                <c:pt idx="151">
                  <c:v>36.299999999999997</c:v>
                </c:pt>
                <c:pt idx="152">
                  <c:v>36.299999999999997</c:v>
                </c:pt>
                <c:pt idx="153">
                  <c:v>36.299999999999997</c:v>
                </c:pt>
                <c:pt idx="154">
                  <c:v>36.299999999999997</c:v>
                </c:pt>
                <c:pt idx="155">
                  <c:v>36.299999999999997</c:v>
                </c:pt>
                <c:pt idx="156">
                  <c:v>36.299999999999997</c:v>
                </c:pt>
                <c:pt idx="157">
                  <c:v>36.299999999999997</c:v>
                </c:pt>
                <c:pt idx="158">
                  <c:v>36.299999999999997</c:v>
                </c:pt>
                <c:pt idx="159">
                  <c:v>36.299999999999997</c:v>
                </c:pt>
                <c:pt idx="160">
                  <c:v>36.299999999999997</c:v>
                </c:pt>
                <c:pt idx="161">
                  <c:v>36.299999999999997</c:v>
                </c:pt>
                <c:pt idx="162">
                  <c:v>36.299999999999997</c:v>
                </c:pt>
                <c:pt idx="163">
                  <c:v>36.299999999999997</c:v>
                </c:pt>
                <c:pt idx="164">
                  <c:v>36.299999999999997</c:v>
                </c:pt>
                <c:pt idx="165">
                  <c:v>36.299999999999997</c:v>
                </c:pt>
                <c:pt idx="166">
                  <c:v>36.299999999999997</c:v>
                </c:pt>
                <c:pt idx="167">
                  <c:v>36.299999999999997</c:v>
                </c:pt>
                <c:pt idx="168">
                  <c:v>36.299999999999997</c:v>
                </c:pt>
                <c:pt idx="169">
                  <c:v>36.299999999999997</c:v>
                </c:pt>
                <c:pt idx="170">
                  <c:v>36.299999999999997</c:v>
                </c:pt>
                <c:pt idx="171">
                  <c:v>36.299999999999997</c:v>
                </c:pt>
                <c:pt idx="172">
                  <c:v>36.299999999999997</c:v>
                </c:pt>
                <c:pt idx="173">
                  <c:v>36.299999999999997</c:v>
                </c:pt>
                <c:pt idx="174">
                  <c:v>36.299999999999997</c:v>
                </c:pt>
                <c:pt idx="175">
                  <c:v>36.299999999999997</c:v>
                </c:pt>
                <c:pt idx="176">
                  <c:v>36.299999999999997</c:v>
                </c:pt>
                <c:pt idx="177">
                  <c:v>36.299999999999997</c:v>
                </c:pt>
                <c:pt idx="178">
                  <c:v>36.299999999999997</c:v>
                </c:pt>
                <c:pt idx="179">
                  <c:v>36.799999999999997</c:v>
                </c:pt>
                <c:pt idx="180">
                  <c:v>36.799999999999997</c:v>
                </c:pt>
                <c:pt idx="181">
                  <c:v>36.799999999999997</c:v>
                </c:pt>
                <c:pt idx="182">
                  <c:v>36.799999999999997</c:v>
                </c:pt>
                <c:pt idx="183">
                  <c:v>36.799999999999997</c:v>
                </c:pt>
                <c:pt idx="184">
                  <c:v>36.799999999999997</c:v>
                </c:pt>
                <c:pt idx="185">
                  <c:v>36.799999999999997</c:v>
                </c:pt>
                <c:pt idx="186">
                  <c:v>36.799999999999997</c:v>
                </c:pt>
                <c:pt idx="187">
                  <c:v>36.799999999999997</c:v>
                </c:pt>
                <c:pt idx="188">
                  <c:v>36.799999999999997</c:v>
                </c:pt>
                <c:pt idx="189">
                  <c:v>36.799999999999997</c:v>
                </c:pt>
                <c:pt idx="190">
                  <c:v>36.799999999999997</c:v>
                </c:pt>
                <c:pt idx="191">
                  <c:v>38.799999999999997</c:v>
                </c:pt>
                <c:pt idx="192">
                  <c:v>38.799999999999997</c:v>
                </c:pt>
                <c:pt idx="193">
                  <c:v>39.099999999999994</c:v>
                </c:pt>
                <c:pt idx="194">
                  <c:v>39.099999999999994</c:v>
                </c:pt>
                <c:pt idx="195">
                  <c:v>39.099999999999994</c:v>
                </c:pt>
                <c:pt idx="196">
                  <c:v>39.099999999999994</c:v>
                </c:pt>
                <c:pt idx="197">
                  <c:v>39.099999999999994</c:v>
                </c:pt>
                <c:pt idx="198">
                  <c:v>39.099999999999994</c:v>
                </c:pt>
                <c:pt idx="199">
                  <c:v>39.099999999999994</c:v>
                </c:pt>
                <c:pt idx="200">
                  <c:v>39.099999999999994</c:v>
                </c:pt>
                <c:pt idx="201">
                  <c:v>39.099999999999994</c:v>
                </c:pt>
                <c:pt idx="202">
                  <c:v>39.099999999999994</c:v>
                </c:pt>
                <c:pt idx="203">
                  <c:v>39.099999999999994</c:v>
                </c:pt>
                <c:pt idx="204">
                  <c:v>39.099999999999994</c:v>
                </c:pt>
                <c:pt idx="205">
                  <c:v>39.099999999999994</c:v>
                </c:pt>
                <c:pt idx="206">
                  <c:v>39.099999999999994</c:v>
                </c:pt>
                <c:pt idx="207">
                  <c:v>39.099999999999994</c:v>
                </c:pt>
                <c:pt idx="208">
                  <c:v>39.099999999999994</c:v>
                </c:pt>
                <c:pt idx="209">
                  <c:v>39.099999999999994</c:v>
                </c:pt>
                <c:pt idx="210">
                  <c:v>39.099999999999994</c:v>
                </c:pt>
                <c:pt idx="211">
                  <c:v>39.099999999999994</c:v>
                </c:pt>
                <c:pt idx="212">
                  <c:v>39.099999999999994</c:v>
                </c:pt>
                <c:pt idx="213">
                  <c:v>39.099999999999994</c:v>
                </c:pt>
                <c:pt idx="214">
                  <c:v>39.099999999999994</c:v>
                </c:pt>
                <c:pt idx="215">
                  <c:v>39.099999999999994</c:v>
                </c:pt>
                <c:pt idx="216">
                  <c:v>39.099999999999994</c:v>
                </c:pt>
                <c:pt idx="217">
                  <c:v>39.099999999999994</c:v>
                </c:pt>
              </c:numCache>
            </c:numRef>
          </c:val>
          <c:smooth val="0"/>
          <c:extLst>
            <c:ext xmlns:c16="http://schemas.microsoft.com/office/drawing/2014/chart" uri="{C3380CC4-5D6E-409C-BE32-E72D297353CC}">
              <c16:uniqueId val="{00000004-1474-410B-AEAE-636A5B01D3D3}"/>
            </c:ext>
          </c:extLst>
        </c:ser>
        <c:ser>
          <c:idx val="5"/>
          <c:order val="5"/>
          <c:tx>
            <c:strRef>
              <c:f>final_version!$V$7</c:f>
              <c:strCache>
                <c:ptCount val="1"/>
                <c:pt idx="0">
                  <c:v>Physics (HRS)</c:v>
                </c:pt>
              </c:strCache>
            </c:strRef>
          </c:tx>
          <c:spPr>
            <a:ln w="22225" cap="rnd" cmpd="sng" algn="ctr">
              <a:solidFill>
                <a:schemeClr val="accent6"/>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final_version!$V$8:$V$225</c:f>
              <c:numCache>
                <c:formatCode>General</c:formatCode>
                <c:ptCount val="218"/>
                <c:pt idx="0">
                  <c:v>0</c:v>
                </c:pt>
                <c:pt idx="1">
                  <c:v>0</c:v>
                </c:pt>
                <c:pt idx="2">
                  <c:v>0</c:v>
                </c:pt>
                <c:pt idx="3">
                  <c:v>0</c:v>
                </c:pt>
                <c:pt idx="4">
                  <c:v>0</c:v>
                </c:pt>
                <c:pt idx="5">
                  <c:v>0</c:v>
                </c:pt>
                <c:pt idx="6">
                  <c:v>0</c:v>
                </c:pt>
                <c:pt idx="7">
                  <c:v>0.5</c:v>
                </c:pt>
                <c:pt idx="8">
                  <c:v>3.5</c:v>
                </c:pt>
                <c:pt idx="9">
                  <c:v>5.5</c:v>
                </c:pt>
                <c:pt idx="10">
                  <c:v>8</c:v>
                </c:pt>
                <c:pt idx="11">
                  <c:v>9</c:v>
                </c:pt>
                <c:pt idx="12">
                  <c:v>9</c:v>
                </c:pt>
                <c:pt idx="13">
                  <c:v>9</c:v>
                </c:pt>
                <c:pt idx="14">
                  <c:v>9</c:v>
                </c:pt>
                <c:pt idx="15">
                  <c:v>9</c:v>
                </c:pt>
                <c:pt idx="16">
                  <c:v>9</c:v>
                </c:pt>
                <c:pt idx="17">
                  <c:v>9</c:v>
                </c:pt>
                <c:pt idx="18">
                  <c:v>11</c:v>
                </c:pt>
                <c:pt idx="19">
                  <c:v>14</c:v>
                </c:pt>
                <c:pt idx="20">
                  <c:v>17</c:v>
                </c:pt>
                <c:pt idx="21">
                  <c:v>18</c:v>
                </c:pt>
                <c:pt idx="22">
                  <c:v>21</c:v>
                </c:pt>
                <c:pt idx="23">
                  <c:v>24</c:v>
                </c:pt>
                <c:pt idx="24">
                  <c:v>25</c:v>
                </c:pt>
                <c:pt idx="25">
                  <c:v>25</c:v>
                </c:pt>
                <c:pt idx="26">
                  <c:v>25</c:v>
                </c:pt>
                <c:pt idx="27">
                  <c:v>25</c:v>
                </c:pt>
                <c:pt idx="28">
                  <c:v>25</c:v>
                </c:pt>
                <c:pt idx="29">
                  <c:v>25</c:v>
                </c:pt>
                <c:pt idx="30">
                  <c:v>25</c:v>
                </c:pt>
                <c:pt idx="31">
                  <c:v>25</c:v>
                </c:pt>
                <c:pt idx="32">
                  <c:v>25</c:v>
                </c:pt>
                <c:pt idx="33">
                  <c:v>25</c:v>
                </c:pt>
                <c:pt idx="34">
                  <c:v>25</c:v>
                </c:pt>
                <c:pt idx="35">
                  <c:v>25</c:v>
                </c:pt>
                <c:pt idx="36">
                  <c:v>25</c:v>
                </c:pt>
                <c:pt idx="37">
                  <c:v>25</c:v>
                </c:pt>
                <c:pt idx="38">
                  <c:v>25</c:v>
                </c:pt>
                <c:pt idx="39">
                  <c:v>25</c:v>
                </c:pt>
                <c:pt idx="40">
                  <c:v>25</c:v>
                </c:pt>
                <c:pt idx="41">
                  <c:v>25</c:v>
                </c:pt>
                <c:pt idx="42">
                  <c:v>25</c:v>
                </c:pt>
                <c:pt idx="43">
                  <c:v>26</c:v>
                </c:pt>
                <c:pt idx="44">
                  <c:v>27</c:v>
                </c:pt>
                <c:pt idx="45">
                  <c:v>27</c:v>
                </c:pt>
                <c:pt idx="46">
                  <c:v>27</c:v>
                </c:pt>
                <c:pt idx="47">
                  <c:v>27</c:v>
                </c:pt>
                <c:pt idx="48">
                  <c:v>27</c:v>
                </c:pt>
                <c:pt idx="49">
                  <c:v>27</c:v>
                </c:pt>
                <c:pt idx="50">
                  <c:v>27</c:v>
                </c:pt>
                <c:pt idx="51">
                  <c:v>27</c:v>
                </c:pt>
                <c:pt idx="52">
                  <c:v>27</c:v>
                </c:pt>
                <c:pt idx="53">
                  <c:v>27</c:v>
                </c:pt>
                <c:pt idx="54">
                  <c:v>27</c:v>
                </c:pt>
                <c:pt idx="55">
                  <c:v>27</c:v>
                </c:pt>
                <c:pt idx="56">
                  <c:v>27</c:v>
                </c:pt>
                <c:pt idx="57">
                  <c:v>27</c:v>
                </c:pt>
                <c:pt idx="58">
                  <c:v>28</c:v>
                </c:pt>
                <c:pt idx="59">
                  <c:v>29</c:v>
                </c:pt>
                <c:pt idx="60">
                  <c:v>30</c:v>
                </c:pt>
                <c:pt idx="61">
                  <c:v>33</c:v>
                </c:pt>
                <c:pt idx="62">
                  <c:v>36</c:v>
                </c:pt>
                <c:pt idx="63">
                  <c:v>37</c:v>
                </c:pt>
                <c:pt idx="64">
                  <c:v>37</c:v>
                </c:pt>
                <c:pt idx="65">
                  <c:v>37</c:v>
                </c:pt>
                <c:pt idx="66">
                  <c:v>37</c:v>
                </c:pt>
                <c:pt idx="67">
                  <c:v>37</c:v>
                </c:pt>
                <c:pt idx="68">
                  <c:v>37</c:v>
                </c:pt>
                <c:pt idx="69">
                  <c:v>37</c:v>
                </c:pt>
                <c:pt idx="70">
                  <c:v>37</c:v>
                </c:pt>
                <c:pt idx="71">
                  <c:v>38.5</c:v>
                </c:pt>
                <c:pt idx="72">
                  <c:v>41</c:v>
                </c:pt>
                <c:pt idx="73">
                  <c:v>43.5</c:v>
                </c:pt>
                <c:pt idx="74">
                  <c:v>46.3</c:v>
                </c:pt>
                <c:pt idx="75">
                  <c:v>49.3</c:v>
                </c:pt>
                <c:pt idx="76">
                  <c:v>52.3</c:v>
                </c:pt>
                <c:pt idx="77">
                  <c:v>52.5</c:v>
                </c:pt>
                <c:pt idx="78">
                  <c:v>52.5</c:v>
                </c:pt>
                <c:pt idx="79">
                  <c:v>52.5</c:v>
                </c:pt>
                <c:pt idx="80">
                  <c:v>52.5</c:v>
                </c:pt>
                <c:pt idx="81">
                  <c:v>52.5</c:v>
                </c:pt>
                <c:pt idx="82">
                  <c:v>52.5</c:v>
                </c:pt>
                <c:pt idx="83">
                  <c:v>52.5</c:v>
                </c:pt>
                <c:pt idx="84">
                  <c:v>52.5</c:v>
                </c:pt>
                <c:pt idx="85">
                  <c:v>52.5</c:v>
                </c:pt>
                <c:pt idx="86">
                  <c:v>52.5</c:v>
                </c:pt>
                <c:pt idx="87">
                  <c:v>52.5</c:v>
                </c:pt>
                <c:pt idx="88">
                  <c:v>52.5</c:v>
                </c:pt>
                <c:pt idx="89">
                  <c:v>52.5</c:v>
                </c:pt>
                <c:pt idx="90">
                  <c:v>52.5</c:v>
                </c:pt>
                <c:pt idx="91">
                  <c:v>52.5</c:v>
                </c:pt>
                <c:pt idx="92">
                  <c:v>54</c:v>
                </c:pt>
                <c:pt idx="93">
                  <c:v>54</c:v>
                </c:pt>
                <c:pt idx="94">
                  <c:v>54</c:v>
                </c:pt>
                <c:pt idx="95">
                  <c:v>54</c:v>
                </c:pt>
                <c:pt idx="96">
                  <c:v>54</c:v>
                </c:pt>
                <c:pt idx="97">
                  <c:v>54</c:v>
                </c:pt>
                <c:pt idx="98">
                  <c:v>54</c:v>
                </c:pt>
                <c:pt idx="99">
                  <c:v>54</c:v>
                </c:pt>
                <c:pt idx="100">
                  <c:v>54</c:v>
                </c:pt>
                <c:pt idx="101">
                  <c:v>54</c:v>
                </c:pt>
                <c:pt idx="102">
                  <c:v>54</c:v>
                </c:pt>
                <c:pt idx="103">
                  <c:v>54</c:v>
                </c:pt>
                <c:pt idx="104">
                  <c:v>54</c:v>
                </c:pt>
                <c:pt idx="105">
                  <c:v>54</c:v>
                </c:pt>
                <c:pt idx="106">
                  <c:v>54</c:v>
                </c:pt>
                <c:pt idx="107">
                  <c:v>54</c:v>
                </c:pt>
                <c:pt idx="108">
                  <c:v>55.5</c:v>
                </c:pt>
                <c:pt idx="109">
                  <c:v>57.5</c:v>
                </c:pt>
                <c:pt idx="110">
                  <c:v>60.5</c:v>
                </c:pt>
                <c:pt idx="111">
                  <c:v>63.5</c:v>
                </c:pt>
                <c:pt idx="112">
                  <c:v>65</c:v>
                </c:pt>
                <c:pt idx="113">
                  <c:v>66</c:v>
                </c:pt>
                <c:pt idx="114">
                  <c:v>66</c:v>
                </c:pt>
                <c:pt idx="115">
                  <c:v>66</c:v>
                </c:pt>
                <c:pt idx="116">
                  <c:v>66</c:v>
                </c:pt>
                <c:pt idx="117">
                  <c:v>66</c:v>
                </c:pt>
                <c:pt idx="118">
                  <c:v>66</c:v>
                </c:pt>
                <c:pt idx="119">
                  <c:v>66</c:v>
                </c:pt>
                <c:pt idx="120">
                  <c:v>67</c:v>
                </c:pt>
                <c:pt idx="121">
                  <c:v>68.5</c:v>
                </c:pt>
                <c:pt idx="122">
                  <c:v>71.5</c:v>
                </c:pt>
                <c:pt idx="123">
                  <c:v>73.5</c:v>
                </c:pt>
                <c:pt idx="124">
                  <c:v>76.5</c:v>
                </c:pt>
                <c:pt idx="125">
                  <c:v>77</c:v>
                </c:pt>
                <c:pt idx="126">
                  <c:v>79</c:v>
                </c:pt>
                <c:pt idx="127">
                  <c:v>80</c:v>
                </c:pt>
                <c:pt idx="128">
                  <c:v>80</c:v>
                </c:pt>
                <c:pt idx="129">
                  <c:v>80</c:v>
                </c:pt>
                <c:pt idx="130">
                  <c:v>80</c:v>
                </c:pt>
                <c:pt idx="131">
                  <c:v>80</c:v>
                </c:pt>
                <c:pt idx="132">
                  <c:v>80</c:v>
                </c:pt>
                <c:pt idx="133">
                  <c:v>80</c:v>
                </c:pt>
                <c:pt idx="134">
                  <c:v>80</c:v>
                </c:pt>
                <c:pt idx="135">
                  <c:v>80</c:v>
                </c:pt>
                <c:pt idx="136">
                  <c:v>80</c:v>
                </c:pt>
                <c:pt idx="137">
                  <c:v>80</c:v>
                </c:pt>
                <c:pt idx="138">
                  <c:v>80</c:v>
                </c:pt>
                <c:pt idx="139">
                  <c:v>80</c:v>
                </c:pt>
                <c:pt idx="140">
                  <c:v>80</c:v>
                </c:pt>
                <c:pt idx="141">
                  <c:v>80</c:v>
                </c:pt>
                <c:pt idx="142">
                  <c:v>80</c:v>
                </c:pt>
                <c:pt idx="143">
                  <c:v>80</c:v>
                </c:pt>
                <c:pt idx="144">
                  <c:v>81</c:v>
                </c:pt>
                <c:pt idx="145">
                  <c:v>82.5</c:v>
                </c:pt>
                <c:pt idx="146">
                  <c:v>85.5</c:v>
                </c:pt>
                <c:pt idx="147">
                  <c:v>88.5</c:v>
                </c:pt>
                <c:pt idx="148">
                  <c:v>89.5</c:v>
                </c:pt>
                <c:pt idx="149">
                  <c:v>89.5</c:v>
                </c:pt>
                <c:pt idx="150">
                  <c:v>89.5</c:v>
                </c:pt>
                <c:pt idx="151">
                  <c:v>89.5</c:v>
                </c:pt>
                <c:pt idx="152">
                  <c:v>89.5</c:v>
                </c:pt>
                <c:pt idx="153">
                  <c:v>89.5</c:v>
                </c:pt>
                <c:pt idx="154">
                  <c:v>89.5</c:v>
                </c:pt>
                <c:pt idx="155">
                  <c:v>89.5</c:v>
                </c:pt>
                <c:pt idx="156">
                  <c:v>89.5</c:v>
                </c:pt>
                <c:pt idx="157">
                  <c:v>90.5</c:v>
                </c:pt>
                <c:pt idx="158">
                  <c:v>93.5</c:v>
                </c:pt>
                <c:pt idx="159">
                  <c:v>96.5</c:v>
                </c:pt>
                <c:pt idx="160">
                  <c:v>99.5</c:v>
                </c:pt>
                <c:pt idx="161">
                  <c:v>100.5</c:v>
                </c:pt>
                <c:pt idx="162">
                  <c:v>101.5</c:v>
                </c:pt>
                <c:pt idx="163">
                  <c:v>101.5</c:v>
                </c:pt>
                <c:pt idx="164">
                  <c:v>101.5</c:v>
                </c:pt>
                <c:pt idx="165">
                  <c:v>101.5</c:v>
                </c:pt>
                <c:pt idx="166">
                  <c:v>101.5</c:v>
                </c:pt>
                <c:pt idx="167">
                  <c:v>101.5</c:v>
                </c:pt>
                <c:pt idx="168">
                  <c:v>101.5</c:v>
                </c:pt>
                <c:pt idx="169">
                  <c:v>101.5</c:v>
                </c:pt>
                <c:pt idx="170">
                  <c:v>101.5</c:v>
                </c:pt>
                <c:pt idx="171">
                  <c:v>102.5</c:v>
                </c:pt>
                <c:pt idx="172">
                  <c:v>105.5</c:v>
                </c:pt>
                <c:pt idx="173">
                  <c:v>108.5</c:v>
                </c:pt>
                <c:pt idx="174">
                  <c:v>111.5</c:v>
                </c:pt>
                <c:pt idx="175">
                  <c:v>112.5</c:v>
                </c:pt>
                <c:pt idx="176">
                  <c:v>112.5</c:v>
                </c:pt>
                <c:pt idx="177">
                  <c:v>112.5</c:v>
                </c:pt>
                <c:pt idx="178">
                  <c:v>113.5</c:v>
                </c:pt>
                <c:pt idx="179">
                  <c:v>116</c:v>
                </c:pt>
                <c:pt idx="180">
                  <c:v>119</c:v>
                </c:pt>
                <c:pt idx="181">
                  <c:v>122</c:v>
                </c:pt>
                <c:pt idx="182">
                  <c:v>124.5</c:v>
                </c:pt>
                <c:pt idx="183">
                  <c:v>125.5</c:v>
                </c:pt>
                <c:pt idx="184">
                  <c:v>125.5</c:v>
                </c:pt>
                <c:pt idx="185">
                  <c:v>125.5</c:v>
                </c:pt>
                <c:pt idx="186">
                  <c:v>125.5</c:v>
                </c:pt>
                <c:pt idx="187">
                  <c:v>125.5</c:v>
                </c:pt>
                <c:pt idx="188">
                  <c:v>125.5</c:v>
                </c:pt>
                <c:pt idx="189">
                  <c:v>125.5</c:v>
                </c:pt>
                <c:pt idx="190">
                  <c:v>125.5</c:v>
                </c:pt>
                <c:pt idx="191">
                  <c:v>125.5</c:v>
                </c:pt>
                <c:pt idx="192">
                  <c:v>125.5</c:v>
                </c:pt>
                <c:pt idx="193">
                  <c:v>126.5</c:v>
                </c:pt>
                <c:pt idx="194">
                  <c:v>128</c:v>
                </c:pt>
                <c:pt idx="195">
                  <c:v>131</c:v>
                </c:pt>
                <c:pt idx="196">
                  <c:v>134</c:v>
                </c:pt>
                <c:pt idx="197">
                  <c:v>135</c:v>
                </c:pt>
                <c:pt idx="198">
                  <c:v>135</c:v>
                </c:pt>
                <c:pt idx="199">
                  <c:v>135</c:v>
                </c:pt>
                <c:pt idx="200">
                  <c:v>135</c:v>
                </c:pt>
                <c:pt idx="201">
                  <c:v>135</c:v>
                </c:pt>
                <c:pt idx="202">
                  <c:v>135</c:v>
                </c:pt>
                <c:pt idx="203">
                  <c:v>135</c:v>
                </c:pt>
                <c:pt idx="204">
                  <c:v>135</c:v>
                </c:pt>
                <c:pt idx="205">
                  <c:v>135</c:v>
                </c:pt>
                <c:pt idx="206">
                  <c:v>135</c:v>
                </c:pt>
                <c:pt idx="207">
                  <c:v>135</c:v>
                </c:pt>
                <c:pt idx="208">
                  <c:v>135</c:v>
                </c:pt>
                <c:pt idx="209">
                  <c:v>135</c:v>
                </c:pt>
                <c:pt idx="210">
                  <c:v>135</c:v>
                </c:pt>
                <c:pt idx="211">
                  <c:v>135</c:v>
                </c:pt>
                <c:pt idx="212">
                  <c:v>135</c:v>
                </c:pt>
                <c:pt idx="213">
                  <c:v>135</c:v>
                </c:pt>
                <c:pt idx="214">
                  <c:v>135</c:v>
                </c:pt>
                <c:pt idx="215">
                  <c:v>135</c:v>
                </c:pt>
                <c:pt idx="216">
                  <c:v>135</c:v>
                </c:pt>
                <c:pt idx="217">
                  <c:v>135</c:v>
                </c:pt>
              </c:numCache>
            </c:numRef>
          </c:val>
          <c:smooth val="0"/>
          <c:extLst>
            <c:ext xmlns:c16="http://schemas.microsoft.com/office/drawing/2014/chart" uri="{C3380CC4-5D6E-409C-BE32-E72D297353CC}">
              <c16:uniqueId val="{00000005-1474-410B-AEAE-636A5B01D3D3}"/>
            </c:ext>
          </c:extLst>
        </c:ser>
        <c:ser>
          <c:idx val="6"/>
          <c:order val="6"/>
          <c:tx>
            <c:strRef>
              <c:f>final_version!$W$7</c:f>
              <c:strCache>
                <c:ptCount val="1"/>
                <c:pt idx="0">
                  <c:v>Physics (GPS)</c:v>
                </c:pt>
              </c:strCache>
            </c:strRef>
          </c:tx>
          <c:spPr>
            <a:ln w="22225" cap="rnd" cmpd="sng" algn="ctr">
              <a:solidFill>
                <a:schemeClr val="accent1">
                  <a:lumMod val="60000"/>
                </a:schemeClr>
              </a:solidFill>
              <a:round/>
            </a:ln>
            <a:effectLst/>
          </c:spPr>
          <c:marker>
            <c:symbol val="none"/>
          </c:marker>
          <c:cat>
            <c:numRef>
              <c:f>final_version!$P$8:$P$225</c:f>
              <c:numCache>
                <c:formatCode>m/d/yyyy</c:formatCode>
                <c:ptCount val="218"/>
                <c:pt idx="0">
                  <c:v>42842</c:v>
                </c:pt>
                <c:pt idx="1">
                  <c:v>42843</c:v>
                </c:pt>
                <c:pt idx="2">
                  <c:v>42844</c:v>
                </c:pt>
                <c:pt idx="3">
                  <c:v>42845</c:v>
                </c:pt>
                <c:pt idx="4">
                  <c:v>42846</c:v>
                </c:pt>
                <c:pt idx="5">
                  <c:v>42847</c:v>
                </c:pt>
                <c:pt idx="6">
                  <c:v>42848</c:v>
                </c:pt>
                <c:pt idx="7">
                  <c:v>42849</c:v>
                </c:pt>
                <c:pt idx="8">
                  <c:v>42850</c:v>
                </c:pt>
                <c:pt idx="9">
                  <c:v>42851</c:v>
                </c:pt>
                <c:pt idx="10">
                  <c:v>42852</c:v>
                </c:pt>
                <c:pt idx="11">
                  <c:v>42853</c:v>
                </c:pt>
                <c:pt idx="12">
                  <c:v>42854</c:v>
                </c:pt>
                <c:pt idx="13">
                  <c:v>42855</c:v>
                </c:pt>
                <c:pt idx="14">
                  <c:v>42856</c:v>
                </c:pt>
                <c:pt idx="15">
                  <c:v>42857</c:v>
                </c:pt>
                <c:pt idx="16">
                  <c:v>42858</c:v>
                </c:pt>
                <c:pt idx="17">
                  <c:v>42859</c:v>
                </c:pt>
                <c:pt idx="18">
                  <c:v>42860</c:v>
                </c:pt>
                <c:pt idx="19">
                  <c:v>42861</c:v>
                </c:pt>
                <c:pt idx="20">
                  <c:v>42862</c:v>
                </c:pt>
                <c:pt idx="21">
                  <c:v>42863</c:v>
                </c:pt>
                <c:pt idx="22">
                  <c:v>42864</c:v>
                </c:pt>
                <c:pt idx="23">
                  <c:v>42865</c:v>
                </c:pt>
                <c:pt idx="24">
                  <c:v>42866</c:v>
                </c:pt>
                <c:pt idx="25">
                  <c:v>42867</c:v>
                </c:pt>
                <c:pt idx="26">
                  <c:v>42868</c:v>
                </c:pt>
                <c:pt idx="27">
                  <c:v>42869</c:v>
                </c:pt>
                <c:pt idx="28">
                  <c:v>42870</c:v>
                </c:pt>
                <c:pt idx="29">
                  <c:v>42871</c:v>
                </c:pt>
                <c:pt idx="30">
                  <c:v>42872</c:v>
                </c:pt>
                <c:pt idx="31">
                  <c:v>42873</c:v>
                </c:pt>
                <c:pt idx="32">
                  <c:v>42874</c:v>
                </c:pt>
                <c:pt idx="33">
                  <c:v>42875</c:v>
                </c:pt>
                <c:pt idx="34">
                  <c:v>42876</c:v>
                </c:pt>
                <c:pt idx="35">
                  <c:v>42877</c:v>
                </c:pt>
                <c:pt idx="36">
                  <c:v>42878</c:v>
                </c:pt>
                <c:pt idx="37">
                  <c:v>42879</c:v>
                </c:pt>
                <c:pt idx="38">
                  <c:v>42880</c:v>
                </c:pt>
                <c:pt idx="39">
                  <c:v>42881</c:v>
                </c:pt>
                <c:pt idx="40">
                  <c:v>42882</c:v>
                </c:pt>
                <c:pt idx="41">
                  <c:v>42883</c:v>
                </c:pt>
                <c:pt idx="42">
                  <c:v>42884</c:v>
                </c:pt>
                <c:pt idx="43">
                  <c:v>42885</c:v>
                </c:pt>
                <c:pt idx="44">
                  <c:v>42886</c:v>
                </c:pt>
                <c:pt idx="45">
                  <c:v>42887</c:v>
                </c:pt>
                <c:pt idx="46">
                  <c:v>42888</c:v>
                </c:pt>
                <c:pt idx="47">
                  <c:v>42889</c:v>
                </c:pt>
                <c:pt idx="48">
                  <c:v>42890</c:v>
                </c:pt>
                <c:pt idx="49">
                  <c:v>42891</c:v>
                </c:pt>
                <c:pt idx="50">
                  <c:v>42892</c:v>
                </c:pt>
                <c:pt idx="51">
                  <c:v>42893</c:v>
                </c:pt>
                <c:pt idx="52">
                  <c:v>42894</c:v>
                </c:pt>
                <c:pt idx="53">
                  <c:v>42895</c:v>
                </c:pt>
                <c:pt idx="54">
                  <c:v>42896</c:v>
                </c:pt>
                <c:pt idx="55">
                  <c:v>42897</c:v>
                </c:pt>
                <c:pt idx="56">
                  <c:v>42898</c:v>
                </c:pt>
                <c:pt idx="57">
                  <c:v>42899</c:v>
                </c:pt>
                <c:pt idx="58">
                  <c:v>42900</c:v>
                </c:pt>
                <c:pt idx="59">
                  <c:v>42901</c:v>
                </c:pt>
                <c:pt idx="60">
                  <c:v>42902</c:v>
                </c:pt>
                <c:pt idx="61">
                  <c:v>42903</c:v>
                </c:pt>
                <c:pt idx="62">
                  <c:v>42904</c:v>
                </c:pt>
                <c:pt idx="63">
                  <c:v>42905</c:v>
                </c:pt>
                <c:pt idx="64">
                  <c:v>42906</c:v>
                </c:pt>
                <c:pt idx="65">
                  <c:v>42907</c:v>
                </c:pt>
                <c:pt idx="66">
                  <c:v>42908</c:v>
                </c:pt>
                <c:pt idx="67">
                  <c:v>42909</c:v>
                </c:pt>
                <c:pt idx="68">
                  <c:v>42910</c:v>
                </c:pt>
                <c:pt idx="69">
                  <c:v>42911</c:v>
                </c:pt>
                <c:pt idx="70">
                  <c:v>42912</c:v>
                </c:pt>
                <c:pt idx="71">
                  <c:v>42913</c:v>
                </c:pt>
                <c:pt idx="72">
                  <c:v>42914</c:v>
                </c:pt>
                <c:pt idx="73">
                  <c:v>42915</c:v>
                </c:pt>
                <c:pt idx="74">
                  <c:v>42916</c:v>
                </c:pt>
                <c:pt idx="75">
                  <c:v>42917</c:v>
                </c:pt>
                <c:pt idx="76">
                  <c:v>42918</c:v>
                </c:pt>
                <c:pt idx="77">
                  <c:v>42919</c:v>
                </c:pt>
                <c:pt idx="78">
                  <c:v>42920</c:v>
                </c:pt>
                <c:pt idx="79">
                  <c:v>42921</c:v>
                </c:pt>
                <c:pt idx="80">
                  <c:v>42922</c:v>
                </c:pt>
                <c:pt idx="81">
                  <c:v>42923</c:v>
                </c:pt>
                <c:pt idx="82">
                  <c:v>42924</c:v>
                </c:pt>
                <c:pt idx="83">
                  <c:v>42925</c:v>
                </c:pt>
                <c:pt idx="84">
                  <c:v>42926</c:v>
                </c:pt>
                <c:pt idx="85">
                  <c:v>42927</c:v>
                </c:pt>
                <c:pt idx="86">
                  <c:v>42928</c:v>
                </c:pt>
                <c:pt idx="87">
                  <c:v>42929</c:v>
                </c:pt>
                <c:pt idx="88">
                  <c:v>42930</c:v>
                </c:pt>
                <c:pt idx="89">
                  <c:v>42931</c:v>
                </c:pt>
                <c:pt idx="90">
                  <c:v>42932</c:v>
                </c:pt>
                <c:pt idx="91">
                  <c:v>42933</c:v>
                </c:pt>
                <c:pt idx="92">
                  <c:v>42934</c:v>
                </c:pt>
                <c:pt idx="93">
                  <c:v>42935</c:v>
                </c:pt>
                <c:pt idx="94">
                  <c:v>42936</c:v>
                </c:pt>
                <c:pt idx="95">
                  <c:v>42937</c:v>
                </c:pt>
                <c:pt idx="96">
                  <c:v>42938</c:v>
                </c:pt>
                <c:pt idx="97">
                  <c:v>42939</c:v>
                </c:pt>
                <c:pt idx="98">
                  <c:v>42940</c:v>
                </c:pt>
                <c:pt idx="99">
                  <c:v>42941</c:v>
                </c:pt>
                <c:pt idx="100">
                  <c:v>42942</c:v>
                </c:pt>
                <c:pt idx="101">
                  <c:v>42943</c:v>
                </c:pt>
                <c:pt idx="102">
                  <c:v>42944</c:v>
                </c:pt>
                <c:pt idx="103">
                  <c:v>42945</c:v>
                </c:pt>
                <c:pt idx="104">
                  <c:v>42946</c:v>
                </c:pt>
                <c:pt idx="105">
                  <c:v>42947</c:v>
                </c:pt>
                <c:pt idx="106">
                  <c:v>42948</c:v>
                </c:pt>
                <c:pt idx="107">
                  <c:v>42949</c:v>
                </c:pt>
                <c:pt idx="108">
                  <c:v>42950</c:v>
                </c:pt>
                <c:pt idx="109">
                  <c:v>42951</c:v>
                </c:pt>
                <c:pt idx="110">
                  <c:v>42952</c:v>
                </c:pt>
                <c:pt idx="111">
                  <c:v>42953</c:v>
                </c:pt>
                <c:pt idx="112">
                  <c:v>42954</c:v>
                </c:pt>
                <c:pt idx="113">
                  <c:v>42955</c:v>
                </c:pt>
                <c:pt idx="114">
                  <c:v>42956</c:v>
                </c:pt>
                <c:pt idx="115">
                  <c:v>42957</c:v>
                </c:pt>
                <c:pt idx="116">
                  <c:v>42958</c:v>
                </c:pt>
                <c:pt idx="117">
                  <c:v>42959</c:v>
                </c:pt>
                <c:pt idx="118">
                  <c:v>42960</c:v>
                </c:pt>
                <c:pt idx="119">
                  <c:v>42961</c:v>
                </c:pt>
                <c:pt idx="120">
                  <c:v>42962</c:v>
                </c:pt>
                <c:pt idx="121">
                  <c:v>42963</c:v>
                </c:pt>
                <c:pt idx="122">
                  <c:v>42964</c:v>
                </c:pt>
                <c:pt idx="123">
                  <c:v>42965</c:v>
                </c:pt>
                <c:pt idx="124">
                  <c:v>42966</c:v>
                </c:pt>
                <c:pt idx="125">
                  <c:v>42967</c:v>
                </c:pt>
                <c:pt idx="126">
                  <c:v>42968</c:v>
                </c:pt>
                <c:pt idx="127">
                  <c:v>42969</c:v>
                </c:pt>
                <c:pt idx="128">
                  <c:v>42970</c:v>
                </c:pt>
                <c:pt idx="129">
                  <c:v>42971</c:v>
                </c:pt>
                <c:pt idx="130">
                  <c:v>42972</c:v>
                </c:pt>
                <c:pt idx="131">
                  <c:v>42973</c:v>
                </c:pt>
                <c:pt idx="132">
                  <c:v>42974</c:v>
                </c:pt>
                <c:pt idx="133">
                  <c:v>42975</c:v>
                </c:pt>
                <c:pt idx="134">
                  <c:v>42976</c:v>
                </c:pt>
                <c:pt idx="135">
                  <c:v>42977</c:v>
                </c:pt>
                <c:pt idx="136">
                  <c:v>42978</c:v>
                </c:pt>
                <c:pt idx="137">
                  <c:v>42979</c:v>
                </c:pt>
                <c:pt idx="138">
                  <c:v>42980</c:v>
                </c:pt>
                <c:pt idx="139">
                  <c:v>42981</c:v>
                </c:pt>
                <c:pt idx="140">
                  <c:v>42982</c:v>
                </c:pt>
                <c:pt idx="141">
                  <c:v>42983</c:v>
                </c:pt>
                <c:pt idx="142">
                  <c:v>42984</c:v>
                </c:pt>
                <c:pt idx="143">
                  <c:v>42985</c:v>
                </c:pt>
                <c:pt idx="144">
                  <c:v>42986</c:v>
                </c:pt>
                <c:pt idx="145">
                  <c:v>42987</c:v>
                </c:pt>
                <c:pt idx="146">
                  <c:v>42988</c:v>
                </c:pt>
                <c:pt idx="147">
                  <c:v>42989</c:v>
                </c:pt>
                <c:pt idx="148">
                  <c:v>42990</c:v>
                </c:pt>
                <c:pt idx="149">
                  <c:v>42991</c:v>
                </c:pt>
                <c:pt idx="150">
                  <c:v>42992</c:v>
                </c:pt>
                <c:pt idx="151">
                  <c:v>42993</c:v>
                </c:pt>
                <c:pt idx="152">
                  <c:v>42994</c:v>
                </c:pt>
                <c:pt idx="153">
                  <c:v>42995</c:v>
                </c:pt>
                <c:pt idx="154">
                  <c:v>42996</c:v>
                </c:pt>
                <c:pt idx="155">
                  <c:v>42997</c:v>
                </c:pt>
                <c:pt idx="156">
                  <c:v>42998</c:v>
                </c:pt>
                <c:pt idx="157">
                  <c:v>42999</c:v>
                </c:pt>
                <c:pt idx="158">
                  <c:v>43000</c:v>
                </c:pt>
                <c:pt idx="159">
                  <c:v>43001</c:v>
                </c:pt>
                <c:pt idx="160">
                  <c:v>43002</c:v>
                </c:pt>
                <c:pt idx="161">
                  <c:v>43003</c:v>
                </c:pt>
                <c:pt idx="162">
                  <c:v>43004</c:v>
                </c:pt>
                <c:pt idx="163">
                  <c:v>43005</c:v>
                </c:pt>
                <c:pt idx="164">
                  <c:v>43006</c:v>
                </c:pt>
                <c:pt idx="165">
                  <c:v>43007</c:v>
                </c:pt>
                <c:pt idx="166">
                  <c:v>43008</c:v>
                </c:pt>
                <c:pt idx="167">
                  <c:v>43009</c:v>
                </c:pt>
                <c:pt idx="168">
                  <c:v>43010</c:v>
                </c:pt>
                <c:pt idx="169">
                  <c:v>43011</c:v>
                </c:pt>
                <c:pt idx="170">
                  <c:v>43012</c:v>
                </c:pt>
                <c:pt idx="171">
                  <c:v>43013</c:v>
                </c:pt>
                <c:pt idx="172">
                  <c:v>43014</c:v>
                </c:pt>
                <c:pt idx="173">
                  <c:v>43015</c:v>
                </c:pt>
                <c:pt idx="174">
                  <c:v>43016</c:v>
                </c:pt>
                <c:pt idx="175">
                  <c:v>43017</c:v>
                </c:pt>
                <c:pt idx="176">
                  <c:v>43018</c:v>
                </c:pt>
                <c:pt idx="177">
                  <c:v>43019</c:v>
                </c:pt>
                <c:pt idx="178">
                  <c:v>43020</c:v>
                </c:pt>
                <c:pt idx="179">
                  <c:v>43021</c:v>
                </c:pt>
                <c:pt idx="180">
                  <c:v>43022</c:v>
                </c:pt>
                <c:pt idx="181">
                  <c:v>43023</c:v>
                </c:pt>
                <c:pt idx="182">
                  <c:v>43024</c:v>
                </c:pt>
                <c:pt idx="183">
                  <c:v>43025</c:v>
                </c:pt>
                <c:pt idx="184">
                  <c:v>43026</c:v>
                </c:pt>
                <c:pt idx="185">
                  <c:v>43027</c:v>
                </c:pt>
                <c:pt idx="186">
                  <c:v>43028</c:v>
                </c:pt>
                <c:pt idx="187">
                  <c:v>43029</c:v>
                </c:pt>
                <c:pt idx="188">
                  <c:v>43030</c:v>
                </c:pt>
                <c:pt idx="189">
                  <c:v>43031</c:v>
                </c:pt>
                <c:pt idx="190">
                  <c:v>43032</c:v>
                </c:pt>
                <c:pt idx="191">
                  <c:v>43033</c:v>
                </c:pt>
                <c:pt idx="192">
                  <c:v>43034</c:v>
                </c:pt>
                <c:pt idx="193">
                  <c:v>43035</c:v>
                </c:pt>
                <c:pt idx="194">
                  <c:v>43036</c:v>
                </c:pt>
                <c:pt idx="195">
                  <c:v>43037</c:v>
                </c:pt>
                <c:pt idx="196">
                  <c:v>43038</c:v>
                </c:pt>
                <c:pt idx="197">
                  <c:v>43039</c:v>
                </c:pt>
                <c:pt idx="198">
                  <c:v>43040</c:v>
                </c:pt>
                <c:pt idx="199">
                  <c:v>43041</c:v>
                </c:pt>
                <c:pt idx="200">
                  <c:v>43042</c:v>
                </c:pt>
                <c:pt idx="201">
                  <c:v>43043</c:v>
                </c:pt>
                <c:pt idx="202">
                  <c:v>43044</c:v>
                </c:pt>
                <c:pt idx="203">
                  <c:v>43045</c:v>
                </c:pt>
                <c:pt idx="204">
                  <c:v>43046</c:v>
                </c:pt>
                <c:pt idx="205">
                  <c:v>43047</c:v>
                </c:pt>
                <c:pt idx="206">
                  <c:v>43048</c:v>
                </c:pt>
                <c:pt idx="207">
                  <c:v>43049</c:v>
                </c:pt>
                <c:pt idx="208">
                  <c:v>43050</c:v>
                </c:pt>
                <c:pt idx="209">
                  <c:v>43051</c:v>
                </c:pt>
                <c:pt idx="210">
                  <c:v>43052</c:v>
                </c:pt>
                <c:pt idx="211">
                  <c:v>43053</c:v>
                </c:pt>
                <c:pt idx="212">
                  <c:v>43054</c:v>
                </c:pt>
                <c:pt idx="213">
                  <c:v>43055</c:v>
                </c:pt>
                <c:pt idx="214">
                  <c:v>43056</c:v>
                </c:pt>
                <c:pt idx="215">
                  <c:v>43057</c:v>
                </c:pt>
                <c:pt idx="216">
                  <c:v>43058</c:v>
                </c:pt>
                <c:pt idx="217">
                  <c:v>43059</c:v>
                </c:pt>
              </c:numCache>
            </c:numRef>
          </c:cat>
          <c:val>
            <c:numRef>
              <c:f>final_version!$W$8:$W$225</c:f>
              <c:numCache>
                <c:formatCode>General</c:formatCode>
                <c:ptCount val="218"/>
                <c:pt idx="0">
                  <c:v>0</c:v>
                </c:pt>
                <c:pt idx="1">
                  <c:v>0</c:v>
                </c:pt>
                <c:pt idx="2">
                  <c:v>0</c:v>
                </c:pt>
                <c:pt idx="3">
                  <c:v>0</c:v>
                </c:pt>
                <c:pt idx="4">
                  <c:v>0</c:v>
                </c:pt>
                <c:pt idx="5">
                  <c:v>0</c:v>
                </c:pt>
                <c:pt idx="6">
                  <c:v>0</c:v>
                </c:pt>
                <c:pt idx="7">
                  <c:v>0</c:v>
                </c:pt>
                <c:pt idx="8">
                  <c:v>0</c:v>
                </c:pt>
                <c:pt idx="9">
                  <c:v>0</c:v>
                </c:pt>
                <c:pt idx="10">
                  <c:v>0</c:v>
                </c:pt>
                <c:pt idx="11">
                  <c:v>0.5</c:v>
                </c:pt>
                <c:pt idx="12">
                  <c:v>3.25</c:v>
                </c:pt>
                <c:pt idx="13">
                  <c:v>6.25</c:v>
                </c:pt>
                <c:pt idx="14">
                  <c:v>9.125</c:v>
                </c:pt>
                <c:pt idx="15">
                  <c:v>10.725</c:v>
                </c:pt>
                <c:pt idx="16">
                  <c:v>11.725</c:v>
                </c:pt>
                <c:pt idx="17">
                  <c:v>11.725</c:v>
                </c:pt>
                <c:pt idx="18">
                  <c:v>11.725</c:v>
                </c:pt>
                <c:pt idx="19">
                  <c:v>11.725</c:v>
                </c:pt>
                <c:pt idx="20">
                  <c:v>11.725</c:v>
                </c:pt>
                <c:pt idx="21">
                  <c:v>11.725</c:v>
                </c:pt>
                <c:pt idx="22">
                  <c:v>11.725</c:v>
                </c:pt>
                <c:pt idx="23">
                  <c:v>11.725</c:v>
                </c:pt>
                <c:pt idx="24">
                  <c:v>11.725</c:v>
                </c:pt>
                <c:pt idx="25">
                  <c:v>12.725</c:v>
                </c:pt>
                <c:pt idx="26">
                  <c:v>15.725</c:v>
                </c:pt>
                <c:pt idx="27">
                  <c:v>18.725000000000001</c:v>
                </c:pt>
                <c:pt idx="28">
                  <c:v>19.725000000000001</c:v>
                </c:pt>
                <c:pt idx="29">
                  <c:v>19.725000000000001</c:v>
                </c:pt>
                <c:pt idx="30">
                  <c:v>19.725000000000001</c:v>
                </c:pt>
                <c:pt idx="31">
                  <c:v>20.225000000000001</c:v>
                </c:pt>
                <c:pt idx="32">
                  <c:v>23.225000000000001</c:v>
                </c:pt>
                <c:pt idx="33">
                  <c:v>26.225000000000001</c:v>
                </c:pt>
                <c:pt idx="34">
                  <c:v>29.225000000000001</c:v>
                </c:pt>
                <c:pt idx="35">
                  <c:v>30.225000000000001</c:v>
                </c:pt>
                <c:pt idx="36">
                  <c:v>30.225000000000001</c:v>
                </c:pt>
                <c:pt idx="37">
                  <c:v>31.225000000000001</c:v>
                </c:pt>
                <c:pt idx="38">
                  <c:v>34.225000000000001</c:v>
                </c:pt>
                <c:pt idx="39">
                  <c:v>37.225000000000001</c:v>
                </c:pt>
                <c:pt idx="40">
                  <c:v>40.225000000000001</c:v>
                </c:pt>
                <c:pt idx="41">
                  <c:v>42.725000000000001</c:v>
                </c:pt>
                <c:pt idx="42">
                  <c:v>43.725000000000001</c:v>
                </c:pt>
                <c:pt idx="43">
                  <c:v>43.725000000000001</c:v>
                </c:pt>
                <c:pt idx="44">
                  <c:v>43.725000000000001</c:v>
                </c:pt>
                <c:pt idx="45">
                  <c:v>43.725000000000001</c:v>
                </c:pt>
                <c:pt idx="46">
                  <c:v>43.725000000000001</c:v>
                </c:pt>
                <c:pt idx="47">
                  <c:v>43.725000000000001</c:v>
                </c:pt>
                <c:pt idx="48">
                  <c:v>43.725000000000001</c:v>
                </c:pt>
                <c:pt idx="49">
                  <c:v>43.725000000000001</c:v>
                </c:pt>
                <c:pt idx="50">
                  <c:v>43.725000000000001</c:v>
                </c:pt>
                <c:pt idx="51">
                  <c:v>43.725000000000001</c:v>
                </c:pt>
                <c:pt idx="52">
                  <c:v>44.725000000000001</c:v>
                </c:pt>
                <c:pt idx="53">
                  <c:v>46.725000000000001</c:v>
                </c:pt>
                <c:pt idx="54">
                  <c:v>47.725000000000001</c:v>
                </c:pt>
                <c:pt idx="55">
                  <c:v>49.725000000000001</c:v>
                </c:pt>
                <c:pt idx="56">
                  <c:v>51.725000000000001</c:v>
                </c:pt>
                <c:pt idx="57">
                  <c:v>53.725000000000001</c:v>
                </c:pt>
                <c:pt idx="58">
                  <c:v>53.725000000000001</c:v>
                </c:pt>
                <c:pt idx="59">
                  <c:v>53.725000000000001</c:v>
                </c:pt>
                <c:pt idx="60">
                  <c:v>53.725000000000001</c:v>
                </c:pt>
                <c:pt idx="61">
                  <c:v>53.725000000000001</c:v>
                </c:pt>
                <c:pt idx="62">
                  <c:v>53.725000000000001</c:v>
                </c:pt>
                <c:pt idx="63">
                  <c:v>53.725000000000001</c:v>
                </c:pt>
                <c:pt idx="64">
                  <c:v>54.725000000000001</c:v>
                </c:pt>
                <c:pt idx="65">
                  <c:v>56.725000000000001</c:v>
                </c:pt>
                <c:pt idx="66">
                  <c:v>59.225000000000001</c:v>
                </c:pt>
                <c:pt idx="67">
                  <c:v>62.225000000000001</c:v>
                </c:pt>
                <c:pt idx="68">
                  <c:v>65.224999999999994</c:v>
                </c:pt>
                <c:pt idx="69">
                  <c:v>68.224999999999994</c:v>
                </c:pt>
                <c:pt idx="70">
                  <c:v>69.224999999999994</c:v>
                </c:pt>
                <c:pt idx="71">
                  <c:v>69.224999999999994</c:v>
                </c:pt>
                <c:pt idx="72">
                  <c:v>69.224999999999994</c:v>
                </c:pt>
                <c:pt idx="73">
                  <c:v>69.224999999999994</c:v>
                </c:pt>
                <c:pt idx="74">
                  <c:v>69.224999999999994</c:v>
                </c:pt>
                <c:pt idx="75">
                  <c:v>69.224999999999994</c:v>
                </c:pt>
                <c:pt idx="76">
                  <c:v>69.224999999999994</c:v>
                </c:pt>
                <c:pt idx="77">
                  <c:v>69.224999999999994</c:v>
                </c:pt>
                <c:pt idx="78">
                  <c:v>69.224999999999994</c:v>
                </c:pt>
                <c:pt idx="79">
                  <c:v>69.224999999999994</c:v>
                </c:pt>
                <c:pt idx="80">
                  <c:v>69.224999999999994</c:v>
                </c:pt>
                <c:pt idx="81">
                  <c:v>70.224999999999994</c:v>
                </c:pt>
                <c:pt idx="82">
                  <c:v>73.224999999999994</c:v>
                </c:pt>
                <c:pt idx="83">
                  <c:v>73.224999999999994</c:v>
                </c:pt>
                <c:pt idx="84">
                  <c:v>73.224999999999994</c:v>
                </c:pt>
                <c:pt idx="85">
                  <c:v>73.224999999999994</c:v>
                </c:pt>
                <c:pt idx="86">
                  <c:v>74.224999999999994</c:v>
                </c:pt>
                <c:pt idx="87">
                  <c:v>76.724999999999994</c:v>
                </c:pt>
                <c:pt idx="88">
                  <c:v>78.724999999999994</c:v>
                </c:pt>
                <c:pt idx="89">
                  <c:v>81.724999999999994</c:v>
                </c:pt>
                <c:pt idx="90">
                  <c:v>84.724999999999994</c:v>
                </c:pt>
                <c:pt idx="91">
                  <c:v>87.724999999999994</c:v>
                </c:pt>
                <c:pt idx="92">
                  <c:v>88.724999999999994</c:v>
                </c:pt>
                <c:pt idx="93">
                  <c:v>88.724999999999994</c:v>
                </c:pt>
                <c:pt idx="94">
                  <c:v>88.724999999999994</c:v>
                </c:pt>
                <c:pt idx="95">
                  <c:v>90.224999999999994</c:v>
                </c:pt>
                <c:pt idx="96">
                  <c:v>93.224999999999994</c:v>
                </c:pt>
                <c:pt idx="97">
                  <c:v>96.224999999999994</c:v>
                </c:pt>
                <c:pt idx="98">
                  <c:v>98.724999999999994</c:v>
                </c:pt>
                <c:pt idx="99">
                  <c:v>101.72499999999999</c:v>
                </c:pt>
                <c:pt idx="100">
                  <c:v>104.22499999999999</c:v>
                </c:pt>
                <c:pt idx="101">
                  <c:v>106.22499999999999</c:v>
                </c:pt>
                <c:pt idx="102">
                  <c:v>106.22499999999999</c:v>
                </c:pt>
                <c:pt idx="103">
                  <c:v>106.22499999999999</c:v>
                </c:pt>
                <c:pt idx="104">
                  <c:v>106.22499999999999</c:v>
                </c:pt>
                <c:pt idx="105">
                  <c:v>106.22499999999999</c:v>
                </c:pt>
                <c:pt idx="106">
                  <c:v>106.22499999999999</c:v>
                </c:pt>
                <c:pt idx="107">
                  <c:v>106.22499999999999</c:v>
                </c:pt>
                <c:pt idx="108">
                  <c:v>106.22499999999999</c:v>
                </c:pt>
                <c:pt idx="109">
                  <c:v>106.22499999999999</c:v>
                </c:pt>
                <c:pt idx="110">
                  <c:v>106.22499999999999</c:v>
                </c:pt>
                <c:pt idx="111">
                  <c:v>106.22499999999999</c:v>
                </c:pt>
                <c:pt idx="112">
                  <c:v>106.22499999999999</c:v>
                </c:pt>
                <c:pt idx="113">
                  <c:v>106.72499999999999</c:v>
                </c:pt>
                <c:pt idx="114">
                  <c:v>108.72499999999999</c:v>
                </c:pt>
                <c:pt idx="115">
                  <c:v>110.72499999999999</c:v>
                </c:pt>
                <c:pt idx="116">
                  <c:v>113.72499999999999</c:v>
                </c:pt>
                <c:pt idx="117">
                  <c:v>116.72499999999999</c:v>
                </c:pt>
                <c:pt idx="118">
                  <c:v>119.72499999999999</c:v>
                </c:pt>
                <c:pt idx="119">
                  <c:v>120.72499999999999</c:v>
                </c:pt>
                <c:pt idx="120">
                  <c:v>120.72499999999999</c:v>
                </c:pt>
                <c:pt idx="121">
                  <c:v>121.72499999999999</c:v>
                </c:pt>
                <c:pt idx="122">
                  <c:v>124.72499999999999</c:v>
                </c:pt>
                <c:pt idx="123">
                  <c:v>126.72499999999999</c:v>
                </c:pt>
                <c:pt idx="124">
                  <c:v>129.72499999999999</c:v>
                </c:pt>
                <c:pt idx="125">
                  <c:v>130.22499999999999</c:v>
                </c:pt>
                <c:pt idx="126">
                  <c:v>131.22499999999999</c:v>
                </c:pt>
                <c:pt idx="127">
                  <c:v>131.22499999999999</c:v>
                </c:pt>
                <c:pt idx="128">
                  <c:v>131.22499999999999</c:v>
                </c:pt>
                <c:pt idx="129">
                  <c:v>131.22499999999999</c:v>
                </c:pt>
                <c:pt idx="130">
                  <c:v>131.22499999999999</c:v>
                </c:pt>
                <c:pt idx="131">
                  <c:v>132.22499999999999</c:v>
                </c:pt>
                <c:pt idx="132">
                  <c:v>135.22499999999999</c:v>
                </c:pt>
                <c:pt idx="133">
                  <c:v>138.22499999999999</c:v>
                </c:pt>
                <c:pt idx="134">
                  <c:v>140.72499999999999</c:v>
                </c:pt>
                <c:pt idx="135">
                  <c:v>143.72499999999999</c:v>
                </c:pt>
                <c:pt idx="136">
                  <c:v>146.47499999999999</c:v>
                </c:pt>
                <c:pt idx="137">
                  <c:v>148.47499999999999</c:v>
                </c:pt>
                <c:pt idx="138">
                  <c:v>151.47499999999999</c:v>
                </c:pt>
                <c:pt idx="139">
                  <c:v>154.47499999999999</c:v>
                </c:pt>
                <c:pt idx="140">
                  <c:v>155.97499999999999</c:v>
                </c:pt>
                <c:pt idx="141">
                  <c:v>156.97499999999999</c:v>
                </c:pt>
                <c:pt idx="142">
                  <c:v>158.97499999999999</c:v>
                </c:pt>
                <c:pt idx="143">
                  <c:v>160.47499999999999</c:v>
                </c:pt>
                <c:pt idx="144">
                  <c:v>160.47499999999999</c:v>
                </c:pt>
                <c:pt idx="145">
                  <c:v>160.47499999999999</c:v>
                </c:pt>
                <c:pt idx="146">
                  <c:v>160.47499999999999</c:v>
                </c:pt>
                <c:pt idx="147">
                  <c:v>160.47499999999999</c:v>
                </c:pt>
                <c:pt idx="148">
                  <c:v>160.47499999999999</c:v>
                </c:pt>
                <c:pt idx="149">
                  <c:v>161.47499999999999</c:v>
                </c:pt>
                <c:pt idx="150">
                  <c:v>163.47499999999999</c:v>
                </c:pt>
                <c:pt idx="151">
                  <c:v>166.47499999999999</c:v>
                </c:pt>
                <c:pt idx="152">
                  <c:v>169.47499999999999</c:v>
                </c:pt>
                <c:pt idx="153">
                  <c:v>172.47499999999999</c:v>
                </c:pt>
                <c:pt idx="154">
                  <c:v>174.47499999999999</c:v>
                </c:pt>
                <c:pt idx="155">
                  <c:v>174.47499999999999</c:v>
                </c:pt>
                <c:pt idx="156">
                  <c:v>175.47499999999999</c:v>
                </c:pt>
                <c:pt idx="157">
                  <c:v>175.47499999999999</c:v>
                </c:pt>
                <c:pt idx="158">
                  <c:v>175.47499999999999</c:v>
                </c:pt>
                <c:pt idx="159">
                  <c:v>175.47499999999999</c:v>
                </c:pt>
                <c:pt idx="160">
                  <c:v>175.47499999999999</c:v>
                </c:pt>
                <c:pt idx="161">
                  <c:v>175.47499999999999</c:v>
                </c:pt>
                <c:pt idx="162">
                  <c:v>175.47499999999999</c:v>
                </c:pt>
                <c:pt idx="163">
                  <c:v>175.97499999999999</c:v>
                </c:pt>
                <c:pt idx="164">
                  <c:v>177.97499999999999</c:v>
                </c:pt>
                <c:pt idx="165">
                  <c:v>179.97499999999999</c:v>
                </c:pt>
                <c:pt idx="166">
                  <c:v>182.97499999999999</c:v>
                </c:pt>
                <c:pt idx="167">
                  <c:v>185.97499999999999</c:v>
                </c:pt>
                <c:pt idx="168">
                  <c:v>188.47499999999999</c:v>
                </c:pt>
                <c:pt idx="169">
                  <c:v>191.47499999999999</c:v>
                </c:pt>
                <c:pt idx="170">
                  <c:v>193.47499999999999</c:v>
                </c:pt>
                <c:pt idx="171">
                  <c:v>194.47499999999999</c:v>
                </c:pt>
                <c:pt idx="172">
                  <c:v>194.47499999999999</c:v>
                </c:pt>
                <c:pt idx="173">
                  <c:v>194.47499999999999</c:v>
                </c:pt>
                <c:pt idx="174">
                  <c:v>194.47499999999999</c:v>
                </c:pt>
                <c:pt idx="175">
                  <c:v>194.47499999999999</c:v>
                </c:pt>
                <c:pt idx="176">
                  <c:v>195.47499999999999</c:v>
                </c:pt>
                <c:pt idx="177">
                  <c:v>198.47499999999999</c:v>
                </c:pt>
                <c:pt idx="178">
                  <c:v>201.47499999999999</c:v>
                </c:pt>
                <c:pt idx="179">
                  <c:v>204.47499999999999</c:v>
                </c:pt>
                <c:pt idx="180">
                  <c:v>207.47499999999999</c:v>
                </c:pt>
                <c:pt idx="181">
                  <c:v>210.47499999999999</c:v>
                </c:pt>
                <c:pt idx="182">
                  <c:v>211.47499999999999</c:v>
                </c:pt>
                <c:pt idx="183">
                  <c:v>211.47499999999999</c:v>
                </c:pt>
                <c:pt idx="184">
                  <c:v>211.47499999999999</c:v>
                </c:pt>
                <c:pt idx="185">
                  <c:v>211.47499999999999</c:v>
                </c:pt>
                <c:pt idx="186">
                  <c:v>212.47499999999999</c:v>
                </c:pt>
                <c:pt idx="187">
                  <c:v>214.97499999999999</c:v>
                </c:pt>
                <c:pt idx="188">
                  <c:v>217.47499999999999</c:v>
                </c:pt>
                <c:pt idx="189">
                  <c:v>218.47499999999999</c:v>
                </c:pt>
                <c:pt idx="190">
                  <c:v>219.47499999999999</c:v>
                </c:pt>
                <c:pt idx="191">
                  <c:v>220.47499999999999</c:v>
                </c:pt>
                <c:pt idx="192">
                  <c:v>221.47499999999999</c:v>
                </c:pt>
                <c:pt idx="193">
                  <c:v>221.47499999999999</c:v>
                </c:pt>
                <c:pt idx="194">
                  <c:v>221.47499999999999</c:v>
                </c:pt>
                <c:pt idx="195">
                  <c:v>221.47499999999999</c:v>
                </c:pt>
                <c:pt idx="196">
                  <c:v>221.47499999999999</c:v>
                </c:pt>
                <c:pt idx="197">
                  <c:v>221.47499999999999</c:v>
                </c:pt>
                <c:pt idx="198">
                  <c:v>222.47499999999999</c:v>
                </c:pt>
                <c:pt idx="199">
                  <c:v>222.47499999999999</c:v>
                </c:pt>
                <c:pt idx="200">
                  <c:v>224.47499999999999</c:v>
                </c:pt>
                <c:pt idx="201">
                  <c:v>227.47499999999999</c:v>
                </c:pt>
                <c:pt idx="202">
                  <c:v>230.47499999999999</c:v>
                </c:pt>
                <c:pt idx="203">
                  <c:v>231.97499999999999</c:v>
                </c:pt>
                <c:pt idx="204">
                  <c:v>231.97499999999999</c:v>
                </c:pt>
                <c:pt idx="205">
                  <c:v>231.97499999999999</c:v>
                </c:pt>
                <c:pt idx="206">
                  <c:v>231.97499999999999</c:v>
                </c:pt>
                <c:pt idx="207">
                  <c:v>231.97499999999999</c:v>
                </c:pt>
                <c:pt idx="208">
                  <c:v>231.97499999999999</c:v>
                </c:pt>
                <c:pt idx="209">
                  <c:v>231.97499999999999</c:v>
                </c:pt>
                <c:pt idx="210">
                  <c:v>231.97499999999999</c:v>
                </c:pt>
                <c:pt idx="211">
                  <c:v>231.97499999999999</c:v>
                </c:pt>
                <c:pt idx="212">
                  <c:v>231.97499999999999</c:v>
                </c:pt>
                <c:pt idx="213">
                  <c:v>231.97499999999999</c:v>
                </c:pt>
                <c:pt idx="214">
                  <c:v>231.97499999999999</c:v>
                </c:pt>
                <c:pt idx="215">
                  <c:v>231.97499999999999</c:v>
                </c:pt>
                <c:pt idx="216">
                  <c:v>231.97499999999999</c:v>
                </c:pt>
                <c:pt idx="217">
                  <c:v>231.97499999999999</c:v>
                </c:pt>
              </c:numCache>
            </c:numRef>
          </c:val>
          <c:smooth val="0"/>
          <c:extLst>
            <c:ext xmlns:c16="http://schemas.microsoft.com/office/drawing/2014/chart" uri="{C3380CC4-5D6E-409C-BE32-E72D297353CC}">
              <c16:uniqueId val="{00000006-1474-410B-AEAE-636A5B01D3D3}"/>
            </c:ext>
          </c:extLst>
        </c:ser>
        <c:dLbls>
          <c:showLegendKey val="0"/>
          <c:showVal val="0"/>
          <c:showCatName val="0"/>
          <c:showSerName val="0"/>
          <c:showPercent val="0"/>
          <c:showBubbleSize val="0"/>
        </c:dLbls>
        <c:dropLines>
          <c:spPr>
            <a:ln w="9525" cap="flat" cmpd="sng" algn="ctr">
              <a:solidFill>
                <a:schemeClr val="dk1">
                  <a:lumMod val="35000"/>
                  <a:lumOff val="65000"/>
                  <a:alpha val="33000"/>
                </a:schemeClr>
              </a:solidFill>
              <a:round/>
            </a:ln>
            <a:effectLst/>
          </c:spPr>
        </c:dropLines>
        <c:smooth val="0"/>
        <c:axId val="421730224"/>
        <c:axId val="421729568"/>
      </c:lineChart>
      <c:dateAx>
        <c:axId val="421730224"/>
        <c:scaling>
          <c:orientation val="minMax"/>
          <c:max val="43046"/>
          <c:min val="42849"/>
        </c:scaling>
        <c:delete val="0"/>
        <c:axPos val="b"/>
        <c:majorGridlines>
          <c:spPr>
            <a:ln>
              <a:solidFill>
                <a:schemeClr val="dk1">
                  <a:lumMod val="15000"/>
                  <a:lumOff val="85000"/>
                </a:schemeClr>
              </a:solidFill>
            </a:ln>
            <a:effectLst/>
          </c:spPr>
        </c:majorGridlines>
        <c:numFmt formatCode="m/d/yyyy"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en-US"/>
          </a:p>
        </c:txPr>
        <c:crossAx val="421729568"/>
        <c:crosses val="autoZero"/>
        <c:auto val="1"/>
        <c:lblOffset val="100"/>
        <c:baseTimeUnit val="days"/>
      </c:dateAx>
      <c:valAx>
        <c:axId val="421729568"/>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spc="20" baseline="0">
                <a:solidFill>
                  <a:schemeClr val="dk1">
                    <a:lumMod val="65000"/>
                    <a:lumOff val="35000"/>
                  </a:schemeClr>
                </a:solidFill>
                <a:latin typeface="+mn-lt"/>
                <a:ea typeface="+mn-ea"/>
                <a:cs typeface="+mn-cs"/>
              </a:defRPr>
            </a:pPr>
            <a:endParaRPr lang="en-US"/>
          </a:p>
        </c:txPr>
        <c:crossAx val="421730224"/>
        <c:crosses val="autoZero"/>
        <c:crossBetween val="between"/>
      </c:valAx>
      <c:spPr>
        <a:gradFill>
          <a:gsLst>
            <a:gs pos="100000">
              <a:schemeClr val="lt1">
                <a:lumMod val="95000"/>
              </a:schemeClr>
            </a:gs>
            <a:gs pos="0">
              <a:schemeClr val="lt1"/>
            </a:gs>
          </a:gsLst>
          <a:lin ang="5400000" scaled="0"/>
        </a:grad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dk1">
                  <a:lumMod val="65000"/>
                  <a:lumOff val="35000"/>
                </a:schemeClr>
              </a:solidFill>
              <a:latin typeface="+mn-lt"/>
              <a:ea typeface="+mn-ea"/>
              <a:cs typeface="+mn-cs"/>
            </a:defRPr>
          </a:pPr>
          <a:endParaRPr lang="en-US"/>
        </a:p>
      </c:txPr>
    </c:legend>
    <c:plotVisOnly val="1"/>
    <c:dispBlanksAs val="gap"/>
    <c:showDLblsOverMax val="0"/>
  </c:chart>
  <c:spPr>
    <a:solidFill>
      <a:schemeClr val="lt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2">
  <cs:axisTitle>
    <cs:lnRef idx="0"/>
    <cs:fillRef idx="0"/>
    <cs:effectRef idx="0"/>
    <cs:fontRef idx="minor">
      <a:schemeClr val="lt1">
        <a:lumMod val="85000"/>
      </a:schemeClr>
    </cs:fontRef>
    <cs:defRPr sz="1197"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330" kern="1200"/>
  </cs:chartArea>
  <cs:dataLabel>
    <cs:lnRef idx="0"/>
    <cs:fillRef idx="0"/>
    <cs:effectRef idx="0"/>
    <cs:fontRef idx="minor">
      <a:schemeClr val="lt1">
        <a:lumMod val="85000"/>
      </a:schemeClr>
    </cs:fontRef>
    <cs:defRPr sz="1197" kern="1200"/>
  </cs:dataLabel>
  <cs:dataLabelCallout>
    <cs:lnRef idx="0"/>
    <cs:fillRef idx="0"/>
    <cs:effectRef idx="0"/>
    <cs:fontRef idx="minor">
      <a:schemeClr val="dk1">
        <a:lumMod val="65000"/>
        <a:lumOff val="35000"/>
      </a:schemeClr>
    </cs:fontRef>
    <cs:spPr>
      <a:solidFill>
        <a:schemeClr val="lt1"/>
      </a:solidFill>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ize="5"/>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1197"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2128"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1197"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1197"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lt1"/>
    </cs:fontRef>
    <cs:defRPr sz="900"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0">
  <cs:axisTitle>
    <cs:lnRef idx="0"/>
    <cs:fillRef idx="0"/>
    <cs:effectRef idx="0"/>
    <cs:fontRef idx="minor">
      <a:schemeClr val="dk1">
        <a:lumMod val="65000"/>
        <a:lumOff val="35000"/>
      </a:schemeClr>
    </cs:fontRef>
    <cs:defRPr sz="900" kern="1200" cap="all"/>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b="0" kern="1200" spc="20" baseline="0"/>
  </cs:categoryAxis>
  <cs:chartArea mods="allowNoLineOverride">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65000"/>
        <a:lumOff val="3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0"/>
    <cs:effectRef idx="0"/>
    <cs:fontRef idx="minor">
      <a:schemeClr val="dk1"/>
    </cs:fontRef>
    <cs:spPr>
      <a:ln w="22225" cap="rnd" cmpd="sng" algn="ctr">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cap="flat" cmpd="sng" algn="ctr">
        <a:solidFill>
          <a:schemeClr val="phClr"/>
        </a:solidFill>
        <a:round/>
      </a:ln>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dk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alpha val="33000"/>
          </a:schemeClr>
        </a:solidFill>
        <a:round/>
      </a:ln>
    </cs:spPr>
  </cs:dropLine>
  <cs:errorBar>
    <cs:lnRef idx="0"/>
    <cs:fillRef idx="0"/>
    <cs:effectRef idx="0"/>
    <cs:fontRef idx="minor">
      <a:schemeClr val="dk1"/>
    </cs:fontRef>
    <cs:spPr>
      <a:ln w="9525">
        <a:solidFill>
          <a:schemeClr val="dk1">
            <a:lumMod val="65000"/>
            <a:lumOff val="35000"/>
          </a:schemeClr>
        </a:solidFill>
      </a:ln>
    </cs:spPr>
  </cs:errorBar>
  <cs:floor>
    <cs:lnRef idx="0"/>
    <cs:fillRef idx="0"/>
    <cs:effectRef idx="0"/>
    <cs:fontRef idx="minor">
      <a:schemeClr val="dk1"/>
    </cs:fontRef>
  </cs:floor>
  <cs:gridlineMajor>
    <cs:lnRef idx="0"/>
    <cs:fillRef idx="0"/>
    <cs:effectRef idx="0"/>
    <cs:fontRef idx="minor">
      <a:schemeClr val="dk1"/>
    </cs:fontRef>
    <cs:spPr>
      <a:ln>
        <a:solidFill>
          <a:schemeClr val="dk1">
            <a:lumMod val="15000"/>
            <a:lumOff val="85000"/>
          </a:schemeClr>
        </a:solidFill>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35000"/>
            <a:lumOff val="65000"/>
          </a:schemeClr>
        </a:solidFill>
      </a:ln>
    </cs:spPr>
  </cs:hiLoLine>
  <cs:leaderLine>
    <cs:lnRef idx="0"/>
    <cs:fillRef idx="0"/>
    <cs:effectRef idx="0"/>
    <cs:fontRef idx="minor">
      <a:schemeClr val="dk1"/>
    </cs:fontRef>
    <cs:spPr>
      <a:ln w="9525">
        <a:solidFill>
          <a:schemeClr val="dk1">
            <a:lumMod val="35000"/>
            <a:lumOff val="65000"/>
          </a:schemeClr>
        </a:solidFill>
      </a:ln>
    </cs:spPr>
  </cs:leaderLine>
  <cs:legend>
    <cs:lnRef idx="0"/>
    <cs:fillRef idx="0"/>
    <cs:effectRef idx="0"/>
    <cs:fontRef idx="minor">
      <a:schemeClr val="dk1">
        <a:lumMod val="65000"/>
        <a:lumOff val="35000"/>
      </a:schemeClr>
    </cs:fontRef>
    <cs:defRPr sz="900" kern="1200"/>
  </cs:legend>
  <cs:plotArea>
    <cs:lnRef idx="0"/>
    <cs:fillRef idx="0"/>
    <cs:effectRef idx="0"/>
    <cs:fontRef idx="minor">
      <a:schemeClr val="dk1"/>
    </cs:fontRef>
    <cs:spPr>
      <a:gradFill>
        <a:gsLst>
          <a:gs pos="100000">
            <a:schemeClr val="lt1">
              <a:lumMod val="95000"/>
            </a:schemeClr>
          </a:gs>
          <a:gs pos="0">
            <a:schemeClr val="lt1"/>
          </a:gs>
        </a:gsLst>
        <a:lin ang="5400000" scaled="0"/>
      </a:gradFill>
    </cs:spPr>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900" kern="1200"/>
  </cs:seriesAxis>
  <cs:seriesLine>
    <cs:lnRef idx="0"/>
    <cs:fillRef idx="0"/>
    <cs:effectRef idx="0"/>
    <cs:fontRef idx="minor">
      <a:schemeClr val="dk1"/>
    </cs:fontRef>
    <cs:spPr>
      <a:ln w="9525">
        <a:solidFill>
          <a:schemeClr val="dk1">
            <a:lumMod val="35000"/>
            <a:lumOff val="65000"/>
          </a:schemeClr>
        </a:solidFill>
        <a:prstDash val="dash"/>
      </a:ln>
    </cs:spPr>
  </cs:seriesLine>
  <cs:title>
    <cs:lnRef idx="0"/>
    <cs:fillRef idx="0"/>
    <cs:effectRef idx="0"/>
    <cs:fontRef idx="minor">
      <a:schemeClr val="dk1">
        <a:lumMod val="50000"/>
        <a:lumOff val="50000"/>
      </a:schemeClr>
    </cs:fontRef>
    <cs:defRPr sz="1400" kern="1200" cap="none" spc="2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65000"/>
        <a:lumOff val="35000"/>
      </a:schemeClr>
    </cs:fontRef>
    <cs:defRPr sz="900" kern="1200" spc="20" baseline="0"/>
  </cs:valueAxis>
  <cs:wall>
    <cs:lnRef idx="0"/>
    <cs:fillRef idx="0"/>
    <cs:effectRef idx="0"/>
    <cs:fontRef idx="minor">
      <a:schemeClr val="dk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7-11-07T12:35:49.109" idx="1">
    <p:pos x="10" y="10"/>
    <p:text/>
    <p:extLst>
      <p:ext uri="{C676402C-5697-4E1C-873F-D02D1690AC5C}">
        <p15:threadingInfo xmlns:p15="http://schemas.microsoft.com/office/powerpoint/2012/main" timeZoneBias="-60"/>
      </p:ext>
    </p:extLst>
  </p:cm>
</p:cmLst>
</file>

<file path=ppt/drawings/_rels/vmlDrawing1.vml.rels><?xml version="1.0" encoding="UTF-8" standalone="yes"?>
<Relationships xmlns="http://schemas.openxmlformats.org/package/2006/relationships"><Relationship Id="rId2" Type="http://schemas.openxmlformats.org/officeDocument/2006/relationships/image" Target="../media/image103.emf"/><Relationship Id="rId1" Type="http://schemas.openxmlformats.org/officeDocument/2006/relationships/image" Target="../media/image10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A581F-EF46-4F58-A179-8EB8783513F3}" type="datetimeFigureOut">
              <a:rPr lang="en-GB" smtClean="0"/>
              <a:t>08/11/2017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B3926A-215A-45A6-BFC1-75A409546448}" type="slidenum">
              <a:rPr lang="en-GB" smtClean="0"/>
              <a:t>‹#›</a:t>
            </a:fld>
            <a:endParaRPr lang="en-GB"/>
          </a:p>
        </p:txBody>
      </p:sp>
    </p:spTree>
    <p:extLst>
      <p:ext uri="{BB962C8B-B14F-4D97-AF65-F5344CB8AC3E}">
        <p14:creationId xmlns:p14="http://schemas.microsoft.com/office/powerpoint/2010/main" val="3365053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857A089-78D8-4ECB-9D48-0A019F7C82C5}" type="slidenum">
              <a:rPr lang="en-US" smtClean="0"/>
              <a:pPr/>
              <a:t>8</a:t>
            </a:fld>
            <a:endParaRPr lang="en-US"/>
          </a:p>
        </p:txBody>
      </p:sp>
    </p:spTree>
    <p:extLst>
      <p:ext uri="{BB962C8B-B14F-4D97-AF65-F5344CB8AC3E}">
        <p14:creationId xmlns:p14="http://schemas.microsoft.com/office/powerpoint/2010/main" val="1278984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p:spPr>
        <p:txBody>
          <a:bodyPr/>
          <a:lstStyle/>
          <a:p>
            <a:pPr eaLnBrk="1" hangingPunct="1"/>
            <a:endParaRPr lang="de-DE" smtClean="0"/>
          </a:p>
        </p:txBody>
      </p:sp>
    </p:spTree>
    <p:extLst>
      <p:ext uri="{BB962C8B-B14F-4D97-AF65-F5344CB8AC3E}">
        <p14:creationId xmlns:p14="http://schemas.microsoft.com/office/powerpoint/2010/main" val="114906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About 5% of</a:t>
            </a:r>
            <a:r>
              <a:rPr lang="en-US" baseline="0" dirty="0" smtClean="0"/>
              <a:t> the expected yield of 72Se delivered to </a:t>
            </a:r>
            <a:r>
              <a:rPr lang="en-US" baseline="0" dirty="0" err="1" smtClean="0"/>
              <a:t>Miniball</a:t>
            </a:r>
            <a:r>
              <a:rPr lang="en-US" baseline="0" dirty="0" smtClean="0"/>
              <a:t>. Physics goals (obviously) not met BUT there is some evidence that we populate the key excited 0+ state which, when </a:t>
            </a:r>
            <a:r>
              <a:rPr lang="en-US" baseline="0" dirty="0" err="1" smtClean="0"/>
              <a:t>analysed</a:t>
            </a:r>
            <a:r>
              <a:rPr lang="en-US" baseline="0" dirty="0" smtClean="0"/>
              <a:t>, will reveal the first direct information about competing shapes in this nucleus. Theoretical calculations disagree about the nature of this state. However, this needs to be confirmed as the energy of this transition is low so tricky to untangle from the background. </a:t>
            </a:r>
          </a:p>
          <a:p>
            <a:endParaRPr lang="en-US" baseline="0" dirty="0" smtClean="0"/>
          </a:p>
          <a:p>
            <a:pPr marL="171450" indent="-171450">
              <a:buFontTx/>
              <a:buChar char="-"/>
            </a:pPr>
            <a:r>
              <a:rPr lang="en-US" dirty="0" smtClean="0"/>
              <a:t>The</a:t>
            </a:r>
            <a:r>
              <a:rPr lang="en-US" baseline="0" dirty="0" smtClean="0"/>
              <a:t> data are presently being investigated by Adam </a:t>
            </a:r>
            <a:r>
              <a:rPr lang="en-US" baseline="0" dirty="0" err="1" smtClean="0"/>
              <a:t>Kennington</a:t>
            </a:r>
            <a:r>
              <a:rPr lang="en-US" baseline="0" dirty="0" smtClean="0"/>
              <a:t> (</a:t>
            </a:r>
            <a:r>
              <a:rPr lang="en-US" baseline="0" dirty="0" err="1" smtClean="0"/>
              <a:t>Ph.D</a:t>
            </a:r>
            <a:r>
              <a:rPr lang="en-US" baseline="0" dirty="0" smtClean="0"/>
              <a:t> student at University of Surrey). </a:t>
            </a:r>
          </a:p>
          <a:p>
            <a:pPr marL="171450" indent="-171450">
              <a:buFontTx/>
              <a:buChar cha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Used a VADIS ion source (molybdenum) rather than a FEBIAD (carbon) one.</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dirty="0" smtClean="0"/>
              <a:t>One night shift + a few hours of stable running (but with much reduced beam intensity). After this no</a:t>
            </a:r>
            <a:r>
              <a:rPr lang="en-US" baseline="0" dirty="0" smtClean="0"/>
              <a:t> beam delivered. </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Unexpected 68Ge contamination</a:t>
            </a:r>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baseline="0"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US" baseline="0" dirty="0" smtClean="0"/>
              <a:t>Long half life of 72Se means that we do not have beta decay data from </a:t>
            </a:r>
            <a:r>
              <a:rPr lang="en-US" baseline="0" dirty="0" err="1" smtClean="0"/>
              <a:t>Miniball</a:t>
            </a:r>
            <a:r>
              <a:rPr lang="en-US" baseline="0" dirty="0" smtClean="0"/>
              <a:t> but we could estimate the beam intensity at </a:t>
            </a:r>
            <a:r>
              <a:rPr lang="en-US" baseline="0" dirty="0" err="1" smtClean="0"/>
              <a:t>Miniball</a:t>
            </a:r>
            <a:r>
              <a:rPr lang="en-US" baseline="0" dirty="0" smtClean="0"/>
              <a:t> from the Coulomb-excitation cross sections. </a:t>
            </a:r>
            <a:endParaRPr lang="en-US" dirty="0" smtClean="0"/>
          </a:p>
          <a:p>
            <a:pPr marL="171450" marR="0" indent="-171450" algn="l" defTabSz="914400" rtl="0" eaLnBrk="1" fontAlgn="auto" latinLnBrk="0" hangingPunct="1">
              <a:lnSpc>
                <a:spcPct val="100000"/>
              </a:lnSpc>
              <a:spcBef>
                <a:spcPts val="0"/>
              </a:spcBef>
              <a:spcAft>
                <a:spcPts val="0"/>
              </a:spcAft>
              <a:buClrTx/>
              <a:buSzTx/>
              <a:buFontTx/>
              <a:buChar char="-"/>
              <a:tabLst/>
              <a:defRPr/>
            </a:pPr>
            <a:endParaRPr lang="en-US" dirty="0" smtClean="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4C4AAD10-80F6-674B-8279-CEC46C55C7D8}" type="slidenum">
              <a:rPr lang="en-US" smtClean="0"/>
              <a:t>20</a:t>
            </a:fld>
            <a:endParaRPr lang="en-US"/>
          </a:p>
        </p:txBody>
      </p:sp>
    </p:spTree>
    <p:extLst>
      <p:ext uri="{BB962C8B-B14F-4D97-AF65-F5344CB8AC3E}">
        <p14:creationId xmlns:p14="http://schemas.microsoft.com/office/powerpoint/2010/main" val="33145572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4B3926A-215A-45A6-BFC1-75A409546448}" type="slidenum">
              <a:rPr lang="en-GB" smtClean="0"/>
              <a:t>27</a:t>
            </a:fld>
            <a:endParaRPr lang="en-GB"/>
          </a:p>
        </p:txBody>
      </p:sp>
    </p:spTree>
    <p:extLst>
      <p:ext uri="{BB962C8B-B14F-4D97-AF65-F5344CB8AC3E}">
        <p14:creationId xmlns:p14="http://schemas.microsoft.com/office/powerpoint/2010/main" val="25133605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4B3926A-215A-45A6-BFC1-75A409546448}" type="slidenum">
              <a:rPr lang="en-GB" smtClean="0"/>
              <a:t>29</a:t>
            </a:fld>
            <a:endParaRPr lang="en-GB"/>
          </a:p>
        </p:txBody>
      </p:sp>
    </p:spTree>
    <p:extLst>
      <p:ext uri="{BB962C8B-B14F-4D97-AF65-F5344CB8AC3E}">
        <p14:creationId xmlns:p14="http://schemas.microsoft.com/office/powerpoint/2010/main" val="1993983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E1A80C-FCCE-49BC-AC1D-0CDEC3AF4C46}" type="datetimeFigureOut">
              <a:rPr lang="en-GB" smtClean="0"/>
              <a:t>08/11/2017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5476020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E1A80C-FCCE-49BC-AC1D-0CDEC3AF4C46}" type="datetimeFigureOut">
              <a:rPr lang="en-GB" smtClean="0"/>
              <a:t>08/11/2017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25645829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E1A80C-FCCE-49BC-AC1D-0CDEC3AF4C46}" type="datetimeFigureOut">
              <a:rPr lang="en-GB" smtClean="0"/>
              <a:t>08/11/2017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3155294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E1A80C-FCCE-49BC-AC1D-0CDEC3AF4C46}" type="datetimeFigureOut">
              <a:rPr lang="en-GB" smtClean="0"/>
              <a:t>08/11/2017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4275164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E1A80C-FCCE-49BC-AC1D-0CDEC3AF4C46}" type="datetimeFigureOut">
              <a:rPr lang="en-GB" smtClean="0"/>
              <a:t>08/11/2017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3377011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E1A80C-FCCE-49BC-AC1D-0CDEC3AF4C46}" type="datetimeFigureOut">
              <a:rPr lang="en-GB" smtClean="0"/>
              <a:t>08/11/2017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1020920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E1A80C-FCCE-49BC-AC1D-0CDEC3AF4C46}" type="datetimeFigureOut">
              <a:rPr lang="en-GB" smtClean="0"/>
              <a:t>08/11/2017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2692677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E1A80C-FCCE-49BC-AC1D-0CDEC3AF4C46}" type="datetimeFigureOut">
              <a:rPr lang="en-GB" smtClean="0"/>
              <a:t>08/11/2017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549852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E1A80C-FCCE-49BC-AC1D-0CDEC3AF4C46}" type="datetimeFigureOut">
              <a:rPr lang="en-GB" smtClean="0"/>
              <a:t>08/11/2017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2374755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E1A80C-FCCE-49BC-AC1D-0CDEC3AF4C46}" type="datetimeFigureOut">
              <a:rPr lang="en-GB" smtClean="0"/>
              <a:t>08/11/2017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4031558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DE1A80C-FCCE-49BC-AC1D-0CDEC3AF4C46}" type="datetimeFigureOut">
              <a:rPr lang="en-GB" smtClean="0"/>
              <a:t>08/11/2017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502C3E-1D28-4B95-B101-0D867381283A}" type="slidenum">
              <a:rPr lang="en-GB" smtClean="0"/>
              <a:t>‹#›</a:t>
            </a:fld>
            <a:endParaRPr lang="en-GB"/>
          </a:p>
        </p:txBody>
      </p:sp>
    </p:spTree>
    <p:extLst>
      <p:ext uri="{BB962C8B-B14F-4D97-AF65-F5344CB8AC3E}">
        <p14:creationId xmlns:p14="http://schemas.microsoft.com/office/powerpoint/2010/main" val="1083718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E1A80C-FCCE-49BC-AC1D-0CDEC3AF4C46}" type="datetimeFigureOut">
              <a:rPr lang="en-GB" smtClean="0"/>
              <a:t>08/11/2017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502C3E-1D28-4B95-B101-0D867381283A}" type="slidenum">
              <a:rPr lang="en-GB" smtClean="0"/>
              <a:t>‹#›</a:t>
            </a:fld>
            <a:endParaRPr lang="en-GB"/>
          </a:p>
        </p:txBody>
      </p:sp>
    </p:spTree>
    <p:extLst>
      <p:ext uri="{BB962C8B-B14F-4D97-AF65-F5344CB8AC3E}">
        <p14:creationId xmlns:p14="http://schemas.microsoft.com/office/powerpoint/2010/main" val="6214450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44.PNG"/></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jpe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58.png"/><Relationship Id="rId13" Type="http://schemas.microsoft.com/office/2007/relationships/hdphoto" Target="../media/hdphoto2.wdp"/><Relationship Id="rId3" Type="http://schemas.openxmlformats.org/officeDocument/2006/relationships/image" Target="../media/image53.png"/><Relationship Id="rId7" Type="http://schemas.openxmlformats.org/officeDocument/2006/relationships/image" Target="../media/image57.png"/><Relationship Id="rId12" Type="http://schemas.openxmlformats.org/officeDocument/2006/relationships/image" Target="../media/image61.png"/><Relationship Id="rId2" Type="http://schemas.openxmlformats.org/officeDocument/2006/relationships/image" Target="../media/image52.png"/><Relationship Id="rId1" Type="http://schemas.openxmlformats.org/officeDocument/2006/relationships/slideLayout" Target="../slideLayouts/slideLayout2.xml"/><Relationship Id="rId6" Type="http://schemas.openxmlformats.org/officeDocument/2006/relationships/image" Target="../media/image56.png"/><Relationship Id="rId11" Type="http://schemas.microsoft.com/office/2007/relationships/hdphoto" Target="../media/hdphoto1.wdp"/><Relationship Id="rId5" Type="http://schemas.openxmlformats.org/officeDocument/2006/relationships/image" Target="../media/image55.png"/><Relationship Id="rId10" Type="http://schemas.openxmlformats.org/officeDocument/2006/relationships/image" Target="../media/image60.png"/><Relationship Id="rId4" Type="http://schemas.openxmlformats.org/officeDocument/2006/relationships/image" Target="../media/image54.png"/><Relationship Id="rId9" Type="http://schemas.openxmlformats.org/officeDocument/2006/relationships/image" Target="../media/image59.PNG"/></Relationships>
</file>

<file path=ppt/slides/_rels/slide17.xml.rels><?xml version="1.0" encoding="UTF-8" standalone="yes"?>
<Relationships xmlns="http://schemas.openxmlformats.org/package/2006/relationships"><Relationship Id="rId8" Type="http://schemas.openxmlformats.org/officeDocument/2006/relationships/image" Target="../media/image68.png"/><Relationship Id="rId13" Type="http://schemas.openxmlformats.org/officeDocument/2006/relationships/image" Target="../media/image73.jpeg"/><Relationship Id="rId3" Type="http://schemas.openxmlformats.org/officeDocument/2006/relationships/image" Target="../media/image63.wmf"/><Relationship Id="rId7" Type="http://schemas.openxmlformats.org/officeDocument/2006/relationships/image" Target="../media/image67.wmf"/><Relationship Id="rId12" Type="http://schemas.openxmlformats.org/officeDocument/2006/relationships/image" Target="../media/image72.png"/><Relationship Id="rId2"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66.png"/><Relationship Id="rId11" Type="http://schemas.openxmlformats.org/officeDocument/2006/relationships/image" Target="../media/image71.png"/><Relationship Id="rId5" Type="http://schemas.openxmlformats.org/officeDocument/2006/relationships/image" Target="../media/image65.png"/><Relationship Id="rId10" Type="http://schemas.openxmlformats.org/officeDocument/2006/relationships/image" Target="../media/image70.jpeg"/><Relationship Id="rId4" Type="http://schemas.openxmlformats.org/officeDocument/2006/relationships/image" Target="../media/image64.wmf"/><Relationship Id="rId9" Type="http://schemas.openxmlformats.org/officeDocument/2006/relationships/image" Target="../media/image69.emf"/></Relationships>
</file>

<file path=ppt/slides/_rels/slide1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jpe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19.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3.emf"/><Relationship Id="rId5" Type="http://schemas.openxmlformats.org/officeDocument/2006/relationships/image" Target="../media/image82.emf"/><Relationship Id="rId4" Type="http://schemas.openxmlformats.org/officeDocument/2006/relationships/image" Target="../media/image81.emf"/></Relationships>
</file>

<file path=ppt/slides/_rels/slide2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jp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2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png"/><Relationship Id="rId1" Type="http://schemas.openxmlformats.org/officeDocument/2006/relationships/slideLayout" Target="../slideLayouts/slideLayout7.xml"/><Relationship Id="rId5" Type="http://schemas.openxmlformats.org/officeDocument/2006/relationships/image" Target="../media/image89.png"/><Relationship Id="rId4" Type="http://schemas.openxmlformats.org/officeDocument/2006/relationships/image" Target="../media/image88.png"/></Relationships>
</file>

<file path=ppt/slides/_rels/slide2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jpeg"/><Relationship Id="rId1" Type="http://schemas.openxmlformats.org/officeDocument/2006/relationships/slideLayout" Target="../slideLayouts/slideLayout7.xml"/><Relationship Id="rId5" Type="http://schemas.openxmlformats.org/officeDocument/2006/relationships/image" Target="../media/image93.png"/><Relationship Id="rId4" Type="http://schemas.openxmlformats.org/officeDocument/2006/relationships/image" Target="../media/image92.png"/></Relationships>
</file>

<file path=ppt/slides/_rels/slide25.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jpe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26.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97.png"/><Relationship Id="rId1" Type="http://schemas.openxmlformats.org/officeDocument/2006/relationships/slideLayout" Target="../slideLayouts/slideLayout2.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s>
</file>

<file path=ppt/slides/_rels/slide2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03.emf"/><Relationship Id="rId3" Type="http://schemas.openxmlformats.org/officeDocument/2006/relationships/notesSlide" Target="../notesSlides/notesSlide5.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4.png"/><Relationship Id="rId5" Type="http://schemas.openxmlformats.org/officeDocument/2006/relationships/image" Target="../media/image102.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jpeg"/><Relationship Id="rId7" Type="http://schemas.openxmlformats.org/officeDocument/2006/relationships/image" Target="../media/image110.png"/><Relationship Id="rId2" Type="http://schemas.openxmlformats.org/officeDocument/2006/relationships/image" Target="../media/image105.jpeg"/><Relationship Id="rId1" Type="http://schemas.openxmlformats.org/officeDocument/2006/relationships/slideLayout" Target="../slideLayouts/slideLayout2.xml"/><Relationship Id="rId6" Type="http://schemas.openxmlformats.org/officeDocument/2006/relationships/image" Target="../media/image109.png"/><Relationship Id="rId5" Type="http://schemas.openxmlformats.org/officeDocument/2006/relationships/image" Target="../media/image108.jpeg"/><Relationship Id="rId4" Type="http://schemas.openxmlformats.org/officeDocument/2006/relationships/image" Target="../media/image107.jpeg"/></Relationships>
</file>

<file path=ppt/slides/_rels/slide32.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jpeg"/><Relationship Id="rId13" Type="http://schemas.openxmlformats.org/officeDocument/2006/relationships/image" Target="../media/image16.jpeg"/><Relationship Id="rId18" Type="http://schemas.openxmlformats.org/officeDocument/2006/relationships/image" Target="../media/image21.png"/><Relationship Id="rId3" Type="http://schemas.openxmlformats.org/officeDocument/2006/relationships/image" Target="../media/image6.emf"/><Relationship Id="rId21" Type="http://schemas.openxmlformats.org/officeDocument/2006/relationships/image" Target="../media/image24.jpeg"/><Relationship Id="rId7" Type="http://schemas.openxmlformats.org/officeDocument/2006/relationships/image" Target="../media/image10.jpeg"/><Relationship Id="rId12" Type="http://schemas.openxmlformats.org/officeDocument/2006/relationships/image" Target="../media/image15.emf"/><Relationship Id="rId17" Type="http://schemas.openxmlformats.org/officeDocument/2006/relationships/image" Target="../media/image20.jpeg"/><Relationship Id="rId2" Type="http://schemas.openxmlformats.org/officeDocument/2006/relationships/image" Target="../media/image5.jpeg"/><Relationship Id="rId16" Type="http://schemas.openxmlformats.org/officeDocument/2006/relationships/image" Target="../media/image19.jpeg"/><Relationship Id="rId20"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4.jpe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emf"/><Relationship Id="rId19" Type="http://schemas.openxmlformats.org/officeDocument/2006/relationships/image" Target="../media/image22.pn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emf"/><Relationship Id="rId22" Type="http://schemas.openxmlformats.org/officeDocument/2006/relationships/image" Target="../media/image25.emf"/></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9510" y="390525"/>
            <a:ext cx="6037837" cy="3281978"/>
          </a:xfrm>
          <a:prstGeom prst="rect">
            <a:avLst/>
          </a:prstGeom>
        </p:spPr>
      </p:pic>
      <p:pic>
        <p:nvPicPr>
          <p:cNvPr id="5" name="Picture 4"/>
          <p:cNvPicPr>
            <a:picLocks noChangeAspect="1"/>
          </p:cNvPicPr>
          <p:nvPr/>
        </p:nvPicPr>
        <p:blipFill>
          <a:blip r:embed="rId3"/>
          <a:stretch>
            <a:fillRect/>
          </a:stretch>
        </p:blipFill>
        <p:spPr>
          <a:xfrm>
            <a:off x="4468382" y="1388909"/>
            <a:ext cx="5799568" cy="3141432"/>
          </a:xfrm>
          <a:prstGeom prst="rect">
            <a:avLst/>
          </a:prstGeom>
        </p:spPr>
      </p:pic>
      <p:pic>
        <p:nvPicPr>
          <p:cNvPr id="6" name="Picture 5"/>
          <p:cNvPicPr>
            <a:picLocks noChangeAspect="1"/>
          </p:cNvPicPr>
          <p:nvPr/>
        </p:nvPicPr>
        <p:blipFill>
          <a:blip r:embed="rId4"/>
          <a:stretch>
            <a:fillRect/>
          </a:stretch>
        </p:blipFill>
        <p:spPr>
          <a:xfrm>
            <a:off x="7086600" y="3838075"/>
            <a:ext cx="4852433" cy="2628401"/>
          </a:xfrm>
          <a:prstGeom prst="rect">
            <a:avLst/>
          </a:prstGeom>
        </p:spPr>
      </p:pic>
      <p:sp>
        <p:nvSpPr>
          <p:cNvPr id="7" name="TextBox 6"/>
          <p:cNvSpPr txBox="1"/>
          <p:nvPr/>
        </p:nvSpPr>
        <p:spPr>
          <a:xfrm>
            <a:off x="447675" y="5297892"/>
            <a:ext cx="5609741" cy="1200329"/>
          </a:xfrm>
          <a:prstGeom prst="rect">
            <a:avLst/>
          </a:prstGeom>
          <a:noFill/>
        </p:spPr>
        <p:txBody>
          <a:bodyPr wrap="none" rtlCol="0">
            <a:spAutoFit/>
          </a:bodyPr>
          <a:lstStyle/>
          <a:p>
            <a:r>
              <a:rPr lang="en-US" sz="2400" dirty="0" smtClean="0"/>
              <a:t>News from the 2017 ISOLDE running period</a:t>
            </a:r>
          </a:p>
          <a:p>
            <a:endParaRPr lang="en-US" sz="2400" dirty="0"/>
          </a:p>
          <a:p>
            <a:r>
              <a:rPr lang="en-US" sz="2400" dirty="0" smtClean="0"/>
              <a:t>Karl Johnston  </a:t>
            </a:r>
            <a:endParaRPr lang="en-GB" sz="2400" dirty="0"/>
          </a:p>
        </p:txBody>
      </p:sp>
    </p:spTree>
    <p:extLst>
      <p:ext uri="{BB962C8B-B14F-4D97-AF65-F5344CB8AC3E}">
        <p14:creationId xmlns:p14="http://schemas.microsoft.com/office/powerpoint/2010/main" val="39696507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59180" y="3703893"/>
            <a:ext cx="2446338" cy="290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a:grpSpLocks/>
          </p:cNvGrpSpPr>
          <p:nvPr/>
        </p:nvGrpSpPr>
        <p:grpSpPr bwMode="auto">
          <a:xfrm>
            <a:off x="1557443" y="2003681"/>
            <a:ext cx="9012237" cy="2909887"/>
            <a:chOff x="131748" y="1773238"/>
            <a:chExt cx="9012252" cy="2909544"/>
          </a:xfrm>
        </p:grpSpPr>
        <p:grpSp>
          <p:nvGrpSpPr>
            <p:cNvPr id="6" name="Group 25"/>
            <p:cNvGrpSpPr>
              <a:grpSpLocks/>
            </p:cNvGrpSpPr>
            <p:nvPr/>
          </p:nvGrpSpPr>
          <p:grpSpPr bwMode="auto">
            <a:xfrm>
              <a:off x="131748" y="1773238"/>
              <a:ext cx="9012252" cy="2909544"/>
              <a:chOff x="131748" y="1773238"/>
              <a:chExt cx="9012252" cy="2909544"/>
            </a:xfrm>
          </p:grpSpPr>
          <p:grpSp>
            <p:nvGrpSpPr>
              <p:cNvPr id="9" name="Group 9"/>
              <p:cNvGrpSpPr>
                <a:grpSpLocks/>
              </p:cNvGrpSpPr>
              <p:nvPr/>
            </p:nvGrpSpPr>
            <p:grpSpPr bwMode="auto">
              <a:xfrm>
                <a:off x="131748" y="1773238"/>
                <a:ext cx="9012252" cy="2909544"/>
                <a:chOff x="131748" y="1773238"/>
                <a:chExt cx="9012252" cy="2909544"/>
              </a:xfrm>
            </p:grpSpPr>
            <p:grpSp>
              <p:nvGrpSpPr>
                <p:cNvPr id="11" name="Group 46"/>
                <p:cNvGrpSpPr>
                  <a:grpSpLocks/>
                </p:cNvGrpSpPr>
                <p:nvPr/>
              </p:nvGrpSpPr>
              <p:grpSpPr bwMode="auto">
                <a:xfrm>
                  <a:off x="6000750" y="1773238"/>
                  <a:ext cx="3143250" cy="2909544"/>
                  <a:chOff x="5804064" y="1114572"/>
                  <a:chExt cx="3142512" cy="2909630"/>
                </a:xfrm>
              </p:grpSpPr>
              <p:grpSp>
                <p:nvGrpSpPr>
                  <p:cNvPr id="16" name="Group 44"/>
                  <p:cNvGrpSpPr>
                    <a:grpSpLocks/>
                  </p:cNvGrpSpPr>
                  <p:nvPr/>
                </p:nvGrpSpPr>
                <p:grpSpPr bwMode="auto">
                  <a:xfrm>
                    <a:off x="5804064" y="1114572"/>
                    <a:ext cx="3142512" cy="2909630"/>
                    <a:chOff x="5804064" y="1114572"/>
                    <a:chExt cx="3142512" cy="2909630"/>
                  </a:xfrm>
                </p:grpSpPr>
                <p:cxnSp>
                  <p:nvCxnSpPr>
                    <p:cNvPr id="18" name="Straight Connector 17"/>
                    <p:cNvCxnSpPr/>
                    <p:nvPr/>
                  </p:nvCxnSpPr>
                  <p:spPr>
                    <a:xfrm>
                      <a:off x="6473828" y="1405058"/>
                      <a:ext cx="726905"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7200733" y="3636886"/>
                      <a:ext cx="1745843"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0" name="TextBox 6"/>
                    <p:cNvSpPr txBox="1">
                      <a:spLocks noChangeArrowheads="1"/>
                    </p:cNvSpPr>
                    <p:nvPr/>
                  </p:nvSpPr>
                  <p:spPr bwMode="auto">
                    <a:xfrm>
                      <a:off x="5804064" y="1147910"/>
                      <a:ext cx="674529" cy="36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baseline="30000">
                          <a:solidFill>
                            <a:srgbClr val="0070C0"/>
                          </a:solidFill>
                        </a:rPr>
                        <a:t>214g</a:t>
                      </a:r>
                      <a:r>
                        <a:rPr lang="en-GB" altLang="en-US" sz="1800" b="1">
                          <a:solidFill>
                            <a:srgbClr val="0070C0"/>
                          </a:solidFill>
                        </a:rPr>
                        <a:t>Bi</a:t>
                      </a:r>
                    </a:p>
                  </p:txBody>
                </p:sp>
                <p:sp>
                  <p:nvSpPr>
                    <p:cNvPr id="21" name="TextBox 7"/>
                    <p:cNvSpPr txBox="1">
                      <a:spLocks noChangeArrowheads="1"/>
                    </p:cNvSpPr>
                    <p:nvPr/>
                  </p:nvSpPr>
                  <p:spPr bwMode="auto">
                    <a:xfrm>
                      <a:off x="8003365" y="3657479"/>
                      <a:ext cx="661832" cy="366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baseline="30000"/>
                        <a:t>214</a:t>
                      </a:r>
                      <a:r>
                        <a:rPr lang="en-GB" altLang="en-US" sz="1800" b="1"/>
                        <a:t>Po</a:t>
                      </a:r>
                    </a:p>
                  </p:txBody>
                </p:sp>
                <p:cxnSp>
                  <p:nvCxnSpPr>
                    <p:cNvPr id="22" name="Straight Connector 21"/>
                    <p:cNvCxnSpPr/>
                    <p:nvPr/>
                  </p:nvCxnSpPr>
                  <p:spPr>
                    <a:xfrm>
                      <a:off x="7416583" y="3276556"/>
                      <a:ext cx="539624"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416583" y="2989243"/>
                      <a:ext cx="539624"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416583" y="2628913"/>
                      <a:ext cx="539624"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416583" y="2197151"/>
                      <a:ext cx="539624"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6" name="TextBox 15"/>
                    <p:cNvSpPr txBox="1">
                      <a:spLocks noChangeArrowheads="1"/>
                    </p:cNvSpPr>
                    <p:nvPr/>
                  </p:nvSpPr>
                  <p:spPr bwMode="auto">
                    <a:xfrm rot="-5400000">
                      <a:off x="6191057" y="2481486"/>
                      <a:ext cx="2017771" cy="27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200">
                          <a:solidFill>
                            <a:srgbClr val="0070C0"/>
                          </a:solidFill>
                        </a:rPr>
                        <a:t>Many low spin states(0,1,2)</a:t>
                      </a:r>
                    </a:p>
                  </p:txBody>
                </p:sp>
                <p:sp>
                  <p:nvSpPr>
                    <p:cNvPr id="27" name="TextBox 21"/>
                    <p:cNvSpPr txBox="1">
                      <a:spLocks noChangeArrowheads="1"/>
                    </p:cNvSpPr>
                    <p:nvPr/>
                  </p:nvSpPr>
                  <p:spPr bwMode="auto">
                    <a:xfrm>
                      <a:off x="7261047" y="3033916"/>
                      <a:ext cx="331709" cy="304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0070C0"/>
                          </a:solidFill>
                        </a:rPr>
                        <a:t>2</a:t>
                      </a:r>
                      <a:r>
                        <a:rPr lang="en-GB" altLang="en-US" sz="1400" baseline="30000">
                          <a:solidFill>
                            <a:srgbClr val="0070C0"/>
                          </a:solidFill>
                        </a:rPr>
                        <a:t>+</a:t>
                      </a:r>
                    </a:p>
                  </p:txBody>
                </p:sp>
                <p:cxnSp>
                  <p:nvCxnSpPr>
                    <p:cNvPr id="28" name="Straight Arrow Connector 27"/>
                    <p:cNvCxnSpPr/>
                    <p:nvPr/>
                  </p:nvCxnSpPr>
                  <p:spPr>
                    <a:xfrm>
                      <a:off x="7061066" y="1405058"/>
                      <a:ext cx="355517" cy="414301"/>
                    </a:xfrm>
                    <a:prstGeom prst="straightConnector1">
                      <a:avLst/>
                    </a:prstGeom>
                    <a:ln w="25400">
                      <a:tailEnd type="triangle" w="lg" len="med"/>
                    </a:ln>
                  </p:spPr>
                  <p:style>
                    <a:lnRef idx="1">
                      <a:schemeClr val="accent1"/>
                    </a:lnRef>
                    <a:fillRef idx="0">
                      <a:schemeClr val="accent1"/>
                    </a:fillRef>
                    <a:effectRef idx="0">
                      <a:schemeClr val="accent1"/>
                    </a:effectRef>
                    <a:fontRef idx="minor">
                      <a:schemeClr val="tx1"/>
                    </a:fontRef>
                  </p:style>
                </p:cxnSp>
                <p:sp>
                  <p:nvSpPr>
                    <p:cNvPr id="29" name="TextBox 32"/>
                    <p:cNvSpPr txBox="1">
                      <a:spLocks noChangeArrowheads="1"/>
                    </p:cNvSpPr>
                    <p:nvPr/>
                  </p:nvSpPr>
                  <p:spPr bwMode="auto">
                    <a:xfrm>
                      <a:off x="6881723" y="1449544"/>
                      <a:ext cx="355517" cy="366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Symbol" panose="05050102010706020507" pitchFamily="18" charset="2"/>
                        </a:rPr>
                        <a:t>b</a:t>
                      </a:r>
                      <a:r>
                        <a:rPr lang="en-GB" altLang="en-US" sz="1800" baseline="30000"/>
                        <a:t>-</a:t>
                      </a:r>
                    </a:p>
                  </p:txBody>
                </p:sp>
                <p:sp>
                  <p:nvSpPr>
                    <p:cNvPr id="30" name="TextBox 36"/>
                    <p:cNvSpPr txBox="1">
                      <a:spLocks noChangeArrowheads="1"/>
                    </p:cNvSpPr>
                    <p:nvPr/>
                  </p:nvSpPr>
                  <p:spPr bwMode="auto">
                    <a:xfrm>
                      <a:off x="6799193" y="1114572"/>
                      <a:ext cx="517403" cy="304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0070C0"/>
                          </a:solidFill>
                        </a:rPr>
                        <a:t>(0,1)</a:t>
                      </a:r>
                    </a:p>
                  </p:txBody>
                </p:sp>
                <p:sp>
                  <p:nvSpPr>
                    <p:cNvPr id="31" name="Rectangle 37"/>
                    <p:cNvSpPr>
                      <a:spLocks noChangeArrowheads="1"/>
                    </p:cNvSpPr>
                    <p:nvPr/>
                  </p:nvSpPr>
                  <p:spPr bwMode="auto">
                    <a:xfrm>
                      <a:off x="5804064" y="1495583"/>
                      <a:ext cx="1120512" cy="27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200"/>
                        <a:t>Q(</a:t>
                      </a:r>
                      <a:r>
                        <a:rPr lang="el-GR" altLang="en-US" sz="1200"/>
                        <a:t>β)=3270</a:t>
                      </a:r>
                      <a:r>
                        <a:rPr lang="en-GB" altLang="en-US" sz="1200"/>
                        <a:t> keV</a:t>
                      </a:r>
                    </a:p>
                  </p:txBody>
                </p:sp>
              </p:grpSp>
              <p:sp>
                <p:nvSpPr>
                  <p:cNvPr id="17" name="TextBox 45"/>
                  <p:cNvSpPr txBox="1">
                    <a:spLocks noChangeArrowheads="1"/>
                  </p:cNvSpPr>
                  <p:nvPr/>
                </p:nvSpPr>
                <p:spPr bwMode="auto">
                  <a:xfrm>
                    <a:off x="7302312" y="3389526"/>
                    <a:ext cx="331710" cy="304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0070C0"/>
                        </a:solidFill>
                      </a:rPr>
                      <a:t>0</a:t>
                    </a:r>
                    <a:r>
                      <a:rPr lang="en-GB" altLang="en-US" sz="1400" baseline="30000">
                        <a:solidFill>
                          <a:srgbClr val="0070C0"/>
                        </a:solidFill>
                      </a:rPr>
                      <a:t>+</a:t>
                    </a:r>
                  </a:p>
                </p:txBody>
              </p:sp>
            </p:grpSp>
            <p:grpSp>
              <p:nvGrpSpPr>
                <p:cNvPr id="12" name="Group 8"/>
                <p:cNvGrpSpPr>
                  <a:grpSpLocks/>
                </p:cNvGrpSpPr>
                <p:nvPr/>
              </p:nvGrpSpPr>
              <p:grpSpPr bwMode="auto">
                <a:xfrm>
                  <a:off x="131748" y="2605648"/>
                  <a:ext cx="5952420" cy="1975877"/>
                  <a:chOff x="131748" y="2605648"/>
                  <a:chExt cx="5952420" cy="1975877"/>
                </a:xfrm>
              </p:grpSpPr>
              <p:sp>
                <p:nvSpPr>
                  <p:cNvPr id="13" name="Rectangle 48"/>
                  <p:cNvSpPr>
                    <a:spLocks noChangeArrowheads="1"/>
                  </p:cNvSpPr>
                  <p:nvPr/>
                </p:nvSpPr>
                <p:spPr bwMode="auto">
                  <a:xfrm>
                    <a:off x="131748" y="2605648"/>
                    <a:ext cx="564834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Wingdings" panose="05000000000000000000" pitchFamily="2" charset="2"/>
                      <a:buNone/>
                    </a:pPr>
                    <a:r>
                      <a:rPr lang="en-GB" altLang="en-US" sz="1800">
                        <a:solidFill>
                          <a:schemeClr val="hlink"/>
                        </a:solidFill>
                        <a:latin typeface="Arial" panose="020B0604020202020204" pitchFamily="34" charset="0"/>
                      </a:rPr>
                      <a:t>An example: </a:t>
                    </a:r>
                    <a:r>
                      <a:rPr lang="en-GB" altLang="en-US" sz="1800">
                        <a:solidFill>
                          <a:srgbClr val="FF0000"/>
                        </a:solidFill>
                        <a:latin typeface="Arial" panose="020B0604020202020204" pitchFamily="34" charset="0"/>
                      </a:rPr>
                      <a:t>Direct identification and spectroscopy </a:t>
                    </a:r>
                  </a:p>
                  <a:p>
                    <a:pPr eaLnBrk="1" hangingPunct="1">
                      <a:spcBef>
                        <a:spcPct val="0"/>
                      </a:spcBef>
                      <a:buFont typeface="Wingdings" panose="05000000000000000000" pitchFamily="2" charset="2"/>
                      <a:buNone/>
                    </a:pPr>
                    <a:r>
                      <a:rPr lang="en-GB" altLang="en-US" sz="1800">
                        <a:solidFill>
                          <a:schemeClr val="hlink"/>
                        </a:solidFill>
                        <a:latin typeface="Arial" panose="020B0604020202020204" pitchFamily="34" charset="0"/>
                      </a:rPr>
                      <a:t>of high-spin isomer in </a:t>
                    </a:r>
                    <a:r>
                      <a:rPr lang="en-GB" altLang="en-US" sz="1800" baseline="30000">
                        <a:solidFill>
                          <a:schemeClr val="hlink"/>
                        </a:solidFill>
                        <a:latin typeface="Arial" panose="020B0604020202020204" pitchFamily="34" charset="0"/>
                      </a:rPr>
                      <a:t>214</a:t>
                    </a:r>
                    <a:r>
                      <a:rPr lang="en-GB" altLang="en-US" sz="1800">
                        <a:solidFill>
                          <a:schemeClr val="hlink"/>
                        </a:solidFill>
                        <a:latin typeface="Arial" panose="020B0604020202020204" pitchFamily="34" charset="0"/>
                      </a:rPr>
                      <a:t>Bi (including HFS/isomer shift measurements, spin…)</a:t>
                    </a:r>
                  </a:p>
                </p:txBody>
              </p:sp>
              <p:sp>
                <p:nvSpPr>
                  <p:cNvPr id="14" name="Text Box 42"/>
                  <p:cNvSpPr txBox="1">
                    <a:spLocks noChangeArrowheads="1"/>
                  </p:cNvSpPr>
                  <p:nvPr/>
                </p:nvSpPr>
                <p:spPr bwMode="auto">
                  <a:xfrm>
                    <a:off x="4067175" y="3357563"/>
                    <a:ext cx="201699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baseline="30000">
                        <a:latin typeface="Arial" panose="020B0604020202020204" pitchFamily="34" charset="0"/>
                      </a:rPr>
                      <a:t>214</a:t>
                    </a:r>
                    <a:r>
                      <a:rPr lang="en-US" altLang="en-US" sz="1800">
                        <a:latin typeface="Arial" panose="020B0604020202020204" pitchFamily="34" charset="0"/>
                      </a:rPr>
                      <a:t>Bi</a:t>
                    </a:r>
                    <a:r>
                      <a:rPr lang="en-US" altLang="en-US" sz="1800" baseline="30000">
                        <a:latin typeface="Arial" panose="020B0604020202020204" pitchFamily="34" charset="0"/>
                      </a:rPr>
                      <a:t>g</a:t>
                    </a:r>
                    <a:r>
                      <a:rPr lang="en-US" altLang="en-US" sz="1800">
                        <a:latin typeface="Arial" panose="020B0604020202020204" pitchFamily="34" charset="0"/>
                      </a:rPr>
                      <a:t> hfs (new)</a:t>
                    </a:r>
                    <a:endParaRPr lang="ru-RU" altLang="en-US" sz="1800">
                      <a:latin typeface="Arial" panose="020B0604020202020204" pitchFamily="34" charset="0"/>
                    </a:endParaRPr>
                  </a:p>
                </p:txBody>
              </p:sp>
              <p:sp>
                <p:nvSpPr>
                  <p:cNvPr id="15" name="Line 44"/>
                  <p:cNvSpPr>
                    <a:spLocks noChangeShapeType="1"/>
                  </p:cNvSpPr>
                  <p:nvPr/>
                </p:nvSpPr>
                <p:spPr bwMode="auto">
                  <a:xfrm flipH="1">
                    <a:off x="2700338" y="3716338"/>
                    <a:ext cx="1727200" cy="865187"/>
                  </a:xfrm>
                  <a:prstGeom prst="line">
                    <a:avLst/>
                  </a:prstGeom>
                  <a:noFill/>
                  <a:ln w="9525">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cxnSp>
            <p:nvCxnSpPr>
              <p:cNvPr id="10" name="Straight Arrow Connector 9"/>
              <p:cNvCxnSpPr/>
              <p:nvPr/>
            </p:nvCxnSpPr>
            <p:spPr>
              <a:xfrm>
                <a:off x="7883523" y="3935158"/>
                <a:ext cx="0" cy="350796"/>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7" name="Straight Arrow Connector 6"/>
            <p:cNvCxnSpPr/>
            <p:nvPr/>
          </p:nvCxnSpPr>
          <p:spPr>
            <a:xfrm flipH="1">
              <a:off x="7624760" y="4295478"/>
              <a:ext cx="331788" cy="358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14335"/>
            <p:cNvSpPr txBox="1">
              <a:spLocks noChangeArrowheads="1"/>
            </p:cNvSpPr>
            <p:nvPr/>
          </p:nvSpPr>
          <p:spPr bwMode="auto">
            <a:xfrm>
              <a:off x="7348368" y="4293155"/>
              <a:ext cx="330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a:latin typeface="Symbol" panose="05050102010706020507" pitchFamily="18" charset="2"/>
                </a:rPr>
                <a:t>a</a:t>
              </a:r>
            </a:p>
          </p:txBody>
        </p:sp>
      </p:grpSp>
      <p:sp>
        <p:nvSpPr>
          <p:cNvPr id="32" name="Rectangle 1028"/>
          <p:cNvSpPr txBox="1">
            <a:spLocks noChangeArrowheads="1"/>
          </p:cNvSpPr>
          <p:nvPr/>
        </p:nvSpPr>
        <p:spPr bwMode="auto">
          <a:xfrm>
            <a:off x="1425680" y="58993"/>
            <a:ext cx="9144000" cy="571500"/>
          </a:xfrm>
          <a:prstGeom prst="rect">
            <a:avLst/>
          </a:prstGeom>
          <a:solidFill>
            <a:srgbClr val="003366"/>
          </a:solidFill>
          <a:ln w="9525">
            <a:noFill/>
            <a:miter lim="800000"/>
            <a:headEnd/>
            <a:tailEnd/>
          </a:ln>
          <a:effectLst/>
        </p:spPr>
        <p:txBody>
          <a:bodyPr anchor="ct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a:lstStyle>
          <a:p>
            <a:pPr eaLnBrk="1" hangingPunct="1">
              <a:defRPr/>
            </a:pPr>
            <a:r>
              <a:rPr lang="en-US" sz="2000" b="1" kern="0" dirty="0" smtClean="0">
                <a:solidFill>
                  <a:schemeClr val="bg1"/>
                </a:solidFill>
                <a:effectLst>
                  <a:outerShdw blurRad="38100" dist="38100" dir="2700000" algn="tl">
                    <a:srgbClr val="000000"/>
                  </a:outerShdw>
                </a:effectLst>
                <a:latin typeface="Comic Sans MS" pitchFamily="66" charset="0"/>
              </a:rPr>
              <a:t>IS608-II, Laser spectroscopy of Bi isotopes a GPS (21-26 June 2017)</a:t>
            </a:r>
          </a:p>
          <a:p>
            <a:pPr eaLnBrk="1" hangingPunct="1">
              <a:defRPr/>
            </a:pPr>
            <a:r>
              <a:rPr lang="en-US" sz="1600" b="1" kern="0" dirty="0" smtClean="0">
                <a:solidFill>
                  <a:schemeClr val="bg1"/>
                </a:solidFill>
                <a:effectLst>
                  <a:outerShdw blurRad="38100" dist="38100" dir="2700000" algn="tl">
                    <a:srgbClr val="000000"/>
                  </a:outerShdw>
                </a:effectLst>
                <a:latin typeface="Comic Sans MS" pitchFamily="66" charset="0"/>
              </a:rPr>
              <a:t>Windmill-IDS-RILIS Collaboration</a:t>
            </a:r>
            <a:endParaRPr lang="en-GB" sz="1600" b="1" kern="0" dirty="0">
              <a:solidFill>
                <a:schemeClr val="bg1"/>
              </a:solidFill>
              <a:effectLst>
                <a:outerShdw blurRad="38100" dist="38100" dir="2700000" algn="tl">
                  <a:srgbClr val="000000"/>
                </a:outerShdw>
              </a:effectLst>
              <a:latin typeface="Comic Sans MS" pitchFamily="66" charset="0"/>
            </a:endParaRPr>
          </a:p>
        </p:txBody>
      </p:sp>
      <p:sp>
        <p:nvSpPr>
          <p:cNvPr id="33" name="TextBox 41"/>
          <p:cNvSpPr txBox="1">
            <a:spLocks noChangeArrowheads="1"/>
          </p:cNvSpPr>
          <p:nvPr/>
        </p:nvSpPr>
        <p:spPr bwMode="auto">
          <a:xfrm>
            <a:off x="1425680" y="652718"/>
            <a:ext cx="5780088"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fontAlgn="base">
              <a:spcBef>
                <a:spcPct val="0"/>
              </a:spcBef>
              <a:spcAft>
                <a:spcPct val="0"/>
              </a:spcAft>
              <a:defRPr>
                <a:solidFill>
                  <a:schemeClr val="tx1"/>
                </a:solidFill>
                <a:latin typeface="Calibri" pitchFamily="34" charset="0"/>
                <a:cs typeface="Arial" pitchFamily="34" charset="0"/>
              </a:defRPr>
            </a:lvl6pPr>
            <a:lvl7pPr marL="2971800" indent="-228600" fontAlgn="base">
              <a:spcBef>
                <a:spcPct val="0"/>
              </a:spcBef>
              <a:spcAft>
                <a:spcPct val="0"/>
              </a:spcAft>
              <a:defRPr>
                <a:solidFill>
                  <a:schemeClr val="tx1"/>
                </a:solidFill>
                <a:latin typeface="Calibri" pitchFamily="34" charset="0"/>
                <a:cs typeface="Arial" pitchFamily="34" charset="0"/>
              </a:defRPr>
            </a:lvl7pPr>
            <a:lvl8pPr marL="3429000" indent="-228600" fontAlgn="base">
              <a:spcBef>
                <a:spcPct val="0"/>
              </a:spcBef>
              <a:spcAft>
                <a:spcPct val="0"/>
              </a:spcAft>
              <a:defRPr>
                <a:solidFill>
                  <a:schemeClr val="tx1"/>
                </a:solidFill>
                <a:latin typeface="Calibri" pitchFamily="34" charset="0"/>
                <a:cs typeface="Arial" pitchFamily="34" charset="0"/>
              </a:defRPr>
            </a:lvl8pPr>
            <a:lvl9pPr marL="3886200" indent="-228600" fontAlgn="base">
              <a:spcBef>
                <a:spcPct val="0"/>
              </a:spcBef>
              <a:spcAft>
                <a:spcPct val="0"/>
              </a:spcAft>
              <a:defRPr>
                <a:solidFill>
                  <a:schemeClr val="tx1"/>
                </a:solidFill>
                <a:latin typeface="Calibri" pitchFamily="34" charset="0"/>
                <a:cs typeface="Arial" pitchFamily="34" charset="0"/>
              </a:defRPr>
            </a:lvl9pPr>
          </a:lstStyle>
          <a:p>
            <a:pPr marL="342900" indent="-342900" eaLnBrk="1" hangingPunct="1">
              <a:buFont typeface="Arial" panose="020B0604020202020204" pitchFamily="34" charset="0"/>
              <a:buChar char="•"/>
              <a:defRPr/>
            </a:pPr>
            <a:r>
              <a:rPr lang="en-GB" altLang="en-US" sz="1600" dirty="0" smtClean="0"/>
              <a:t>First collaboration between Windmill and IDS teams</a:t>
            </a:r>
          </a:p>
          <a:p>
            <a:pPr marL="342900" indent="-342900" eaLnBrk="1" hangingPunct="1">
              <a:buFont typeface="Arial" panose="020B0604020202020204" pitchFamily="34" charset="0"/>
              <a:buChar char="•"/>
              <a:defRPr/>
            </a:pPr>
            <a:r>
              <a:rPr lang="en-GB" altLang="en-US" sz="1600" dirty="0" smtClean="0"/>
              <a:t>Demonstrated unique power of IDS for HFS studies</a:t>
            </a:r>
          </a:p>
          <a:p>
            <a:pPr marL="342900" indent="-342900" eaLnBrk="1" hangingPunct="1">
              <a:buFont typeface="Arial" panose="020B0604020202020204" pitchFamily="34" charset="0"/>
              <a:buChar char="•"/>
              <a:defRPr/>
            </a:pPr>
            <a:r>
              <a:rPr lang="en-GB" altLang="en-US" sz="1600" baseline="30000" dirty="0" smtClean="0"/>
              <a:t>188m1,193,193m,195,195m,197,197m,200m2,203m,214,214m,215,215m</a:t>
            </a:r>
            <a:r>
              <a:rPr lang="en-GB" altLang="en-US" sz="1600" dirty="0" smtClean="0"/>
              <a:t>Bi were measured </a:t>
            </a:r>
            <a:r>
              <a:rPr lang="en-GB" altLang="en-US" sz="1600" dirty="0" smtClean="0">
                <a:solidFill>
                  <a:srgbClr val="FF0000"/>
                </a:solidFill>
              </a:rPr>
              <a:t>(many new results!)</a:t>
            </a:r>
          </a:p>
          <a:p>
            <a:pPr marL="342900" indent="-342900" eaLnBrk="1" hangingPunct="1">
              <a:buFont typeface="Arial" panose="020B0604020202020204" pitchFamily="34" charset="0"/>
              <a:buChar char="•"/>
              <a:defRPr/>
            </a:pPr>
            <a:r>
              <a:rPr lang="en-GB" altLang="en-US" sz="1600" b="1" dirty="0" smtClean="0">
                <a:solidFill>
                  <a:srgbClr val="FF0000"/>
                </a:solidFill>
              </a:rPr>
              <a:t>Issue 1: the target could not deliver </a:t>
            </a:r>
            <a:r>
              <a:rPr lang="en-GB" altLang="en-US" sz="1600" b="1" baseline="30000" dirty="0" smtClean="0">
                <a:solidFill>
                  <a:srgbClr val="FF0000"/>
                </a:solidFill>
              </a:rPr>
              <a:t>216-218</a:t>
            </a:r>
            <a:r>
              <a:rPr lang="en-GB" altLang="en-US" sz="1600" b="1" dirty="0" smtClean="0">
                <a:solidFill>
                  <a:srgbClr val="FF0000"/>
                </a:solidFill>
              </a:rPr>
              <a:t>Bi (which were ‘easily’ produced in IS608 in 2016)</a:t>
            </a:r>
          </a:p>
          <a:p>
            <a:pPr marL="342900" indent="-342900" eaLnBrk="1" hangingPunct="1">
              <a:buFont typeface="Arial" panose="020B0604020202020204" pitchFamily="34" charset="0"/>
              <a:buChar char="•"/>
              <a:defRPr/>
            </a:pPr>
            <a:r>
              <a:rPr lang="en-GB" altLang="en-US" sz="1600" b="1" dirty="0" smtClean="0">
                <a:solidFill>
                  <a:srgbClr val="FF0000"/>
                </a:solidFill>
              </a:rPr>
              <a:t>Issue 2: Mass-contaminating </a:t>
            </a:r>
            <a:r>
              <a:rPr lang="en-GB" altLang="en-US" sz="1600" b="1" dirty="0">
                <a:solidFill>
                  <a:srgbClr val="FF0000"/>
                </a:solidFill>
              </a:rPr>
              <a:t>t</a:t>
            </a:r>
            <a:r>
              <a:rPr lang="en-GB" altLang="en-US" sz="1600" b="1" dirty="0" smtClean="0">
                <a:solidFill>
                  <a:srgbClr val="FF0000"/>
                </a:solidFill>
              </a:rPr>
              <a:t>ails at many masses of interest due to abundantly-produced Fr’s, need to preferentially use HRS for this region </a:t>
            </a:r>
          </a:p>
          <a:p>
            <a:pPr eaLnBrk="1" hangingPunct="1">
              <a:buFont typeface="Wingdings" pitchFamily="2" charset="2"/>
              <a:buNone/>
              <a:defRPr/>
            </a:pPr>
            <a:r>
              <a:rPr lang="en-GB" altLang="en-US" sz="1600" dirty="0" smtClean="0">
                <a:solidFill>
                  <a:srgbClr val="FF0000"/>
                </a:solidFill>
              </a:rPr>
              <a:t>                          </a:t>
            </a:r>
            <a:endParaRPr lang="en-GB" altLang="en-US" sz="1600" dirty="0" smtClean="0">
              <a:solidFill>
                <a:schemeClr val="hlink"/>
              </a:solidFill>
            </a:endParaRPr>
          </a:p>
        </p:txBody>
      </p:sp>
      <p:sp>
        <p:nvSpPr>
          <p:cNvPr id="34" name="TextBox 33"/>
          <p:cNvSpPr txBox="1">
            <a:spLocks noChangeArrowheads="1"/>
          </p:cNvSpPr>
          <p:nvPr/>
        </p:nvSpPr>
        <p:spPr bwMode="auto">
          <a:xfrm>
            <a:off x="5576993" y="6116893"/>
            <a:ext cx="50387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a:solidFill>
                  <a:srgbClr val="FF0000"/>
                </a:solidFill>
              </a:rPr>
              <a:t>Overall, a successful run, due to very strong sensitivity of IDS to long-lived, </a:t>
            </a:r>
            <a:r>
              <a:rPr lang="en-GB" altLang="en-US" sz="1800" b="1">
                <a:solidFill>
                  <a:srgbClr val="FF0000"/>
                </a:solidFill>
                <a:latin typeface="Symbol" panose="05050102010706020507" pitchFamily="18" charset="2"/>
              </a:rPr>
              <a:t>b</a:t>
            </a:r>
            <a:r>
              <a:rPr lang="en-GB" altLang="en-US" sz="1800" b="1">
                <a:solidFill>
                  <a:srgbClr val="FF0000"/>
                </a:solidFill>
              </a:rPr>
              <a:t>-decaying isotopes  </a:t>
            </a:r>
          </a:p>
        </p:txBody>
      </p:sp>
      <p:grpSp>
        <p:nvGrpSpPr>
          <p:cNvPr id="35" name="Group 34"/>
          <p:cNvGrpSpPr>
            <a:grpSpLocks/>
          </p:cNvGrpSpPr>
          <p:nvPr/>
        </p:nvGrpSpPr>
        <p:grpSpPr bwMode="auto">
          <a:xfrm>
            <a:off x="3476730" y="754318"/>
            <a:ext cx="7092950" cy="5181600"/>
            <a:chOff x="2051050" y="695086"/>
            <a:chExt cx="7092950" cy="5181839"/>
          </a:xfrm>
        </p:grpSpPr>
        <p:grpSp>
          <p:nvGrpSpPr>
            <p:cNvPr id="36" name="Group 7"/>
            <p:cNvGrpSpPr>
              <a:grpSpLocks/>
            </p:cNvGrpSpPr>
            <p:nvPr/>
          </p:nvGrpSpPr>
          <p:grpSpPr bwMode="auto">
            <a:xfrm>
              <a:off x="2051050" y="695086"/>
              <a:ext cx="7092950" cy="5181839"/>
              <a:chOff x="2051050" y="695086"/>
              <a:chExt cx="7092950" cy="5181839"/>
            </a:xfrm>
          </p:grpSpPr>
          <p:sp>
            <p:nvSpPr>
              <p:cNvPr id="40" name="Text Box 43"/>
              <p:cNvSpPr txBox="1">
                <a:spLocks noChangeArrowheads="1"/>
              </p:cNvSpPr>
              <p:nvPr/>
            </p:nvSpPr>
            <p:spPr bwMode="auto">
              <a:xfrm>
                <a:off x="3995738" y="4868863"/>
                <a:ext cx="208843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800" baseline="30000">
                    <a:solidFill>
                      <a:srgbClr val="FF0000"/>
                    </a:solidFill>
                    <a:latin typeface="Arial" panose="020B0604020202020204" pitchFamily="34" charset="0"/>
                  </a:rPr>
                  <a:t>214</a:t>
                </a:r>
                <a:r>
                  <a:rPr lang="en-US" altLang="en-US" sz="1800">
                    <a:solidFill>
                      <a:srgbClr val="FF0000"/>
                    </a:solidFill>
                    <a:latin typeface="Arial" panose="020B0604020202020204" pitchFamily="34" charset="0"/>
                  </a:rPr>
                  <a:t>Bi</a:t>
                </a:r>
                <a:r>
                  <a:rPr lang="en-US" altLang="en-US" sz="1800" baseline="30000">
                    <a:solidFill>
                      <a:srgbClr val="FF0000"/>
                    </a:solidFill>
                    <a:latin typeface="Arial" panose="020B0604020202020204" pitchFamily="34" charset="0"/>
                  </a:rPr>
                  <a:t>m</a:t>
                </a:r>
                <a:r>
                  <a:rPr lang="en-US" altLang="en-US" sz="1800">
                    <a:solidFill>
                      <a:srgbClr val="FF0000"/>
                    </a:solidFill>
                    <a:latin typeface="Arial" panose="020B0604020202020204" pitchFamily="34" charset="0"/>
                  </a:rPr>
                  <a:t> hfs (new)</a:t>
                </a:r>
                <a:endParaRPr lang="ru-RU" altLang="en-US" sz="1800">
                  <a:solidFill>
                    <a:srgbClr val="FF0000"/>
                  </a:solidFill>
                  <a:latin typeface="Arial" panose="020B0604020202020204" pitchFamily="34" charset="0"/>
                </a:endParaRPr>
              </a:p>
            </p:txBody>
          </p:sp>
          <p:sp>
            <p:nvSpPr>
              <p:cNvPr id="41" name="Line 45"/>
              <p:cNvSpPr>
                <a:spLocks noChangeShapeType="1"/>
              </p:cNvSpPr>
              <p:nvPr/>
            </p:nvSpPr>
            <p:spPr bwMode="auto">
              <a:xfrm flipH="1">
                <a:off x="2051050" y="5156200"/>
                <a:ext cx="2160588" cy="577850"/>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42" name="Line 46"/>
              <p:cNvSpPr>
                <a:spLocks noChangeShapeType="1"/>
              </p:cNvSpPr>
              <p:nvPr/>
            </p:nvSpPr>
            <p:spPr bwMode="auto">
              <a:xfrm flipH="1">
                <a:off x="3203575" y="5372100"/>
                <a:ext cx="1368425" cy="504825"/>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43" name="Group 1"/>
              <p:cNvGrpSpPr>
                <a:grpSpLocks/>
              </p:cNvGrpSpPr>
              <p:nvPr/>
            </p:nvGrpSpPr>
            <p:grpSpPr bwMode="auto">
              <a:xfrm>
                <a:off x="5640388" y="695086"/>
                <a:ext cx="3503612" cy="3405427"/>
                <a:chOff x="5640388" y="695086"/>
                <a:chExt cx="3503612" cy="3405427"/>
              </a:xfrm>
            </p:grpSpPr>
            <p:grpSp>
              <p:nvGrpSpPr>
                <p:cNvPr id="44" name="Group 38"/>
                <p:cNvGrpSpPr>
                  <a:grpSpLocks/>
                </p:cNvGrpSpPr>
                <p:nvPr/>
              </p:nvGrpSpPr>
              <p:grpSpPr bwMode="auto">
                <a:xfrm>
                  <a:off x="5894388" y="1422400"/>
                  <a:ext cx="3249612" cy="2678113"/>
                  <a:chOff x="110657" y="417557"/>
                  <a:chExt cx="3250017" cy="2678299"/>
                </a:xfrm>
              </p:grpSpPr>
              <p:cxnSp>
                <p:nvCxnSpPr>
                  <p:cNvPr id="46" name="Straight Connector 45"/>
                  <p:cNvCxnSpPr/>
                  <p:nvPr/>
                </p:nvCxnSpPr>
                <p:spPr>
                  <a:xfrm>
                    <a:off x="2484265" y="2611530"/>
                    <a:ext cx="53981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2484265" y="2252714"/>
                    <a:ext cx="53981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484265" y="1916125"/>
                    <a:ext cx="53981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2484265" y="1466811"/>
                    <a:ext cx="53981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TextBox 22"/>
                  <p:cNvSpPr txBox="1">
                    <a:spLocks noChangeArrowheads="1"/>
                  </p:cNvSpPr>
                  <p:nvPr/>
                </p:nvSpPr>
                <p:spPr bwMode="auto">
                  <a:xfrm>
                    <a:off x="2916119" y="2329040"/>
                    <a:ext cx="331828" cy="304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FF0000"/>
                        </a:solidFill>
                      </a:rPr>
                      <a:t>4</a:t>
                    </a:r>
                    <a:r>
                      <a:rPr lang="en-GB" altLang="en-US" sz="1400" baseline="30000">
                        <a:solidFill>
                          <a:srgbClr val="FF0000"/>
                        </a:solidFill>
                      </a:rPr>
                      <a:t>+</a:t>
                    </a:r>
                  </a:p>
                </p:txBody>
              </p:sp>
              <p:sp>
                <p:nvSpPr>
                  <p:cNvPr id="51" name="TextBox 23"/>
                  <p:cNvSpPr txBox="1">
                    <a:spLocks noChangeArrowheads="1"/>
                  </p:cNvSpPr>
                  <p:nvPr/>
                </p:nvSpPr>
                <p:spPr bwMode="auto">
                  <a:xfrm>
                    <a:off x="2916119" y="2009930"/>
                    <a:ext cx="331828" cy="30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FF0000"/>
                        </a:solidFill>
                      </a:rPr>
                      <a:t>6</a:t>
                    </a:r>
                    <a:r>
                      <a:rPr lang="en-GB" altLang="en-US" sz="1400" baseline="30000">
                        <a:solidFill>
                          <a:srgbClr val="FF0000"/>
                        </a:solidFill>
                      </a:rPr>
                      <a:t>+</a:t>
                    </a:r>
                  </a:p>
                </p:txBody>
              </p:sp>
              <p:sp>
                <p:nvSpPr>
                  <p:cNvPr id="52" name="TextBox 24"/>
                  <p:cNvSpPr txBox="1">
                    <a:spLocks noChangeArrowheads="1"/>
                  </p:cNvSpPr>
                  <p:nvPr/>
                </p:nvSpPr>
                <p:spPr bwMode="auto">
                  <a:xfrm>
                    <a:off x="2916119" y="1659068"/>
                    <a:ext cx="331828" cy="304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FF0000"/>
                        </a:solidFill>
                      </a:rPr>
                      <a:t>8</a:t>
                    </a:r>
                    <a:r>
                      <a:rPr lang="en-GB" altLang="en-US" sz="1400" baseline="30000">
                        <a:solidFill>
                          <a:srgbClr val="FF0000"/>
                        </a:solidFill>
                      </a:rPr>
                      <a:t>+</a:t>
                    </a:r>
                  </a:p>
                </p:txBody>
              </p:sp>
              <p:sp>
                <p:nvSpPr>
                  <p:cNvPr id="53" name="TextBox 25"/>
                  <p:cNvSpPr txBox="1">
                    <a:spLocks noChangeArrowheads="1"/>
                  </p:cNvSpPr>
                  <p:nvPr/>
                </p:nvSpPr>
                <p:spPr bwMode="auto">
                  <a:xfrm rot="-5400000">
                    <a:off x="1938877" y="1674058"/>
                    <a:ext cx="25665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200">
                        <a:solidFill>
                          <a:srgbClr val="FF0000"/>
                        </a:solidFill>
                      </a:rPr>
                      <a:t>First identification of high spin states)</a:t>
                    </a:r>
                  </a:p>
                </p:txBody>
              </p:sp>
              <p:cxnSp>
                <p:nvCxnSpPr>
                  <p:cNvPr id="54" name="Straight Connector 53"/>
                  <p:cNvCxnSpPr/>
                  <p:nvPr/>
                </p:nvCxnSpPr>
                <p:spPr>
                  <a:xfrm>
                    <a:off x="750499" y="692022"/>
                    <a:ext cx="941505"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55" name="TextBox 27"/>
                  <p:cNvSpPr txBox="1">
                    <a:spLocks noChangeArrowheads="1"/>
                  </p:cNvSpPr>
                  <p:nvPr/>
                </p:nvSpPr>
                <p:spPr bwMode="auto">
                  <a:xfrm>
                    <a:off x="110657" y="427083"/>
                    <a:ext cx="725578" cy="3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baseline="30000">
                        <a:solidFill>
                          <a:srgbClr val="FF0000"/>
                        </a:solidFill>
                      </a:rPr>
                      <a:t>214m</a:t>
                    </a:r>
                    <a:r>
                      <a:rPr lang="en-GB" altLang="en-US" sz="1800" b="1">
                        <a:solidFill>
                          <a:srgbClr val="FF0000"/>
                        </a:solidFill>
                      </a:rPr>
                      <a:t>Bi</a:t>
                    </a:r>
                  </a:p>
                </p:txBody>
              </p:sp>
              <p:cxnSp>
                <p:nvCxnSpPr>
                  <p:cNvPr id="56" name="Straight Arrow Connector 55"/>
                  <p:cNvCxnSpPr/>
                  <p:nvPr/>
                </p:nvCxnSpPr>
                <p:spPr>
                  <a:xfrm>
                    <a:off x="1436384" y="709486"/>
                    <a:ext cx="1019302" cy="577917"/>
                  </a:xfrm>
                  <a:prstGeom prst="straightConnector1">
                    <a:avLst/>
                  </a:prstGeom>
                  <a:ln w="2540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57" name="TextBox 35"/>
                  <p:cNvSpPr txBox="1">
                    <a:spLocks noChangeArrowheads="1"/>
                  </p:cNvSpPr>
                  <p:nvPr/>
                </p:nvSpPr>
                <p:spPr bwMode="auto">
                  <a:xfrm>
                    <a:off x="1420508" y="417557"/>
                    <a:ext cx="439792" cy="304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400">
                        <a:solidFill>
                          <a:srgbClr val="FF0000"/>
                        </a:solidFill>
                      </a:rPr>
                      <a:t>(8</a:t>
                    </a:r>
                    <a:r>
                      <a:rPr lang="en-GB" altLang="en-US" sz="1400" baseline="30000">
                        <a:solidFill>
                          <a:srgbClr val="FF0000"/>
                        </a:solidFill>
                      </a:rPr>
                      <a:t>+</a:t>
                    </a:r>
                    <a:r>
                      <a:rPr lang="en-GB" altLang="en-US" sz="1400">
                        <a:solidFill>
                          <a:srgbClr val="FF0000"/>
                        </a:solidFill>
                      </a:rPr>
                      <a:t>)</a:t>
                    </a:r>
                  </a:p>
                </p:txBody>
              </p:sp>
            </p:grpSp>
            <p:sp>
              <p:nvSpPr>
                <p:cNvPr id="45" name="Text Box 47"/>
                <p:cNvSpPr txBox="1">
                  <a:spLocks noChangeArrowheads="1"/>
                </p:cNvSpPr>
                <p:nvPr/>
              </p:nvSpPr>
              <p:spPr bwMode="auto">
                <a:xfrm>
                  <a:off x="5640388" y="695086"/>
                  <a:ext cx="3503611"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50000"/>
                    </a:spcBef>
                    <a:buFontTx/>
                    <a:buNone/>
                  </a:pPr>
                  <a:r>
                    <a:rPr lang="en-US" altLang="en-US" sz="1400" b="1">
                      <a:solidFill>
                        <a:srgbClr val="FF3300"/>
                      </a:solidFill>
                      <a:latin typeface="Arial" panose="020B0604020202020204" pitchFamily="34" charset="0"/>
                    </a:rPr>
                    <a:t>Decay pattern and T</a:t>
                  </a:r>
                  <a:r>
                    <a:rPr lang="en-US" altLang="en-US" sz="1400" b="1" baseline="-25000">
                      <a:solidFill>
                        <a:srgbClr val="FF3300"/>
                      </a:solidFill>
                      <a:latin typeface="Arial" panose="020B0604020202020204" pitchFamily="34" charset="0"/>
                    </a:rPr>
                    <a:t>1/2</a:t>
                  </a:r>
                  <a:r>
                    <a:rPr lang="en-US" altLang="en-US" sz="1400" b="1">
                      <a:solidFill>
                        <a:srgbClr val="FF3300"/>
                      </a:solidFill>
                      <a:latin typeface="Arial" panose="020B0604020202020204" pitchFamily="34" charset="0"/>
                    </a:rPr>
                    <a:t> for IS measured for the 1</a:t>
                  </a:r>
                  <a:r>
                    <a:rPr lang="en-US" altLang="en-US" sz="1400" b="1" baseline="30000">
                      <a:solidFill>
                        <a:srgbClr val="FF3300"/>
                      </a:solidFill>
                      <a:latin typeface="Arial" panose="020B0604020202020204" pitchFamily="34" charset="0"/>
                    </a:rPr>
                    <a:t>st</a:t>
                  </a:r>
                  <a:r>
                    <a:rPr lang="en-US" altLang="en-US" sz="1400" b="1">
                      <a:solidFill>
                        <a:srgbClr val="FF3300"/>
                      </a:solidFill>
                      <a:latin typeface="Arial" panose="020B0604020202020204" pitchFamily="34" charset="0"/>
                    </a:rPr>
                    <a:t> time, identifies new band in </a:t>
                  </a:r>
                  <a:r>
                    <a:rPr lang="en-US" altLang="en-US" sz="1400" b="1" baseline="30000">
                      <a:solidFill>
                        <a:srgbClr val="FF3300"/>
                      </a:solidFill>
                      <a:latin typeface="Arial" panose="020B0604020202020204" pitchFamily="34" charset="0"/>
                    </a:rPr>
                    <a:t>214</a:t>
                  </a:r>
                  <a:r>
                    <a:rPr lang="en-US" altLang="en-US" sz="1400" b="1">
                      <a:solidFill>
                        <a:srgbClr val="FF3300"/>
                      </a:solidFill>
                      <a:latin typeface="Arial" panose="020B0604020202020204" pitchFamily="34" charset="0"/>
                    </a:rPr>
                    <a:t>Po</a:t>
                  </a:r>
                  <a:endParaRPr lang="ru-RU" altLang="en-US" sz="1400" b="1">
                    <a:solidFill>
                      <a:srgbClr val="FF3300"/>
                    </a:solidFill>
                    <a:latin typeface="Arial" panose="020B0604020202020204" pitchFamily="34" charset="0"/>
                  </a:endParaRPr>
                </a:p>
              </p:txBody>
            </p:sp>
          </p:grpSp>
        </p:grpSp>
        <p:cxnSp>
          <p:nvCxnSpPr>
            <p:cNvPr id="37" name="Straight Arrow Connector 36"/>
            <p:cNvCxnSpPr/>
            <p:nvPr/>
          </p:nvCxnSpPr>
          <p:spPr>
            <a:xfrm flipH="1">
              <a:off x="8074025" y="3647972"/>
              <a:ext cx="330200" cy="2873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8483600" y="3257429"/>
              <a:ext cx="0" cy="3508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8483600" y="2920864"/>
              <a:ext cx="0" cy="35085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394721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2" name="Rectangle 5"/>
          <p:cNvSpPr>
            <a:spLocks noChangeArrowheads="1"/>
          </p:cNvSpPr>
          <p:nvPr/>
        </p:nvSpPr>
        <p:spPr bwMode="auto">
          <a:xfrm>
            <a:off x="1873250" y="233363"/>
            <a:ext cx="8229600" cy="723900"/>
          </a:xfrm>
          <a:prstGeom prst="rect">
            <a:avLst/>
          </a:prstGeom>
          <a:noFill/>
          <a:ln w="9525">
            <a:noFill/>
            <a:miter lim="800000"/>
            <a:headEnd/>
            <a:tailEnd/>
          </a:ln>
        </p:spPr>
        <p:txBody>
          <a:bodyPr anchor="ctr"/>
          <a:lstStyle/>
          <a:p>
            <a:pPr algn="ctr">
              <a:defRPr/>
            </a:pPr>
            <a:endParaRPr lang="de-DE" sz="3000" dirty="0">
              <a:solidFill>
                <a:srgbClr val="008270"/>
              </a:solidFill>
              <a:effectLst>
                <a:outerShdw blurRad="38100" dist="38100" dir="2700000" algn="tl">
                  <a:srgbClr val="C0C0C0"/>
                </a:outerShdw>
              </a:effectLst>
            </a:endParaRPr>
          </a:p>
        </p:txBody>
      </p:sp>
      <p:sp>
        <p:nvSpPr>
          <p:cNvPr id="22" name="TextBox 21"/>
          <p:cNvSpPr txBox="1"/>
          <p:nvPr/>
        </p:nvSpPr>
        <p:spPr>
          <a:xfrm>
            <a:off x="1524000" y="229585"/>
            <a:ext cx="9144000" cy="523220"/>
          </a:xfrm>
          <a:prstGeom prst="rect">
            <a:avLst/>
          </a:prstGeom>
          <a:solidFill>
            <a:srgbClr val="0B2A51"/>
          </a:solidFill>
          <a:ln w="12700">
            <a:noFill/>
          </a:ln>
        </p:spPr>
        <p:txBody>
          <a:bodyPr wrap="square" rtlCol="0">
            <a:spAutoFit/>
          </a:bodyPr>
          <a:lstStyle/>
          <a:p>
            <a:pPr algn="ctr"/>
            <a:r>
              <a:rPr lang="en-US" sz="2800" dirty="0">
                <a:solidFill>
                  <a:schemeClr val="bg1"/>
                </a:solidFill>
              </a:rPr>
              <a:t>Precision mass spectrometry of </a:t>
            </a:r>
            <a:r>
              <a:rPr lang="en-US" sz="2800" baseline="30000" dirty="0">
                <a:solidFill>
                  <a:schemeClr val="bg1"/>
                </a:solidFill>
              </a:rPr>
              <a:t>131,132</a:t>
            </a:r>
            <a:r>
              <a:rPr lang="en-US" sz="2800" dirty="0">
                <a:solidFill>
                  <a:schemeClr val="bg1"/>
                </a:solidFill>
              </a:rPr>
              <a:t>Cd</a:t>
            </a:r>
          </a:p>
        </p:txBody>
      </p:sp>
      <p:grpSp>
        <p:nvGrpSpPr>
          <p:cNvPr id="9" name="Group 8"/>
          <p:cNvGrpSpPr/>
          <p:nvPr/>
        </p:nvGrpSpPr>
        <p:grpSpPr>
          <a:xfrm>
            <a:off x="1921960" y="2497487"/>
            <a:ext cx="4730650" cy="3472080"/>
            <a:chOff x="-837248" y="-228736"/>
            <a:chExt cx="4730650" cy="347208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3100" y="-228736"/>
              <a:ext cx="3000302" cy="2324445"/>
            </a:xfrm>
            <a:prstGeom prst="rect">
              <a:avLst/>
            </a:prstGeom>
          </p:spPr>
        </p:pic>
        <p:sp>
          <p:nvSpPr>
            <p:cNvPr id="16" name="TextBox 15"/>
            <p:cNvSpPr txBox="1"/>
            <p:nvPr/>
          </p:nvSpPr>
          <p:spPr>
            <a:xfrm>
              <a:off x="-837248" y="2597013"/>
              <a:ext cx="4087735" cy="646331"/>
            </a:xfrm>
            <a:prstGeom prst="rect">
              <a:avLst/>
            </a:prstGeom>
            <a:solidFill>
              <a:schemeClr val="bg2">
                <a:lumMod val="20000"/>
                <a:lumOff val="80000"/>
              </a:schemeClr>
            </a:solidFill>
          </p:spPr>
          <p:txBody>
            <a:bodyPr wrap="square" rtlCol="0">
              <a:spAutoFit/>
            </a:bodyPr>
            <a:lstStyle/>
            <a:p>
              <a:r>
                <a:rPr lang="en-US" dirty="0"/>
                <a:t>Penning trap confirms and improves the MR-TOF mass of </a:t>
              </a:r>
              <a:r>
                <a:rPr lang="en-US" baseline="30000" dirty="0"/>
                <a:t>131</a:t>
              </a:r>
              <a:r>
                <a:rPr lang="en-US" dirty="0"/>
                <a:t>Cd from 2014.</a:t>
              </a:r>
            </a:p>
          </p:txBody>
        </p:sp>
      </p:grpSp>
      <p:grpSp>
        <p:nvGrpSpPr>
          <p:cNvPr id="10" name="Group 9"/>
          <p:cNvGrpSpPr/>
          <p:nvPr/>
        </p:nvGrpSpPr>
        <p:grpSpPr>
          <a:xfrm>
            <a:off x="6994610" y="4339279"/>
            <a:ext cx="3464783" cy="1183801"/>
            <a:chOff x="5975399" y="1237031"/>
            <a:chExt cx="2378927" cy="812800"/>
          </a:xfrm>
        </p:grpSpPr>
        <p:pic>
          <p:nvPicPr>
            <p:cNvPr id="61" name="Picture 60"/>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26667" b="27778"/>
            <a:stretch/>
          </p:blipFill>
          <p:spPr>
            <a:xfrm>
              <a:off x="5975399" y="1237031"/>
              <a:ext cx="2378927" cy="812800"/>
            </a:xfrm>
            <a:prstGeom prst="rect">
              <a:avLst/>
            </a:prstGeom>
          </p:spPr>
        </p:pic>
        <p:sp>
          <p:nvSpPr>
            <p:cNvPr id="62" name="TextBox 61"/>
            <p:cNvSpPr txBox="1"/>
            <p:nvPr/>
          </p:nvSpPr>
          <p:spPr>
            <a:xfrm rot="20944347">
              <a:off x="6798517" y="1264834"/>
              <a:ext cx="890538" cy="253584"/>
            </a:xfrm>
            <a:prstGeom prst="rect">
              <a:avLst/>
            </a:prstGeom>
            <a:noFill/>
          </p:spPr>
          <p:txBody>
            <a:bodyPr wrap="none" rtlCol="0">
              <a:spAutoFit/>
            </a:bodyPr>
            <a:lstStyle/>
            <a:p>
              <a:r>
                <a:rPr lang="en-US" dirty="0"/>
                <a:t>MR-TOF MS</a:t>
              </a:r>
              <a:endParaRPr lang="en-GB" dirty="0"/>
            </a:p>
          </p:txBody>
        </p:sp>
        <p:sp>
          <p:nvSpPr>
            <p:cNvPr id="63" name="Arc 62"/>
            <p:cNvSpPr/>
            <p:nvPr/>
          </p:nvSpPr>
          <p:spPr>
            <a:xfrm rot="20879215">
              <a:off x="6327267" y="1578001"/>
              <a:ext cx="1728807" cy="111301"/>
            </a:xfrm>
            <a:prstGeom prst="arc">
              <a:avLst>
                <a:gd name="adj1" fmla="val 16200000"/>
                <a:gd name="adj2" fmla="val 15819119"/>
              </a:avLst>
            </a:prstGeom>
            <a:ln w="19050">
              <a:solidFill>
                <a:srgbClr val="66FF99"/>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r>
                <a:rPr lang="en-GB" dirty="0"/>
                <a:t>c</a:t>
              </a:r>
            </a:p>
          </p:txBody>
        </p:sp>
      </p:grpSp>
      <p:grpSp>
        <p:nvGrpSpPr>
          <p:cNvPr id="14" name="Group 13"/>
          <p:cNvGrpSpPr/>
          <p:nvPr/>
        </p:nvGrpSpPr>
        <p:grpSpPr>
          <a:xfrm>
            <a:off x="1873251" y="1961882"/>
            <a:ext cx="1695431" cy="3161831"/>
            <a:chOff x="249068" y="2117157"/>
            <a:chExt cx="1695431" cy="3161831"/>
          </a:xfrm>
        </p:grpSpPr>
        <p:sp>
          <p:nvSpPr>
            <p:cNvPr id="25" name="TextBox 24"/>
            <p:cNvSpPr txBox="1"/>
            <p:nvPr/>
          </p:nvSpPr>
          <p:spPr>
            <a:xfrm>
              <a:off x="575768" y="4694213"/>
              <a:ext cx="1242327" cy="584775"/>
            </a:xfrm>
            <a:prstGeom prst="rect">
              <a:avLst/>
            </a:prstGeom>
            <a:noFill/>
          </p:spPr>
          <p:txBody>
            <a:bodyPr wrap="none" rtlCol="0">
              <a:spAutoFit/>
            </a:bodyPr>
            <a:lstStyle/>
            <a:p>
              <a:pPr algn="ctr"/>
              <a:r>
                <a:rPr lang="en-US" sz="1600" dirty="0"/>
                <a:t>Precision</a:t>
              </a:r>
            </a:p>
            <a:p>
              <a:pPr algn="ctr"/>
              <a:r>
                <a:rPr lang="en-US" sz="1600" dirty="0"/>
                <a:t>Penning trap</a:t>
              </a: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9068" y="2117157"/>
              <a:ext cx="1695431" cy="2577056"/>
            </a:xfrm>
            <a:prstGeom prst="rect">
              <a:avLst/>
            </a:prstGeom>
          </p:spPr>
        </p:pic>
      </p:grpSp>
      <p:grpSp>
        <p:nvGrpSpPr>
          <p:cNvPr id="12" name="Group 11"/>
          <p:cNvGrpSpPr/>
          <p:nvPr/>
        </p:nvGrpSpPr>
        <p:grpSpPr>
          <a:xfrm>
            <a:off x="6888603" y="1576778"/>
            <a:ext cx="3676795" cy="2498721"/>
            <a:chOff x="2173803" y="3609020"/>
            <a:chExt cx="4595760" cy="3123242"/>
          </a:xfrm>
        </p:grpSpPr>
        <p:pic>
          <p:nvPicPr>
            <p:cNvPr id="32" name="Picture 31"/>
            <p:cNvPicPr>
              <a:picLocks noChangeAspect="1"/>
            </p:cNvPicPr>
            <p:nvPr/>
          </p:nvPicPr>
          <p:blipFill rotWithShape="1">
            <a:blip r:embed="rId6">
              <a:extLst>
                <a:ext uri="{28A0092B-C50C-407E-A947-70E740481C1C}">
                  <a14:useLocalDpi xmlns:a14="http://schemas.microsoft.com/office/drawing/2010/main" val="0"/>
                </a:ext>
              </a:extLst>
            </a:blip>
            <a:srcRect l="11117" t="51508" r="47539" b="3537"/>
            <a:stretch/>
          </p:blipFill>
          <p:spPr>
            <a:xfrm>
              <a:off x="2173803" y="3609020"/>
              <a:ext cx="4595760" cy="3123242"/>
            </a:xfrm>
            <a:prstGeom prst="rect">
              <a:avLst/>
            </a:prstGeom>
          </p:spPr>
        </p:pic>
        <p:sp>
          <p:nvSpPr>
            <p:cNvPr id="39" name="TextBox 38"/>
            <p:cNvSpPr txBox="1"/>
            <p:nvPr/>
          </p:nvSpPr>
          <p:spPr>
            <a:xfrm>
              <a:off x="3394188" y="4104075"/>
              <a:ext cx="1344852" cy="384702"/>
            </a:xfrm>
            <a:prstGeom prst="rect">
              <a:avLst/>
            </a:prstGeom>
            <a:solidFill>
              <a:schemeClr val="bg2">
                <a:lumMod val="20000"/>
                <a:lumOff val="80000"/>
              </a:schemeClr>
            </a:solidFill>
          </p:spPr>
          <p:txBody>
            <a:bodyPr wrap="none" rtlCol="0">
              <a:spAutoFit/>
            </a:bodyPr>
            <a:lstStyle/>
            <a:p>
              <a:r>
                <a:rPr lang="en-US" sz="1400" b="1" baseline="30000" dirty="0"/>
                <a:t>132</a:t>
              </a:r>
              <a:r>
                <a:rPr lang="en-US" sz="1400" b="1" dirty="0"/>
                <a:t>Ba</a:t>
              </a:r>
              <a:r>
                <a:rPr lang="en-US" sz="1400" b="1" baseline="30000" dirty="0"/>
                <a:t>+/132</a:t>
              </a:r>
              <a:r>
                <a:rPr lang="en-US" sz="1400" b="1" dirty="0"/>
                <a:t>Cs</a:t>
              </a:r>
              <a:r>
                <a:rPr lang="en-US" sz="1400" b="1" baseline="30000" dirty="0"/>
                <a:t>+</a:t>
              </a:r>
              <a:endParaRPr lang="en-US" sz="1400" b="1" dirty="0"/>
            </a:p>
          </p:txBody>
        </p:sp>
        <p:sp>
          <p:nvSpPr>
            <p:cNvPr id="40" name="TextBox 39"/>
            <p:cNvSpPr txBox="1"/>
            <p:nvPr/>
          </p:nvSpPr>
          <p:spPr>
            <a:xfrm>
              <a:off x="5472100" y="5319210"/>
              <a:ext cx="771807" cy="384702"/>
            </a:xfrm>
            <a:prstGeom prst="rect">
              <a:avLst/>
            </a:prstGeom>
            <a:solidFill>
              <a:schemeClr val="bg2">
                <a:lumMod val="20000"/>
                <a:lumOff val="80000"/>
              </a:schemeClr>
            </a:solidFill>
          </p:spPr>
          <p:txBody>
            <a:bodyPr wrap="none" rtlCol="0">
              <a:spAutoFit/>
            </a:bodyPr>
            <a:lstStyle/>
            <a:p>
              <a:r>
                <a:rPr lang="en-US" sz="1400" b="1" baseline="30000" dirty="0"/>
                <a:t>132</a:t>
              </a:r>
              <a:r>
                <a:rPr lang="en-US" sz="1400" b="1" dirty="0"/>
                <a:t>Cd</a:t>
              </a:r>
              <a:r>
                <a:rPr lang="en-US" sz="1400" b="1" baseline="30000" dirty="0"/>
                <a:t>+</a:t>
              </a:r>
              <a:endParaRPr lang="en-US" sz="1400" b="1" dirty="0"/>
            </a:p>
          </p:txBody>
        </p:sp>
      </p:grpSp>
      <p:sp>
        <p:nvSpPr>
          <p:cNvPr id="41" name="TextBox 40"/>
          <p:cNvSpPr txBox="1"/>
          <p:nvPr/>
        </p:nvSpPr>
        <p:spPr>
          <a:xfrm>
            <a:off x="6603901" y="5724256"/>
            <a:ext cx="4087735" cy="646331"/>
          </a:xfrm>
          <a:prstGeom prst="rect">
            <a:avLst/>
          </a:prstGeom>
          <a:solidFill>
            <a:schemeClr val="bg2">
              <a:lumMod val="20000"/>
              <a:lumOff val="80000"/>
            </a:schemeClr>
          </a:solidFill>
        </p:spPr>
        <p:txBody>
          <a:bodyPr wrap="square" rtlCol="0">
            <a:spAutoFit/>
          </a:bodyPr>
          <a:lstStyle/>
          <a:p>
            <a:pPr algn="ctr"/>
            <a:r>
              <a:rPr lang="en-US" dirty="0"/>
              <a:t>MR-TOF MS allows first mass measurement of </a:t>
            </a:r>
            <a:r>
              <a:rPr lang="en-US" baseline="30000" dirty="0"/>
              <a:t>132</a:t>
            </a:r>
            <a:r>
              <a:rPr lang="en-US" dirty="0"/>
              <a:t>Cd.</a:t>
            </a:r>
          </a:p>
        </p:txBody>
      </p:sp>
      <p:sp>
        <p:nvSpPr>
          <p:cNvPr id="42" name="TextBox 41"/>
          <p:cNvSpPr txBox="1"/>
          <p:nvPr/>
        </p:nvSpPr>
        <p:spPr>
          <a:xfrm>
            <a:off x="1873251" y="1081716"/>
            <a:ext cx="8692147" cy="369332"/>
          </a:xfrm>
          <a:prstGeom prst="rect">
            <a:avLst/>
          </a:prstGeom>
          <a:solidFill>
            <a:schemeClr val="bg2">
              <a:lumMod val="20000"/>
              <a:lumOff val="80000"/>
            </a:schemeClr>
          </a:solidFill>
        </p:spPr>
        <p:txBody>
          <a:bodyPr wrap="square" rtlCol="0">
            <a:spAutoFit/>
          </a:bodyPr>
          <a:lstStyle/>
          <a:p>
            <a:r>
              <a:rPr lang="en-US" dirty="0"/>
              <a:t>June 2017 – </a:t>
            </a:r>
            <a:r>
              <a:rPr lang="en-US" dirty="0" err="1"/>
              <a:t>UC</a:t>
            </a:r>
            <a:r>
              <a:rPr lang="en-US" baseline="-25000" dirty="0" err="1"/>
              <a:t>x</a:t>
            </a:r>
            <a:r>
              <a:rPr lang="en-US" dirty="0"/>
              <a:t>-converter</a:t>
            </a:r>
            <a:r>
              <a:rPr lang="en-US" baseline="30000" dirty="0"/>
              <a:t> </a:t>
            </a:r>
            <a:r>
              <a:rPr lang="en-US" dirty="0"/>
              <a:t>+ quartz + RILIS: high-quality cadmium beams. </a:t>
            </a:r>
            <a:r>
              <a:rPr lang="en-US" baseline="30000" dirty="0"/>
              <a:t> </a:t>
            </a:r>
            <a:endParaRPr lang="en-US" baseline="-25000" dirty="0"/>
          </a:p>
        </p:txBody>
      </p:sp>
      <p:pic>
        <p:nvPicPr>
          <p:cNvPr id="20" name="Picture 19" descr="http://isoltrap.web.cern.ch/isoltrap/images/ISOLTRAP_logo.bmp"/>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7872" y="5724256"/>
            <a:ext cx="1192319" cy="857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33323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2"/>
          <p:cNvSpPr>
            <a:spLocks noGrp="1"/>
          </p:cNvSpPr>
          <p:nvPr>
            <p:ph type="sldNum" sz="quarter" idx="12"/>
          </p:nvPr>
        </p:nvSpPr>
        <p:spPr>
          <a:xfrm>
            <a:off x="7806190" y="6553150"/>
            <a:ext cx="2133600" cy="476250"/>
          </a:xfrm>
        </p:spPr>
        <p:txBody>
          <a:bodyPr/>
          <a:lstStyle/>
          <a:p>
            <a:pPr>
              <a:defRPr/>
            </a:pPr>
            <a:r>
              <a:rPr lang="de-DE" dirty="0" smtClean="0">
                <a:solidFill>
                  <a:schemeClr val="bg1"/>
                </a:solidFill>
              </a:rPr>
              <a:t>20</a:t>
            </a:r>
            <a:endParaRPr lang="de-DE" dirty="0">
              <a:solidFill>
                <a:schemeClr val="bg1"/>
              </a:solidFill>
            </a:endParaRPr>
          </a:p>
        </p:txBody>
      </p:sp>
      <p:sp>
        <p:nvSpPr>
          <p:cNvPr id="51" name="TextBox 50"/>
          <p:cNvSpPr txBox="1"/>
          <p:nvPr/>
        </p:nvSpPr>
        <p:spPr>
          <a:xfrm>
            <a:off x="1524000" y="229585"/>
            <a:ext cx="9144000" cy="523220"/>
          </a:xfrm>
          <a:prstGeom prst="rect">
            <a:avLst/>
          </a:prstGeom>
          <a:solidFill>
            <a:srgbClr val="0B2A51"/>
          </a:solidFill>
          <a:ln w="12700">
            <a:noFill/>
          </a:ln>
        </p:spPr>
        <p:txBody>
          <a:bodyPr wrap="square" rtlCol="0">
            <a:spAutoFit/>
          </a:bodyPr>
          <a:lstStyle/>
          <a:p>
            <a:pPr algn="ctr"/>
            <a:r>
              <a:rPr lang="en-US" sz="2800" dirty="0">
                <a:solidFill>
                  <a:schemeClr val="bg1"/>
                </a:solidFill>
              </a:rPr>
              <a:t>Isomer separation in </a:t>
            </a:r>
            <a:r>
              <a:rPr lang="en-US" sz="2800" baseline="30000" dirty="0">
                <a:solidFill>
                  <a:schemeClr val="bg1"/>
                </a:solidFill>
              </a:rPr>
              <a:t>127,129</a:t>
            </a:r>
            <a:r>
              <a:rPr lang="en-US" sz="2800" dirty="0">
                <a:solidFill>
                  <a:schemeClr val="bg1"/>
                </a:solidFill>
              </a:rPr>
              <a:t>Cd with PI-ICR</a:t>
            </a:r>
          </a:p>
        </p:txBody>
      </p:sp>
      <p:sp>
        <p:nvSpPr>
          <p:cNvPr id="6" name="TextBox 5"/>
          <p:cNvSpPr txBox="1"/>
          <p:nvPr/>
        </p:nvSpPr>
        <p:spPr>
          <a:xfrm>
            <a:off x="2473142" y="5405202"/>
            <a:ext cx="2880320" cy="646331"/>
          </a:xfrm>
          <a:prstGeom prst="rect">
            <a:avLst/>
          </a:prstGeom>
          <a:solidFill>
            <a:schemeClr val="bg2">
              <a:lumMod val="20000"/>
              <a:lumOff val="80000"/>
            </a:schemeClr>
          </a:solidFill>
        </p:spPr>
        <p:txBody>
          <a:bodyPr wrap="square" rtlCol="0">
            <a:spAutoFit/>
          </a:bodyPr>
          <a:lstStyle/>
          <a:p>
            <a:pPr algn="ctr"/>
            <a:r>
              <a:rPr lang="en-US" dirty="0"/>
              <a:t>Measurement time</a:t>
            </a:r>
          </a:p>
          <a:p>
            <a:pPr algn="ctr"/>
            <a:r>
              <a:rPr lang="en-US" dirty="0"/>
              <a:t>209 ms </a:t>
            </a:r>
          </a:p>
        </p:txBody>
      </p:sp>
      <p:sp>
        <p:nvSpPr>
          <p:cNvPr id="12" name="Rectangle 11"/>
          <p:cNvSpPr/>
          <p:nvPr/>
        </p:nvSpPr>
        <p:spPr>
          <a:xfrm>
            <a:off x="1475784" y="6603160"/>
            <a:ext cx="1813317" cy="246221"/>
          </a:xfrm>
          <a:prstGeom prst="rect">
            <a:avLst/>
          </a:prstGeom>
        </p:spPr>
        <p:txBody>
          <a:bodyPr wrap="none">
            <a:spAutoFit/>
          </a:bodyPr>
          <a:lstStyle/>
          <a:p>
            <a:r>
              <a:rPr lang="de-DE" sz="1000" dirty="0"/>
              <a:t>J. Karthein, master thesis 2017.</a:t>
            </a:r>
            <a:endParaRPr lang="en-GB" sz="1000" dirty="0"/>
          </a:p>
        </p:txBody>
      </p:sp>
      <p:grpSp>
        <p:nvGrpSpPr>
          <p:cNvPr id="20" name="Group 19"/>
          <p:cNvGrpSpPr/>
          <p:nvPr/>
        </p:nvGrpSpPr>
        <p:grpSpPr>
          <a:xfrm>
            <a:off x="6214946" y="1809898"/>
            <a:ext cx="3960440" cy="3419303"/>
            <a:chOff x="4690946" y="1809897"/>
            <a:chExt cx="3960440" cy="3419303"/>
          </a:xfrm>
        </p:grpSpPr>
        <p:grpSp>
          <p:nvGrpSpPr>
            <p:cNvPr id="17" name="Group 16"/>
            <p:cNvGrpSpPr/>
            <p:nvPr/>
          </p:nvGrpSpPr>
          <p:grpSpPr>
            <a:xfrm>
              <a:off x="4690946" y="1809897"/>
              <a:ext cx="3960440" cy="3419303"/>
              <a:chOff x="4690946" y="1685631"/>
              <a:chExt cx="3960440" cy="3419303"/>
            </a:xfrm>
          </p:grpSpPr>
          <p:pic>
            <p:nvPicPr>
              <p:cNvPr id="13" name="Picture 12"/>
              <p:cNvPicPr>
                <a:picLocks noChangeAspect="1"/>
              </p:cNvPicPr>
              <p:nvPr/>
            </p:nvPicPr>
            <p:blipFill rotWithShape="1">
              <a:blip r:embed="rId2" cstate="print">
                <a:extLst>
                  <a:ext uri="{28A0092B-C50C-407E-A947-70E740481C1C}">
                    <a14:useLocalDpi xmlns:a14="http://schemas.microsoft.com/office/drawing/2010/main" val="0"/>
                  </a:ext>
                </a:extLst>
              </a:blip>
              <a:srcRect r="323" b="802"/>
              <a:stretch/>
            </p:blipFill>
            <p:spPr>
              <a:xfrm>
                <a:off x="4690946" y="1685631"/>
                <a:ext cx="3960440" cy="3419303"/>
              </a:xfrm>
              <a:prstGeom prst="rect">
                <a:avLst/>
              </a:prstGeom>
            </p:spPr>
          </p:pic>
          <p:sp>
            <p:nvSpPr>
              <p:cNvPr id="21" name="TextBox 20"/>
              <p:cNvSpPr txBox="1"/>
              <p:nvPr/>
            </p:nvSpPr>
            <p:spPr>
              <a:xfrm>
                <a:off x="6658325" y="2422844"/>
                <a:ext cx="947936" cy="369332"/>
              </a:xfrm>
              <a:prstGeom prst="rect">
                <a:avLst/>
              </a:prstGeom>
              <a:solidFill>
                <a:schemeClr val="bg2">
                  <a:lumMod val="20000"/>
                  <a:lumOff val="80000"/>
                </a:schemeClr>
              </a:solidFill>
            </p:spPr>
            <p:txBody>
              <a:bodyPr wrap="square" rtlCol="0">
                <a:spAutoFit/>
              </a:bodyPr>
              <a:lstStyle/>
              <a:p>
                <a:pPr algn="ctr"/>
                <a:r>
                  <a:rPr lang="en-US" baseline="30000" dirty="0"/>
                  <a:t>129</a:t>
                </a:r>
                <a:r>
                  <a:rPr lang="en-US" dirty="0"/>
                  <a:t>Cd</a:t>
                </a:r>
                <a:r>
                  <a:rPr lang="en-US" baseline="30000" dirty="0"/>
                  <a:t>+</a:t>
                </a:r>
                <a:endParaRPr lang="en-US" dirty="0"/>
              </a:p>
            </p:txBody>
          </p:sp>
        </p:grpSp>
        <p:sp>
          <p:nvSpPr>
            <p:cNvPr id="18" name="TextBox 17"/>
            <p:cNvSpPr txBox="1"/>
            <p:nvPr/>
          </p:nvSpPr>
          <p:spPr>
            <a:xfrm>
              <a:off x="6557584" y="3519548"/>
              <a:ext cx="1022011" cy="307777"/>
            </a:xfrm>
            <a:prstGeom prst="rect">
              <a:avLst/>
            </a:prstGeom>
            <a:noFill/>
          </p:spPr>
          <p:txBody>
            <a:bodyPr wrap="none" rtlCol="0">
              <a:spAutoFit/>
            </a:bodyPr>
            <a:lstStyle/>
            <a:p>
              <a:r>
                <a:rPr lang="en-US" sz="1400" b="1" dirty="0">
                  <a:solidFill>
                    <a:srgbClr val="008000"/>
                  </a:solidFill>
                </a:rPr>
                <a:t>Trap center</a:t>
              </a:r>
              <a:endParaRPr lang="en-GB" sz="1400" b="1" dirty="0">
                <a:solidFill>
                  <a:srgbClr val="008000"/>
                </a:solidFill>
              </a:endParaRPr>
            </a:p>
          </p:txBody>
        </p:sp>
      </p:grpSp>
      <p:grpSp>
        <p:nvGrpSpPr>
          <p:cNvPr id="16" name="Group 15"/>
          <p:cNvGrpSpPr/>
          <p:nvPr/>
        </p:nvGrpSpPr>
        <p:grpSpPr>
          <a:xfrm>
            <a:off x="1994572" y="1043735"/>
            <a:ext cx="8511918" cy="4088944"/>
            <a:chOff x="470572" y="973084"/>
            <a:chExt cx="8511918" cy="4088944"/>
          </a:xfrm>
        </p:grpSpPr>
        <p:grpSp>
          <p:nvGrpSpPr>
            <p:cNvPr id="7" name="Group 6"/>
            <p:cNvGrpSpPr/>
            <p:nvPr/>
          </p:nvGrpSpPr>
          <p:grpSpPr>
            <a:xfrm>
              <a:off x="470572" y="973084"/>
              <a:ext cx="8511918" cy="4088944"/>
              <a:chOff x="5060770" y="1235404"/>
              <a:chExt cx="8511918" cy="4088944"/>
            </a:xfrm>
          </p:grpSpPr>
          <p:grpSp>
            <p:nvGrpSpPr>
              <p:cNvPr id="3" name="Group 2"/>
              <p:cNvGrpSpPr/>
              <p:nvPr/>
            </p:nvGrpSpPr>
            <p:grpSpPr>
              <a:xfrm>
                <a:off x="5060770" y="1235404"/>
                <a:ext cx="8511918" cy="4088944"/>
                <a:chOff x="5060770" y="1235404"/>
                <a:chExt cx="8511918" cy="4088944"/>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3795" t="12988" r="14564" b="5901"/>
                <a:stretch/>
              </p:blipFill>
              <p:spPr>
                <a:xfrm>
                  <a:off x="5060770" y="2030853"/>
                  <a:ext cx="3355020" cy="3293495"/>
                </a:xfrm>
                <a:prstGeom prst="rect">
                  <a:avLst/>
                </a:prstGeom>
              </p:spPr>
            </p:pic>
            <p:sp>
              <p:nvSpPr>
                <p:cNvPr id="9" name="TextBox 8"/>
                <p:cNvSpPr txBox="1"/>
                <p:nvPr/>
              </p:nvSpPr>
              <p:spPr>
                <a:xfrm>
                  <a:off x="5067055" y="1235404"/>
                  <a:ext cx="8505633" cy="646331"/>
                </a:xfrm>
                <a:prstGeom prst="rect">
                  <a:avLst/>
                </a:prstGeom>
                <a:solidFill>
                  <a:schemeClr val="bg2">
                    <a:lumMod val="20000"/>
                    <a:lumOff val="80000"/>
                  </a:schemeClr>
                </a:solidFill>
              </p:spPr>
              <p:txBody>
                <a:bodyPr wrap="square" rtlCol="0">
                  <a:spAutoFit/>
                </a:bodyPr>
                <a:lstStyle/>
                <a:p>
                  <a:r>
                    <a:rPr lang="en-US" dirty="0"/>
                    <a:t>The PI-ICR technique allowed fast and optimal separation of the isomeric states in the odd-A cadmium isotopes.</a:t>
                  </a:r>
                </a:p>
              </p:txBody>
            </p:sp>
          </p:grpSp>
          <p:sp>
            <p:nvSpPr>
              <p:cNvPr id="4" name="TextBox 3"/>
              <p:cNvSpPr txBox="1"/>
              <p:nvPr/>
            </p:nvSpPr>
            <p:spPr>
              <a:xfrm>
                <a:off x="7088142" y="3103304"/>
                <a:ext cx="873957" cy="307777"/>
              </a:xfrm>
              <a:prstGeom prst="rect">
                <a:avLst/>
              </a:prstGeom>
              <a:noFill/>
            </p:spPr>
            <p:txBody>
              <a:bodyPr wrap="none" rtlCol="0">
                <a:spAutoFit/>
              </a:bodyPr>
              <a:lstStyle/>
              <a:p>
                <a:r>
                  <a:rPr lang="en-US" sz="1400" b="1" dirty="0">
                    <a:solidFill>
                      <a:srgbClr val="008000"/>
                    </a:solidFill>
                  </a:rPr>
                  <a:t>High spin</a:t>
                </a:r>
                <a:endParaRPr lang="en-GB" sz="1400" b="1" dirty="0">
                  <a:solidFill>
                    <a:srgbClr val="008000"/>
                  </a:solidFill>
                </a:endParaRPr>
              </a:p>
            </p:txBody>
          </p:sp>
          <p:sp>
            <p:nvSpPr>
              <p:cNvPr id="14" name="TextBox 13"/>
              <p:cNvSpPr txBox="1"/>
              <p:nvPr/>
            </p:nvSpPr>
            <p:spPr>
              <a:xfrm>
                <a:off x="6112754" y="4311306"/>
                <a:ext cx="838371" cy="307777"/>
              </a:xfrm>
              <a:prstGeom prst="rect">
                <a:avLst/>
              </a:prstGeom>
              <a:noFill/>
            </p:spPr>
            <p:txBody>
              <a:bodyPr wrap="none" rtlCol="0">
                <a:spAutoFit/>
              </a:bodyPr>
              <a:lstStyle/>
              <a:p>
                <a:r>
                  <a:rPr lang="en-US" sz="1400" b="1" dirty="0">
                    <a:solidFill>
                      <a:srgbClr val="008000"/>
                    </a:solidFill>
                  </a:rPr>
                  <a:t>Low spin</a:t>
                </a:r>
                <a:endParaRPr lang="en-GB" sz="1400" b="1" dirty="0">
                  <a:solidFill>
                    <a:srgbClr val="008000"/>
                  </a:solidFill>
                </a:endParaRPr>
              </a:p>
            </p:txBody>
          </p:sp>
          <p:sp>
            <p:nvSpPr>
              <p:cNvPr id="15" name="TextBox 14"/>
              <p:cNvSpPr txBox="1"/>
              <p:nvPr/>
            </p:nvSpPr>
            <p:spPr>
              <a:xfrm>
                <a:off x="5922254" y="3235240"/>
                <a:ext cx="1022011" cy="307777"/>
              </a:xfrm>
              <a:prstGeom prst="rect">
                <a:avLst/>
              </a:prstGeom>
              <a:noFill/>
            </p:spPr>
            <p:txBody>
              <a:bodyPr wrap="none" rtlCol="0">
                <a:spAutoFit/>
              </a:bodyPr>
              <a:lstStyle/>
              <a:p>
                <a:r>
                  <a:rPr lang="en-US" sz="1400" b="1" dirty="0">
                    <a:solidFill>
                      <a:srgbClr val="008000"/>
                    </a:solidFill>
                  </a:rPr>
                  <a:t>Trap center</a:t>
                </a:r>
                <a:endParaRPr lang="en-GB" sz="1400" b="1" dirty="0">
                  <a:solidFill>
                    <a:srgbClr val="008000"/>
                  </a:solidFill>
                </a:endParaRPr>
              </a:p>
            </p:txBody>
          </p:sp>
        </p:grpSp>
        <p:sp>
          <p:nvSpPr>
            <p:cNvPr id="19" name="TextBox 18"/>
            <p:cNvSpPr txBox="1"/>
            <p:nvPr/>
          </p:nvSpPr>
          <p:spPr>
            <a:xfrm>
              <a:off x="1424943" y="2449682"/>
              <a:ext cx="947936" cy="369332"/>
            </a:xfrm>
            <a:prstGeom prst="rect">
              <a:avLst/>
            </a:prstGeom>
            <a:solidFill>
              <a:schemeClr val="bg2">
                <a:lumMod val="20000"/>
                <a:lumOff val="80000"/>
              </a:schemeClr>
            </a:solidFill>
          </p:spPr>
          <p:txBody>
            <a:bodyPr wrap="square" rtlCol="0">
              <a:spAutoFit/>
            </a:bodyPr>
            <a:lstStyle/>
            <a:p>
              <a:pPr algn="ctr"/>
              <a:r>
                <a:rPr lang="en-US" baseline="30000" dirty="0"/>
                <a:t>127</a:t>
              </a:r>
              <a:r>
                <a:rPr lang="en-US" dirty="0"/>
                <a:t>Cd</a:t>
              </a:r>
              <a:r>
                <a:rPr lang="en-US" baseline="30000" dirty="0"/>
                <a:t>+</a:t>
              </a:r>
              <a:endParaRPr lang="en-US" dirty="0"/>
            </a:p>
          </p:txBody>
        </p:sp>
      </p:grpSp>
      <p:sp>
        <p:nvSpPr>
          <p:cNvPr id="23" name="TextBox 22"/>
          <p:cNvSpPr txBox="1"/>
          <p:nvPr/>
        </p:nvSpPr>
        <p:spPr>
          <a:xfrm>
            <a:off x="6816080" y="5437965"/>
            <a:ext cx="2880320" cy="646331"/>
          </a:xfrm>
          <a:prstGeom prst="rect">
            <a:avLst/>
          </a:prstGeom>
          <a:solidFill>
            <a:schemeClr val="bg2">
              <a:lumMod val="20000"/>
              <a:lumOff val="80000"/>
            </a:schemeClr>
          </a:solidFill>
        </p:spPr>
        <p:txBody>
          <a:bodyPr wrap="square" rtlCol="0">
            <a:spAutoFit/>
          </a:bodyPr>
          <a:lstStyle/>
          <a:p>
            <a:pPr algn="ctr"/>
            <a:r>
              <a:rPr lang="en-US" dirty="0"/>
              <a:t>Measurement time</a:t>
            </a:r>
          </a:p>
          <a:p>
            <a:pPr algn="ctr"/>
            <a:r>
              <a:rPr lang="en-US" dirty="0"/>
              <a:t>106 ms </a:t>
            </a:r>
          </a:p>
        </p:txBody>
      </p:sp>
      <p:pic>
        <p:nvPicPr>
          <p:cNvPr id="22" name="Picture 21" descr="http://isoltrap.web.cern.ch/isoltrap/images/ISOLTRAP_logo.bmp"/>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9523" y="5481427"/>
            <a:ext cx="1176261" cy="8459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9182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2"/>
          <p:cNvSpPr>
            <a:spLocks noGrp="1"/>
          </p:cNvSpPr>
          <p:nvPr>
            <p:ph type="sldNum" sz="quarter" idx="12"/>
          </p:nvPr>
        </p:nvSpPr>
        <p:spPr>
          <a:xfrm>
            <a:off x="7806190" y="6553150"/>
            <a:ext cx="2133600" cy="476250"/>
          </a:xfrm>
        </p:spPr>
        <p:txBody>
          <a:bodyPr/>
          <a:lstStyle/>
          <a:p>
            <a:pPr>
              <a:defRPr/>
            </a:pPr>
            <a:r>
              <a:rPr lang="de-DE" dirty="0" smtClean="0">
                <a:solidFill>
                  <a:schemeClr val="bg1"/>
                </a:solidFill>
              </a:rPr>
              <a:t>20</a:t>
            </a:r>
            <a:endParaRPr lang="de-DE" dirty="0">
              <a:solidFill>
                <a:schemeClr val="bg1"/>
              </a:solidFill>
            </a:endParaRPr>
          </a:p>
        </p:txBody>
      </p:sp>
      <p:sp>
        <p:nvSpPr>
          <p:cNvPr id="51" name="TextBox 50"/>
          <p:cNvSpPr txBox="1"/>
          <p:nvPr/>
        </p:nvSpPr>
        <p:spPr>
          <a:xfrm>
            <a:off x="1524000" y="229585"/>
            <a:ext cx="9144000" cy="523220"/>
          </a:xfrm>
          <a:prstGeom prst="rect">
            <a:avLst/>
          </a:prstGeom>
          <a:solidFill>
            <a:srgbClr val="0B2A51"/>
          </a:solidFill>
          <a:ln w="12700">
            <a:noFill/>
          </a:ln>
        </p:spPr>
        <p:txBody>
          <a:bodyPr wrap="square" rtlCol="0">
            <a:spAutoFit/>
          </a:bodyPr>
          <a:lstStyle/>
          <a:p>
            <a:pPr algn="ctr"/>
            <a:r>
              <a:rPr lang="en-US" sz="2800" dirty="0">
                <a:solidFill>
                  <a:schemeClr val="bg1"/>
                </a:solidFill>
              </a:rPr>
              <a:t>MR-TOF mass measurements of </a:t>
            </a:r>
            <a:r>
              <a:rPr lang="en-US" sz="2800" baseline="30000" dirty="0">
                <a:solidFill>
                  <a:schemeClr val="bg1"/>
                </a:solidFill>
              </a:rPr>
              <a:t>48</a:t>
            </a:r>
            <a:r>
              <a:rPr lang="en-US" sz="2800" dirty="0">
                <a:solidFill>
                  <a:schemeClr val="bg1"/>
                </a:solidFill>
              </a:rPr>
              <a:t>Ar and </a:t>
            </a:r>
            <a:r>
              <a:rPr lang="en-US" sz="2800" baseline="30000" dirty="0">
                <a:solidFill>
                  <a:schemeClr val="bg1"/>
                </a:solidFill>
              </a:rPr>
              <a:t>98</a:t>
            </a:r>
            <a:r>
              <a:rPr lang="en-US" sz="2800" dirty="0">
                <a:solidFill>
                  <a:schemeClr val="bg1"/>
                </a:solidFill>
              </a:rPr>
              <a:t>Kr</a:t>
            </a:r>
          </a:p>
        </p:txBody>
      </p:sp>
      <p:sp>
        <p:nvSpPr>
          <p:cNvPr id="9" name="TextBox 8"/>
          <p:cNvSpPr txBox="1"/>
          <p:nvPr/>
        </p:nvSpPr>
        <p:spPr>
          <a:xfrm>
            <a:off x="1832195" y="1154843"/>
            <a:ext cx="8550949" cy="369332"/>
          </a:xfrm>
          <a:prstGeom prst="rect">
            <a:avLst/>
          </a:prstGeom>
          <a:solidFill>
            <a:schemeClr val="bg2">
              <a:lumMod val="20000"/>
              <a:lumOff val="80000"/>
            </a:schemeClr>
          </a:solidFill>
        </p:spPr>
        <p:txBody>
          <a:bodyPr wrap="square" rtlCol="0">
            <a:spAutoFit/>
          </a:bodyPr>
          <a:lstStyle/>
          <a:p>
            <a:pPr algn="ctr"/>
            <a:r>
              <a:rPr lang="en-US" dirty="0"/>
              <a:t>August 2017 – </a:t>
            </a:r>
            <a:r>
              <a:rPr lang="en-US" dirty="0" err="1"/>
              <a:t>UC</a:t>
            </a:r>
            <a:r>
              <a:rPr lang="en-US" baseline="-25000" dirty="0" err="1"/>
              <a:t>x</a:t>
            </a:r>
            <a:r>
              <a:rPr lang="en-US" baseline="30000" dirty="0"/>
              <a:t> </a:t>
            </a:r>
            <a:r>
              <a:rPr lang="en-US" dirty="0"/>
              <a:t>with cold plasma: a challenge for the MR-TOF MS sensitivity</a:t>
            </a:r>
          </a:p>
        </p:txBody>
      </p:sp>
      <p:grpSp>
        <p:nvGrpSpPr>
          <p:cNvPr id="17" name="Group 16"/>
          <p:cNvGrpSpPr/>
          <p:nvPr/>
        </p:nvGrpSpPr>
        <p:grpSpPr>
          <a:xfrm>
            <a:off x="2171586" y="2112499"/>
            <a:ext cx="3464783" cy="1183801"/>
            <a:chOff x="5975399" y="1237031"/>
            <a:chExt cx="2378927" cy="812800"/>
          </a:xfrm>
        </p:grpSpPr>
        <p:pic>
          <p:nvPicPr>
            <p:cNvPr id="18" name="Picture 17"/>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t="26667" b="27778"/>
            <a:stretch/>
          </p:blipFill>
          <p:spPr>
            <a:xfrm>
              <a:off x="5975399" y="1237031"/>
              <a:ext cx="2378927" cy="812800"/>
            </a:xfrm>
            <a:prstGeom prst="rect">
              <a:avLst/>
            </a:prstGeom>
          </p:spPr>
        </p:pic>
        <p:sp>
          <p:nvSpPr>
            <p:cNvPr id="19" name="TextBox 18"/>
            <p:cNvSpPr txBox="1"/>
            <p:nvPr/>
          </p:nvSpPr>
          <p:spPr>
            <a:xfrm rot="20944347">
              <a:off x="6798517" y="1264834"/>
              <a:ext cx="890538" cy="253584"/>
            </a:xfrm>
            <a:prstGeom prst="rect">
              <a:avLst/>
            </a:prstGeom>
            <a:noFill/>
          </p:spPr>
          <p:txBody>
            <a:bodyPr wrap="none" rtlCol="0">
              <a:spAutoFit/>
            </a:bodyPr>
            <a:lstStyle/>
            <a:p>
              <a:r>
                <a:rPr lang="en-US" dirty="0"/>
                <a:t>MR-TOF MS</a:t>
              </a:r>
              <a:endParaRPr lang="en-GB" dirty="0"/>
            </a:p>
          </p:txBody>
        </p:sp>
        <p:sp>
          <p:nvSpPr>
            <p:cNvPr id="20" name="Arc 19"/>
            <p:cNvSpPr/>
            <p:nvPr/>
          </p:nvSpPr>
          <p:spPr>
            <a:xfrm rot="20879215">
              <a:off x="6327267" y="1578001"/>
              <a:ext cx="1728807" cy="111301"/>
            </a:xfrm>
            <a:prstGeom prst="arc">
              <a:avLst>
                <a:gd name="adj1" fmla="val 16200000"/>
                <a:gd name="adj2" fmla="val 15819119"/>
              </a:avLst>
            </a:prstGeom>
            <a:ln w="19050">
              <a:solidFill>
                <a:srgbClr val="66FF99"/>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r>
                <a:rPr lang="en-GB" dirty="0"/>
                <a:t>c</a:t>
              </a:r>
            </a:p>
          </p:txBody>
        </p:sp>
      </p:grpSp>
      <p:grpSp>
        <p:nvGrpSpPr>
          <p:cNvPr id="22" name="Group 21"/>
          <p:cNvGrpSpPr/>
          <p:nvPr/>
        </p:nvGrpSpPr>
        <p:grpSpPr>
          <a:xfrm>
            <a:off x="6304909" y="1943836"/>
            <a:ext cx="4291590" cy="3315227"/>
            <a:chOff x="4780909" y="1943835"/>
            <a:chExt cx="4291590" cy="3315227"/>
          </a:xfrm>
        </p:grpSpPr>
        <p:grpSp>
          <p:nvGrpSpPr>
            <p:cNvPr id="21" name="Group 20"/>
            <p:cNvGrpSpPr/>
            <p:nvPr/>
          </p:nvGrpSpPr>
          <p:grpSpPr>
            <a:xfrm>
              <a:off x="4780909" y="1943835"/>
              <a:ext cx="4291590" cy="2945895"/>
              <a:chOff x="4301970" y="3356650"/>
              <a:chExt cx="4291590" cy="2945895"/>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1970" y="3356650"/>
                <a:ext cx="4291590" cy="2945895"/>
              </a:xfrm>
              <a:prstGeom prst="rect">
                <a:avLst/>
              </a:prstGeom>
            </p:spPr>
          </p:pic>
          <p:sp>
            <p:nvSpPr>
              <p:cNvPr id="16" name="TextBox 15"/>
              <p:cNvSpPr txBox="1"/>
              <p:nvPr/>
            </p:nvSpPr>
            <p:spPr>
              <a:xfrm>
                <a:off x="6429671" y="4693569"/>
                <a:ext cx="639919" cy="369332"/>
              </a:xfrm>
              <a:prstGeom prst="rect">
                <a:avLst/>
              </a:prstGeom>
              <a:noFill/>
            </p:spPr>
            <p:txBody>
              <a:bodyPr wrap="none" rtlCol="0">
                <a:spAutoFit/>
              </a:bodyPr>
              <a:lstStyle/>
              <a:p>
                <a:r>
                  <a:rPr lang="en-US" b="1" baseline="30000" dirty="0"/>
                  <a:t>48</a:t>
                </a:r>
                <a:r>
                  <a:rPr lang="en-US" b="1" dirty="0"/>
                  <a:t>Ar</a:t>
                </a:r>
                <a:r>
                  <a:rPr lang="en-US" b="1" baseline="30000" dirty="0"/>
                  <a:t>+</a:t>
                </a:r>
                <a:endParaRPr lang="en-GB" b="1" dirty="0"/>
              </a:p>
            </p:txBody>
          </p:sp>
        </p:grpSp>
        <p:sp>
          <p:nvSpPr>
            <p:cNvPr id="24" name="TextBox 23"/>
            <p:cNvSpPr txBox="1"/>
            <p:nvPr/>
          </p:nvSpPr>
          <p:spPr>
            <a:xfrm>
              <a:off x="5067055" y="4889730"/>
              <a:ext cx="3899318" cy="369332"/>
            </a:xfrm>
            <a:prstGeom prst="rect">
              <a:avLst/>
            </a:prstGeom>
            <a:solidFill>
              <a:schemeClr val="bg2">
                <a:lumMod val="20000"/>
                <a:lumOff val="80000"/>
              </a:schemeClr>
            </a:solidFill>
          </p:spPr>
          <p:txBody>
            <a:bodyPr wrap="square" rtlCol="0">
              <a:spAutoFit/>
            </a:bodyPr>
            <a:lstStyle/>
            <a:p>
              <a:pPr algn="ctr"/>
              <a:r>
                <a:rPr lang="en-US" dirty="0"/>
                <a:t>Strength of the N = 28 shell closure</a:t>
              </a:r>
            </a:p>
          </p:txBody>
        </p:sp>
      </p:grpSp>
      <p:grpSp>
        <p:nvGrpSpPr>
          <p:cNvPr id="36" name="Group 35"/>
          <p:cNvGrpSpPr/>
          <p:nvPr/>
        </p:nvGrpSpPr>
        <p:grpSpPr>
          <a:xfrm>
            <a:off x="1604984" y="3514271"/>
            <a:ext cx="4716040" cy="3290770"/>
            <a:chOff x="80984" y="3514271"/>
            <a:chExt cx="4716040" cy="3290770"/>
          </a:xfrm>
        </p:grpSpPr>
        <p:grpSp>
          <p:nvGrpSpPr>
            <p:cNvPr id="31" name="Group 30"/>
            <p:cNvGrpSpPr/>
            <p:nvPr/>
          </p:nvGrpSpPr>
          <p:grpSpPr>
            <a:xfrm>
              <a:off x="80984" y="3532645"/>
              <a:ext cx="4716040" cy="3272396"/>
              <a:chOff x="80984" y="3532645"/>
              <a:chExt cx="4716040" cy="3272396"/>
            </a:xfrm>
          </p:grpSpPr>
          <p:pic>
            <p:nvPicPr>
              <p:cNvPr id="23" name="Picture 2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8194" y="3532645"/>
                <a:ext cx="4221652" cy="2903064"/>
              </a:xfrm>
              <a:prstGeom prst="rect">
                <a:avLst/>
              </a:prstGeom>
            </p:spPr>
          </p:pic>
          <p:sp>
            <p:nvSpPr>
              <p:cNvPr id="32" name="TextBox 31"/>
              <p:cNvSpPr txBox="1"/>
              <p:nvPr/>
            </p:nvSpPr>
            <p:spPr>
              <a:xfrm>
                <a:off x="80984" y="6435709"/>
                <a:ext cx="4716040" cy="369332"/>
              </a:xfrm>
              <a:prstGeom prst="rect">
                <a:avLst/>
              </a:prstGeom>
              <a:solidFill>
                <a:schemeClr val="bg2">
                  <a:lumMod val="20000"/>
                  <a:lumOff val="80000"/>
                </a:schemeClr>
              </a:solidFill>
            </p:spPr>
            <p:txBody>
              <a:bodyPr wrap="square" rtlCol="0">
                <a:spAutoFit/>
              </a:bodyPr>
              <a:lstStyle/>
              <a:p>
                <a:pPr algn="ctr"/>
                <a:r>
                  <a:rPr lang="en-US" dirty="0"/>
                  <a:t>Onset of deformation in the A≈100 region</a:t>
                </a:r>
              </a:p>
            </p:txBody>
          </p:sp>
          <p:sp>
            <p:nvSpPr>
              <p:cNvPr id="25" name="TextBox 24"/>
              <p:cNvSpPr txBox="1"/>
              <p:nvPr/>
            </p:nvSpPr>
            <p:spPr>
              <a:xfrm>
                <a:off x="2006715" y="5283630"/>
                <a:ext cx="476349" cy="276999"/>
              </a:xfrm>
              <a:prstGeom prst="rect">
                <a:avLst/>
              </a:prstGeom>
              <a:noFill/>
            </p:spPr>
            <p:txBody>
              <a:bodyPr wrap="none" rtlCol="0">
                <a:spAutoFit/>
              </a:bodyPr>
              <a:lstStyle/>
              <a:p>
                <a:r>
                  <a:rPr lang="en-US" sz="1200" b="1" baseline="30000" dirty="0"/>
                  <a:t>98</a:t>
                </a:r>
                <a:r>
                  <a:rPr lang="en-US" sz="1200" b="1" dirty="0"/>
                  <a:t>Kr</a:t>
                </a:r>
                <a:r>
                  <a:rPr lang="en-US" sz="1200" b="1" baseline="30000" dirty="0"/>
                  <a:t>+</a:t>
                </a:r>
                <a:endParaRPr lang="en-GB" sz="1200" b="1" baseline="30000" dirty="0"/>
              </a:p>
            </p:txBody>
          </p:sp>
          <p:sp>
            <p:nvSpPr>
              <p:cNvPr id="34" name="TextBox 33"/>
              <p:cNvSpPr txBox="1"/>
              <p:nvPr/>
            </p:nvSpPr>
            <p:spPr>
              <a:xfrm>
                <a:off x="2861810" y="3894380"/>
                <a:ext cx="612668" cy="276999"/>
              </a:xfrm>
              <a:prstGeom prst="rect">
                <a:avLst/>
              </a:prstGeom>
              <a:noFill/>
            </p:spPr>
            <p:txBody>
              <a:bodyPr wrap="none" rtlCol="0">
                <a:spAutoFit/>
              </a:bodyPr>
              <a:lstStyle/>
              <a:p>
                <a:r>
                  <a:rPr lang="en-US" sz="1200" b="1" baseline="30000" dirty="0"/>
                  <a:t>196</a:t>
                </a:r>
                <a:r>
                  <a:rPr lang="en-US" sz="1200" b="1" dirty="0"/>
                  <a:t>Hg</a:t>
                </a:r>
                <a:r>
                  <a:rPr lang="en-US" sz="1200" b="1" baseline="30000" dirty="0"/>
                  <a:t>2+</a:t>
                </a:r>
                <a:endParaRPr lang="en-GB" sz="1200" b="1" baseline="30000" dirty="0"/>
              </a:p>
            </p:txBody>
          </p:sp>
          <p:sp>
            <p:nvSpPr>
              <p:cNvPr id="35" name="TextBox 34"/>
              <p:cNvSpPr txBox="1"/>
              <p:nvPr/>
            </p:nvSpPr>
            <p:spPr>
              <a:xfrm>
                <a:off x="1002791" y="3846222"/>
                <a:ext cx="556563" cy="276999"/>
              </a:xfrm>
              <a:prstGeom prst="rect">
                <a:avLst/>
              </a:prstGeom>
              <a:noFill/>
            </p:spPr>
            <p:txBody>
              <a:bodyPr wrap="none" rtlCol="0">
                <a:spAutoFit/>
              </a:bodyPr>
              <a:lstStyle/>
              <a:p>
                <a:r>
                  <a:rPr lang="en-US" sz="1200" b="1" baseline="30000" dirty="0"/>
                  <a:t>98</a:t>
                </a:r>
                <a:r>
                  <a:rPr lang="en-US" sz="1200" b="1" dirty="0"/>
                  <a:t>Mo</a:t>
                </a:r>
                <a:r>
                  <a:rPr lang="en-US" sz="1200" b="1" baseline="30000" dirty="0"/>
                  <a:t>+</a:t>
                </a:r>
                <a:endParaRPr lang="en-GB" sz="1200" b="1" baseline="30000" dirty="0"/>
              </a:p>
            </p:txBody>
          </p:sp>
        </p:grpSp>
        <p:sp>
          <p:nvSpPr>
            <p:cNvPr id="33" name="Rectangle 32"/>
            <p:cNvSpPr/>
            <p:nvPr/>
          </p:nvSpPr>
          <p:spPr>
            <a:xfrm>
              <a:off x="1961710" y="3514271"/>
              <a:ext cx="898610" cy="2747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6" name="Picture 25" descr="http://isoltrap.web.cern.ch/isoltrap/images/ISOLTRAP_logo.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4023" y="5268078"/>
            <a:ext cx="1229910" cy="884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7095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131119" y="88543"/>
            <a:ext cx="7736616" cy="3387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4" name="Content Placeholder 2"/>
          <p:cNvSpPr>
            <a:spLocks noGrp="1"/>
          </p:cNvSpPr>
          <p:nvPr/>
        </p:nvSpPr>
        <p:spPr>
          <a:xfrm>
            <a:off x="299477" y="3599101"/>
            <a:ext cx="3072080" cy="297785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800" b="1" dirty="0">
                <a:latin typeface="Arial" panose="020B0604020202020204" pitchFamily="34" charset="0"/>
                <a:cs typeface="Arial" panose="020B0604020202020204" pitchFamily="34" charset="0"/>
              </a:rPr>
              <a:t>1 beamtime on liquid </a:t>
            </a:r>
            <a:r>
              <a:rPr lang="en-GB" sz="1800" b="1" dirty="0">
                <a:latin typeface="Symbol" panose="05050102010706020507" pitchFamily="18" charset="2"/>
                <a:cs typeface="Arial" panose="020B0604020202020204" pitchFamily="34" charset="0"/>
              </a:rPr>
              <a:t>b</a:t>
            </a:r>
            <a:r>
              <a:rPr lang="en-GB" sz="1800" b="1" dirty="0">
                <a:latin typeface="Arial" panose="020B0604020202020204" pitchFamily="34" charset="0"/>
                <a:cs typeface="Arial" panose="020B0604020202020204" pitchFamily="34" charset="0"/>
              </a:rPr>
              <a:t>-NMR (2</a:t>
            </a:r>
            <a:r>
              <a:rPr lang="en-GB" sz="1800" b="1" baseline="30000" dirty="0">
                <a:latin typeface="Arial" panose="020B0604020202020204" pitchFamily="34" charset="0"/>
                <a:cs typeface="Arial" panose="020B0604020202020204" pitchFamily="34" charset="0"/>
              </a:rPr>
              <a:t>nd</a:t>
            </a:r>
            <a:r>
              <a:rPr lang="en-GB" sz="1800" b="1" dirty="0">
                <a:latin typeface="Arial" panose="020B0604020202020204" pitchFamily="34" charset="0"/>
                <a:cs typeface="Arial" panose="020B0604020202020204" pitchFamily="34" charset="0"/>
              </a:rPr>
              <a:t> in December):</a:t>
            </a:r>
          </a:p>
          <a:p>
            <a:pPr marL="0" indent="0">
              <a:buNone/>
            </a:pPr>
            <a:r>
              <a:rPr lang="en-GB" sz="1800" dirty="0">
                <a:latin typeface="Arial" panose="020B0604020202020204" pitchFamily="34" charset="0"/>
                <a:cs typeface="Arial" panose="020B0604020202020204" pitchFamily="34" charset="0"/>
              </a:rPr>
              <a:t>Compact </a:t>
            </a:r>
            <a:r>
              <a:rPr lang="en-GB" sz="1800" dirty="0">
                <a:latin typeface="Symbol" panose="05050102010706020507" pitchFamily="18" charset="2"/>
                <a:cs typeface="Arial" panose="020B0604020202020204" pitchFamily="34" charset="0"/>
              </a:rPr>
              <a:t>b</a:t>
            </a:r>
            <a:r>
              <a:rPr lang="en-GB" sz="1800" dirty="0">
                <a:latin typeface="Arial" panose="020B0604020202020204" pitchFamily="34" charset="0"/>
                <a:cs typeface="Arial" panose="020B0604020202020204" pitchFamily="34" charset="0"/>
              </a:rPr>
              <a:t>-detectors with Si PMTs (U Tennessee)</a:t>
            </a:r>
          </a:p>
          <a:p>
            <a:pPr marL="0" indent="0">
              <a:buNone/>
            </a:pPr>
            <a:r>
              <a:rPr lang="en-GB" sz="1800" dirty="0">
                <a:latin typeface="Arial" panose="020B0604020202020204" pitchFamily="34" charset="0"/>
                <a:cs typeface="Arial" panose="020B0604020202020204" pitchFamily="34" charset="0"/>
              </a:rPr>
              <a:t>New liquid b-NMR chamber, differential pumping and transitional field system </a:t>
            </a:r>
          </a:p>
          <a:p>
            <a:pPr marL="0" indent="0">
              <a:buNone/>
            </a:pPr>
            <a:r>
              <a:rPr lang="en-GB" sz="1800" dirty="0">
                <a:latin typeface="Arial" panose="020B0604020202020204" pitchFamily="34" charset="0"/>
                <a:cs typeface="Arial" panose="020B0604020202020204" pitchFamily="34" charset="0"/>
              </a:rPr>
              <a:t>Liquid handling system</a:t>
            </a:r>
          </a:p>
          <a:p>
            <a:pPr marL="0" indent="0">
              <a:buNone/>
            </a:pPr>
            <a:r>
              <a:rPr lang="en-GB" sz="1800" b="1" dirty="0">
                <a:solidFill>
                  <a:srgbClr val="FF0000"/>
                </a:solidFill>
                <a:latin typeface="Arial" panose="020B0604020202020204" pitchFamily="34" charset="0"/>
                <a:cs typeface="Arial" panose="020B0604020202020204" pitchFamily="34" charset="0"/>
              </a:rPr>
              <a:t>1</a:t>
            </a:r>
            <a:r>
              <a:rPr lang="en-GB" sz="1800" b="1" baseline="30000" dirty="0">
                <a:solidFill>
                  <a:srgbClr val="FF0000"/>
                </a:solidFill>
                <a:latin typeface="Arial" panose="020B0604020202020204" pitchFamily="34" charset="0"/>
                <a:cs typeface="Arial" panose="020B0604020202020204" pitchFamily="34" charset="0"/>
              </a:rPr>
              <a:t>st</a:t>
            </a:r>
            <a:r>
              <a:rPr lang="en-GB" sz="1800" b="1" dirty="0">
                <a:solidFill>
                  <a:srgbClr val="FF0000"/>
                </a:solidFill>
                <a:latin typeface="Arial" panose="020B0604020202020204" pitchFamily="34" charset="0"/>
                <a:cs typeface="Arial" panose="020B0604020202020204" pitchFamily="34" charset="0"/>
              </a:rPr>
              <a:t> NMR signal at VITO!</a:t>
            </a:r>
            <a:endParaRPr lang="en-GB" sz="1800" dirty="0">
              <a:latin typeface="Arial" panose="020B0604020202020204" pitchFamily="34" charset="0"/>
              <a:cs typeface="Arial" panose="020B0604020202020204" pitchFamily="34" charset="0"/>
            </a:endParaRPr>
          </a:p>
        </p:txBody>
      </p:sp>
      <p:pic>
        <p:nvPicPr>
          <p:cNvPr id="15" name="Picture 14">
            <a:extLst>
              <a:ext uri="{FF2B5EF4-FFF2-40B4-BE49-F238E27FC236}">
                <a16:creationId xmlns:a16="http://schemas.microsoft.com/office/drawing/2014/main" id="{4B1F0316-5C73-4578-85E7-09B8177FC0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0835" y="212021"/>
            <a:ext cx="4246939" cy="3168352"/>
          </a:xfrm>
          <a:prstGeom prst="rect">
            <a:avLst/>
          </a:prstGeom>
        </p:spPr>
      </p:pic>
      <p:pic>
        <p:nvPicPr>
          <p:cNvPr id="16" name="Picture 15">
            <a:extLst>
              <a:ext uri="{FF2B5EF4-FFF2-40B4-BE49-F238E27FC236}">
                <a16:creationId xmlns:a16="http://schemas.microsoft.com/office/drawing/2014/main" id="{138C587D-8E07-4054-ABC9-B2E2CD178779}"/>
              </a:ext>
            </a:extLst>
          </p:cNvPr>
          <p:cNvPicPr>
            <a:picLocks noChangeAspect="1"/>
          </p:cNvPicPr>
          <p:nvPr/>
        </p:nvPicPr>
        <p:blipFill rotWithShape="1">
          <a:blip r:embed="rId3"/>
          <a:srcRect l="18089" t="18026" r="28431" b="22432"/>
          <a:stretch/>
        </p:blipFill>
        <p:spPr>
          <a:xfrm>
            <a:off x="3620840" y="3495454"/>
            <a:ext cx="5145280" cy="2966179"/>
          </a:xfrm>
          <a:prstGeom prst="rect">
            <a:avLst/>
          </a:prstGeom>
        </p:spPr>
      </p:pic>
      <p:pic>
        <p:nvPicPr>
          <p:cNvPr id="17" name="Picture 16" descr="http://www.sigmaaldrich.com/content/dam/sigma-aldrich/structure5/140/mfcd06798186.eps/_jcr_content/renditions/mfcd06798186-larg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12859" y="4245550"/>
            <a:ext cx="1322884" cy="1015976"/>
          </a:xfrm>
          <a:prstGeom prst="rect">
            <a:avLst/>
          </a:prstGeom>
          <a:noFill/>
          <a:extLst>
            <a:ext uri="{909E8E84-426E-40dd-AFC4-6F175D3DCCD1}">
              <a14:hiddenFill xmlns:a14="http://schemas.microsoft.com/office/drawing/2010/main" xmlns="" xmlns:lc="http://schemas.openxmlformats.org/drawingml/2006/lockedCanvas">
                <a:solidFill>
                  <a:srgbClr val="FFFFFF"/>
                </a:solidFill>
              </a14:hiddenFill>
            </a:ext>
          </a:extLst>
        </p:spPr>
      </p:pic>
      <p:pic>
        <p:nvPicPr>
          <p:cNvPr id="18" name="Pictur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22532" y="3691568"/>
            <a:ext cx="1864131" cy="2485507"/>
          </a:xfrm>
          <a:prstGeom prst="rect">
            <a:avLst/>
          </a:prstGeom>
        </p:spPr>
      </p:pic>
      <p:sp>
        <p:nvSpPr>
          <p:cNvPr id="19" name="Rectangle 18"/>
          <p:cNvSpPr/>
          <p:nvPr/>
        </p:nvSpPr>
        <p:spPr>
          <a:xfrm>
            <a:off x="131119" y="519227"/>
            <a:ext cx="2809115" cy="230832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Since last meeting:</a:t>
            </a:r>
          </a:p>
          <a:p>
            <a:endParaRPr lang="en-GB" dirty="0">
              <a:latin typeface="Arial" panose="020B0604020202020204" pitchFamily="34" charset="0"/>
              <a:cs typeface="Arial" panose="020B0604020202020204" pitchFamily="34" charset="0"/>
            </a:endParaRPr>
          </a:p>
          <a:p>
            <a:r>
              <a:rPr lang="en-GB" b="1" dirty="0">
                <a:latin typeface="Arial" panose="020B0604020202020204" pitchFamily="34" charset="0"/>
                <a:cs typeface="Arial" panose="020B0604020202020204" pitchFamily="34" charset="0"/>
              </a:rPr>
              <a:t>2 </a:t>
            </a:r>
            <a:r>
              <a:rPr lang="en-GB" b="1" dirty="0" err="1">
                <a:latin typeface="Arial" panose="020B0604020202020204" pitchFamily="34" charset="0"/>
                <a:cs typeface="Arial" panose="020B0604020202020204" pitchFamily="34" charset="0"/>
              </a:rPr>
              <a:t>beamtimes</a:t>
            </a:r>
            <a:r>
              <a:rPr lang="en-GB" b="1" dirty="0">
                <a:latin typeface="Arial" panose="020B0604020202020204" pitchFamily="34" charset="0"/>
                <a:cs typeface="Arial" panose="020B0604020202020204" pitchFamily="34" charset="0"/>
              </a:rPr>
              <a:t> with 35Ar – looking for implantation host for </a:t>
            </a:r>
            <a:r>
              <a:rPr lang="en-GB" b="1" dirty="0">
                <a:latin typeface="Symbol" panose="05050102010706020507" pitchFamily="18" charset="2"/>
                <a:cs typeface="Arial" panose="020B0604020202020204" pitchFamily="34" charset="0"/>
              </a:rPr>
              <a:t>b</a:t>
            </a:r>
            <a:r>
              <a:rPr lang="en-GB" b="1" dirty="0">
                <a:latin typeface="Arial" panose="020B0604020202020204" pitchFamily="34" charset="0"/>
                <a:cs typeface="Arial" panose="020B0604020202020204" pitchFamily="34" charset="0"/>
              </a:rPr>
              <a:t>-asymmetry studies:</a:t>
            </a:r>
          </a:p>
          <a:p>
            <a:r>
              <a:rPr lang="en-GB" dirty="0">
                <a:latin typeface="Arial" panose="020B0604020202020204" pitchFamily="34" charset="0"/>
                <a:cs typeface="Arial" panose="020B0604020202020204" pitchFamily="34" charset="0"/>
              </a:rPr>
              <a:t>1</a:t>
            </a:r>
            <a:r>
              <a:rPr lang="en-GB" baseline="30000" dirty="0">
                <a:latin typeface="Arial" panose="020B0604020202020204" pitchFamily="34" charset="0"/>
                <a:cs typeface="Arial" panose="020B0604020202020204" pitchFamily="34" charset="0"/>
              </a:rPr>
              <a:t>st</a:t>
            </a:r>
            <a:r>
              <a:rPr lang="en-GB" dirty="0">
                <a:latin typeface="Arial" panose="020B0604020202020204" pitchFamily="34" charset="0"/>
                <a:cs typeface="Arial" panose="020B0604020202020204" pitchFamily="34" charset="0"/>
              </a:rPr>
              <a:t> use of multiple laser pumping</a:t>
            </a:r>
          </a:p>
        </p:txBody>
      </p:sp>
      <p:sp>
        <p:nvSpPr>
          <p:cNvPr id="20" name="TextBox 12"/>
          <p:cNvSpPr txBox="1"/>
          <p:nvPr/>
        </p:nvSpPr>
        <p:spPr>
          <a:xfrm>
            <a:off x="3674131" y="380643"/>
            <a:ext cx="69923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IS601</a:t>
            </a:r>
            <a:endParaRPr lang="en-GB" dirty="0"/>
          </a:p>
        </p:txBody>
      </p:sp>
      <p:sp>
        <p:nvSpPr>
          <p:cNvPr id="21" name="TextBox 13"/>
          <p:cNvSpPr txBox="1"/>
          <p:nvPr/>
        </p:nvSpPr>
        <p:spPr>
          <a:xfrm>
            <a:off x="8809087" y="6400126"/>
            <a:ext cx="69923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IS645</a:t>
            </a:r>
            <a:endParaRPr lang="en-GB" dirty="0"/>
          </a:p>
        </p:txBody>
      </p:sp>
      <p:sp>
        <p:nvSpPr>
          <p:cNvPr id="22" name="TextBox 14"/>
          <p:cNvSpPr txBox="1"/>
          <p:nvPr/>
        </p:nvSpPr>
        <p:spPr>
          <a:xfrm>
            <a:off x="9880091" y="6346466"/>
            <a:ext cx="2180790" cy="307777"/>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400" i="1" dirty="0"/>
              <a:t>Thanks to Magda Kowalska</a:t>
            </a:r>
          </a:p>
        </p:txBody>
      </p:sp>
      <p:sp>
        <p:nvSpPr>
          <p:cNvPr id="23" name="TextBox 15">
            <a:extLst>
              <a:ext uri="{FF2B5EF4-FFF2-40B4-BE49-F238E27FC236}">
                <a16:creationId xmlns:a16="http://schemas.microsoft.com/office/drawing/2014/main" id="{35F855C4-7A9E-4786-A856-7C1DB9F70D70}"/>
              </a:ext>
            </a:extLst>
          </p:cNvPr>
          <p:cNvSpPr txBox="1"/>
          <p:nvPr/>
        </p:nvSpPr>
        <p:spPr>
          <a:xfrm>
            <a:off x="10787451" y="111803"/>
            <a:ext cx="644920" cy="369332"/>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t>VITO</a:t>
            </a:r>
          </a:p>
        </p:txBody>
      </p:sp>
      <p:pic>
        <p:nvPicPr>
          <p:cNvPr id="24" name="Picture 23">
            <a:extLst>
              <a:ext uri="{FF2B5EF4-FFF2-40B4-BE49-F238E27FC236}">
                <a16:creationId xmlns:a16="http://schemas.microsoft.com/office/drawing/2014/main" id="{F15904FF-EDC9-47ED-991F-C272037002A2}"/>
              </a:ext>
            </a:extLst>
          </p:cNvPr>
          <p:cNvPicPr>
            <a:picLocks noChangeAspect="1"/>
          </p:cNvPicPr>
          <p:nvPr/>
        </p:nvPicPr>
        <p:blipFill>
          <a:blip r:embed="rId6"/>
          <a:stretch>
            <a:fillRect/>
          </a:stretch>
        </p:blipFill>
        <p:spPr>
          <a:xfrm>
            <a:off x="8948340" y="665499"/>
            <a:ext cx="2771249" cy="2797947"/>
          </a:xfrm>
          <a:prstGeom prst="rect">
            <a:avLst/>
          </a:prstGeom>
        </p:spPr>
      </p:pic>
    </p:spTree>
    <p:extLst>
      <p:ext uri="{BB962C8B-B14F-4D97-AF65-F5344CB8AC3E}">
        <p14:creationId xmlns:p14="http://schemas.microsoft.com/office/powerpoint/2010/main" val="39997176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076008" y="85254"/>
            <a:ext cx="8229600" cy="720080"/>
          </a:xfrm>
        </p:spPr>
        <p:txBody>
          <a:bodyPr>
            <a:noAutofit/>
          </a:bodyPr>
          <a:lstStyle/>
          <a:p>
            <a:r>
              <a:rPr lang="en-US" sz="2800" dirty="0" smtClean="0"/>
              <a:t>IS634: </a:t>
            </a:r>
            <a:r>
              <a:rPr lang="en-US" sz="2800" dirty="0" err="1" smtClean="0"/>
              <a:t>Fluence</a:t>
            </a:r>
            <a:r>
              <a:rPr lang="en-US" sz="2800" dirty="0" smtClean="0"/>
              <a:t> dependence of interstitial </a:t>
            </a:r>
            <a:r>
              <a:rPr lang="en-US" sz="2800" baseline="30000" dirty="0" smtClean="0"/>
              <a:t>27</a:t>
            </a:r>
            <a:r>
              <a:rPr lang="en-US" sz="2800" dirty="0" smtClean="0"/>
              <a:t>Mg in </a:t>
            </a:r>
            <a:r>
              <a:rPr lang="en-US" sz="2800" dirty="0" err="1" smtClean="0"/>
              <a:t>GaN</a:t>
            </a:r>
            <a:endParaRPr lang="en-US" sz="2800" dirty="0"/>
          </a:p>
        </p:txBody>
      </p:sp>
      <p:sp>
        <p:nvSpPr>
          <p:cNvPr id="5" name="TextBox 4"/>
          <p:cNvSpPr txBox="1"/>
          <p:nvPr/>
        </p:nvSpPr>
        <p:spPr>
          <a:xfrm>
            <a:off x="7352619" y="1612968"/>
            <a:ext cx="4159195" cy="2308324"/>
          </a:xfrm>
          <a:prstGeom prst="rect">
            <a:avLst/>
          </a:prstGeom>
          <a:noFill/>
        </p:spPr>
        <p:txBody>
          <a:bodyPr wrap="square" rtlCol="0">
            <a:spAutoFit/>
          </a:bodyPr>
          <a:lstStyle/>
          <a:p>
            <a:pPr marL="285750" indent="-285750">
              <a:buFont typeface="Calibri" panose="020F0502020204030204" pitchFamily="34" charset="0"/>
              <a:buChar char="●"/>
            </a:pPr>
            <a:r>
              <a:rPr lang="en-US" dirty="0" smtClean="0"/>
              <a:t>Complex balance of interstitial vs  substitutional Mg as function of temperature, doping type and implanted </a:t>
            </a:r>
            <a:r>
              <a:rPr lang="en-US" dirty="0" err="1" smtClean="0"/>
              <a:t>fluence</a:t>
            </a:r>
            <a:r>
              <a:rPr lang="en-US" dirty="0" smtClean="0"/>
              <a:t> </a:t>
            </a:r>
          </a:p>
          <a:p>
            <a:pPr marL="285750" indent="-285750">
              <a:buFont typeface="Calibri" panose="020F0502020204030204" pitchFamily="34" charset="0"/>
              <a:buChar char="●"/>
            </a:pPr>
            <a:endParaRPr lang="en-US" dirty="0" smtClean="0"/>
          </a:p>
          <a:p>
            <a:pPr marL="285750" indent="-285750">
              <a:buFont typeface="Calibri" panose="020F0502020204030204" pitchFamily="34" charset="0"/>
              <a:buChar char="●"/>
            </a:pPr>
            <a:r>
              <a:rPr lang="en-US" dirty="0" smtClean="0"/>
              <a:t>reason: amphoteric character of Mg </a:t>
            </a:r>
            <a:r>
              <a:rPr lang="en-US" dirty="0"/>
              <a:t>and its interaction with Ga vacancies </a:t>
            </a:r>
            <a:r>
              <a:rPr lang="en-US" dirty="0" smtClean="0">
                <a:solidFill>
                  <a:srgbClr val="FF0000"/>
                </a:solidFill>
              </a:rPr>
              <a:t/>
            </a:r>
            <a:br>
              <a:rPr lang="en-US" dirty="0" smtClean="0">
                <a:solidFill>
                  <a:srgbClr val="FF0000"/>
                </a:solidFill>
              </a:rPr>
            </a:br>
            <a:r>
              <a:rPr lang="en-US" dirty="0" err="1" smtClean="0">
                <a:solidFill>
                  <a:srgbClr val="FF0000"/>
                </a:solidFill>
              </a:rPr>
              <a:t>Mg</a:t>
            </a:r>
            <a:r>
              <a:rPr lang="en-US" baseline="-25000" dirty="0" err="1" smtClean="0">
                <a:solidFill>
                  <a:srgbClr val="FF0000"/>
                </a:solidFill>
              </a:rPr>
              <a:t>i</a:t>
            </a:r>
            <a:r>
              <a:rPr lang="en-US" dirty="0" smtClean="0">
                <a:solidFill>
                  <a:srgbClr val="FF0000"/>
                </a:solidFill>
              </a:rPr>
              <a:t> </a:t>
            </a:r>
            <a:r>
              <a:rPr lang="en-US" dirty="0">
                <a:solidFill>
                  <a:srgbClr val="FF0000"/>
                </a:solidFill>
              </a:rPr>
              <a:t>+ </a:t>
            </a:r>
            <a:r>
              <a:rPr lang="en-US" i="1" dirty="0" err="1">
                <a:solidFill>
                  <a:srgbClr val="FF0000"/>
                </a:solidFill>
              </a:rPr>
              <a:t>V</a:t>
            </a:r>
            <a:r>
              <a:rPr lang="en-US" baseline="-25000" dirty="0" err="1">
                <a:solidFill>
                  <a:srgbClr val="FF0000"/>
                </a:solidFill>
              </a:rPr>
              <a:t>Ga</a:t>
            </a:r>
            <a:r>
              <a:rPr lang="en-US" dirty="0">
                <a:solidFill>
                  <a:srgbClr val="FF0000"/>
                </a:solidFill>
              </a:rPr>
              <a:t> </a:t>
            </a:r>
            <a:r>
              <a:rPr lang="en-US" dirty="0">
                <a:solidFill>
                  <a:srgbClr val="FF0000"/>
                </a:solidFill>
                <a:latin typeface="Symbol" panose="05050102010706020507" pitchFamily="18" charset="2"/>
              </a:rPr>
              <a:t>®</a:t>
            </a:r>
            <a:r>
              <a:rPr lang="en-US" dirty="0">
                <a:solidFill>
                  <a:srgbClr val="FF0000"/>
                </a:solidFill>
              </a:rPr>
              <a:t> </a:t>
            </a:r>
            <a:r>
              <a:rPr lang="en-US" dirty="0" err="1">
                <a:solidFill>
                  <a:srgbClr val="FF0000"/>
                </a:solidFill>
              </a:rPr>
              <a:t>Mg</a:t>
            </a:r>
            <a:r>
              <a:rPr lang="en-US" baseline="-25000" dirty="0" err="1">
                <a:solidFill>
                  <a:srgbClr val="FF0000"/>
                </a:solidFill>
              </a:rPr>
              <a:t>Ga</a:t>
            </a:r>
            <a:endParaRPr lang="en-US" baseline="-25000" dirty="0" smtClean="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3880" t="11740" r="11759" b="4890"/>
          <a:stretch/>
        </p:blipFill>
        <p:spPr>
          <a:xfrm>
            <a:off x="1098824" y="966432"/>
            <a:ext cx="5940000" cy="4536000"/>
          </a:xfrm>
          <a:prstGeom prst="rect">
            <a:avLst/>
          </a:prstGeom>
        </p:spPr>
      </p:pic>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7918" y="6046191"/>
            <a:ext cx="3315380" cy="746119"/>
          </a:xfrm>
          <a:prstGeom prst="rect">
            <a:avLst/>
          </a:prstGeom>
          <a:noFill/>
          <a:ln>
            <a:noFill/>
          </a:ln>
          <a:effectLst/>
          <a:extLst>
            <a:ext uri="{909E8E84-426E-40dd-AFC4-6F175D3DCCD1}">
              <a14:hiddenFill xmlns:lc="http://schemas.openxmlformats.org/drawingml/2006/lockedCanvas" xmlns:a14="http://schemas.microsoft.com/office/drawing/2010/main" xmlns="">
                <a:blipFill dpi="0" rotWithShape="0">
                  <a:blip/>
                  <a:srcRect/>
                  <a:stretch>
                    <a:fillRect/>
                  </a:stretch>
                </a:blipFill>
              </a14:hiddenFill>
            </a:ext>
            <a:ext uri="{91240B29-F687-4f45-9708-019B960494DF}">
              <a14:hiddenLine xmlns:lc="http://schemas.openxmlformats.org/drawingml/2006/lockedCanvas" xmlns:a14="http://schemas.microsoft.com/office/drawing/2010/main" xmlns="" w="9525" cap="flat">
                <a:solidFill>
                  <a:srgbClr val="3465A4"/>
                </a:solidFill>
                <a:round/>
                <a:headEnd/>
                <a:tailEnd/>
              </a14:hiddenLine>
            </a:ext>
            <a:ext uri="{AF507438-7753-43e0-B8FC-AC1667EBCBE1}">
              <a14:hiddenEffects xmlns:lc="http://schemas.openxmlformats.org/drawingml/2006/lockedCanvas" xmlns:a14="http://schemas.microsoft.com/office/drawing/2010/main" xmlns="">
                <a:effectLst>
                  <a:outerShdw blurRad="63500" dist="38099" dir="2700000" algn="ctr" rotWithShape="0">
                    <a:srgbClr val="000000">
                      <a:alpha val="74998"/>
                    </a:srgbClr>
                  </a:outerShdw>
                </a:effectLst>
              </a14:hiddenEffects>
            </a:ext>
          </a:extLst>
        </p:spPr>
      </p:pic>
      <p:sp>
        <p:nvSpPr>
          <p:cNvPr id="8" name="TextBox 2"/>
          <p:cNvSpPr txBox="1"/>
          <p:nvPr/>
        </p:nvSpPr>
        <p:spPr>
          <a:xfrm>
            <a:off x="2758939" y="5927073"/>
            <a:ext cx="4032448" cy="865237"/>
          </a:xfrm>
          <a:prstGeom prst="rect">
            <a:avLst/>
          </a:prstGeom>
          <a:noFill/>
        </p:spPr>
        <p:txBody>
          <a:bodyPr wrap="square" rtlCol="0">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5pPr>
            <a:lvl6pPr marL="2286000" algn="l" defTabSz="457200" rtl="0" eaLnBrk="1" latinLnBrk="0" hangingPunct="1">
              <a:defRPr kern="1200">
                <a:solidFill>
                  <a:schemeClr val="tx1"/>
                </a:solidFill>
                <a:latin typeface="Arial" charset="0"/>
                <a:ea typeface="ＭＳ Ｐゴシック" charset="0"/>
                <a:cs typeface="Droid Sans Fallback" charset="0"/>
              </a:defRPr>
            </a:lvl6pPr>
            <a:lvl7pPr marL="2743200" algn="l" defTabSz="457200" rtl="0" eaLnBrk="1" latinLnBrk="0" hangingPunct="1">
              <a:defRPr kern="1200">
                <a:solidFill>
                  <a:schemeClr val="tx1"/>
                </a:solidFill>
                <a:latin typeface="Arial" charset="0"/>
                <a:ea typeface="ＭＳ Ｐゴシック" charset="0"/>
                <a:cs typeface="Droid Sans Fallback" charset="0"/>
              </a:defRPr>
            </a:lvl7pPr>
            <a:lvl8pPr marL="3200400" algn="l" defTabSz="457200" rtl="0" eaLnBrk="1" latinLnBrk="0" hangingPunct="1">
              <a:defRPr kern="1200">
                <a:solidFill>
                  <a:schemeClr val="tx1"/>
                </a:solidFill>
                <a:latin typeface="Arial" charset="0"/>
                <a:ea typeface="ＭＳ Ｐゴシック" charset="0"/>
                <a:cs typeface="Droid Sans Fallback" charset="0"/>
              </a:defRPr>
            </a:lvl8pPr>
            <a:lvl9pPr marL="3657600" algn="l" defTabSz="457200" rtl="0" eaLnBrk="1" latinLnBrk="0" hangingPunct="1">
              <a:defRPr kern="1200">
                <a:solidFill>
                  <a:schemeClr val="tx1"/>
                </a:solidFill>
                <a:latin typeface="Arial" charset="0"/>
                <a:ea typeface="ＭＳ Ｐゴシック" charset="0"/>
                <a:cs typeface="Droid Sans Fallback" charset="0"/>
              </a:defRPr>
            </a:lvl9pPr>
          </a:lstStyle>
          <a:p>
            <a:pPr marL="285750" indent="-285750">
              <a:buFont typeface="Arial" panose="020B0604020202020204" pitchFamily="34" charset="0"/>
              <a:buChar char="•"/>
            </a:pPr>
            <a:r>
              <a:rPr lang="en-US" dirty="0" smtClean="0"/>
              <a:t>Continuing our work initiated in</a:t>
            </a:r>
          </a:p>
          <a:p>
            <a:r>
              <a:rPr lang="en-US" i="1" dirty="0" smtClean="0"/>
              <a:t>Phys. Rev. Lett.</a:t>
            </a:r>
            <a:r>
              <a:rPr lang="en-US" dirty="0" smtClean="0"/>
              <a:t> </a:t>
            </a:r>
            <a:r>
              <a:rPr lang="en-US" b="1" dirty="0" smtClean="0"/>
              <a:t>118</a:t>
            </a:r>
            <a:r>
              <a:rPr lang="en-US" dirty="0" smtClean="0"/>
              <a:t>, 095501(2017)</a:t>
            </a:r>
          </a:p>
          <a:p>
            <a:pPr marL="285750" indent="-285750">
              <a:buFont typeface="Arial" panose="020B0604020202020204" pitchFamily="34" charset="0"/>
              <a:buChar char="•"/>
            </a:pPr>
            <a:endParaRPr lang="en-US" dirty="0" smtClean="0"/>
          </a:p>
        </p:txBody>
      </p:sp>
      <p:sp>
        <p:nvSpPr>
          <p:cNvPr id="9" name="Rectangle 8"/>
          <p:cNvSpPr/>
          <p:nvPr/>
        </p:nvSpPr>
        <p:spPr>
          <a:xfrm>
            <a:off x="7259153" y="4118504"/>
            <a:ext cx="5038725" cy="1895775"/>
          </a:xfrm>
          <a:prstGeom prst="rect">
            <a:avLst/>
          </a:prstGeom>
        </p:spPr>
        <p:txBody>
          <a:bodyPr>
            <a:spAutoFit/>
          </a:bodyPr>
          <a:ls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5pPr>
            <a:lvl6pPr marL="2286000" algn="l" defTabSz="457200" rtl="0" eaLnBrk="1" latinLnBrk="0" hangingPunct="1">
              <a:defRPr kern="1200">
                <a:solidFill>
                  <a:schemeClr val="tx1"/>
                </a:solidFill>
                <a:latin typeface="Arial" charset="0"/>
                <a:ea typeface="ＭＳ Ｐゴシック" charset="0"/>
                <a:cs typeface="Droid Sans Fallback" charset="0"/>
              </a:defRPr>
            </a:lvl6pPr>
            <a:lvl7pPr marL="2743200" algn="l" defTabSz="457200" rtl="0" eaLnBrk="1" latinLnBrk="0" hangingPunct="1">
              <a:defRPr kern="1200">
                <a:solidFill>
                  <a:schemeClr val="tx1"/>
                </a:solidFill>
                <a:latin typeface="Arial" charset="0"/>
                <a:ea typeface="ＭＳ Ｐゴシック" charset="0"/>
                <a:cs typeface="Droid Sans Fallback" charset="0"/>
              </a:defRPr>
            </a:lvl7pPr>
            <a:lvl8pPr marL="3200400" algn="l" defTabSz="457200" rtl="0" eaLnBrk="1" latinLnBrk="0" hangingPunct="1">
              <a:defRPr kern="1200">
                <a:solidFill>
                  <a:schemeClr val="tx1"/>
                </a:solidFill>
                <a:latin typeface="Arial" charset="0"/>
                <a:ea typeface="ＭＳ Ｐゴシック" charset="0"/>
                <a:cs typeface="Droid Sans Fallback" charset="0"/>
              </a:defRPr>
            </a:lvl8pPr>
            <a:lvl9pPr marL="3657600" algn="l" defTabSz="457200" rtl="0" eaLnBrk="1" latinLnBrk="0" hangingPunct="1">
              <a:defRPr kern="1200">
                <a:solidFill>
                  <a:schemeClr val="tx1"/>
                </a:solidFill>
                <a:latin typeface="Arial" charset="0"/>
                <a:ea typeface="ＭＳ Ｐゴシック" charset="0"/>
                <a:cs typeface="Droid Sans Fallback" charset="0"/>
              </a:defRPr>
            </a:lvl9pPr>
          </a:lstStyle>
          <a:p>
            <a:pPr marL="285750" indent="-285750">
              <a:buFont typeface="Arial" panose="020B0604020202020204" pitchFamily="34" charset="0"/>
              <a:buChar char="•"/>
            </a:pPr>
            <a:r>
              <a:rPr lang="en-US" dirty="0" smtClean="0"/>
              <a:t>Impact: prospects for more efficient </a:t>
            </a:r>
            <a:r>
              <a:rPr lang="en-US" i="1" dirty="0" smtClean="0"/>
              <a:t>p</a:t>
            </a:r>
            <a:r>
              <a:rPr lang="en-US" dirty="0" smtClean="0"/>
              <a:t>-type doping of </a:t>
            </a:r>
            <a:r>
              <a:rPr lang="en-US" dirty="0" err="1" smtClean="0"/>
              <a:t>GaN</a:t>
            </a:r>
            <a:r>
              <a:rPr lang="en-US" dirty="0" smtClean="0"/>
              <a:t> </a:t>
            </a:r>
            <a:br>
              <a:rPr lang="en-US" dirty="0" smtClean="0"/>
            </a:br>
            <a:r>
              <a:rPr lang="en-US" dirty="0" smtClean="0"/>
              <a:t>(high-power electronics, optoelectronics…)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t>Also extremely successful </a:t>
            </a:r>
            <a:r>
              <a:rPr lang="en-US" dirty="0" err="1" smtClean="0"/>
              <a:t>Mn</a:t>
            </a:r>
            <a:r>
              <a:rPr lang="en-US" dirty="0" smtClean="0"/>
              <a:t> </a:t>
            </a:r>
            <a:r>
              <a:rPr lang="en-US" dirty="0" err="1" smtClean="0"/>
              <a:t>beamtime</a:t>
            </a:r>
            <a:r>
              <a:rPr lang="en-US" dirty="0" smtClean="0"/>
              <a:t>..follow-up proposal at tomorrow’s INTC</a:t>
            </a:r>
            <a:endParaRPr lang="en-US" dirty="0"/>
          </a:p>
        </p:txBody>
      </p:sp>
    </p:spTree>
    <p:extLst>
      <p:ext uri="{BB962C8B-B14F-4D97-AF65-F5344CB8AC3E}">
        <p14:creationId xmlns:p14="http://schemas.microsoft.com/office/powerpoint/2010/main" val="21997355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11"/>
          <p:cNvGrpSpPr/>
          <p:nvPr/>
        </p:nvGrpSpPr>
        <p:grpSpPr>
          <a:xfrm>
            <a:off x="1487310" y="1392732"/>
            <a:ext cx="3647175" cy="5465268"/>
            <a:chOff x="377896" y="1499738"/>
            <a:chExt cx="3332818" cy="5272506"/>
          </a:xfrm>
        </p:grpSpPr>
        <p:pic>
          <p:nvPicPr>
            <p:cNvPr id="5" name="Picture 75"/>
            <p:cNvPicPr>
              <a:picLocks noChangeAspect="1"/>
            </p:cNvPicPr>
            <p:nvPr/>
          </p:nvPicPr>
          <p:blipFill rotWithShape="1">
            <a:blip r:embed="rId2"/>
            <a:srcRect t="8139" b="30913"/>
            <a:stretch/>
          </p:blipFill>
          <p:spPr>
            <a:xfrm>
              <a:off x="1103591" y="3415731"/>
              <a:ext cx="2554292" cy="1150194"/>
            </a:xfrm>
            <a:prstGeom prst="rect">
              <a:avLst/>
            </a:prstGeom>
          </p:spPr>
        </p:pic>
        <p:pic>
          <p:nvPicPr>
            <p:cNvPr id="6" name="Picture 71"/>
            <p:cNvPicPr>
              <a:picLocks noChangeAspect="1"/>
            </p:cNvPicPr>
            <p:nvPr/>
          </p:nvPicPr>
          <p:blipFill rotWithShape="1">
            <a:blip r:embed="rId3"/>
            <a:srcRect t="7695" b="45662"/>
            <a:stretch/>
          </p:blipFill>
          <p:spPr>
            <a:xfrm>
              <a:off x="1104651" y="2848104"/>
              <a:ext cx="2555660" cy="900700"/>
            </a:xfrm>
            <a:prstGeom prst="rect">
              <a:avLst/>
            </a:prstGeom>
          </p:spPr>
        </p:pic>
        <p:pic>
          <p:nvPicPr>
            <p:cNvPr id="7" name="Picture 64"/>
            <p:cNvPicPr>
              <a:picLocks noChangeAspect="1"/>
            </p:cNvPicPr>
            <p:nvPr/>
          </p:nvPicPr>
          <p:blipFill rotWithShape="1">
            <a:blip r:embed="rId4"/>
            <a:srcRect l="531" t="9007" r="121" b="44151"/>
            <a:stretch/>
          </p:blipFill>
          <p:spPr>
            <a:xfrm>
              <a:off x="1108292" y="2173653"/>
              <a:ext cx="2565145" cy="867158"/>
            </a:xfrm>
            <a:prstGeom prst="rect">
              <a:avLst/>
            </a:prstGeom>
          </p:spPr>
        </p:pic>
        <p:pic>
          <p:nvPicPr>
            <p:cNvPr id="8" name="Picture 74"/>
            <p:cNvPicPr>
              <a:picLocks noChangeAspect="1"/>
            </p:cNvPicPr>
            <p:nvPr/>
          </p:nvPicPr>
          <p:blipFill rotWithShape="1">
            <a:blip r:embed="rId5"/>
            <a:srcRect t="9279" b="30981"/>
            <a:stretch/>
          </p:blipFill>
          <p:spPr>
            <a:xfrm>
              <a:off x="1107248" y="4857258"/>
              <a:ext cx="2555660" cy="1153603"/>
            </a:xfrm>
            <a:prstGeom prst="rect">
              <a:avLst/>
            </a:prstGeom>
          </p:spPr>
        </p:pic>
        <p:pic>
          <p:nvPicPr>
            <p:cNvPr id="9" name="Picture 69"/>
            <p:cNvPicPr>
              <a:picLocks noChangeAspect="1"/>
            </p:cNvPicPr>
            <p:nvPr/>
          </p:nvPicPr>
          <p:blipFill rotWithShape="1">
            <a:blip r:embed="rId6"/>
            <a:srcRect t="13201" b="47220"/>
            <a:stretch/>
          </p:blipFill>
          <p:spPr>
            <a:xfrm>
              <a:off x="1104651" y="4341638"/>
              <a:ext cx="2555660" cy="764295"/>
            </a:xfrm>
            <a:prstGeom prst="rect">
              <a:avLst/>
            </a:prstGeom>
          </p:spPr>
        </p:pic>
        <p:pic>
          <p:nvPicPr>
            <p:cNvPr id="10" name="Picture 66"/>
            <p:cNvPicPr>
              <a:picLocks noChangeAspect="1"/>
            </p:cNvPicPr>
            <p:nvPr/>
          </p:nvPicPr>
          <p:blipFill rotWithShape="1">
            <a:blip r:embed="rId7"/>
            <a:srcRect t="22223" b="40029"/>
            <a:stretch/>
          </p:blipFill>
          <p:spPr>
            <a:xfrm>
              <a:off x="1097087" y="1571572"/>
              <a:ext cx="2565773" cy="728919"/>
            </a:xfrm>
            <a:prstGeom prst="rect">
              <a:avLst/>
            </a:prstGeom>
            <a:solidFill>
              <a:srgbClr val="FFFF00"/>
            </a:solidFill>
          </p:spPr>
        </p:pic>
        <p:pic>
          <p:nvPicPr>
            <p:cNvPr id="11" name="Picture 56"/>
            <p:cNvPicPr>
              <a:picLocks noChangeAspect="1"/>
            </p:cNvPicPr>
            <p:nvPr/>
          </p:nvPicPr>
          <p:blipFill rotWithShape="1">
            <a:blip r:embed="rId8"/>
            <a:srcRect l="-327" t="35945" r="964" b="20123"/>
            <a:stretch/>
          </p:blipFill>
          <p:spPr>
            <a:xfrm>
              <a:off x="1101136" y="5852780"/>
              <a:ext cx="2551411" cy="854042"/>
            </a:xfrm>
            <a:prstGeom prst="rect">
              <a:avLst/>
            </a:prstGeom>
          </p:spPr>
        </p:pic>
        <p:sp>
          <p:nvSpPr>
            <p:cNvPr id="12" name="Retângulo 75"/>
            <p:cNvSpPr/>
            <p:nvPr/>
          </p:nvSpPr>
          <p:spPr>
            <a:xfrm>
              <a:off x="835644" y="1549903"/>
              <a:ext cx="280882" cy="522234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tângulo 28"/>
            <p:cNvSpPr/>
            <p:nvPr/>
          </p:nvSpPr>
          <p:spPr>
            <a:xfrm>
              <a:off x="3429832" y="1499738"/>
              <a:ext cx="280882" cy="522234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nvGrpSpPr>
            <p:cNvPr id="14" name="Grupo 34"/>
            <p:cNvGrpSpPr/>
            <p:nvPr/>
          </p:nvGrpSpPr>
          <p:grpSpPr>
            <a:xfrm>
              <a:off x="377896" y="1805128"/>
              <a:ext cx="1131019" cy="4426938"/>
              <a:chOff x="159267" y="706043"/>
              <a:chExt cx="965166" cy="5580258"/>
            </a:xfrm>
          </p:grpSpPr>
          <p:sp>
            <p:nvSpPr>
              <p:cNvPr id="15" name="CaixaDeTexto 116"/>
              <p:cNvSpPr txBox="1"/>
              <p:nvPr/>
            </p:nvSpPr>
            <p:spPr>
              <a:xfrm>
                <a:off x="175310" y="706043"/>
                <a:ext cx="949123" cy="338554"/>
              </a:xfrm>
              <a:prstGeom prst="rect">
                <a:avLst/>
              </a:prstGeom>
              <a:noFill/>
            </p:spPr>
            <p:txBody>
              <a:bodyPr wrap="square" rtlCol="0">
                <a:spAutoFit/>
              </a:bodyPr>
              <a:lstStyle/>
              <a:p>
                <a:r>
                  <a:rPr lang="pt-PT" sz="1600" dirty="0" smtClean="0">
                    <a:solidFill>
                      <a:srgbClr val="C00000"/>
                    </a:solidFill>
                  </a:rPr>
                  <a:t>424 K</a:t>
                </a:r>
                <a:endParaRPr lang="en-US" sz="1600" dirty="0">
                  <a:solidFill>
                    <a:srgbClr val="C00000"/>
                  </a:solidFill>
                </a:endParaRPr>
              </a:p>
            </p:txBody>
          </p:sp>
          <p:sp>
            <p:nvSpPr>
              <p:cNvPr id="16" name="CaixaDeTexto 117"/>
              <p:cNvSpPr txBox="1"/>
              <p:nvPr/>
            </p:nvSpPr>
            <p:spPr>
              <a:xfrm>
                <a:off x="171229" y="1537345"/>
                <a:ext cx="949123" cy="338554"/>
              </a:xfrm>
              <a:prstGeom prst="rect">
                <a:avLst/>
              </a:prstGeom>
              <a:noFill/>
            </p:spPr>
            <p:txBody>
              <a:bodyPr wrap="square" rtlCol="0">
                <a:spAutoFit/>
              </a:bodyPr>
              <a:lstStyle/>
              <a:p>
                <a:r>
                  <a:rPr lang="pt-PT" sz="1600" dirty="0" smtClean="0">
                    <a:solidFill>
                      <a:srgbClr val="C00000"/>
                    </a:solidFill>
                  </a:rPr>
                  <a:t>400 K</a:t>
                </a:r>
                <a:endParaRPr lang="en-US" sz="1600" dirty="0">
                  <a:solidFill>
                    <a:srgbClr val="C00000"/>
                  </a:solidFill>
                </a:endParaRPr>
              </a:p>
            </p:txBody>
          </p:sp>
          <p:sp>
            <p:nvSpPr>
              <p:cNvPr id="17" name="CaixaDeTexto 118"/>
              <p:cNvSpPr txBox="1"/>
              <p:nvPr/>
            </p:nvSpPr>
            <p:spPr>
              <a:xfrm>
                <a:off x="171225" y="2432165"/>
                <a:ext cx="949123" cy="338554"/>
              </a:xfrm>
              <a:prstGeom prst="rect">
                <a:avLst/>
              </a:prstGeom>
              <a:noFill/>
            </p:spPr>
            <p:txBody>
              <a:bodyPr wrap="square" rtlCol="0">
                <a:spAutoFit/>
              </a:bodyPr>
              <a:lstStyle/>
              <a:p>
                <a:r>
                  <a:rPr lang="pt-PT" sz="1600" dirty="0" smtClean="0">
                    <a:solidFill>
                      <a:srgbClr val="C00000"/>
                    </a:solidFill>
                  </a:rPr>
                  <a:t>380 K</a:t>
                </a:r>
                <a:endParaRPr lang="en-US" sz="1600" dirty="0">
                  <a:solidFill>
                    <a:srgbClr val="C00000"/>
                  </a:solidFill>
                </a:endParaRPr>
              </a:p>
            </p:txBody>
          </p:sp>
          <p:sp>
            <p:nvSpPr>
              <p:cNvPr id="18" name="CaixaDeTexto 119"/>
              <p:cNvSpPr txBox="1"/>
              <p:nvPr/>
            </p:nvSpPr>
            <p:spPr>
              <a:xfrm>
                <a:off x="159267" y="3306288"/>
                <a:ext cx="949123" cy="338554"/>
              </a:xfrm>
              <a:prstGeom prst="rect">
                <a:avLst/>
              </a:prstGeom>
              <a:noFill/>
            </p:spPr>
            <p:txBody>
              <a:bodyPr wrap="square" rtlCol="0">
                <a:spAutoFit/>
              </a:bodyPr>
              <a:lstStyle/>
              <a:p>
                <a:r>
                  <a:rPr lang="pt-PT" sz="1600" dirty="0" smtClean="0">
                    <a:solidFill>
                      <a:srgbClr val="C00000"/>
                    </a:solidFill>
                  </a:rPr>
                  <a:t>368 K</a:t>
                </a:r>
                <a:endParaRPr lang="en-US" sz="1600" dirty="0">
                  <a:solidFill>
                    <a:srgbClr val="C00000"/>
                  </a:solidFill>
                </a:endParaRPr>
              </a:p>
            </p:txBody>
          </p:sp>
          <p:sp>
            <p:nvSpPr>
              <p:cNvPr id="19" name="CaixaDeTexto 120"/>
              <p:cNvSpPr txBox="1"/>
              <p:nvPr/>
            </p:nvSpPr>
            <p:spPr>
              <a:xfrm>
                <a:off x="171225" y="4156091"/>
                <a:ext cx="949123" cy="338554"/>
              </a:xfrm>
              <a:prstGeom prst="rect">
                <a:avLst/>
              </a:prstGeom>
              <a:noFill/>
            </p:spPr>
            <p:txBody>
              <a:bodyPr wrap="square" rtlCol="0">
                <a:spAutoFit/>
              </a:bodyPr>
              <a:lstStyle/>
              <a:p>
                <a:r>
                  <a:rPr lang="pt-PT" sz="1600" dirty="0" smtClean="0">
                    <a:solidFill>
                      <a:srgbClr val="C00000"/>
                    </a:solidFill>
                  </a:rPr>
                  <a:t>358 K</a:t>
                </a:r>
                <a:endParaRPr lang="en-US" sz="1600" dirty="0">
                  <a:solidFill>
                    <a:srgbClr val="C00000"/>
                  </a:solidFill>
                </a:endParaRPr>
              </a:p>
            </p:txBody>
          </p:sp>
          <p:sp>
            <p:nvSpPr>
              <p:cNvPr id="20" name="CaixaDeTexto 121"/>
              <p:cNvSpPr txBox="1"/>
              <p:nvPr/>
            </p:nvSpPr>
            <p:spPr>
              <a:xfrm>
                <a:off x="161038" y="5123939"/>
                <a:ext cx="949123" cy="338554"/>
              </a:xfrm>
              <a:prstGeom prst="rect">
                <a:avLst/>
              </a:prstGeom>
              <a:noFill/>
            </p:spPr>
            <p:txBody>
              <a:bodyPr wrap="square" rtlCol="0">
                <a:spAutoFit/>
              </a:bodyPr>
              <a:lstStyle/>
              <a:p>
                <a:r>
                  <a:rPr lang="pt-PT" sz="1600" dirty="0" smtClean="0">
                    <a:solidFill>
                      <a:srgbClr val="C00000"/>
                    </a:solidFill>
                  </a:rPr>
                  <a:t>330 K</a:t>
                </a:r>
                <a:endParaRPr lang="en-US" sz="1600" dirty="0">
                  <a:solidFill>
                    <a:srgbClr val="C00000"/>
                  </a:solidFill>
                </a:endParaRPr>
              </a:p>
            </p:txBody>
          </p:sp>
          <p:sp>
            <p:nvSpPr>
              <p:cNvPr id="21" name="CaixaDeTexto 123"/>
              <p:cNvSpPr txBox="1"/>
              <p:nvPr/>
            </p:nvSpPr>
            <p:spPr>
              <a:xfrm>
                <a:off x="171225" y="5947747"/>
                <a:ext cx="949123" cy="338554"/>
              </a:xfrm>
              <a:prstGeom prst="rect">
                <a:avLst/>
              </a:prstGeom>
              <a:noFill/>
            </p:spPr>
            <p:txBody>
              <a:bodyPr wrap="square" rtlCol="0">
                <a:spAutoFit/>
              </a:bodyPr>
              <a:lstStyle/>
              <a:p>
                <a:r>
                  <a:rPr lang="pt-PT" sz="1600" dirty="0" smtClean="0">
                    <a:solidFill>
                      <a:srgbClr val="C00000"/>
                    </a:solidFill>
                  </a:rPr>
                  <a:t>300 K</a:t>
                </a:r>
                <a:endParaRPr lang="en-US" sz="1600" dirty="0">
                  <a:solidFill>
                    <a:srgbClr val="C00000"/>
                  </a:solidFill>
                </a:endParaRPr>
              </a:p>
            </p:txBody>
          </p:sp>
        </p:grpSp>
      </p:grpSp>
      <p:sp>
        <p:nvSpPr>
          <p:cNvPr id="22" name="CaixaDeTexto 33"/>
          <p:cNvSpPr txBox="1"/>
          <p:nvPr/>
        </p:nvSpPr>
        <p:spPr>
          <a:xfrm>
            <a:off x="10210800" y="1100091"/>
            <a:ext cx="914400" cy="729078"/>
          </a:xfrm>
          <a:prstGeom prst="rect">
            <a:avLst/>
          </a:prstGeom>
          <a:noFill/>
        </p:spPr>
        <p:txBody>
          <a:bodyPr wrap="square" rtlCol="0">
            <a:spAutoFit/>
          </a:bodyPr>
          <a:lstStyle/>
          <a:p>
            <a:endParaRPr lang="en-US" dirty="0"/>
          </a:p>
        </p:txBody>
      </p:sp>
      <p:grpSp>
        <p:nvGrpSpPr>
          <p:cNvPr id="29" name="Grupo 94"/>
          <p:cNvGrpSpPr/>
          <p:nvPr/>
        </p:nvGrpSpPr>
        <p:grpSpPr>
          <a:xfrm>
            <a:off x="7766899" y="179950"/>
            <a:ext cx="2551034" cy="2610444"/>
            <a:chOff x="84940" y="1885508"/>
            <a:chExt cx="2536027" cy="2484000"/>
          </a:xfrm>
        </p:grpSpPr>
        <p:grpSp>
          <p:nvGrpSpPr>
            <p:cNvPr id="30" name="Grupo 95"/>
            <p:cNvGrpSpPr/>
            <p:nvPr/>
          </p:nvGrpSpPr>
          <p:grpSpPr>
            <a:xfrm>
              <a:off x="1432967" y="1885508"/>
              <a:ext cx="1188000" cy="2484000"/>
              <a:chOff x="1067052" y="1749368"/>
              <a:chExt cx="1031180" cy="2235538"/>
            </a:xfrm>
          </p:grpSpPr>
          <p:pic>
            <p:nvPicPr>
              <p:cNvPr id="37" name="Imagem 102"/>
              <p:cNvPicPr>
                <a:picLocks noChangeAspect="1"/>
              </p:cNvPicPr>
              <p:nvPr/>
            </p:nvPicPr>
            <p:blipFill rotWithShape="1">
              <a:blip r:embed="rId9">
                <a:extLst>
                  <a:ext uri="{28A0092B-C50C-407E-A947-70E740481C1C}">
                    <a14:useLocalDpi xmlns:a14="http://schemas.microsoft.com/office/drawing/2010/main" val="0"/>
                  </a:ext>
                </a:extLst>
              </a:blip>
              <a:srcRect l="79666" t="20118" b="20267"/>
              <a:stretch/>
            </p:blipFill>
            <p:spPr>
              <a:xfrm>
                <a:off x="1067052" y="1749368"/>
                <a:ext cx="1031180" cy="2235538"/>
              </a:xfrm>
              <a:prstGeom prst="rect">
                <a:avLst/>
              </a:prstGeom>
            </p:spPr>
          </p:pic>
          <p:pic>
            <p:nvPicPr>
              <p:cNvPr id="38" name="Picture 4" descr="Resultado de imagem para radioactive symbol"/>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889" b="100000" l="0" r="98661"/>
                        </a14:imgEffect>
                      </a14:imgLayer>
                    </a14:imgProps>
                  </a:ext>
                  <a:ext uri="{28A0092B-C50C-407E-A947-70E740481C1C}">
                    <a14:useLocalDpi xmlns:a14="http://schemas.microsoft.com/office/drawing/2010/main" val="0"/>
                  </a:ext>
                </a:extLst>
              </a:blip>
              <a:srcRect/>
              <a:stretch>
                <a:fillRect/>
              </a:stretch>
            </p:blipFill>
            <p:spPr bwMode="auto">
              <a:xfrm>
                <a:off x="1435078" y="2444396"/>
                <a:ext cx="108000" cy="10848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Resultado de imagem para radioactive symbol"/>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889" b="100000" l="0" r="98661"/>
                        </a14:imgEffect>
                      </a14:imgLayer>
                    </a14:imgProps>
                  </a:ext>
                  <a:ext uri="{28A0092B-C50C-407E-A947-70E740481C1C}">
                    <a14:useLocalDpi xmlns:a14="http://schemas.microsoft.com/office/drawing/2010/main" val="0"/>
                  </a:ext>
                </a:extLst>
              </a:blip>
              <a:srcRect/>
              <a:stretch>
                <a:fillRect/>
              </a:stretch>
            </p:blipFill>
            <p:spPr bwMode="auto">
              <a:xfrm>
                <a:off x="1420348" y="2802489"/>
                <a:ext cx="108000" cy="108482"/>
              </a:xfrm>
              <a:prstGeom prst="rect">
                <a:avLst/>
              </a:prstGeom>
              <a:noFill/>
              <a:extLst>
                <a:ext uri="{909E8E84-426E-40DD-AFC4-6F175D3DCCD1}">
                  <a14:hiddenFill xmlns:a14="http://schemas.microsoft.com/office/drawing/2010/main">
                    <a:solidFill>
                      <a:srgbClr val="FFFFFF"/>
                    </a:solidFill>
                  </a14:hiddenFill>
                </a:ext>
              </a:extLst>
            </p:spPr>
          </p:pic>
        </p:grpSp>
        <p:pic>
          <p:nvPicPr>
            <p:cNvPr id="31" name="Picture 4" descr="Resultado de imagem para radioactive symbol"/>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889" b="100000" l="0" r="98661"/>
                      </a14:imgEffect>
                    </a14:imgLayer>
                  </a14:imgProps>
                </a:ext>
                <a:ext uri="{28A0092B-C50C-407E-A947-70E740481C1C}">
                  <a14:useLocalDpi xmlns:a14="http://schemas.microsoft.com/office/drawing/2010/main" val="0"/>
                </a:ext>
              </a:extLst>
            </a:blip>
            <a:srcRect/>
            <a:stretch>
              <a:fillRect/>
            </a:stretch>
          </p:blipFill>
          <p:spPr bwMode="auto">
            <a:xfrm>
              <a:off x="84940" y="2570532"/>
              <a:ext cx="124424" cy="120539"/>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Conexão reta unidirecional 97"/>
            <p:cNvCxnSpPr/>
            <p:nvPr/>
          </p:nvCxnSpPr>
          <p:spPr>
            <a:xfrm>
              <a:off x="278500" y="2570532"/>
              <a:ext cx="961575" cy="292390"/>
            </a:xfrm>
            <a:prstGeom prst="straightConnector1">
              <a:avLst/>
            </a:prstGeom>
            <a:ln>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33" name="Retângulo 98"/>
            <p:cNvSpPr/>
            <p:nvPr/>
          </p:nvSpPr>
          <p:spPr>
            <a:xfrm rot="1052096">
              <a:off x="166806" y="2709035"/>
              <a:ext cx="1149674" cy="307777"/>
            </a:xfrm>
            <a:prstGeom prst="rect">
              <a:avLst/>
            </a:prstGeom>
          </p:spPr>
          <p:txBody>
            <a:bodyPr wrap="none">
              <a:spAutoFit/>
            </a:bodyPr>
            <a:lstStyle/>
            <a:p>
              <a:r>
                <a:rPr lang="pt-PT" sz="1400" b="1" dirty="0" smtClean="0"/>
                <a:t>111Cd </a:t>
              </a:r>
              <a:r>
                <a:rPr lang="pt-PT" sz="1400" b="1" dirty="0" err="1" smtClean="0"/>
                <a:t>beam</a:t>
              </a:r>
              <a:r>
                <a:rPr lang="pt-PT" sz="1400" b="1" dirty="0" smtClean="0"/>
                <a:t> </a:t>
              </a:r>
              <a:endParaRPr lang="en-US" sz="1400" dirty="0"/>
            </a:p>
          </p:txBody>
        </p:sp>
        <p:pic>
          <p:nvPicPr>
            <p:cNvPr id="34" name="Picture 4" descr="Resultado de imagem para radioactive symbol"/>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889" b="100000" l="0" r="98661"/>
                      </a14:imgEffect>
                    </a14:imgLayer>
                  </a14:imgProps>
                </a:ext>
                <a:ext uri="{28A0092B-C50C-407E-A947-70E740481C1C}">
                  <a14:useLocalDpi xmlns:a14="http://schemas.microsoft.com/office/drawing/2010/main" val="0"/>
                </a:ext>
              </a:extLst>
            </a:blip>
            <a:srcRect/>
            <a:stretch>
              <a:fillRect/>
            </a:stretch>
          </p:blipFill>
          <p:spPr bwMode="auto">
            <a:xfrm>
              <a:off x="769844" y="2542995"/>
              <a:ext cx="124424" cy="120539"/>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4" descr="Resultado de imagem para radioactive symbol"/>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889" b="100000" l="0" r="98661"/>
                      </a14:imgEffect>
                    </a14:imgLayer>
                  </a14:imgProps>
                </a:ext>
                <a:ext uri="{28A0092B-C50C-407E-A947-70E740481C1C}">
                  <a14:useLocalDpi xmlns:a14="http://schemas.microsoft.com/office/drawing/2010/main" val="0"/>
                </a:ext>
              </a:extLst>
            </a:blip>
            <a:srcRect/>
            <a:stretch>
              <a:fillRect/>
            </a:stretch>
          </p:blipFill>
          <p:spPr bwMode="auto">
            <a:xfrm>
              <a:off x="378111" y="2375954"/>
              <a:ext cx="124424" cy="120539"/>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 descr="Resultado de imagem para radioactive symbol"/>
            <p:cNvPicPr>
              <a:picLocks noChangeAspect="1" noChangeArrowheads="1"/>
            </p:cNvPicPr>
            <p:nvPr/>
          </p:nvPicPr>
          <p:blipFill>
            <a:blip r:embed="rId10" cstate="print">
              <a:extLst>
                <a:ext uri="{BEBA8EAE-BF5A-486C-A8C5-ECC9F3942E4B}">
                  <a14:imgProps xmlns:a14="http://schemas.microsoft.com/office/drawing/2010/main">
                    <a14:imgLayer r:embed="rId11">
                      <a14:imgEffect>
                        <a14:backgroundRemoval t="889" b="100000" l="0" r="98661"/>
                      </a14:imgEffect>
                    </a14:imgLayer>
                  </a14:imgProps>
                </a:ext>
                <a:ext uri="{28A0092B-C50C-407E-A947-70E740481C1C}">
                  <a14:useLocalDpi xmlns:a14="http://schemas.microsoft.com/office/drawing/2010/main" val="0"/>
                </a:ext>
              </a:extLst>
            </a:blip>
            <a:srcRect/>
            <a:stretch>
              <a:fillRect/>
            </a:stretch>
          </p:blipFill>
          <p:spPr bwMode="auto">
            <a:xfrm>
              <a:off x="1136091" y="2568164"/>
              <a:ext cx="124424" cy="120539"/>
            </a:xfrm>
            <a:prstGeom prst="rect">
              <a:avLst/>
            </a:prstGeom>
            <a:noFill/>
            <a:extLst>
              <a:ext uri="{909E8E84-426E-40DD-AFC4-6F175D3DCCD1}">
                <a14:hiddenFill xmlns:a14="http://schemas.microsoft.com/office/drawing/2010/main">
                  <a:solidFill>
                    <a:srgbClr val="FFFFFF"/>
                  </a:solidFill>
                </a14:hiddenFill>
              </a:ext>
            </a:extLst>
          </p:spPr>
        </p:pic>
      </p:grpSp>
      <p:sp>
        <p:nvSpPr>
          <p:cNvPr id="40" name="CaixaDeTexto 105"/>
          <p:cNvSpPr txBox="1"/>
          <p:nvPr/>
        </p:nvSpPr>
        <p:spPr>
          <a:xfrm>
            <a:off x="-205316" y="702402"/>
            <a:ext cx="6285871" cy="584775"/>
          </a:xfrm>
          <a:prstGeom prst="rect">
            <a:avLst/>
          </a:prstGeom>
          <a:noFill/>
        </p:spPr>
        <p:txBody>
          <a:bodyPr wrap="square" rtlCol="0">
            <a:spAutoFit/>
          </a:bodyPr>
          <a:lstStyle/>
          <a:p>
            <a:pPr algn="ctr"/>
            <a:r>
              <a:rPr lang="en-GB" sz="1600" dirty="0" smtClean="0">
                <a:solidFill>
                  <a:schemeClr val="tx1">
                    <a:lumMod val="85000"/>
                    <a:lumOff val="15000"/>
                  </a:schemeClr>
                </a:solidFill>
                <a:latin typeface="+mj-lt"/>
                <a:cs typeface="Times New Roman" panose="02020603050405020304" pitchFamily="18" charset="0"/>
              </a:rPr>
              <a:t>PAC measurements were performed successfully for the </a:t>
            </a:r>
            <a:r>
              <a:rPr lang="en-GB" sz="1600" dirty="0" smtClean="0">
                <a:solidFill>
                  <a:schemeClr val="tx1">
                    <a:lumMod val="85000"/>
                    <a:lumOff val="15000"/>
                  </a:schemeClr>
                </a:solidFill>
                <a:latin typeface="+mj-lt"/>
                <a:ea typeface="Tahoma" panose="020B0604030504040204" pitchFamily="34" charset="0"/>
                <a:cs typeface="Times New Roman" panose="02020603050405020304" pitchFamily="18" charset="0"/>
              </a:rPr>
              <a:t>Ca</a:t>
            </a:r>
            <a:r>
              <a:rPr lang="en-GB" sz="1600" baseline="-25000" dirty="0" smtClean="0">
                <a:solidFill>
                  <a:schemeClr val="tx1">
                    <a:lumMod val="85000"/>
                    <a:lumOff val="15000"/>
                  </a:schemeClr>
                </a:solidFill>
                <a:latin typeface="+mj-lt"/>
                <a:ea typeface="Tahoma" panose="020B0604030504040204" pitchFamily="34" charset="0"/>
                <a:cs typeface="Times New Roman" panose="02020603050405020304" pitchFamily="18" charset="0"/>
              </a:rPr>
              <a:t>3</a:t>
            </a:r>
            <a:r>
              <a:rPr lang="en-GB" sz="1600" dirty="0" smtClean="0">
                <a:solidFill>
                  <a:schemeClr val="tx1">
                    <a:lumMod val="85000"/>
                    <a:lumOff val="15000"/>
                  </a:schemeClr>
                </a:solidFill>
                <a:latin typeface="+mj-lt"/>
                <a:ea typeface="Tahoma" panose="020B0604030504040204" pitchFamily="34" charset="0"/>
                <a:cs typeface="Times New Roman" panose="02020603050405020304" pitchFamily="18" charset="0"/>
              </a:rPr>
              <a:t>Mn</a:t>
            </a:r>
            <a:r>
              <a:rPr lang="en-GB" sz="1600" baseline="-25000" dirty="0" smtClean="0">
                <a:solidFill>
                  <a:schemeClr val="tx1">
                    <a:lumMod val="85000"/>
                    <a:lumOff val="15000"/>
                  </a:schemeClr>
                </a:solidFill>
                <a:latin typeface="+mj-lt"/>
                <a:ea typeface="Tahoma" panose="020B0604030504040204" pitchFamily="34" charset="0"/>
                <a:cs typeface="Times New Roman" panose="02020603050405020304" pitchFamily="18" charset="0"/>
              </a:rPr>
              <a:t>2</a:t>
            </a:r>
            <a:r>
              <a:rPr lang="en-GB" sz="1600" dirty="0" smtClean="0">
                <a:solidFill>
                  <a:schemeClr val="tx1">
                    <a:lumMod val="85000"/>
                    <a:lumOff val="15000"/>
                  </a:schemeClr>
                </a:solidFill>
                <a:latin typeface="+mj-lt"/>
                <a:ea typeface="Tahoma" panose="020B0604030504040204" pitchFamily="34" charset="0"/>
                <a:cs typeface="Times New Roman" panose="02020603050405020304" pitchFamily="18" charset="0"/>
              </a:rPr>
              <a:t>O</a:t>
            </a:r>
            <a:r>
              <a:rPr lang="en-GB" sz="1600" baseline="-25000" dirty="0" smtClean="0">
                <a:solidFill>
                  <a:schemeClr val="tx1">
                    <a:lumMod val="85000"/>
                    <a:lumOff val="15000"/>
                  </a:schemeClr>
                </a:solidFill>
                <a:latin typeface="+mj-lt"/>
                <a:ea typeface="Tahoma" panose="020B0604030504040204" pitchFamily="34" charset="0"/>
                <a:cs typeface="Times New Roman" panose="02020603050405020304" pitchFamily="18" charset="0"/>
              </a:rPr>
              <a:t>7</a:t>
            </a:r>
            <a:r>
              <a:rPr lang="en-GB" sz="1600" dirty="0" smtClean="0">
                <a:solidFill>
                  <a:schemeClr val="tx1">
                    <a:lumMod val="85000"/>
                    <a:lumOff val="15000"/>
                  </a:schemeClr>
                </a:solidFill>
                <a:latin typeface="+mj-lt"/>
                <a:cs typeface="Times New Roman" panose="02020603050405020304" pitchFamily="18" charset="0"/>
              </a:rPr>
              <a:t> in </a:t>
            </a:r>
            <a:r>
              <a:rPr lang="en-GB" sz="1600" dirty="0">
                <a:solidFill>
                  <a:schemeClr val="tx1">
                    <a:lumMod val="85000"/>
                    <a:lumOff val="15000"/>
                  </a:schemeClr>
                </a:solidFill>
                <a:latin typeface="+mj-lt"/>
                <a:cs typeface="Times New Roman" panose="02020603050405020304" pitchFamily="18" charset="0"/>
              </a:rPr>
              <a:t>CERN-ISOLDE by beam implantation of </a:t>
            </a:r>
            <a:r>
              <a:rPr lang="en-GB" sz="1600" baseline="30000" dirty="0" smtClean="0">
                <a:solidFill>
                  <a:schemeClr val="tx1">
                    <a:lumMod val="85000"/>
                    <a:lumOff val="15000"/>
                  </a:schemeClr>
                </a:solidFill>
                <a:latin typeface="+mj-lt"/>
                <a:cs typeface="Times New Roman" panose="02020603050405020304" pitchFamily="18" charset="0"/>
              </a:rPr>
              <a:t>111m</a:t>
            </a:r>
            <a:r>
              <a:rPr lang="en-GB" sz="1600" dirty="0" smtClean="0">
                <a:solidFill>
                  <a:schemeClr val="tx1">
                    <a:lumMod val="85000"/>
                    <a:lumOff val="15000"/>
                  </a:schemeClr>
                </a:solidFill>
                <a:latin typeface="+mj-lt"/>
                <a:cs typeface="Times New Roman" panose="02020603050405020304" pitchFamily="18" charset="0"/>
              </a:rPr>
              <a:t>Cd run 10/2017.</a:t>
            </a:r>
            <a:endParaRPr lang="pt-PT" sz="1600" dirty="0">
              <a:solidFill>
                <a:schemeClr val="tx1">
                  <a:lumMod val="85000"/>
                  <a:lumOff val="15000"/>
                </a:schemeClr>
              </a:solidFill>
              <a:latin typeface="+mj-lt"/>
              <a:cs typeface="Times New Roman" panose="02020603050405020304" pitchFamily="18" charset="0"/>
            </a:endParaRPr>
          </a:p>
        </p:txBody>
      </p:sp>
      <p:cxnSp>
        <p:nvCxnSpPr>
          <p:cNvPr id="41" name="Conexão reta unidirecional 110"/>
          <p:cNvCxnSpPr/>
          <p:nvPr/>
        </p:nvCxnSpPr>
        <p:spPr>
          <a:xfrm flipH="1">
            <a:off x="5034019" y="2258480"/>
            <a:ext cx="1" cy="3566019"/>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42" name="Imagem 63"/>
          <p:cNvPicPr>
            <a:picLocks noChangeAspect="1"/>
          </p:cNvPicPr>
          <p:nvPr/>
        </p:nvPicPr>
        <p:blipFill rotWithShape="1">
          <a:blip r:embed="rId12" cstate="print">
            <a:extLst>
              <a:ext uri="{BEBA8EAE-BF5A-486C-A8C5-ECC9F3942E4B}">
                <a14:imgProps xmlns:a14="http://schemas.microsoft.com/office/drawing/2010/main">
                  <a14:imgLayer r:embed="rId13">
                    <a14:imgEffect>
                      <a14:backgroundRemoval t="2638" b="87770" l="161" r="97424">
                        <a14:foregroundMark x1="27375" y1="42446" x2="27375" y2="42446"/>
                        <a14:foregroundMark x1="35105" y1="45564" x2="35105" y2="45564"/>
                        <a14:foregroundMark x1="25443" y1="30456" x2="25443" y2="30456"/>
                        <a14:foregroundMark x1="15137" y1="45564" x2="15137" y2="45564"/>
                        <a14:foregroundMark x1="26087" y1="58273" x2="26087" y2="58273"/>
                        <a14:foregroundMark x1="15620" y1="33333" x2="15620" y2="33333"/>
                        <a14:foregroundMark x1="3704" y1="78897" x2="3704" y2="78897"/>
                        <a14:foregroundMark x1="58615" y1="81295" x2="58615" y2="81295"/>
                        <a14:foregroundMark x1="63607" y1="57074" x2="63607" y2="57074"/>
                        <a14:foregroundMark x1="61997" y1="58753" x2="61997" y2="58753"/>
                        <a14:foregroundMark x1="60386" y1="57794" x2="60386" y2="57794"/>
                        <a14:foregroundMark x1="55556" y1="57794" x2="55556" y2="57794"/>
                        <a14:foregroundMark x1="7407" y1="54436" x2="7407" y2="54436"/>
                        <a14:foregroundMark x1="4187" y1="53237" x2="4187" y2="53237"/>
                        <a14:foregroundMark x1="2254" y1="53237" x2="2254" y2="53237"/>
                        <a14:foregroundMark x1="18357" y1="79616" x2="18357" y2="79616"/>
                        <a14:foregroundMark x1="19968" y1="79376" x2="19968" y2="79376"/>
                        <a14:foregroundMark x1="22866" y1="78897" x2="22222" y2="78177"/>
                        <a14:foregroundMark x1="26248" y1="79376" x2="26248" y2="79376"/>
                        <a14:foregroundMark x1="74074" y1="82974" x2="74074" y2="82974"/>
                        <a14:foregroundMark x1="75523" y1="82974" x2="75523" y2="82974"/>
                        <a14:foregroundMark x1="77939" y1="82014" x2="77939" y2="82014"/>
                        <a14:foregroundMark x1="77456" y1="78897" x2="77456" y2="78897"/>
                        <a14:foregroundMark x1="80676" y1="82494" x2="80676" y2="82494"/>
                        <a14:foregroundMark x1="81965" y1="82974" x2="81965" y2="82974"/>
                        <a14:foregroundMark x1="322" y1="58034" x2="322" y2="58034"/>
                        <a14:foregroundMark x1="1449" y1="51799" x2="1449" y2="51799"/>
                        <a14:foregroundMark x1="24960" y1="78177" x2="24960" y2="78177"/>
                        <a14:foregroundMark x1="56844" y1="57794" x2="56844" y2="57794"/>
                        <a14:foregroundMark x1="77939" y1="79616" x2="77939" y2="79616"/>
                        <a14:foregroundMark x1="6763" y1="53237" x2="6763" y2="53237"/>
                        <a14:foregroundMark x1="8213" y1="56355" x2="8213" y2="56355"/>
                        <a14:backgroundMark x1="6280" y1="54916" x2="6280" y2="54916"/>
                        <a14:backgroundMark x1="24316" y1="79616" x2="24316" y2="79616"/>
                        <a14:backgroundMark x1="57649" y1="57554" x2="57649" y2="57554"/>
                        <a14:backgroundMark x1="59420" y1="58753" x2="59420" y2="58753"/>
                        <a14:backgroundMark x1="74557" y1="82254" x2="74557" y2="82254"/>
                        <a14:backgroundMark x1="79710" y1="82014" x2="79710" y2="82014"/>
                        <a14:backgroundMark x1="77617" y1="78897" x2="77617" y2="78897"/>
                        <a14:backgroundMark x1="77617" y1="78897" x2="77617" y2="78897"/>
                        <a14:backgroundMark x1="7568" y1="53957" x2="7568" y2="53957"/>
                      </a14:backgroundRemoval>
                    </a14:imgEffect>
                  </a14:imgLayer>
                </a14:imgProps>
              </a:ext>
              <a:ext uri="{28A0092B-C50C-407E-A947-70E740481C1C}">
                <a14:useLocalDpi xmlns:a14="http://schemas.microsoft.com/office/drawing/2010/main" val="0"/>
              </a:ext>
            </a:extLst>
          </a:blip>
          <a:srcRect l="56775"/>
          <a:stretch/>
        </p:blipFill>
        <p:spPr>
          <a:xfrm>
            <a:off x="5273391" y="3734157"/>
            <a:ext cx="1233434" cy="1916137"/>
          </a:xfrm>
          <a:prstGeom prst="rect">
            <a:avLst/>
          </a:prstGeom>
        </p:spPr>
      </p:pic>
      <p:sp>
        <p:nvSpPr>
          <p:cNvPr id="43" name="CaixaDeTexto 86"/>
          <p:cNvSpPr txBox="1"/>
          <p:nvPr/>
        </p:nvSpPr>
        <p:spPr>
          <a:xfrm>
            <a:off x="5141637" y="2381779"/>
            <a:ext cx="1649854" cy="1246495"/>
          </a:xfrm>
          <a:prstGeom prst="rect">
            <a:avLst/>
          </a:prstGeom>
          <a:noFill/>
          <a:ln>
            <a:solidFill>
              <a:schemeClr val="bg1"/>
            </a:solidFill>
            <a:prstDash val="sysDash"/>
          </a:ln>
        </p:spPr>
        <p:txBody>
          <a:bodyPr wrap="square" rtlCol="0">
            <a:spAutoFit/>
          </a:bodyPr>
          <a:lstStyle/>
          <a:p>
            <a:pPr algn="ctr"/>
            <a:r>
              <a:rPr lang="pt-PT" sz="1500" dirty="0" err="1" smtClean="0"/>
              <a:t>freeezing</a:t>
            </a:r>
            <a:r>
              <a:rPr lang="pt-PT" sz="1500" dirty="0" smtClean="0"/>
              <a:t> </a:t>
            </a:r>
            <a:r>
              <a:rPr lang="pt-PT" sz="1500" dirty="0" err="1" smtClean="0"/>
              <a:t>of</a:t>
            </a:r>
            <a:r>
              <a:rPr lang="pt-PT" sz="1500" dirty="0" smtClean="0"/>
              <a:t> </a:t>
            </a:r>
            <a:r>
              <a:rPr lang="pt-PT" sz="1500" dirty="0" err="1" smtClean="0"/>
              <a:t>the</a:t>
            </a:r>
            <a:r>
              <a:rPr lang="pt-PT" sz="1500" dirty="0" smtClean="0"/>
              <a:t> </a:t>
            </a:r>
            <a:r>
              <a:rPr lang="pt-PT" sz="1500" b="1" dirty="0" err="1" smtClean="0">
                <a:solidFill>
                  <a:schemeClr val="bg2">
                    <a:lumMod val="25000"/>
                  </a:schemeClr>
                </a:solidFill>
              </a:rPr>
              <a:t>MnO</a:t>
            </a:r>
            <a:r>
              <a:rPr lang="en-GB" sz="1500" b="1" baseline="-25000" dirty="0" smtClean="0">
                <a:solidFill>
                  <a:schemeClr val="bg2">
                    <a:lumMod val="25000"/>
                  </a:schemeClr>
                </a:solidFill>
                <a:ea typeface="Tahoma" panose="020B0604030504040204" pitchFamily="34" charset="0"/>
                <a:cs typeface="Times New Roman" panose="02020603050405020304" pitchFamily="18" charset="0"/>
              </a:rPr>
              <a:t>6</a:t>
            </a:r>
            <a:r>
              <a:rPr lang="pt-PT" sz="1500" b="1" dirty="0" smtClean="0">
                <a:solidFill>
                  <a:schemeClr val="bg2">
                    <a:lumMod val="25000"/>
                  </a:schemeClr>
                </a:solidFill>
              </a:rPr>
              <a:t> </a:t>
            </a:r>
            <a:r>
              <a:rPr lang="pt-PT" sz="1500" b="1" dirty="0" err="1">
                <a:solidFill>
                  <a:schemeClr val="bg2">
                    <a:lumMod val="25000"/>
                  </a:schemeClr>
                </a:solidFill>
              </a:rPr>
              <a:t>o</a:t>
            </a:r>
            <a:r>
              <a:rPr lang="pt-PT" sz="1500" b="1" dirty="0" err="1" smtClean="0">
                <a:solidFill>
                  <a:schemeClr val="bg2">
                    <a:lumMod val="25000"/>
                  </a:schemeClr>
                </a:solidFill>
              </a:rPr>
              <a:t>ctahedral</a:t>
            </a:r>
            <a:r>
              <a:rPr lang="pt-PT" sz="1500" b="1" dirty="0" smtClean="0">
                <a:solidFill>
                  <a:schemeClr val="bg2">
                    <a:lumMod val="25000"/>
                  </a:schemeClr>
                </a:solidFill>
              </a:rPr>
              <a:t> </a:t>
            </a:r>
            <a:r>
              <a:rPr lang="pt-PT" sz="1500" b="1" dirty="0" err="1" smtClean="0">
                <a:solidFill>
                  <a:schemeClr val="bg2">
                    <a:lumMod val="25000"/>
                  </a:schemeClr>
                </a:solidFill>
              </a:rPr>
              <a:t>tilting</a:t>
            </a:r>
            <a:r>
              <a:rPr lang="pt-PT" sz="1500" b="1" dirty="0" smtClean="0">
                <a:solidFill>
                  <a:schemeClr val="bg2">
                    <a:lumMod val="25000"/>
                  </a:schemeClr>
                </a:solidFill>
              </a:rPr>
              <a:t> </a:t>
            </a:r>
            <a:r>
              <a:rPr lang="pt-PT" sz="1500" dirty="0" err="1" smtClean="0"/>
              <a:t>and</a:t>
            </a:r>
            <a:r>
              <a:rPr lang="pt-PT" sz="1500" dirty="0" smtClean="0"/>
              <a:t> </a:t>
            </a:r>
          </a:p>
          <a:p>
            <a:pPr algn="ctr"/>
            <a:r>
              <a:rPr lang="en-US" sz="1500" b="1" dirty="0" smtClean="0">
                <a:solidFill>
                  <a:srgbClr val="C00000"/>
                </a:solidFill>
              </a:rPr>
              <a:t>Ca</a:t>
            </a:r>
            <a:r>
              <a:rPr lang="en-US" sz="1500" b="1" baseline="30000" dirty="0" smtClean="0">
                <a:solidFill>
                  <a:srgbClr val="C00000"/>
                </a:solidFill>
              </a:rPr>
              <a:t>2+ </a:t>
            </a:r>
            <a:r>
              <a:rPr lang="pt-PT" sz="1500" b="1" dirty="0" err="1" smtClean="0">
                <a:solidFill>
                  <a:srgbClr val="C00000"/>
                </a:solidFill>
              </a:rPr>
              <a:t>displacement</a:t>
            </a:r>
            <a:r>
              <a:rPr lang="pt-PT" sz="1500" b="1" dirty="0" smtClean="0">
                <a:solidFill>
                  <a:srgbClr val="C00000"/>
                </a:solidFill>
              </a:rPr>
              <a:t> </a:t>
            </a:r>
            <a:r>
              <a:rPr lang="pt-PT" sz="1500" dirty="0" err="1" smtClean="0"/>
              <a:t>phonon</a:t>
            </a:r>
            <a:r>
              <a:rPr lang="pt-PT" sz="1500" dirty="0" smtClean="0"/>
              <a:t> </a:t>
            </a:r>
            <a:r>
              <a:rPr lang="pt-PT" sz="1500" dirty="0" err="1" smtClean="0"/>
              <a:t>modes</a:t>
            </a:r>
            <a:r>
              <a:rPr lang="pt-PT" sz="1500" dirty="0" smtClean="0"/>
              <a:t> </a:t>
            </a:r>
            <a:endParaRPr lang="en-US" sz="1500" dirty="0"/>
          </a:p>
        </p:txBody>
      </p:sp>
      <p:sp>
        <p:nvSpPr>
          <p:cNvPr id="44" name="Retângulo 83"/>
          <p:cNvSpPr/>
          <p:nvPr/>
        </p:nvSpPr>
        <p:spPr>
          <a:xfrm>
            <a:off x="5240814" y="5922673"/>
            <a:ext cx="1469719" cy="584775"/>
          </a:xfrm>
          <a:prstGeom prst="rect">
            <a:avLst/>
          </a:prstGeom>
        </p:spPr>
        <p:txBody>
          <a:bodyPr wrap="square">
            <a:spAutoFit/>
          </a:bodyPr>
          <a:lstStyle/>
          <a:p>
            <a:pPr algn="ctr"/>
            <a:r>
              <a:rPr lang="en-GB" sz="1600" b="1" dirty="0" smtClean="0">
                <a:solidFill>
                  <a:srgbClr val="C00000"/>
                </a:solidFill>
              </a:rPr>
              <a:t>Orthorhombic</a:t>
            </a:r>
          </a:p>
          <a:p>
            <a:pPr algn="ctr"/>
            <a:r>
              <a:rPr lang="en-US" sz="1600" b="1" i="1" dirty="0" smtClean="0">
                <a:solidFill>
                  <a:srgbClr val="C00000"/>
                </a:solidFill>
              </a:rPr>
              <a:t>Cmc2</a:t>
            </a:r>
            <a:r>
              <a:rPr lang="en-US" sz="1600" b="1" i="1" baseline="-25000" dirty="0" smtClean="0">
                <a:solidFill>
                  <a:srgbClr val="C00000"/>
                </a:solidFill>
              </a:rPr>
              <a:t>1 - </a:t>
            </a:r>
            <a:r>
              <a:rPr lang="en-GB" sz="1600" b="1" i="1" dirty="0" smtClean="0">
                <a:solidFill>
                  <a:srgbClr val="C00000"/>
                </a:solidFill>
              </a:rPr>
              <a:t>polar</a:t>
            </a:r>
            <a:endParaRPr lang="pt-PT" sz="1600" b="1" i="1" dirty="0">
              <a:solidFill>
                <a:srgbClr val="C00000"/>
              </a:solidFill>
            </a:endParaRPr>
          </a:p>
        </p:txBody>
      </p:sp>
      <p:sp>
        <p:nvSpPr>
          <p:cNvPr id="45" name="Retângulo 77"/>
          <p:cNvSpPr/>
          <p:nvPr/>
        </p:nvSpPr>
        <p:spPr>
          <a:xfrm>
            <a:off x="1425576" y="284497"/>
            <a:ext cx="8839192" cy="459549"/>
          </a:xfrm>
          <a:prstGeom prst="rect">
            <a:avLst/>
          </a:prstGeom>
        </p:spPr>
        <p:txBody>
          <a:bodyPr wrap="square">
            <a:spAutoFit/>
          </a:bodyPr>
          <a:lstStyle/>
          <a:p>
            <a:pPr>
              <a:lnSpc>
                <a:spcPct val="107000"/>
              </a:lnSpc>
              <a:spcAft>
                <a:spcPts val="600"/>
              </a:spcAft>
            </a:pPr>
            <a:r>
              <a:rPr lang="pt-PT" sz="2400" dirty="0" err="1" smtClean="0">
                <a:solidFill>
                  <a:srgbClr val="B30711"/>
                </a:solidFill>
                <a:effectLst>
                  <a:outerShdw blurRad="38100" dist="38100" dir="2700000" algn="tl">
                    <a:srgbClr val="DDDDDD"/>
                  </a:outerShdw>
                </a:effectLst>
                <a:latin typeface="Franklin Gothic Demi" charset="0"/>
              </a:rPr>
              <a:t>Perturbed</a:t>
            </a:r>
            <a:r>
              <a:rPr lang="pt-PT" sz="2400" dirty="0" smtClean="0">
                <a:solidFill>
                  <a:srgbClr val="B30711"/>
                </a:solidFill>
                <a:effectLst>
                  <a:outerShdw blurRad="38100" dist="38100" dir="2700000" algn="tl">
                    <a:srgbClr val="DDDDDD"/>
                  </a:outerShdw>
                </a:effectLst>
                <a:latin typeface="Franklin Gothic Demi" charset="0"/>
              </a:rPr>
              <a:t> Angular </a:t>
            </a:r>
            <a:r>
              <a:rPr lang="pt-PT" sz="2400" dirty="0" err="1" smtClean="0">
                <a:solidFill>
                  <a:srgbClr val="B30711"/>
                </a:solidFill>
                <a:effectLst>
                  <a:outerShdw blurRad="38100" dist="38100" dir="2700000" algn="tl">
                    <a:srgbClr val="DDDDDD"/>
                  </a:outerShdw>
                </a:effectLst>
                <a:latin typeface="Franklin Gothic Demi" charset="0"/>
              </a:rPr>
              <a:t>Correlation</a:t>
            </a:r>
            <a:r>
              <a:rPr lang="pt-PT" sz="2400" dirty="0" smtClean="0">
                <a:solidFill>
                  <a:srgbClr val="B30711"/>
                </a:solidFill>
                <a:effectLst>
                  <a:outerShdw blurRad="38100" dist="38100" dir="2700000" algn="tl">
                    <a:srgbClr val="DDDDDD"/>
                  </a:outerShdw>
                </a:effectLst>
                <a:latin typeface="Franklin Gothic Demi" charset="0"/>
              </a:rPr>
              <a:t> </a:t>
            </a:r>
            <a:r>
              <a:rPr lang="pt-PT" sz="2400" dirty="0" err="1" smtClean="0">
                <a:solidFill>
                  <a:srgbClr val="B30711"/>
                </a:solidFill>
                <a:effectLst>
                  <a:outerShdw blurRad="38100" dist="38100" dir="2700000" algn="tl">
                    <a:srgbClr val="DDDDDD"/>
                  </a:outerShdw>
                </a:effectLst>
                <a:latin typeface="Franklin Gothic Demi" charset="0"/>
              </a:rPr>
              <a:t>measurements</a:t>
            </a:r>
            <a:r>
              <a:rPr lang="pt-PT" sz="2400" dirty="0" smtClean="0">
                <a:solidFill>
                  <a:srgbClr val="B30711"/>
                </a:solidFill>
                <a:effectLst>
                  <a:outerShdw blurRad="38100" dist="38100" dir="2700000" algn="tl">
                    <a:srgbClr val="DDDDDD"/>
                  </a:outerShdw>
                </a:effectLst>
                <a:latin typeface="Franklin Gothic Demi" charset="0"/>
              </a:rPr>
              <a:t> </a:t>
            </a:r>
            <a:endParaRPr lang="pt-PT" sz="2400" dirty="0">
              <a:solidFill>
                <a:srgbClr val="B30711"/>
              </a:solidFill>
              <a:effectLst>
                <a:outerShdw blurRad="38100" dist="38100" dir="2700000" algn="tl">
                  <a:srgbClr val="DDDDDD"/>
                </a:outerShdw>
              </a:effectLst>
              <a:latin typeface="Franklin Gothic Demi" charset="0"/>
            </a:endParaRPr>
          </a:p>
        </p:txBody>
      </p:sp>
      <p:sp>
        <p:nvSpPr>
          <p:cNvPr id="47" name="Retângulo 62"/>
          <p:cNvSpPr/>
          <p:nvPr/>
        </p:nvSpPr>
        <p:spPr>
          <a:xfrm>
            <a:off x="5080265" y="1639407"/>
            <a:ext cx="1751125" cy="584775"/>
          </a:xfrm>
          <a:prstGeom prst="rect">
            <a:avLst/>
          </a:prstGeom>
        </p:spPr>
        <p:txBody>
          <a:bodyPr wrap="square">
            <a:spAutoFit/>
          </a:bodyPr>
          <a:lstStyle/>
          <a:p>
            <a:pPr algn="ctr"/>
            <a:r>
              <a:rPr lang="en-GB" sz="1600" b="1" dirty="0" smtClean="0">
                <a:solidFill>
                  <a:srgbClr val="C00000"/>
                </a:solidFill>
              </a:rPr>
              <a:t>Orthorhombic</a:t>
            </a:r>
          </a:p>
          <a:p>
            <a:pPr algn="ctr"/>
            <a:r>
              <a:rPr lang="en-GB" sz="1600" b="1" i="1" dirty="0" err="1" smtClean="0">
                <a:solidFill>
                  <a:srgbClr val="C00000"/>
                </a:solidFill>
              </a:rPr>
              <a:t>Cmca</a:t>
            </a:r>
            <a:r>
              <a:rPr lang="en-GB" sz="1600" b="1" i="1" dirty="0" smtClean="0">
                <a:solidFill>
                  <a:srgbClr val="C00000"/>
                </a:solidFill>
              </a:rPr>
              <a:t> – non polar</a:t>
            </a:r>
            <a:endParaRPr lang="pt-PT" sz="1600" b="1" i="1" dirty="0">
              <a:solidFill>
                <a:srgbClr val="C00000"/>
              </a:solidFill>
            </a:endParaRPr>
          </a:p>
        </p:txBody>
      </p:sp>
      <p:sp>
        <p:nvSpPr>
          <p:cNvPr id="48" name="CaixaDeTexto 5"/>
          <p:cNvSpPr txBox="1"/>
          <p:nvPr/>
        </p:nvSpPr>
        <p:spPr>
          <a:xfrm>
            <a:off x="6849439" y="3492355"/>
            <a:ext cx="3612887" cy="2431435"/>
          </a:xfrm>
          <a:prstGeom prst="rect">
            <a:avLst/>
          </a:prstGeom>
          <a:solidFill>
            <a:schemeClr val="accent3">
              <a:lumMod val="20000"/>
              <a:lumOff val="80000"/>
            </a:schemeClr>
          </a:solidFill>
          <a:ln w="28575">
            <a:solidFill>
              <a:srgbClr val="C00000"/>
            </a:solidFill>
          </a:ln>
        </p:spPr>
        <p:txBody>
          <a:bodyPr wrap="square" rtlCol="0">
            <a:spAutoFit/>
          </a:bodyPr>
          <a:lstStyle/>
          <a:p>
            <a:pPr algn="ctr"/>
            <a:r>
              <a:rPr lang="pt-PT" sz="1900" b="1" dirty="0" smtClean="0"/>
              <a:t>PAC </a:t>
            </a:r>
            <a:r>
              <a:rPr lang="pt-PT" sz="1900" b="1" dirty="0" err="1" smtClean="0"/>
              <a:t>allows</a:t>
            </a:r>
            <a:r>
              <a:rPr lang="pt-PT" sz="1900" b="1" dirty="0" smtClean="0"/>
              <a:t> </a:t>
            </a:r>
            <a:r>
              <a:rPr lang="pt-PT" sz="1900" b="1" dirty="0" err="1" smtClean="0"/>
              <a:t>us</a:t>
            </a:r>
            <a:r>
              <a:rPr lang="pt-PT" sz="1900" b="1" dirty="0" smtClean="0"/>
              <a:t> to </a:t>
            </a:r>
            <a:r>
              <a:rPr lang="pt-PT" sz="1900" b="1" dirty="0" err="1" smtClean="0"/>
              <a:t>probe</a:t>
            </a:r>
            <a:r>
              <a:rPr lang="pt-PT" sz="1900" b="1" dirty="0" smtClean="0"/>
              <a:t> t</a:t>
            </a:r>
            <a:r>
              <a:rPr lang="en-US" sz="1900" b="1" dirty="0" smtClean="0"/>
              <a:t>he local atomic environment behind </a:t>
            </a:r>
            <a:r>
              <a:rPr lang="en-US" sz="1900" b="1" dirty="0" smtClean="0">
                <a:solidFill>
                  <a:schemeClr val="accent5">
                    <a:lumMod val="75000"/>
                  </a:schemeClr>
                </a:solidFill>
              </a:rPr>
              <a:t>Hybrid Improper Ferroelectricity </a:t>
            </a:r>
          </a:p>
          <a:p>
            <a:pPr algn="ctr"/>
            <a:r>
              <a:rPr lang="en-US" sz="1900" b="1" dirty="0" smtClean="0"/>
              <a:t>- the coupling of the </a:t>
            </a:r>
          </a:p>
          <a:p>
            <a:pPr algn="ctr"/>
            <a:r>
              <a:rPr lang="pt-PT" sz="1900" b="1" dirty="0" err="1" smtClean="0">
                <a:solidFill>
                  <a:schemeClr val="bg1">
                    <a:lumMod val="50000"/>
                  </a:schemeClr>
                </a:solidFill>
              </a:rPr>
              <a:t>MnO</a:t>
            </a:r>
            <a:r>
              <a:rPr lang="en-GB" sz="1900" b="1" baseline="-25000" dirty="0" smtClean="0">
                <a:solidFill>
                  <a:schemeClr val="bg1">
                    <a:lumMod val="50000"/>
                  </a:schemeClr>
                </a:solidFill>
                <a:ea typeface="Tahoma" panose="020B0604030504040204" pitchFamily="34" charset="0"/>
                <a:cs typeface="Times New Roman" panose="02020603050405020304" pitchFamily="18" charset="0"/>
              </a:rPr>
              <a:t>6</a:t>
            </a:r>
            <a:r>
              <a:rPr lang="pt-PT" sz="1900" b="1" dirty="0" smtClean="0">
                <a:solidFill>
                  <a:schemeClr val="bg1">
                    <a:lumMod val="50000"/>
                  </a:schemeClr>
                </a:solidFill>
              </a:rPr>
              <a:t> </a:t>
            </a:r>
            <a:r>
              <a:rPr lang="en-US" sz="1900" b="1" dirty="0" smtClean="0">
                <a:solidFill>
                  <a:schemeClr val="bg1">
                    <a:lumMod val="50000"/>
                  </a:schemeClr>
                </a:solidFill>
              </a:rPr>
              <a:t>octahedral rotation </a:t>
            </a:r>
          </a:p>
          <a:p>
            <a:pPr algn="ctr"/>
            <a:r>
              <a:rPr lang="en-US" sz="1900" b="1" dirty="0" smtClean="0"/>
              <a:t>and the </a:t>
            </a:r>
          </a:p>
          <a:p>
            <a:pPr algn="ctr"/>
            <a:r>
              <a:rPr lang="en-US" sz="1900" b="1" dirty="0" smtClean="0">
                <a:solidFill>
                  <a:srgbClr val="C00000"/>
                </a:solidFill>
              </a:rPr>
              <a:t>polar displacement of the Ca</a:t>
            </a:r>
            <a:r>
              <a:rPr lang="en-US" sz="1900" b="1" baseline="30000" dirty="0" smtClean="0">
                <a:solidFill>
                  <a:srgbClr val="C00000"/>
                </a:solidFill>
              </a:rPr>
              <a:t>2+</a:t>
            </a:r>
            <a:r>
              <a:rPr lang="en-US" sz="1900" b="1" dirty="0" smtClean="0">
                <a:solidFill>
                  <a:srgbClr val="C00000"/>
                </a:solidFill>
              </a:rPr>
              <a:t> ion’s</a:t>
            </a:r>
            <a:endParaRPr lang="en-US" sz="1900" b="1" dirty="0">
              <a:solidFill>
                <a:srgbClr val="C00000"/>
              </a:solidFill>
            </a:endParaRPr>
          </a:p>
        </p:txBody>
      </p:sp>
      <p:cxnSp>
        <p:nvCxnSpPr>
          <p:cNvPr id="49" name="Conexão reta unidirecional 2"/>
          <p:cNvCxnSpPr/>
          <p:nvPr/>
        </p:nvCxnSpPr>
        <p:spPr>
          <a:xfrm flipH="1" flipV="1">
            <a:off x="6451063" y="4546348"/>
            <a:ext cx="398376"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84412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989" y="98734"/>
            <a:ext cx="2702601" cy="2245659"/>
          </a:xfrm>
          <a:prstGeom prst="rect">
            <a:avLst/>
          </a:prstGeom>
        </p:spPr>
      </p:pic>
      <p:grpSp>
        <p:nvGrpSpPr>
          <p:cNvPr id="5" name="Group 4"/>
          <p:cNvGrpSpPr/>
          <p:nvPr/>
        </p:nvGrpSpPr>
        <p:grpSpPr>
          <a:xfrm>
            <a:off x="436201" y="2427344"/>
            <a:ext cx="1907066" cy="446298"/>
            <a:chOff x="422212" y="2484667"/>
            <a:chExt cx="1907066" cy="446298"/>
          </a:xfrm>
        </p:grpSpPr>
        <p:pic>
          <p:nvPicPr>
            <p:cNvPr id="49" name="Picture 4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212" y="2671501"/>
              <a:ext cx="778393" cy="259464"/>
            </a:xfrm>
            <a:prstGeom prst="rect">
              <a:avLst/>
            </a:prstGeom>
            <a:noFill/>
          </p:spPr>
        </p:pic>
        <p:pic>
          <p:nvPicPr>
            <p:cNvPr id="50" name="Picture 49"/>
            <p:cNvPicPr>
              <a:picLocks noChangeAspect="1" noChangeArrowheads="1"/>
            </p:cNvPicPr>
            <p:nvPr/>
          </p:nvPicPr>
          <p:blipFill>
            <a:blip r:embed="rId4"/>
            <a:srcRect/>
            <a:stretch>
              <a:fillRect/>
            </a:stretch>
          </p:blipFill>
          <p:spPr bwMode="auto">
            <a:xfrm>
              <a:off x="1466207" y="2671501"/>
              <a:ext cx="863071" cy="231238"/>
            </a:xfrm>
            <a:prstGeom prst="rect">
              <a:avLst/>
            </a:prstGeom>
            <a:noFill/>
          </p:spPr>
        </p:pic>
        <p:sp>
          <p:nvSpPr>
            <p:cNvPr id="51" name="Right Brace 50"/>
            <p:cNvSpPr/>
            <p:nvPr/>
          </p:nvSpPr>
          <p:spPr>
            <a:xfrm rot="16200000">
              <a:off x="1298426" y="1608454"/>
              <a:ext cx="154640" cy="1907065"/>
            </a:xfrm>
            <a:prstGeom prst="rightBrace">
              <a:avLst>
                <a:gd name="adj1" fmla="val 2462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ZA"/>
            </a:p>
          </p:txBody>
        </p:sp>
      </p:grpSp>
      <p:grpSp>
        <p:nvGrpSpPr>
          <p:cNvPr id="6" name="Group 5"/>
          <p:cNvGrpSpPr/>
          <p:nvPr/>
        </p:nvGrpSpPr>
        <p:grpSpPr>
          <a:xfrm>
            <a:off x="326026" y="2880850"/>
            <a:ext cx="2078525" cy="3466451"/>
            <a:chOff x="312037" y="2938173"/>
            <a:chExt cx="2078525" cy="3466451"/>
          </a:xfrm>
        </p:grpSpPr>
        <p:pic>
          <p:nvPicPr>
            <p:cNvPr id="47" name="Picture 46"/>
            <p:cNvPicPr>
              <a:picLocks noChangeAspect="1"/>
            </p:cNvPicPr>
            <p:nvPr/>
          </p:nvPicPr>
          <p:blipFill>
            <a:blip r:embed="rId5"/>
            <a:stretch>
              <a:fillRect/>
            </a:stretch>
          </p:blipFill>
          <p:spPr>
            <a:xfrm>
              <a:off x="312037" y="3188718"/>
              <a:ext cx="2078525" cy="3215906"/>
            </a:xfrm>
            <a:prstGeom prst="rect">
              <a:avLst/>
            </a:prstGeom>
          </p:spPr>
        </p:pic>
        <p:sp>
          <p:nvSpPr>
            <p:cNvPr id="48" name="Right Brace 47"/>
            <p:cNvSpPr/>
            <p:nvPr/>
          </p:nvSpPr>
          <p:spPr>
            <a:xfrm rot="5400000" flipV="1">
              <a:off x="1298425" y="2061960"/>
              <a:ext cx="154640" cy="1907065"/>
            </a:xfrm>
            <a:prstGeom prst="rightBrace">
              <a:avLst>
                <a:gd name="adj1" fmla="val 24624"/>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ZA"/>
            </a:p>
          </p:txBody>
        </p:sp>
      </p:grpSp>
      <p:grpSp>
        <p:nvGrpSpPr>
          <p:cNvPr id="7" name="Group 6"/>
          <p:cNvGrpSpPr/>
          <p:nvPr/>
        </p:nvGrpSpPr>
        <p:grpSpPr>
          <a:xfrm>
            <a:off x="2792656" y="235038"/>
            <a:ext cx="2405423" cy="2445053"/>
            <a:chOff x="2778667" y="292361"/>
            <a:chExt cx="2405423" cy="2445053"/>
          </a:xfrm>
        </p:grpSpPr>
        <p:pic>
          <p:nvPicPr>
            <p:cNvPr id="45" name="Picture 44"/>
            <p:cNvPicPr>
              <a:picLocks noChangeAspect="1"/>
            </p:cNvPicPr>
            <p:nvPr/>
          </p:nvPicPr>
          <p:blipFill rotWithShape="1">
            <a:blip r:embed="rId6"/>
            <a:srcRect l="4827" t="7162" r="4626" b="1536"/>
            <a:stretch/>
          </p:blipFill>
          <p:spPr>
            <a:xfrm>
              <a:off x="2778667" y="292361"/>
              <a:ext cx="2405423" cy="2121387"/>
            </a:xfrm>
            <a:prstGeom prst="rect">
              <a:avLst/>
            </a:prstGeom>
          </p:spPr>
        </p:pic>
        <p:sp>
          <p:nvSpPr>
            <p:cNvPr id="46" name="TextBox 46"/>
            <p:cNvSpPr txBox="1"/>
            <p:nvPr/>
          </p:nvSpPr>
          <p:spPr>
            <a:xfrm>
              <a:off x="2935775" y="2460415"/>
              <a:ext cx="2164164" cy="276999"/>
            </a:xfrm>
            <a:prstGeom prst="rect">
              <a:avLst/>
            </a:prstGeom>
            <a:noFill/>
            <a:ln>
              <a:solidFill>
                <a:srgbClr val="00206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sz="1200" dirty="0" smtClean="0"/>
                <a:t>No magnetic feature, no Fe</a:t>
              </a:r>
              <a:r>
                <a:rPr lang="en-ZA" sz="1200" baseline="30000" dirty="0" smtClean="0"/>
                <a:t>3+</a:t>
              </a:r>
              <a:endParaRPr lang="en-ZA" sz="1200" baseline="30000" dirty="0"/>
            </a:p>
          </p:txBody>
        </p:sp>
      </p:grpSp>
      <p:grpSp>
        <p:nvGrpSpPr>
          <p:cNvPr id="8" name="Group 7"/>
          <p:cNvGrpSpPr/>
          <p:nvPr/>
        </p:nvGrpSpPr>
        <p:grpSpPr>
          <a:xfrm>
            <a:off x="2130757" y="3266054"/>
            <a:ext cx="3549191" cy="2547127"/>
            <a:chOff x="2116768" y="3323377"/>
            <a:chExt cx="3549191" cy="2547127"/>
          </a:xfrm>
        </p:grpSpPr>
        <p:grpSp>
          <p:nvGrpSpPr>
            <p:cNvPr id="39" name="Group 38"/>
            <p:cNvGrpSpPr/>
            <p:nvPr/>
          </p:nvGrpSpPr>
          <p:grpSpPr>
            <a:xfrm>
              <a:off x="2116768" y="3805750"/>
              <a:ext cx="3549191" cy="2064754"/>
              <a:chOff x="2063767" y="3397874"/>
              <a:chExt cx="3549191" cy="2064754"/>
            </a:xfrm>
          </p:grpSpPr>
          <p:grpSp>
            <p:nvGrpSpPr>
              <p:cNvPr id="41" name="Group 40"/>
              <p:cNvGrpSpPr/>
              <p:nvPr/>
            </p:nvGrpSpPr>
            <p:grpSpPr>
              <a:xfrm>
                <a:off x="2063767" y="3397874"/>
                <a:ext cx="2958825" cy="1029007"/>
                <a:chOff x="4811068" y="3487198"/>
                <a:chExt cx="2958825" cy="1029007"/>
              </a:xfrm>
            </p:grpSpPr>
            <p:sp>
              <p:nvSpPr>
                <p:cNvPr id="43" name="Bent Arrow 42"/>
                <p:cNvSpPr/>
                <p:nvPr/>
              </p:nvSpPr>
              <p:spPr>
                <a:xfrm rot="5400000">
                  <a:off x="7292405" y="3365345"/>
                  <a:ext cx="355635" cy="599341"/>
                </a:xfrm>
                <a:prstGeom prst="bentArrow">
                  <a:avLst/>
                </a:prstGeom>
                <a:noFill/>
                <a:ln w="19050" cap="flat" cmpd="sng" algn="ctr">
                  <a:solidFill>
                    <a:srgbClr val="D60093"/>
                  </a:solidFill>
                  <a:prstDash val="solid"/>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ZA" sz="1800" b="0" i="0" u="none" strike="noStrike" kern="0" cap="none" spc="0" normalizeH="0" baseline="0" noProof="0" smtClean="0">
                    <a:ln>
                      <a:noFill/>
                    </a:ln>
                    <a:solidFill>
                      <a:prstClr val="white"/>
                    </a:solidFill>
                    <a:effectLst/>
                    <a:uLnTx/>
                    <a:uFillTx/>
                    <a:latin typeface="Gill Sans MT"/>
                    <a:ea typeface="+mn-ea"/>
                    <a:cs typeface="+mn-cs"/>
                  </a:endParaRPr>
                </a:p>
              </p:txBody>
            </p:sp>
            <p:pic>
              <p:nvPicPr>
                <p:cNvPr id="44" name="Picture 43"/>
                <p:cNvPicPr>
                  <a:picLocks noChangeAspect="1" noChangeArrowheads="1"/>
                </p:cNvPicPr>
                <p:nvPr/>
              </p:nvPicPr>
              <p:blipFill>
                <a:blip r:embed="rId7"/>
                <a:srcRect/>
                <a:stretch>
                  <a:fillRect/>
                </a:stretch>
              </p:blipFill>
              <p:spPr bwMode="auto">
                <a:xfrm>
                  <a:off x="4811068" y="4237595"/>
                  <a:ext cx="426023" cy="278610"/>
                </a:xfrm>
                <a:prstGeom prst="rect">
                  <a:avLst/>
                </a:prstGeom>
                <a:noFill/>
              </p:spPr>
            </p:pic>
          </p:grpSp>
          <p:sp>
            <p:nvSpPr>
              <p:cNvPr id="42" name="Rectangle 41"/>
              <p:cNvSpPr/>
              <p:nvPr/>
            </p:nvSpPr>
            <p:spPr>
              <a:xfrm>
                <a:off x="4463366" y="4262299"/>
                <a:ext cx="1149592" cy="1200329"/>
              </a:xfrm>
              <a:prstGeom prst="rect">
                <a:avLst/>
              </a:prstGeom>
              <a:solidFill>
                <a:srgbClr val="9FB8CD">
                  <a:lumMod val="60000"/>
                  <a:lumOff val="4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2060"/>
                    </a:solidFill>
                    <a:effectLst/>
                    <a:uLnTx/>
                    <a:uFillTx/>
                    <a:latin typeface="Gill Sans MT"/>
                  </a:rPr>
                  <a:t>..doping with Mn results in acceptors that make the Fe</a:t>
                </a:r>
                <a:r>
                  <a:rPr kumimoji="0" lang="en-GB" sz="1200" b="0" i="0" u="none" strike="noStrike" kern="0" cap="none" spc="0" normalizeH="0" baseline="30000" noProof="0" dirty="0" smtClean="0">
                    <a:ln>
                      <a:noFill/>
                    </a:ln>
                    <a:solidFill>
                      <a:srgbClr val="002060"/>
                    </a:solidFill>
                    <a:effectLst/>
                    <a:uLnTx/>
                    <a:uFillTx/>
                    <a:latin typeface="Gill Sans MT"/>
                  </a:rPr>
                  <a:t>4+</a:t>
                </a:r>
                <a:r>
                  <a:rPr kumimoji="0" lang="en-GB" sz="1200" b="0" i="0" u="none" strike="noStrike" kern="0" cap="none" spc="0" normalizeH="0" baseline="0" noProof="0" dirty="0" smtClean="0">
                    <a:ln>
                      <a:noFill/>
                    </a:ln>
                    <a:solidFill>
                      <a:srgbClr val="002060"/>
                    </a:solidFill>
                    <a:effectLst/>
                    <a:uLnTx/>
                    <a:uFillTx/>
                    <a:latin typeface="Gill Sans MT"/>
                  </a:rPr>
                  <a:t> state stable</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2060"/>
                    </a:solidFill>
                    <a:effectLst/>
                    <a:uLnTx/>
                    <a:uFillTx/>
                    <a:latin typeface="Calibri" panose="020F0502020204030204" pitchFamily="34" charset="0"/>
                    <a:cs typeface="Calibri" panose="020F0502020204030204" pitchFamily="34" charset="0"/>
                  </a:rPr>
                  <a:t>→</a:t>
                </a:r>
                <a:r>
                  <a:rPr kumimoji="0" lang="en-GB" sz="1200" b="0" i="1" u="none" strike="noStrike" kern="0" cap="none" spc="0" normalizeH="0" baseline="0" noProof="0" dirty="0" smtClean="0">
                    <a:ln>
                      <a:noFill/>
                    </a:ln>
                    <a:solidFill>
                      <a:srgbClr val="002060"/>
                    </a:solidFill>
                    <a:effectLst/>
                    <a:uLnTx/>
                    <a:uFillTx/>
                    <a:latin typeface="Gill Sans MT"/>
                  </a:rPr>
                  <a:t>p</a:t>
                </a:r>
                <a:r>
                  <a:rPr kumimoji="0" lang="en-GB" sz="1200" b="0" i="0" u="none" strike="noStrike" kern="0" cap="none" spc="0" normalizeH="0" baseline="0" noProof="0" dirty="0" smtClean="0">
                    <a:ln>
                      <a:noFill/>
                    </a:ln>
                    <a:solidFill>
                      <a:srgbClr val="002060"/>
                    </a:solidFill>
                    <a:effectLst/>
                    <a:uLnTx/>
                    <a:uFillTx/>
                    <a:latin typeface="Gill Sans MT"/>
                  </a:rPr>
                  <a:t>-type </a:t>
                </a:r>
                <a:endParaRPr kumimoji="0" lang="en-ZA" sz="1200" b="0" i="0" u="none" strike="noStrike" kern="0" cap="none" spc="0" normalizeH="0" baseline="0" noProof="0" dirty="0" smtClean="0">
                  <a:ln>
                    <a:noFill/>
                  </a:ln>
                  <a:solidFill>
                    <a:srgbClr val="002060"/>
                  </a:solidFill>
                  <a:effectLst/>
                  <a:uLnTx/>
                  <a:uFillTx/>
                  <a:latin typeface="Gill Sans MT"/>
                </a:endParaRPr>
              </a:p>
            </p:txBody>
          </p:sp>
        </p:grpSp>
        <p:sp>
          <p:nvSpPr>
            <p:cNvPr id="40" name="TextBox 57"/>
            <p:cNvSpPr txBox="1"/>
            <p:nvPr/>
          </p:nvSpPr>
          <p:spPr>
            <a:xfrm>
              <a:off x="4775922" y="3323377"/>
              <a:ext cx="55922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b="1" dirty="0" smtClean="0">
                  <a:solidFill>
                    <a:srgbClr val="D60093"/>
                  </a:solidFill>
                </a:rPr>
                <a:t>SL</a:t>
              </a:r>
              <a:endParaRPr lang="en-ZA" b="1" dirty="0">
                <a:solidFill>
                  <a:srgbClr val="D60093"/>
                </a:solidFill>
              </a:endParaRPr>
            </a:p>
          </p:txBody>
        </p:sp>
      </p:grpSp>
      <p:grpSp>
        <p:nvGrpSpPr>
          <p:cNvPr id="9" name="Group 8"/>
          <p:cNvGrpSpPr/>
          <p:nvPr/>
        </p:nvGrpSpPr>
        <p:grpSpPr>
          <a:xfrm>
            <a:off x="216438" y="2862225"/>
            <a:ext cx="5463510" cy="3838285"/>
            <a:chOff x="202449" y="2919548"/>
            <a:chExt cx="5463510" cy="3838285"/>
          </a:xfrm>
        </p:grpSpPr>
        <p:sp>
          <p:nvSpPr>
            <p:cNvPr id="35" name="TextBox 45"/>
            <p:cNvSpPr txBox="1"/>
            <p:nvPr/>
          </p:nvSpPr>
          <p:spPr>
            <a:xfrm>
              <a:off x="202449" y="6480834"/>
              <a:ext cx="5463510" cy="276999"/>
            </a:xfrm>
            <a:prstGeom prst="rect">
              <a:avLst/>
            </a:prstGeom>
            <a:solidFill>
              <a:srgbClr val="9FB8CD">
                <a:lumMod val="40000"/>
                <a:lumOff val="60000"/>
              </a:srgbClr>
            </a:solidFill>
            <a:ln>
              <a:noFill/>
            </a:ln>
            <a:effectLst>
              <a:outerShdw blurRad="107950" dist="12700" dir="5400000" algn="ctr">
                <a:srgbClr val="000000"/>
              </a:outerShdw>
            </a:effectLst>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marR="0" lvl="0" indent="-285750" defTabSz="91440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ZA" sz="1200" b="1" i="0" u="none" strike="noStrike" kern="0" cap="none" spc="0" normalizeH="0" baseline="0" noProof="0" dirty="0" smtClean="0">
                  <a:ln>
                    <a:noFill/>
                  </a:ln>
                  <a:solidFill>
                    <a:srgbClr val="FF6600"/>
                  </a:solidFill>
                  <a:effectLst/>
                  <a:uLnTx/>
                  <a:uFillTx/>
                  <a:latin typeface="Gill Sans MT"/>
                </a:rPr>
                <a:t>Concentration of Fe</a:t>
              </a:r>
              <a:r>
                <a:rPr kumimoji="0" lang="en-ZA" sz="1200" b="1" i="0" u="none" strike="noStrike" kern="0" cap="none" spc="0" normalizeH="0" baseline="30000" noProof="0" dirty="0" smtClean="0">
                  <a:ln>
                    <a:noFill/>
                  </a:ln>
                  <a:solidFill>
                    <a:srgbClr val="FF6600"/>
                  </a:solidFill>
                  <a:effectLst/>
                  <a:uLnTx/>
                  <a:uFillTx/>
                  <a:latin typeface="Gill Sans MT"/>
                </a:rPr>
                <a:t>3+ </a:t>
              </a:r>
              <a:r>
                <a:rPr kumimoji="0" lang="en-ZA" sz="1200" b="1" i="0" u="none" strike="noStrike" kern="0" cap="none" spc="0" normalizeH="0" baseline="0" noProof="0" dirty="0" smtClean="0">
                  <a:ln>
                    <a:noFill/>
                  </a:ln>
                  <a:solidFill>
                    <a:srgbClr val="FF6600"/>
                  </a:solidFill>
                  <a:effectLst/>
                  <a:uLnTx/>
                  <a:uFillTx/>
                  <a:latin typeface="Gill Sans MT"/>
                </a:rPr>
                <a:t>decreases,</a:t>
              </a:r>
              <a:r>
                <a:rPr lang="en-ZA" sz="1200" kern="0" dirty="0" smtClean="0">
                  <a:solidFill>
                    <a:srgbClr val="002060"/>
                  </a:solidFill>
                  <a:latin typeface="Gill Sans MT"/>
                </a:rPr>
                <a:t> </a:t>
              </a:r>
              <a:r>
                <a:rPr kumimoji="0" lang="en-ZA" sz="1200" b="1" i="0" u="none" strike="noStrike" kern="0" cap="none" spc="0" normalizeH="0" baseline="0" noProof="0" dirty="0" smtClean="0">
                  <a:ln>
                    <a:noFill/>
                  </a:ln>
                  <a:solidFill>
                    <a:srgbClr val="FF00FF"/>
                  </a:solidFill>
                  <a:effectLst/>
                  <a:uLnTx/>
                  <a:uFillTx/>
                  <a:latin typeface="Gill Sans MT"/>
                </a:rPr>
                <a:t>New Single Line??</a:t>
              </a:r>
              <a:r>
                <a:rPr kumimoji="0" lang="en-ZA" sz="1200" b="1" i="0" u="none" strike="noStrike" kern="0" cap="none" spc="0" normalizeH="0" noProof="0" dirty="0" smtClean="0">
                  <a:ln>
                    <a:noFill/>
                  </a:ln>
                  <a:solidFill>
                    <a:srgbClr val="FF00FF"/>
                  </a:solidFill>
                  <a:effectLst/>
                  <a:uLnTx/>
                  <a:uFillTx/>
                  <a:latin typeface="Gill Sans MT"/>
                </a:rPr>
                <a:t> </a:t>
              </a:r>
              <a:r>
                <a:rPr kumimoji="0" lang="en-ZA" sz="1200" b="1" i="0" u="none" strike="noStrike" kern="0" cap="none" spc="0" normalizeH="0" baseline="0" noProof="0" dirty="0" smtClean="0">
                  <a:ln>
                    <a:noFill/>
                  </a:ln>
                  <a:solidFill>
                    <a:srgbClr val="FF00FF"/>
                  </a:solidFill>
                  <a:effectLst/>
                  <a:uLnTx/>
                  <a:uFillTx/>
                  <a:latin typeface="Gill Sans MT"/>
                </a:rPr>
                <a:t> </a:t>
              </a:r>
              <a:r>
                <a:rPr kumimoji="0" lang="el-GR" sz="1200" b="1" i="1" u="none" strike="noStrike" kern="0" cap="none" spc="0" normalizeH="0" baseline="0" noProof="0" dirty="0" smtClean="0">
                  <a:ln>
                    <a:noFill/>
                  </a:ln>
                  <a:solidFill>
                    <a:srgbClr val="FF00FF"/>
                  </a:solidFill>
                  <a:effectLst/>
                  <a:uLnTx/>
                  <a:uFillTx/>
                  <a:latin typeface="Times New Roman" panose="02020603050405020304" pitchFamily="18" charset="0"/>
                  <a:cs typeface="Times New Roman" panose="02020603050405020304" pitchFamily="18" charset="0"/>
                </a:rPr>
                <a:t>δ</a:t>
              </a:r>
              <a:r>
                <a:rPr kumimoji="0" lang="en-ZA" sz="1200" b="1" i="0" u="none" strike="noStrike" kern="0" cap="none" spc="0" normalizeH="0" baseline="-38000" noProof="0" dirty="0" smtClean="0">
                  <a:ln>
                    <a:noFill/>
                  </a:ln>
                  <a:solidFill>
                    <a:srgbClr val="FF00FF"/>
                  </a:solidFill>
                  <a:effectLst/>
                  <a:uLnTx/>
                  <a:uFillTx/>
                  <a:latin typeface="Times New Roman" panose="02020603050405020304" pitchFamily="18" charset="0"/>
                  <a:cs typeface="Times New Roman" panose="02020603050405020304" pitchFamily="18" charset="0"/>
                </a:rPr>
                <a:t>RT</a:t>
              </a:r>
              <a:r>
                <a:rPr kumimoji="0" lang="en-ZA" sz="1200" b="1" i="1" u="none" strike="noStrike" kern="0" cap="none" spc="0" normalizeH="0" baseline="0" noProof="0" dirty="0" smtClean="0">
                  <a:ln>
                    <a:noFill/>
                  </a:ln>
                  <a:solidFill>
                    <a:srgbClr val="FF00FF"/>
                  </a:solidFill>
                  <a:effectLst/>
                  <a:uLnTx/>
                  <a:uFillTx/>
                  <a:latin typeface="Times New Roman" panose="02020603050405020304" pitchFamily="18" charset="0"/>
                  <a:cs typeface="Times New Roman" panose="02020603050405020304" pitchFamily="18" charset="0"/>
                </a:rPr>
                <a:t> </a:t>
              </a:r>
              <a:r>
                <a:rPr kumimoji="0" lang="en-ZA" sz="1200" b="1" i="0" u="none" strike="noStrike" kern="0" cap="none" spc="0" normalizeH="0" baseline="0" noProof="0" dirty="0" smtClean="0">
                  <a:ln>
                    <a:noFill/>
                  </a:ln>
                  <a:solidFill>
                    <a:srgbClr val="FF00FF"/>
                  </a:solidFill>
                  <a:effectLst/>
                  <a:uLnTx/>
                  <a:uFillTx/>
                  <a:latin typeface="Times New Roman" panose="02020603050405020304" pitchFamily="18" charset="0"/>
                  <a:cs typeface="Times New Roman" panose="02020603050405020304" pitchFamily="18" charset="0"/>
                </a:rPr>
                <a:t>~ -0.25 mm/s</a:t>
              </a:r>
            </a:p>
          </p:txBody>
        </p:sp>
        <p:grpSp>
          <p:nvGrpSpPr>
            <p:cNvPr id="36" name="Group 35"/>
            <p:cNvGrpSpPr/>
            <p:nvPr/>
          </p:nvGrpSpPr>
          <p:grpSpPr>
            <a:xfrm>
              <a:off x="2413219" y="2919548"/>
              <a:ext cx="2063034" cy="3485076"/>
              <a:chOff x="2413219" y="2919548"/>
              <a:chExt cx="2063034" cy="3485076"/>
            </a:xfrm>
          </p:grpSpPr>
          <p:pic>
            <p:nvPicPr>
              <p:cNvPr id="37" name="Picture 36"/>
              <p:cNvPicPr>
                <a:picLocks noChangeAspect="1"/>
              </p:cNvPicPr>
              <p:nvPr/>
            </p:nvPicPr>
            <p:blipFill>
              <a:blip r:embed="rId8"/>
              <a:stretch>
                <a:fillRect/>
              </a:stretch>
            </p:blipFill>
            <p:spPr>
              <a:xfrm>
                <a:off x="2413219" y="3188718"/>
                <a:ext cx="2063034" cy="3215906"/>
              </a:xfrm>
              <a:prstGeom prst="rect">
                <a:avLst/>
              </a:prstGeom>
            </p:spPr>
          </p:pic>
          <p:sp>
            <p:nvSpPr>
              <p:cNvPr id="38" name="TextBox 61"/>
              <p:cNvSpPr txBox="1"/>
              <p:nvPr/>
            </p:nvSpPr>
            <p:spPr>
              <a:xfrm>
                <a:off x="2627243" y="2919548"/>
                <a:ext cx="1712691" cy="276999"/>
              </a:xfrm>
              <a:prstGeom prst="rect">
                <a:avLst/>
              </a:prstGeom>
              <a:solidFill>
                <a:srgbClr val="002060"/>
              </a:solidFill>
              <a:ln>
                <a:solidFill>
                  <a:srgbClr val="00206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sz="1200" dirty="0" smtClean="0">
                    <a:solidFill>
                      <a:schemeClr val="bg1"/>
                    </a:solidFill>
                  </a:rPr>
                  <a:t>When doped with Mn</a:t>
                </a:r>
                <a:endParaRPr lang="en-ZA" sz="1200" dirty="0">
                  <a:solidFill>
                    <a:schemeClr val="bg1"/>
                  </a:solidFill>
                </a:endParaRPr>
              </a:p>
            </p:txBody>
          </p:sp>
        </p:grpSp>
      </p:grpSp>
      <p:pic>
        <p:nvPicPr>
          <p:cNvPr id="10" name="Picture 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754888" y="271105"/>
            <a:ext cx="3400017" cy="2524946"/>
          </a:xfrm>
          <a:prstGeom prst="rect">
            <a:avLst/>
          </a:prstGeom>
        </p:spPr>
      </p:pic>
      <p:grpSp>
        <p:nvGrpSpPr>
          <p:cNvPr id="11" name="Group 10"/>
          <p:cNvGrpSpPr/>
          <p:nvPr/>
        </p:nvGrpSpPr>
        <p:grpSpPr>
          <a:xfrm>
            <a:off x="4803312" y="361575"/>
            <a:ext cx="3634495" cy="3094323"/>
            <a:chOff x="4725155" y="418898"/>
            <a:chExt cx="3634495" cy="3094323"/>
          </a:xfrm>
        </p:grpSpPr>
        <p:sp>
          <p:nvSpPr>
            <p:cNvPr id="33" name="Arc 32"/>
            <p:cNvSpPr/>
            <p:nvPr/>
          </p:nvSpPr>
          <p:spPr>
            <a:xfrm>
              <a:off x="4725155" y="2006763"/>
              <a:ext cx="882220" cy="1506458"/>
            </a:xfrm>
            <a:prstGeom prst="arc">
              <a:avLst>
                <a:gd name="adj1" fmla="val 16200000"/>
                <a:gd name="adj2" fmla="val 5365881"/>
              </a:avLst>
            </a:prstGeom>
            <a:ln w="19050">
              <a:solidFill>
                <a:srgbClr val="D60093"/>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ZA"/>
            </a:p>
          </p:txBody>
        </p:sp>
        <p:sp>
          <p:nvSpPr>
            <p:cNvPr id="34" name="TextBox 67"/>
            <p:cNvSpPr txBox="1"/>
            <p:nvPr/>
          </p:nvSpPr>
          <p:spPr>
            <a:xfrm>
              <a:off x="5622817" y="418898"/>
              <a:ext cx="2736833" cy="461665"/>
            </a:xfrm>
            <a:prstGeom prst="rect">
              <a:avLst/>
            </a:prstGeom>
            <a:noFill/>
            <a:ln>
              <a:solidFill>
                <a:srgbClr val="D60093"/>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sz="1200" dirty="0" smtClean="0">
                  <a:solidFill>
                    <a:srgbClr val="1B1B55"/>
                  </a:solidFill>
                  <a:latin typeface="Trebuchet MS" panose="020B0603020202020204" pitchFamily="34" charset="0"/>
                </a:rPr>
                <a:t>....but single line (SL)…</a:t>
              </a:r>
            </a:p>
            <a:p>
              <a:r>
                <a:rPr lang="en-ZA" sz="1200" dirty="0">
                  <a:solidFill>
                    <a:srgbClr val="1B1B55"/>
                  </a:solidFill>
                  <a:latin typeface="Trebuchet MS" panose="020B0603020202020204" pitchFamily="34" charset="0"/>
                </a:rPr>
                <a:t> </a:t>
              </a:r>
              <a:r>
                <a:rPr lang="en-ZA" sz="1200" dirty="0" smtClean="0">
                  <a:solidFill>
                    <a:srgbClr val="1B1B55"/>
                  </a:solidFill>
                  <a:latin typeface="Trebuchet MS" panose="020B0603020202020204" pitchFamily="34" charset="0"/>
                </a:rPr>
                <a:t>       → Fe</a:t>
              </a:r>
              <a:r>
                <a:rPr lang="en-ZA" sz="1200" baseline="30000" dirty="0" smtClean="0">
                  <a:solidFill>
                    <a:srgbClr val="1B1B55"/>
                  </a:solidFill>
                  <a:latin typeface="Trebuchet MS" panose="020B0603020202020204" pitchFamily="34" charset="0"/>
                </a:rPr>
                <a:t>4+</a:t>
              </a:r>
              <a:r>
                <a:rPr lang="en-ZA" sz="1200" dirty="0">
                  <a:solidFill>
                    <a:srgbClr val="1B1B55"/>
                  </a:solidFill>
                  <a:latin typeface="Trebuchet MS" panose="020B0603020202020204" pitchFamily="34" charset="0"/>
                </a:rPr>
                <a:t> </a:t>
              </a:r>
              <a:r>
                <a:rPr lang="en-ZA" sz="1200" dirty="0" smtClean="0">
                  <a:solidFill>
                    <a:srgbClr val="1B1B55"/>
                  </a:solidFill>
                  <a:latin typeface="Trebuchet MS" panose="020B0603020202020204" pitchFamily="34" charset="0"/>
                </a:rPr>
                <a:t>as in Mn doped Al</a:t>
              </a:r>
              <a:r>
                <a:rPr lang="en-ZA" sz="1200" i="1" baseline="-25000" dirty="0" smtClean="0">
                  <a:solidFill>
                    <a:srgbClr val="1B1B55"/>
                  </a:solidFill>
                  <a:latin typeface="Trebuchet MS" panose="020B0603020202020204" pitchFamily="34" charset="0"/>
                </a:rPr>
                <a:t>x</a:t>
              </a:r>
              <a:r>
                <a:rPr lang="en-ZA" sz="1200" dirty="0" smtClean="0">
                  <a:solidFill>
                    <a:srgbClr val="1B1B55"/>
                  </a:solidFill>
                  <a:latin typeface="Trebuchet MS" panose="020B0603020202020204" pitchFamily="34" charset="0"/>
                </a:rPr>
                <a:t>Ga</a:t>
              </a:r>
              <a:r>
                <a:rPr lang="en-ZA" sz="1200" i="1" baseline="-25000" dirty="0" smtClean="0">
                  <a:solidFill>
                    <a:srgbClr val="1B1B55"/>
                  </a:solidFill>
                  <a:latin typeface="Trebuchet MS" panose="020B0603020202020204" pitchFamily="34" charset="0"/>
                </a:rPr>
                <a:t>1-x</a:t>
              </a:r>
              <a:r>
                <a:rPr lang="en-ZA" sz="1200" dirty="0" smtClean="0">
                  <a:solidFill>
                    <a:srgbClr val="1B1B55"/>
                  </a:solidFill>
                  <a:latin typeface="Trebuchet MS" panose="020B0603020202020204" pitchFamily="34" charset="0"/>
                </a:rPr>
                <a:t>N  </a:t>
              </a:r>
              <a:endParaRPr lang="en-ZA" sz="1200" baseline="30000" dirty="0" smtClean="0">
                <a:solidFill>
                  <a:srgbClr val="1B1B55"/>
                </a:solidFill>
                <a:latin typeface="Trebuchet MS" panose="020B0603020202020204" pitchFamily="34" charset="0"/>
              </a:endParaRPr>
            </a:p>
          </p:txBody>
        </p:sp>
      </p:grpSp>
      <p:grpSp>
        <p:nvGrpSpPr>
          <p:cNvPr id="12" name="Group 11"/>
          <p:cNvGrpSpPr/>
          <p:nvPr/>
        </p:nvGrpSpPr>
        <p:grpSpPr>
          <a:xfrm>
            <a:off x="6370261" y="885741"/>
            <a:ext cx="1548612" cy="841730"/>
            <a:chOff x="6356272" y="943064"/>
            <a:chExt cx="1548612" cy="841730"/>
          </a:xfrm>
        </p:grpSpPr>
        <p:sp>
          <p:nvSpPr>
            <p:cNvPr id="29" name="Down Arrow 28"/>
            <p:cNvSpPr/>
            <p:nvPr/>
          </p:nvSpPr>
          <p:spPr>
            <a:xfrm>
              <a:off x="6854917" y="943064"/>
              <a:ext cx="214035" cy="2171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ZA"/>
            </a:p>
          </p:txBody>
        </p:sp>
        <p:grpSp>
          <p:nvGrpSpPr>
            <p:cNvPr id="30" name="Group 29"/>
            <p:cNvGrpSpPr/>
            <p:nvPr/>
          </p:nvGrpSpPr>
          <p:grpSpPr>
            <a:xfrm>
              <a:off x="6356272" y="1099276"/>
              <a:ext cx="1548612" cy="685518"/>
              <a:chOff x="6037564" y="1369021"/>
              <a:chExt cx="1548612" cy="685518"/>
            </a:xfrm>
          </p:grpSpPr>
          <p:sp>
            <p:nvSpPr>
              <p:cNvPr id="31" name="Rectangle 30"/>
              <p:cNvSpPr/>
              <p:nvPr/>
            </p:nvSpPr>
            <p:spPr>
              <a:xfrm>
                <a:off x="6037564" y="1408208"/>
                <a:ext cx="1111482" cy="646331"/>
              </a:xfrm>
              <a:prstGeom prst="rect">
                <a:avLst/>
              </a:prstGeom>
              <a:ln>
                <a:noFill/>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r>
                  <a:rPr lang="en-GB" sz="1200" i="1" dirty="0" smtClean="0">
                    <a:solidFill>
                      <a:prstClr val="black"/>
                    </a:solidFill>
                    <a:latin typeface="Gill Sans MT"/>
                  </a:rPr>
                  <a:t>p</a:t>
                </a:r>
                <a:r>
                  <a:rPr lang="en-GB" sz="1200" dirty="0" smtClean="0">
                    <a:solidFill>
                      <a:prstClr val="black"/>
                    </a:solidFill>
                    <a:latin typeface="Gill Sans MT"/>
                  </a:rPr>
                  <a:t>-type doping without Mn incorporation? </a:t>
                </a:r>
                <a:endParaRPr lang="en-ZA" sz="1200" dirty="0">
                  <a:solidFill>
                    <a:prstClr val="black"/>
                  </a:solidFill>
                  <a:latin typeface="Gill Sans MT"/>
                </a:endParaRPr>
              </a:p>
            </p:txBody>
          </p:sp>
          <p:pic>
            <p:nvPicPr>
              <p:cNvPr id="32" name="Picture 31" descr="https://encrypted-tbn3.gstatic.com/images?q=tbn:ANd9GcRsstDBajSnrNgi-hYU65lMlh1hDPfGH0UMamH4q6Iq6Fu9UOuQ"/>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r="22560"/>
              <a:stretch/>
            </p:blipFill>
            <p:spPr bwMode="auto">
              <a:xfrm>
                <a:off x="7148668" y="1369021"/>
                <a:ext cx="437508" cy="685518"/>
              </a:xfrm>
              <a:prstGeom prst="rect">
                <a:avLst/>
              </a:prstGeom>
              <a:solidFill>
                <a:srgbClr val="FF0000"/>
              </a:solidFill>
              <a:extLst/>
            </p:spPr>
          </p:pic>
        </p:grpSp>
      </p:grpSp>
      <p:grpSp>
        <p:nvGrpSpPr>
          <p:cNvPr id="13" name="Group 12"/>
          <p:cNvGrpSpPr/>
          <p:nvPr/>
        </p:nvGrpSpPr>
        <p:grpSpPr>
          <a:xfrm>
            <a:off x="5955376" y="1727471"/>
            <a:ext cx="2892862" cy="1068580"/>
            <a:chOff x="5941387" y="1784794"/>
            <a:chExt cx="2892862" cy="1068580"/>
          </a:xfrm>
        </p:grpSpPr>
        <p:grpSp>
          <p:nvGrpSpPr>
            <p:cNvPr id="25" name="Group 24"/>
            <p:cNvGrpSpPr/>
            <p:nvPr/>
          </p:nvGrpSpPr>
          <p:grpSpPr>
            <a:xfrm>
              <a:off x="5941387" y="1784794"/>
              <a:ext cx="2023537" cy="575856"/>
              <a:chOff x="5679775" y="1792226"/>
              <a:chExt cx="2023537" cy="575856"/>
            </a:xfrm>
          </p:grpSpPr>
          <p:sp>
            <p:nvSpPr>
              <p:cNvPr id="27" name="TextBox 75"/>
              <p:cNvSpPr txBox="1"/>
              <p:nvPr/>
            </p:nvSpPr>
            <p:spPr>
              <a:xfrm>
                <a:off x="5679775" y="2091083"/>
                <a:ext cx="2023537" cy="276999"/>
              </a:xfrm>
              <a:prstGeom prst="rect">
                <a:avLst/>
              </a:prstGeom>
              <a:solidFill>
                <a:srgbClr val="9FB8CD">
                  <a:lumMod val="60000"/>
                  <a:lumOff val="40000"/>
                </a:srgb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02060"/>
                    </a:solidFill>
                    <a:effectLst/>
                    <a:uLnTx/>
                    <a:uFillTx/>
                    <a:latin typeface="Trebuchet MS" panose="020B0603020202020204" pitchFamily="34" charset="0"/>
                    <a:cs typeface="Times New Roman" panose="02020603050405020304" pitchFamily="18" charset="0"/>
                  </a:rPr>
                  <a:t>InN and GaN  </a:t>
                </a:r>
                <a:r>
                  <a:rPr kumimoji="0" lang="en-GB" sz="1200" b="0" i="0" u="none" strike="noStrike" kern="0" cap="none" spc="0" normalizeH="0" baseline="0" noProof="0" dirty="0" smtClean="0">
                    <a:ln>
                      <a:noFill/>
                    </a:ln>
                    <a:solidFill>
                      <a:srgbClr val="002060"/>
                    </a:solidFill>
                    <a:effectLst/>
                    <a:uLnTx/>
                    <a:uFillTx/>
                    <a:latin typeface="Trebuchet MS" panose="020B0603020202020204" pitchFamily="34" charset="0"/>
                    <a:cs typeface="Times New Roman" panose="02020603050405020304" pitchFamily="18" charset="0"/>
                    <a:sym typeface="Symbol"/>
                  </a:rPr>
                  <a:t>  In</a:t>
                </a:r>
                <a:r>
                  <a:rPr kumimoji="0" lang="en-GB" sz="1200" b="0" i="1" u="none" strike="noStrike" kern="0" cap="none" spc="0" normalizeH="0" baseline="-25000" noProof="0" dirty="0" smtClean="0">
                    <a:ln>
                      <a:noFill/>
                    </a:ln>
                    <a:solidFill>
                      <a:srgbClr val="002060"/>
                    </a:solidFill>
                    <a:effectLst/>
                    <a:uLnTx/>
                    <a:uFillTx/>
                    <a:latin typeface="Trebuchet MS" panose="020B0603020202020204" pitchFamily="34" charset="0"/>
                    <a:cs typeface="Times New Roman" panose="02020603050405020304" pitchFamily="18" charset="0"/>
                    <a:sym typeface="Symbol"/>
                  </a:rPr>
                  <a:t>x</a:t>
                </a:r>
                <a:r>
                  <a:rPr kumimoji="0" lang="en-GB" sz="1200" b="0" i="0" u="none" strike="noStrike" kern="0" cap="none" spc="0" normalizeH="0" baseline="0" noProof="0" dirty="0" smtClean="0">
                    <a:ln>
                      <a:noFill/>
                    </a:ln>
                    <a:solidFill>
                      <a:srgbClr val="002060"/>
                    </a:solidFill>
                    <a:effectLst/>
                    <a:uLnTx/>
                    <a:uFillTx/>
                    <a:latin typeface="Trebuchet MS" panose="020B0603020202020204" pitchFamily="34" charset="0"/>
                    <a:cs typeface="Times New Roman" panose="02020603050405020304" pitchFamily="18" charset="0"/>
                    <a:sym typeface="Symbol"/>
                  </a:rPr>
                  <a:t>Ga</a:t>
                </a:r>
                <a:r>
                  <a:rPr kumimoji="0" lang="en-GB" sz="1200" b="0" i="1" u="none" strike="noStrike" kern="0" cap="none" spc="0" normalizeH="0" baseline="-25000" noProof="0" dirty="0" smtClean="0">
                    <a:ln>
                      <a:noFill/>
                    </a:ln>
                    <a:solidFill>
                      <a:srgbClr val="002060"/>
                    </a:solidFill>
                    <a:effectLst/>
                    <a:uLnTx/>
                    <a:uFillTx/>
                    <a:latin typeface="Trebuchet MS" panose="020B0603020202020204" pitchFamily="34" charset="0"/>
                    <a:cs typeface="Times New Roman" panose="02020603050405020304" pitchFamily="18" charset="0"/>
                    <a:sym typeface="Symbol"/>
                  </a:rPr>
                  <a:t>1-x</a:t>
                </a:r>
                <a:r>
                  <a:rPr kumimoji="0" lang="en-GB" sz="1200" b="0" i="0" u="none" strike="noStrike" kern="0" cap="none" spc="0" normalizeH="0" baseline="0" noProof="0" dirty="0" smtClean="0">
                    <a:ln>
                      <a:noFill/>
                    </a:ln>
                    <a:solidFill>
                      <a:srgbClr val="002060"/>
                    </a:solidFill>
                    <a:effectLst/>
                    <a:uLnTx/>
                    <a:uFillTx/>
                    <a:latin typeface="Trebuchet MS" panose="020B0603020202020204" pitchFamily="34" charset="0"/>
                    <a:cs typeface="Times New Roman" panose="02020603050405020304" pitchFamily="18" charset="0"/>
                    <a:sym typeface="Symbol"/>
                  </a:rPr>
                  <a:t>N             </a:t>
                </a:r>
              </a:p>
            </p:txBody>
          </p:sp>
          <p:sp>
            <p:nvSpPr>
              <p:cNvPr id="28" name="Down Arrow 27"/>
              <p:cNvSpPr/>
              <p:nvPr/>
            </p:nvSpPr>
            <p:spPr>
              <a:xfrm>
                <a:off x="6569241" y="1792226"/>
                <a:ext cx="214035" cy="237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ZA"/>
              </a:p>
            </p:txBody>
          </p:sp>
        </p:grpSp>
        <p:sp>
          <p:nvSpPr>
            <p:cNvPr id="26" name="Rounded Rectangular Callout 25"/>
            <p:cNvSpPr/>
            <p:nvPr/>
          </p:nvSpPr>
          <p:spPr>
            <a:xfrm>
              <a:off x="6169980" y="2552694"/>
              <a:ext cx="2664269" cy="300680"/>
            </a:xfrm>
            <a:prstGeom prst="wedgeRoundRectCallout">
              <a:avLst>
                <a:gd name="adj1" fmla="val 777"/>
                <a:gd name="adj2" fmla="val -93858"/>
                <a:gd name="adj3" fmla="val 16667"/>
              </a:avLst>
            </a:prstGeom>
            <a:solidFill>
              <a:srgbClr val="FF00FF"/>
            </a:solidFill>
            <a:ln w="12700" cap="flat" cmpd="sng" algn="ctr">
              <a:noFill/>
              <a:prstDash val="solid"/>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200" b="1" kern="0" dirty="0" smtClean="0">
                  <a:solidFill>
                    <a:schemeClr val="bg1"/>
                  </a:solidFill>
                  <a:latin typeface="Times New Roman" panose="02020603050405020304" pitchFamily="18" charset="0"/>
                  <a:cs typeface="Times New Roman" panose="02020603050405020304" pitchFamily="18" charset="0"/>
                </a:rPr>
                <a:t>..</a:t>
              </a:r>
              <a:r>
                <a:rPr kumimoji="0" lang="en-GB" sz="1200" b="1" i="0" u="none" strike="noStrike" kern="0" cap="none" spc="0" normalizeH="0" baseline="0" noProof="0" dirty="0" smtClean="0">
                  <a:ln>
                    <a:noFill/>
                  </a:ln>
                  <a:solidFill>
                    <a:schemeClr val="bg1"/>
                  </a:solidFill>
                  <a:effectLst/>
                  <a:uLnTx/>
                  <a:uFillTx/>
                  <a:latin typeface="Times New Roman" panose="02020603050405020304" pitchFamily="18" charset="0"/>
                  <a:cs typeface="Times New Roman" panose="02020603050405020304" pitchFamily="18" charset="0"/>
                </a:rPr>
                <a:t>.development SL as a function of </a:t>
              </a:r>
              <a:r>
                <a:rPr kumimoji="0" lang="en-GB" sz="1200" b="1" i="1" u="none" strike="noStrike" kern="0" cap="none" spc="0" normalizeH="0" baseline="0" noProof="0" dirty="0" smtClean="0">
                  <a:ln>
                    <a:noFill/>
                  </a:ln>
                  <a:solidFill>
                    <a:schemeClr val="bg1"/>
                  </a:solidFill>
                  <a:effectLst/>
                  <a:uLnTx/>
                  <a:uFillTx/>
                  <a:latin typeface="Times New Roman" panose="02020603050405020304" pitchFamily="18" charset="0"/>
                  <a:cs typeface="Times New Roman" panose="02020603050405020304" pitchFamily="18" charset="0"/>
                </a:rPr>
                <a:t>x</a:t>
              </a:r>
              <a:endParaRPr kumimoji="0" lang="en-GB" sz="1200" b="1" i="0" u="none" strike="noStrike" kern="0" cap="none" spc="0" normalizeH="0" baseline="0" noProof="0" dirty="0" smtClean="0">
                <a:ln>
                  <a:noFill/>
                </a:ln>
                <a:solidFill>
                  <a:schemeClr val="bg1"/>
                </a:solidFill>
                <a:effectLst/>
                <a:uLnTx/>
                <a:uFillTx/>
                <a:latin typeface="Times New Roman" panose="02020603050405020304" pitchFamily="18" charset="0"/>
                <a:cs typeface="Times New Roman" panose="02020603050405020304" pitchFamily="18" charset="0"/>
              </a:endParaRPr>
            </a:p>
          </p:txBody>
        </p:sp>
      </p:grpSp>
      <p:grpSp>
        <p:nvGrpSpPr>
          <p:cNvPr id="14" name="Group 13"/>
          <p:cNvGrpSpPr/>
          <p:nvPr/>
        </p:nvGrpSpPr>
        <p:grpSpPr>
          <a:xfrm>
            <a:off x="5931985" y="2857139"/>
            <a:ext cx="6246025" cy="3597496"/>
            <a:chOff x="5908368" y="2971406"/>
            <a:chExt cx="6246025" cy="3653499"/>
          </a:xfrm>
        </p:grpSpPr>
        <p:pic>
          <p:nvPicPr>
            <p:cNvPr id="21" name="Picture 20"/>
            <p:cNvPicPr>
              <a:picLocks noChangeAspect="1"/>
            </p:cNvPicPr>
            <p:nvPr/>
          </p:nvPicPr>
          <p:blipFill rotWithShape="1">
            <a:blip r:embed="rId11"/>
            <a:srcRect l="6736" t="5621" r="4762" b="296"/>
            <a:stretch/>
          </p:blipFill>
          <p:spPr>
            <a:xfrm>
              <a:off x="6202137" y="3427867"/>
              <a:ext cx="2679754" cy="2367116"/>
            </a:xfrm>
            <a:prstGeom prst="rect">
              <a:avLst/>
            </a:prstGeom>
          </p:spPr>
        </p:pic>
        <p:pic>
          <p:nvPicPr>
            <p:cNvPr id="22" name="Picture 21"/>
            <p:cNvPicPr>
              <a:picLocks noChangeAspect="1"/>
            </p:cNvPicPr>
            <p:nvPr/>
          </p:nvPicPr>
          <p:blipFill rotWithShape="1">
            <a:blip r:embed="rId12"/>
            <a:srcRect l="6765" t="4917" r="8872" b="718"/>
            <a:stretch/>
          </p:blipFill>
          <p:spPr>
            <a:xfrm>
              <a:off x="8983757" y="3427867"/>
              <a:ext cx="2655753" cy="2375693"/>
            </a:xfrm>
            <a:prstGeom prst="rect">
              <a:avLst/>
            </a:prstGeom>
          </p:spPr>
        </p:pic>
        <p:sp>
          <p:nvSpPr>
            <p:cNvPr id="23" name="TextBox 79"/>
            <p:cNvSpPr txBox="1"/>
            <p:nvPr/>
          </p:nvSpPr>
          <p:spPr>
            <a:xfrm>
              <a:off x="6091738" y="3050187"/>
              <a:ext cx="5485021" cy="369332"/>
            </a:xfrm>
            <a:prstGeom prst="rect">
              <a:avLst/>
            </a:prstGeom>
            <a:solidFill>
              <a:srgbClr val="00206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dirty="0" smtClean="0">
                  <a:solidFill>
                    <a:schemeClr val="bg1"/>
                  </a:solidFill>
                </a:rPr>
                <a:t>eMS June 2017 – preliminary analysis                      [IS630] </a:t>
              </a:r>
              <a:endParaRPr lang="en-ZA" dirty="0">
                <a:solidFill>
                  <a:schemeClr val="bg1"/>
                </a:solidFill>
              </a:endParaRPr>
            </a:p>
          </p:txBody>
        </p:sp>
        <p:sp>
          <p:nvSpPr>
            <p:cNvPr id="24" name="Rectangle 23"/>
            <p:cNvSpPr/>
            <p:nvPr/>
          </p:nvSpPr>
          <p:spPr>
            <a:xfrm>
              <a:off x="5908368" y="2971406"/>
              <a:ext cx="6246025" cy="365349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ZA"/>
            </a:p>
          </p:txBody>
        </p:sp>
      </p:grpSp>
      <p:sp>
        <p:nvSpPr>
          <p:cNvPr id="15" name="Rectangle 14"/>
          <p:cNvSpPr/>
          <p:nvPr/>
        </p:nvSpPr>
        <p:spPr>
          <a:xfrm>
            <a:off x="5966132" y="5719836"/>
            <a:ext cx="5272044" cy="73866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
            </a:pPr>
            <a:r>
              <a:rPr lang="en-ZA" sz="1400" dirty="0" smtClean="0">
                <a:solidFill>
                  <a:srgbClr val="002060"/>
                </a:solidFill>
                <a:ea typeface="Calibri" panose="020F0502020204030204" pitchFamily="34" charset="0"/>
              </a:rPr>
              <a:t>Decrease in </a:t>
            </a:r>
            <a:r>
              <a:rPr lang="en-ZA" sz="1400" dirty="0">
                <a:solidFill>
                  <a:srgbClr val="002060"/>
                </a:solidFill>
                <a:ea typeface="Calibri" panose="020F0502020204030204" pitchFamily="34" charset="0"/>
              </a:rPr>
              <a:t>Fe</a:t>
            </a:r>
            <a:r>
              <a:rPr lang="en-ZA" sz="1400" baseline="30000" dirty="0">
                <a:solidFill>
                  <a:srgbClr val="002060"/>
                </a:solidFill>
                <a:ea typeface="Calibri" panose="020F0502020204030204" pitchFamily="34" charset="0"/>
              </a:rPr>
              <a:t>3+</a:t>
            </a:r>
            <a:r>
              <a:rPr lang="en-ZA" sz="1400" dirty="0">
                <a:solidFill>
                  <a:srgbClr val="002060"/>
                </a:solidFill>
                <a:ea typeface="Calibri" panose="020F0502020204030204" pitchFamily="34" charset="0"/>
              </a:rPr>
              <a:t> with increasing </a:t>
            </a:r>
            <a:r>
              <a:rPr lang="en-ZA" sz="1400" i="1" dirty="0" smtClean="0">
                <a:solidFill>
                  <a:srgbClr val="002060"/>
                </a:solidFill>
                <a:ea typeface="Calibri" panose="020F0502020204030204" pitchFamily="34" charset="0"/>
              </a:rPr>
              <a:t>x</a:t>
            </a:r>
          </a:p>
          <a:p>
            <a:pPr marL="285750" indent="-285750">
              <a:buFont typeface="Wingdings" panose="05000000000000000000" pitchFamily="2" charset="2"/>
              <a:buChar char="§"/>
            </a:pPr>
            <a:r>
              <a:rPr lang="en-ZA" sz="1400" dirty="0" smtClean="0">
                <a:solidFill>
                  <a:srgbClr val="002060"/>
                </a:solidFill>
              </a:rPr>
              <a:t>Development of a SL?? – possibility of </a:t>
            </a:r>
            <a:r>
              <a:rPr lang="en-ZA" sz="1400" i="1" dirty="0" smtClean="0">
                <a:solidFill>
                  <a:srgbClr val="002060"/>
                </a:solidFill>
              </a:rPr>
              <a:t>p</a:t>
            </a:r>
            <a:r>
              <a:rPr lang="en-ZA" sz="1400" dirty="0" smtClean="0">
                <a:solidFill>
                  <a:srgbClr val="002060"/>
                </a:solidFill>
              </a:rPr>
              <a:t>-type doping without Mn</a:t>
            </a:r>
          </a:p>
          <a:p>
            <a:r>
              <a:rPr lang="en-ZA" sz="1400" dirty="0" smtClean="0">
                <a:solidFill>
                  <a:srgbClr val="002060"/>
                </a:solidFill>
              </a:rPr>
              <a:t>                 …data analysis of temperature series underway </a:t>
            </a:r>
          </a:p>
        </p:txBody>
      </p:sp>
      <p:grpSp>
        <p:nvGrpSpPr>
          <p:cNvPr id="16" name="Group 15"/>
          <p:cNvGrpSpPr/>
          <p:nvPr/>
        </p:nvGrpSpPr>
        <p:grpSpPr>
          <a:xfrm>
            <a:off x="6225754" y="5644853"/>
            <a:ext cx="5929151" cy="1114414"/>
            <a:chOff x="6211765" y="5702176"/>
            <a:chExt cx="5929151" cy="1114414"/>
          </a:xfrm>
        </p:grpSpPr>
        <p:grpSp>
          <p:nvGrpSpPr>
            <p:cNvPr id="17" name="Group 16"/>
            <p:cNvGrpSpPr/>
            <p:nvPr/>
          </p:nvGrpSpPr>
          <p:grpSpPr>
            <a:xfrm>
              <a:off x="11163665" y="5702176"/>
              <a:ext cx="940851" cy="769441"/>
              <a:chOff x="11053011" y="6011019"/>
              <a:chExt cx="1041408" cy="769441"/>
            </a:xfrm>
          </p:grpSpPr>
          <p:sp>
            <p:nvSpPr>
              <p:cNvPr id="19" name="TextBox 88"/>
              <p:cNvSpPr txBox="1"/>
              <p:nvPr/>
            </p:nvSpPr>
            <p:spPr>
              <a:xfrm>
                <a:off x="11053011" y="6011019"/>
                <a:ext cx="1041408" cy="769441"/>
              </a:xfrm>
              <a:prstGeom prst="rect">
                <a:avLst/>
              </a:prstGeom>
              <a:noFill/>
              <a:ln>
                <a:solidFill>
                  <a:srgbClr val="002060"/>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sz="1600" b="1" dirty="0" smtClean="0"/>
                  <a:t>InN</a:t>
                </a:r>
              </a:p>
              <a:p>
                <a:r>
                  <a:rPr lang="en-ZA" sz="1400" dirty="0" smtClean="0"/>
                  <a:t>- </a:t>
                </a:r>
                <a:r>
                  <a:rPr lang="en-ZA" sz="1400" dirty="0" err="1" smtClean="0"/>
                  <a:t>Fe</a:t>
                </a:r>
                <a:r>
                  <a:rPr lang="en-ZA" sz="1400" baseline="-25000" dirty="0" err="1" smtClean="0"/>
                  <a:t>X</a:t>
                </a:r>
                <a:r>
                  <a:rPr lang="en-ZA" sz="1400" dirty="0" smtClean="0"/>
                  <a:t>  </a:t>
                </a:r>
              </a:p>
              <a:p>
                <a:r>
                  <a:rPr lang="en-ZA" sz="1400" dirty="0" smtClean="0"/>
                  <a:t>- </a:t>
                </a:r>
                <a:r>
                  <a:rPr lang="en-ZA" sz="1400" dirty="0" err="1" smtClean="0"/>
                  <a:t>Fe</a:t>
                </a:r>
                <a:r>
                  <a:rPr lang="en-ZA" sz="1400" baseline="-25000" dirty="0" err="1" smtClean="0"/>
                  <a:t>Y</a:t>
                </a:r>
                <a:endParaRPr lang="en-ZA" sz="1400" baseline="-25000" dirty="0"/>
              </a:p>
            </p:txBody>
          </p:sp>
          <p:pic>
            <p:nvPicPr>
              <p:cNvPr id="20" name="Picture 19" descr="https://encrypted-tbn3.gstatic.com/images?q=tbn:ANd9GcRsstDBajSnrNgi-hYU65lMlh1hDPfGH0UMamH4q6Iq6Fu9UOuQ"/>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r="22560"/>
              <a:stretch/>
            </p:blipFill>
            <p:spPr bwMode="auto">
              <a:xfrm>
                <a:off x="11597781" y="6260927"/>
                <a:ext cx="341945" cy="503283"/>
              </a:xfrm>
              <a:prstGeom prst="rect">
                <a:avLst/>
              </a:prstGeom>
              <a:solidFill>
                <a:srgbClr val="FF0000"/>
              </a:solidFill>
              <a:extLst/>
            </p:spPr>
          </p:pic>
        </p:grpSp>
        <p:sp>
          <p:nvSpPr>
            <p:cNvPr id="18" name="TextBox 1"/>
            <p:cNvSpPr txBox="1"/>
            <p:nvPr/>
          </p:nvSpPr>
          <p:spPr>
            <a:xfrm>
              <a:off x="6211765" y="6508813"/>
              <a:ext cx="5929151" cy="307777"/>
            </a:xfrm>
            <a:prstGeom prst="rect">
              <a:avLst/>
            </a:prstGeom>
            <a:solidFill>
              <a:srgbClr val="002060"/>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ZA" sz="1400" dirty="0" smtClean="0">
                  <a:solidFill>
                    <a:schemeClr val="bg1"/>
                  </a:solidFill>
                </a:rPr>
                <a:t>…further measurement on higher In concentration planned for 2018</a:t>
              </a:r>
              <a:endParaRPr lang="en-ZA" sz="1400" dirty="0">
                <a:solidFill>
                  <a:schemeClr val="bg1"/>
                </a:solidFill>
              </a:endParaRPr>
            </a:p>
          </p:txBody>
        </p:sp>
      </p:grpSp>
    </p:spTree>
    <p:extLst>
      <p:ext uri="{BB962C8B-B14F-4D97-AF65-F5344CB8AC3E}">
        <p14:creationId xmlns:p14="http://schemas.microsoft.com/office/powerpoint/2010/main" val="23649041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75506" y="1181911"/>
            <a:ext cx="5881991" cy="441149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884" y="1826956"/>
            <a:ext cx="4803243" cy="4239052"/>
          </a:xfrm>
          <a:prstGeom prst="rect">
            <a:avLst/>
          </a:prstGeom>
        </p:spPr>
      </p:pic>
      <p:sp>
        <p:nvSpPr>
          <p:cNvPr id="6" name="Title 2"/>
          <p:cNvSpPr>
            <a:spLocks noGrp="1"/>
          </p:cNvSpPr>
          <p:nvPr/>
        </p:nvSpPr>
        <p:spPr bwMode="auto">
          <a:xfrm>
            <a:off x="616884" y="-9624"/>
            <a:ext cx="9144000" cy="63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en-GB" dirty="0" smtClean="0"/>
              <a:t>IS528: new collection chamber and separation system</a:t>
            </a:r>
            <a:endParaRPr lang="fr-FR"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735" y="1162017"/>
            <a:ext cx="2313129" cy="1329878"/>
          </a:xfrm>
          <a:prstGeom prst="rect">
            <a:avLst/>
          </a:prstGeom>
        </p:spPr>
      </p:pic>
      <p:pic>
        <p:nvPicPr>
          <p:cNvPr id="8" name="Picture 7"/>
          <p:cNvPicPr>
            <a:picLocks noChangeAspect="1"/>
          </p:cNvPicPr>
          <p:nvPr/>
        </p:nvPicPr>
        <p:blipFill rotWithShape="1">
          <a:blip r:embed="rId5"/>
          <a:srcRect l="14641" t="10165" r="10603" b="20090"/>
          <a:stretch/>
        </p:blipFill>
        <p:spPr>
          <a:xfrm>
            <a:off x="449735" y="1860206"/>
            <a:ext cx="5419036" cy="2843874"/>
          </a:xfrm>
          <a:prstGeom prst="rect">
            <a:avLst/>
          </a:prstGeom>
        </p:spPr>
      </p:pic>
      <p:pic>
        <p:nvPicPr>
          <p:cNvPr id="9" name="Picture 8"/>
          <p:cNvPicPr>
            <a:picLocks noChangeAspect="1"/>
          </p:cNvPicPr>
          <p:nvPr/>
        </p:nvPicPr>
        <p:blipFill rotWithShape="1">
          <a:blip r:embed="rId6"/>
          <a:srcRect l="13899" t="8412" r="10119" b="22223"/>
          <a:stretch/>
        </p:blipFill>
        <p:spPr>
          <a:xfrm>
            <a:off x="6163837" y="1860206"/>
            <a:ext cx="5593660" cy="2872420"/>
          </a:xfrm>
          <a:prstGeom prst="rect">
            <a:avLst/>
          </a:prstGeom>
        </p:spPr>
      </p:pic>
    </p:spTree>
    <p:extLst>
      <p:ext uri="{BB962C8B-B14F-4D97-AF65-F5344CB8AC3E}">
        <p14:creationId xmlns:p14="http://schemas.microsoft.com/office/powerpoint/2010/main" val="1677628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69950" y="2018328"/>
            <a:ext cx="7329599" cy="4510898"/>
          </a:xfrm>
          <a:prstGeom prst="rect">
            <a:avLst/>
          </a:prstGeom>
        </p:spPr>
      </p:pic>
      <p:pic>
        <p:nvPicPr>
          <p:cNvPr id="3" name="Picture 2"/>
          <p:cNvPicPr>
            <a:picLocks noChangeAspect="1"/>
          </p:cNvPicPr>
          <p:nvPr/>
        </p:nvPicPr>
        <p:blipFill rotWithShape="1">
          <a:blip r:embed="rId2"/>
          <a:srcRect l="80540" b="48917"/>
          <a:stretch/>
        </p:blipFill>
        <p:spPr>
          <a:xfrm>
            <a:off x="7983415" y="361853"/>
            <a:ext cx="3763107" cy="6079455"/>
          </a:xfrm>
          <a:prstGeom prst="rect">
            <a:avLst/>
          </a:prstGeom>
        </p:spPr>
      </p:pic>
      <p:sp>
        <p:nvSpPr>
          <p:cNvPr id="2" name="TextBox 1"/>
          <p:cNvSpPr txBox="1"/>
          <p:nvPr/>
        </p:nvSpPr>
        <p:spPr>
          <a:xfrm>
            <a:off x="369950" y="471638"/>
            <a:ext cx="6872438" cy="1292662"/>
          </a:xfrm>
          <a:prstGeom prst="rect">
            <a:avLst/>
          </a:prstGeom>
          <a:noFill/>
        </p:spPr>
        <p:txBody>
          <a:bodyPr wrap="square" rtlCol="0">
            <a:spAutoFit/>
          </a:bodyPr>
          <a:lstStyle/>
          <a:p>
            <a:r>
              <a:rPr lang="en-GB" sz="2400" b="1" dirty="0" err="1" smtClean="0"/>
              <a:t>Ergonomy</a:t>
            </a:r>
            <a:r>
              <a:rPr lang="en-GB" sz="2400" b="1" dirty="0" smtClean="0"/>
              <a:t> around GLM/GHM area</a:t>
            </a:r>
          </a:p>
          <a:p>
            <a:endParaRPr lang="en-GB" dirty="0"/>
          </a:p>
          <a:p>
            <a:r>
              <a:rPr lang="en-GB" dirty="0" smtClean="0"/>
              <a:t>New working group to optimise the space. New shielded fume cupboard ordered (paid by EP) </a:t>
            </a:r>
          </a:p>
        </p:txBody>
      </p:sp>
    </p:spTree>
    <p:extLst>
      <p:ext uri="{BB962C8B-B14F-4D97-AF65-F5344CB8AC3E}">
        <p14:creationId xmlns:p14="http://schemas.microsoft.com/office/powerpoint/2010/main" val="2633819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t="29201"/>
          <a:stretch/>
        </p:blipFill>
        <p:spPr>
          <a:xfrm>
            <a:off x="352327" y="800100"/>
            <a:ext cx="6753324" cy="5930491"/>
          </a:xfrm>
          <a:prstGeom prst="rect">
            <a:avLst/>
          </a:prstGeom>
        </p:spPr>
      </p:pic>
      <p:pic>
        <p:nvPicPr>
          <p:cNvPr id="5" name="Picture 4"/>
          <p:cNvPicPr>
            <a:picLocks noChangeAspect="1"/>
          </p:cNvPicPr>
          <p:nvPr/>
        </p:nvPicPr>
        <p:blipFill rotWithShape="1">
          <a:blip r:embed="rId2"/>
          <a:srcRect b="89342"/>
          <a:stretch/>
        </p:blipFill>
        <p:spPr>
          <a:xfrm>
            <a:off x="819052" y="0"/>
            <a:ext cx="5259716" cy="695325"/>
          </a:xfrm>
          <a:prstGeom prst="rect">
            <a:avLst/>
          </a:prstGeom>
        </p:spPr>
      </p:pic>
      <p:sp>
        <p:nvSpPr>
          <p:cNvPr id="6" name="TextBox 5"/>
          <p:cNvSpPr txBox="1"/>
          <p:nvPr/>
        </p:nvSpPr>
        <p:spPr>
          <a:xfrm>
            <a:off x="7217752" y="1356213"/>
            <a:ext cx="4757371" cy="4893647"/>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Protons to ISOLDE for physics since week 17</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Original end of protons was week 47 (Nov 20</a:t>
            </a:r>
            <a:r>
              <a:rPr lang="en-US" sz="2400" baseline="30000" dirty="0" smtClean="0"/>
              <a:t>th</a:t>
            </a:r>
            <a:r>
              <a:rPr lang="en-US" sz="2400" dirty="0" smtClean="0"/>
              <a:t>)</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Negotiated extension of two extra weeks</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224 days of physics: currently on day 197</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39702683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8723309" y="6135155"/>
            <a:ext cx="1816100" cy="609600"/>
          </a:xfrm>
          <a:prstGeom prst="rect">
            <a:avLst/>
          </a:prstGeom>
        </p:spPr>
      </p:pic>
      <p:sp>
        <p:nvSpPr>
          <p:cNvPr id="6" name="Rectangle 4"/>
          <p:cNvSpPr>
            <a:spLocks noChangeArrowheads="1"/>
          </p:cNvSpPr>
          <p:nvPr/>
        </p:nvSpPr>
        <p:spPr bwMode="auto">
          <a:xfrm>
            <a:off x="1624013" y="100013"/>
            <a:ext cx="8915401" cy="6644743"/>
          </a:xfrm>
          <a:prstGeom prst="rect">
            <a:avLst/>
          </a:prstGeom>
          <a:noFill/>
          <a:ln w="44450">
            <a:solidFill>
              <a:srgbClr val="333399"/>
            </a:solidFill>
            <a:miter lim="800000"/>
            <a:headEnd/>
            <a:tailEnd/>
          </a:ln>
        </p:spPr>
        <p:txBody>
          <a:bodyPr wrap="none" anchor="ctr">
            <a:prstTxWarp prst="textNoShape">
              <a:avLst/>
            </a:prstTxWarp>
          </a:bodyPr>
          <a:lstStyle/>
          <a:p>
            <a:endParaRPr lang="en-GB">
              <a:latin typeface="Calibri" charset="0"/>
            </a:endParaRPr>
          </a:p>
        </p:txBody>
      </p:sp>
      <p:sp>
        <p:nvSpPr>
          <p:cNvPr id="7" name="Text Box 3"/>
          <p:cNvSpPr txBox="1">
            <a:spLocks noChangeArrowheads="1"/>
          </p:cNvSpPr>
          <p:nvPr/>
        </p:nvSpPr>
        <p:spPr bwMode="auto">
          <a:xfrm>
            <a:off x="1774827" y="173125"/>
            <a:ext cx="8642351" cy="461665"/>
          </a:xfrm>
          <a:prstGeom prst="rect">
            <a:avLst/>
          </a:prstGeom>
          <a:solidFill>
            <a:srgbClr val="0000FF"/>
          </a:solidFill>
          <a:ln w="9525">
            <a:noFill/>
            <a:miter lim="800000"/>
            <a:headEnd/>
            <a:tailEnd/>
          </a:ln>
        </p:spPr>
        <p:txBody>
          <a:bodyPr>
            <a:prstTxWarp prst="textNoShape">
              <a:avLst/>
            </a:prstTxWarp>
            <a:spAutoFit/>
          </a:bodyPr>
          <a:lstStyle/>
          <a:p>
            <a:pPr algn="ctr">
              <a:spcBef>
                <a:spcPct val="50000"/>
              </a:spcBef>
            </a:pPr>
            <a:r>
              <a:rPr lang="en-GB" sz="2400" b="1" baseline="30000" dirty="0">
                <a:solidFill>
                  <a:schemeClr val="bg1"/>
                </a:solidFill>
                <a:latin typeface="Lucida Sans" charset="0"/>
              </a:rPr>
              <a:t>72</a:t>
            </a:r>
            <a:r>
              <a:rPr lang="en-GB" sz="2400" b="1" dirty="0">
                <a:solidFill>
                  <a:schemeClr val="bg1"/>
                </a:solidFill>
                <a:latin typeface="Lucida Sans" charset="0"/>
              </a:rPr>
              <a:t>Se Coulomb Excitation (IS597)</a:t>
            </a:r>
            <a:endParaRPr lang="en-GB" sz="2400" b="1" baseline="30000" dirty="0">
              <a:solidFill>
                <a:schemeClr val="bg1"/>
              </a:solidFill>
              <a:latin typeface="Lucida Sans" charset="0"/>
            </a:endParaRPr>
          </a:p>
        </p:txBody>
      </p:sp>
      <p:pic>
        <p:nvPicPr>
          <p:cNvPr id="9" name="Picture 8"/>
          <p:cNvPicPr>
            <a:picLocks noChangeAspect="1"/>
          </p:cNvPicPr>
          <p:nvPr/>
        </p:nvPicPr>
        <p:blipFill>
          <a:blip r:embed="rId4"/>
          <a:stretch>
            <a:fillRect/>
          </a:stretch>
        </p:blipFill>
        <p:spPr>
          <a:xfrm>
            <a:off x="1978320" y="733954"/>
            <a:ext cx="4022725" cy="2651018"/>
          </a:xfrm>
          <a:prstGeom prst="rect">
            <a:avLst/>
          </a:prstGeom>
        </p:spPr>
      </p:pic>
      <p:pic>
        <p:nvPicPr>
          <p:cNvPr id="2" name="Picture 1"/>
          <p:cNvPicPr>
            <a:picLocks noChangeAspect="1"/>
          </p:cNvPicPr>
          <p:nvPr/>
        </p:nvPicPr>
        <p:blipFill>
          <a:blip r:embed="rId5"/>
          <a:stretch>
            <a:fillRect/>
          </a:stretch>
        </p:blipFill>
        <p:spPr>
          <a:xfrm>
            <a:off x="6170681" y="643581"/>
            <a:ext cx="4199094" cy="2868612"/>
          </a:xfrm>
          <a:prstGeom prst="rect">
            <a:avLst/>
          </a:prstGeom>
        </p:spPr>
      </p:pic>
      <p:sp>
        <p:nvSpPr>
          <p:cNvPr id="3" name="TextBox 2"/>
          <p:cNvSpPr txBox="1"/>
          <p:nvPr/>
        </p:nvSpPr>
        <p:spPr>
          <a:xfrm>
            <a:off x="3444296" y="1159752"/>
            <a:ext cx="1208667" cy="369332"/>
          </a:xfrm>
          <a:prstGeom prst="rect">
            <a:avLst/>
          </a:prstGeom>
          <a:solidFill>
            <a:srgbClr val="FFFF00"/>
          </a:solidFill>
        </p:spPr>
        <p:txBody>
          <a:bodyPr wrap="square" rtlCol="0">
            <a:spAutoFit/>
          </a:bodyPr>
          <a:lstStyle/>
          <a:p>
            <a:r>
              <a:rPr lang="en-US" baseline="30000" dirty="0"/>
              <a:t>72</a:t>
            </a:r>
            <a:r>
              <a:rPr lang="en-US" dirty="0"/>
              <a:t>Se + </a:t>
            </a:r>
            <a:r>
              <a:rPr lang="en-US" baseline="30000" dirty="0"/>
              <a:t>68</a:t>
            </a:r>
            <a:r>
              <a:rPr lang="en-US" dirty="0"/>
              <a:t>Ge</a:t>
            </a:r>
          </a:p>
        </p:txBody>
      </p:sp>
      <p:sp>
        <p:nvSpPr>
          <p:cNvPr id="46" name="TextBox 45"/>
          <p:cNvSpPr txBox="1"/>
          <p:nvPr/>
        </p:nvSpPr>
        <p:spPr>
          <a:xfrm>
            <a:off x="3496682" y="1840794"/>
            <a:ext cx="756231" cy="369332"/>
          </a:xfrm>
          <a:prstGeom prst="rect">
            <a:avLst/>
          </a:prstGeom>
          <a:solidFill>
            <a:srgbClr val="FFFF00"/>
          </a:solidFill>
        </p:spPr>
        <p:txBody>
          <a:bodyPr wrap="square" rtlCol="0">
            <a:spAutoFit/>
          </a:bodyPr>
          <a:lstStyle/>
          <a:p>
            <a:r>
              <a:rPr lang="en-US" baseline="30000" dirty="0"/>
              <a:t>196</a:t>
            </a:r>
            <a:r>
              <a:rPr lang="en-US" dirty="0"/>
              <a:t>Pt</a:t>
            </a:r>
          </a:p>
        </p:txBody>
      </p:sp>
      <p:sp>
        <p:nvSpPr>
          <p:cNvPr id="47" name="TextBox 46"/>
          <p:cNvSpPr txBox="1"/>
          <p:nvPr/>
        </p:nvSpPr>
        <p:spPr>
          <a:xfrm>
            <a:off x="3620506" y="2750440"/>
            <a:ext cx="1032457" cy="369332"/>
          </a:xfrm>
          <a:prstGeom prst="rect">
            <a:avLst/>
          </a:prstGeom>
          <a:solidFill>
            <a:srgbClr val="FFFF00"/>
          </a:solidFill>
        </p:spPr>
        <p:txBody>
          <a:bodyPr wrap="square" rtlCol="0">
            <a:spAutoFit/>
          </a:bodyPr>
          <a:lstStyle/>
          <a:p>
            <a:r>
              <a:rPr lang="en-US" baseline="30000"/>
              <a:t>38</a:t>
            </a:r>
            <a:r>
              <a:rPr lang="en-US"/>
              <a:t>Ar, </a:t>
            </a:r>
            <a:r>
              <a:rPr lang="en-US" baseline="30000"/>
              <a:t>19</a:t>
            </a:r>
            <a:r>
              <a:rPr lang="en-US"/>
              <a:t>F</a:t>
            </a:r>
            <a:endParaRPr lang="en-US" baseline="30000" dirty="0"/>
          </a:p>
        </p:txBody>
      </p:sp>
      <p:sp>
        <p:nvSpPr>
          <p:cNvPr id="48" name="TextBox 47"/>
          <p:cNvSpPr txBox="1"/>
          <p:nvPr/>
        </p:nvSpPr>
        <p:spPr>
          <a:xfrm>
            <a:off x="7087614" y="1002590"/>
            <a:ext cx="665735" cy="369332"/>
          </a:xfrm>
          <a:prstGeom prst="rect">
            <a:avLst/>
          </a:prstGeom>
          <a:noFill/>
        </p:spPr>
        <p:txBody>
          <a:bodyPr wrap="square" rtlCol="0">
            <a:spAutoFit/>
          </a:bodyPr>
          <a:lstStyle/>
          <a:p>
            <a:r>
              <a:rPr lang="en-US" baseline="30000" dirty="0"/>
              <a:t>196</a:t>
            </a:r>
            <a:r>
              <a:rPr lang="en-US" dirty="0"/>
              <a:t>Pt</a:t>
            </a:r>
            <a:endParaRPr lang="en-US" baseline="30000" dirty="0"/>
          </a:p>
        </p:txBody>
      </p:sp>
      <p:sp>
        <p:nvSpPr>
          <p:cNvPr id="49" name="TextBox 48"/>
          <p:cNvSpPr txBox="1"/>
          <p:nvPr/>
        </p:nvSpPr>
        <p:spPr>
          <a:xfrm>
            <a:off x="7640069" y="2155124"/>
            <a:ext cx="665735" cy="369332"/>
          </a:xfrm>
          <a:prstGeom prst="rect">
            <a:avLst/>
          </a:prstGeom>
          <a:noFill/>
        </p:spPr>
        <p:txBody>
          <a:bodyPr wrap="square" rtlCol="0">
            <a:spAutoFit/>
          </a:bodyPr>
          <a:lstStyle/>
          <a:p>
            <a:r>
              <a:rPr lang="en-US" baseline="30000" dirty="0"/>
              <a:t>72</a:t>
            </a:r>
            <a:r>
              <a:rPr lang="en-US" dirty="0"/>
              <a:t>Se</a:t>
            </a:r>
            <a:endParaRPr lang="en-US" baseline="30000" dirty="0"/>
          </a:p>
        </p:txBody>
      </p:sp>
      <p:sp>
        <p:nvSpPr>
          <p:cNvPr id="50" name="TextBox 49"/>
          <p:cNvSpPr txBox="1"/>
          <p:nvPr/>
        </p:nvSpPr>
        <p:spPr>
          <a:xfrm>
            <a:off x="8249672" y="2621851"/>
            <a:ext cx="665735" cy="369332"/>
          </a:xfrm>
          <a:prstGeom prst="rect">
            <a:avLst/>
          </a:prstGeom>
          <a:noFill/>
        </p:spPr>
        <p:txBody>
          <a:bodyPr wrap="square" rtlCol="0">
            <a:spAutoFit/>
          </a:bodyPr>
          <a:lstStyle/>
          <a:p>
            <a:r>
              <a:rPr lang="en-US" baseline="30000"/>
              <a:t>68</a:t>
            </a:r>
            <a:r>
              <a:rPr lang="en-US"/>
              <a:t>Ge</a:t>
            </a:r>
            <a:endParaRPr lang="en-US" baseline="30000" dirty="0"/>
          </a:p>
        </p:txBody>
      </p:sp>
      <p:sp>
        <p:nvSpPr>
          <p:cNvPr id="51" name="TextBox 50"/>
          <p:cNvSpPr txBox="1"/>
          <p:nvPr/>
        </p:nvSpPr>
        <p:spPr>
          <a:xfrm>
            <a:off x="7855335" y="1098069"/>
            <a:ext cx="1827724" cy="646331"/>
          </a:xfrm>
          <a:prstGeom prst="rect">
            <a:avLst/>
          </a:prstGeom>
          <a:noFill/>
        </p:spPr>
        <p:txBody>
          <a:bodyPr wrap="square" rtlCol="0">
            <a:spAutoFit/>
          </a:bodyPr>
          <a:lstStyle/>
          <a:p>
            <a:r>
              <a:rPr lang="en-US" dirty="0"/>
              <a:t>“Quasi-online</a:t>
            </a:r>
            <a:r>
              <a:rPr lang="en-US"/>
              <a:t>” spectrum</a:t>
            </a:r>
          </a:p>
        </p:txBody>
      </p:sp>
      <p:pic>
        <p:nvPicPr>
          <p:cNvPr id="52" name="Picture 51"/>
          <p:cNvPicPr>
            <a:picLocks noChangeAspect="1"/>
          </p:cNvPicPr>
          <p:nvPr/>
        </p:nvPicPr>
        <p:blipFill>
          <a:blip r:embed="rId6"/>
          <a:stretch>
            <a:fillRect/>
          </a:stretch>
        </p:blipFill>
        <p:spPr>
          <a:xfrm>
            <a:off x="1871662" y="3431482"/>
            <a:ext cx="4762500" cy="3200400"/>
          </a:xfrm>
          <a:prstGeom prst="rect">
            <a:avLst/>
          </a:prstGeom>
        </p:spPr>
      </p:pic>
      <p:sp>
        <p:nvSpPr>
          <p:cNvPr id="53" name="Oval 52"/>
          <p:cNvSpPr/>
          <p:nvPr/>
        </p:nvSpPr>
        <p:spPr>
          <a:xfrm>
            <a:off x="3091543" y="4996543"/>
            <a:ext cx="613070" cy="75869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a:off x="5694509" y="5165271"/>
            <a:ext cx="613070" cy="75869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6634163" y="3561181"/>
            <a:ext cx="3735613" cy="2554545"/>
          </a:xfrm>
          <a:prstGeom prst="rect">
            <a:avLst/>
          </a:prstGeom>
          <a:noFill/>
          <a:ln w="22225">
            <a:solidFill>
              <a:srgbClr val="FF0000"/>
            </a:solidFill>
          </a:ln>
        </p:spPr>
        <p:txBody>
          <a:bodyPr wrap="square" rtlCol="0">
            <a:spAutoFit/>
          </a:bodyPr>
          <a:lstStyle/>
          <a:p>
            <a:r>
              <a:rPr lang="en-US" sz="2000" dirty="0"/>
              <a:t>~5% of requested </a:t>
            </a:r>
            <a:r>
              <a:rPr lang="en-US" sz="2000" baseline="30000" dirty="0"/>
              <a:t>72</a:t>
            </a:r>
            <a:r>
              <a:rPr lang="en-US" sz="2000" dirty="0"/>
              <a:t>Se delivered to </a:t>
            </a:r>
            <a:r>
              <a:rPr lang="en-US" sz="2000" dirty="0" err="1"/>
              <a:t>Miniball</a:t>
            </a:r>
            <a:r>
              <a:rPr lang="en-US" sz="2000" dirty="0"/>
              <a:t> but some evidence that we observe the critical transition from the excited 0</a:t>
            </a:r>
            <a:r>
              <a:rPr lang="en-US" sz="2000" baseline="30000" dirty="0"/>
              <a:t>+</a:t>
            </a:r>
            <a:r>
              <a:rPr lang="en-US" sz="2000" dirty="0"/>
              <a:t> state. </a:t>
            </a:r>
          </a:p>
          <a:p>
            <a:pPr marL="285750" indent="-285750">
              <a:buFontTx/>
              <a:buChar char="-"/>
            </a:pPr>
            <a:r>
              <a:rPr lang="en-US" sz="2000" dirty="0"/>
              <a:t>1</a:t>
            </a:r>
            <a:r>
              <a:rPr lang="en-US" sz="2000" baseline="30000" dirty="0"/>
              <a:t>st</a:t>
            </a:r>
            <a:r>
              <a:rPr lang="en-US" sz="2000" dirty="0"/>
              <a:t> information about coexisting shapes </a:t>
            </a:r>
          </a:p>
          <a:p>
            <a:pPr marL="285750" indent="-285750">
              <a:buFontTx/>
              <a:buChar char="-"/>
            </a:pPr>
            <a:r>
              <a:rPr lang="en-US" sz="2000" dirty="0"/>
              <a:t>Analysis still preliminary</a:t>
            </a:r>
          </a:p>
        </p:txBody>
      </p:sp>
      <p:sp>
        <p:nvSpPr>
          <p:cNvPr id="57" name="Rectangle 56"/>
          <p:cNvSpPr/>
          <p:nvPr/>
        </p:nvSpPr>
        <p:spPr>
          <a:xfrm>
            <a:off x="6001045" y="3431483"/>
            <a:ext cx="421527" cy="4220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02012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723309" y="6135155"/>
            <a:ext cx="1816100" cy="609600"/>
          </a:xfrm>
          <a:prstGeom prst="rect">
            <a:avLst/>
          </a:prstGeom>
        </p:spPr>
      </p:pic>
      <p:sp>
        <p:nvSpPr>
          <p:cNvPr id="6" name="Rectangle 4"/>
          <p:cNvSpPr>
            <a:spLocks noChangeArrowheads="1"/>
          </p:cNvSpPr>
          <p:nvPr/>
        </p:nvSpPr>
        <p:spPr bwMode="auto">
          <a:xfrm>
            <a:off x="1624013" y="100013"/>
            <a:ext cx="8915401" cy="6644743"/>
          </a:xfrm>
          <a:prstGeom prst="rect">
            <a:avLst/>
          </a:prstGeom>
          <a:noFill/>
          <a:ln w="44450">
            <a:solidFill>
              <a:srgbClr val="333399"/>
            </a:solidFill>
            <a:miter lim="800000"/>
            <a:headEnd/>
            <a:tailEnd/>
          </a:ln>
        </p:spPr>
        <p:txBody>
          <a:bodyPr wrap="none" anchor="ctr">
            <a:prstTxWarp prst="textNoShape">
              <a:avLst/>
            </a:prstTxWarp>
          </a:bodyPr>
          <a:lstStyle/>
          <a:p>
            <a:endParaRPr lang="en-GB">
              <a:latin typeface="Calibri" charset="0"/>
            </a:endParaRPr>
          </a:p>
        </p:txBody>
      </p:sp>
      <p:sp>
        <p:nvSpPr>
          <p:cNvPr id="7" name="Text Box 3"/>
          <p:cNvSpPr txBox="1">
            <a:spLocks noChangeArrowheads="1"/>
          </p:cNvSpPr>
          <p:nvPr/>
        </p:nvSpPr>
        <p:spPr bwMode="auto">
          <a:xfrm>
            <a:off x="1774827" y="173125"/>
            <a:ext cx="8642351" cy="461665"/>
          </a:xfrm>
          <a:prstGeom prst="rect">
            <a:avLst/>
          </a:prstGeom>
          <a:solidFill>
            <a:srgbClr val="0000FF"/>
          </a:solidFill>
          <a:ln w="9525">
            <a:noFill/>
            <a:miter lim="800000"/>
            <a:headEnd/>
            <a:tailEnd/>
          </a:ln>
        </p:spPr>
        <p:txBody>
          <a:bodyPr>
            <a:prstTxWarp prst="textNoShape">
              <a:avLst/>
            </a:prstTxWarp>
            <a:spAutoFit/>
          </a:bodyPr>
          <a:lstStyle/>
          <a:p>
            <a:pPr algn="ctr">
              <a:spcBef>
                <a:spcPct val="50000"/>
              </a:spcBef>
            </a:pPr>
            <a:r>
              <a:rPr lang="en-GB" sz="2400" b="1" dirty="0">
                <a:solidFill>
                  <a:schemeClr val="bg1"/>
                </a:solidFill>
                <a:latin typeface="Lucida Sans" charset="0"/>
              </a:rPr>
              <a:t>Beam and Target</a:t>
            </a:r>
          </a:p>
        </p:txBody>
      </p:sp>
      <p:graphicFrame>
        <p:nvGraphicFramePr>
          <p:cNvPr id="46" name="Chart 45"/>
          <p:cNvGraphicFramePr>
            <a:graphicFrameLocks/>
          </p:cNvGraphicFramePr>
          <p:nvPr>
            <p:extLst/>
          </p:nvPr>
        </p:nvGraphicFramePr>
        <p:xfrm>
          <a:off x="2249482" y="707169"/>
          <a:ext cx="5532438" cy="3711785"/>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rot="16200000">
            <a:off x="930922" y="2131742"/>
            <a:ext cx="2137128" cy="369332"/>
          </a:xfrm>
          <a:prstGeom prst="rect">
            <a:avLst/>
          </a:prstGeom>
          <a:noFill/>
        </p:spPr>
        <p:txBody>
          <a:bodyPr wrap="square" rtlCol="0">
            <a:spAutoFit/>
          </a:bodyPr>
          <a:lstStyle/>
          <a:p>
            <a:r>
              <a:rPr lang="en-US" dirty="0"/>
              <a:t>Beam intensity [</a:t>
            </a:r>
            <a:r>
              <a:rPr lang="en-US" dirty="0" err="1"/>
              <a:t>pps</a:t>
            </a:r>
            <a:r>
              <a:rPr lang="en-US" dirty="0"/>
              <a:t>]</a:t>
            </a:r>
          </a:p>
        </p:txBody>
      </p:sp>
      <p:sp>
        <p:nvSpPr>
          <p:cNvPr id="48" name="TextBox 47"/>
          <p:cNvSpPr txBox="1"/>
          <p:nvPr/>
        </p:nvSpPr>
        <p:spPr>
          <a:xfrm>
            <a:off x="1999486" y="4586289"/>
            <a:ext cx="8225603" cy="646331"/>
          </a:xfrm>
          <a:prstGeom prst="rect">
            <a:avLst/>
          </a:prstGeom>
          <a:noFill/>
        </p:spPr>
        <p:txBody>
          <a:bodyPr wrap="square" rtlCol="0">
            <a:spAutoFit/>
          </a:bodyPr>
          <a:lstStyle/>
          <a:p>
            <a:pPr marL="285750" indent="-285750">
              <a:buFont typeface="Arial" charset="0"/>
              <a:buChar char="•"/>
            </a:pPr>
            <a:r>
              <a:rPr lang="en-US" dirty="0"/>
              <a:t>Molecular extraction of </a:t>
            </a:r>
            <a:r>
              <a:rPr lang="en-US" baseline="30000" dirty="0"/>
              <a:t>72</a:t>
            </a:r>
            <a:r>
              <a:rPr lang="en-US" dirty="0"/>
              <a:t>SeCO</a:t>
            </a:r>
          </a:p>
          <a:p>
            <a:pPr marL="285750" indent="-285750">
              <a:buFont typeface="Arial" charset="0"/>
              <a:buChar char="•"/>
            </a:pPr>
            <a:r>
              <a:rPr lang="en-US" dirty="0"/>
              <a:t>Used a VADIS ion source (molybdenum) rather than a FEBIAD (carbon) one.</a:t>
            </a:r>
          </a:p>
        </p:txBody>
      </p:sp>
      <p:sp>
        <p:nvSpPr>
          <p:cNvPr id="49" name="TextBox 48"/>
          <p:cNvSpPr txBox="1"/>
          <p:nvPr/>
        </p:nvSpPr>
        <p:spPr>
          <a:xfrm>
            <a:off x="7289800" y="1248053"/>
            <a:ext cx="2935289" cy="923330"/>
          </a:xfrm>
          <a:prstGeom prst="rect">
            <a:avLst/>
          </a:prstGeom>
          <a:noFill/>
        </p:spPr>
        <p:txBody>
          <a:bodyPr wrap="square" rtlCol="0">
            <a:spAutoFit/>
          </a:bodyPr>
          <a:lstStyle/>
          <a:p>
            <a:pPr marL="342900" indent="-342900">
              <a:buAutoNum type="arabicParenR"/>
            </a:pPr>
            <a:r>
              <a:rPr lang="en-US" dirty="0"/>
              <a:t>Prior to us taking beam</a:t>
            </a:r>
          </a:p>
          <a:p>
            <a:pPr marL="342900" indent="-342900">
              <a:buAutoNum type="arabicParenR"/>
            </a:pPr>
            <a:r>
              <a:rPr lang="en-US" dirty="0"/>
              <a:t>First ~1 hour of running </a:t>
            </a:r>
          </a:p>
          <a:p>
            <a:pPr marL="342900" indent="-342900">
              <a:buAutoNum type="arabicParenR"/>
            </a:pPr>
            <a:r>
              <a:rPr lang="en-US" dirty="0"/>
              <a:t>End of the run (Tues 8am)</a:t>
            </a:r>
          </a:p>
        </p:txBody>
      </p:sp>
      <p:sp>
        <p:nvSpPr>
          <p:cNvPr id="50" name="TextBox 49"/>
          <p:cNvSpPr txBox="1"/>
          <p:nvPr/>
        </p:nvSpPr>
        <p:spPr>
          <a:xfrm>
            <a:off x="3524250" y="1340386"/>
            <a:ext cx="342900" cy="369332"/>
          </a:xfrm>
          <a:prstGeom prst="rect">
            <a:avLst/>
          </a:prstGeom>
          <a:solidFill>
            <a:srgbClr val="FFFF00"/>
          </a:solidFill>
        </p:spPr>
        <p:txBody>
          <a:bodyPr wrap="square" rtlCol="0">
            <a:spAutoFit/>
          </a:bodyPr>
          <a:lstStyle/>
          <a:p>
            <a:r>
              <a:rPr lang="en-US" b="1" dirty="0"/>
              <a:t>1</a:t>
            </a:r>
          </a:p>
        </p:txBody>
      </p:sp>
      <p:sp>
        <p:nvSpPr>
          <p:cNvPr id="51" name="TextBox 50"/>
          <p:cNvSpPr txBox="1"/>
          <p:nvPr/>
        </p:nvSpPr>
        <p:spPr>
          <a:xfrm>
            <a:off x="3905252" y="2735806"/>
            <a:ext cx="342900" cy="369332"/>
          </a:xfrm>
          <a:prstGeom prst="rect">
            <a:avLst/>
          </a:prstGeom>
          <a:solidFill>
            <a:srgbClr val="FFFF00"/>
          </a:solidFill>
        </p:spPr>
        <p:txBody>
          <a:bodyPr wrap="square" rtlCol="0">
            <a:spAutoFit/>
          </a:bodyPr>
          <a:lstStyle/>
          <a:p>
            <a:r>
              <a:rPr lang="en-US" b="1" dirty="0"/>
              <a:t>2</a:t>
            </a:r>
          </a:p>
        </p:txBody>
      </p:sp>
      <p:sp>
        <p:nvSpPr>
          <p:cNvPr id="52" name="TextBox 51"/>
          <p:cNvSpPr txBox="1"/>
          <p:nvPr/>
        </p:nvSpPr>
        <p:spPr>
          <a:xfrm>
            <a:off x="6415097" y="3645449"/>
            <a:ext cx="342900" cy="369332"/>
          </a:xfrm>
          <a:prstGeom prst="rect">
            <a:avLst/>
          </a:prstGeom>
          <a:solidFill>
            <a:srgbClr val="FFFF00"/>
          </a:solidFill>
        </p:spPr>
        <p:txBody>
          <a:bodyPr wrap="square" rtlCol="0">
            <a:spAutoFit/>
          </a:bodyPr>
          <a:lstStyle/>
          <a:p>
            <a:r>
              <a:rPr lang="en-US" b="1" dirty="0"/>
              <a:t>3</a:t>
            </a:r>
          </a:p>
        </p:txBody>
      </p:sp>
    </p:spTree>
    <p:extLst>
      <p:ext uri="{BB962C8B-B14F-4D97-AF65-F5344CB8AC3E}">
        <p14:creationId xmlns:p14="http://schemas.microsoft.com/office/powerpoint/2010/main" val="13424055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2399" y="0"/>
            <a:ext cx="6530882" cy="6858000"/>
          </a:xfrm>
          <a:prstGeom prst="rect">
            <a:avLst/>
          </a:prstGeom>
        </p:spPr>
      </p:pic>
      <p:sp>
        <p:nvSpPr>
          <p:cNvPr id="2" name="TextBox 1"/>
          <p:cNvSpPr txBox="1"/>
          <p:nvPr/>
        </p:nvSpPr>
        <p:spPr>
          <a:xfrm>
            <a:off x="1726970" y="259936"/>
            <a:ext cx="1329210" cy="707886"/>
          </a:xfrm>
          <a:prstGeom prst="rect">
            <a:avLst/>
          </a:prstGeom>
          <a:noFill/>
        </p:spPr>
        <p:txBody>
          <a:bodyPr wrap="none" rtlCol="0">
            <a:spAutoFit/>
          </a:bodyPr>
          <a:lstStyle/>
          <a:p>
            <a:r>
              <a:rPr lang="en-GB" sz="4000" dirty="0" smtClean="0"/>
              <a:t>IS546</a:t>
            </a:r>
            <a:endParaRPr lang="en-GB" sz="4000" dirty="0"/>
          </a:p>
        </p:txBody>
      </p:sp>
      <p:pic>
        <p:nvPicPr>
          <p:cNvPr id="5" name="Content Placeholder 11" descr="80_isotonic.pdf"/>
          <p:cNvPicPr>
            <a:picLocks noChangeAspect="1"/>
          </p:cNvPicPr>
          <p:nvPr/>
        </p:nvPicPr>
        <p:blipFill rotWithShape="1">
          <a:blip r:embed="rId3">
            <a:extLst>
              <a:ext uri="{28A0092B-C50C-407E-A947-70E740481C1C}">
                <a14:useLocalDpi xmlns:a14="http://schemas.microsoft.com/office/drawing/2010/main" val="0"/>
              </a:ext>
            </a:extLst>
          </a:blip>
          <a:srcRect l="-7199" r="-17274"/>
          <a:stretch/>
        </p:blipFill>
        <p:spPr bwMode="auto">
          <a:xfrm>
            <a:off x="-205483" y="1190768"/>
            <a:ext cx="5907640" cy="171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pic>
      <p:sp>
        <p:nvSpPr>
          <p:cNvPr id="6" name="Content Placeholder 8"/>
          <p:cNvSpPr txBox="1">
            <a:spLocks/>
          </p:cNvSpPr>
          <p:nvPr/>
        </p:nvSpPr>
        <p:spPr bwMode="auto">
          <a:xfrm>
            <a:off x="413660" y="3454859"/>
            <a:ext cx="4317875" cy="2319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179388" indent="-179388" algn="l" rtl="0" eaLnBrk="0" fontAlgn="base" hangingPunct="0">
              <a:spcBef>
                <a:spcPct val="20000"/>
              </a:spcBef>
              <a:spcAft>
                <a:spcPct val="0"/>
              </a:spcAft>
              <a:buFont typeface="Arial" charset="0"/>
              <a:buChar char="▪"/>
              <a:defRPr sz="2800">
                <a:solidFill>
                  <a:schemeClr val="tx1"/>
                </a:solidFill>
                <a:latin typeface="+mn-lt"/>
                <a:ea typeface="ＭＳ Ｐゴシック" charset="0"/>
                <a:cs typeface="ＭＳ Ｐゴシック" charset="0"/>
              </a:defRPr>
            </a:lvl1pPr>
            <a:lvl2pPr marL="349250" indent="-168275" algn="l" rtl="0" eaLnBrk="0" fontAlgn="base" hangingPunct="0">
              <a:spcBef>
                <a:spcPct val="20000"/>
              </a:spcBef>
              <a:spcAft>
                <a:spcPct val="0"/>
              </a:spcAft>
              <a:buChar char="-"/>
              <a:defRPr sz="2400">
                <a:solidFill>
                  <a:schemeClr val="tx1"/>
                </a:solidFill>
                <a:latin typeface="+mn-lt"/>
                <a:ea typeface="ＭＳ Ｐゴシック" charset="0"/>
              </a:defRPr>
            </a:lvl2pPr>
            <a:lvl3pPr marL="538163" indent="-187325" algn="l" rtl="0" eaLnBrk="0" fontAlgn="base" hangingPunct="0">
              <a:spcBef>
                <a:spcPct val="20000"/>
              </a:spcBef>
              <a:spcAft>
                <a:spcPct val="0"/>
              </a:spcAft>
              <a:buChar char="•"/>
              <a:defRPr sz="2000">
                <a:solidFill>
                  <a:schemeClr val="tx1"/>
                </a:solidFill>
                <a:latin typeface="+mn-lt"/>
                <a:ea typeface="ＭＳ Ｐゴシック" charset="0"/>
              </a:defRPr>
            </a:lvl3pPr>
            <a:lvl4pPr marL="717550" indent="-173038" algn="l" rtl="0" eaLnBrk="0" fontAlgn="base" hangingPunct="0">
              <a:spcBef>
                <a:spcPct val="20000"/>
              </a:spcBef>
              <a:spcAft>
                <a:spcPct val="0"/>
              </a:spcAft>
              <a:defRPr sz="2000">
                <a:solidFill>
                  <a:schemeClr val="tx1"/>
                </a:solidFill>
                <a:latin typeface="+mn-lt"/>
                <a:ea typeface="ＭＳ Ｐゴシック" charset="0"/>
              </a:defRPr>
            </a:lvl4pPr>
            <a:lvl5pPr marL="908050" indent="-188913" algn="l" rtl="0" eaLnBrk="0" fontAlgn="base" hangingPunct="0">
              <a:spcBef>
                <a:spcPct val="20000"/>
              </a:spcBef>
              <a:spcAft>
                <a:spcPct val="0"/>
              </a:spcAft>
              <a:buChar char="-"/>
              <a:defRPr sz="2000">
                <a:solidFill>
                  <a:schemeClr val="tx1"/>
                </a:solidFill>
                <a:latin typeface="+mn-lt"/>
                <a:ea typeface="ＭＳ Ｐゴシック" charset="0"/>
              </a:defRPr>
            </a:lvl5pPr>
            <a:lvl6pPr marL="1365250" indent="-188913" algn="l" rtl="0" fontAlgn="base">
              <a:spcBef>
                <a:spcPct val="20000"/>
              </a:spcBef>
              <a:spcAft>
                <a:spcPct val="0"/>
              </a:spcAft>
              <a:buChar char="-"/>
              <a:defRPr sz="2000">
                <a:solidFill>
                  <a:schemeClr val="tx1"/>
                </a:solidFill>
                <a:latin typeface="+mn-lt"/>
              </a:defRPr>
            </a:lvl6pPr>
            <a:lvl7pPr marL="1822450" indent="-188913" algn="l" rtl="0" fontAlgn="base">
              <a:spcBef>
                <a:spcPct val="20000"/>
              </a:spcBef>
              <a:spcAft>
                <a:spcPct val="0"/>
              </a:spcAft>
              <a:buChar char="-"/>
              <a:defRPr sz="2000">
                <a:solidFill>
                  <a:schemeClr val="tx1"/>
                </a:solidFill>
                <a:latin typeface="+mn-lt"/>
              </a:defRPr>
            </a:lvl7pPr>
            <a:lvl8pPr marL="2279650" indent="-188913" algn="l" rtl="0" fontAlgn="base">
              <a:spcBef>
                <a:spcPct val="20000"/>
              </a:spcBef>
              <a:spcAft>
                <a:spcPct val="0"/>
              </a:spcAft>
              <a:buChar char="-"/>
              <a:defRPr sz="2000">
                <a:solidFill>
                  <a:schemeClr val="tx1"/>
                </a:solidFill>
                <a:latin typeface="+mn-lt"/>
              </a:defRPr>
            </a:lvl8pPr>
            <a:lvl9pPr marL="2736850" indent="-188913" algn="l" rtl="0" fontAlgn="base">
              <a:spcBef>
                <a:spcPct val="20000"/>
              </a:spcBef>
              <a:spcAft>
                <a:spcPct val="0"/>
              </a:spcAft>
              <a:buChar char="-"/>
              <a:defRPr sz="2000">
                <a:solidFill>
                  <a:schemeClr val="tx1"/>
                </a:solidFill>
                <a:latin typeface="+mn-lt"/>
              </a:defRPr>
            </a:lvl9pPr>
          </a:lstStyle>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2000" b="1" i="0" u="none" strike="noStrike" kern="0" cap="none" spc="0" normalizeH="0" baseline="0" noProof="0" dirty="0" smtClean="0">
                <a:ln>
                  <a:noFill/>
                </a:ln>
                <a:solidFill>
                  <a:srgbClr val="000000"/>
                </a:solidFill>
                <a:effectLst/>
                <a:uLnTx/>
                <a:uFillTx/>
                <a:latin typeface="Arial"/>
                <a:ea typeface="ＭＳ Ｐゴシック" charset="0"/>
              </a:rPr>
              <a:t>What is the predictive power?</a:t>
            </a:r>
          </a:p>
          <a:p>
            <a:pPr marL="179388" marR="0" lvl="0" indent="-179388"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QPM: </a:t>
            </a:r>
            <a:r>
              <a:rPr kumimoji="0" lang="en-US" sz="2000" b="0" i="0" u="none" strike="noStrike" kern="0" cap="none" spc="0" normalizeH="0" baseline="0" noProof="0" dirty="0" smtClean="0">
                <a:ln>
                  <a:noFill/>
                </a:ln>
                <a:solidFill>
                  <a:srgbClr val="FF0000"/>
                </a:solidFill>
                <a:effectLst/>
                <a:uLnTx/>
                <a:uFillTx/>
                <a:latin typeface="Arial"/>
                <a:ea typeface="ＭＳ Ｐゴシック" charset="0"/>
              </a:rPr>
              <a:t>single</a:t>
            </a: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 2</a:t>
            </a:r>
            <a:r>
              <a:rPr kumimoji="0" lang="en-US" sz="2000" b="0" i="0" u="none" strike="noStrike" kern="0" cap="none" spc="0" normalizeH="0" baseline="30000" noProof="0" dirty="0" smtClean="0">
                <a:ln>
                  <a:noFill/>
                </a:ln>
                <a:solidFill>
                  <a:srgbClr val="000000"/>
                </a:solidFill>
                <a:effectLst/>
                <a:uLnTx/>
                <a:uFillTx/>
                <a:latin typeface="Arial"/>
                <a:ea typeface="ＭＳ Ｐゴシック" charset="0"/>
              </a:rPr>
              <a:t>+</a:t>
            </a: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 MSS of </a:t>
            </a:r>
            <a:r>
              <a:rPr kumimoji="0" lang="en-US" sz="2000" b="0" i="0" u="none" strike="noStrike" kern="0" cap="none" spc="0" normalizeH="0" baseline="30000" noProof="0" dirty="0" smtClean="0">
                <a:ln>
                  <a:noFill/>
                </a:ln>
                <a:solidFill>
                  <a:srgbClr val="000000"/>
                </a:solidFill>
                <a:effectLst/>
                <a:uLnTx/>
                <a:uFillTx/>
                <a:latin typeface="Arial"/>
                <a:ea typeface="ＭＳ Ｐゴシック" charset="0"/>
              </a:rPr>
              <a:t>140</a:t>
            </a: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Nd</a:t>
            </a:r>
          </a:p>
          <a:p>
            <a:pPr marL="179388" marR="0" lvl="0" indent="-179388" algn="l" defTabSz="914400" rtl="0" eaLnBrk="0" fontAlgn="base" latinLnBrk="0" hangingPunct="0">
              <a:lnSpc>
                <a:spcPct val="100000"/>
              </a:lnSpc>
              <a:spcBef>
                <a:spcPct val="20000"/>
              </a:spcBef>
              <a:spcAft>
                <a:spcPct val="0"/>
              </a:spcAft>
              <a:buClrTx/>
              <a:buSzTx/>
              <a:buFont typeface="Arial" charset="0"/>
              <a:buChar char="▪"/>
              <a:tabLst/>
              <a:defRPr/>
            </a:pP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SM: </a:t>
            </a:r>
            <a:r>
              <a:rPr kumimoji="0" lang="en-US" sz="2000" b="0" i="0" u="none" strike="noStrike" kern="0" cap="none" spc="0" normalizeH="0" baseline="0" noProof="0" dirty="0" smtClean="0">
                <a:ln>
                  <a:noFill/>
                </a:ln>
                <a:solidFill>
                  <a:srgbClr val="FF0000"/>
                </a:solidFill>
                <a:effectLst/>
                <a:uLnTx/>
                <a:uFillTx/>
                <a:latin typeface="Arial"/>
                <a:ea typeface="ＭＳ Ｐゴシック" charset="0"/>
              </a:rPr>
              <a:t>fragmented</a:t>
            </a: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 2</a:t>
            </a:r>
            <a:r>
              <a:rPr kumimoji="0" lang="en-US" sz="2000" b="0" i="0" u="none" strike="noStrike" kern="0" cap="none" spc="0" normalizeH="0" baseline="30000" noProof="0" dirty="0" smtClean="0">
                <a:ln>
                  <a:noFill/>
                </a:ln>
                <a:solidFill>
                  <a:srgbClr val="000000"/>
                </a:solidFill>
                <a:effectLst/>
                <a:uLnTx/>
                <a:uFillTx/>
                <a:latin typeface="Arial"/>
                <a:ea typeface="ＭＳ Ｐゴシック" charset="0"/>
              </a:rPr>
              <a:t>+</a:t>
            </a: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 MSS of </a:t>
            </a:r>
            <a:r>
              <a:rPr kumimoji="0" lang="en-US" sz="2000" b="0" i="0" u="none" strike="noStrike" kern="0" cap="none" spc="0" normalizeH="0" baseline="30000" noProof="0" dirty="0" smtClean="0">
                <a:ln>
                  <a:noFill/>
                </a:ln>
                <a:solidFill>
                  <a:srgbClr val="000000"/>
                </a:solidFill>
                <a:effectLst/>
                <a:uLnTx/>
                <a:uFillTx/>
                <a:latin typeface="Arial"/>
                <a:ea typeface="ＭＳ Ｐゴシック" charset="0"/>
              </a:rPr>
              <a:t>140</a:t>
            </a:r>
            <a:r>
              <a:rPr kumimoji="0" lang="en-US" sz="2000" b="0" i="0" u="none" strike="noStrike" kern="0" cap="none" spc="0" normalizeH="0" baseline="0" noProof="0" dirty="0" smtClean="0">
                <a:ln>
                  <a:noFill/>
                </a:ln>
                <a:solidFill>
                  <a:srgbClr val="000000"/>
                </a:solidFill>
                <a:effectLst/>
                <a:uLnTx/>
                <a:uFillTx/>
                <a:latin typeface="Arial"/>
                <a:ea typeface="ＭＳ Ｐゴシック" charset="0"/>
              </a:rPr>
              <a:t>Nd</a:t>
            </a:r>
          </a:p>
          <a:p>
            <a:pPr marL="179388" marR="0" lvl="0" indent="-179388" algn="l" defTabSz="914400" rtl="0" eaLnBrk="0" fontAlgn="base" latinLnBrk="0" hangingPunct="0">
              <a:lnSpc>
                <a:spcPct val="100000"/>
              </a:lnSpc>
              <a:spcBef>
                <a:spcPct val="20000"/>
              </a:spcBef>
              <a:spcAft>
                <a:spcPct val="0"/>
              </a:spcAft>
              <a:buClrTx/>
              <a:buSzTx/>
              <a:buFont typeface="Arial" charset="0"/>
              <a:buChar char="▪"/>
              <a:tabLst/>
              <a:defRPr/>
            </a:pPr>
            <a:endParaRPr kumimoji="0" lang="en-US" sz="2000" b="0" i="0" u="none" strike="noStrike" kern="0" cap="none" spc="0" normalizeH="0" baseline="0" noProof="0" dirty="0" smtClean="0">
              <a:ln>
                <a:noFill/>
              </a:ln>
              <a:solidFill>
                <a:srgbClr val="000000"/>
              </a:solidFill>
              <a:effectLst/>
              <a:uLnTx/>
              <a:uFillTx/>
              <a:latin typeface="Arial"/>
              <a:ea typeface="ＭＳ Ｐゴシック" charset="0"/>
            </a:endParaRPr>
          </a:p>
          <a:p>
            <a:pPr marL="0" marR="0" lvl="0" indent="0" algn="l" defTabSz="914400" rtl="0" eaLnBrk="0" fontAlgn="base" latinLnBrk="0" hangingPunct="0">
              <a:lnSpc>
                <a:spcPct val="100000"/>
              </a:lnSpc>
              <a:spcBef>
                <a:spcPct val="20000"/>
              </a:spcBef>
              <a:spcAft>
                <a:spcPct val="0"/>
              </a:spcAft>
              <a:buClrTx/>
              <a:buSzTx/>
              <a:buFont typeface="Arial" charset="0"/>
              <a:buNone/>
              <a:tabLst/>
              <a:defRPr/>
            </a:pPr>
            <a:r>
              <a:rPr kumimoji="0" lang="en-US" sz="2000" b="1" i="0" u="none" strike="noStrike" kern="0" cap="none" spc="0" normalizeH="0" baseline="0" noProof="0" dirty="0" smtClean="0">
                <a:ln>
                  <a:noFill/>
                </a:ln>
                <a:solidFill>
                  <a:srgbClr val="FF0000"/>
                </a:solidFill>
                <a:effectLst/>
                <a:uLnTx/>
                <a:uFillTx/>
                <a:latin typeface="Arial"/>
                <a:ea typeface="ＭＳ Ｐゴシック" charset="0"/>
              </a:rPr>
              <a:t>Need to identify and quantitatively study MSSs of </a:t>
            </a:r>
            <a:r>
              <a:rPr kumimoji="0" lang="en-US" sz="2000" b="1" i="0" u="none" strike="noStrike" kern="0" cap="none" spc="0" normalizeH="0" baseline="30000" noProof="0" dirty="0" smtClean="0">
                <a:ln>
                  <a:noFill/>
                </a:ln>
                <a:solidFill>
                  <a:srgbClr val="FF0000"/>
                </a:solidFill>
                <a:effectLst/>
                <a:uLnTx/>
                <a:uFillTx/>
                <a:latin typeface="Arial"/>
                <a:ea typeface="ＭＳ Ｐゴシック" charset="0"/>
              </a:rPr>
              <a:t>140</a:t>
            </a:r>
            <a:r>
              <a:rPr kumimoji="0" lang="en-US" sz="2000" b="1" i="0" u="none" strike="noStrike" kern="0" cap="none" spc="0" normalizeH="0" baseline="0" noProof="0" dirty="0" smtClean="0">
                <a:ln>
                  <a:noFill/>
                </a:ln>
                <a:solidFill>
                  <a:srgbClr val="FF0000"/>
                </a:solidFill>
                <a:effectLst/>
                <a:uLnTx/>
                <a:uFillTx/>
                <a:latin typeface="Arial"/>
                <a:ea typeface="ＭＳ Ｐゴシック" charset="0"/>
              </a:rPr>
              <a:t>Nd and </a:t>
            </a:r>
            <a:r>
              <a:rPr kumimoji="0" lang="en-US" sz="2000" b="1" i="0" u="none" strike="noStrike" kern="0" cap="none" spc="0" normalizeH="0" baseline="30000" noProof="0" dirty="0" smtClean="0">
                <a:ln>
                  <a:noFill/>
                </a:ln>
                <a:solidFill>
                  <a:srgbClr val="FF0000"/>
                </a:solidFill>
                <a:effectLst/>
                <a:uLnTx/>
                <a:uFillTx/>
                <a:latin typeface="Arial"/>
                <a:ea typeface="ＭＳ Ｐゴシック" charset="0"/>
              </a:rPr>
              <a:t>142</a:t>
            </a:r>
            <a:r>
              <a:rPr kumimoji="0" lang="en-US" sz="2000" b="1" i="0" u="none" strike="noStrike" kern="0" cap="none" spc="0" normalizeH="0" baseline="0" noProof="0" dirty="0" smtClean="0">
                <a:ln>
                  <a:noFill/>
                </a:ln>
                <a:solidFill>
                  <a:srgbClr val="FF0000"/>
                </a:solidFill>
                <a:effectLst/>
                <a:uLnTx/>
                <a:uFillTx/>
                <a:latin typeface="Arial"/>
                <a:ea typeface="ＭＳ Ｐゴシック" charset="0"/>
              </a:rPr>
              <a:t>Sm</a:t>
            </a:r>
          </a:p>
        </p:txBody>
      </p:sp>
    </p:spTree>
    <p:extLst>
      <p:ext uri="{BB962C8B-B14F-4D97-AF65-F5344CB8AC3E}">
        <p14:creationId xmlns:p14="http://schemas.microsoft.com/office/powerpoint/2010/main" val="1116338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06372" y="387276"/>
            <a:ext cx="6179256" cy="400110"/>
          </a:xfrm>
          <a:prstGeom prst="rect">
            <a:avLst/>
          </a:prstGeom>
          <a:noFill/>
        </p:spPr>
        <p:txBody>
          <a:bodyPr wrap="none" rtlCol="0">
            <a:spAutoFit/>
          </a:bodyPr>
          <a:lstStyle/>
          <a:p>
            <a:pPr algn="ctr"/>
            <a:r>
              <a:rPr lang="en-GB" sz="2000" b="1"/>
              <a:t>IS572 </a:t>
            </a:r>
            <a:r>
              <a:rPr lang="mr-IN" sz="2000" b="1"/>
              <a:t>–</a:t>
            </a:r>
            <a:r>
              <a:rPr lang="en-GB" sz="2000" b="1"/>
              <a:t> Multi Nucleon Transfer Experiment @ MINIBALL </a:t>
            </a:r>
          </a:p>
        </p:txBody>
      </p:sp>
      <p:sp>
        <p:nvSpPr>
          <p:cNvPr id="7" name="TextBox 6"/>
          <p:cNvSpPr txBox="1"/>
          <p:nvPr/>
        </p:nvSpPr>
        <p:spPr>
          <a:xfrm>
            <a:off x="1932791" y="1097280"/>
            <a:ext cx="3744679" cy="1754326"/>
          </a:xfrm>
          <a:prstGeom prst="rect">
            <a:avLst/>
          </a:prstGeom>
          <a:noFill/>
        </p:spPr>
        <p:txBody>
          <a:bodyPr wrap="none" rtlCol="0">
            <a:spAutoFit/>
          </a:bodyPr>
          <a:lstStyle/>
          <a:p>
            <a:pPr marL="285750" indent="-285750">
              <a:buFont typeface="Wingdings" charset="2"/>
              <a:buChar char="Ø"/>
            </a:pPr>
            <a:r>
              <a:rPr lang="en-GB" dirty="0"/>
              <a:t>First MNT experiment with RIB.</a:t>
            </a:r>
          </a:p>
          <a:p>
            <a:pPr marL="285750" indent="-285750">
              <a:buFont typeface="Wingdings" charset="2"/>
              <a:buChar char="Ø"/>
            </a:pPr>
            <a:r>
              <a:rPr lang="en-GB" dirty="0"/>
              <a:t>Beam Intensity required 1.5 10</a:t>
            </a:r>
            <a:r>
              <a:rPr lang="en-GB" baseline="30000" dirty="0"/>
              <a:t>7</a:t>
            </a:r>
            <a:r>
              <a:rPr lang="en-GB" dirty="0"/>
              <a:t>pps</a:t>
            </a:r>
            <a:endParaRPr lang="en-GB" baseline="30000" dirty="0"/>
          </a:p>
          <a:p>
            <a:pPr marL="285750" indent="-285750">
              <a:buFont typeface="Wingdings" charset="2"/>
              <a:buChar char="Ø"/>
            </a:pPr>
            <a:r>
              <a:rPr lang="en-GB" dirty="0"/>
              <a:t>First Exp. @ HIEISOLDE with:</a:t>
            </a:r>
          </a:p>
          <a:p>
            <a:pPr marL="742950" lvl="1" indent="-285750">
              <a:buFont typeface="Arial" charset="0"/>
              <a:buChar char="•"/>
            </a:pPr>
            <a:r>
              <a:rPr lang="en-GB" dirty="0"/>
              <a:t>All cavities used (6.15 MeV/u)</a:t>
            </a:r>
          </a:p>
          <a:p>
            <a:pPr marL="742950" lvl="1" indent="-285750">
              <a:buFont typeface="Arial" charset="0"/>
              <a:buChar char="•"/>
            </a:pPr>
            <a:r>
              <a:rPr lang="en-GB" dirty="0"/>
              <a:t>The RF pulse length of 1.6 </a:t>
            </a:r>
            <a:r>
              <a:rPr lang="en-GB" dirty="0" err="1"/>
              <a:t>ms</a:t>
            </a:r>
            <a:r>
              <a:rPr lang="en-GB" dirty="0"/>
              <a:t>.</a:t>
            </a:r>
          </a:p>
          <a:p>
            <a:pPr marL="742950" lvl="1" indent="-285750">
              <a:buFont typeface="Arial" charset="0"/>
              <a:buChar char="•"/>
            </a:pPr>
            <a:endParaRPr lang="en-GB" dirty="0"/>
          </a:p>
        </p:txBody>
      </p:sp>
      <p:sp>
        <p:nvSpPr>
          <p:cNvPr id="41" name="TextBox 40"/>
          <p:cNvSpPr txBox="1"/>
          <p:nvPr/>
        </p:nvSpPr>
        <p:spPr>
          <a:xfrm>
            <a:off x="6300396" y="1097281"/>
            <a:ext cx="3813095" cy="2585323"/>
          </a:xfrm>
          <a:prstGeom prst="rect">
            <a:avLst/>
          </a:prstGeom>
          <a:noFill/>
        </p:spPr>
        <p:txBody>
          <a:bodyPr wrap="square" rtlCol="0">
            <a:spAutoFit/>
          </a:bodyPr>
          <a:lstStyle/>
          <a:p>
            <a:r>
              <a:rPr lang="en-GB" dirty="0"/>
              <a:t>Problems during the run:</a:t>
            </a:r>
          </a:p>
          <a:p>
            <a:pPr marL="285750" indent="-285750">
              <a:buFont typeface="Wingdings" charset="2"/>
              <a:buChar char="Ø"/>
            </a:pPr>
            <a:r>
              <a:rPr lang="en-GB" dirty="0"/>
              <a:t>Low beam intensity (&gt; factor 10).</a:t>
            </a:r>
          </a:p>
          <a:p>
            <a:pPr marL="285750" indent="-285750">
              <a:buFont typeface="Wingdings" charset="2"/>
              <a:buChar char="Ø"/>
            </a:pPr>
            <a:r>
              <a:rPr lang="en-GB" dirty="0"/>
              <a:t>Some technical problems after the </a:t>
            </a:r>
            <a:r>
              <a:rPr lang="en-GB" dirty="0" err="1"/>
              <a:t>TechStop</a:t>
            </a:r>
            <a:r>
              <a:rPr lang="en-GB" dirty="0"/>
              <a:t>.</a:t>
            </a:r>
          </a:p>
          <a:p>
            <a:pPr marL="285750" indent="-285750">
              <a:buFont typeface="Wingdings" charset="2"/>
              <a:buChar char="Ø"/>
            </a:pPr>
            <a:r>
              <a:rPr lang="en-GB" dirty="0"/>
              <a:t>High instantaneous beam intensity.</a:t>
            </a:r>
          </a:p>
          <a:p>
            <a:pPr marL="285750" indent="-285750">
              <a:buFont typeface="Wingdings" charset="2"/>
              <a:buChar char="Ø"/>
            </a:pPr>
            <a:r>
              <a:rPr lang="en-GB" dirty="0"/>
              <a:t>Radiation problems in ISOHALL. We couldn’t run with high proton beam intensity. Some actions were carried out without any success.</a:t>
            </a:r>
          </a:p>
        </p:txBody>
      </p:sp>
      <p:grpSp>
        <p:nvGrpSpPr>
          <p:cNvPr id="27" name="Group 26"/>
          <p:cNvGrpSpPr/>
          <p:nvPr/>
        </p:nvGrpSpPr>
        <p:grpSpPr>
          <a:xfrm>
            <a:off x="1377402" y="3044414"/>
            <a:ext cx="3988032" cy="3331978"/>
            <a:chOff x="3519395" y="1102326"/>
            <a:chExt cx="5181484" cy="4964172"/>
          </a:xfrm>
        </p:grpSpPr>
        <p:sp>
          <p:nvSpPr>
            <p:cNvPr id="29" name="Freeform 3"/>
            <p:cNvSpPr>
              <a:spLocks/>
            </p:cNvSpPr>
            <p:nvPr/>
          </p:nvSpPr>
          <p:spPr bwMode="auto">
            <a:xfrm rot="12257348">
              <a:off x="6109720" y="2823876"/>
              <a:ext cx="863646" cy="234444"/>
            </a:xfrm>
            <a:custGeom>
              <a:avLst/>
              <a:gdLst/>
              <a:ahLst/>
              <a:cxnLst>
                <a:cxn ang="0">
                  <a:pos x="0" y="41"/>
                </a:cxn>
                <a:cxn ang="0">
                  <a:pos x="91" y="64"/>
                </a:cxn>
                <a:cxn ang="0">
                  <a:pos x="144" y="11"/>
                </a:cxn>
                <a:cxn ang="0">
                  <a:pos x="189" y="72"/>
                </a:cxn>
                <a:cxn ang="0">
                  <a:pos x="231" y="0"/>
                </a:cxn>
                <a:cxn ang="0">
                  <a:pos x="253" y="71"/>
                </a:cxn>
                <a:cxn ang="0">
                  <a:pos x="302" y="11"/>
                </a:cxn>
                <a:cxn ang="0">
                  <a:pos x="334" y="63"/>
                </a:cxn>
                <a:cxn ang="0">
                  <a:pos x="372" y="11"/>
                </a:cxn>
                <a:cxn ang="0">
                  <a:pos x="425" y="64"/>
                </a:cxn>
                <a:cxn ang="0">
                  <a:pos x="485" y="26"/>
                </a:cxn>
                <a:cxn ang="0">
                  <a:pos x="561" y="41"/>
                </a:cxn>
                <a:cxn ang="0">
                  <a:pos x="622" y="41"/>
                </a:cxn>
              </a:cxnLst>
              <a:rect l="0" t="0" r="r" b="b"/>
              <a:pathLst>
                <a:path w="622" h="74">
                  <a:moveTo>
                    <a:pt x="0" y="41"/>
                  </a:moveTo>
                  <a:cubicBezTo>
                    <a:pt x="14" y="45"/>
                    <a:pt x="67" y="69"/>
                    <a:pt x="91" y="64"/>
                  </a:cubicBezTo>
                  <a:cubicBezTo>
                    <a:pt x="115" y="59"/>
                    <a:pt x="128" y="10"/>
                    <a:pt x="144" y="11"/>
                  </a:cubicBezTo>
                  <a:cubicBezTo>
                    <a:pt x="160" y="12"/>
                    <a:pt x="175" y="74"/>
                    <a:pt x="189" y="72"/>
                  </a:cubicBezTo>
                  <a:cubicBezTo>
                    <a:pt x="203" y="70"/>
                    <a:pt x="221" y="0"/>
                    <a:pt x="231" y="0"/>
                  </a:cubicBezTo>
                  <a:cubicBezTo>
                    <a:pt x="243" y="0"/>
                    <a:pt x="241" y="70"/>
                    <a:pt x="253" y="71"/>
                  </a:cubicBezTo>
                  <a:cubicBezTo>
                    <a:pt x="264" y="73"/>
                    <a:pt x="289" y="12"/>
                    <a:pt x="302" y="11"/>
                  </a:cubicBezTo>
                  <a:cubicBezTo>
                    <a:pt x="315" y="10"/>
                    <a:pt x="322" y="63"/>
                    <a:pt x="334" y="63"/>
                  </a:cubicBezTo>
                  <a:cubicBezTo>
                    <a:pt x="346" y="63"/>
                    <a:pt x="357" y="11"/>
                    <a:pt x="372" y="11"/>
                  </a:cubicBezTo>
                  <a:cubicBezTo>
                    <a:pt x="387" y="11"/>
                    <a:pt x="406" y="62"/>
                    <a:pt x="425" y="64"/>
                  </a:cubicBezTo>
                  <a:cubicBezTo>
                    <a:pt x="444" y="66"/>
                    <a:pt x="462" y="30"/>
                    <a:pt x="485" y="26"/>
                  </a:cubicBezTo>
                  <a:cubicBezTo>
                    <a:pt x="508" y="22"/>
                    <a:pt x="538" y="38"/>
                    <a:pt x="561" y="41"/>
                  </a:cubicBezTo>
                  <a:cubicBezTo>
                    <a:pt x="584" y="44"/>
                    <a:pt x="609" y="41"/>
                    <a:pt x="622" y="41"/>
                  </a:cubicBezTo>
                </a:path>
              </a:pathLst>
            </a:custGeom>
            <a:noFill/>
            <a:ln w="25400" cap="flat" cmpd="sng">
              <a:solidFill>
                <a:srgbClr val="FF9900"/>
              </a:solidFill>
              <a:prstDash val="solid"/>
              <a:round/>
              <a:headEnd type="none" w="med" len="med"/>
              <a:tailEnd type="triangle" w="med" len="med"/>
            </a:ln>
            <a:effectLst/>
          </p:spPr>
          <p:txBody>
            <a:bodyPr/>
            <a:lstStyle/>
            <a:p>
              <a:endParaRPr lang="en-US">
                <a:solidFill>
                  <a:srgbClr val="FFC000"/>
                </a:solidFill>
              </a:endParaRPr>
            </a:p>
          </p:txBody>
        </p:sp>
        <p:sp>
          <p:nvSpPr>
            <p:cNvPr id="31" name="Freeform 30"/>
            <p:cNvSpPr>
              <a:spLocks/>
            </p:cNvSpPr>
            <p:nvPr/>
          </p:nvSpPr>
          <p:spPr bwMode="auto">
            <a:xfrm rot="6899721">
              <a:off x="6622961" y="4651898"/>
              <a:ext cx="891805" cy="227042"/>
            </a:xfrm>
            <a:custGeom>
              <a:avLst/>
              <a:gdLst/>
              <a:ahLst/>
              <a:cxnLst>
                <a:cxn ang="0">
                  <a:pos x="0" y="41"/>
                </a:cxn>
                <a:cxn ang="0">
                  <a:pos x="91" y="64"/>
                </a:cxn>
                <a:cxn ang="0">
                  <a:pos x="144" y="11"/>
                </a:cxn>
                <a:cxn ang="0">
                  <a:pos x="189" y="72"/>
                </a:cxn>
                <a:cxn ang="0">
                  <a:pos x="231" y="0"/>
                </a:cxn>
                <a:cxn ang="0">
                  <a:pos x="253" y="71"/>
                </a:cxn>
                <a:cxn ang="0">
                  <a:pos x="302" y="11"/>
                </a:cxn>
                <a:cxn ang="0">
                  <a:pos x="334" y="63"/>
                </a:cxn>
                <a:cxn ang="0">
                  <a:pos x="372" y="11"/>
                </a:cxn>
                <a:cxn ang="0">
                  <a:pos x="425" y="64"/>
                </a:cxn>
                <a:cxn ang="0">
                  <a:pos x="485" y="26"/>
                </a:cxn>
                <a:cxn ang="0">
                  <a:pos x="561" y="41"/>
                </a:cxn>
                <a:cxn ang="0">
                  <a:pos x="622" y="41"/>
                </a:cxn>
              </a:cxnLst>
              <a:rect l="0" t="0" r="r" b="b"/>
              <a:pathLst>
                <a:path w="622" h="74">
                  <a:moveTo>
                    <a:pt x="0" y="41"/>
                  </a:moveTo>
                  <a:cubicBezTo>
                    <a:pt x="14" y="45"/>
                    <a:pt x="67" y="69"/>
                    <a:pt x="91" y="64"/>
                  </a:cubicBezTo>
                  <a:cubicBezTo>
                    <a:pt x="115" y="59"/>
                    <a:pt x="128" y="10"/>
                    <a:pt x="144" y="11"/>
                  </a:cubicBezTo>
                  <a:cubicBezTo>
                    <a:pt x="160" y="12"/>
                    <a:pt x="175" y="74"/>
                    <a:pt x="189" y="72"/>
                  </a:cubicBezTo>
                  <a:cubicBezTo>
                    <a:pt x="203" y="70"/>
                    <a:pt x="221" y="0"/>
                    <a:pt x="231" y="0"/>
                  </a:cubicBezTo>
                  <a:cubicBezTo>
                    <a:pt x="243" y="0"/>
                    <a:pt x="241" y="70"/>
                    <a:pt x="253" y="71"/>
                  </a:cubicBezTo>
                  <a:cubicBezTo>
                    <a:pt x="264" y="73"/>
                    <a:pt x="289" y="12"/>
                    <a:pt x="302" y="11"/>
                  </a:cubicBezTo>
                  <a:cubicBezTo>
                    <a:pt x="315" y="10"/>
                    <a:pt x="322" y="63"/>
                    <a:pt x="334" y="63"/>
                  </a:cubicBezTo>
                  <a:cubicBezTo>
                    <a:pt x="346" y="63"/>
                    <a:pt x="357" y="11"/>
                    <a:pt x="372" y="11"/>
                  </a:cubicBezTo>
                  <a:cubicBezTo>
                    <a:pt x="387" y="11"/>
                    <a:pt x="406" y="62"/>
                    <a:pt x="425" y="64"/>
                  </a:cubicBezTo>
                  <a:cubicBezTo>
                    <a:pt x="444" y="66"/>
                    <a:pt x="462" y="30"/>
                    <a:pt x="485" y="26"/>
                  </a:cubicBezTo>
                  <a:cubicBezTo>
                    <a:pt x="508" y="22"/>
                    <a:pt x="538" y="38"/>
                    <a:pt x="561" y="41"/>
                  </a:cubicBezTo>
                  <a:cubicBezTo>
                    <a:pt x="584" y="44"/>
                    <a:pt x="609" y="41"/>
                    <a:pt x="622" y="41"/>
                  </a:cubicBezTo>
                </a:path>
              </a:pathLst>
            </a:custGeom>
            <a:noFill/>
            <a:ln w="25400" cap="flat" cmpd="sng">
              <a:solidFill>
                <a:srgbClr val="FF9900"/>
              </a:solidFill>
              <a:prstDash val="solid"/>
              <a:round/>
              <a:headEnd type="none" w="med" len="med"/>
              <a:tailEnd type="triangle" w="med" len="med"/>
            </a:ln>
            <a:effectLst/>
          </p:spPr>
          <p:txBody>
            <a:bodyPr/>
            <a:lstStyle/>
            <a:p>
              <a:endParaRPr lang="en-US">
                <a:solidFill>
                  <a:srgbClr val="FFC000"/>
                </a:solidFill>
              </a:endParaRPr>
            </a:p>
          </p:txBody>
        </p:sp>
        <p:grpSp>
          <p:nvGrpSpPr>
            <p:cNvPr id="33" name="Group 32"/>
            <p:cNvGrpSpPr/>
            <p:nvPr/>
          </p:nvGrpSpPr>
          <p:grpSpPr>
            <a:xfrm>
              <a:off x="3519395" y="1102326"/>
              <a:ext cx="5181484" cy="4964172"/>
              <a:chOff x="3164847" y="393059"/>
              <a:chExt cx="5543128" cy="5142965"/>
            </a:xfrm>
          </p:grpSpPr>
          <p:grpSp>
            <p:nvGrpSpPr>
              <p:cNvPr id="43" name="Group 42"/>
              <p:cNvGrpSpPr/>
              <p:nvPr/>
            </p:nvGrpSpPr>
            <p:grpSpPr>
              <a:xfrm>
                <a:off x="3164847" y="571852"/>
                <a:ext cx="5543128" cy="4964172"/>
                <a:chOff x="3164847" y="1187306"/>
                <a:chExt cx="5543128" cy="4964172"/>
              </a:xfrm>
            </p:grpSpPr>
            <p:pic>
              <p:nvPicPr>
                <p:cNvPr id="45" name="Picture 2" descr="C:\Users\MyStuff\Documents\Conferences\EURORIB 2012\CD.png"/>
                <p:cNvPicPr>
                  <a:picLocks noChangeAspect="1" noChangeArrowheads="1"/>
                </p:cNvPicPr>
                <p:nvPr/>
              </p:nvPicPr>
              <p:blipFill>
                <a:blip r:embed="rId2" cstate="print"/>
                <a:srcRect/>
                <a:stretch>
                  <a:fillRect/>
                </a:stretch>
              </p:blipFill>
              <p:spPr bwMode="auto">
                <a:xfrm>
                  <a:off x="7342584" y="1187306"/>
                  <a:ext cx="1365391" cy="4964172"/>
                </a:xfrm>
                <a:prstGeom prst="rect">
                  <a:avLst/>
                </a:prstGeom>
                <a:noFill/>
              </p:spPr>
            </p:pic>
            <p:sp>
              <p:nvSpPr>
                <p:cNvPr id="46" name="Line 11"/>
                <p:cNvSpPr>
                  <a:spLocks noChangeShapeType="1"/>
                </p:cNvSpPr>
                <p:nvPr/>
              </p:nvSpPr>
              <p:spPr bwMode="auto">
                <a:xfrm>
                  <a:off x="5742384" y="3760832"/>
                  <a:ext cx="1676400" cy="0"/>
                </a:xfrm>
                <a:prstGeom prst="line">
                  <a:avLst/>
                </a:prstGeom>
                <a:noFill/>
                <a:ln w="25400" cap="rnd">
                  <a:solidFill>
                    <a:schemeClr val="tx1"/>
                  </a:solidFill>
                  <a:prstDash val="sysDot"/>
                  <a:round/>
                  <a:headEnd/>
                  <a:tailEnd/>
                </a:ln>
                <a:effectLst/>
              </p:spPr>
              <p:txBody>
                <a:bodyPr/>
                <a:lstStyle/>
                <a:p>
                  <a:endParaRPr lang="en-US"/>
                </a:p>
              </p:txBody>
            </p:sp>
            <p:sp>
              <p:nvSpPr>
                <p:cNvPr id="47" name="Freeform 46"/>
                <p:cNvSpPr>
                  <a:spLocks/>
                </p:cNvSpPr>
                <p:nvPr/>
              </p:nvSpPr>
              <p:spPr bwMode="auto">
                <a:xfrm>
                  <a:off x="5231209" y="3636385"/>
                  <a:ext cx="1425575" cy="121920"/>
                </a:xfrm>
                <a:custGeom>
                  <a:avLst/>
                  <a:gdLst/>
                  <a:ahLst/>
                  <a:cxnLst>
                    <a:cxn ang="0">
                      <a:pos x="0" y="201"/>
                    </a:cxn>
                    <a:cxn ang="0">
                      <a:pos x="1508" y="183"/>
                    </a:cxn>
                    <a:cxn ang="0">
                      <a:pos x="1730" y="0"/>
                    </a:cxn>
                  </a:cxnLst>
                  <a:rect l="0" t="0" r="r" b="b"/>
                  <a:pathLst>
                    <a:path w="1796" h="216">
                      <a:moveTo>
                        <a:pt x="0" y="201"/>
                      </a:moveTo>
                      <a:cubicBezTo>
                        <a:pt x="251" y="198"/>
                        <a:pt x="1220" y="216"/>
                        <a:pt x="1508" y="183"/>
                      </a:cubicBezTo>
                      <a:cubicBezTo>
                        <a:pt x="1796" y="150"/>
                        <a:pt x="1684" y="38"/>
                        <a:pt x="1730" y="0"/>
                      </a:cubicBezTo>
                    </a:path>
                  </a:pathLst>
                </a:custGeom>
                <a:noFill/>
                <a:ln w="38100" cap="flat" cmpd="sng">
                  <a:solidFill>
                    <a:schemeClr val="tx1"/>
                  </a:solidFill>
                  <a:prstDash val="solid"/>
                  <a:round/>
                  <a:headEnd type="none" w="med" len="med"/>
                  <a:tailEnd type="none" w="med" len="med"/>
                </a:ln>
                <a:effectLst/>
              </p:spPr>
              <p:txBody>
                <a:bodyPr/>
                <a:lstStyle/>
                <a:p>
                  <a:endParaRPr lang="en-US"/>
                </a:p>
              </p:txBody>
            </p:sp>
            <p:sp>
              <p:nvSpPr>
                <p:cNvPr id="48" name="Rectangle 47"/>
                <p:cNvSpPr>
                  <a:spLocks noChangeArrowheads="1"/>
                </p:cNvSpPr>
                <p:nvPr/>
              </p:nvSpPr>
              <p:spPr bwMode="auto">
                <a:xfrm>
                  <a:off x="6580584" y="3456032"/>
                  <a:ext cx="76200" cy="547370"/>
                </a:xfrm>
                <a:prstGeom prst="rect">
                  <a:avLst/>
                </a:prstGeom>
                <a:solidFill>
                  <a:srgbClr val="CC0066"/>
                </a:solidFill>
                <a:ln w="25400">
                  <a:solidFill>
                    <a:srgbClr val="CC0066"/>
                  </a:solidFill>
                  <a:miter lim="800000"/>
                  <a:headEnd/>
                  <a:tailEnd/>
                </a:ln>
                <a:effectLst/>
              </p:spPr>
              <p:txBody>
                <a:bodyPr wrap="none" anchor="ctr"/>
                <a:lstStyle/>
                <a:p>
                  <a:endParaRPr lang="en-US"/>
                </a:p>
              </p:txBody>
            </p:sp>
            <p:sp>
              <p:nvSpPr>
                <p:cNvPr id="49" name="Line 37"/>
                <p:cNvSpPr>
                  <a:spLocks noChangeShapeType="1"/>
                </p:cNvSpPr>
                <p:nvPr/>
              </p:nvSpPr>
              <p:spPr bwMode="auto">
                <a:xfrm>
                  <a:off x="6656784" y="3821792"/>
                  <a:ext cx="1447800" cy="975360"/>
                </a:xfrm>
                <a:prstGeom prst="line">
                  <a:avLst/>
                </a:prstGeom>
                <a:noFill/>
                <a:ln w="38100">
                  <a:solidFill>
                    <a:srgbClr val="CC0066"/>
                  </a:solidFill>
                  <a:round/>
                  <a:headEnd/>
                  <a:tailEnd/>
                </a:ln>
                <a:effectLst/>
              </p:spPr>
              <p:txBody>
                <a:bodyPr/>
                <a:lstStyle/>
                <a:p>
                  <a:endParaRPr lang="en-US"/>
                </a:p>
              </p:txBody>
            </p:sp>
            <p:sp>
              <p:nvSpPr>
                <p:cNvPr id="50" name="Line 39"/>
                <p:cNvSpPr>
                  <a:spLocks noChangeShapeType="1"/>
                </p:cNvSpPr>
                <p:nvPr/>
              </p:nvSpPr>
              <p:spPr bwMode="auto">
                <a:xfrm flipV="1">
                  <a:off x="6656784" y="1992992"/>
                  <a:ext cx="1143000" cy="1645920"/>
                </a:xfrm>
                <a:prstGeom prst="line">
                  <a:avLst/>
                </a:prstGeom>
                <a:noFill/>
                <a:ln w="38100">
                  <a:solidFill>
                    <a:schemeClr val="tx1"/>
                  </a:solidFill>
                  <a:round/>
                  <a:headEnd/>
                  <a:tailEnd/>
                </a:ln>
                <a:effectLst/>
              </p:spPr>
              <p:txBody>
                <a:bodyPr/>
                <a:lstStyle/>
                <a:p>
                  <a:endParaRPr lang="en-US"/>
                </a:p>
              </p:txBody>
            </p:sp>
            <p:sp>
              <p:nvSpPr>
                <p:cNvPr id="51" name="Freeform 50"/>
                <p:cNvSpPr>
                  <a:spLocks/>
                </p:cNvSpPr>
                <p:nvPr/>
              </p:nvSpPr>
              <p:spPr bwMode="auto">
                <a:xfrm rot="20400000">
                  <a:off x="6732984" y="3577952"/>
                  <a:ext cx="107950" cy="182880"/>
                </a:xfrm>
                <a:custGeom>
                  <a:avLst/>
                  <a:gdLst/>
                  <a:ahLst/>
                  <a:cxnLst>
                    <a:cxn ang="0">
                      <a:pos x="0" y="0"/>
                    </a:cxn>
                    <a:cxn ang="0">
                      <a:pos x="60" y="57"/>
                    </a:cxn>
                    <a:cxn ang="0">
                      <a:pos x="48" y="144"/>
                    </a:cxn>
                  </a:cxnLst>
                  <a:rect l="0" t="0" r="r" b="b"/>
                  <a:pathLst>
                    <a:path w="68" h="144">
                      <a:moveTo>
                        <a:pt x="0" y="0"/>
                      </a:moveTo>
                      <a:cubicBezTo>
                        <a:pt x="10" y="9"/>
                        <a:pt x="52" y="33"/>
                        <a:pt x="60" y="57"/>
                      </a:cubicBezTo>
                      <a:cubicBezTo>
                        <a:pt x="68" y="81"/>
                        <a:pt x="50" y="126"/>
                        <a:pt x="48" y="144"/>
                      </a:cubicBezTo>
                    </a:path>
                  </a:pathLst>
                </a:custGeom>
                <a:noFill/>
                <a:ln w="9525">
                  <a:solidFill>
                    <a:schemeClr val="tx1"/>
                  </a:solidFill>
                  <a:round/>
                  <a:headEnd/>
                  <a:tailEnd/>
                </a:ln>
                <a:effectLst/>
              </p:spPr>
              <p:txBody>
                <a:bodyPr/>
                <a:lstStyle/>
                <a:p>
                  <a:endParaRPr lang="en-US"/>
                </a:p>
              </p:txBody>
            </p:sp>
            <p:sp>
              <p:nvSpPr>
                <p:cNvPr id="53" name="Text Box 52"/>
                <p:cNvSpPr txBox="1">
                  <a:spLocks noChangeArrowheads="1"/>
                </p:cNvSpPr>
                <p:nvPr/>
              </p:nvSpPr>
              <p:spPr bwMode="auto">
                <a:xfrm>
                  <a:off x="3164847" y="3218085"/>
                  <a:ext cx="1958513" cy="902610"/>
                </a:xfrm>
                <a:prstGeom prst="rect">
                  <a:avLst/>
                </a:prstGeom>
                <a:noFill/>
                <a:ln w="9525">
                  <a:noFill/>
                  <a:miter lim="800000"/>
                  <a:headEnd/>
                  <a:tailEnd/>
                </a:ln>
                <a:effectLst/>
              </p:spPr>
              <p:txBody>
                <a:bodyPr wrap="square">
                  <a:spAutoFit/>
                </a:bodyPr>
                <a:lstStyle/>
                <a:p>
                  <a:pPr algn="r"/>
                  <a:r>
                    <a:rPr lang="en-US" sz="1600" baseline="30000" dirty="0">
                      <a:latin typeface="Arial" pitchFamily="34" charset="0"/>
                      <a:cs typeface="Arial" pitchFamily="34" charset="0"/>
                    </a:rPr>
                    <a:t>94</a:t>
                  </a:r>
                  <a:r>
                    <a:rPr lang="en-US" sz="1600" dirty="0">
                      <a:latin typeface="Arial" pitchFamily="34" charset="0"/>
                      <a:cs typeface="Arial" pitchFamily="34" charset="0"/>
                    </a:rPr>
                    <a:t>Rb</a:t>
                  </a:r>
                </a:p>
                <a:p>
                  <a:pPr algn="r"/>
                  <a:r>
                    <a:rPr lang="en-US" sz="1600" dirty="0">
                      <a:latin typeface="Arial" pitchFamily="34" charset="0"/>
                      <a:cs typeface="Arial" pitchFamily="34" charset="0"/>
                    </a:rPr>
                    <a:t>6.15 MeV/u</a:t>
                  </a:r>
                  <a:endParaRPr lang="en-GB" sz="1600" dirty="0">
                    <a:latin typeface="Arial" pitchFamily="34" charset="0"/>
                    <a:cs typeface="Arial" pitchFamily="34" charset="0"/>
                  </a:endParaRPr>
                </a:p>
              </p:txBody>
            </p:sp>
            <p:sp>
              <p:nvSpPr>
                <p:cNvPr id="54" name="Text Box 53"/>
                <p:cNvSpPr txBox="1">
                  <a:spLocks noChangeArrowheads="1"/>
                </p:cNvSpPr>
                <p:nvPr/>
              </p:nvSpPr>
              <p:spPr bwMode="auto">
                <a:xfrm>
                  <a:off x="4822728" y="3928620"/>
                  <a:ext cx="2327283" cy="522564"/>
                </a:xfrm>
                <a:prstGeom prst="rect">
                  <a:avLst/>
                </a:prstGeom>
                <a:noFill/>
                <a:ln w="9525">
                  <a:noFill/>
                  <a:miter lim="800000"/>
                  <a:headEnd/>
                  <a:tailEnd/>
                </a:ln>
                <a:effectLst/>
              </p:spPr>
              <p:txBody>
                <a:bodyPr wrap="square">
                  <a:spAutoFit/>
                </a:bodyPr>
                <a:lstStyle/>
                <a:p>
                  <a:pPr algn="ctr">
                    <a:spcBef>
                      <a:spcPct val="50000"/>
                    </a:spcBef>
                  </a:pPr>
                  <a:r>
                    <a:rPr lang="en-US" sz="1600">
                      <a:solidFill>
                        <a:srgbClr val="CC0066"/>
                      </a:solidFill>
                      <a:latin typeface="Arial" pitchFamily="34" charset="0"/>
                      <a:cs typeface="Arial" pitchFamily="34" charset="0"/>
                    </a:rPr>
                    <a:t>Target </a:t>
                  </a:r>
                  <a:r>
                    <a:rPr lang="en-US" sz="1600" baseline="30000">
                      <a:solidFill>
                        <a:srgbClr val="CC0066"/>
                      </a:solidFill>
                      <a:latin typeface="Arial" pitchFamily="34" charset="0"/>
                      <a:cs typeface="Arial" pitchFamily="34" charset="0"/>
                    </a:rPr>
                    <a:t>208</a:t>
                  </a:r>
                  <a:r>
                    <a:rPr lang="en-US" sz="1600">
                      <a:solidFill>
                        <a:srgbClr val="CC0066"/>
                      </a:solidFill>
                      <a:latin typeface="Arial" pitchFamily="34" charset="0"/>
                      <a:cs typeface="Arial" pitchFamily="34" charset="0"/>
                    </a:rPr>
                    <a:t>Pb</a:t>
                  </a:r>
                  <a:endParaRPr lang="en-GB" sz="1600" baseline="30000" dirty="0">
                    <a:solidFill>
                      <a:srgbClr val="CC0066"/>
                    </a:solidFill>
                    <a:latin typeface="Arial" pitchFamily="34" charset="0"/>
                    <a:cs typeface="Arial" pitchFamily="34" charset="0"/>
                  </a:endParaRPr>
                </a:p>
              </p:txBody>
            </p:sp>
            <p:pic>
              <p:nvPicPr>
                <p:cNvPr id="57" name="Picture 54" descr="uranium"/>
                <p:cNvPicPr>
                  <a:picLocks noChangeArrowheads="1"/>
                </p:cNvPicPr>
                <p:nvPr/>
              </p:nvPicPr>
              <p:blipFill>
                <a:blip r:embed="rId3" cstate="print"/>
                <a:srcRect l="14865" t="15437" r="68628" b="18950"/>
                <a:stretch>
                  <a:fillRect/>
                </a:stretch>
              </p:blipFill>
              <p:spPr bwMode="auto">
                <a:xfrm rot="1430432">
                  <a:off x="8065224" y="4737002"/>
                  <a:ext cx="275208" cy="305616"/>
                </a:xfrm>
                <a:prstGeom prst="rect">
                  <a:avLst/>
                </a:prstGeom>
                <a:noFill/>
              </p:spPr>
            </p:pic>
          </p:grpSp>
          <p:pic>
            <p:nvPicPr>
              <p:cNvPr id="44" name="Picture 5" descr="MB_det2"/>
              <p:cNvPicPr>
                <a:picLocks noChangeAspect="1" noChangeArrowheads="1"/>
              </p:cNvPicPr>
              <p:nvPr/>
            </p:nvPicPr>
            <p:blipFill>
              <a:blip r:embed="rId4" cstate="print"/>
              <a:srcRect/>
              <a:stretch>
                <a:fillRect/>
              </a:stretch>
            </p:blipFill>
            <p:spPr bwMode="auto">
              <a:xfrm>
                <a:off x="4191000" y="393059"/>
                <a:ext cx="1703675" cy="1905000"/>
              </a:xfrm>
              <a:prstGeom prst="rect">
                <a:avLst/>
              </a:prstGeom>
              <a:noFill/>
            </p:spPr>
          </p:pic>
        </p:grpSp>
        <p:pic>
          <p:nvPicPr>
            <p:cNvPr id="34" name="Picture 54" descr="uranium"/>
            <p:cNvPicPr>
              <a:picLocks noChangeArrowheads="1"/>
            </p:cNvPicPr>
            <p:nvPr/>
          </p:nvPicPr>
          <p:blipFill>
            <a:blip r:embed="rId3" cstate="print"/>
            <a:srcRect l="14865" t="15437" r="68628" b="18950"/>
            <a:stretch>
              <a:fillRect/>
            </a:stretch>
          </p:blipFill>
          <p:spPr bwMode="auto">
            <a:xfrm>
              <a:off x="5194334" y="3600032"/>
              <a:ext cx="187093" cy="214539"/>
            </a:xfrm>
            <a:prstGeom prst="rect">
              <a:avLst/>
            </a:prstGeom>
            <a:noFill/>
          </p:spPr>
        </p:pic>
        <p:pic>
          <p:nvPicPr>
            <p:cNvPr id="36" name="Picture 54" descr="uranium"/>
            <p:cNvPicPr>
              <a:picLocks noChangeAspect="1" noChangeArrowheads="1"/>
            </p:cNvPicPr>
            <p:nvPr/>
          </p:nvPicPr>
          <p:blipFill>
            <a:blip r:embed="rId3" cstate="print"/>
            <a:srcRect l="14865" t="15437" r="68628" b="18950"/>
            <a:stretch>
              <a:fillRect/>
            </a:stretch>
          </p:blipFill>
          <p:spPr bwMode="auto">
            <a:xfrm rot="1959869">
              <a:off x="6997206" y="3079566"/>
              <a:ext cx="214398" cy="212070"/>
            </a:xfrm>
            <a:prstGeom prst="rect">
              <a:avLst/>
            </a:prstGeom>
            <a:noFill/>
          </p:spPr>
        </p:pic>
        <p:pic>
          <p:nvPicPr>
            <p:cNvPr id="39" name="Picture 54" descr="uranium"/>
            <p:cNvPicPr>
              <a:picLocks noChangeArrowheads="1"/>
            </p:cNvPicPr>
            <p:nvPr/>
          </p:nvPicPr>
          <p:blipFill>
            <a:blip r:embed="rId3" cstate="print"/>
            <a:srcRect l="14865" t="15437" r="68628" b="18950"/>
            <a:stretch>
              <a:fillRect/>
            </a:stretch>
          </p:blipFill>
          <p:spPr bwMode="auto">
            <a:xfrm rot="2087548">
              <a:off x="7106645" y="4033857"/>
              <a:ext cx="257253" cy="294992"/>
            </a:xfrm>
            <a:prstGeom prst="rect">
              <a:avLst/>
            </a:prstGeom>
            <a:noFill/>
          </p:spPr>
        </p:pic>
        <p:pic>
          <p:nvPicPr>
            <p:cNvPr id="42" name="Picture 54" descr="uranium"/>
            <p:cNvPicPr>
              <a:picLocks noChangeAspect="1" noChangeArrowheads="1"/>
            </p:cNvPicPr>
            <p:nvPr/>
          </p:nvPicPr>
          <p:blipFill>
            <a:blip r:embed="rId3" cstate="print"/>
            <a:srcRect l="14865" t="15437" r="68628" b="18950"/>
            <a:stretch>
              <a:fillRect/>
            </a:stretch>
          </p:blipFill>
          <p:spPr bwMode="auto">
            <a:xfrm>
              <a:off x="7599179" y="2006595"/>
              <a:ext cx="227800" cy="225326"/>
            </a:xfrm>
            <a:prstGeom prst="rect">
              <a:avLst/>
            </a:prstGeom>
            <a:noFill/>
          </p:spPr>
        </p:pic>
      </p:grpSp>
      <p:sp>
        <p:nvSpPr>
          <p:cNvPr id="2" name="TextBox 1"/>
          <p:cNvSpPr txBox="1"/>
          <p:nvPr/>
        </p:nvSpPr>
        <p:spPr>
          <a:xfrm>
            <a:off x="6300395" y="3883402"/>
            <a:ext cx="4163210" cy="2492990"/>
          </a:xfrm>
          <a:prstGeom prst="rect">
            <a:avLst/>
          </a:prstGeom>
          <a:noFill/>
        </p:spPr>
        <p:txBody>
          <a:bodyPr wrap="square" rtlCol="0">
            <a:spAutoFit/>
          </a:bodyPr>
          <a:lstStyle/>
          <a:p>
            <a:r>
              <a:rPr lang="en-GB" dirty="0"/>
              <a:t>Targets used:</a:t>
            </a:r>
          </a:p>
          <a:p>
            <a:pPr marL="285750" indent="-285750">
              <a:buFont typeface="Wingdings" charset="2"/>
              <a:buChar char="Ø"/>
            </a:pPr>
            <a:r>
              <a:rPr lang="en-GB" dirty="0"/>
              <a:t>1 mg/cm</a:t>
            </a:r>
            <a:r>
              <a:rPr lang="en-GB" baseline="30000" dirty="0"/>
              <a:t>2 </a:t>
            </a:r>
            <a:r>
              <a:rPr lang="en-GB" dirty="0"/>
              <a:t>for cross-section normalization.</a:t>
            </a:r>
          </a:p>
          <a:p>
            <a:pPr marL="285750" indent="-285750">
              <a:buFont typeface="Wingdings" charset="2"/>
              <a:buChar char="Ø"/>
            </a:pPr>
            <a:r>
              <a:rPr lang="en-GB" dirty="0"/>
              <a:t>13 mg/cm</a:t>
            </a:r>
            <a:r>
              <a:rPr lang="en-GB" baseline="30000" dirty="0"/>
              <a:t>2 </a:t>
            </a:r>
            <a:r>
              <a:rPr lang="en-GB" dirty="0"/>
              <a:t>for statistic collection.</a:t>
            </a:r>
          </a:p>
          <a:p>
            <a:pPr marL="285750" indent="-285750">
              <a:buFont typeface="Wingdings" charset="2"/>
              <a:buChar char="Ø"/>
            </a:pPr>
            <a:endParaRPr lang="en-GB" baseline="30000" dirty="0"/>
          </a:p>
          <a:p>
            <a:r>
              <a:rPr lang="en-GB" dirty="0"/>
              <a:t>Since we will </a:t>
            </a:r>
            <a:r>
              <a:rPr lang="en-GB" dirty="0" err="1"/>
              <a:t>beusing</a:t>
            </a:r>
            <a:r>
              <a:rPr lang="en-GB" dirty="0"/>
              <a:t> high intensity and high cross-section. </a:t>
            </a:r>
            <a:r>
              <a:rPr lang="en-GB" dirty="0">
                <a:latin typeface="Symbol" charset="2"/>
                <a:ea typeface="Symbol" charset="2"/>
                <a:cs typeface="Symbol" charset="2"/>
              </a:rPr>
              <a:t>g</a:t>
            </a:r>
            <a:r>
              <a:rPr lang="en-GB" dirty="0"/>
              <a:t>-</a:t>
            </a:r>
            <a:r>
              <a:rPr lang="en-GB" dirty="0">
                <a:latin typeface="Symbol" charset="2"/>
                <a:ea typeface="Symbol" charset="2"/>
                <a:cs typeface="Symbol" charset="2"/>
              </a:rPr>
              <a:t>g</a:t>
            </a:r>
            <a:r>
              <a:rPr lang="en-GB" dirty="0"/>
              <a:t>, </a:t>
            </a:r>
            <a:r>
              <a:rPr lang="en-GB" dirty="0">
                <a:latin typeface="Symbol" charset="2"/>
                <a:ea typeface="Symbol" charset="2"/>
                <a:cs typeface="Symbol" charset="2"/>
              </a:rPr>
              <a:t>g</a:t>
            </a:r>
            <a:r>
              <a:rPr lang="en-GB" dirty="0"/>
              <a:t>-p, </a:t>
            </a:r>
            <a:r>
              <a:rPr lang="en-GB" dirty="0">
                <a:latin typeface="Symbol" charset="2"/>
                <a:ea typeface="Symbol" charset="2"/>
                <a:cs typeface="Symbol" charset="2"/>
              </a:rPr>
              <a:t>g</a:t>
            </a:r>
            <a:r>
              <a:rPr lang="en-GB" dirty="0"/>
              <a:t>-</a:t>
            </a:r>
            <a:r>
              <a:rPr lang="en-GB" dirty="0">
                <a:latin typeface="Symbol" charset="2"/>
                <a:ea typeface="Symbol" charset="2"/>
                <a:cs typeface="Symbol" charset="2"/>
              </a:rPr>
              <a:t>g</a:t>
            </a:r>
            <a:r>
              <a:rPr lang="en-GB" dirty="0"/>
              <a:t>-</a:t>
            </a:r>
            <a:r>
              <a:rPr lang="en-GB" dirty="0">
                <a:latin typeface="Symbol" charset="2"/>
                <a:ea typeface="Symbol" charset="2"/>
                <a:cs typeface="Symbol" charset="2"/>
              </a:rPr>
              <a:t>g, g</a:t>
            </a:r>
            <a:r>
              <a:rPr lang="en-GB" dirty="0"/>
              <a:t>-</a:t>
            </a:r>
            <a:r>
              <a:rPr lang="en-GB" dirty="0">
                <a:latin typeface="Symbol" charset="2"/>
                <a:ea typeface="Symbol" charset="2"/>
                <a:cs typeface="Symbol" charset="2"/>
              </a:rPr>
              <a:t>g</a:t>
            </a:r>
            <a:r>
              <a:rPr lang="en-GB" dirty="0"/>
              <a:t>-p, </a:t>
            </a:r>
            <a:r>
              <a:rPr lang="en-GB" dirty="0" err="1"/>
              <a:t>etc</a:t>
            </a:r>
            <a:r>
              <a:rPr lang="en-GB" dirty="0"/>
              <a:t> </a:t>
            </a:r>
            <a:r>
              <a:rPr lang="es-ES" dirty="0" err="1"/>
              <a:t>have</a:t>
            </a:r>
            <a:r>
              <a:rPr lang="es-ES" dirty="0"/>
              <a:t> </a:t>
            </a:r>
            <a:r>
              <a:rPr lang="es-ES" dirty="0" err="1"/>
              <a:t>been</a:t>
            </a:r>
            <a:r>
              <a:rPr lang="es-ES" dirty="0"/>
              <a:t> </a:t>
            </a:r>
            <a:r>
              <a:rPr lang="es-ES" dirty="0" err="1"/>
              <a:t>implemented</a:t>
            </a:r>
            <a:r>
              <a:rPr lang="es-ES" dirty="0"/>
              <a:t> in </a:t>
            </a:r>
            <a:r>
              <a:rPr lang="es-ES" dirty="0" err="1"/>
              <a:t>the</a:t>
            </a:r>
            <a:r>
              <a:rPr lang="es-ES" dirty="0"/>
              <a:t> DAQ.</a:t>
            </a:r>
          </a:p>
          <a:p>
            <a:r>
              <a:rPr lang="es-ES" dirty="0"/>
              <a:t> </a:t>
            </a:r>
            <a:endParaRPr lang="en-GB" dirty="0"/>
          </a:p>
        </p:txBody>
      </p:sp>
      <p:pic>
        <p:nvPicPr>
          <p:cNvPr id="26" name="Picture 25"/>
          <p:cNvPicPr>
            <a:picLocks noChangeAspect="1"/>
          </p:cNvPicPr>
          <p:nvPr/>
        </p:nvPicPr>
        <p:blipFill rotWithShape="1">
          <a:blip r:embed="rId5"/>
          <a:srcRect l="3156" t="23097" r="1951" b="26407"/>
          <a:stretch/>
        </p:blipFill>
        <p:spPr>
          <a:xfrm rot="1303417">
            <a:off x="913725" y="1947658"/>
            <a:ext cx="10364549" cy="3102393"/>
          </a:xfrm>
          <a:prstGeom prst="rect">
            <a:avLst/>
          </a:prstGeom>
        </p:spPr>
      </p:pic>
      <p:sp>
        <p:nvSpPr>
          <p:cNvPr id="3" name="TextBox 2"/>
          <p:cNvSpPr txBox="1"/>
          <p:nvPr/>
        </p:nvSpPr>
        <p:spPr>
          <a:xfrm>
            <a:off x="1377402" y="3007428"/>
            <a:ext cx="9425209" cy="646331"/>
          </a:xfrm>
          <a:prstGeom prst="rect">
            <a:avLst/>
          </a:prstGeom>
          <a:solidFill>
            <a:schemeClr val="bg1"/>
          </a:solidFill>
        </p:spPr>
        <p:txBody>
          <a:bodyPr wrap="none" rtlCol="0">
            <a:spAutoFit/>
          </a:bodyPr>
          <a:lstStyle/>
          <a:p>
            <a:r>
              <a:rPr lang="en-GB" sz="3600" dirty="0" smtClean="0"/>
              <a:t>Patrol procedure to be defined at upcoming CSAP</a:t>
            </a:r>
            <a:endParaRPr lang="en-GB" sz="3600" dirty="0"/>
          </a:p>
        </p:txBody>
      </p:sp>
    </p:spTree>
    <p:extLst>
      <p:ext uri="{BB962C8B-B14F-4D97-AF65-F5344CB8AC3E}">
        <p14:creationId xmlns:p14="http://schemas.microsoft.com/office/powerpoint/2010/main" val="421640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76443" y="826984"/>
            <a:ext cx="5445058" cy="2995841"/>
          </a:xfrm>
          <a:prstGeom prst="rect">
            <a:avLst/>
          </a:prstGeom>
        </p:spPr>
      </p:pic>
      <p:sp>
        <p:nvSpPr>
          <p:cNvPr id="6" name="TextBox 5"/>
          <p:cNvSpPr txBox="1"/>
          <p:nvPr/>
        </p:nvSpPr>
        <p:spPr>
          <a:xfrm>
            <a:off x="3006372" y="387276"/>
            <a:ext cx="6179256" cy="400110"/>
          </a:xfrm>
          <a:prstGeom prst="rect">
            <a:avLst/>
          </a:prstGeom>
          <a:noFill/>
        </p:spPr>
        <p:txBody>
          <a:bodyPr wrap="none" rtlCol="0">
            <a:spAutoFit/>
          </a:bodyPr>
          <a:lstStyle/>
          <a:p>
            <a:pPr algn="ctr"/>
            <a:r>
              <a:rPr lang="en-GB" sz="2000" b="1"/>
              <a:t>IS572 </a:t>
            </a:r>
            <a:r>
              <a:rPr lang="mr-IN" sz="2000" b="1"/>
              <a:t>–</a:t>
            </a:r>
            <a:r>
              <a:rPr lang="en-GB" sz="2000" b="1"/>
              <a:t> Multi Nucleon Transfer Experiment @ MINIBALL </a:t>
            </a:r>
          </a:p>
        </p:txBody>
      </p:sp>
      <p:grpSp>
        <p:nvGrpSpPr>
          <p:cNvPr id="18" name="Group 17"/>
          <p:cNvGrpSpPr/>
          <p:nvPr/>
        </p:nvGrpSpPr>
        <p:grpSpPr>
          <a:xfrm>
            <a:off x="1981733" y="1023230"/>
            <a:ext cx="3842488" cy="1969913"/>
            <a:chOff x="4204232" y="3786692"/>
            <a:chExt cx="3842488" cy="1969913"/>
          </a:xfrm>
        </p:grpSpPr>
        <p:sp>
          <p:nvSpPr>
            <p:cNvPr id="9" name="Freeform 8"/>
            <p:cNvSpPr/>
            <p:nvPr/>
          </p:nvSpPr>
          <p:spPr>
            <a:xfrm>
              <a:off x="5099125" y="3786692"/>
              <a:ext cx="2947595" cy="1301675"/>
            </a:xfrm>
            <a:custGeom>
              <a:avLst/>
              <a:gdLst>
                <a:gd name="connsiteX0" fmla="*/ 0 w 2947595"/>
                <a:gd name="connsiteY0" fmla="*/ 0 h 1301675"/>
                <a:gd name="connsiteX1" fmla="*/ 0 w 2947595"/>
                <a:gd name="connsiteY1" fmla="*/ 677732 h 1301675"/>
                <a:gd name="connsiteX2" fmla="*/ 2936837 w 2947595"/>
                <a:gd name="connsiteY2" fmla="*/ 1301675 h 1301675"/>
                <a:gd name="connsiteX3" fmla="*/ 2947595 w 2947595"/>
                <a:gd name="connsiteY3" fmla="*/ 957430 h 1301675"/>
                <a:gd name="connsiteX4" fmla="*/ 0 w 2947595"/>
                <a:gd name="connsiteY4" fmla="*/ 0 h 1301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7595" h="1301675">
                  <a:moveTo>
                    <a:pt x="0" y="0"/>
                  </a:moveTo>
                  <a:lnTo>
                    <a:pt x="0" y="677732"/>
                  </a:lnTo>
                  <a:lnTo>
                    <a:pt x="2936837" y="1301675"/>
                  </a:lnTo>
                  <a:lnTo>
                    <a:pt x="2947595" y="957430"/>
                  </a:lnTo>
                  <a:lnTo>
                    <a:pt x="0" y="0"/>
                  </a:lnTo>
                  <a:close/>
                </a:path>
              </a:pathLst>
            </a:cu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p:cNvSpPr/>
            <p:nvPr/>
          </p:nvSpPr>
          <p:spPr>
            <a:xfrm>
              <a:off x="5099124" y="4519475"/>
              <a:ext cx="2883049" cy="1237130"/>
            </a:xfrm>
            <a:custGeom>
              <a:avLst/>
              <a:gdLst>
                <a:gd name="connsiteX0" fmla="*/ 0 w 2947595"/>
                <a:gd name="connsiteY0" fmla="*/ 0 h 1301675"/>
                <a:gd name="connsiteX1" fmla="*/ 0 w 2947595"/>
                <a:gd name="connsiteY1" fmla="*/ 677732 h 1301675"/>
                <a:gd name="connsiteX2" fmla="*/ 2936837 w 2947595"/>
                <a:gd name="connsiteY2" fmla="*/ 1301675 h 1301675"/>
                <a:gd name="connsiteX3" fmla="*/ 2947595 w 2947595"/>
                <a:gd name="connsiteY3" fmla="*/ 957430 h 1301675"/>
                <a:gd name="connsiteX4" fmla="*/ 0 w 2947595"/>
                <a:gd name="connsiteY4" fmla="*/ 0 h 1301675"/>
                <a:gd name="connsiteX0" fmla="*/ 0 w 2936837"/>
                <a:gd name="connsiteY0" fmla="*/ 0 h 1301675"/>
                <a:gd name="connsiteX1" fmla="*/ 0 w 2936837"/>
                <a:gd name="connsiteY1" fmla="*/ 677732 h 1301675"/>
                <a:gd name="connsiteX2" fmla="*/ 2936837 w 2936837"/>
                <a:gd name="connsiteY2" fmla="*/ 1301675 h 1301675"/>
                <a:gd name="connsiteX3" fmla="*/ 2850776 w 2936837"/>
                <a:gd name="connsiteY3" fmla="*/ 645458 h 1301675"/>
                <a:gd name="connsiteX4" fmla="*/ 0 w 2936837"/>
                <a:gd name="connsiteY4" fmla="*/ 0 h 1301675"/>
                <a:gd name="connsiteX0" fmla="*/ 0 w 2936837"/>
                <a:gd name="connsiteY0" fmla="*/ 0 h 1301675"/>
                <a:gd name="connsiteX1" fmla="*/ 0 w 2936837"/>
                <a:gd name="connsiteY1" fmla="*/ 677732 h 1301675"/>
                <a:gd name="connsiteX2" fmla="*/ 2936837 w 2936837"/>
                <a:gd name="connsiteY2" fmla="*/ 1301675 h 1301675"/>
                <a:gd name="connsiteX3" fmla="*/ 2915321 w 2936837"/>
                <a:gd name="connsiteY3" fmla="*/ 623943 h 1301675"/>
                <a:gd name="connsiteX4" fmla="*/ 0 w 2936837"/>
                <a:gd name="connsiteY4" fmla="*/ 0 h 1301675"/>
                <a:gd name="connsiteX0" fmla="*/ 0 w 2915321"/>
                <a:gd name="connsiteY0" fmla="*/ 0 h 1226372"/>
                <a:gd name="connsiteX1" fmla="*/ 0 w 2915321"/>
                <a:gd name="connsiteY1" fmla="*/ 677732 h 1226372"/>
                <a:gd name="connsiteX2" fmla="*/ 2861533 w 2915321"/>
                <a:gd name="connsiteY2" fmla="*/ 1226372 h 1226372"/>
                <a:gd name="connsiteX3" fmla="*/ 2915321 w 2915321"/>
                <a:gd name="connsiteY3" fmla="*/ 623943 h 1226372"/>
                <a:gd name="connsiteX4" fmla="*/ 0 w 2915321"/>
                <a:gd name="connsiteY4" fmla="*/ 0 h 1226372"/>
                <a:gd name="connsiteX0" fmla="*/ 0 w 2861533"/>
                <a:gd name="connsiteY0" fmla="*/ 0 h 1226372"/>
                <a:gd name="connsiteX1" fmla="*/ 0 w 2861533"/>
                <a:gd name="connsiteY1" fmla="*/ 677732 h 1226372"/>
                <a:gd name="connsiteX2" fmla="*/ 2861533 w 2861533"/>
                <a:gd name="connsiteY2" fmla="*/ 1226372 h 1226372"/>
                <a:gd name="connsiteX3" fmla="*/ 2850775 w 2861533"/>
                <a:gd name="connsiteY3" fmla="*/ 602428 h 1226372"/>
                <a:gd name="connsiteX4" fmla="*/ 0 w 2861533"/>
                <a:gd name="connsiteY4" fmla="*/ 0 h 1226372"/>
                <a:gd name="connsiteX0" fmla="*/ 0 w 2883048"/>
                <a:gd name="connsiteY0" fmla="*/ 0 h 1226372"/>
                <a:gd name="connsiteX1" fmla="*/ 0 w 2883048"/>
                <a:gd name="connsiteY1" fmla="*/ 677732 h 1226372"/>
                <a:gd name="connsiteX2" fmla="*/ 2861533 w 2883048"/>
                <a:gd name="connsiteY2" fmla="*/ 1226372 h 1226372"/>
                <a:gd name="connsiteX3" fmla="*/ 2883048 w 2883048"/>
                <a:gd name="connsiteY3" fmla="*/ 613186 h 1226372"/>
                <a:gd name="connsiteX4" fmla="*/ 0 w 2883048"/>
                <a:gd name="connsiteY4" fmla="*/ 0 h 1226372"/>
                <a:gd name="connsiteX0" fmla="*/ 0 w 2904564"/>
                <a:gd name="connsiteY0" fmla="*/ 0 h 1237130"/>
                <a:gd name="connsiteX1" fmla="*/ 0 w 2904564"/>
                <a:gd name="connsiteY1" fmla="*/ 677732 h 1237130"/>
                <a:gd name="connsiteX2" fmla="*/ 2904564 w 2904564"/>
                <a:gd name="connsiteY2" fmla="*/ 1237130 h 1237130"/>
                <a:gd name="connsiteX3" fmla="*/ 2883048 w 2904564"/>
                <a:gd name="connsiteY3" fmla="*/ 613186 h 1237130"/>
                <a:gd name="connsiteX4" fmla="*/ 0 w 2904564"/>
                <a:gd name="connsiteY4" fmla="*/ 0 h 1237130"/>
                <a:gd name="connsiteX0" fmla="*/ 0 w 2883049"/>
                <a:gd name="connsiteY0" fmla="*/ 0 h 1237130"/>
                <a:gd name="connsiteX1" fmla="*/ 0 w 2883049"/>
                <a:gd name="connsiteY1" fmla="*/ 677732 h 1237130"/>
                <a:gd name="connsiteX2" fmla="*/ 2883049 w 2883049"/>
                <a:gd name="connsiteY2" fmla="*/ 1237130 h 1237130"/>
                <a:gd name="connsiteX3" fmla="*/ 2883048 w 2883049"/>
                <a:gd name="connsiteY3" fmla="*/ 613186 h 1237130"/>
                <a:gd name="connsiteX4" fmla="*/ 0 w 2883049"/>
                <a:gd name="connsiteY4" fmla="*/ 0 h 1237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3049" h="1237130">
                  <a:moveTo>
                    <a:pt x="0" y="0"/>
                  </a:moveTo>
                  <a:lnTo>
                    <a:pt x="0" y="677732"/>
                  </a:lnTo>
                  <a:lnTo>
                    <a:pt x="2883049" y="1237130"/>
                  </a:lnTo>
                  <a:cubicBezTo>
                    <a:pt x="2883049" y="1029149"/>
                    <a:pt x="2883048" y="821167"/>
                    <a:pt x="2883048" y="613186"/>
                  </a:cubicBezTo>
                  <a:lnTo>
                    <a:pt x="0" y="0"/>
                  </a:lnTo>
                  <a:close/>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4359442" y="3883882"/>
              <a:ext cx="431528" cy="369332"/>
            </a:xfrm>
            <a:prstGeom prst="rect">
              <a:avLst/>
            </a:prstGeom>
            <a:noFill/>
          </p:spPr>
          <p:txBody>
            <a:bodyPr wrap="none" rtlCol="0">
              <a:spAutoFit/>
            </a:bodyPr>
            <a:lstStyle/>
            <a:p>
              <a:r>
                <a:rPr lang="en-GB" err="1"/>
                <a:t>Rb</a:t>
              </a:r>
              <a:endParaRPr lang="en-GB"/>
            </a:p>
          </p:txBody>
        </p:sp>
        <p:sp>
          <p:nvSpPr>
            <p:cNvPr id="15" name="TextBox 14"/>
            <p:cNvSpPr txBox="1"/>
            <p:nvPr/>
          </p:nvSpPr>
          <p:spPr>
            <a:xfrm>
              <a:off x="4204232" y="4601412"/>
              <a:ext cx="820096" cy="369332"/>
            </a:xfrm>
            <a:prstGeom prst="rect">
              <a:avLst/>
            </a:prstGeom>
            <a:noFill/>
          </p:spPr>
          <p:txBody>
            <a:bodyPr wrap="none" rtlCol="0">
              <a:spAutoFit/>
            </a:bodyPr>
            <a:lstStyle/>
            <a:p>
              <a:r>
                <a:rPr lang="en-GB" err="1"/>
                <a:t>Rb</a:t>
              </a:r>
              <a:r>
                <a:rPr lang="en-GB"/>
                <a:t>-like</a:t>
              </a:r>
            </a:p>
          </p:txBody>
        </p:sp>
      </p:grpSp>
      <p:grpSp>
        <p:nvGrpSpPr>
          <p:cNvPr id="19" name="Group 18"/>
          <p:cNvGrpSpPr/>
          <p:nvPr/>
        </p:nvGrpSpPr>
        <p:grpSpPr>
          <a:xfrm>
            <a:off x="2136944" y="2578972"/>
            <a:ext cx="3590459" cy="817581"/>
            <a:chOff x="4359442" y="5342434"/>
            <a:chExt cx="3590459" cy="817581"/>
          </a:xfrm>
        </p:grpSpPr>
        <p:sp>
          <p:nvSpPr>
            <p:cNvPr id="11" name="Freeform 10"/>
            <p:cNvSpPr/>
            <p:nvPr/>
          </p:nvSpPr>
          <p:spPr>
            <a:xfrm>
              <a:off x="5088367" y="5342434"/>
              <a:ext cx="2861534" cy="817581"/>
            </a:xfrm>
            <a:custGeom>
              <a:avLst/>
              <a:gdLst>
                <a:gd name="connsiteX0" fmla="*/ 0 w 2947595"/>
                <a:gd name="connsiteY0" fmla="*/ 0 h 1301675"/>
                <a:gd name="connsiteX1" fmla="*/ 0 w 2947595"/>
                <a:gd name="connsiteY1" fmla="*/ 677732 h 1301675"/>
                <a:gd name="connsiteX2" fmla="*/ 2936837 w 2947595"/>
                <a:gd name="connsiteY2" fmla="*/ 1301675 h 1301675"/>
                <a:gd name="connsiteX3" fmla="*/ 2947595 w 2947595"/>
                <a:gd name="connsiteY3" fmla="*/ 957430 h 1301675"/>
                <a:gd name="connsiteX4" fmla="*/ 0 w 2947595"/>
                <a:gd name="connsiteY4" fmla="*/ 0 h 1301675"/>
                <a:gd name="connsiteX0" fmla="*/ 0 w 2936837"/>
                <a:gd name="connsiteY0" fmla="*/ 0 h 1301675"/>
                <a:gd name="connsiteX1" fmla="*/ 0 w 2936837"/>
                <a:gd name="connsiteY1" fmla="*/ 677732 h 1301675"/>
                <a:gd name="connsiteX2" fmla="*/ 2936837 w 2936837"/>
                <a:gd name="connsiteY2" fmla="*/ 1301675 h 1301675"/>
                <a:gd name="connsiteX3" fmla="*/ 2850776 w 2936837"/>
                <a:gd name="connsiteY3" fmla="*/ 645458 h 1301675"/>
                <a:gd name="connsiteX4" fmla="*/ 0 w 2936837"/>
                <a:gd name="connsiteY4" fmla="*/ 0 h 1301675"/>
                <a:gd name="connsiteX0" fmla="*/ 0 w 2936837"/>
                <a:gd name="connsiteY0" fmla="*/ 0 h 1301675"/>
                <a:gd name="connsiteX1" fmla="*/ 0 w 2936837"/>
                <a:gd name="connsiteY1" fmla="*/ 677732 h 1301675"/>
                <a:gd name="connsiteX2" fmla="*/ 2936837 w 2936837"/>
                <a:gd name="connsiteY2" fmla="*/ 1301675 h 1301675"/>
                <a:gd name="connsiteX3" fmla="*/ 2915321 w 2936837"/>
                <a:gd name="connsiteY3" fmla="*/ 623943 h 1301675"/>
                <a:gd name="connsiteX4" fmla="*/ 0 w 2936837"/>
                <a:gd name="connsiteY4" fmla="*/ 0 h 1301675"/>
                <a:gd name="connsiteX0" fmla="*/ 0 w 2915321"/>
                <a:gd name="connsiteY0" fmla="*/ 0 h 1226372"/>
                <a:gd name="connsiteX1" fmla="*/ 0 w 2915321"/>
                <a:gd name="connsiteY1" fmla="*/ 677732 h 1226372"/>
                <a:gd name="connsiteX2" fmla="*/ 2861533 w 2915321"/>
                <a:gd name="connsiteY2" fmla="*/ 1226372 h 1226372"/>
                <a:gd name="connsiteX3" fmla="*/ 2915321 w 2915321"/>
                <a:gd name="connsiteY3" fmla="*/ 623943 h 1226372"/>
                <a:gd name="connsiteX4" fmla="*/ 0 w 2915321"/>
                <a:gd name="connsiteY4" fmla="*/ 0 h 1226372"/>
                <a:gd name="connsiteX0" fmla="*/ 0 w 2861533"/>
                <a:gd name="connsiteY0" fmla="*/ 0 h 1226372"/>
                <a:gd name="connsiteX1" fmla="*/ 0 w 2861533"/>
                <a:gd name="connsiteY1" fmla="*/ 677732 h 1226372"/>
                <a:gd name="connsiteX2" fmla="*/ 2861533 w 2861533"/>
                <a:gd name="connsiteY2" fmla="*/ 1226372 h 1226372"/>
                <a:gd name="connsiteX3" fmla="*/ 2850775 w 2861533"/>
                <a:gd name="connsiteY3" fmla="*/ 602428 h 1226372"/>
                <a:gd name="connsiteX4" fmla="*/ 0 w 2861533"/>
                <a:gd name="connsiteY4" fmla="*/ 0 h 1226372"/>
                <a:gd name="connsiteX0" fmla="*/ 0 w 2883048"/>
                <a:gd name="connsiteY0" fmla="*/ 0 h 1226372"/>
                <a:gd name="connsiteX1" fmla="*/ 0 w 2883048"/>
                <a:gd name="connsiteY1" fmla="*/ 677732 h 1226372"/>
                <a:gd name="connsiteX2" fmla="*/ 2861533 w 2883048"/>
                <a:gd name="connsiteY2" fmla="*/ 1226372 h 1226372"/>
                <a:gd name="connsiteX3" fmla="*/ 2883048 w 2883048"/>
                <a:gd name="connsiteY3" fmla="*/ 613186 h 1226372"/>
                <a:gd name="connsiteX4" fmla="*/ 0 w 2883048"/>
                <a:gd name="connsiteY4" fmla="*/ 0 h 1226372"/>
                <a:gd name="connsiteX0" fmla="*/ 0 w 2904564"/>
                <a:gd name="connsiteY0" fmla="*/ 0 h 1237130"/>
                <a:gd name="connsiteX1" fmla="*/ 0 w 2904564"/>
                <a:gd name="connsiteY1" fmla="*/ 677732 h 1237130"/>
                <a:gd name="connsiteX2" fmla="*/ 2904564 w 2904564"/>
                <a:gd name="connsiteY2" fmla="*/ 1237130 h 1237130"/>
                <a:gd name="connsiteX3" fmla="*/ 2883048 w 2904564"/>
                <a:gd name="connsiteY3" fmla="*/ 613186 h 1237130"/>
                <a:gd name="connsiteX4" fmla="*/ 0 w 2904564"/>
                <a:gd name="connsiteY4" fmla="*/ 0 h 1237130"/>
                <a:gd name="connsiteX0" fmla="*/ 0 w 2883049"/>
                <a:gd name="connsiteY0" fmla="*/ 0 h 1237130"/>
                <a:gd name="connsiteX1" fmla="*/ 0 w 2883049"/>
                <a:gd name="connsiteY1" fmla="*/ 677732 h 1237130"/>
                <a:gd name="connsiteX2" fmla="*/ 2883049 w 2883049"/>
                <a:gd name="connsiteY2" fmla="*/ 1237130 h 1237130"/>
                <a:gd name="connsiteX3" fmla="*/ 2883048 w 2883049"/>
                <a:gd name="connsiteY3" fmla="*/ 613186 h 1237130"/>
                <a:gd name="connsiteX4" fmla="*/ 0 w 2883049"/>
                <a:gd name="connsiteY4" fmla="*/ 0 h 1237130"/>
                <a:gd name="connsiteX0" fmla="*/ 64546 w 2883049"/>
                <a:gd name="connsiteY0" fmla="*/ 0 h 1151069"/>
                <a:gd name="connsiteX1" fmla="*/ 0 w 2883049"/>
                <a:gd name="connsiteY1" fmla="*/ 591671 h 1151069"/>
                <a:gd name="connsiteX2" fmla="*/ 2883049 w 2883049"/>
                <a:gd name="connsiteY2" fmla="*/ 1151069 h 1151069"/>
                <a:gd name="connsiteX3" fmla="*/ 2883048 w 2883049"/>
                <a:gd name="connsiteY3" fmla="*/ 527125 h 1151069"/>
                <a:gd name="connsiteX4" fmla="*/ 64546 w 2883049"/>
                <a:gd name="connsiteY4" fmla="*/ 0 h 1151069"/>
                <a:gd name="connsiteX0" fmla="*/ 0 w 2818503"/>
                <a:gd name="connsiteY0" fmla="*/ 0 h 1151069"/>
                <a:gd name="connsiteX1" fmla="*/ 10758 w 2818503"/>
                <a:gd name="connsiteY1" fmla="*/ 580913 h 1151069"/>
                <a:gd name="connsiteX2" fmla="*/ 2818503 w 2818503"/>
                <a:gd name="connsiteY2" fmla="*/ 1151069 h 1151069"/>
                <a:gd name="connsiteX3" fmla="*/ 2818502 w 2818503"/>
                <a:gd name="connsiteY3" fmla="*/ 527125 h 1151069"/>
                <a:gd name="connsiteX4" fmla="*/ 0 w 2818503"/>
                <a:gd name="connsiteY4" fmla="*/ 0 h 1151069"/>
                <a:gd name="connsiteX0" fmla="*/ 0 w 2818502"/>
                <a:gd name="connsiteY0" fmla="*/ 0 h 892885"/>
                <a:gd name="connsiteX1" fmla="*/ 10758 w 2818502"/>
                <a:gd name="connsiteY1" fmla="*/ 580913 h 892885"/>
                <a:gd name="connsiteX2" fmla="*/ 2807746 w 2818502"/>
                <a:gd name="connsiteY2" fmla="*/ 892885 h 892885"/>
                <a:gd name="connsiteX3" fmla="*/ 2818502 w 2818502"/>
                <a:gd name="connsiteY3" fmla="*/ 527125 h 892885"/>
                <a:gd name="connsiteX4" fmla="*/ 0 w 2818502"/>
                <a:gd name="connsiteY4" fmla="*/ 0 h 892885"/>
                <a:gd name="connsiteX0" fmla="*/ 0 w 2893806"/>
                <a:gd name="connsiteY0" fmla="*/ 0 h 935916"/>
                <a:gd name="connsiteX1" fmla="*/ 86062 w 2893806"/>
                <a:gd name="connsiteY1" fmla="*/ 623944 h 935916"/>
                <a:gd name="connsiteX2" fmla="*/ 2883050 w 2893806"/>
                <a:gd name="connsiteY2" fmla="*/ 935916 h 935916"/>
                <a:gd name="connsiteX3" fmla="*/ 2893806 w 2893806"/>
                <a:gd name="connsiteY3" fmla="*/ 570156 h 935916"/>
                <a:gd name="connsiteX4" fmla="*/ 0 w 2893806"/>
                <a:gd name="connsiteY4" fmla="*/ 0 h 935916"/>
                <a:gd name="connsiteX0" fmla="*/ 0 w 2893806"/>
                <a:gd name="connsiteY0" fmla="*/ 0 h 935916"/>
                <a:gd name="connsiteX1" fmla="*/ 21516 w 2893806"/>
                <a:gd name="connsiteY1" fmla="*/ 634702 h 935916"/>
                <a:gd name="connsiteX2" fmla="*/ 2883050 w 2893806"/>
                <a:gd name="connsiteY2" fmla="*/ 935916 h 935916"/>
                <a:gd name="connsiteX3" fmla="*/ 2893806 w 2893806"/>
                <a:gd name="connsiteY3" fmla="*/ 570156 h 935916"/>
                <a:gd name="connsiteX4" fmla="*/ 0 w 2893806"/>
                <a:gd name="connsiteY4" fmla="*/ 0 h 935916"/>
                <a:gd name="connsiteX0" fmla="*/ 0 w 2893806"/>
                <a:gd name="connsiteY0" fmla="*/ 0 h 935916"/>
                <a:gd name="connsiteX1" fmla="*/ 0 w 2893806"/>
                <a:gd name="connsiteY1" fmla="*/ 645460 h 935916"/>
                <a:gd name="connsiteX2" fmla="*/ 2883050 w 2893806"/>
                <a:gd name="connsiteY2" fmla="*/ 935916 h 935916"/>
                <a:gd name="connsiteX3" fmla="*/ 2893806 w 2893806"/>
                <a:gd name="connsiteY3" fmla="*/ 570156 h 935916"/>
                <a:gd name="connsiteX4" fmla="*/ 0 w 2893806"/>
                <a:gd name="connsiteY4" fmla="*/ 0 h 935916"/>
                <a:gd name="connsiteX0" fmla="*/ 0 w 2883050"/>
                <a:gd name="connsiteY0" fmla="*/ 0 h 935916"/>
                <a:gd name="connsiteX1" fmla="*/ 0 w 2883050"/>
                <a:gd name="connsiteY1" fmla="*/ 645460 h 935916"/>
                <a:gd name="connsiteX2" fmla="*/ 2883050 w 2883050"/>
                <a:gd name="connsiteY2" fmla="*/ 935916 h 935916"/>
                <a:gd name="connsiteX3" fmla="*/ 2861534 w 2883050"/>
                <a:gd name="connsiteY3" fmla="*/ 688491 h 935916"/>
                <a:gd name="connsiteX4" fmla="*/ 0 w 2883050"/>
                <a:gd name="connsiteY4" fmla="*/ 0 h 935916"/>
                <a:gd name="connsiteX0" fmla="*/ 0 w 2883050"/>
                <a:gd name="connsiteY0" fmla="*/ 0 h 817581"/>
                <a:gd name="connsiteX1" fmla="*/ 0 w 2883050"/>
                <a:gd name="connsiteY1" fmla="*/ 527125 h 817581"/>
                <a:gd name="connsiteX2" fmla="*/ 2883050 w 2883050"/>
                <a:gd name="connsiteY2" fmla="*/ 817581 h 817581"/>
                <a:gd name="connsiteX3" fmla="*/ 2861534 w 2883050"/>
                <a:gd name="connsiteY3" fmla="*/ 570156 h 817581"/>
                <a:gd name="connsiteX4" fmla="*/ 0 w 2883050"/>
                <a:gd name="connsiteY4" fmla="*/ 0 h 817581"/>
                <a:gd name="connsiteX0" fmla="*/ 0 w 2861534"/>
                <a:gd name="connsiteY0" fmla="*/ 0 h 817581"/>
                <a:gd name="connsiteX1" fmla="*/ 0 w 2861534"/>
                <a:gd name="connsiteY1" fmla="*/ 527125 h 817581"/>
                <a:gd name="connsiteX2" fmla="*/ 2861534 w 2861534"/>
                <a:gd name="connsiteY2" fmla="*/ 817581 h 817581"/>
                <a:gd name="connsiteX3" fmla="*/ 2861534 w 2861534"/>
                <a:gd name="connsiteY3" fmla="*/ 570156 h 817581"/>
                <a:gd name="connsiteX4" fmla="*/ 0 w 2861534"/>
                <a:gd name="connsiteY4" fmla="*/ 0 h 817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61534" h="817581">
                  <a:moveTo>
                    <a:pt x="0" y="0"/>
                  </a:moveTo>
                  <a:lnTo>
                    <a:pt x="0" y="527125"/>
                  </a:lnTo>
                  <a:lnTo>
                    <a:pt x="2861534" y="817581"/>
                  </a:lnTo>
                  <a:lnTo>
                    <a:pt x="2861534" y="570156"/>
                  </a:lnTo>
                  <a:lnTo>
                    <a:pt x="0" y="0"/>
                  </a:lnTo>
                  <a:close/>
                </a:path>
              </a:pathLst>
            </a:custGeom>
            <a:noFill/>
            <a:ln w="381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4359442" y="5411195"/>
              <a:ext cx="425116" cy="369332"/>
            </a:xfrm>
            <a:prstGeom prst="rect">
              <a:avLst/>
            </a:prstGeom>
            <a:noFill/>
          </p:spPr>
          <p:txBody>
            <a:bodyPr wrap="none" rtlCol="0">
              <a:spAutoFit/>
            </a:bodyPr>
            <a:lstStyle/>
            <a:p>
              <a:r>
                <a:rPr lang="en-GB"/>
                <a:t>Pb</a:t>
              </a:r>
            </a:p>
          </p:txBody>
        </p:sp>
      </p:grpSp>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0062" y="3922172"/>
            <a:ext cx="5034688" cy="2788049"/>
          </a:xfrm>
          <a:prstGeom prst="rect">
            <a:avLst/>
          </a:prstGeom>
        </p:spPr>
      </p:pic>
      <p:grpSp>
        <p:nvGrpSpPr>
          <p:cNvPr id="40" name="Group 39"/>
          <p:cNvGrpSpPr/>
          <p:nvPr/>
        </p:nvGrpSpPr>
        <p:grpSpPr>
          <a:xfrm>
            <a:off x="3158483" y="4173153"/>
            <a:ext cx="3251214" cy="1171017"/>
            <a:chOff x="5959738" y="3156527"/>
            <a:chExt cx="3390223" cy="1235598"/>
          </a:xfrm>
        </p:grpSpPr>
        <p:sp>
          <p:nvSpPr>
            <p:cNvPr id="21" name="TextBox 20"/>
            <p:cNvSpPr txBox="1"/>
            <p:nvPr/>
          </p:nvSpPr>
          <p:spPr>
            <a:xfrm>
              <a:off x="7329842" y="3156527"/>
              <a:ext cx="1270840" cy="357225"/>
            </a:xfrm>
            <a:prstGeom prst="rect">
              <a:avLst/>
            </a:prstGeom>
            <a:noFill/>
          </p:spPr>
          <p:txBody>
            <a:bodyPr wrap="none" rtlCol="0">
              <a:spAutoFit/>
            </a:bodyPr>
            <a:lstStyle/>
            <a:p>
              <a:r>
                <a:rPr lang="en-GB" sz="1600"/>
                <a:t>94Rb </a:t>
              </a:r>
              <a:r>
                <a:rPr lang="en-GB" sz="1600" err="1"/>
                <a:t>Coulex</a:t>
              </a:r>
              <a:endParaRPr lang="en-GB" sz="1600"/>
            </a:p>
          </p:txBody>
        </p:sp>
        <p:cxnSp>
          <p:nvCxnSpPr>
            <p:cNvPr id="23" name="Straight Arrow Connector 22"/>
            <p:cNvCxnSpPr/>
            <p:nvPr/>
          </p:nvCxnSpPr>
          <p:spPr>
            <a:xfrm flipH="1">
              <a:off x="5959738" y="3429000"/>
              <a:ext cx="1236394" cy="193719"/>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a:off x="6112034" y="3461868"/>
              <a:ext cx="1170049" cy="405790"/>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6320649" y="3500250"/>
              <a:ext cx="1039271" cy="423487"/>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6473050" y="3525859"/>
              <a:ext cx="961329" cy="550278"/>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6710063" y="3551468"/>
              <a:ext cx="780635" cy="477947"/>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7584987" y="3551937"/>
              <a:ext cx="14644" cy="659444"/>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766744" y="3605573"/>
              <a:ext cx="1583217" cy="617025"/>
            </a:xfrm>
            <a:prstGeom prst="rect">
              <a:avLst/>
            </a:prstGeom>
            <a:noFill/>
          </p:spPr>
          <p:txBody>
            <a:bodyPr wrap="none" rtlCol="0">
              <a:spAutoFit/>
            </a:bodyPr>
            <a:lstStyle/>
            <a:p>
              <a:pPr algn="ctr"/>
              <a:r>
                <a:rPr lang="en-GB" sz="1600"/>
                <a:t>94Sr </a:t>
              </a:r>
              <a:r>
                <a:rPr lang="en-GB" sz="1600" err="1"/>
                <a:t>Coulex</a:t>
              </a:r>
              <a:endParaRPr lang="en-GB" sz="1600"/>
            </a:p>
            <a:p>
              <a:pPr algn="ctr"/>
              <a:r>
                <a:rPr lang="en-GB" sz="1600"/>
                <a:t>(contamination)</a:t>
              </a:r>
            </a:p>
          </p:txBody>
        </p:sp>
        <p:cxnSp>
          <p:nvCxnSpPr>
            <p:cNvPr id="38" name="Straight Arrow Connector 37"/>
            <p:cNvCxnSpPr/>
            <p:nvPr/>
          </p:nvCxnSpPr>
          <p:spPr>
            <a:xfrm>
              <a:off x="8530246" y="4211381"/>
              <a:ext cx="2202" cy="180744"/>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gr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66350" y="3759572"/>
            <a:ext cx="4274339" cy="2366992"/>
          </a:xfrm>
          <a:prstGeom prst="rect">
            <a:avLst/>
          </a:prstGeom>
        </p:spPr>
      </p:pic>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46280" y="1455833"/>
            <a:ext cx="4240777" cy="2134791"/>
          </a:xfrm>
          <a:prstGeom prst="rect">
            <a:avLst/>
          </a:prstGeom>
        </p:spPr>
      </p:pic>
      <p:sp>
        <p:nvSpPr>
          <p:cNvPr id="2" name="TextBox 1"/>
          <p:cNvSpPr txBox="1"/>
          <p:nvPr/>
        </p:nvSpPr>
        <p:spPr>
          <a:xfrm>
            <a:off x="8068335" y="1996637"/>
            <a:ext cx="1938992" cy="307777"/>
          </a:xfrm>
          <a:prstGeom prst="rect">
            <a:avLst/>
          </a:prstGeom>
          <a:noFill/>
        </p:spPr>
        <p:txBody>
          <a:bodyPr wrap="none" rtlCol="0">
            <a:spAutoFit/>
          </a:bodyPr>
          <a:lstStyle/>
          <a:p>
            <a:r>
              <a:rPr lang="en-GB" sz="1400" dirty="0"/>
              <a:t>298 </a:t>
            </a:r>
            <a:r>
              <a:rPr lang="en-GB" sz="1400" dirty="0" err="1"/>
              <a:t>keV</a:t>
            </a:r>
            <a:r>
              <a:rPr lang="en-GB" sz="1400" dirty="0"/>
              <a:t> (</a:t>
            </a:r>
            <a:r>
              <a:rPr lang="en-GB" sz="1400" baseline="30000" dirty="0"/>
              <a:t>210</a:t>
            </a:r>
            <a:r>
              <a:rPr lang="en-GB" sz="1400" dirty="0"/>
              <a:t>Pb :4</a:t>
            </a:r>
            <a:r>
              <a:rPr lang="en-GB" sz="1400" baseline="30000" dirty="0"/>
              <a:t>+</a:t>
            </a:r>
            <a:r>
              <a:rPr lang="en-GB" sz="1400" dirty="0"/>
              <a:t> </a:t>
            </a:r>
            <a:r>
              <a:rPr lang="en-GB" sz="1400" dirty="0">
                <a:latin typeface="Symbol" charset="2"/>
                <a:ea typeface="Symbol" charset="2"/>
                <a:cs typeface="Symbol" charset="2"/>
              </a:rPr>
              <a:t>® </a:t>
            </a:r>
            <a:r>
              <a:rPr lang="en-GB" sz="1400" dirty="0">
                <a:ea typeface="Symbol" charset="2"/>
                <a:cs typeface="Symbol" charset="2"/>
              </a:rPr>
              <a:t>2</a:t>
            </a:r>
            <a:r>
              <a:rPr lang="en-GB" sz="1400" baseline="30000" dirty="0">
                <a:ea typeface="Symbol" charset="2"/>
                <a:cs typeface="Symbol" charset="2"/>
              </a:rPr>
              <a:t>+</a:t>
            </a:r>
            <a:r>
              <a:rPr lang="en-GB" sz="1400" dirty="0">
                <a:ea typeface="Symbol" charset="2"/>
                <a:cs typeface="Symbol" charset="2"/>
              </a:rPr>
              <a:t>)</a:t>
            </a:r>
            <a:endParaRPr lang="en-GB" sz="1400" dirty="0">
              <a:latin typeface="Symbol" charset="2"/>
              <a:ea typeface="Symbol" charset="2"/>
              <a:cs typeface="Symbol" charset="2"/>
            </a:endParaRPr>
          </a:p>
        </p:txBody>
      </p:sp>
      <p:sp>
        <p:nvSpPr>
          <p:cNvPr id="31" name="TextBox 30"/>
          <p:cNvSpPr txBox="1"/>
          <p:nvPr/>
        </p:nvSpPr>
        <p:spPr>
          <a:xfrm>
            <a:off x="6809678" y="1295060"/>
            <a:ext cx="3568390" cy="338554"/>
          </a:xfrm>
          <a:prstGeom prst="rect">
            <a:avLst/>
          </a:prstGeom>
          <a:solidFill>
            <a:schemeClr val="bg1"/>
          </a:solidFill>
        </p:spPr>
        <p:txBody>
          <a:bodyPr wrap="square" rtlCol="0">
            <a:spAutoFit/>
          </a:bodyPr>
          <a:lstStyle/>
          <a:p>
            <a:pPr algn="ctr"/>
            <a:r>
              <a:rPr lang="en-GB" sz="1600" b="1" dirty="0"/>
              <a:t>Gate in 799 </a:t>
            </a:r>
            <a:r>
              <a:rPr lang="en-GB" sz="1600" b="1" dirty="0" err="1"/>
              <a:t>keV</a:t>
            </a:r>
            <a:r>
              <a:rPr lang="en-GB" sz="1600" b="1" dirty="0"/>
              <a:t> (</a:t>
            </a:r>
            <a:r>
              <a:rPr lang="en-GB" sz="1600" b="1" baseline="30000" dirty="0"/>
              <a:t>210</a:t>
            </a:r>
            <a:r>
              <a:rPr lang="en-GB" sz="1600" b="1" dirty="0"/>
              <a:t>Pb :2</a:t>
            </a:r>
            <a:r>
              <a:rPr lang="en-GB" sz="1600" b="1" baseline="30000" dirty="0"/>
              <a:t>+</a:t>
            </a:r>
            <a:r>
              <a:rPr lang="en-GB" sz="1600" b="1" dirty="0"/>
              <a:t> </a:t>
            </a:r>
            <a:r>
              <a:rPr lang="en-GB" sz="1600" b="1" dirty="0">
                <a:latin typeface="Symbol" charset="2"/>
                <a:ea typeface="Symbol" charset="2"/>
                <a:cs typeface="Symbol" charset="2"/>
              </a:rPr>
              <a:t>® </a:t>
            </a:r>
            <a:r>
              <a:rPr lang="en-GB" sz="1600" b="1" dirty="0">
                <a:ea typeface="Symbol" charset="2"/>
                <a:cs typeface="Symbol" charset="2"/>
              </a:rPr>
              <a:t>0</a:t>
            </a:r>
            <a:r>
              <a:rPr lang="en-GB" sz="1600" b="1" baseline="30000" dirty="0">
                <a:ea typeface="Symbol" charset="2"/>
                <a:cs typeface="Symbol" charset="2"/>
              </a:rPr>
              <a:t>+</a:t>
            </a:r>
            <a:r>
              <a:rPr lang="en-GB" sz="1600" b="1" dirty="0">
                <a:ea typeface="Symbol" charset="2"/>
                <a:cs typeface="Symbol" charset="2"/>
              </a:rPr>
              <a:t>)</a:t>
            </a:r>
            <a:endParaRPr lang="en-GB" sz="1600" b="1" dirty="0">
              <a:latin typeface="Symbol" charset="2"/>
              <a:ea typeface="Symbol" charset="2"/>
              <a:cs typeface="Symbol" charset="2"/>
            </a:endParaRPr>
          </a:p>
        </p:txBody>
      </p:sp>
      <p:sp>
        <p:nvSpPr>
          <p:cNvPr id="34" name="TextBox 33"/>
          <p:cNvSpPr txBox="1"/>
          <p:nvPr/>
        </p:nvSpPr>
        <p:spPr>
          <a:xfrm>
            <a:off x="8082568" y="4200343"/>
            <a:ext cx="987771" cy="307777"/>
          </a:xfrm>
          <a:prstGeom prst="rect">
            <a:avLst/>
          </a:prstGeom>
          <a:noFill/>
        </p:spPr>
        <p:txBody>
          <a:bodyPr wrap="none" rtlCol="0">
            <a:spAutoFit/>
          </a:bodyPr>
          <a:lstStyle/>
          <a:p>
            <a:r>
              <a:rPr lang="en-GB" sz="1400" b="1" baseline="30000" dirty="0"/>
              <a:t>210</a:t>
            </a:r>
            <a:r>
              <a:rPr lang="en-GB" sz="1400" b="1" dirty="0"/>
              <a:t>Pb lines </a:t>
            </a:r>
            <a:endParaRPr lang="en-GB" sz="1400" b="1" dirty="0">
              <a:latin typeface="Symbol" charset="2"/>
              <a:ea typeface="Symbol" charset="2"/>
              <a:cs typeface="Symbol" charset="2"/>
            </a:endParaRPr>
          </a:p>
        </p:txBody>
      </p:sp>
      <p:cxnSp>
        <p:nvCxnSpPr>
          <p:cNvPr id="36" name="Straight Arrow Connector 35"/>
          <p:cNvCxnSpPr/>
          <p:nvPr/>
        </p:nvCxnSpPr>
        <p:spPr>
          <a:xfrm flipH="1">
            <a:off x="7525935" y="4523181"/>
            <a:ext cx="810086" cy="477237"/>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7626451" y="4523180"/>
            <a:ext cx="840217" cy="712190"/>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640205" y="4512095"/>
            <a:ext cx="493365" cy="832075"/>
          </a:xfrm>
          <a:prstGeom prst="straightConnector1">
            <a:avLst/>
          </a:prstGeom>
          <a:ln w="19050">
            <a:solidFill>
              <a:schemeClr val="bg2">
                <a:lumMod val="25000"/>
              </a:schemeClr>
            </a:solidFill>
            <a:tailEnd type="stealth"/>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7800313" y="5117839"/>
            <a:ext cx="268022" cy="307777"/>
          </a:xfrm>
          <a:prstGeom prst="rect">
            <a:avLst/>
          </a:prstGeom>
          <a:noFill/>
        </p:spPr>
        <p:txBody>
          <a:bodyPr wrap="none" rtlCol="0">
            <a:spAutoFit/>
          </a:bodyPr>
          <a:lstStyle/>
          <a:p>
            <a:r>
              <a:rPr lang="en-GB" sz="1400" b="1" dirty="0"/>
              <a:t>?</a:t>
            </a:r>
            <a:endParaRPr lang="en-GB" sz="1400" b="1" dirty="0">
              <a:latin typeface="Symbol" charset="2"/>
              <a:ea typeface="Symbol" charset="2"/>
              <a:cs typeface="Symbol" charset="2"/>
            </a:endParaRPr>
          </a:p>
        </p:txBody>
      </p:sp>
      <p:sp>
        <p:nvSpPr>
          <p:cNvPr id="44" name="TextBox 43"/>
          <p:cNvSpPr txBox="1"/>
          <p:nvPr/>
        </p:nvSpPr>
        <p:spPr>
          <a:xfrm>
            <a:off x="8409667" y="5185364"/>
            <a:ext cx="268022" cy="307777"/>
          </a:xfrm>
          <a:prstGeom prst="rect">
            <a:avLst/>
          </a:prstGeom>
          <a:noFill/>
        </p:spPr>
        <p:txBody>
          <a:bodyPr wrap="none" rtlCol="0">
            <a:spAutoFit/>
          </a:bodyPr>
          <a:lstStyle/>
          <a:p>
            <a:r>
              <a:rPr lang="en-GB" sz="1400" b="1" dirty="0"/>
              <a:t>?</a:t>
            </a:r>
            <a:endParaRPr lang="en-GB" sz="1400" b="1" dirty="0">
              <a:latin typeface="Symbol" charset="2"/>
              <a:ea typeface="Symbol" charset="2"/>
              <a:cs typeface="Symbol" charset="2"/>
            </a:endParaRPr>
          </a:p>
        </p:txBody>
      </p:sp>
    </p:spTree>
    <p:extLst>
      <p:ext uri="{BB962C8B-B14F-4D97-AF65-F5344CB8AC3E}">
        <p14:creationId xmlns:p14="http://schemas.microsoft.com/office/powerpoint/2010/main" val="3869589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linds(horizont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1" grpId="0" animBg="1"/>
      <p:bldP spid="34" grpId="0"/>
      <p:bldP spid="43"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9486" y="2097642"/>
            <a:ext cx="5237316" cy="3927987"/>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5047" y="4061635"/>
            <a:ext cx="3464079" cy="2598059"/>
          </a:xfrm>
          <a:prstGeom prst="rect">
            <a:avLst/>
          </a:prstGeom>
        </p:spPr>
      </p:pic>
      <p:pic>
        <p:nvPicPr>
          <p:cNvPr id="6" name="Picture 5"/>
          <p:cNvPicPr>
            <a:picLocks noChangeAspect="1"/>
          </p:cNvPicPr>
          <p:nvPr/>
        </p:nvPicPr>
        <p:blipFill rotWithShape="1">
          <a:blip r:embed="rId4"/>
          <a:srcRect t="13656" b="12982"/>
          <a:stretch/>
        </p:blipFill>
        <p:spPr>
          <a:xfrm>
            <a:off x="4484360" y="489098"/>
            <a:ext cx="7266023" cy="2998381"/>
          </a:xfrm>
          <a:prstGeom prst="rect">
            <a:avLst/>
          </a:prstGeom>
        </p:spPr>
      </p:pic>
    </p:spTree>
    <p:extLst>
      <p:ext uri="{BB962C8B-B14F-4D97-AF65-F5344CB8AC3E}">
        <p14:creationId xmlns:p14="http://schemas.microsoft.com/office/powerpoint/2010/main" val="7351373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b-dep-op-elogbook.web.cern.ch/ab-dep-op-elogbook/elogbook/attach.php?attachId=1775995&amp;type=png&amp;fname=2017110617002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76243" y="3349176"/>
            <a:ext cx="3516926" cy="27432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25313" y="792363"/>
            <a:ext cx="3255415" cy="244156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54706" y="792363"/>
            <a:ext cx="3223690" cy="2417767"/>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7319" y="1750914"/>
            <a:ext cx="3945565" cy="263037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366817" y="3526551"/>
            <a:ext cx="2963524" cy="2222643"/>
          </a:xfrm>
          <a:prstGeom prst="rect">
            <a:avLst/>
          </a:prstGeom>
        </p:spPr>
      </p:pic>
      <p:sp>
        <p:nvSpPr>
          <p:cNvPr id="9" name="TextBox 8"/>
          <p:cNvSpPr txBox="1"/>
          <p:nvPr/>
        </p:nvSpPr>
        <p:spPr>
          <a:xfrm>
            <a:off x="4525313" y="89583"/>
            <a:ext cx="2770438" cy="461665"/>
          </a:xfrm>
          <a:prstGeom prst="rect">
            <a:avLst/>
          </a:prstGeom>
          <a:noFill/>
        </p:spPr>
        <p:txBody>
          <a:bodyPr wrap="none" rtlCol="0">
            <a:spAutoFit/>
          </a:bodyPr>
          <a:lstStyle/>
          <a:p>
            <a:r>
              <a:rPr lang="en-GB" sz="2400" dirty="0" smtClean="0"/>
              <a:t>ISS: tests in week 49 </a:t>
            </a:r>
            <a:endParaRPr lang="en-GB" sz="2400" dirty="0"/>
          </a:p>
        </p:txBody>
      </p:sp>
      <p:sp>
        <p:nvSpPr>
          <p:cNvPr id="10" name="TextBox 9"/>
          <p:cNvSpPr txBox="1"/>
          <p:nvPr/>
        </p:nvSpPr>
        <p:spPr>
          <a:xfrm>
            <a:off x="1493788" y="6207629"/>
            <a:ext cx="10376110" cy="461665"/>
          </a:xfrm>
          <a:prstGeom prst="rect">
            <a:avLst/>
          </a:prstGeom>
          <a:solidFill>
            <a:srgbClr val="FFFF00"/>
          </a:solidFill>
        </p:spPr>
        <p:txBody>
          <a:bodyPr wrap="none" rtlCol="0">
            <a:spAutoFit/>
          </a:bodyPr>
          <a:lstStyle/>
          <a:p>
            <a:r>
              <a:rPr lang="en-GB" sz="2400" dirty="0" smtClean="0"/>
              <a:t>Also, successful re-energising of the WISARD magnet to 9T… stable beams in 2018</a:t>
            </a:r>
            <a:endParaRPr lang="en-GB" sz="2400" dirty="0"/>
          </a:p>
        </p:txBody>
      </p:sp>
    </p:spTree>
    <p:extLst>
      <p:ext uri="{BB962C8B-B14F-4D97-AF65-F5344CB8AC3E}">
        <p14:creationId xmlns:p14="http://schemas.microsoft.com/office/powerpoint/2010/main" val="19392722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3332658628"/>
              </p:ext>
            </p:extLst>
          </p:nvPr>
        </p:nvGraphicFramePr>
        <p:xfrm>
          <a:off x="694530" y="341630"/>
          <a:ext cx="10369709" cy="621157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20548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2269809291"/>
              </p:ext>
            </p:extLst>
          </p:nvPr>
        </p:nvGraphicFramePr>
        <p:xfrm>
          <a:off x="749147" y="760163"/>
          <a:ext cx="10554159" cy="570673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1549400" y="1549400"/>
            <a:ext cx="6824369" cy="923330"/>
          </a:xfrm>
          <a:prstGeom prst="rect">
            <a:avLst/>
          </a:prstGeom>
          <a:noFill/>
        </p:spPr>
        <p:txBody>
          <a:bodyPr wrap="none" rtlCol="0">
            <a:spAutoFit/>
          </a:bodyPr>
          <a:lstStyle/>
          <a:p>
            <a:r>
              <a:rPr lang="en-GB" dirty="0" smtClean="0"/>
              <a:t>HRS “underused”? </a:t>
            </a:r>
          </a:p>
          <a:p>
            <a:r>
              <a:rPr lang="en-GB" dirty="0" smtClean="0"/>
              <a:t>Little downtime compared to 2016: benefits of interleaving H/L ISOLDE</a:t>
            </a:r>
            <a:endParaRPr lang="en-GB" dirty="0"/>
          </a:p>
          <a:p>
            <a:r>
              <a:rPr lang="en-GB" dirty="0" smtClean="0"/>
              <a:t>Few days without physics on either GPS or HRS </a:t>
            </a:r>
          </a:p>
        </p:txBody>
      </p:sp>
    </p:spTree>
    <p:extLst>
      <p:ext uri="{BB962C8B-B14F-4D97-AF65-F5344CB8AC3E}">
        <p14:creationId xmlns:p14="http://schemas.microsoft.com/office/powerpoint/2010/main" val="37971001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ext uri="{D42A27DB-BD31-4B8C-83A1-F6EECF244321}">
                <p14:modId xmlns:p14="http://schemas.microsoft.com/office/powerpoint/2010/main" val="3745831855"/>
              </p:ext>
            </p:extLst>
          </p:nvPr>
        </p:nvGraphicFramePr>
        <p:xfrm>
          <a:off x="6893876" y="398437"/>
          <a:ext cx="4371975" cy="2105025"/>
        </p:xfrm>
        <a:graphic>
          <a:graphicData uri="http://schemas.openxmlformats.org/presentationml/2006/ole">
            <mc:AlternateContent xmlns:mc="http://schemas.openxmlformats.org/markup-compatibility/2006">
              <mc:Choice xmlns:v="urn:schemas-microsoft-com:vml" Requires="v">
                <p:oleObj spid="_x0000_s1100" name="Worksheet" r:id="rId4" imgW="4371975" imgH="2105025" progId="Excel.Sheet.12">
                  <p:embed/>
                </p:oleObj>
              </mc:Choice>
              <mc:Fallback>
                <p:oleObj name="Worksheet" r:id="rId4" imgW="4371975" imgH="2105025" progId="Excel.Sheet.12">
                  <p:embed/>
                  <p:pic>
                    <p:nvPicPr>
                      <p:cNvPr id="0" name=""/>
                      <p:cNvPicPr/>
                      <p:nvPr/>
                    </p:nvPicPr>
                    <p:blipFill>
                      <a:blip r:embed="rId5"/>
                      <a:stretch>
                        <a:fillRect/>
                      </a:stretch>
                    </p:blipFill>
                    <p:spPr>
                      <a:xfrm>
                        <a:off x="6893876" y="398437"/>
                        <a:ext cx="4371975" cy="2105025"/>
                      </a:xfrm>
                      <a:prstGeom prst="rect">
                        <a:avLst/>
                      </a:prstGeom>
                      <a:solidFill>
                        <a:schemeClr val="bg1"/>
                      </a:solidFill>
                    </p:spPr>
                  </p:pic>
                </p:oleObj>
              </mc:Fallback>
            </mc:AlternateContent>
          </a:graphicData>
        </a:graphic>
      </p:graphicFrame>
      <p:pic>
        <p:nvPicPr>
          <p:cNvPr id="2" name="Picture 1"/>
          <p:cNvPicPr>
            <a:picLocks noChangeAspect="1"/>
          </p:cNvPicPr>
          <p:nvPr/>
        </p:nvPicPr>
        <p:blipFill>
          <a:blip r:embed="rId6"/>
          <a:stretch>
            <a:fillRect/>
          </a:stretch>
        </p:blipFill>
        <p:spPr>
          <a:xfrm>
            <a:off x="164885" y="1052623"/>
            <a:ext cx="6218430" cy="4158773"/>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2369224629"/>
              </p:ext>
            </p:extLst>
          </p:nvPr>
        </p:nvGraphicFramePr>
        <p:xfrm>
          <a:off x="6524839" y="2711302"/>
          <a:ext cx="5379348" cy="3673044"/>
        </p:xfrm>
        <a:graphic>
          <a:graphicData uri="http://schemas.openxmlformats.org/presentationml/2006/ole">
            <mc:AlternateContent xmlns:mc="http://schemas.openxmlformats.org/markup-compatibility/2006">
              <mc:Choice xmlns:v="urn:schemas-microsoft-com:vml" Requires="v">
                <p:oleObj spid="_x0000_s1101" name="Worksheet" r:id="rId7" imgW="5705475" imgH="3895725" progId="Excel.Sheet.12">
                  <p:embed/>
                </p:oleObj>
              </mc:Choice>
              <mc:Fallback>
                <p:oleObj name="Worksheet" r:id="rId7" imgW="5705475" imgH="3895725" progId="Excel.Sheet.12">
                  <p:embed/>
                  <p:pic>
                    <p:nvPicPr>
                      <p:cNvPr id="0" name=""/>
                      <p:cNvPicPr/>
                      <p:nvPr/>
                    </p:nvPicPr>
                    <p:blipFill>
                      <a:blip r:embed="rId8"/>
                      <a:stretch>
                        <a:fillRect/>
                      </a:stretch>
                    </p:blipFill>
                    <p:spPr>
                      <a:xfrm>
                        <a:off x="6524839" y="2711302"/>
                        <a:ext cx="5379348" cy="3673044"/>
                      </a:xfrm>
                      <a:prstGeom prst="rect">
                        <a:avLst/>
                      </a:prstGeom>
                      <a:solidFill>
                        <a:schemeClr val="bg1"/>
                      </a:solidFill>
                    </p:spPr>
                  </p:pic>
                </p:oleObj>
              </mc:Fallback>
            </mc:AlternateContent>
          </a:graphicData>
        </a:graphic>
      </p:graphicFrame>
    </p:spTree>
    <p:extLst>
      <p:ext uri="{BB962C8B-B14F-4D97-AF65-F5344CB8AC3E}">
        <p14:creationId xmlns:p14="http://schemas.microsoft.com/office/powerpoint/2010/main" val="8390593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nvPr>
        </p:nvGraphicFramePr>
        <p:xfrm>
          <a:off x="203200" y="254000"/>
          <a:ext cx="11010900" cy="6515100"/>
        </p:xfrm>
        <a:graphic>
          <a:graphicData uri="http://schemas.openxmlformats.org/drawingml/2006/chart">
            <c:chart xmlns:c="http://schemas.openxmlformats.org/drawingml/2006/chart" xmlns:r="http://schemas.openxmlformats.org/officeDocument/2006/relationships" r:id="rId2"/>
          </a:graphicData>
        </a:graphic>
      </p:graphicFrame>
      <p:sp>
        <p:nvSpPr>
          <p:cNvPr id="5" name="Right Arrow 4"/>
          <p:cNvSpPr/>
          <p:nvPr/>
        </p:nvSpPr>
        <p:spPr>
          <a:xfrm rot="10800000">
            <a:off x="11214100" y="4419600"/>
            <a:ext cx="812800" cy="914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ight Arrow 5"/>
          <p:cNvSpPr/>
          <p:nvPr/>
        </p:nvSpPr>
        <p:spPr>
          <a:xfrm rot="10800000">
            <a:off x="4365523" y="1740310"/>
            <a:ext cx="812800" cy="9144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8868697" y="1012723"/>
            <a:ext cx="2313454" cy="523220"/>
          </a:xfrm>
          <a:prstGeom prst="rect">
            <a:avLst/>
          </a:prstGeom>
          <a:noFill/>
        </p:spPr>
        <p:txBody>
          <a:bodyPr wrap="none" rtlCol="0">
            <a:spAutoFit/>
          </a:bodyPr>
          <a:lstStyle/>
          <a:p>
            <a:r>
              <a:rPr lang="en-GB" sz="2800" dirty="0" smtClean="0">
                <a:solidFill>
                  <a:schemeClr val="bg1"/>
                </a:solidFill>
              </a:rPr>
              <a:t>900 HIE-shifts!</a:t>
            </a:r>
            <a:endParaRPr lang="en-GB" sz="2800" dirty="0">
              <a:solidFill>
                <a:schemeClr val="bg1"/>
              </a:solidFill>
            </a:endParaRPr>
          </a:p>
        </p:txBody>
      </p:sp>
    </p:spTree>
    <p:extLst>
      <p:ext uri="{BB962C8B-B14F-4D97-AF65-F5344CB8AC3E}">
        <p14:creationId xmlns:p14="http://schemas.microsoft.com/office/powerpoint/2010/main" val="5288530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64329" y="173138"/>
            <a:ext cx="3910109" cy="584775"/>
          </a:xfrm>
          <a:prstGeom prst="rect">
            <a:avLst/>
          </a:prstGeom>
          <a:noFill/>
        </p:spPr>
        <p:txBody>
          <a:bodyPr wrap="none" rtlCol="0">
            <a:spAutoFit/>
          </a:bodyPr>
          <a:lstStyle/>
          <a:p>
            <a:r>
              <a:rPr lang="en-GB" sz="3200" dirty="0" smtClean="0"/>
              <a:t>Safety and training </a:t>
            </a:r>
            <a:r>
              <a:rPr lang="en-GB" sz="3200" dirty="0" err="1" smtClean="0"/>
              <a:t>etc</a:t>
            </a:r>
            <a:endParaRPr lang="en-GB" sz="3200" dirty="0"/>
          </a:p>
        </p:txBody>
      </p:sp>
      <p:sp>
        <p:nvSpPr>
          <p:cNvPr id="5" name="TextBox 4"/>
          <p:cNvSpPr txBox="1"/>
          <p:nvPr/>
        </p:nvSpPr>
        <p:spPr>
          <a:xfrm>
            <a:off x="596768" y="1049153"/>
            <a:ext cx="5245232" cy="5355312"/>
          </a:xfrm>
          <a:prstGeom prst="rect">
            <a:avLst/>
          </a:prstGeom>
          <a:solidFill>
            <a:schemeClr val="accent6">
              <a:lumMod val="40000"/>
              <a:lumOff val="60000"/>
            </a:schemeClr>
          </a:solidFill>
        </p:spPr>
        <p:txBody>
          <a:bodyPr wrap="square" rtlCol="0">
            <a:spAutoFit/>
          </a:bodyPr>
          <a:lstStyle/>
          <a:p>
            <a:r>
              <a:rPr lang="en-GB" dirty="0" smtClean="0"/>
              <a:t>Required training for </a:t>
            </a:r>
            <a:r>
              <a:rPr lang="en-GB" b="1" dirty="0" smtClean="0">
                <a:solidFill>
                  <a:srgbClr val="FF0000"/>
                </a:solidFill>
              </a:rPr>
              <a:t>ISOHALL</a:t>
            </a:r>
          </a:p>
          <a:p>
            <a:endParaRPr lang="en-GB" dirty="0"/>
          </a:p>
          <a:p>
            <a:r>
              <a:rPr lang="en-GB" dirty="0" smtClean="0"/>
              <a:t>Online: </a:t>
            </a:r>
          </a:p>
          <a:p>
            <a:endParaRPr lang="en-GB" dirty="0"/>
          </a:p>
          <a:p>
            <a:pPr marL="285750" indent="-285750">
              <a:buFont typeface="Arial" panose="020B0604020202020204" pitchFamily="34" charset="0"/>
              <a:buChar char="•"/>
            </a:pPr>
            <a:r>
              <a:rPr lang="en-GB" dirty="0" smtClean="0"/>
              <a:t>Safety at CERN</a:t>
            </a:r>
          </a:p>
          <a:p>
            <a:pPr marL="285750" indent="-285750">
              <a:buFont typeface="Arial" panose="020B0604020202020204" pitchFamily="34" charset="0"/>
              <a:buChar char="•"/>
            </a:pPr>
            <a:r>
              <a:rPr lang="en-GB" dirty="0" smtClean="0"/>
              <a:t>RP supervised (changed since last year)</a:t>
            </a:r>
          </a:p>
          <a:p>
            <a:pPr marL="285750" indent="-285750">
              <a:buFont typeface="Arial" panose="020B0604020202020204" pitchFamily="34" charset="0"/>
              <a:buChar char="•"/>
            </a:pPr>
            <a:r>
              <a:rPr lang="en-GB" dirty="0" smtClean="0"/>
              <a:t>Basic electrical awareness</a:t>
            </a:r>
          </a:p>
          <a:p>
            <a:pPr marL="285750" indent="-285750">
              <a:buFont typeface="Arial" panose="020B0604020202020204" pitchFamily="34" charset="0"/>
              <a:buChar char="•"/>
            </a:pPr>
            <a:endParaRPr lang="en-GB" dirty="0"/>
          </a:p>
          <a:p>
            <a:r>
              <a:rPr lang="en-GB" dirty="0" smtClean="0"/>
              <a:t>Hands-on: </a:t>
            </a:r>
          </a:p>
          <a:p>
            <a:endParaRPr lang="en-GB" dirty="0"/>
          </a:p>
          <a:p>
            <a:pPr marL="285750" indent="-285750">
              <a:buFont typeface="Arial" panose="020B0604020202020204" pitchFamily="34" charset="0"/>
              <a:buChar char="•"/>
            </a:pPr>
            <a:r>
              <a:rPr lang="en-GB" dirty="0" smtClean="0"/>
              <a:t>Electrical awareness</a:t>
            </a:r>
          </a:p>
          <a:p>
            <a:pPr marL="285750" indent="-285750">
              <a:buFont typeface="Arial" panose="020B0604020202020204" pitchFamily="34" charset="0"/>
              <a:buChar char="•"/>
            </a:pPr>
            <a:r>
              <a:rPr lang="en-GB" dirty="0" smtClean="0">
                <a:solidFill>
                  <a:srgbClr val="FF0000"/>
                </a:solidFill>
              </a:rPr>
              <a:t>RP hands-on </a:t>
            </a:r>
            <a:r>
              <a:rPr lang="en-GB" dirty="0" smtClean="0">
                <a:solidFill>
                  <a:srgbClr val="FF0000"/>
                </a:solidFill>
                <a:sym typeface="Wingdings" panose="05000000000000000000" pitchFamily="2" charset="2"/>
              </a:rPr>
              <a:t> going to be linked in December</a:t>
            </a:r>
            <a:endParaRPr lang="en-GB" dirty="0" smtClean="0">
              <a:solidFill>
                <a:srgbClr val="FF0000"/>
              </a:solidFill>
            </a:endParaRPr>
          </a:p>
          <a:p>
            <a:pPr marL="285750" indent="-285750">
              <a:buFont typeface="Arial" panose="020B0604020202020204" pitchFamily="34" charset="0"/>
              <a:buChar char="•"/>
            </a:pPr>
            <a:endParaRPr lang="en-GB" dirty="0"/>
          </a:p>
          <a:p>
            <a:r>
              <a:rPr lang="en-GB" dirty="0" smtClean="0"/>
              <a:t>Every Tuesday @ 1300 – 1700), training centre </a:t>
            </a:r>
            <a:r>
              <a:rPr lang="en-GB" dirty="0" err="1" smtClean="0"/>
              <a:t>Prevessin</a:t>
            </a:r>
            <a:r>
              <a:rPr lang="en-GB" dirty="0" smtClean="0"/>
              <a:t>. </a:t>
            </a:r>
          </a:p>
          <a:p>
            <a:endParaRPr lang="en-GB" dirty="0"/>
          </a:p>
          <a:p>
            <a:r>
              <a:rPr lang="en-GB" b="1" i="1" dirty="0" smtClean="0">
                <a:solidFill>
                  <a:srgbClr val="FF0000"/>
                </a:solidFill>
              </a:rPr>
              <a:t>External trainer: Recent cancellations have been a problem. Meeting soon to discuss this. </a:t>
            </a:r>
            <a:endParaRPr lang="en-GB" dirty="0" smtClean="0"/>
          </a:p>
          <a:p>
            <a:endParaRPr lang="en-GB" dirty="0"/>
          </a:p>
        </p:txBody>
      </p:sp>
      <p:sp>
        <p:nvSpPr>
          <p:cNvPr id="8" name="TextBox 7"/>
          <p:cNvSpPr txBox="1"/>
          <p:nvPr/>
        </p:nvSpPr>
        <p:spPr>
          <a:xfrm>
            <a:off x="8747393" y="1230757"/>
            <a:ext cx="1120820" cy="646331"/>
          </a:xfrm>
          <a:prstGeom prst="rect">
            <a:avLst/>
          </a:prstGeom>
          <a:noFill/>
        </p:spPr>
        <p:txBody>
          <a:bodyPr wrap="none" rtlCol="0">
            <a:spAutoFit/>
          </a:bodyPr>
          <a:lstStyle/>
          <a:p>
            <a:r>
              <a:rPr lang="en-GB" sz="3600" dirty="0" smtClean="0"/>
              <a:t>2018</a:t>
            </a:r>
            <a:endParaRPr lang="en-GB" sz="3600" dirty="0"/>
          </a:p>
        </p:txBody>
      </p:sp>
      <p:sp>
        <p:nvSpPr>
          <p:cNvPr id="9" name="TextBox 8"/>
          <p:cNvSpPr txBox="1"/>
          <p:nvPr/>
        </p:nvSpPr>
        <p:spPr>
          <a:xfrm>
            <a:off x="6487960" y="2236425"/>
            <a:ext cx="5639685" cy="3416320"/>
          </a:xfrm>
          <a:prstGeom prst="rect">
            <a:avLst/>
          </a:prstGeom>
          <a:solidFill>
            <a:srgbClr val="92D050"/>
          </a:solidFill>
        </p:spPr>
        <p:txBody>
          <a:bodyPr wrap="none" rtlCol="0">
            <a:spAutoFit/>
          </a:bodyPr>
          <a:lstStyle/>
          <a:p>
            <a:r>
              <a:rPr lang="en-GB" sz="2400" dirty="0" smtClean="0"/>
              <a:t>Beam requests sent out just after Christmas</a:t>
            </a:r>
          </a:p>
          <a:p>
            <a:endParaRPr lang="en-GB" sz="2400" dirty="0"/>
          </a:p>
          <a:p>
            <a:r>
              <a:rPr lang="en-GB" sz="2400" dirty="0" smtClean="0"/>
              <a:t>Protons from ~ Easter/end of March</a:t>
            </a:r>
          </a:p>
          <a:p>
            <a:endParaRPr lang="en-GB" sz="2400" dirty="0"/>
          </a:p>
          <a:p>
            <a:r>
              <a:rPr lang="en-GB" sz="2400" dirty="0" smtClean="0"/>
              <a:t>HIE ISOLDE from ~ end of June </a:t>
            </a:r>
          </a:p>
          <a:p>
            <a:endParaRPr lang="en-GB" sz="2400" dirty="0"/>
          </a:p>
          <a:p>
            <a:r>
              <a:rPr lang="en-GB" sz="2400" dirty="0" smtClean="0"/>
              <a:t>4 </a:t>
            </a:r>
            <a:r>
              <a:rPr lang="en-GB" sz="2400" dirty="0" err="1" smtClean="0"/>
              <a:t>cryomodules</a:t>
            </a:r>
            <a:r>
              <a:rPr lang="en-GB" sz="2400" dirty="0" smtClean="0"/>
              <a:t>: transfer reactions</a:t>
            </a:r>
          </a:p>
          <a:p>
            <a:endParaRPr lang="en-GB" sz="2400" dirty="0"/>
          </a:p>
          <a:p>
            <a:r>
              <a:rPr lang="en-GB" sz="2400" dirty="0" smtClean="0"/>
              <a:t>Continue with interleaving low and high…</a:t>
            </a:r>
            <a:endParaRPr lang="en-GB" sz="2400" dirty="0"/>
          </a:p>
        </p:txBody>
      </p:sp>
    </p:spTree>
    <p:extLst>
      <p:ext uri="{BB962C8B-B14F-4D97-AF65-F5344CB8AC3E}">
        <p14:creationId xmlns:p14="http://schemas.microsoft.com/office/powerpoint/2010/main" val="30498423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SOLDE,Experiments and Track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449" y="3937000"/>
            <a:ext cx="3574051" cy="244475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6710160"/>
          <p:cNvPicPr>
            <a:picLocks noChangeAspect="1" noChangeArrowheads="1"/>
          </p:cNvPicPr>
          <p:nvPr/>
        </p:nvPicPr>
        <p:blipFill>
          <a:blip r:embed="rId3">
            <a:extLst>
              <a:ext uri="{28A0092B-C50C-407E-A947-70E740481C1C}">
                <a14:useLocalDpi xmlns:a14="http://schemas.microsoft.com/office/drawing/2010/main" val="0"/>
              </a:ext>
            </a:extLst>
          </a:blip>
          <a:srcRect t="8736"/>
          <a:stretch>
            <a:fillRect/>
          </a:stretch>
        </p:blipFill>
        <p:spPr bwMode="auto">
          <a:xfrm>
            <a:off x="684388" y="731918"/>
            <a:ext cx="3312171" cy="2790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5365" y="731918"/>
            <a:ext cx="3979334" cy="2984500"/>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13688" y="3937000"/>
            <a:ext cx="3598335" cy="2698751"/>
          </a:xfrm>
          <a:prstGeom prst="rect">
            <a:avLst/>
          </a:prstGeom>
        </p:spPr>
      </p:pic>
      <p:sp>
        <p:nvSpPr>
          <p:cNvPr id="8" name="TextBox 7"/>
          <p:cNvSpPr txBox="1"/>
          <p:nvPr/>
        </p:nvSpPr>
        <p:spPr>
          <a:xfrm>
            <a:off x="425509" y="32205"/>
            <a:ext cx="6470618" cy="523220"/>
          </a:xfrm>
          <a:prstGeom prst="rect">
            <a:avLst/>
          </a:prstGeom>
          <a:noFill/>
        </p:spPr>
        <p:txBody>
          <a:bodyPr wrap="none" rtlCol="0">
            <a:spAutoFit/>
          </a:bodyPr>
          <a:lstStyle/>
          <a:p>
            <a:r>
              <a:rPr lang="en-GB" sz="2800" dirty="0" smtClean="0"/>
              <a:t>Oct 16</a:t>
            </a:r>
            <a:r>
              <a:rPr lang="en-GB" sz="2800" baseline="30000" dirty="0" smtClean="0"/>
              <a:t>th</a:t>
            </a:r>
            <a:r>
              <a:rPr lang="en-GB" sz="2800" dirty="0" smtClean="0"/>
              <a:t> 2017: 50 years of beams at ISOLDE</a:t>
            </a:r>
            <a:endParaRPr lang="en-GB" sz="2800" dirty="0"/>
          </a:p>
        </p:txBody>
      </p:sp>
      <p:grpSp>
        <p:nvGrpSpPr>
          <p:cNvPr id="9" name="Group 8"/>
          <p:cNvGrpSpPr/>
          <p:nvPr/>
        </p:nvGrpSpPr>
        <p:grpSpPr>
          <a:xfrm>
            <a:off x="8880887" y="98407"/>
            <a:ext cx="2953024" cy="4444530"/>
            <a:chOff x="5940151" y="548680"/>
            <a:chExt cx="2953024" cy="4444530"/>
          </a:xfrm>
        </p:grpSpPr>
        <p:grpSp>
          <p:nvGrpSpPr>
            <p:cNvPr id="10" name="Group 9"/>
            <p:cNvGrpSpPr/>
            <p:nvPr/>
          </p:nvGrpSpPr>
          <p:grpSpPr>
            <a:xfrm>
              <a:off x="5940151" y="548680"/>
              <a:ext cx="2953024" cy="4444530"/>
              <a:chOff x="5940151" y="548680"/>
              <a:chExt cx="2953024" cy="4444530"/>
            </a:xfrm>
          </p:grpSpPr>
          <p:grpSp>
            <p:nvGrpSpPr>
              <p:cNvPr id="12" name="Group 11"/>
              <p:cNvGrpSpPr/>
              <p:nvPr/>
            </p:nvGrpSpPr>
            <p:grpSpPr>
              <a:xfrm>
                <a:off x="6019581" y="548680"/>
                <a:ext cx="2767928" cy="1739243"/>
                <a:chOff x="6732240" y="818578"/>
                <a:chExt cx="2767928" cy="1739243"/>
              </a:xfrm>
              <a:effectLst/>
            </p:grpSpPr>
            <p:grpSp>
              <p:nvGrpSpPr>
                <p:cNvPr id="16" name="Group 15"/>
                <p:cNvGrpSpPr/>
                <p:nvPr/>
              </p:nvGrpSpPr>
              <p:grpSpPr>
                <a:xfrm>
                  <a:off x="7567618" y="818578"/>
                  <a:ext cx="1143000" cy="1143000"/>
                  <a:chOff x="2595880" y="1390904"/>
                  <a:chExt cx="1143000" cy="1143000"/>
                </a:xfrm>
                <a:solidFill>
                  <a:srgbClr val="F7B900"/>
                </a:solidFill>
              </p:grpSpPr>
              <p:sp>
                <p:nvSpPr>
                  <p:cNvPr id="18" name="7-Point Star 17"/>
                  <p:cNvSpPr/>
                  <p:nvPr/>
                </p:nvSpPr>
                <p:spPr>
                  <a:xfrm>
                    <a:off x="2595880" y="1390904"/>
                    <a:ext cx="1143000" cy="1143000"/>
                  </a:xfrm>
                  <a:prstGeom prst="star7">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9" name="Oval 4"/>
                  <p:cNvSpPr/>
                  <p:nvPr/>
                </p:nvSpPr>
                <p:spPr>
                  <a:xfrm>
                    <a:off x="2763268" y="1558292"/>
                    <a:ext cx="808224" cy="808224"/>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de-DE" sz="2800" kern="1200" dirty="0" smtClean="0"/>
                      <a:t>1975</a:t>
                    </a:r>
                    <a:endParaRPr lang="en-GB" sz="2800" kern="1200" dirty="0"/>
                  </a:p>
                </p:txBody>
              </p:sp>
            </p:grpSp>
            <p:sp>
              <p:nvSpPr>
                <p:cNvPr id="17" name="Rectangle 16"/>
                <p:cNvSpPr/>
                <p:nvPr/>
              </p:nvSpPr>
              <p:spPr>
                <a:xfrm>
                  <a:off x="6732240" y="2250044"/>
                  <a:ext cx="2767928" cy="307777"/>
                </a:xfrm>
                <a:prstGeom prst="rect">
                  <a:avLst/>
                </a:prstGeom>
                <a:effectLst/>
              </p:spPr>
              <p:txBody>
                <a:bodyPr wrap="square">
                  <a:spAutoFit/>
                </a:bodyPr>
                <a:lstStyle/>
                <a:p>
                  <a:pPr algn="ctr">
                    <a:spcAft>
                      <a:spcPts val="0"/>
                    </a:spcAft>
                  </a:pPr>
                  <a:r>
                    <a:rPr lang="en-GB" sz="1400" dirty="0" smtClean="0">
                      <a:latin typeface="+mj-lt"/>
                      <a:ea typeface="Times New Roman" panose="02020603050405020304" pitchFamily="18" charset="0"/>
                    </a:rPr>
                    <a:t>"</a:t>
                  </a:r>
                </a:p>
              </p:txBody>
            </p:sp>
          </p:grpSp>
          <p:grpSp>
            <p:nvGrpSpPr>
              <p:cNvPr id="13" name="Group 12"/>
              <p:cNvGrpSpPr/>
              <p:nvPr/>
            </p:nvGrpSpPr>
            <p:grpSpPr>
              <a:xfrm>
                <a:off x="5940151" y="1700808"/>
                <a:ext cx="2953024" cy="3292402"/>
                <a:chOff x="179511" y="2964452"/>
                <a:chExt cx="2808313" cy="2840812"/>
              </a:xfrm>
              <a:effectLst/>
            </p:grpSpPr>
            <p:sp>
              <p:nvSpPr>
                <p:cNvPr id="14" name="Rectangle 13"/>
                <p:cNvSpPr/>
                <p:nvPr/>
              </p:nvSpPr>
              <p:spPr>
                <a:xfrm>
                  <a:off x="179512" y="2964452"/>
                  <a:ext cx="2808312" cy="2840812"/>
                </a:xfrm>
                <a:prstGeom prst="rect">
                  <a:avLst/>
                </a:prstGeom>
                <a:solidFill>
                  <a:srgbClr val="F7B9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79511" y="4332120"/>
                  <a:ext cx="2808312" cy="1009134"/>
                </a:xfrm>
                <a:prstGeom prst="rect">
                  <a:avLst/>
                </a:prstGeom>
              </p:spPr>
              <p:txBody>
                <a:bodyPr wrap="square">
                  <a:spAutoFit/>
                </a:bodyPr>
                <a:lstStyle/>
                <a:p>
                  <a:pPr algn="ctr">
                    <a:spcAft>
                      <a:spcPts val="0"/>
                    </a:spcAft>
                  </a:pPr>
                  <a:r>
                    <a:rPr lang="de-DE" sz="1400" b="1" dirty="0">
                      <a:ea typeface="Times New Roman" panose="02020603050405020304" pitchFamily="18" charset="0"/>
                    </a:rPr>
                    <a:t>H. Haas</a:t>
                  </a:r>
                </a:p>
                <a:p>
                  <a:pPr algn="just">
                    <a:spcAft>
                      <a:spcPts val="0"/>
                    </a:spcAft>
                  </a:pPr>
                  <a:r>
                    <a:rPr lang="de-DE" sz="1400" dirty="0">
                      <a:ea typeface="Times New Roman" panose="02020603050405020304" pitchFamily="18" charset="0"/>
                    </a:rPr>
                    <a:t>„</a:t>
                  </a:r>
                  <a:r>
                    <a:rPr lang="en-GB" sz="1400" dirty="0">
                      <a:ea typeface="Times New Roman" panose="02020603050405020304" pitchFamily="18" charset="0"/>
                    </a:rPr>
                    <a:t>First results are described in the HMI-AR/1976. First conference contribution: HFI-IV in Madison (1977): </a:t>
                  </a:r>
                  <a:r>
                    <a:rPr lang="en-GB" sz="1400" baseline="30000" dirty="0">
                      <a:ea typeface="Times New Roman" panose="02020603050405020304" pitchFamily="18" charset="0"/>
                    </a:rPr>
                    <a:t>79</a:t>
                  </a:r>
                  <a:r>
                    <a:rPr lang="en-GB" sz="1400" dirty="0">
                      <a:ea typeface="Times New Roman" panose="02020603050405020304" pitchFamily="18" charset="0"/>
                    </a:rPr>
                    <a:t>Kr/</a:t>
                  </a:r>
                  <a:r>
                    <a:rPr lang="en-GB" sz="1400" dirty="0" err="1">
                      <a:ea typeface="Times New Roman" panose="02020603050405020304" pitchFamily="18" charset="0"/>
                    </a:rPr>
                    <a:t>Zn,Cd,Sb</a:t>
                  </a:r>
                  <a:r>
                    <a:rPr lang="en-GB" sz="1400" dirty="0">
                      <a:ea typeface="Times New Roman" panose="02020603050405020304" pitchFamily="18" charset="0"/>
                    </a:rPr>
                    <a:t>. </a:t>
                  </a:r>
                  <a:endParaRPr lang="de-DE" sz="1400" dirty="0">
                    <a:ea typeface="Times New Roman" panose="02020603050405020304" pitchFamily="18" charset="0"/>
                  </a:endParaRPr>
                </a:p>
              </p:txBody>
            </p:sp>
          </p:grpSp>
        </p:grpSp>
        <p:pic>
          <p:nvPicPr>
            <p:cNvPr id="11" name="Picture 10"/>
            <p:cNvPicPr>
              <a:picLocks noChangeAspect="1"/>
            </p:cNvPicPr>
            <p:nvPr/>
          </p:nvPicPr>
          <p:blipFill>
            <a:blip r:embed="rId6"/>
            <a:stretch>
              <a:fillRect/>
            </a:stretch>
          </p:blipFill>
          <p:spPr>
            <a:xfrm>
              <a:off x="6084168" y="1988840"/>
              <a:ext cx="2690260" cy="1094013"/>
            </a:xfrm>
            <a:prstGeom prst="rect">
              <a:avLst/>
            </a:prstGeom>
          </p:spPr>
        </p:pic>
      </p:grpSp>
      <p:pic>
        <p:nvPicPr>
          <p:cNvPr id="20" name="Picture 19"/>
          <p:cNvPicPr>
            <a:picLocks noChangeAspect="1"/>
          </p:cNvPicPr>
          <p:nvPr/>
        </p:nvPicPr>
        <p:blipFill rotWithShape="1">
          <a:blip r:embed="rId7"/>
          <a:srcRect l="38760" t="19354" r="38449" b="12016"/>
          <a:stretch/>
        </p:blipFill>
        <p:spPr>
          <a:xfrm>
            <a:off x="8672536" y="1026770"/>
            <a:ext cx="3161374" cy="5354981"/>
          </a:xfrm>
          <a:prstGeom prst="rect">
            <a:avLst/>
          </a:prstGeom>
        </p:spPr>
      </p:pic>
      <p:pic>
        <p:nvPicPr>
          <p:cNvPr id="21" name="Picture 20"/>
          <p:cNvPicPr>
            <a:picLocks noChangeAspect="1"/>
          </p:cNvPicPr>
          <p:nvPr/>
        </p:nvPicPr>
        <p:blipFill>
          <a:blip r:embed="rId8"/>
          <a:stretch>
            <a:fillRect/>
          </a:stretch>
        </p:blipFill>
        <p:spPr>
          <a:xfrm>
            <a:off x="1587231" y="1683761"/>
            <a:ext cx="6481534" cy="3645863"/>
          </a:xfrm>
          <a:prstGeom prst="rect">
            <a:avLst/>
          </a:prstGeom>
        </p:spPr>
      </p:pic>
    </p:spTree>
    <p:extLst>
      <p:ext uri="{BB962C8B-B14F-4D97-AF65-F5344CB8AC3E}">
        <p14:creationId xmlns:p14="http://schemas.microsoft.com/office/powerpoint/2010/main" val="760003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5482" y="1327354"/>
            <a:ext cx="5617497" cy="4213123"/>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72826" y="1445341"/>
            <a:ext cx="5302864" cy="3977148"/>
          </a:xfrm>
          <a:prstGeom prst="rect">
            <a:avLst/>
          </a:prstGeom>
        </p:spPr>
      </p:pic>
    </p:spTree>
    <p:extLst>
      <p:ext uri="{BB962C8B-B14F-4D97-AF65-F5344CB8AC3E}">
        <p14:creationId xmlns:p14="http://schemas.microsoft.com/office/powerpoint/2010/main" val="23947735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1986" y="142567"/>
            <a:ext cx="8691715" cy="6518787"/>
          </a:xfrm>
          <a:prstGeom prst="rect">
            <a:avLst/>
          </a:prstGeom>
        </p:spPr>
      </p:pic>
    </p:spTree>
    <p:extLst>
      <p:ext uri="{BB962C8B-B14F-4D97-AF65-F5344CB8AC3E}">
        <p14:creationId xmlns:p14="http://schemas.microsoft.com/office/powerpoint/2010/main" val="3213205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nvPr>
        </p:nvGraphicFramePr>
        <p:xfrm>
          <a:off x="-1812362" y="469899"/>
          <a:ext cx="10682288" cy="60578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p:cNvGraphicFramePr>
            <a:graphicFrameLocks noGrp="1"/>
          </p:cNvGraphicFramePr>
          <p:nvPr>
            <p:extLst/>
          </p:nvPr>
        </p:nvGraphicFramePr>
        <p:xfrm>
          <a:off x="7443019" y="239066"/>
          <a:ext cx="4542504" cy="6248401"/>
        </p:xfrm>
        <a:graphic>
          <a:graphicData uri="http://schemas.openxmlformats.org/drawingml/2006/table">
            <a:tbl>
              <a:tblPr>
                <a:tableStyleId>{37CE84F3-28C3-443E-9E96-99CF82512B78}</a:tableStyleId>
              </a:tblPr>
              <a:tblGrid>
                <a:gridCol w="1789472">
                  <a:extLst>
                    <a:ext uri="{9D8B030D-6E8A-4147-A177-3AD203B41FA5}">
                      <a16:colId xmlns:a16="http://schemas.microsoft.com/office/drawing/2014/main" val="3195629537"/>
                    </a:ext>
                  </a:extLst>
                </a:gridCol>
                <a:gridCol w="2753032">
                  <a:extLst>
                    <a:ext uri="{9D8B030D-6E8A-4147-A177-3AD203B41FA5}">
                      <a16:colId xmlns:a16="http://schemas.microsoft.com/office/drawing/2014/main" val="3579599780"/>
                    </a:ext>
                  </a:extLst>
                </a:gridCol>
              </a:tblGrid>
              <a:tr h="553243">
                <a:tc>
                  <a:txBody>
                    <a:bodyPr/>
                    <a:lstStyle/>
                    <a:p>
                      <a:pPr algn="ctr" fontAlgn="b"/>
                      <a:r>
                        <a:rPr lang="en-GB" sz="2000" u="none" strike="noStrike">
                          <a:effectLst/>
                        </a:rPr>
                        <a:t>Row Labels</a:t>
                      </a:r>
                      <a:endParaRPr lang="en-GB" sz="2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Sum of Requested shifts (summary)</a:t>
                      </a:r>
                      <a:endParaRPr lang="en-GB" sz="2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00539748"/>
                  </a:ext>
                </a:extLst>
              </a:tr>
              <a:tr h="276621">
                <a:tc>
                  <a:txBody>
                    <a:bodyPr/>
                    <a:lstStyle/>
                    <a:p>
                      <a:pPr algn="ctr" fontAlgn="b"/>
                      <a:r>
                        <a:rPr lang="en-GB" sz="2000" u="none" strike="noStrike">
                          <a:effectLst/>
                        </a:rPr>
                        <a:t>Biophysics</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8</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57031351"/>
                  </a:ext>
                </a:extLst>
              </a:tr>
              <a:tr h="276621">
                <a:tc>
                  <a:txBody>
                    <a:bodyPr/>
                    <a:lstStyle/>
                    <a:p>
                      <a:pPr algn="ctr" fontAlgn="b"/>
                      <a:r>
                        <a:rPr lang="en-GB" sz="2000" u="none" strike="noStrike">
                          <a:effectLst/>
                        </a:rPr>
                        <a:t>COLLAPS</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25</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2252937"/>
                  </a:ext>
                </a:extLst>
              </a:tr>
              <a:tr h="333435">
                <a:tc>
                  <a:txBody>
                    <a:bodyPr/>
                    <a:lstStyle/>
                    <a:p>
                      <a:pPr algn="ctr" fontAlgn="b"/>
                      <a:r>
                        <a:rPr lang="en-GB" sz="2000" u="none" strike="noStrike" dirty="0">
                          <a:effectLst/>
                        </a:rPr>
                        <a:t>Collection</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7</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54868172"/>
                  </a:ext>
                </a:extLst>
              </a:tr>
              <a:tr h="276621">
                <a:tc>
                  <a:txBody>
                    <a:bodyPr/>
                    <a:lstStyle/>
                    <a:p>
                      <a:pPr algn="ctr" fontAlgn="b"/>
                      <a:r>
                        <a:rPr lang="en-GB" sz="2000" u="none" strike="noStrike">
                          <a:effectLst/>
                        </a:rPr>
                        <a:t>CRIS</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50.5</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391189204"/>
                  </a:ext>
                </a:extLst>
              </a:tr>
              <a:tr h="519083">
                <a:tc>
                  <a:txBody>
                    <a:bodyPr/>
                    <a:lstStyle/>
                    <a:p>
                      <a:pPr algn="ctr" fontAlgn="b"/>
                      <a:r>
                        <a:rPr lang="en-GB" sz="2000" u="none" strike="noStrike">
                          <a:effectLst/>
                        </a:rPr>
                        <a:t>GANDALPH</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9</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4540782"/>
                  </a:ext>
                </a:extLst>
              </a:tr>
              <a:tr h="276621">
                <a:tc>
                  <a:txBody>
                    <a:bodyPr/>
                    <a:lstStyle/>
                    <a:p>
                      <a:pPr algn="ctr" fontAlgn="b"/>
                      <a:r>
                        <a:rPr lang="en-GB" sz="2000" u="none" strike="noStrike">
                          <a:effectLst/>
                        </a:rPr>
                        <a:t>HIE</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583</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6158113"/>
                  </a:ext>
                </a:extLst>
              </a:tr>
              <a:tr h="276621">
                <a:tc>
                  <a:txBody>
                    <a:bodyPr/>
                    <a:lstStyle/>
                    <a:p>
                      <a:pPr algn="ctr" fontAlgn="b"/>
                      <a:r>
                        <a:rPr lang="en-GB" sz="2000" u="none" strike="noStrike">
                          <a:effectLst/>
                        </a:rPr>
                        <a:t>IDS</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49.001</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06989895"/>
                  </a:ext>
                </a:extLst>
              </a:tr>
              <a:tr h="276621">
                <a:tc>
                  <a:txBody>
                    <a:bodyPr/>
                    <a:lstStyle/>
                    <a:p>
                      <a:pPr algn="ctr" fontAlgn="b"/>
                      <a:r>
                        <a:rPr lang="en-GB" sz="2000" u="none" strike="noStrike">
                          <a:effectLst/>
                        </a:rPr>
                        <a:t>ISOLTRAP</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41</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33570208"/>
                  </a:ext>
                </a:extLst>
              </a:tr>
              <a:tr h="276621">
                <a:tc>
                  <a:txBody>
                    <a:bodyPr/>
                    <a:lstStyle/>
                    <a:p>
                      <a:pPr algn="ctr" fontAlgn="b"/>
                      <a:r>
                        <a:rPr lang="en-GB" sz="2000" u="none" strike="noStrike">
                          <a:effectLst/>
                        </a:rPr>
                        <a:t>LA1</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22</a:t>
                      </a:r>
                      <a:endParaRPr lang="en-GB" sz="2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02426011"/>
                  </a:ext>
                </a:extLst>
              </a:tr>
              <a:tr h="276621">
                <a:tc>
                  <a:txBody>
                    <a:bodyPr/>
                    <a:lstStyle/>
                    <a:p>
                      <a:pPr algn="ctr" fontAlgn="b"/>
                      <a:r>
                        <a:rPr lang="en-GB" sz="2000" u="none" strike="noStrike">
                          <a:effectLst/>
                        </a:rPr>
                        <a:t>Medical</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10.5</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228511155"/>
                  </a:ext>
                </a:extLst>
              </a:tr>
              <a:tr h="276621">
                <a:tc>
                  <a:txBody>
                    <a:bodyPr/>
                    <a:lstStyle/>
                    <a:p>
                      <a:pPr algn="ctr" fontAlgn="b"/>
                      <a:r>
                        <a:rPr lang="en-GB" sz="2000" u="none" strike="noStrike">
                          <a:effectLst/>
                        </a:rPr>
                        <a:t>NICOLE</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8</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3242501"/>
                  </a:ext>
                </a:extLst>
              </a:tr>
              <a:tr h="276621">
                <a:tc>
                  <a:txBody>
                    <a:bodyPr/>
                    <a:lstStyle/>
                    <a:p>
                      <a:pPr algn="ctr" fontAlgn="b"/>
                      <a:r>
                        <a:rPr lang="en-GB" sz="2000" u="none" strike="noStrike">
                          <a:effectLst/>
                        </a:rPr>
                        <a:t>SSP</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88</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20182097"/>
                  </a:ext>
                </a:extLst>
              </a:tr>
              <a:tr h="276621">
                <a:tc>
                  <a:txBody>
                    <a:bodyPr/>
                    <a:lstStyle/>
                    <a:p>
                      <a:pPr algn="ctr" fontAlgn="b"/>
                      <a:r>
                        <a:rPr lang="en-GB" sz="2000" u="none" strike="noStrike">
                          <a:effectLst/>
                        </a:rPr>
                        <a:t>TISD</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17</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895821719"/>
                  </a:ext>
                </a:extLst>
              </a:tr>
              <a:tr h="276621">
                <a:tc>
                  <a:txBody>
                    <a:bodyPr/>
                    <a:lstStyle/>
                    <a:p>
                      <a:pPr algn="ctr" fontAlgn="b"/>
                      <a:r>
                        <a:rPr lang="en-GB" sz="2000" u="none" strike="noStrike" dirty="0">
                          <a:effectLst/>
                        </a:rPr>
                        <a:t>VITO</a:t>
                      </a:r>
                      <a:endParaRPr lang="en-GB" sz="2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18</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440496067"/>
                  </a:ext>
                </a:extLst>
              </a:tr>
              <a:tr h="276621">
                <a:tc>
                  <a:txBody>
                    <a:bodyPr/>
                    <a:lstStyle/>
                    <a:p>
                      <a:pPr algn="ctr" fontAlgn="b"/>
                      <a:r>
                        <a:rPr lang="en-GB" sz="2000" u="none" strike="noStrike">
                          <a:effectLst/>
                        </a:rPr>
                        <a:t>Windmill</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16</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76431660"/>
                  </a:ext>
                </a:extLst>
              </a:tr>
              <a:tr h="276621">
                <a:tc>
                  <a:txBody>
                    <a:bodyPr/>
                    <a:lstStyle/>
                    <a:p>
                      <a:pPr algn="ctr" fontAlgn="b"/>
                      <a:r>
                        <a:rPr lang="en-GB" sz="2000" u="none" strike="noStrike">
                          <a:effectLst/>
                        </a:rPr>
                        <a:t>(blank)</a:t>
                      </a:r>
                      <a:endParaRPr lang="en-GB" sz="2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a:effectLst/>
                        </a:rPr>
                        <a:t>41</a:t>
                      </a:r>
                      <a:endParaRPr lang="en-GB" sz="2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3254210"/>
                  </a:ext>
                </a:extLst>
              </a:tr>
              <a:tr h="519083">
                <a:tc>
                  <a:txBody>
                    <a:bodyPr/>
                    <a:lstStyle/>
                    <a:p>
                      <a:pPr algn="ctr" fontAlgn="b"/>
                      <a:r>
                        <a:rPr lang="en-GB" sz="2000" u="none" strike="noStrike">
                          <a:effectLst/>
                        </a:rPr>
                        <a:t>Grand Total</a:t>
                      </a:r>
                      <a:endParaRPr lang="en-GB" sz="2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en-GB" sz="2000" u="none" strike="noStrike" dirty="0">
                          <a:effectLst/>
                        </a:rPr>
                        <a:t>993.001</a:t>
                      </a:r>
                      <a:endParaRPr lang="en-GB" sz="2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6196775"/>
                  </a:ext>
                </a:extLst>
              </a:tr>
            </a:tbl>
          </a:graphicData>
        </a:graphic>
      </p:graphicFrame>
      <p:sp>
        <p:nvSpPr>
          <p:cNvPr id="6" name="TextBox 5"/>
          <p:cNvSpPr txBox="1"/>
          <p:nvPr/>
        </p:nvSpPr>
        <p:spPr>
          <a:xfrm>
            <a:off x="162234" y="6296966"/>
            <a:ext cx="7164847" cy="461665"/>
          </a:xfrm>
          <a:prstGeom prst="rect">
            <a:avLst/>
          </a:prstGeom>
          <a:solidFill>
            <a:srgbClr val="FFFF00"/>
          </a:solidFill>
        </p:spPr>
        <p:txBody>
          <a:bodyPr wrap="none" rtlCol="0">
            <a:spAutoFit/>
          </a:bodyPr>
          <a:lstStyle/>
          <a:p>
            <a:r>
              <a:rPr lang="en-GB" sz="2400" dirty="0" smtClean="0"/>
              <a:t>49 HIE-ISOLDE Experiments; 27 requested beam in 2017</a:t>
            </a:r>
            <a:endParaRPr lang="en-GB" sz="2400" dirty="0"/>
          </a:p>
        </p:txBody>
      </p:sp>
    </p:spTree>
    <p:extLst>
      <p:ext uri="{BB962C8B-B14F-4D97-AF65-F5344CB8AC3E}">
        <p14:creationId xmlns:p14="http://schemas.microsoft.com/office/powerpoint/2010/main" val="32506315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 Box 2"/>
          <p:cNvSpPr txBox="1">
            <a:spLocks noChangeArrowheads="1"/>
          </p:cNvSpPr>
          <p:nvPr/>
        </p:nvSpPr>
        <p:spPr bwMode="auto">
          <a:xfrm>
            <a:off x="6932905" y="6032960"/>
            <a:ext cx="669290" cy="659130"/>
          </a:xfrm>
          <a:prstGeom prst="rect">
            <a:avLst/>
          </a:prstGeom>
          <a:solidFill>
            <a:srgbClr val="FFFF00"/>
          </a:solidFill>
          <a:ln w="9525">
            <a:solidFill>
              <a:srgbClr val="000000"/>
            </a:solidFill>
            <a:miter lim="800000"/>
            <a:headEnd/>
            <a:tailEnd/>
          </a:ln>
        </p:spPr>
        <p:txBody>
          <a:bodyPr rot="0" vert="horz" wrap="square" lIns="91440" tIns="45720" rIns="91440" bIns="45720" anchor="t" anchorCtr="0">
            <a:noAutofit/>
          </a:bodyPr>
          <a:lstStyle/>
          <a:p>
            <a:pPr algn="ctr">
              <a:lnSpc>
                <a:spcPct val="107000"/>
              </a:lnSpc>
              <a:spcAft>
                <a:spcPts val="800"/>
              </a:spcAft>
            </a:pPr>
            <a:r>
              <a:rPr lang="en-GB" sz="11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Target change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3" name="Text Box 2"/>
          <p:cNvSpPr txBox="1">
            <a:spLocks noChangeArrowheads="1"/>
          </p:cNvSpPr>
          <p:nvPr/>
        </p:nvSpPr>
        <p:spPr bwMode="auto">
          <a:xfrm>
            <a:off x="7790473" y="6032960"/>
            <a:ext cx="669290" cy="659130"/>
          </a:xfrm>
          <a:prstGeom prst="rect">
            <a:avLst/>
          </a:prstGeom>
          <a:solidFill>
            <a:srgbClr val="FF0000"/>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a:ln>
                  <a:noFill/>
                </a:ln>
                <a:solidFill>
                  <a:srgbClr val="FFFFFF"/>
                </a:solidFill>
                <a:effectLst/>
                <a:uLnTx/>
                <a:uFillTx/>
                <a:latin typeface="Calibri" panose="020F0502020204030204" pitchFamily="34" charset="0"/>
                <a:ea typeface="Calibri" panose="020F0502020204030204" pitchFamily="34" charset="0"/>
                <a:cs typeface="Times New Roman" panose="02020603050405020304" pitchFamily="18" charset="0"/>
              </a:rPr>
              <a:t>CERN holiday</a:t>
            </a:r>
            <a:endParaRPr kumimoji="0" lang="en-GB" sz="1100" b="0" i="0" u="none" strike="noStrike" kern="0" cap="none" spc="0" normalizeH="0" baseline="0" noProof="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4" name="Text Box 2"/>
          <p:cNvSpPr txBox="1">
            <a:spLocks noChangeArrowheads="1"/>
          </p:cNvSpPr>
          <p:nvPr/>
        </p:nvSpPr>
        <p:spPr bwMode="auto">
          <a:xfrm>
            <a:off x="8648041" y="6032960"/>
            <a:ext cx="669290" cy="659130"/>
          </a:xfrm>
          <a:prstGeom prst="rect">
            <a:avLst/>
          </a:prstGeom>
          <a:solidFill>
            <a:srgbClr val="FFC000"/>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9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Setting up/proton scan/yield</a:t>
            </a:r>
          </a:p>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 </a:t>
            </a:r>
            <a:endParaRPr kumimoji="0" lang="en-GB"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5" name="Text Box 2"/>
          <p:cNvSpPr txBox="1">
            <a:spLocks noChangeArrowheads="1"/>
          </p:cNvSpPr>
          <p:nvPr/>
        </p:nvSpPr>
        <p:spPr bwMode="auto">
          <a:xfrm>
            <a:off x="9505609" y="6052010"/>
            <a:ext cx="669290" cy="659130"/>
          </a:xfrm>
          <a:prstGeom prst="rect">
            <a:avLst/>
          </a:prstGeom>
          <a:solidFill>
            <a:schemeClr val="accent1">
              <a:lumMod val="40000"/>
              <a:lumOff val="60000"/>
            </a:schemeClr>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Physics GPS </a:t>
            </a:r>
          </a:p>
        </p:txBody>
      </p:sp>
      <p:sp>
        <p:nvSpPr>
          <p:cNvPr id="56" name="Text Box 2"/>
          <p:cNvSpPr txBox="1">
            <a:spLocks noChangeArrowheads="1"/>
          </p:cNvSpPr>
          <p:nvPr/>
        </p:nvSpPr>
        <p:spPr bwMode="auto">
          <a:xfrm>
            <a:off x="10389938" y="6052010"/>
            <a:ext cx="669290" cy="659130"/>
          </a:xfrm>
          <a:prstGeom prst="rect">
            <a:avLst/>
          </a:prstGeom>
          <a:solidFill>
            <a:srgbClr val="00B050"/>
          </a:solidFill>
          <a:ln w="9525">
            <a:solidFill>
              <a:sysClr val="windowText" lastClr="000000"/>
            </a:solidFill>
            <a:miter lim="800000"/>
            <a:headEnd/>
            <a:tailEnd/>
          </a:ln>
        </p:spPr>
        <p:txBody>
          <a:bodyPr rot="0" vert="horz" wrap="square" lIns="91440" tIns="45720" rIns="91440" bIns="45720" anchor="t" anchorCtr="0">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GB"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Physics </a:t>
            </a:r>
            <a:r>
              <a:rPr kumimoji="0" lang="en-GB" sz="1100" b="0" i="0" u="none" strike="noStrike" kern="0" cap="none" spc="0" normalizeH="0" baseline="0" noProof="0" dirty="0" smtClean="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HRS </a:t>
            </a:r>
            <a:endParaRPr kumimoji="0" lang="en-GB"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
        <p:nvSpPr>
          <p:cNvPr id="57" name="TextBox 56"/>
          <p:cNvSpPr txBox="1"/>
          <p:nvPr/>
        </p:nvSpPr>
        <p:spPr>
          <a:xfrm>
            <a:off x="11272485" y="6559579"/>
            <a:ext cx="814647" cy="246221"/>
          </a:xfrm>
          <a:prstGeom prst="rect">
            <a:avLst/>
          </a:prstGeom>
          <a:noFill/>
        </p:spPr>
        <p:txBody>
          <a:bodyPr wrap="none" rtlCol="0">
            <a:spAutoFit/>
          </a:bodyPr>
          <a:lstStyle/>
          <a:p>
            <a:r>
              <a:rPr lang="en-GB" sz="1000" dirty="0" smtClean="0"/>
              <a:t>KJ: 06.10.17</a:t>
            </a:r>
            <a:endParaRPr lang="en-GB" sz="1000" dirty="0"/>
          </a:p>
        </p:txBody>
      </p:sp>
      <p:pic>
        <p:nvPicPr>
          <p:cNvPr id="58" name="Picture 6" descr="Hom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936" y="6076186"/>
            <a:ext cx="3049840" cy="606503"/>
          </a:xfrm>
          <a:prstGeom prst="rect">
            <a:avLst/>
          </a:prstGeom>
          <a:noFill/>
          <a:extLst>
            <a:ext uri="{909E8E84-426E-40DD-AFC4-6F175D3DCCD1}">
              <a14:hiddenFill xmlns:a14="http://schemas.microsoft.com/office/drawing/2010/main">
                <a:solidFill>
                  <a:srgbClr val="FFFFFF"/>
                </a:solidFill>
              </a14:hiddenFill>
            </a:ext>
          </a:extLst>
        </p:spPr>
      </p:pic>
      <p:sp>
        <p:nvSpPr>
          <p:cNvPr id="59" name="TextBox 58"/>
          <p:cNvSpPr txBox="1"/>
          <p:nvPr/>
        </p:nvSpPr>
        <p:spPr>
          <a:xfrm>
            <a:off x="3264775" y="231935"/>
            <a:ext cx="5686990" cy="523220"/>
          </a:xfrm>
          <a:prstGeom prst="rect">
            <a:avLst/>
          </a:prstGeom>
          <a:noFill/>
        </p:spPr>
        <p:txBody>
          <a:bodyPr wrap="square" rtlCol="0">
            <a:spAutoFit/>
          </a:bodyPr>
          <a:lstStyle/>
          <a:p>
            <a:r>
              <a:rPr lang="en-GB" sz="2800" dirty="0" smtClean="0"/>
              <a:t>ISOLDE Schedule 2017: weeks 16 - 48</a:t>
            </a:r>
            <a:endParaRPr lang="en-GB" sz="2800" dirty="0"/>
          </a:p>
        </p:txBody>
      </p:sp>
      <p:grpSp>
        <p:nvGrpSpPr>
          <p:cNvPr id="60" name="Group 59"/>
          <p:cNvGrpSpPr/>
          <p:nvPr/>
        </p:nvGrpSpPr>
        <p:grpSpPr>
          <a:xfrm>
            <a:off x="102804" y="787785"/>
            <a:ext cx="12010932" cy="1149004"/>
            <a:chOff x="131379" y="1279967"/>
            <a:chExt cx="12010932" cy="1149004"/>
          </a:xfrm>
        </p:grpSpPr>
        <p:pic>
          <p:nvPicPr>
            <p:cNvPr id="61" name="Picture 60"/>
            <p:cNvPicPr>
              <a:picLocks noChangeAspect="1"/>
            </p:cNvPicPr>
            <p:nvPr/>
          </p:nvPicPr>
          <p:blipFill>
            <a:blip r:embed="rId3"/>
            <a:stretch>
              <a:fillRect/>
            </a:stretch>
          </p:blipFill>
          <p:spPr>
            <a:xfrm>
              <a:off x="131379" y="1279967"/>
              <a:ext cx="12010932" cy="1149004"/>
            </a:xfrm>
            <a:prstGeom prst="rect">
              <a:avLst/>
            </a:prstGeom>
          </p:spPr>
        </p:pic>
        <p:pic>
          <p:nvPicPr>
            <p:cNvPr id="62" name="Picture 2" descr="http://phys.au.dk/uploads/RTEmagicC_Logo_color_MoBbauer_cr.jp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6785" y="1592059"/>
              <a:ext cx="293694" cy="293694"/>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descr="http://isoltrap.web.cern.ch/isoltrap/images/ISOLTRAP_logo.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5456" y="1915631"/>
              <a:ext cx="306658" cy="220536"/>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3"/>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076889" y="1946816"/>
              <a:ext cx="222928" cy="301551"/>
            </a:xfrm>
            <a:prstGeom prst="rect">
              <a:avLst/>
            </a:prstGeom>
          </p:spPr>
        </p:pic>
        <p:pic>
          <p:nvPicPr>
            <p:cNvPr id="65" name="Picture 274"/>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78809" y="1884409"/>
              <a:ext cx="336759" cy="77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6" name="Picture 6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401082" y="1725460"/>
              <a:ext cx="303624" cy="410707"/>
            </a:xfrm>
            <a:prstGeom prst="rect">
              <a:avLst/>
            </a:prstGeom>
          </p:spPr>
        </p:pic>
        <p:sp>
          <p:nvSpPr>
            <p:cNvPr id="67" name="TextBox 66"/>
            <p:cNvSpPr txBox="1"/>
            <p:nvPr/>
          </p:nvSpPr>
          <p:spPr>
            <a:xfrm>
              <a:off x="3299479" y="2106302"/>
              <a:ext cx="513282" cy="184666"/>
            </a:xfrm>
            <a:prstGeom prst="rect">
              <a:avLst/>
            </a:prstGeom>
            <a:noFill/>
          </p:spPr>
          <p:txBody>
            <a:bodyPr wrap="none" rtlCol="0">
              <a:spAutoFit/>
            </a:bodyPr>
            <a:lstStyle/>
            <a:p>
              <a:r>
                <a:rPr lang="en-GB" sz="600" dirty="0" smtClean="0"/>
                <a:t>(Windmill)</a:t>
              </a:r>
              <a:endParaRPr lang="en-GB" sz="600" dirty="0"/>
            </a:p>
          </p:txBody>
        </p:sp>
        <p:pic>
          <p:nvPicPr>
            <p:cNvPr id="68" name="Picture 6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69537" y="1857886"/>
              <a:ext cx="230358" cy="311601"/>
            </a:xfrm>
            <a:prstGeom prst="rect">
              <a:avLst/>
            </a:prstGeom>
          </p:spPr>
        </p:pic>
        <p:pic>
          <p:nvPicPr>
            <p:cNvPr id="69"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479098" y="1724349"/>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73892" y="1722968"/>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764069" y="1722968"/>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2" descr="Image result for cern miniball"/>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190673" y="1565891"/>
              <a:ext cx="184512" cy="225275"/>
            </a:xfrm>
            <a:prstGeom prst="rect">
              <a:avLst/>
            </a:prstGeom>
            <a:noFill/>
            <a:extLst>
              <a:ext uri="{909E8E84-426E-40DD-AFC4-6F175D3DCCD1}">
                <a14:hiddenFill xmlns:a14="http://schemas.microsoft.com/office/drawing/2010/main">
                  <a:solidFill>
                    <a:srgbClr val="FFFFFF"/>
                  </a:solidFill>
                </a14:hiddenFill>
              </a:ext>
            </a:extLst>
          </p:spPr>
        </p:pic>
        <p:sp>
          <p:nvSpPr>
            <p:cNvPr id="73" name="TextBox 72"/>
            <p:cNvSpPr txBox="1"/>
            <p:nvPr/>
          </p:nvSpPr>
          <p:spPr>
            <a:xfrm>
              <a:off x="6981524" y="1657862"/>
              <a:ext cx="497252" cy="276999"/>
            </a:xfrm>
            <a:prstGeom prst="rect">
              <a:avLst/>
            </a:prstGeom>
            <a:noFill/>
          </p:spPr>
          <p:txBody>
            <a:bodyPr wrap="none" rtlCol="0">
              <a:spAutoFit/>
            </a:bodyPr>
            <a:lstStyle/>
            <a:p>
              <a:r>
                <a:rPr lang="en-US" sz="1200" dirty="0" smtClean="0"/>
                <a:t>XT03</a:t>
              </a:r>
              <a:endParaRPr lang="en-GB" sz="1200" dirty="0"/>
            </a:p>
          </p:txBody>
        </p:sp>
        <p:sp>
          <p:nvSpPr>
            <p:cNvPr id="74" name="TextBox 73"/>
            <p:cNvSpPr txBox="1"/>
            <p:nvPr/>
          </p:nvSpPr>
          <p:spPr>
            <a:xfrm>
              <a:off x="10389938" y="1842226"/>
              <a:ext cx="497252" cy="276999"/>
            </a:xfrm>
            <a:prstGeom prst="rect">
              <a:avLst/>
            </a:prstGeom>
            <a:noFill/>
          </p:spPr>
          <p:txBody>
            <a:bodyPr wrap="none" rtlCol="0">
              <a:spAutoFit/>
            </a:bodyPr>
            <a:lstStyle/>
            <a:p>
              <a:r>
                <a:rPr lang="en-US" sz="1200" dirty="0" smtClean="0"/>
                <a:t>XT03</a:t>
              </a:r>
              <a:endParaRPr lang="en-GB" sz="1200" dirty="0"/>
            </a:p>
          </p:txBody>
        </p:sp>
        <p:pic>
          <p:nvPicPr>
            <p:cNvPr id="75" name="Picture 74"/>
            <p:cNvPicPr>
              <a:picLocks noChangeAspect="1"/>
            </p:cNvPicPr>
            <p:nvPr/>
          </p:nvPicPr>
          <p:blipFill>
            <a:blip r:embed="rId10"/>
            <a:stretch>
              <a:fillRect/>
            </a:stretch>
          </p:blipFill>
          <p:spPr>
            <a:xfrm>
              <a:off x="6384003" y="1714956"/>
              <a:ext cx="322958" cy="145943"/>
            </a:xfrm>
            <a:prstGeom prst="rect">
              <a:avLst/>
            </a:prstGeom>
          </p:spPr>
        </p:pic>
        <p:pic>
          <p:nvPicPr>
            <p:cNvPr id="76" name="Picture 75"/>
            <p:cNvPicPr>
              <a:picLocks noChangeAspect="1"/>
            </p:cNvPicPr>
            <p:nvPr/>
          </p:nvPicPr>
          <p:blipFill>
            <a:blip r:embed="rId10"/>
            <a:stretch>
              <a:fillRect/>
            </a:stretch>
          </p:blipFill>
          <p:spPr>
            <a:xfrm>
              <a:off x="9111000" y="1811437"/>
              <a:ext cx="322958" cy="145943"/>
            </a:xfrm>
            <a:prstGeom prst="rect">
              <a:avLst/>
            </a:prstGeom>
          </p:spPr>
        </p:pic>
        <p:pic>
          <p:nvPicPr>
            <p:cNvPr id="77"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97147" y="1731043"/>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2" descr="Image result for cern minibal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183111" y="1801957"/>
              <a:ext cx="178022" cy="217352"/>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446804" y="1724845"/>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79"/>
            <p:cNvPicPr>
              <a:picLocks noChangeAspect="1"/>
            </p:cNvPicPr>
            <p:nvPr/>
          </p:nvPicPr>
          <p:blipFill>
            <a:blip r:embed="rId10"/>
            <a:stretch>
              <a:fillRect/>
            </a:stretch>
          </p:blipFill>
          <p:spPr>
            <a:xfrm>
              <a:off x="10173503" y="1799378"/>
              <a:ext cx="224857" cy="101612"/>
            </a:xfrm>
            <a:prstGeom prst="rect">
              <a:avLst/>
            </a:prstGeom>
          </p:spPr>
        </p:pic>
      </p:grpSp>
      <p:grpSp>
        <p:nvGrpSpPr>
          <p:cNvPr id="81" name="Group 80"/>
          <p:cNvGrpSpPr/>
          <p:nvPr/>
        </p:nvGrpSpPr>
        <p:grpSpPr>
          <a:xfrm>
            <a:off x="143880" y="4884927"/>
            <a:ext cx="12024836" cy="1093702"/>
            <a:chOff x="107950" y="3674456"/>
            <a:chExt cx="12024836" cy="1093702"/>
          </a:xfrm>
        </p:grpSpPr>
        <p:pic>
          <p:nvPicPr>
            <p:cNvPr id="82" name="Picture 81"/>
            <p:cNvPicPr>
              <a:picLocks noChangeAspect="1"/>
            </p:cNvPicPr>
            <p:nvPr/>
          </p:nvPicPr>
          <p:blipFill>
            <a:blip r:embed="rId12"/>
            <a:stretch>
              <a:fillRect/>
            </a:stretch>
          </p:blipFill>
          <p:spPr>
            <a:xfrm>
              <a:off x="107950" y="3674456"/>
              <a:ext cx="12024836" cy="1093702"/>
            </a:xfrm>
            <a:prstGeom prst="rect">
              <a:avLst/>
            </a:prstGeom>
          </p:spPr>
        </p:pic>
        <p:pic>
          <p:nvPicPr>
            <p:cNvPr id="83" name="Picture 2" descr="http://isolde-cris.web.cern.ch/isolde-cris/images/index-logo.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25456" y="4008653"/>
              <a:ext cx="320254" cy="17007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83"/>
            <p:cNvPicPr>
              <a:picLocks noChangeAspect="1"/>
            </p:cNvPicPr>
            <p:nvPr/>
          </p:nvPicPr>
          <p:blipFill>
            <a:blip r:embed="rId14"/>
            <a:stretch>
              <a:fillRect/>
            </a:stretch>
          </p:blipFill>
          <p:spPr>
            <a:xfrm>
              <a:off x="7337569" y="4409079"/>
              <a:ext cx="394814" cy="105900"/>
            </a:xfrm>
            <a:prstGeom prst="rect">
              <a:avLst/>
            </a:prstGeom>
          </p:spPr>
        </p:pic>
        <p:pic>
          <p:nvPicPr>
            <p:cNvPr id="85" name="Picture 2" descr="VITOLogo"/>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20122" y="3970020"/>
              <a:ext cx="430608" cy="34448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2" descr="http://isolde-cris.web.cern.ch/isolde-cris/images/index-logo.jpg"/>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71300" y="4370408"/>
              <a:ext cx="324099" cy="172113"/>
            </a:xfrm>
            <a:prstGeom prst="rect">
              <a:avLst/>
            </a:prstGeom>
            <a:noFill/>
            <a:extLst>
              <a:ext uri="{909E8E84-426E-40DD-AFC4-6F175D3DCCD1}">
                <a14:hiddenFill xmlns:a14="http://schemas.microsoft.com/office/drawing/2010/main">
                  <a:solidFill>
                    <a:srgbClr val="FFFFFF"/>
                  </a:solidFill>
                </a14:hiddenFill>
              </a:ext>
            </a:extLst>
          </p:spPr>
        </p:pic>
        <p:pic>
          <p:nvPicPr>
            <p:cNvPr id="87" name="Picture 2" descr="http://isolde-cris.web.cern.ch/isolde-cris/images/index-logo.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042362" y="4288365"/>
              <a:ext cx="340709" cy="180934"/>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4" descr="http://isoltrap.web.cern.ch/isoltrap/images/ISOLTRAP_logo.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41023" y="4299834"/>
              <a:ext cx="313214" cy="225251"/>
            </a:xfrm>
            <a:prstGeom prst="rect">
              <a:avLst/>
            </a:prstGeom>
            <a:noFill/>
            <a:extLst>
              <a:ext uri="{909E8E84-426E-40DD-AFC4-6F175D3DCCD1}">
                <a14:hiddenFill xmlns:a14="http://schemas.microsoft.com/office/drawing/2010/main">
                  <a:solidFill>
                    <a:srgbClr val="FFFFFF"/>
                  </a:solidFill>
                </a14:hiddenFill>
              </a:ext>
            </a:extLst>
          </p:spPr>
        </p:pic>
        <p:pic>
          <p:nvPicPr>
            <p:cNvPr id="89" name="Picture 2" descr="VITOLogo"/>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579032" y="4172406"/>
              <a:ext cx="458339" cy="366671"/>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4" descr="http://isoltrap.web.cern.ch/isoltrap/images/ISOLTRAP_logo.bmp"/>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6383425" y="4272972"/>
              <a:ext cx="270972" cy="194872"/>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4" descr="http://isoltrap.web.cern.ch/isoltrap/images/ISOLTRAP_logo.bmp"/>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4870636" y="4320107"/>
              <a:ext cx="270972" cy="194872"/>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VITOLogo"/>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8032465" y="4215279"/>
              <a:ext cx="341024" cy="272819"/>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92"/>
            <p:cNvPicPr>
              <a:picLocks noChangeAspect="1"/>
            </p:cNvPicPr>
            <p:nvPr/>
          </p:nvPicPr>
          <p:blipFill>
            <a:blip r:embed="rId14"/>
            <a:stretch>
              <a:fillRect/>
            </a:stretch>
          </p:blipFill>
          <p:spPr>
            <a:xfrm>
              <a:off x="2359770" y="4389654"/>
              <a:ext cx="367015" cy="98444"/>
            </a:xfrm>
            <a:prstGeom prst="rect">
              <a:avLst/>
            </a:prstGeom>
          </p:spPr>
        </p:pic>
        <p:pic>
          <p:nvPicPr>
            <p:cNvPr id="94"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085777" y="4122580"/>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http://isolde-cris.web.cern.ch/isolde-cris/images/index-logo.jpg"/>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8737203" y="4227977"/>
              <a:ext cx="302443" cy="160613"/>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95"/>
            <p:cNvPicPr>
              <a:picLocks noChangeAspect="1"/>
            </p:cNvPicPr>
            <p:nvPr/>
          </p:nvPicPr>
          <p:blipFill>
            <a:blip r:embed="rId14"/>
            <a:stretch>
              <a:fillRect/>
            </a:stretch>
          </p:blipFill>
          <p:spPr>
            <a:xfrm>
              <a:off x="9702078" y="4368213"/>
              <a:ext cx="394814" cy="105900"/>
            </a:xfrm>
            <a:prstGeom prst="rect">
              <a:avLst/>
            </a:prstGeom>
          </p:spPr>
        </p:pic>
        <p:pic>
          <p:nvPicPr>
            <p:cNvPr id="97" name="Picture 2" descr="Image result for cern minibal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135751" y="4033670"/>
              <a:ext cx="273467" cy="333884"/>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2" descr="VITOLogo"/>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11443857" y="4215278"/>
              <a:ext cx="341024" cy="272819"/>
            </a:xfrm>
            <a:prstGeom prst="rect">
              <a:avLst/>
            </a:prstGeom>
            <a:noFill/>
            <a:extLst>
              <a:ext uri="{909E8E84-426E-40DD-AFC4-6F175D3DCCD1}">
                <a14:hiddenFill xmlns:a14="http://schemas.microsoft.com/office/drawing/2010/main">
                  <a:solidFill>
                    <a:srgbClr val="FFFFFF"/>
                  </a:solidFill>
                </a14:hiddenFill>
              </a:ext>
            </a:extLst>
          </p:spPr>
        </p:pic>
      </p:grpSp>
      <p:sp>
        <p:nvSpPr>
          <p:cNvPr id="2" name="Up-Down Arrow 1"/>
          <p:cNvSpPr/>
          <p:nvPr/>
        </p:nvSpPr>
        <p:spPr>
          <a:xfrm>
            <a:off x="10254354" y="2275928"/>
            <a:ext cx="662086" cy="2357442"/>
          </a:xfrm>
          <a:prstGeom prst="up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rot="16200000">
            <a:off x="9820263" y="3340939"/>
            <a:ext cx="1508683" cy="369332"/>
          </a:xfrm>
          <a:prstGeom prst="rect">
            <a:avLst/>
          </a:prstGeom>
          <a:noFill/>
        </p:spPr>
        <p:txBody>
          <a:bodyPr wrap="none" rtlCol="0">
            <a:spAutoFit/>
          </a:bodyPr>
          <a:lstStyle/>
          <a:p>
            <a:r>
              <a:rPr lang="en-GB" dirty="0" smtClean="0">
                <a:solidFill>
                  <a:schemeClr val="bg1"/>
                </a:solidFill>
              </a:rPr>
              <a:t>We are here…</a:t>
            </a:r>
            <a:endParaRPr lang="en-GB" dirty="0">
              <a:solidFill>
                <a:schemeClr val="bg1"/>
              </a:solidFill>
            </a:endParaRPr>
          </a:p>
        </p:txBody>
      </p:sp>
      <p:sp>
        <p:nvSpPr>
          <p:cNvPr id="100" name="Down Arrow 99"/>
          <p:cNvSpPr/>
          <p:nvPr/>
        </p:nvSpPr>
        <p:spPr>
          <a:xfrm rot="10800000">
            <a:off x="1186660" y="2042806"/>
            <a:ext cx="619432" cy="66859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1176472" y="2763402"/>
            <a:ext cx="798862" cy="600164"/>
          </a:xfrm>
          <a:prstGeom prst="rect">
            <a:avLst/>
          </a:prstGeom>
          <a:noFill/>
        </p:spPr>
        <p:txBody>
          <a:bodyPr wrap="square" rtlCol="0">
            <a:spAutoFit/>
          </a:bodyPr>
          <a:lstStyle/>
          <a:p>
            <a:r>
              <a:rPr lang="en-GB" sz="1100" dirty="0" smtClean="0"/>
              <a:t>Re-used target: leaking</a:t>
            </a:r>
            <a:endParaRPr lang="en-GB" sz="1100" dirty="0"/>
          </a:p>
        </p:txBody>
      </p:sp>
      <p:sp>
        <p:nvSpPr>
          <p:cNvPr id="101" name="Down Arrow 100"/>
          <p:cNvSpPr/>
          <p:nvPr/>
        </p:nvSpPr>
        <p:spPr>
          <a:xfrm rot="10800000">
            <a:off x="1956950" y="2034346"/>
            <a:ext cx="619432" cy="668594"/>
          </a:xfrm>
          <a:prstGeom prst="downArrow">
            <a:avLst/>
          </a:prstGeom>
          <a:gradFill>
            <a:gsLst>
              <a:gs pos="92435">
                <a:srgbClr val="C3DAEF"/>
              </a:gs>
              <a:gs pos="0">
                <a:srgbClr val="FF0000"/>
              </a:gs>
              <a:gs pos="100000">
                <a:srgbClr val="00B050"/>
              </a:gs>
              <a:gs pos="83000">
                <a:schemeClr val="accent1">
                  <a:lumMod val="45000"/>
                  <a:lumOff val="55000"/>
                </a:schemeClr>
              </a:gs>
              <a:gs pos="60000">
                <a:srgbClr val="00B05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TextBox 101"/>
          <p:cNvSpPr txBox="1"/>
          <p:nvPr/>
        </p:nvSpPr>
        <p:spPr>
          <a:xfrm>
            <a:off x="1996269" y="2821567"/>
            <a:ext cx="798862" cy="430887"/>
          </a:xfrm>
          <a:prstGeom prst="rect">
            <a:avLst/>
          </a:prstGeom>
          <a:noFill/>
        </p:spPr>
        <p:txBody>
          <a:bodyPr wrap="square" rtlCol="0">
            <a:spAutoFit/>
          </a:bodyPr>
          <a:lstStyle/>
          <a:p>
            <a:r>
              <a:rPr lang="en-GB" sz="1100" dirty="0" smtClean="0"/>
              <a:t>Had to re-use#513…</a:t>
            </a:r>
            <a:endParaRPr lang="en-GB" sz="1100" dirty="0"/>
          </a:p>
        </p:txBody>
      </p:sp>
      <p:sp>
        <p:nvSpPr>
          <p:cNvPr id="103" name="Down Arrow 102"/>
          <p:cNvSpPr/>
          <p:nvPr/>
        </p:nvSpPr>
        <p:spPr>
          <a:xfrm>
            <a:off x="2279187" y="4152451"/>
            <a:ext cx="619432" cy="66859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TextBox 103"/>
          <p:cNvSpPr txBox="1"/>
          <p:nvPr/>
        </p:nvSpPr>
        <p:spPr>
          <a:xfrm>
            <a:off x="2425183" y="3716961"/>
            <a:ext cx="1306218" cy="430887"/>
          </a:xfrm>
          <a:prstGeom prst="rect">
            <a:avLst/>
          </a:prstGeom>
          <a:noFill/>
        </p:spPr>
        <p:txBody>
          <a:bodyPr wrap="square" rtlCol="0">
            <a:spAutoFit/>
          </a:bodyPr>
          <a:lstStyle/>
          <a:p>
            <a:r>
              <a:rPr lang="en-GB" sz="1100" dirty="0" smtClean="0"/>
              <a:t>Low/no yields; HRS problems</a:t>
            </a:r>
            <a:endParaRPr lang="en-GB" sz="1100" dirty="0"/>
          </a:p>
        </p:txBody>
      </p:sp>
      <p:sp>
        <p:nvSpPr>
          <p:cNvPr id="105" name="Down Arrow 104"/>
          <p:cNvSpPr/>
          <p:nvPr/>
        </p:nvSpPr>
        <p:spPr>
          <a:xfrm>
            <a:off x="2955059" y="4160431"/>
            <a:ext cx="619432" cy="66859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Down Arrow 108"/>
          <p:cNvSpPr/>
          <p:nvPr/>
        </p:nvSpPr>
        <p:spPr>
          <a:xfrm rot="10800000">
            <a:off x="3904382" y="2012266"/>
            <a:ext cx="619432" cy="66859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3240930" y="2673868"/>
            <a:ext cx="1253869" cy="369332"/>
          </a:xfrm>
          <a:prstGeom prst="rect">
            <a:avLst/>
          </a:prstGeom>
          <a:noFill/>
        </p:spPr>
        <p:txBody>
          <a:bodyPr wrap="none" rtlCol="0">
            <a:spAutoFit/>
          </a:bodyPr>
          <a:lstStyle/>
          <a:p>
            <a:r>
              <a:rPr lang="en-GB" dirty="0" smtClean="0"/>
              <a:t>Se beams…</a:t>
            </a:r>
            <a:endParaRPr lang="en-GB" dirty="0"/>
          </a:p>
        </p:txBody>
      </p:sp>
      <p:sp>
        <p:nvSpPr>
          <p:cNvPr id="110" name="Down Arrow 109"/>
          <p:cNvSpPr/>
          <p:nvPr/>
        </p:nvSpPr>
        <p:spPr>
          <a:xfrm rot="10800000">
            <a:off x="4450523" y="2015798"/>
            <a:ext cx="619432" cy="668594"/>
          </a:xfrm>
          <a:prstGeom prst="downArrow">
            <a:avLst/>
          </a:prstGeom>
          <a:gradFill>
            <a:gsLst>
              <a:gs pos="92435">
                <a:srgbClr val="C3DAEF"/>
              </a:gs>
              <a:gs pos="0">
                <a:srgbClr val="FF0000"/>
              </a:gs>
              <a:gs pos="100000">
                <a:srgbClr val="00B050"/>
              </a:gs>
              <a:gs pos="83000">
                <a:schemeClr val="accent1">
                  <a:lumMod val="45000"/>
                  <a:lumOff val="55000"/>
                </a:schemeClr>
              </a:gs>
              <a:gs pos="60000">
                <a:srgbClr val="00B05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TextBox 110"/>
          <p:cNvSpPr txBox="1"/>
          <p:nvPr/>
        </p:nvSpPr>
        <p:spPr>
          <a:xfrm>
            <a:off x="4387122" y="2701034"/>
            <a:ext cx="1279517" cy="369332"/>
          </a:xfrm>
          <a:prstGeom prst="rect">
            <a:avLst/>
          </a:prstGeom>
          <a:noFill/>
        </p:spPr>
        <p:txBody>
          <a:bodyPr wrap="none" rtlCol="0">
            <a:spAutoFit/>
          </a:bodyPr>
          <a:lstStyle/>
          <a:p>
            <a:r>
              <a:rPr lang="en-GB" dirty="0" smtClean="0"/>
              <a:t>Ge beams…</a:t>
            </a:r>
            <a:endParaRPr lang="en-GB" dirty="0"/>
          </a:p>
        </p:txBody>
      </p:sp>
      <p:pic>
        <p:nvPicPr>
          <p:cNvPr id="112" name="Picture 11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3559029" y="3252454"/>
            <a:ext cx="3768339" cy="2826255"/>
          </a:xfrm>
          <a:prstGeom prst="rect">
            <a:avLst/>
          </a:prstGeom>
        </p:spPr>
      </p:pic>
      <p:sp>
        <p:nvSpPr>
          <p:cNvPr id="113" name="Down Arrow 112"/>
          <p:cNvSpPr/>
          <p:nvPr/>
        </p:nvSpPr>
        <p:spPr>
          <a:xfrm rot="10800000">
            <a:off x="7274315" y="2090725"/>
            <a:ext cx="619432" cy="668594"/>
          </a:xfrm>
          <a:prstGeom prst="downArrow">
            <a:avLst/>
          </a:prstGeom>
          <a:gradFill>
            <a:gsLst>
              <a:gs pos="92435">
                <a:srgbClr val="C3DAEF"/>
              </a:gs>
              <a:gs pos="0">
                <a:srgbClr val="FF0000"/>
              </a:gs>
              <a:gs pos="100000">
                <a:srgbClr val="00B050"/>
              </a:gs>
              <a:gs pos="83000">
                <a:schemeClr val="accent1">
                  <a:lumMod val="45000"/>
                  <a:lumOff val="55000"/>
                </a:schemeClr>
              </a:gs>
              <a:gs pos="60000">
                <a:srgbClr val="00B05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6838699" y="2929535"/>
            <a:ext cx="1490664" cy="369332"/>
          </a:xfrm>
          <a:prstGeom prst="rect">
            <a:avLst/>
          </a:prstGeom>
          <a:noFill/>
        </p:spPr>
        <p:txBody>
          <a:bodyPr wrap="none" rtlCol="0">
            <a:spAutoFit/>
          </a:bodyPr>
          <a:lstStyle/>
          <a:p>
            <a:r>
              <a:rPr lang="en-GB" dirty="0" smtClean="0"/>
              <a:t>TISD/</a:t>
            </a:r>
            <a:r>
              <a:rPr lang="en-GB" dirty="0" err="1" smtClean="0"/>
              <a:t>Dy</a:t>
            </a:r>
            <a:r>
              <a:rPr lang="en-GB" dirty="0" smtClean="0"/>
              <a:t> week</a:t>
            </a:r>
            <a:endParaRPr lang="en-GB" dirty="0"/>
          </a:p>
        </p:txBody>
      </p:sp>
      <p:sp>
        <p:nvSpPr>
          <p:cNvPr id="114" name="Down Arrow 113"/>
          <p:cNvSpPr/>
          <p:nvPr/>
        </p:nvSpPr>
        <p:spPr>
          <a:xfrm rot="10800000">
            <a:off x="9258440" y="1976841"/>
            <a:ext cx="619432" cy="668594"/>
          </a:xfrm>
          <a:prstGeom prst="downArrow">
            <a:avLst/>
          </a:prstGeom>
          <a:gradFill>
            <a:gsLst>
              <a:gs pos="92435">
                <a:srgbClr val="C3DAEF"/>
              </a:gs>
              <a:gs pos="0">
                <a:srgbClr val="FF0000"/>
              </a:gs>
              <a:gs pos="100000">
                <a:srgbClr val="00B050"/>
              </a:gs>
              <a:gs pos="83000">
                <a:schemeClr val="accent1">
                  <a:lumMod val="45000"/>
                  <a:lumOff val="55000"/>
                </a:schemeClr>
              </a:gs>
              <a:gs pos="60000">
                <a:srgbClr val="00B05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TextBox 114"/>
          <p:cNvSpPr txBox="1"/>
          <p:nvPr/>
        </p:nvSpPr>
        <p:spPr>
          <a:xfrm>
            <a:off x="8996503" y="2874583"/>
            <a:ext cx="1100682" cy="1107996"/>
          </a:xfrm>
          <a:prstGeom prst="rect">
            <a:avLst/>
          </a:prstGeom>
          <a:noFill/>
        </p:spPr>
        <p:txBody>
          <a:bodyPr wrap="square" rtlCol="0">
            <a:spAutoFit/>
          </a:bodyPr>
          <a:lstStyle/>
          <a:p>
            <a:r>
              <a:rPr lang="en-GB" sz="1100" dirty="0" smtClean="0"/>
              <a:t>Incorrect ion source proton stop difficult setup: </a:t>
            </a:r>
            <a:r>
              <a:rPr lang="en-GB" sz="1100" dirty="0" err="1" smtClean="0"/>
              <a:t>machine+experiment</a:t>
            </a:r>
            <a:endParaRPr lang="en-GB" sz="1100" dirty="0" smtClean="0"/>
          </a:p>
        </p:txBody>
      </p:sp>
      <p:sp>
        <p:nvSpPr>
          <p:cNvPr id="116" name="Down Arrow 115"/>
          <p:cNvSpPr/>
          <p:nvPr/>
        </p:nvSpPr>
        <p:spPr>
          <a:xfrm rot="9350595">
            <a:off x="10363546" y="1978861"/>
            <a:ext cx="619432" cy="1567614"/>
          </a:xfrm>
          <a:prstGeom prst="downArrow">
            <a:avLst/>
          </a:prstGeom>
          <a:gradFill>
            <a:gsLst>
              <a:gs pos="92435">
                <a:srgbClr val="C3DAEF"/>
              </a:gs>
              <a:gs pos="0">
                <a:srgbClr val="FF0000"/>
              </a:gs>
              <a:gs pos="100000">
                <a:srgbClr val="00B050"/>
              </a:gs>
              <a:gs pos="83000">
                <a:schemeClr val="accent1">
                  <a:lumMod val="45000"/>
                  <a:lumOff val="55000"/>
                </a:schemeClr>
              </a:gs>
              <a:gs pos="60000">
                <a:srgbClr val="00B050"/>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TextBox 116"/>
          <p:cNvSpPr txBox="1"/>
          <p:nvPr/>
        </p:nvSpPr>
        <p:spPr>
          <a:xfrm>
            <a:off x="10980583" y="3480643"/>
            <a:ext cx="1100682" cy="430887"/>
          </a:xfrm>
          <a:prstGeom prst="rect">
            <a:avLst/>
          </a:prstGeom>
          <a:noFill/>
        </p:spPr>
        <p:txBody>
          <a:bodyPr wrap="square" rtlCol="0">
            <a:spAutoFit/>
          </a:bodyPr>
          <a:lstStyle/>
          <a:p>
            <a:r>
              <a:rPr lang="en-GB" sz="1100" dirty="0" smtClean="0"/>
              <a:t>VADIS + VADLIS mode</a:t>
            </a:r>
          </a:p>
        </p:txBody>
      </p:sp>
      <p:pic>
        <p:nvPicPr>
          <p:cNvPr id="51" name="Picture 50"/>
          <p:cNvPicPr>
            <a:picLocks noChangeAspect="1"/>
          </p:cNvPicPr>
          <p:nvPr/>
        </p:nvPicPr>
        <p:blipFill>
          <a:blip r:embed="rId22"/>
          <a:stretch>
            <a:fillRect/>
          </a:stretch>
        </p:blipFill>
        <p:spPr>
          <a:xfrm>
            <a:off x="9694056" y="2037368"/>
            <a:ext cx="2245320" cy="2522998"/>
          </a:xfrm>
          <a:prstGeom prst="rect">
            <a:avLst/>
          </a:prstGeom>
          <a:solidFill>
            <a:schemeClr val="bg1"/>
          </a:solidFill>
        </p:spPr>
      </p:pic>
    </p:spTree>
    <p:extLst>
      <p:ext uri="{BB962C8B-B14F-4D97-AF65-F5344CB8AC3E}">
        <p14:creationId xmlns:p14="http://schemas.microsoft.com/office/powerpoint/2010/main" val="2957926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1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1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1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6" grpId="0"/>
      <p:bldP spid="101" grpId="0" animBg="1"/>
      <p:bldP spid="102" grpId="0"/>
      <p:bldP spid="103" grpId="0" animBg="1"/>
      <p:bldP spid="104" grpId="0"/>
      <p:bldP spid="105" grpId="0" animBg="1"/>
      <p:bldP spid="109" grpId="0" animBg="1"/>
      <p:bldP spid="8" grpId="0"/>
      <p:bldP spid="110" grpId="0" animBg="1"/>
      <p:bldP spid="111" grpId="0"/>
      <p:bldP spid="113" grpId="0" animBg="1"/>
      <p:bldP spid="9" grpId="0"/>
      <p:bldP spid="114" grpId="0" animBg="1"/>
      <p:bldP spid="115" grpId="0"/>
      <p:bldP spid="116" grpId="0" animBg="1"/>
      <p:bldP spid="1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729661" y="35927"/>
            <a:ext cx="10381362" cy="3367306"/>
          </a:xfrm>
          <a:prstGeom prst="rect">
            <a:avLst/>
          </a:prstGeom>
        </p:spPr>
      </p:pic>
      <p:sp>
        <p:nvSpPr>
          <p:cNvPr id="2" name="TextBox 1"/>
          <p:cNvSpPr txBox="1"/>
          <p:nvPr/>
        </p:nvSpPr>
        <p:spPr>
          <a:xfrm>
            <a:off x="1016162" y="3310900"/>
            <a:ext cx="8056718" cy="923330"/>
          </a:xfrm>
          <a:prstGeom prst="rect">
            <a:avLst/>
          </a:prstGeom>
          <a:noFill/>
        </p:spPr>
        <p:txBody>
          <a:bodyPr wrap="square" rtlCol="0">
            <a:spAutoFit/>
          </a:bodyPr>
          <a:lstStyle/>
          <a:p>
            <a:r>
              <a:rPr lang="en-GB" dirty="0" smtClean="0"/>
              <a:t>12 HIE ISOLDE experiments</a:t>
            </a:r>
          </a:p>
          <a:p>
            <a:r>
              <a:rPr lang="en-GB" dirty="0" smtClean="0"/>
              <a:t>9 at Miniball : 8 Coulomb excitation; 1 multi-nucleon transfer; 3 at XT03</a:t>
            </a:r>
            <a:endParaRPr lang="en-GB" dirty="0"/>
          </a:p>
          <a:p>
            <a:r>
              <a:rPr lang="en-GB" dirty="0" smtClean="0">
                <a:sym typeface="Wingdings" panose="05000000000000000000" pitchFamily="2" charset="2"/>
              </a:rPr>
              <a:t> Still to come: 59Cu (this week) and 28Mg (plunger)</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056769155"/>
              </p:ext>
            </p:extLst>
          </p:nvPr>
        </p:nvGraphicFramePr>
        <p:xfrm>
          <a:off x="8894193" y="3654838"/>
          <a:ext cx="1197758" cy="2957830"/>
        </p:xfrm>
        <a:graphic>
          <a:graphicData uri="http://schemas.openxmlformats.org/drawingml/2006/table">
            <a:tbl>
              <a:tblPr>
                <a:tableStyleId>{5C22544A-7EE6-4342-B048-85BDC9FD1C3A}</a:tableStyleId>
              </a:tblPr>
              <a:tblGrid>
                <a:gridCol w="1197758">
                  <a:extLst>
                    <a:ext uri="{9D8B030D-6E8A-4147-A177-3AD203B41FA5}">
                      <a16:colId xmlns:a16="http://schemas.microsoft.com/office/drawing/2014/main" val="1038381445"/>
                    </a:ext>
                  </a:extLst>
                </a:gridCol>
              </a:tblGrid>
              <a:tr h="162029">
                <a:tc>
                  <a:txBody>
                    <a:bodyPr/>
                    <a:lstStyle/>
                    <a:p>
                      <a:pPr algn="l" fontAlgn="b"/>
                      <a:r>
                        <a:rPr lang="en-GB" sz="1100" u="none" strike="noStrike">
                          <a:effectLst/>
                        </a:rPr>
                        <a:t>Coulomb excitation</a:t>
                      </a:r>
                      <a:endParaRPr lang="en-GB" sz="1100" b="1"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251758871"/>
                  </a:ext>
                </a:extLst>
              </a:tr>
              <a:tr h="162029">
                <a:tc>
                  <a:txBody>
                    <a:bodyPr/>
                    <a:lstStyle/>
                    <a:p>
                      <a:pPr algn="l" fontAlgn="b"/>
                      <a:r>
                        <a:rPr lang="en-GB" sz="1100" u="none" strike="noStrike">
                          <a:effectLst/>
                        </a:rPr>
                        <a:t>108Sn</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1326346619"/>
                  </a:ext>
                </a:extLst>
              </a:tr>
              <a:tr h="162029">
                <a:tc>
                  <a:txBody>
                    <a:bodyPr/>
                    <a:lstStyle/>
                    <a:p>
                      <a:pPr algn="l" fontAlgn="b"/>
                      <a:r>
                        <a:rPr lang="en-GB" sz="1100" u="none" strike="noStrike">
                          <a:effectLst/>
                        </a:rPr>
                        <a:t>IS562</a:t>
                      </a:r>
                      <a:endParaRPr lang="en-GB" sz="1100" b="0" i="0" u="none" strike="noStrike">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3297120191"/>
                  </a:ext>
                </a:extLst>
              </a:tr>
              <a:tr h="162029">
                <a:tc>
                  <a:txBody>
                    <a:bodyPr/>
                    <a:lstStyle/>
                    <a:p>
                      <a:pPr algn="l" fontAlgn="b"/>
                      <a:r>
                        <a:rPr lang="en-GB" sz="1100" u="none" strike="noStrike">
                          <a:effectLst/>
                        </a:rPr>
                        <a:t>140Nd; 142Sm</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2080982290"/>
                  </a:ext>
                </a:extLst>
              </a:tr>
              <a:tr h="162029">
                <a:tc>
                  <a:txBody>
                    <a:bodyPr/>
                    <a:lstStyle/>
                    <a:p>
                      <a:pPr algn="l" fontAlgn="b"/>
                      <a:r>
                        <a:rPr lang="en-GB" sz="1100" u="none" strike="noStrike" dirty="0">
                          <a:effectLst/>
                        </a:rPr>
                        <a:t>IS546</a:t>
                      </a:r>
                      <a:endParaRPr lang="en-GB" sz="1100" b="0" i="0" u="none" strike="noStrike" dirty="0">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1517133591"/>
                  </a:ext>
                </a:extLst>
              </a:tr>
              <a:tr h="162029">
                <a:tc>
                  <a:txBody>
                    <a:bodyPr/>
                    <a:lstStyle/>
                    <a:p>
                      <a:pPr algn="l" fontAlgn="b"/>
                      <a:r>
                        <a:rPr lang="en-GB" sz="1100" u="none" strike="noStrike">
                          <a:effectLst/>
                        </a:rPr>
                        <a:t>140Sm</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3162528210"/>
                  </a:ext>
                </a:extLst>
              </a:tr>
              <a:tr h="162029">
                <a:tc>
                  <a:txBody>
                    <a:bodyPr/>
                    <a:lstStyle/>
                    <a:p>
                      <a:pPr algn="l" fontAlgn="b"/>
                      <a:r>
                        <a:rPr lang="en-GB" sz="1100" u="none" strike="noStrike" dirty="0">
                          <a:effectLst/>
                        </a:rPr>
                        <a:t>IS558</a:t>
                      </a:r>
                      <a:endParaRPr lang="en-GB" sz="1100" b="0" i="0" u="none" strike="noStrike" dirty="0">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2826841330"/>
                  </a:ext>
                </a:extLst>
              </a:tr>
              <a:tr h="162029">
                <a:tc>
                  <a:txBody>
                    <a:bodyPr/>
                    <a:lstStyle/>
                    <a:p>
                      <a:pPr algn="l" fontAlgn="b"/>
                      <a:r>
                        <a:rPr lang="en-GB" sz="1100" u="none" strike="noStrike" dirty="0">
                          <a:effectLst/>
                        </a:rPr>
                        <a:t>144Ba; 142Ba</a:t>
                      </a:r>
                      <a:endParaRPr lang="en-GB" sz="1100" b="1" i="0" u="none" strike="noStrike" dirty="0">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1957503772"/>
                  </a:ext>
                </a:extLst>
              </a:tr>
              <a:tr h="162029">
                <a:tc>
                  <a:txBody>
                    <a:bodyPr/>
                    <a:lstStyle/>
                    <a:p>
                      <a:pPr algn="l" fontAlgn="b"/>
                      <a:r>
                        <a:rPr lang="en-GB" sz="1100" u="none" strike="noStrike">
                          <a:effectLst/>
                        </a:rPr>
                        <a:t>IS553</a:t>
                      </a:r>
                      <a:endParaRPr lang="en-GB" sz="1100" b="0" i="0" u="none" strike="noStrike">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42825507"/>
                  </a:ext>
                </a:extLst>
              </a:tr>
              <a:tr h="162029">
                <a:tc>
                  <a:txBody>
                    <a:bodyPr/>
                    <a:lstStyle/>
                    <a:p>
                      <a:pPr algn="l" fontAlgn="b"/>
                      <a:r>
                        <a:rPr lang="en-GB" sz="1100" u="none" strike="noStrike">
                          <a:effectLst/>
                        </a:rPr>
                        <a:t>206Hg</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3822313764"/>
                  </a:ext>
                </a:extLst>
              </a:tr>
              <a:tr h="162029">
                <a:tc>
                  <a:txBody>
                    <a:bodyPr/>
                    <a:lstStyle/>
                    <a:p>
                      <a:pPr algn="l" fontAlgn="b"/>
                      <a:r>
                        <a:rPr lang="en-GB" sz="1100" u="none" strike="noStrike">
                          <a:effectLst/>
                        </a:rPr>
                        <a:t>IS547</a:t>
                      </a:r>
                      <a:endParaRPr lang="en-GB" sz="1100" b="0" i="0" u="none" strike="noStrike">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1837657965"/>
                  </a:ext>
                </a:extLst>
              </a:tr>
              <a:tr h="162029">
                <a:tc>
                  <a:txBody>
                    <a:bodyPr/>
                    <a:lstStyle/>
                    <a:p>
                      <a:pPr algn="l" fontAlgn="b"/>
                      <a:r>
                        <a:rPr lang="en-GB" sz="1100" u="none" strike="noStrike">
                          <a:effectLst/>
                        </a:rPr>
                        <a:t>70Se</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3815597308"/>
                  </a:ext>
                </a:extLst>
              </a:tr>
              <a:tr h="162029">
                <a:tc>
                  <a:txBody>
                    <a:bodyPr/>
                    <a:lstStyle/>
                    <a:p>
                      <a:pPr algn="l" fontAlgn="b"/>
                      <a:r>
                        <a:rPr lang="en-GB" sz="1100" u="none" strike="noStrike">
                          <a:effectLst/>
                        </a:rPr>
                        <a:t>IS569</a:t>
                      </a:r>
                      <a:endParaRPr lang="en-GB" sz="1100" b="0" i="0" u="none" strike="noStrike">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1215509230"/>
                  </a:ext>
                </a:extLst>
              </a:tr>
              <a:tr h="162029">
                <a:tc>
                  <a:txBody>
                    <a:bodyPr/>
                    <a:lstStyle/>
                    <a:p>
                      <a:pPr algn="l" fontAlgn="b"/>
                      <a:r>
                        <a:rPr lang="en-GB" sz="1100" u="none" strike="noStrike">
                          <a:effectLst/>
                        </a:rPr>
                        <a:t>72Se</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4052978295"/>
                  </a:ext>
                </a:extLst>
              </a:tr>
              <a:tr h="162029">
                <a:tc>
                  <a:txBody>
                    <a:bodyPr/>
                    <a:lstStyle/>
                    <a:p>
                      <a:pPr algn="l" fontAlgn="b"/>
                      <a:r>
                        <a:rPr lang="en-GB" sz="1100" u="none" strike="noStrike">
                          <a:effectLst/>
                        </a:rPr>
                        <a:t>IS597</a:t>
                      </a:r>
                      <a:endParaRPr lang="en-GB" sz="1100" b="0" i="0" u="none" strike="noStrike">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1997143838"/>
                  </a:ext>
                </a:extLst>
              </a:tr>
              <a:tr h="162029">
                <a:tc>
                  <a:txBody>
                    <a:bodyPr/>
                    <a:lstStyle/>
                    <a:p>
                      <a:pPr algn="l" fontAlgn="b"/>
                      <a:r>
                        <a:rPr lang="en-GB" sz="1100" u="none" strike="noStrike">
                          <a:effectLst/>
                        </a:rPr>
                        <a:t>94Rb</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2459805941"/>
                  </a:ext>
                </a:extLst>
              </a:tr>
              <a:tr h="162029">
                <a:tc>
                  <a:txBody>
                    <a:bodyPr/>
                    <a:lstStyle/>
                    <a:p>
                      <a:pPr algn="l" fontAlgn="b"/>
                      <a:r>
                        <a:rPr lang="en-GB" sz="1100" u="none" strike="noStrike" dirty="0">
                          <a:effectLst/>
                        </a:rPr>
                        <a:t>IS572</a:t>
                      </a:r>
                      <a:endParaRPr lang="en-GB" sz="1100" b="0" i="0" u="none" strike="noStrike" dirty="0">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3718119351"/>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277381873"/>
              </p:ext>
            </p:extLst>
          </p:nvPr>
        </p:nvGraphicFramePr>
        <p:xfrm>
          <a:off x="10430808" y="4471561"/>
          <a:ext cx="1360430" cy="920750"/>
        </p:xfrm>
        <a:graphic>
          <a:graphicData uri="http://schemas.openxmlformats.org/drawingml/2006/table">
            <a:tbl>
              <a:tblPr>
                <a:tableStyleId>{5C22544A-7EE6-4342-B048-85BDC9FD1C3A}</a:tableStyleId>
              </a:tblPr>
              <a:tblGrid>
                <a:gridCol w="1360430">
                  <a:extLst>
                    <a:ext uri="{9D8B030D-6E8A-4147-A177-3AD203B41FA5}">
                      <a16:colId xmlns:a16="http://schemas.microsoft.com/office/drawing/2014/main" val="4244683910"/>
                    </a:ext>
                  </a:extLst>
                </a:gridCol>
              </a:tblGrid>
              <a:tr h="184150">
                <a:tc>
                  <a:txBody>
                    <a:bodyPr/>
                    <a:lstStyle/>
                    <a:p>
                      <a:pPr algn="l" fontAlgn="b"/>
                      <a:r>
                        <a:rPr lang="en-GB" sz="1100" u="none" strike="noStrike">
                          <a:effectLst/>
                        </a:rPr>
                        <a:t>Scattering Chamber</a:t>
                      </a:r>
                      <a:endParaRPr lang="en-GB" sz="1100" b="1" i="0" u="none" strike="noStrike">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720984453"/>
                  </a:ext>
                </a:extLst>
              </a:tr>
              <a:tr h="184150">
                <a:tc>
                  <a:txBody>
                    <a:bodyPr/>
                    <a:lstStyle/>
                    <a:p>
                      <a:pPr algn="l" fontAlgn="b"/>
                      <a:r>
                        <a:rPr lang="en-GB" sz="1100" u="none" strike="noStrike" dirty="0">
                          <a:effectLst/>
                        </a:rPr>
                        <a:t>15C beams to XT03</a:t>
                      </a:r>
                      <a:endParaRPr lang="en-GB" sz="1100" b="1" i="0" u="none" strike="noStrike" dirty="0">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3697648978"/>
                  </a:ext>
                </a:extLst>
              </a:tr>
              <a:tr h="184150">
                <a:tc>
                  <a:txBody>
                    <a:bodyPr/>
                    <a:lstStyle/>
                    <a:p>
                      <a:pPr algn="l" fontAlgn="b"/>
                      <a:r>
                        <a:rPr lang="en-GB" sz="1100" u="none" strike="noStrike" dirty="0">
                          <a:effectLst/>
                        </a:rPr>
                        <a:t>IS619</a:t>
                      </a:r>
                      <a:endParaRPr lang="en-GB" sz="1100" b="0" i="0" u="none" strike="noStrike" dirty="0">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976763789"/>
                  </a:ext>
                </a:extLst>
              </a:tr>
              <a:tr h="184150">
                <a:tc>
                  <a:txBody>
                    <a:bodyPr/>
                    <a:lstStyle/>
                    <a:p>
                      <a:pPr algn="l" fontAlgn="b"/>
                      <a:r>
                        <a:rPr lang="en-GB" sz="1100" u="none" strike="noStrike">
                          <a:effectLst/>
                        </a:rPr>
                        <a:t>9Li</a:t>
                      </a:r>
                      <a:endParaRPr lang="en-GB" sz="1100" b="1" i="0" u="none" strike="noStrike">
                        <a:solidFill>
                          <a:srgbClr val="000000"/>
                        </a:solidFill>
                        <a:effectLst/>
                        <a:latin typeface="Calibri" panose="020F0502020204030204" pitchFamily="34" charset="0"/>
                      </a:endParaRPr>
                    </a:p>
                  </a:txBody>
                  <a:tcPr marL="95250" marR="6350" marT="6350" marB="0" anchor="b"/>
                </a:tc>
                <a:extLst>
                  <a:ext uri="{0D108BD9-81ED-4DB2-BD59-A6C34878D82A}">
                    <a16:rowId xmlns:a16="http://schemas.microsoft.com/office/drawing/2014/main" val="436173698"/>
                  </a:ext>
                </a:extLst>
              </a:tr>
              <a:tr h="184150">
                <a:tc>
                  <a:txBody>
                    <a:bodyPr/>
                    <a:lstStyle/>
                    <a:p>
                      <a:pPr algn="l" fontAlgn="b"/>
                      <a:r>
                        <a:rPr lang="en-GB" sz="1100" u="none" strike="noStrike" dirty="0">
                          <a:effectLst/>
                        </a:rPr>
                        <a:t>IS561</a:t>
                      </a:r>
                      <a:endParaRPr lang="en-GB" sz="1100" b="0" i="0" u="none" strike="noStrike" dirty="0">
                        <a:solidFill>
                          <a:srgbClr val="000000"/>
                        </a:solidFill>
                        <a:effectLst/>
                        <a:latin typeface="Calibri" panose="020F0502020204030204" pitchFamily="34" charset="0"/>
                      </a:endParaRPr>
                    </a:p>
                  </a:txBody>
                  <a:tcPr marL="190500" marR="6350" marT="6350" marB="0" anchor="b"/>
                </a:tc>
                <a:extLst>
                  <a:ext uri="{0D108BD9-81ED-4DB2-BD59-A6C34878D82A}">
                    <a16:rowId xmlns:a16="http://schemas.microsoft.com/office/drawing/2014/main" val="1190958089"/>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222241620"/>
              </p:ext>
            </p:extLst>
          </p:nvPr>
        </p:nvGraphicFramePr>
        <p:xfrm>
          <a:off x="74395" y="4266868"/>
          <a:ext cx="8610596" cy="2250887"/>
        </p:xfrm>
        <a:graphic>
          <a:graphicData uri="http://schemas.openxmlformats.org/drawingml/2006/table">
            <a:tbl>
              <a:tblPr/>
              <a:tblGrid>
                <a:gridCol w="823124">
                  <a:extLst>
                    <a:ext uri="{9D8B030D-6E8A-4147-A177-3AD203B41FA5}">
                      <a16:colId xmlns:a16="http://schemas.microsoft.com/office/drawing/2014/main" val="2909825998"/>
                    </a:ext>
                  </a:extLst>
                </a:gridCol>
                <a:gridCol w="648956">
                  <a:extLst>
                    <a:ext uri="{9D8B030D-6E8A-4147-A177-3AD203B41FA5}">
                      <a16:colId xmlns:a16="http://schemas.microsoft.com/office/drawing/2014/main" val="2884644577"/>
                    </a:ext>
                  </a:extLst>
                </a:gridCol>
                <a:gridCol w="648956">
                  <a:extLst>
                    <a:ext uri="{9D8B030D-6E8A-4147-A177-3AD203B41FA5}">
                      <a16:colId xmlns:a16="http://schemas.microsoft.com/office/drawing/2014/main" val="482861214"/>
                    </a:ext>
                  </a:extLst>
                </a:gridCol>
                <a:gridCol w="648956">
                  <a:extLst>
                    <a:ext uri="{9D8B030D-6E8A-4147-A177-3AD203B41FA5}">
                      <a16:colId xmlns:a16="http://schemas.microsoft.com/office/drawing/2014/main" val="1873653061"/>
                    </a:ext>
                  </a:extLst>
                </a:gridCol>
                <a:gridCol w="648956">
                  <a:extLst>
                    <a:ext uri="{9D8B030D-6E8A-4147-A177-3AD203B41FA5}">
                      <a16:colId xmlns:a16="http://schemas.microsoft.com/office/drawing/2014/main" val="218965250"/>
                    </a:ext>
                  </a:extLst>
                </a:gridCol>
                <a:gridCol w="648956">
                  <a:extLst>
                    <a:ext uri="{9D8B030D-6E8A-4147-A177-3AD203B41FA5}">
                      <a16:colId xmlns:a16="http://schemas.microsoft.com/office/drawing/2014/main" val="765829044"/>
                    </a:ext>
                  </a:extLst>
                </a:gridCol>
                <a:gridCol w="648956">
                  <a:extLst>
                    <a:ext uri="{9D8B030D-6E8A-4147-A177-3AD203B41FA5}">
                      <a16:colId xmlns:a16="http://schemas.microsoft.com/office/drawing/2014/main" val="735856432"/>
                    </a:ext>
                  </a:extLst>
                </a:gridCol>
                <a:gridCol w="648956">
                  <a:extLst>
                    <a:ext uri="{9D8B030D-6E8A-4147-A177-3AD203B41FA5}">
                      <a16:colId xmlns:a16="http://schemas.microsoft.com/office/drawing/2014/main" val="3111299392"/>
                    </a:ext>
                  </a:extLst>
                </a:gridCol>
                <a:gridCol w="648956">
                  <a:extLst>
                    <a:ext uri="{9D8B030D-6E8A-4147-A177-3AD203B41FA5}">
                      <a16:colId xmlns:a16="http://schemas.microsoft.com/office/drawing/2014/main" val="2502162960"/>
                    </a:ext>
                  </a:extLst>
                </a:gridCol>
                <a:gridCol w="648956">
                  <a:extLst>
                    <a:ext uri="{9D8B030D-6E8A-4147-A177-3AD203B41FA5}">
                      <a16:colId xmlns:a16="http://schemas.microsoft.com/office/drawing/2014/main" val="2438843610"/>
                    </a:ext>
                  </a:extLst>
                </a:gridCol>
                <a:gridCol w="648956">
                  <a:extLst>
                    <a:ext uri="{9D8B030D-6E8A-4147-A177-3AD203B41FA5}">
                      <a16:colId xmlns:a16="http://schemas.microsoft.com/office/drawing/2014/main" val="649812061"/>
                    </a:ext>
                  </a:extLst>
                </a:gridCol>
                <a:gridCol w="648956">
                  <a:extLst>
                    <a:ext uri="{9D8B030D-6E8A-4147-A177-3AD203B41FA5}">
                      <a16:colId xmlns:a16="http://schemas.microsoft.com/office/drawing/2014/main" val="3834288126"/>
                    </a:ext>
                  </a:extLst>
                </a:gridCol>
                <a:gridCol w="648956">
                  <a:extLst>
                    <a:ext uri="{9D8B030D-6E8A-4147-A177-3AD203B41FA5}">
                      <a16:colId xmlns:a16="http://schemas.microsoft.com/office/drawing/2014/main" val="1540539153"/>
                    </a:ext>
                  </a:extLst>
                </a:gridCol>
              </a:tblGrid>
              <a:tr h="163912">
                <a:tc>
                  <a:txBody>
                    <a:bodyPr/>
                    <a:lstStyle/>
                    <a:p>
                      <a:pPr algn="ctr" fontAlgn="ctr"/>
                      <a:r>
                        <a:rPr lang="en-GB" sz="1000" b="1" i="0" u="none" strike="noStrike">
                          <a:solidFill>
                            <a:srgbClr val="000000"/>
                          </a:solidFill>
                          <a:effectLst/>
                          <a:latin typeface="Calibri" panose="020F0502020204030204" pitchFamily="34" charset="0"/>
                        </a:rPr>
                        <a:t>Experiment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IS597</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IS659</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IS553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IS558</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IS619</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IS572</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IS546</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IS562</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IS561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IS547</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IS607</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1" i="0" u="none" strike="noStrike">
                          <a:solidFill>
                            <a:srgbClr val="000000"/>
                          </a:solidFill>
                          <a:effectLst/>
                          <a:latin typeface="Calibri" panose="020F0502020204030204" pitchFamily="34" charset="0"/>
                        </a:rPr>
                        <a:t>IS628</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2415812"/>
                  </a:ext>
                </a:extLst>
              </a:tr>
              <a:tr h="327823">
                <a:tc>
                  <a:txBody>
                    <a:bodyPr/>
                    <a:lstStyle/>
                    <a:p>
                      <a:pPr algn="ctr" fontAlgn="ctr"/>
                      <a:r>
                        <a:rPr lang="en-GB" sz="1000" b="1" i="0" u="none" strike="noStrike">
                          <a:solidFill>
                            <a:srgbClr val="000000"/>
                          </a:solidFill>
                          <a:effectLst/>
                          <a:latin typeface="Calibri" panose="020F0502020204030204" pitchFamily="34" charset="0"/>
                        </a:rPr>
                        <a:t>Isotopes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72Se19+</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66Ge16+, 70Se17+</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142Ba33+, 144Ba33+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140Sm34+</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15C5+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94Rb23+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140Nd33+, 142Sm33+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108Sn26+</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9Li3+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206Hg46+</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59Cu20+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28Mg9+</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10518284"/>
                  </a:ext>
                </a:extLst>
              </a:tr>
              <a:tr h="327823">
                <a:tc>
                  <a:txBody>
                    <a:bodyPr/>
                    <a:lstStyle/>
                    <a:p>
                      <a:pPr algn="ctr" fontAlgn="ctr"/>
                      <a:r>
                        <a:rPr lang="en-GB" sz="1000" b="1" i="0" u="none" strike="noStrike">
                          <a:solidFill>
                            <a:srgbClr val="000000"/>
                          </a:solidFill>
                          <a:effectLst/>
                          <a:latin typeface="Calibri" panose="020F0502020204030204" pitchFamily="34" charset="0"/>
                        </a:rPr>
                        <a:t>Energies [MeV/u]</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4.4</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4.4</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3.4, 4.2</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4.65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4.35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6.21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4.62</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8.04</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4.19</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3.6, 4.0, 4.3, 4.7, 5.0, 5.3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5.5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8418809"/>
                  </a:ext>
                </a:extLst>
              </a:tr>
              <a:tr h="163912">
                <a:tc>
                  <a:txBody>
                    <a:bodyPr/>
                    <a:lstStyle/>
                    <a:p>
                      <a:pPr algn="ctr" fontAlgn="ctr"/>
                      <a:r>
                        <a:rPr lang="en-GB" sz="1000" b="1" i="0" u="none" strike="noStrike">
                          <a:solidFill>
                            <a:srgbClr val="000000"/>
                          </a:solidFill>
                          <a:effectLst/>
                          <a:latin typeface="Calibri" panose="020F0502020204030204" pitchFamily="34" charset="0"/>
                        </a:rPr>
                        <a:t>Target</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HRS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dirty="0">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GPS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HRS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1400419384"/>
                  </a:ext>
                </a:extLst>
              </a:tr>
              <a:tr h="163912">
                <a:tc>
                  <a:txBody>
                    <a:bodyPr/>
                    <a:lstStyle/>
                    <a:p>
                      <a:pPr algn="ctr" fontAlgn="ctr"/>
                      <a:r>
                        <a:rPr lang="en-GB" sz="1000" b="1" i="0" u="none" strike="noStrike">
                          <a:solidFill>
                            <a:srgbClr val="000000"/>
                          </a:solidFill>
                          <a:effectLst/>
                          <a:latin typeface="Calibri" panose="020F0502020204030204" pitchFamily="34" charset="0"/>
                        </a:rPr>
                        <a:t>HEBT</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XT03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XT01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5284479"/>
                  </a:ext>
                </a:extLst>
              </a:tr>
              <a:tr h="163912">
                <a:tc>
                  <a:txBody>
                    <a:bodyPr/>
                    <a:lstStyle/>
                    <a:p>
                      <a:pPr algn="ctr" fontAlgn="ctr"/>
                      <a:r>
                        <a:rPr lang="en-GB" sz="1000" b="1" i="0" u="none" strike="noStrike">
                          <a:solidFill>
                            <a:srgbClr val="000000"/>
                          </a:solidFill>
                          <a:effectLst/>
                          <a:latin typeface="Calibri" panose="020F0502020204030204" pitchFamily="34" charset="0"/>
                        </a:rPr>
                        <a:t>Target installation</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Fri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Wed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Tue - PM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Mon - AM (-1)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Mon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Mon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Fri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Tue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Mon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Fri - AM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Mon - PM</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782701"/>
                  </a:ext>
                </a:extLst>
              </a:tr>
              <a:tr h="163912">
                <a:tc>
                  <a:txBody>
                    <a:bodyPr/>
                    <a:lstStyle/>
                    <a:p>
                      <a:pPr algn="ctr" fontAlgn="ctr"/>
                      <a:r>
                        <a:rPr lang="en-GB" sz="1000" b="1" i="0" u="none" strike="noStrike">
                          <a:solidFill>
                            <a:srgbClr val="000000"/>
                          </a:solidFill>
                          <a:effectLst/>
                          <a:latin typeface="Calibri" panose="020F0502020204030204" pitchFamily="34" charset="0"/>
                        </a:rPr>
                        <a:t>Ionization</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Molecular</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Molecular</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Molecular</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RILIS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GB" sz="1000" b="0" i="0" u="none" strike="noStrike">
                          <a:solidFill>
                            <a:srgbClr val="000000"/>
                          </a:solidFill>
                          <a:effectLst/>
                          <a:latin typeface="Calibri" panose="020F0502020204030204" pitchFamily="34" charset="0"/>
                        </a:rPr>
                        <a:t>Molecular</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00" b="0" i="0" u="none" strike="noStrike">
                          <a:solidFill>
                            <a:srgbClr val="000000"/>
                          </a:solidFill>
                          <a:effectLst/>
                          <a:latin typeface="Calibri" panose="020F0502020204030204" pitchFamily="34" charset="0"/>
                        </a:rPr>
                        <a:t>Surface</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RILIS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GB" sz="1000" b="0" i="0" u="none" strike="noStrike">
                          <a:solidFill>
                            <a:srgbClr val="000000"/>
                          </a:solidFill>
                          <a:effectLst/>
                          <a:latin typeface="Calibri" panose="020F0502020204030204" pitchFamily="34" charset="0"/>
                        </a:rPr>
                        <a:t>RILIS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GB" sz="1000" b="0" i="0" u="none" strike="noStrike">
                          <a:solidFill>
                            <a:srgbClr val="000000"/>
                          </a:solidFill>
                          <a:effectLst/>
                          <a:latin typeface="Calibri" panose="020F0502020204030204" pitchFamily="34" charset="0"/>
                        </a:rPr>
                        <a:t>RILIS Tried</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RILIS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GB" sz="1000" b="0" i="0" u="none" strike="noStrike">
                          <a:solidFill>
                            <a:srgbClr val="000000"/>
                          </a:solidFill>
                          <a:effectLst/>
                          <a:latin typeface="Calibri" panose="020F0502020204030204" pitchFamily="34" charset="0"/>
                        </a:rPr>
                        <a:t>RILIS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en-GB" sz="1000" b="0" i="0" u="none" strike="noStrike">
                          <a:solidFill>
                            <a:srgbClr val="000000"/>
                          </a:solidFill>
                          <a:effectLst/>
                          <a:latin typeface="Calibri" panose="020F0502020204030204" pitchFamily="34" charset="0"/>
                        </a:rPr>
                        <a:t>RILIS</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a16="http://schemas.microsoft.com/office/drawing/2014/main" val="1983621798"/>
                  </a:ext>
                </a:extLst>
              </a:tr>
              <a:tr h="163912">
                <a:tc>
                  <a:txBody>
                    <a:bodyPr/>
                    <a:lstStyle/>
                    <a:p>
                      <a:pPr algn="ctr" fontAlgn="ctr"/>
                      <a:r>
                        <a:rPr lang="en-GB" sz="1000" b="1" i="0" u="none" strike="noStrike">
                          <a:solidFill>
                            <a:srgbClr val="000000"/>
                          </a:solidFill>
                          <a:effectLst/>
                          <a:latin typeface="Calibri" panose="020F0502020204030204" pitchFamily="34" charset="0"/>
                        </a:rPr>
                        <a:t>RIB ready</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Thu - 14:30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Thu - 23:50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5367488"/>
                  </a:ext>
                </a:extLst>
              </a:tr>
              <a:tr h="163912">
                <a:tc rowSpan="2">
                  <a:txBody>
                    <a:bodyPr/>
                    <a:lstStyle/>
                    <a:p>
                      <a:pPr algn="ctr" fontAlgn="ctr"/>
                      <a:r>
                        <a:rPr lang="en-GB" sz="1000" b="1" i="0" u="none" strike="noStrike">
                          <a:solidFill>
                            <a:srgbClr val="000000"/>
                          </a:solidFill>
                          <a:effectLst/>
                          <a:latin typeface="Calibri" panose="020F0502020204030204" pitchFamily="34" charset="0"/>
                        </a:rPr>
                        <a:t>RIB first delivery</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Fri - 23:00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GB" sz="1000" b="0" i="0" u="none" strike="noStrike">
                          <a:solidFill>
                            <a:srgbClr val="000000"/>
                          </a:solidFill>
                          <a:effectLst/>
                          <a:latin typeface="Calibri" panose="020F0502020204030204" pitchFamily="34" charset="0"/>
                        </a:rPr>
                        <a:t>Thu - 19:45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Thu - 18:40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Tue - 18:00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Sat - 17:00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GB" sz="1000" b="0" i="0" u="none" strike="noStrike">
                          <a:solidFill>
                            <a:srgbClr val="000000"/>
                          </a:solidFill>
                          <a:effectLst/>
                          <a:latin typeface="Calibri" panose="020F0502020204030204" pitchFamily="34" charset="0"/>
                        </a:rPr>
                        <a:t>Wed - 17:30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Wed - 17:15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Thu - 20:00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Sat - 00:45</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966"/>
                    </a:solidFill>
                  </a:tcPr>
                </a:tc>
                <a:tc>
                  <a:txBody>
                    <a:bodyPr/>
                    <a:lstStyle/>
                    <a:p>
                      <a:pPr algn="ctr" fontAlgn="ctr"/>
                      <a:r>
                        <a:rPr lang="en-GB" sz="1000" b="0" i="0" u="none" strike="noStrike">
                          <a:solidFill>
                            <a:srgbClr val="000000"/>
                          </a:solidFill>
                          <a:effectLst/>
                          <a:latin typeface="Calibri" panose="020F0502020204030204" pitchFamily="34" charset="0"/>
                        </a:rPr>
                        <a:t>Thu - 21:40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6E0B4"/>
                    </a:solidFill>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9508146"/>
                  </a:ext>
                </a:extLst>
              </a:tr>
              <a:tr h="163912">
                <a:tc vMerge="1">
                  <a:txBody>
                    <a:bodyPr/>
                    <a:lstStyle/>
                    <a:p>
                      <a:endParaRPr lang="en-GB"/>
                    </a:p>
                  </a:txBody>
                  <a:tcPr/>
                </a:tc>
                <a:tc>
                  <a:txBody>
                    <a:bodyPr/>
                    <a:lstStyle/>
                    <a:p>
                      <a:pPr algn="ctr" fontAlgn="ctr"/>
                      <a:r>
                        <a:rPr lang="en-GB" sz="1000" b="0" i="0" u="none" strike="noStrike" dirty="0">
                          <a:solidFill>
                            <a:srgbClr val="000000"/>
                          </a:solidFill>
                          <a:effectLst/>
                          <a:latin typeface="Calibri" panose="020F0502020204030204" pitchFamily="34" charset="0"/>
                        </a:rPr>
                        <a:t>2017/07/07</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2017/07/13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2017/07/20</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2017/08/08</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2017/08/26</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2017/09/13</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2017/09/27</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2017/10/12</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2017/10/21</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2017/11/02</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000" b="0" i="0" u="none" strike="noStrike" dirty="0">
                          <a:solidFill>
                            <a:srgbClr val="000000"/>
                          </a:solidFill>
                          <a:effectLst/>
                          <a:latin typeface="Calibri" panose="020F0502020204030204" pitchFamily="34" charset="0"/>
                        </a:rPr>
                        <a:t> </a:t>
                      </a:r>
                    </a:p>
                  </a:txBody>
                  <a:tcPr marL="6840" marR="6840" marT="6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3267144"/>
                  </a:ext>
                </a:extLst>
              </a:tr>
            </a:tbl>
          </a:graphicData>
        </a:graphic>
      </p:graphicFrame>
      <p:sp>
        <p:nvSpPr>
          <p:cNvPr id="3" name="TextBox 2"/>
          <p:cNvSpPr txBox="1"/>
          <p:nvPr/>
        </p:nvSpPr>
        <p:spPr>
          <a:xfrm>
            <a:off x="202017" y="6517755"/>
            <a:ext cx="3496278" cy="369332"/>
          </a:xfrm>
          <a:prstGeom prst="rect">
            <a:avLst/>
          </a:prstGeom>
          <a:noFill/>
        </p:spPr>
        <p:txBody>
          <a:bodyPr wrap="none" rtlCol="0">
            <a:spAutoFit/>
          </a:bodyPr>
          <a:lstStyle/>
          <a:p>
            <a:r>
              <a:rPr lang="en-GB" i="1" dirty="0"/>
              <a:t>(</a:t>
            </a:r>
            <a:r>
              <a:rPr lang="en-GB" i="1" dirty="0" smtClean="0"/>
              <a:t>Thanks for Jose Alberto Rodriguez)</a:t>
            </a:r>
            <a:endParaRPr lang="en-GB" i="1" dirty="0"/>
          </a:p>
        </p:txBody>
      </p:sp>
    </p:spTree>
    <p:extLst>
      <p:ext uri="{BB962C8B-B14F-4D97-AF65-F5344CB8AC3E}">
        <p14:creationId xmlns:p14="http://schemas.microsoft.com/office/powerpoint/2010/main" val="1951226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249903" y="286784"/>
            <a:ext cx="6072976" cy="745603"/>
            <a:chOff x="744057" y="286784"/>
            <a:chExt cx="6072976" cy="745603"/>
          </a:xfrm>
        </p:grpSpPr>
        <p:pic>
          <p:nvPicPr>
            <p:cNvPr id="5" name="Picture 4" descr="COLLAPS_logo.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43814" y="370902"/>
              <a:ext cx="2433421" cy="661485"/>
            </a:xfrm>
            <a:prstGeom prst="rect">
              <a:avLst/>
            </a:prstGeom>
          </p:spPr>
        </p:pic>
        <p:sp>
          <p:nvSpPr>
            <p:cNvPr id="6" name="TextBox 5"/>
            <p:cNvSpPr txBox="1"/>
            <p:nvPr/>
          </p:nvSpPr>
          <p:spPr>
            <a:xfrm>
              <a:off x="744057" y="286784"/>
              <a:ext cx="6072976" cy="584776"/>
            </a:xfrm>
            <a:prstGeom prst="rect">
              <a:avLst/>
            </a:prstGeom>
            <a:noFill/>
          </p:spPr>
          <p:txBody>
            <a:bodyPr wrap="square" rtlCol="0">
              <a:spAutoFit/>
            </a:bodyPr>
            <a:lstStyle/>
            <a:p>
              <a:r>
                <a:rPr lang="en-US" sz="3200" dirty="0" smtClean="0">
                  <a:latin typeface="Lantinghei SC Extralight"/>
                  <a:cs typeface="Lantinghei SC Extralight"/>
                </a:rPr>
                <a:t>The year 2017 for</a:t>
              </a:r>
              <a:endParaRPr lang="en-US" sz="3200" dirty="0">
                <a:latin typeface="Lantinghei SC Extralight"/>
                <a:cs typeface="Lantinghei SC Extralight"/>
              </a:endParaRPr>
            </a:p>
          </p:txBody>
        </p:sp>
      </p:grpSp>
      <p:grpSp>
        <p:nvGrpSpPr>
          <p:cNvPr id="7" name="Group 6"/>
          <p:cNvGrpSpPr/>
          <p:nvPr/>
        </p:nvGrpSpPr>
        <p:grpSpPr>
          <a:xfrm>
            <a:off x="6507153" y="2347587"/>
            <a:ext cx="1841290" cy="1812934"/>
            <a:chOff x="6614452" y="1179944"/>
            <a:chExt cx="2240514" cy="2272071"/>
          </a:xfrm>
        </p:grpSpPr>
        <p:pic>
          <p:nvPicPr>
            <p:cNvPr id="8" name="Picture 7"/>
            <p:cNvPicPr>
              <a:picLocks noChangeAspect="1"/>
            </p:cNvPicPr>
            <p:nvPr/>
          </p:nvPicPr>
          <p:blipFill>
            <a:blip r:embed="rId3"/>
            <a:stretch>
              <a:fillRect/>
            </a:stretch>
          </p:blipFill>
          <p:spPr>
            <a:xfrm>
              <a:off x="6614452" y="1179944"/>
              <a:ext cx="2240514" cy="2272071"/>
            </a:xfrm>
            <a:prstGeom prst="rect">
              <a:avLst/>
            </a:prstGeom>
          </p:spPr>
        </p:pic>
        <p:sp>
          <p:nvSpPr>
            <p:cNvPr id="9" name="TextBox 8"/>
            <p:cNvSpPr txBox="1"/>
            <p:nvPr/>
          </p:nvSpPr>
          <p:spPr>
            <a:xfrm>
              <a:off x="6735495" y="1199046"/>
              <a:ext cx="1319162" cy="338553"/>
            </a:xfrm>
            <a:prstGeom prst="rect">
              <a:avLst/>
            </a:prstGeom>
            <a:noFill/>
          </p:spPr>
          <p:txBody>
            <a:bodyPr wrap="square" rtlCol="0">
              <a:spAutoFit/>
            </a:bodyPr>
            <a:lstStyle/>
            <a:p>
              <a:r>
                <a:rPr lang="en-US" sz="1600" baseline="30000" dirty="0" smtClean="0">
                  <a:latin typeface="Helvetica Light"/>
                  <a:cs typeface="Helvetica Light"/>
                </a:rPr>
                <a:t>128</a:t>
              </a:r>
              <a:r>
                <a:rPr lang="en-US" sz="1600" baseline="30000" dirty="0" smtClean="0">
                  <a:solidFill>
                    <a:srgbClr val="FF0080"/>
                  </a:solidFill>
                  <a:latin typeface="Helvetica Light"/>
                  <a:cs typeface="Helvetica Light"/>
                </a:rPr>
                <a:t>m</a:t>
              </a:r>
              <a:r>
                <a:rPr lang="en-US" sz="1600" baseline="30000" dirty="0" smtClean="0">
                  <a:latin typeface="Helvetica Light"/>
                  <a:cs typeface="Helvetica Light"/>
                </a:rPr>
                <a:t>+g</a:t>
              </a:r>
              <a:r>
                <a:rPr lang="en-US" sz="1600" dirty="0" smtClean="0">
                  <a:latin typeface="Helvetica Light"/>
                  <a:cs typeface="Helvetica Light"/>
                </a:rPr>
                <a:t>Sn</a:t>
              </a:r>
              <a:endParaRPr lang="en-US" sz="1600" dirty="0">
                <a:latin typeface="Helvetica Light"/>
                <a:cs typeface="Helvetica Light"/>
              </a:endParaRPr>
            </a:p>
          </p:txBody>
        </p:sp>
        <p:sp>
          <p:nvSpPr>
            <p:cNvPr id="10" name="Rectangle 9"/>
            <p:cNvSpPr/>
            <p:nvPr/>
          </p:nvSpPr>
          <p:spPr>
            <a:xfrm>
              <a:off x="8348477" y="2623546"/>
              <a:ext cx="274458" cy="369332"/>
            </a:xfrm>
            <a:prstGeom prst="rect">
              <a:avLst/>
            </a:prstGeom>
          </p:spPr>
          <p:txBody>
            <a:bodyPr wrap="none">
              <a:spAutoFit/>
            </a:bodyPr>
            <a:lstStyle/>
            <a:p>
              <a:r>
                <a:rPr lang="en-US" dirty="0" smtClean="0">
                  <a:solidFill>
                    <a:srgbClr val="FF0080"/>
                  </a:solidFill>
                  <a:latin typeface="Helvetica Light"/>
                  <a:cs typeface="Helvetica Light"/>
                </a:rPr>
                <a:t>*</a:t>
              </a:r>
              <a:endParaRPr lang="en-US" dirty="0"/>
            </a:p>
          </p:txBody>
        </p:sp>
        <p:sp>
          <p:nvSpPr>
            <p:cNvPr id="11" name="Rectangle 10"/>
            <p:cNvSpPr/>
            <p:nvPr/>
          </p:nvSpPr>
          <p:spPr>
            <a:xfrm>
              <a:off x="6986156" y="2592739"/>
              <a:ext cx="274458" cy="369332"/>
            </a:xfrm>
            <a:prstGeom prst="rect">
              <a:avLst/>
            </a:prstGeom>
          </p:spPr>
          <p:txBody>
            <a:bodyPr wrap="none">
              <a:spAutoFit/>
            </a:bodyPr>
            <a:lstStyle/>
            <a:p>
              <a:r>
                <a:rPr lang="en-US" dirty="0" smtClean="0">
                  <a:solidFill>
                    <a:srgbClr val="FF0080"/>
                  </a:solidFill>
                  <a:latin typeface="Helvetica Light"/>
                  <a:cs typeface="Helvetica Light"/>
                </a:rPr>
                <a:t>*</a:t>
              </a:r>
              <a:endParaRPr lang="en-US" dirty="0"/>
            </a:p>
          </p:txBody>
        </p:sp>
      </p:grpSp>
      <p:sp>
        <p:nvSpPr>
          <p:cNvPr id="12" name="TextBox 11"/>
          <p:cNvSpPr txBox="1"/>
          <p:nvPr/>
        </p:nvSpPr>
        <p:spPr>
          <a:xfrm>
            <a:off x="7593068" y="2647347"/>
            <a:ext cx="1084108" cy="338554"/>
          </a:xfrm>
          <a:prstGeom prst="rect">
            <a:avLst/>
          </a:prstGeom>
          <a:noFill/>
        </p:spPr>
        <p:txBody>
          <a:bodyPr wrap="square" rtlCol="0">
            <a:spAutoFit/>
          </a:bodyPr>
          <a:lstStyle/>
          <a:p>
            <a:r>
              <a:rPr lang="en-US" sz="1600" dirty="0" smtClean="0">
                <a:latin typeface="Helvetica Light"/>
                <a:cs typeface="Helvetica Light"/>
              </a:rPr>
              <a:t>1h30</a:t>
            </a:r>
            <a:endParaRPr lang="en-US" sz="1600" dirty="0">
              <a:latin typeface="Helvetica Light"/>
              <a:cs typeface="Helvetica Light"/>
            </a:endParaRPr>
          </a:p>
        </p:txBody>
      </p:sp>
      <p:grpSp>
        <p:nvGrpSpPr>
          <p:cNvPr id="13" name="Group 12"/>
          <p:cNvGrpSpPr/>
          <p:nvPr/>
        </p:nvGrpSpPr>
        <p:grpSpPr>
          <a:xfrm>
            <a:off x="8570573" y="2309439"/>
            <a:ext cx="1861493" cy="1851058"/>
            <a:chOff x="4961368" y="1832345"/>
            <a:chExt cx="1756977" cy="1659906"/>
          </a:xfrm>
        </p:grpSpPr>
        <p:pic>
          <p:nvPicPr>
            <p:cNvPr id="14" name="Picture 13" descr="Sn134.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61368" y="1832345"/>
              <a:ext cx="1756977" cy="1659906"/>
            </a:xfrm>
            <a:prstGeom prst="rect">
              <a:avLst/>
            </a:prstGeom>
          </p:spPr>
        </p:pic>
        <p:sp>
          <p:nvSpPr>
            <p:cNvPr id="15" name="TextBox 14"/>
            <p:cNvSpPr txBox="1"/>
            <p:nvPr/>
          </p:nvSpPr>
          <p:spPr>
            <a:xfrm>
              <a:off x="5132144" y="1880762"/>
              <a:ext cx="1084108" cy="338554"/>
            </a:xfrm>
            <a:prstGeom prst="rect">
              <a:avLst/>
            </a:prstGeom>
            <a:noFill/>
          </p:spPr>
          <p:txBody>
            <a:bodyPr wrap="square" rtlCol="0">
              <a:spAutoFit/>
            </a:bodyPr>
            <a:lstStyle/>
            <a:p>
              <a:r>
                <a:rPr lang="en-US" sz="1600" baseline="30000" dirty="0" smtClean="0">
                  <a:latin typeface="Helvetica Light"/>
                  <a:cs typeface="Helvetica Light"/>
                </a:rPr>
                <a:t>134</a:t>
              </a:r>
              <a:r>
                <a:rPr lang="en-US" sz="1600" dirty="0" smtClean="0">
                  <a:latin typeface="Helvetica Light"/>
                  <a:cs typeface="Helvetica Light"/>
                </a:rPr>
                <a:t>Sn</a:t>
              </a:r>
              <a:endParaRPr lang="en-US" sz="1600" dirty="0">
                <a:latin typeface="Helvetica Light"/>
                <a:cs typeface="Helvetica Light"/>
              </a:endParaRPr>
            </a:p>
          </p:txBody>
        </p:sp>
        <p:sp>
          <p:nvSpPr>
            <p:cNvPr id="16" name="TextBox 15"/>
            <p:cNvSpPr txBox="1"/>
            <p:nvPr/>
          </p:nvSpPr>
          <p:spPr>
            <a:xfrm>
              <a:off x="5533619" y="2938220"/>
              <a:ext cx="1084108" cy="338554"/>
            </a:xfrm>
            <a:prstGeom prst="rect">
              <a:avLst/>
            </a:prstGeom>
            <a:noFill/>
          </p:spPr>
          <p:txBody>
            <a:bodyPr wrap="square" rtlCol="0">
              <a:spAutoFit/>
            </a:bodyPr>
            <a:lstStyle/>
            <a:p>
              <a:r>
                <a:rPr lang="en-US" sz="1600" dirty="0" smtClean="0">
                  <a:latin typeface="Helvetica Light"/>
                  <a:cs typeface="Helvetica Light"/>
                </a:rPr>
                <a:t>1h30</a:t>
              </a:r>
              <a:endParaRPr lang="en-US" sz="1600" dirty="0">
                <a:latin typeface="Helvetica Light"/>
                <a:cs typeface="Helvetica Light"/>
              </a:endParaRPr>
            </a:p>
          </p:txBody>
        </p:sp>
      </p:grpSp>
      <p:pic>
        <p:nvPicPr>
          <p:cNvPr id="17" name="Picture 16"/>
          <p:cNvPicPr>
            <a:picLocks noChangeAspect="1"/>
          </p:cNvPicPr>
          <p:nvPr/>
        </p:nvPicPr>
        <p:blipFill rotWithShape="1">
          <a:blip r:embed="rId5"/>
          <a:srcRect r="49840"/>
          <a:stretch/>
        </p:blipFill>
        <p:spPr>
          <a:xfrm>
            <a:off x="1648658" y="4018595"/>
            <a:ext cx="3863179" cy="2839405"/>
          </a:xfrm>
          <a:prstGeom prst="rect">
            <a:avLst/>
          </a:prstGeom>
        </p:spPr>
      </p:pic>
      <p:sp>
        <p:nvSpPr>
          <p:cNvPr id="18" name="Rectangle 17"/>
          <p:cNvSpPr/>
          <p:nvPr/>
        </p:nvSpPr>
        <p:spPr>
          <a:xfrm>
            <a:off x="7864146" y="4563664"/>
            <a:ext cx="2706898" cy="2154436"/>
          </a:xfrm>
          <a:prstGeom prst="rect">
            <a:avLst/>
          </a:prstGeom>
          <a:ln>
            <a:solidFill>
              <a:srgbClr val="FF0000"/>
            </a:solidFill>
          </a:ln>
        </p:spPr>
        <p:txBody>
          <a:bodyPr wrap="square">
            <a:spAutoFit/>
          </a:bodyPr>
          <a:lstStyle/>
          <a:p>
            <a:r>
              <a:rPr lang="en-US" sz="2200" dirty="0" smtClean="0">
                <a:solidFill>
                  <a:srgbClr val="FF0000"/>
                </a:solidFill>
                <a:latin typeface="Helvetica Light"/>
                <a:cs typeface="Helvetica Light"/>
              </a:rPr>
              <a:t>Problems </a:t>
            </a:r>
            <a:r>
              <a:rPr lang="en-US" sz="2200" dirty="0" smtClean="0">
                <a:solidFill>
                  <a:srgbClr val="FF0000"/>
                </a:solidFill>
                <a:latin typeface="Helvetica Light"/>
                <a:cs typeface="Helvetica Light"/>
                <a:sym typeface="Wingdings"/>
              </a:rPr>
              <a:t></a:t>
            </a:r>
            <a:endParaRPr lang="en-US" sz="400" dirty="0" smtClean="0">
              <a:solidFill>
                <a:srgbClr val="FF0000"/>
              </a:solidFill>
              <a:latin typeface="Helvetica Light"/>
              <a:cs typeface="Helvetica Light"/>
            </a:endParaRPr>
          </a:p>
          <a:p>
            <a:pPr marL="342900" indent="-342900">
              <a:buFont typeface="Arial"/>
              <a:buChar char="•"/>
            </a:pPr>
            <a:r>
              <a:rPr lang="en-US" sz="1600" dirty="0" smtClean="0">
                <a:latin typeface="Helvetica Light"/>
                <a:cs typeface="Helvetica Light"/>
              </a:rPr>
              <a:t>Unexpectedly low Al and Ni yields: key cases out of reach</a:t>
            </a:r>
          </a:p>
          <a:p>
            <a:pPr marL="342900" indent="-342900">
              <a:buFont typeface="Arial"/>
              <a:buChar char="•"/>
            </a:pPr>
            <a:r>
              <a:rPr lang="en-US" sz="1600" dirty="0" smtClean="0">
                <a:latin typeface="Helvetica Light"/>
                <a:cs typeface="Helvetica Light"/>
              </a:rPr>
              <a:t>Long ISOLDE set-up times despite (</a:t>
            </a:r>
            <a:r>
              <a:rPr lang="en-US" sz="1600" u="sng" dirty="0" smtClean="0">
                <a:latin typeface="Helvetica Light"/>
                <a:cs typeface="Helvetica Light"/>
              </a:rPr>
              <a:t>much appreciated!)</a:t>
            </a:r>
            <a:r>
              <a:rPr lang="en-US" sz="1600" dirty="0" smtClean="0">
                <a:latin typeface="Helvetica Light"/>
                <a:cs typeface="Helvetica Light"/>
              </a:rPr>
              <a:t> efforts of technical teams</a:t>
            </a:r>
            <a:endParaRPr lang="en-US" sz="1600" dirty="0" smtClean="0">
              <a:solidFill>
                <a:schemeClr val="accent6">
                  <a:lumMod val="75000"/>
                </a:schemeClr>
              </a:solidFill>
              <a:latin typeface="Helvetica Light"/>
              <a:cs typeface="Helvetica Light"/>
            </a:endParaRPr>
          </a:p>
        </p:txBody>
      </p:sp>
      <p:sp>
        <p:nvSpPr>
          <p:cNvPr id="19" name="TextBox 18"/>
          <p:cNvSpPr txBox="1"/>
          <p:nvPr/>
        </p:nvSpPr>
        <p:spPr>
          <a:xfrm>
            <a:off x="2630805" y="5640882"/>
            <a:ext cx="526627" cy="338554"/>
          </a:xfrm>
          <a:prstGeom prst="rect">
            <a:avLst/>
          </a:prstGeom>
          <a:noFill/>
        </p:spPr>
        <p:txBody>
          <a:bodyPr wrap="square" rtlCol="0">
            <a:spAutoFit/>
          </a:bodyPr>
          <a:lstStyle/>
          <a:p>
            <a:r>
              <a:rPr lang="en-US" sz="1600" baseline="30000" dirty="0" smtClean="0">
                <a:latin typeface="Helvetica Light"/>
                <a:cs typeface="Helvetica Light"/>
              </a:rPr>
              <a:t>68</a:t>
            </a:r>
            <a:r>
              <a:rPr lang="en-US" sz="1600" dirty="0" smtClean="0">
                <a:latin typeface="Helvetica Light"/>
                <a:cs typeface="Helvetica Light"/>
              </a:rPr>
              <a:t>Ni</a:t>
            </a:r>
            <a:endParaRPr lang="en-US" sz="1600" dirty="0">
              <a:latin typeface="Helvetica Light"/>
              <a:cs typeface="Helvetica Light"/>
            </a:endParaRPr>
          </a:p>
        </p:txBody>
      </p:sp>
      <p:sp>
        <p:nvSpPr>
          <p:cNvPr id="20" name="TextBox 19"/>
          <p:cNvSpPr txBox="1"/>
          <p:nvPr/>
        </p:nvSpPr>
        <p:spPr>
          <a:xfrm>
            <a:off x="1648658" y="1287543"/>
            <a:ext cx="7497643" cy="2062103"/>
          </a:xfrm>
          <a:prstGeom prst="rect">
            <a:avLst/>
          </a:prstGeom>
          <a:noFill/>
        </p:spPr>
        <p:txBody>
          <a:bodyPr wrap="square" rtlCol="0">
            <a:spAutoFit/>
          </a:bodyPr>
          <a:lstStyle/>
          <a:p>
            <a:r>
              <a:rPr lang="en-US" sz="2200" dirty="0" smtClean="0">
                <a:solidFill>
                  <a:srgbClr val="0000FF"/>
                </a:solidFill>
                <a:latin typeface="Helvetica Light"/>
                <a:cs typeface="Helvetica Light"/>
              </a:rPr>
              <a:t>Laser spectroscopy of </a:t>
            </a:r>
            <a:r>
              <a:rPr lang="en-US" sz="2200" dirty="0" err="1" smtClean="0">
                <a:solidFill>
                  <a:srgbClr val="0000FF"/>
                </a:solidFill>
                <a:latin typeface="Helvetica Light"/>
                <a:cs typeface="Helvetica Light"/>
              </a:rPr>
              <a:t>Sn</a:t>
            </a:r>
            <a:r>
              <a:rPr lang="en-US" sz="2200" dirty="0" smtClean="0">
                <a:solidFill>
                  <a:srgbClr val="0000FF"/>
                </a:solidFill>
                <a:latin typeface="Helvetica Light"/>
                <a:cs typeface="Helvetica Light"/>
              </a:rPr>
              <a:t> across N = 82</a:t>
            </a:r>
          </a:p>
          <a:p>
            <a:endParaRPr lang="en-US" sz="2200" dirty="0" smtClean="0">
              <a:solidFill>
                <a:srgbClr val="0000FF"/>
              </a:solidFill>
              <a:latin typeface="Helvetica Light"/>
              <a:cs typeface="Helvetica Light"/>
            </a:endParaRPr>
          </a:p>
          <a:p>
            <a:endParaRPr lang="en-US" sz="400" dirty="0" smtClean="0">
              <a:solidFill>
                <a:srgbClr val="0000FF"/>
              </a:solidFill>
              <a:latin typeface="Helvetica Light"/>
              <a:cs typeface="Helvetica Light"/>
            </a:endParaRPr>
          </a:p>
          <a:p>
            <a:pPr marL="342900" indent="-342900">
              <a:buFont typeface="Arial"/>
              <a:buChar char="•"/>
            </a:pPr>
            <a:r>
              <a:rPr lang="en-US" sz="1600" dirty="0" smtClean="0">
                <a:latin typeface="Helvetica Light"/>
                <a:cs typeface="Helvetica Light"/>
              </a:rPr>
              <a:t>Atomic transition complementary to the one used in 2016: </a:t>
            </a:r>
          </a:p>
          <a:p>
            <a:pPr marL="800100" lvl="1" indent="-342900">
              <a:buFont typeface="Arial"/>
              <a:buChar char="•"/>
            </a:pPr>
            <a:r>
              <a:rPr lang="en-US" sz="1600" dirty="0">
                <a:latin typeface="Helvetica Light"/>
                <a:cs typeface="Helvetica Light"/>
              </a:rPr>
              <a:t>C</a:t>
            </a:r>
            <a:r>
              <a:rPr lang="en-US" sz="1600" dirty="0" smtClean="0">
                <a:latin typeface="Helvetica Light"/>
                <a:cs typeface="Helvetica Light"/>
              </a:rPr>
              <a:t>ombining both gives firm </a:t>
            </a:r>
            <a:r>
              <a:rPr lang="en-US" sz="1600" dirty="0">
                <a:latin typeface="Helvetica Light"/>
                <a:cs typeface="Helvetica Light"/>
              </a:rPr>
              <a:t>μ, Q, </a:t>
            </a:r>
            <a:r>
              <a:rPr lang="en-US" sz="1600" dirty="0" smtClean="0">
                <a:latin typeface="Helvetica Light"/>
                <a:cs typeface="Helvetica Light"/>
              </a:rPr>
              <a:t>radii </a:t>
            </a:r>
          </a:p>
          <a:p>
            <a:pPr marL="800100" lvl="1" indent="-342900">
              <a:buFont typeface="Arial"/>
              <a:buChar char="•"/>
            </a:pPr>
            <a:r>
              <a:rPr lang="en-US" sz="1600" dirty="0" smtClean="0">
                <a:latin typeface="Helvetica Light"/>
                <a:cs typeface="Helvetica Light"/>
              </a:rPr>
              <a:t>Resolve weakly produced isomers</a:t>
            </a:r>
          </a:p>
          <a:p>
            <a:pPr marL="342900" indent="-342900">
              <a:buFont typeface="Arial"/>
              <a:buChar char="•"/>
            </a:pPr>
            <a:r>
              <a:rPr lang="en-US" sz="1600" dirty="0" smtClean="0">
                <a:latin typeface="Helvetica Light"/>
                <a:cs typeface="Helvetica Light"/>
              </a:rPr>
              <a:t> </a:t>
            </a:r>
            <a:r>
              <a:rPr lang="en-US" sz="1600" dirty="0" smtClean="0">
                <a:solidFill>
                  <a:srgbClr val="4F8722"/>
                </a:solidFill>
                <a:latin typeface="Helvetica Light"/>
                <a:cs typeface="Helvetica Light"/>
              </a:rPr>
              <a:t>&gt; 20 isotopes </a:t>
            </a:r>
            <a:r>
              <a:rPr lang="en-US" sz="1600" dirty="0" smtClean="0">
                <a:latin typeface="Helvetica Light"/>
                <a:cs typeface="Helvetica Light"/>
              </a:rPr>
              <a:t>in 3 days! </a:t>
            </a:r>
          </a:p>
          <a:p>
            <a:pPr marL="800100" lvl="1" indent="-342900">
              <a:buFont typeface="Arial"/>
              <a:buChar char="•"/>
            </a:pPr>
            <a:r>
              <a:rPr lang="en-US" sz="1600" dirty="0" smtClean="0">
                <a:latin typeface="Helvetica Light"/>
                <a:cs typeface="Helvetica Light"/>
              </a:rPr>
              <a:t>N = 57 up to N = 84 </a:t>
            </a:r>
          </a:p>
        </p:txBody>
      </p:sp>
      <p:pic>
        <p:nvPicPr>
          <p:cNvPr id="21" name="Grafik 21">
            <a:extLst>
              <a:ext uri="{FF2B5EF4-FFF2-40B4-BE49-F238E27FC236}">
                <a16:creationId xmlns:a16="http://schemas.microsoft.com/office/drawing/2014/main" id="{9AAEF480-413D-4CAB-91A7-44E04DF8B987}"/>
              </a:ext>
            </a:extLst>
          </p:cNvPr>
          <p:cNvPicPr>
            <a:picLocks noChangeAspect="1"/>
          </p:cNvPicPr>
          <p:nvPr/>
        </p:nvPicPr>
        <p:blipFill rotWithShape="1">
          <a:blip r:embed="rId6"/>
          <a:srcRect t="23521" b="26007"/>
          <a:stretch/>
        </p:blipFill>
        <p:spPr>
          <a:xfrm>
            <a:off x="1759206" y="1752853"/>
            <a:ext cx="8398884" cy="233867"/>
          </a:xfrm>
          <a:prstGeom prst="rect">
            <a:avLst/>
          </a:prstGeom>
        </p:spPr>
      </p:pic>
      <p:sp>
        <p:nvSpPr>
          <p:cNvPr id="22" name="Rechteck 1">
            <a:extLst>
              <a:ext uri="{FF2B5EF4-FFF2-40B4-BE49-F238E27FC236}">
                <a16:creationId xmlns:a16="http://schemas.microsoft.com/office/drawing/2014/main" id="{6FE6F3C9-54E2-4BE4-8C5F-8173AA821FB7}"/>
              </a:ext>
            </a:extLst>
          </p:cNvPr>
          <p:cNvSpPr/>
          <p:nvPr/>
        </p:nvSpPr>
        <p:spPr>
          <a:xfrm>
            <a:off x="3691250" y="1752853"/>
            <a:ext cx="6108700" cy="228062"/>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3" name="Rechteck 2">
            <a:extLst>
              <a:ext uri="{FF2B5EF4-FFF2-40B4-BE49-F238E27FC236}">
                <a16:creationId xmlns:a16="http://schemas.microsoft.com/office/drawing/2014/main" id="{3417129E-A10D-43D5-AF93-3E9D3B92ED7F}"/>
              </a:ext>
            </a:extLst>
          </p:cNvPr>
          <p:cNvSpPr/>
          <p:nvPr/>
        </p:nvSpPr>
        <p:spPr>
          <a:xfrm>
            <a:off x="9579288" y="1763331"/>
            <a:ext cx="215900" cy="186367"/>
          </a:xfrm>
          <a:prstGeom prst="rect">
            <a:avLst/>
          </a:prstGeom>
          <a:noFill/>
          <a:ln w="19050">
            <a:solidFill>
              <a:srgbClr val="0000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4" name="Rechteck 39">
            <a:extLst>
              <a:ext uri="{FF2B5EF4-FFF2-40B4-BE49-F238E27FC236}">
                <a16:creationId xmlns:a16="http://schemas.microsoft.com/office/drawing/2014/main" id="{2AA22DC5-16C7-453F-ACF0-A534DEA9CF69}"/>
              </a:ext>
            </a:extLst>
          </p:cNvPr>
          <p:cNvSpPr/>
          <p:nvPr/>
        </p:nvSpPr>
        <p:spPr>
          <a:xfrm>
            <a:off x="8245399" y="1763331"/>
            <a:ext cx="215900" cy="186367"/>
          </a:xfrm>
          <a:prstGeom prst="rect">
            <a:avLst/>
          </a:prstGeom>
          <a:noFill/>
          <a:ln w="19050">
            <a:solidFill>
              <a:srgbClr val="0000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5" name="Textfeld 52">
            <a:extLst>
              <a:ext uri="{FF2B5EF4-FFF2-40B4-BE49-F238E27FC236}">
                <a16:creationId xmlns:a16="http://schemas.microsoft.com/office/drawing/2014/main" id="{D7A14D1A-E0AE-4463-B80C-B08DEA7A4144}"/>
              </a:ext>
            </a:extLst>
          </p:cNvPr>
          <p:cNvSpPr txBox="1"/>
          <p:nvPr/>
        </p:nvSpPr>
        <p:spPr>
          <a:xfrm>
            <a:off x="5600353" y="4528567"/>
            <a:ext cx="2098614" cy="584776"/>
          </a:xfrm>
          <a:prstGeom prst="rect">
            <a:avLst/>
          </a:prstGeom>
          <a:noFill/>
        </p:spPr>
        <p:txBody>
          <a:bodyPr wrap="none" rtlCol="0">
            <a:spAutoFit/>
          </a:bodyPr>
          <a:lstStyle/>
          <a:p>
            <a:r>
              <a:rPr lang="de-DE" sz="1600" dirty="0">
                <a:latin typeface="Helvetica Light"/>
                <a:cs typeface="Helvetica Light"/>
              </a:rPr>
              <a:t>Photon </a:t>
            </a:r>
            <a:r>
              <a:rPr lang="de-DE" sz="1600" dirty="0" err="1">
                <a:latin typeface="Helvetica Light"/>
                <a:cs typeface="Helvetica Light"/>
              </a:rPr>
              <a:t>timing</a:t>
            </a:r>
            <a:endParaRPr lang="de-DE" sz="1600" dirty="0">
              <a:latin typeface="Helvetica Light"/>
              <a:cs typeface="Helvetica Light"/>
            </a:endParaRPr>
          </a:p>
          <a:p>
            <a:r>
              <a:rPr lang="de-DE" sz="1600" dirty="0" err="1">
                <a:latin typeface="Helvetica Light"/>
                <a:cs typeface="Helvetica Light"/>
              </a:rPr>
              <a:t>wrt</a:t>
            </a:r>
            <a:r>
              <a:rPr lang="de-DE" sz="1600" dirty="0">
                <a:latin typeface="Helvetica Light"/>
                <a:cs typeface="Helvetica Light"/>
              </a:rPr>
              <a:t> </a:t>
            </a:r>
            <a:r>
              <a:rPr lang="de-DE" sz="1600" dirty="0" err="1">
                <a:latin typeface="Helvetica Light"/>
                <a:cs typeface="Helvetica Light"/>
              </a:rPr>
              <a:t>bunch</a:t>
            </a:r>
            <a:r>
              <a:rPr lang="de-DE" sz="1600" dirty="0">
                <a:latin typeface="Helvetica Light"/>
                <a:cs typeface="Helvetica Light"/>
              </a:rPr>
              <a:t> </a:t>
            </a:r>
            <a:r>
              <a:rPr lang="de-DE" sz="1600" dirty="0" err="1">
                <a:latin typeface="Helvetica Light"/>
                <a:cs typeface="Helvetica Light"/>
              </a:rPr>
              <a:t>extraction</a:t>
            </a:r>
            <a:endParaRPr lang="de-DE" sz="1600" dirty="0">
              <a:latin typeface="Helvetica Light"/>
              <a:cs typeface="Helvetica Light"/>
            </a:endParaRPr>
          </a:p>
        </p:txBody>
      </p:sp>
      <p:cxnSp>
        <p:nvCxnSpPr>
          <p:cNvPr id="26" name="Gerade Verbindung mit Pfeil 51">
            <a:extLst>
              <a:ext uri="{FF2B5EF4-FFF2-40B4-BE49-F238E27FC236}">
                <a16:creationId xmlns:a16="http://schemas.microsoft.com/office/drawing/2014/main" id="{91764D54-4801-4AFD-86BF-672018828F41}"/>
              </a:ext>
            </a:extLst>
          </p:cNvPr>
          <p:cNvCxnSpPr/>
          <p:nvPr/>
        </p:nvCxnSpPr>
        <p:spPr>
          <a:xfrm flipV="1">
            <a:off x="5600353" y="4323281"/>
            <a:ext cx="0" cy="1098384"/>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7" name="Gerade Verbindung mit Pfeil 56">
            <a:extLst>
              <a:ext uri="{FF2B5EF4-FFF2-40B4-BE49-F238E27FC236}">
                <a16:creationId xmlns:a16="http://schemas.microsoft.com/office/drawing/2014/main" id="{BFD2B460-1581-4BC5-85CD-0EFFEC1B99DA}"/>
              </a:ext>
            </a:extLst>
          </p:cNvPr>
          <p:cNvCxnSpPr/>
          <p:nvPr/>
        </p:nvCxnSpPr>
        <p:spPr>
          <a:xfrm>
            <a:off x="7185766" y="9488195"/>
            <a:ext cx="0" cy="118064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28" name="Gerade Verbindung mit Pfeil 56">
            <a:extLst>
              <a:ext uri="{FF2B5EF4-FFF2-40B4-BE49-F238E27FC236}">
                <a16:creationId xmlns:a16="http://schemas.microsoft.com/office/drawing/2014/main" id="{BFD2B460-1581-4BC5-85CD-0EFFEC1B99DA}"/>
              </a:ext>
            </a:extLst>
          </p:cNvPr>
          <p:cNvCxnSpPr/>
          <p:nvPr/>
        </p:nvCxnSpPr>
        <p:spPr>
          <a:xfrm>
            <a:off x="3953970" y="4782002"/>
            <a:ext cx="0" cy="1180648"/>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9" name="Textfeld 57">
            <a:extLst>
              <a:ext uri="{FF2B5EF4-FFF2-40B4-BE49-F238E27FC236}">
                <a16:creationId xmlns:a16="http://schemas.microsoft.com/office/drawing/2014/main" id="{CFEDDA2F-9C3E-4521-950E-7CB103F965EF}"/>
              </a:ext>
            </a:extLst>
          </p:cNvPr>
          <p:cNvSpPr txBox="1"/>
          <p:nvPr/>
        </p:nvSpPr>
        <p:spPr>
          <a:xfrm>
            <a:off x="3953970" y="5594747"/>
            <a:ext cx="1096906" cy="338554"/>
          </a:xfrm>
          <a:prstGeom prst="rect">
            <a:avLst/>
          </a:prstGeom>
          <a:noFill/>
        </p:spPr>
        <p:txBody>
          <a:bodyPr wrap="none" rtlCol="0">
            <a:spAutoFit/>
          </a:bodyPr>
          <a:lstStyle/>
          <a:p>
            <a:r>
              <a:rPr lang="de-DE" sz="1600" dirty="0" err="1">
                <a:latin typeface="Helvetica Light"/>
                <a:cs typeface="Helvetica Light"/>
              </a:rPr>
              <a:t>Projection</a:t>
            </a:r>
            <a:endParaRPr lang="de-DE" sz="1600" dirty="0">
              <a:latin typeface="Helvetica Light"/>
              <a:cs typeface="Helvetica Light"/>
            </a:endParaRPr>
          </a:p>
        </p:txBody>
      </p:sp>
      <p:sp>
        <p:nvSpPr>
          <p:cNvPr id="30" name="Textfeld 57">
            <a:extLst>
              <a:ext uri="{FF2B5EF4-FFF2-40B4-BE49-F238E27FC236}">
                <a16:creationId xmlns:a16="http://schemas.microsoft.com/office/drawing/2014/main" id="{CFEDDA2F-9C3E-4521-950E-7CB103F965EF}"/>
              </a:ext>
            </a:extLst>
          </p:cNvPr>
          <p:cNvSpPr txBox="1"/>
          <p:nvPr/>
        </p:nvSpPr>
        <p:spPr>
          <a:xfrm>
            <a:off x="5576751" y="6303440"/>
            <a:ext cx="1860803" cy="338554"/>
          </a:xfrm>
          <a:prstGeom prst="rect">
            <a:avLst/>
          </a:prstGeom>
          <a:noFill/>
        </p:spPr>
        <p:txBody>
          <a:bodyPr wrap="none" rtlCol="0">
            <a:spAutoFit/>
          </a:bodyPr>
          <a:lstStyle/>
          <a:p>
            <a:r>
              <a:rPr lang="de-DE" sz="1600" dirty="0" smtClean="0">
                <a:latin typeface="Helvetica Light"/>
                <a:cs typeface="Helvetica Light"/>
              </a:rPr>
              <a:t>Line </a:t>
            </a:r>
            <a:r>
              <a:rPr lang="de-DE" sz="1600" dirty="0" err="1" smtClean="0">
                <a:latin typeface="Helvetica Light"/>
                <a:cs typeface="Helvetica Light"/>
              </a:rPr>
              <a:t>voltage</a:t>
            </a:r>
            <a:r>
              <a:rPr lang="de-DE" sz="1600" dirty="0">
                <a:latin typeface="Helvetica Light"/>
                <a:cs typeface="Helvetica Light"/>
              </a:rPr>
              <a:t> </a:t>
            </a:r>
            <a:r>
              <a:rPr lang="de-DE" sz="1600" dirty="0" smtClean="0">
                <a:latin typeface="Helvetica Light"/>
                <a:cs typeface="Helvetica Light"/>
              </a:rPr>
              <a:t>(</a:t>
            </a:r>
            <a:r>
              <a:rPr lang="de-DE" sz="1600" dirty="0" err="1" smtClean="0">
                <a:latin typeface="Helvetica Light"/>
                <a:cs typeface="Helvetica Light"/>
              </a:rPr>
              <a:t>freq</a:t>
            </a:r>
            <a:r>
              <a:rPr lang="de-DE" sz="1600" dirty="0" smtClean="0">
                <a:latin typeface="Helvetica Light"/>
                <a:cs typeface="Helvetica Light"/>
              </a:rPr>
              <a:t>)</a:t>
            </a:r>
            <a:endParaRPr lang="de-DE" sz="1600" dirty="0">
              <a:latin typeface="Helvetica Light"/>
              <a:cs typeface="Helvetica Light"/>
            </a:endParaRPr>
          </a:p>
        </p:txBody>
      </p:sp>
      <p:cxnSp>
        <p:nvCxnSpPr>
          <p:cNvPr id="31" name="Straight Connector 30"/>
          <p:cNvCxnSpPr/>
          <p:nvPr/>
        </p:nvCxnSpPr>
        <p:spPr>
          <a:xfrm flipV="1">
            <a:off x="6606628" y="1986721"/>
            <a:ext cx="1638771" cy="376108"/>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8348442" y="1980917"/>
            <a:ext cx="102954" cy="385732"/>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flipV="1">
            <a:off x="9819021" y="1949699"/>
            <a:ext cx="613045" cy="397888"/>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flipV="1">
            <a:off x="8677176" y="1930637"/>
            <a:ext cx="898503" cy="432192"/>
          </a:xfrm>
          <a:prstGeom prst="line">
            <a:avLst/>
          </a:prstGeom>
          <a:ln>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35" name="Textfeld 52">
            <a:extLst>
              <a:ext uri="{FF2B5EF4-FFF2-40B4-BE49-F238E27FC236}">
                <a16:creationId xmlns:a16="http://schemas.microsoft.com/office/drawing/2014/main" id="{D7A14D1A-E0AE-4463-B80C-B08DEA7A4144}"/>
              </a:ext>
            </a:extLst>
          </p:cNvPr>
          <p:cNvSpPr txBox="1"/>
          <p:nvPr/>
        </p:nvSpPr>
        <p:spPr>
          <a:xfrm>
            <a:off x="8917642" y="1424777"/>
            <a:ext cx="810473" cy="338554"/>
          </a:xfrm>
          <a:prstGeom prst="rect">
            <a:avLst/>
          </a:prstGeom>
          <a:noFill/>
        </p:spPr>
        <p:txBody>
          <a:bodyPr wrap="none" rtlCol="0">
            <a:spAutoFit/>
          </a:bodyPr>
          <a:lstStyle/>
          <a:p>
            <a:r>
              <a:rPr lang="de-DE" sz="1600" b="1" dirty="0" smtClean="0">
                <a:latin typeface="Helvetica Light"/>
                <a:cs typeface="Helvetica Light"/>
              </a:rPr>
              <a:t>N = 82</a:t>
            </a:r>
            <a:endParaRPr lang="de-DE" sz="1600" b="1" dirty="0">
              <a:latin typeface="Helvetica Light"/>
              <a:cs typeface="Helvetica Light"/>
            </a:endParaRPr>
          </a:p>
        </p:txBody>
      </p:sp>
      <p:sp>
        <p:nvSpPr>
          <p:cNvPr id="36" name="Rechteck 39">
            <a:extLst>
              <a:ext uri="{FF2B5EF4-FFF2-40B4-BE49-F238E27FC236}">
                <a16:creationId xmlns:a16="http://schemas.microsoft.com/office/drawing/2014/main" id="{2AA22DC5-16C7-453F-ACF0-A534DEA9CF69}"/>
              </a:ext>
            </a:extLst>
          </p:cNvPr>
          <p:cNvSpPr/>
          <p:nvPr/>
        </p:nvSpPr>
        <p:spPr>
          <a:xfrm>
            <a:off x="9146301" y="1764193"/>
            <a:ext cx="215900" cy="186367"/>
          </a:xfrm>
          <a:prstGeom prst="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7" name="Rechteck 39">
            <a:extLst>
              <a:ext uri="{FF2B5EF4-FFF2-40B4-BE49-F238E27FC236}">
                <a16:creationId xmlns:a16="http://schemas.microsoft.com/office/drawing/2014/main" id="{2AA22DC5-16C7-453F-ACF0-A534DEA9CF69}"/>
              </a:ext>
            </a:extLst>
          </p:cNvPr>
          <p:cNvSpPr/>
          <p:nvPr/>
        </p:nvSpPr>
        <p:spPr>
          <a:xfrm>
            <a:off x="6637897" y="2366649"/>
            <a:ext cx="1710545" cy="1615712"/>
          </a:xfrm>
          <a:prstGeom prst="rect">
            <a:avLst/>
          </a:prstGeom>
          <a:noFill/>
          <a:ln w="9525"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8" name="TextBox 37"/>
          <p:cNvSpPr txBox="1"/>
          <p:nvPr/>
        </p:nvSpPr>
        <p:spPr>
          <a:xfrm>
            <a:off x="1759206" y="3715439"/>
            <a:ext cx="3211598" cy="454247"/>
          </a:xfrm>
          <a:prstGeom prst="rect">
            <a:avLst/>
          </a:prstGeom>
          <a:noFill/>
        </p:spPr>
        <p:txBody>
          <a:bodyPr wrap="square" rtlCol="0">
            <a:spAutoFit/>
          </a:bodyPr>
          <a:lstStyle/>
          <a:p>
            <a:r>
              <a:rPr lang="en-US" sz="2200" dirty="0" smtClean="0">
                <a:solidFill>
                  <a:srgbClr val="0000FF"/>
                </a:solidFill>
                <a:latin typeface="Helvetica Light"/>
                <a:cs typeface="Helvetica Light"/>
              </a:rPr>
              <a:t>New data acquisition</a:t>
            </a:r>
          </a:p>
        </p:txBody>
      </p:sp>
    </p:spTree>
    <p:extLst>
      <p:ext uri="{BB962C8B-B14F-4D97-AF65-F5344CB8AC3E}">
        <p14:creationId xmlns:p14="http://schemas.microsoft.com/office/powerpoint/2010/main" val="4235405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1994880" y="83529"/>
            <a:ext cx="8321760" cy="1408468"/>
          </a:xfrm>
          <a:prstGeom prst="rect">
            <a:avLst/>
          </a:prstGeom>
          <a:noFill/>
          <a:ln w="9525" cap="flat">
            <a:noFill/>
            <a:round/>
            <a:headEnd/>
            <a:tailEnd/>
          </a:ln>
          <a:effectLst/>
        </p:spPr>
        <p:txBody>
          <a:bodyPr lIns="81639" tIns="40820" rIns="81639" bIns="40820"/>
          <a:lstStyle/>
          <a:p>
            <a:pPr algn="ctr">
              <a:tabLst>
                <a:tab pos="0" algn="l"/>
                <a:tab pos="414726" algn="l"/>
                <a:tab pos="829452" algn="l"/>
                <a:tab pos="1244178" algn="l"/>
                <a:tab pos="1658904" algn="l"/>
                <a:tab pos="2073631" algn="l"/>
                <a:tab pos="2488357" algn="l"/>
                <a:tab pos="2903083" algn="l"/>
                <a:tab pos="3317809" algn="l"/>
                <a:tab pos="3732535" algn="l"/>
                <a:tab pos="4147261" algn="l"/>
                <a:tab pos="4561987" algn="l"/>
                <a:tab pos="4976713" algn="l"/>
                <a:tab pos="5391440" algn="l"/>
                <a:tab pos="5806166" algn="l"/>
                <a:tab pos="6220892" algn="l"/>
                <a:tab pos="6635618" algn="l"/>
                <a:tab pos="7050344" algn="l"/>
                <a:tab pos="7465070" algn="l"/>
                <a:tab pos="7879796" algn="l"/>
                <a:tab pos="8294522" algn="l"/>
              </a:tabLst>
            </a:pPr>
            <a:r>
              <a:rPr lang="en-US" sz="2900" b="1" dirty="0" smtClean="0">
                <a:solidFill>
                  <a:srgbClr val="1F497D"/>
                </a:solidFill>
                <a:latin typeface="Calibri" charset="0"/>
                <a:ea typeface="Noto Sans CJK SC Regular" charset="0"/>
                <a:cs typeface="Noto Sans CJK SC Regular" charset="0"/>
              </a:rPr>
              <a:t>RESULTS CRIS Experiments on neutron-rich In</a:t>
            </a:r>
            <a:endParaRPr lang="en-US" sz="2900" b="1" dirty="0">
              <a:solidFill>
                <a:srgbClr val="1F497D"/>
              </a:solidFill>
              <a:latin typeface="Calibri" charset="0"/>
              <a:ea typeface="Noto Sans CJK SC Regular" charset="0"/>
              <a:cs typeface="Noto Sans CJK SC Regular" charset="0"/>
            </a:endParaRPr>
          </a:p>
        </p:txBody>
      </p:sp>
      <p:sp>
        <p:nvSpPr>
          <p:cNvPr id="5" name="Rectangle 4"/>
          <p:cNvSpPr/>
          <p:nvPr/>
        </p:nvSpPr>
        <p:spPr>
          <a:xfrm>
            <a:off x="2209801" y="653534"/>
            <a:ext cx="2180149" cy="369332"/>
          </a:xfrm>
          <a:prstGeom prst="rect">
            <a:avLst/>
          </a:prstGeom>
        </p:spPr>
        <p:txBody>
          <a:bodyPr wrap="none">
            <a:spAutoFit/>
          </a:bodyPr>
          <a:lstStyle/>
          <a:p>
            <a:r>
              <a:rPr lang="en-US" b="1" dirty="0">
                <a:solidFill>
                  <a:srgbClr val="1F497D"/>
                </a:solidFill>
                <a:latin typeface="Calibri" charset="0"/>
                <a:ea typeface="Noto Sans CJK SC Regular" charset="0"/>
                <a:cs typeface="Noto Sans CJK SC Regular" charset="0"/>
              </a:rPr>
              <a:t>From </a:t>
            </a:r>
            <a:r>
              <a:rPr lang="en-US" b="1" baseline="30000" dirty="0">
                <a:solidFill>
                  <a:srgbClr val="1F497D"/>
                </a:solidFill>
                <a:latin typeface="Calibri" charset="0"/>
                <a:ea typeface="Noto Sans CJK SC Regular" charset="0"/>
                <a:cs typeface="Noto Sans CJK SC Regular" charset="0"/>
              </a:rPr>
              <a:t>113</a:t>
            </a:r>
            <a:r>
              <a:rPr lang="en-US" b="1" dirty="0">
                <a:solidFill>
                  <a:srgbClr val="1F497D"/>
                </a:solidFill>
                <a:latin typeface="Calibri" charset="0"/>
                <a:ea typeface="Noto Sans CJK SC Regular" charset="0"/>
                <a:cs typeface="Noto Sans CJK SC Regular" charset="0"/>
              </a:rPr>
              <a:t>In up to </a:t>
            </a:r>
            <a:r>
              <a:rPr lang="en-US" b="1" baseline="30000" dirty="0">
                <a:solidFill>
                  <a:srgbClr val="1F497D"/>
                </a:solidFill>
                <a:latin typeface="Calibri" charset="0"/>
                <a:ea typeface="Noto Sans CJK SC Regular" charset="0"/>
                <a:cs typeface="Noto Sans CJK SC Regular" charset="0"/>
              </a:rPr>
              <a:t>131</a:t>
            </a:r>
            <a:r>
              <a:rPr lang="en-US" b="1" dirty="0">
                <a:solidFill>
                  <a:srgbClr val="1F497D"/>
                </a:solidFill>
                <a:latin typeface="Calibri" charset="0"/>
                <a:ea typeface="Noto Sans CJK SC Regular" charset="0"/>
                <a:cs typeface="Noto Sans CJK SC Regular" charset="0"/>
              </a:rPr>
              <a:t>In</a:t>
            </a:r>
            <a:endParaRPr lang="en-GB" dirty="0"/>
          </a:p>
        </p:txBody>
      </p:sp>
      <p:sp>
        <p:nvSpPr>
          <p:cNvPr id="16" name="Rectangle 15"/>
          <p:cNvSpPr/>
          <p:nvPr/>
        </p:nvSpPr>
        <p:spPr>
          <a:xfrm>
            <a:off x="8585780" y="914400"/>
            <a:ext cx="1985928" cy="369332"/>
          </a:xfrm>
          <a:prstGeom prst="rect">
            <a:avLst/>
          </a:prstGeom>
          <a:solidFill>
            <a:schemeClr val="bg1"/>
          </a:solidFill>
        </p:spPr>
        <p:txBody>
          <a:bodyPr wrap="none">
            <a:spAutoFit/>
          </a:bodyPr>
          <a:lstStyle/>
          <a:p>
            <a:r>
              <a:rPr lang="en-US" b="1" dirty="0">
                <a:solidFill>
                  <a:srgbClr val="00B050"/>
                </a:solidFill>
                <a:latin typeface="Calibri" charset="0"/>
                <a:ea typeface="Noto Sans CJK SC Regular" charset="0"/>
                <a:cs typeface="Noto Sans CJK SC Regular" charset="0"/>
              </a:rPr>
              <a:t> ( New results      )</a:t>
            </a:r>
            <a:r>
              <a:rPr lang="en-US" b="1" dirty="0">
                <a:solidFill>
                  <a:srgbClr val="1F497D"/>
                </a:solidFill>
                <a:latin typeface="Calibri" charset="0"/>
                <a:ea typeface="Noto Sans CJK SC Regular" charset="0"/>
                <a:cs typeface="Noto Sans CJK SC Regular" charset="0"/>
              </a:rPr>
              <a:t> </a:t>
            </a:r>
            <a:endParaRPr lang="en-GB" dirty="0"/>
          </a:p>
        </p:txBody>
      </p:sp>
      <p:sp>
        <p:nvSpPr>
          <p:cNvPr id="17" name="5-Point Star 16"/>
          <p:cNvSpPr/>
          <p:nvPr/>
        </p:nvSpPr>
        <p:spPr>
          <a:xfrm>
            <a:off x="10021290" y="1006733"/>
            <a:ext cx="228600" cy="184666"/>
          </a:xfrm>
          <a:prstGeom prst="star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3"/>
          <a:stretch>
            <a:fillRect/>
          </a:stretch>
        </p:blipFill>
        <p:spPr>
          <a:xfrm>
            <a:off x="943362" y="1191399"/>
            <a:ext cx="10034746" cy="5301571"/>
          </a:xfrm>
          <a:prstGeom prst="rect">
            <a:avLst/>
          </a:prstGeom>
        </p:spPr>
      </p:pic>
      <p:pic>
        <p:nvPicPr>
          <p:cNvPr id="8" name="Picture 2" descr="http://isolde-cris.web.cern.ch/isolde-cris/images/index-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8135" y="110419"/>
            <a:ext cx="1370454" cy="727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19462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Shape 1"/>
          <p:cNvSpPr txBox="1"/>
          <p:nvPr/>
        </p:nvSpPr>
        <p:spPr>
          <a:xfrm>
            <a:off x="1440608" y="301320"/>
            <a:ext cx="9071640" cy="951747"/>
          </a:xfrm>
          <a:prstGeom prst="rect">
            <a:avLst/>
          </a:prstGeom>
          <a:noFill/>
          <a:ln>
            <a:noFill/>
          </a:ln>
        </p:spPr>
        <p:txBody>
          <a:bodyPr lIns="0" tIns="0" rIns="0" bIns="0" anchor="ctr"/>
          <a:lstStyle/>
          <a:p>
            <a:pPr algn="ctr"/>
            <a:r>
              <a:rPr lang="en-GB" sz="2400" strike="noStrike" spc="-1" dirty="0">
                <a:solidFill>
                  <a:srgbClr val="000000"/>
                </a:solidFill>
                <a:uFill>
                  <a:solidFill>
                    <a:srgbClr val="FFFFFF"/>
                  </a:solidFill>
                </a:uFill>
                <a:latin typeface="Arial"/>
              </a:rPr>
              <a:t>IS632 at </a:t>
            </a:r>
            <a:r>
              <a:rPr lang="en-GB" sz="2400" strike="noStrike" spc="-1" dirty="0" smtClean="0">
                <a:solidFill>
                  <a:srgbClr val="000000"/>
                </a:solidFill>
                <a:uFill>
                  <a:solidFill>
                    <a:srgbClr val="FFFFFF"/>
                  </a:solidFill>
                </a:uFill>
                <a:latin typeface="Arial"/>
              </a:rPr>
              <a:t>IDS: </a:t>
            </a:r>
            <a:r>
              <a:rPr lang="en-GB" sz="2400" dirty="0" smtClean="0"/>
              <a:t>Neutron unbound single particle states in </a:t>
            </a:r>
            <a:r>
              <a:rPr lang="en-GB" sz="2400" baseline="30000" dirty="0" smtClean="0"/>
              <a:t>133</a:t>
            </a:r>
            <a:r>
              <a:rPr lang="en-GB" sz="2400" dirty="0" smtClean="0"/>
              <a:t>Sn from the beta decay of </a:t>
            </a:r>
            <a:r>
              <a:rPr lang="en-GB" sz="2400" baseline="30000" dirty="0" smtClean="0"/>
              <a:t>133</a:t>
            </a:r>
            <a:r>
              <a:rPr lang="en-GB" sz="2400" dirty="0" smtClean="0"/>
              <a:t>In</a:t>
            </a:r>
            <a:endParaRPr lang="en-GB" sz="2400" strike="noStrike" spc="-1" dirty="0">
              <a:solidFill>
                <a:srgbClr val="000000"/>
              </a:solidFill>
              <a:uFill>
                <a:solidFill>
                  <a:srgbClr val="FFFFFF"/>
                </a:solidFill>
              </a:uFill>
              <a:latin typeface="Arial"/>
            </a:endParaRPr>
          </a:p>
        </p:txBody>
      </p:sp>
      <p:pic>
        <p:nvPicPr>
          <p:cNvPr id="5" name="Picture 4"/>
          <p:cNvPicPr/>
          <p:nvPr/>
        </p:nvPicPr>
        <p:blipFill>
          <a:blip r:embed="rId2"/>
          <a:stretch/>
        </p:blipFill>
        <p:spPr>
          <a:xfrm>
            <a:off x="6819900" y="3415070"/>
            <a:ext cx="4458581" cy="3227030"/>
          </a:xfrm>
          <a:prstGeom prst="rect">
            <a:avLst/>
          </a:prstGeom>
          <a:ln>
            <a:solidFill>
              <a:schemeClr val="tx1"/>
            </a:solidFill>
          </a:ln>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7268" r="13727"/>
          <a:stretch/>
        </p:blipFill>
        <p:spPr>
          <a:xfrm>
            <a:off x="867181" y="3415070"/>
            <a:ext cx="3958820" cy="3227030"/>
          </a:xfrm>
          <a:prstGeom prst="rect">
            <a:avLst/>
          </a:prstGeom>
        </p:spPr>
      </p:pic>
      <p:sp>
        <p:nvSpPr>
          <p:cNvPr id="7" name="TextBox 6"/>
          <p:cNvSpPr txBox="1"/>
          <p:nvPr/>
        </p:nvSpPr>
        <p:spPr>
          <a:xfrm>
            <a:off x="1492021" y="1237947"/>
            <a:ext cx="9189560" cy="203132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The IDS Neutron Detector and </a:t>
            </a:r>
            <a:r>
              <a:rPr lang="en-US" dirty="0" err="1" smtClean="0"/>
              <a:t>HPGe</a:t>
            </a:r>
            <a:r>
              <a:rPr lang="en-US" dirty="0" smtClean="0"/>
              <a:t> Clovers were used</a:t>
            </a:r>
          </a:p>
          <a:p>
            <a:pPr marL="285750" indent="-285750">
              <a:buFont typeface="Arial" panose="020B0604020202020204" pitchFamily="34" charset="0"/>
              <a:buChar char="•"/>
            </a:pPr>
            <a:r>
              <a:rPr lang="en-US" dirty="0" err="1" smtClean="0"/>
              <a:t>ToF</a:t>
            </a:r>
            <a:r>
              <a:rPr lang="en-US" dirty="0" smtClean="0"/>
              <a:t> calibrations with </a:t>
            </a:r>
            <a:r>
              <a:rPr lang="en-US" baseline="30000" dirty="0" smtClean="0"/>
              <a:t>17</a:t>
            </a:r>
            <a:r>
              <a:rPr lang="en-US" dirty="0" smtClean="0"/>
              <a:t>N from the HRS </a:t>
            </a:r>
            <a:r>
              <a:rPr lang="en-US" dirty="0" err="1" smtClean="0"/>
              <a:t>CaO</a:t>
            </a:r>
            <a:r>
              <a:rPr lang="en-US" dirty="0" smtClean="0"/>
              <a:t> target.</a:t>
            </a:r>
          </a:p>
          <a:p>
            <a:pPr marL="285750" indent="-285750">
              <a:buFont typeface="Arial" panose="020B0604020202020204" pitchFamily="34" charset="0"/>
              <a:buChar char="•"/>
            </a:pPr>
            <a:r>
              <a:rPr lang="en-US" dirty="0" smtClean="0"/>
              <a:t>Production of </a:t>
            </a:r>
            <a:r>
              <a:rPr lang="en-US" baseline="30000" dirty="0" smtClean="0"/>
              <a:t>133</a:t>
            </a:r>
            <a:r>
              <a:rPr lang="en-US" dirty="0" smtClean="0"/>
              <a:t>In ~ 900 ions/</a:t>
            </a:r>
            <a:r>
              <a:rPr lang="en-US" dirty="0" err="1" smtClean="0"/>
              <a:t>uC</a:t>
            </a:r>
            <a:r>
              <a:rPr lang="en-US" dirty="0" smtClean="0"/>
              <a:t> (~70% transmission from GPS)</a:t>
            </a:r>
          </a:p>
          <a:p>
            <a:pPr marL="285750" indent="-285750">
              <a:buFont typeface="Arial" panose="020B0604020202020204" pitchFamily="34" charset="0"/>
              <a:buChar char="•"/>
            </a:pPr>
            <a:r>
              <a:rPr lang="en-US" dirty="0" smtClean="0"/>
              <a:t>Using RILIS, both isomer and </a:t>
            </a:r>
            <a:r>
              <a:rPr lang="en-US" dirty="0" err="1" smtClean="0"/>
              <a:t>gs</a:t>
            </a:r>
            <a:r>
              <a:rPr lang="en-US" dirty="0" smtClean="0"/>
              <a:t> in </a:t>
            </a:r>
            <a:r>
              <a:rPr lang="en-US" baseline="30000" dirty="0" smtClean="0"/>
              <a:t>133</a:t>
            </a:r>
            <a:r>
              <a:rPr lang="en-US" dirty="0" smtClean="0"/>
              <a:t>In were selectively ionized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solidFill>
                  <a:srgbClr val="FF0000"/>
                </a:solidFill>
              </a:rPr>
              <a:t>Clear resonances were observed, to be clarified in the offline analysis using neutron-gamma coincidences </a:t>
            </a:r>
          </a:p>
        </p:txBody>
      </p:sp>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01891" y="777193"/>
            <a:ext cx="1353179" cy="1830420"/>
          </a:xfrm>
          <a:prstGeom prst="rect">
            <a:avLst/>
          </a:prstGeom>
        </p:spPr>
      </p:pic>
    </p:spTree>
    <p:extLst>
      <p:ext uri="{BB962C8B-B14F-4D97-AF65-F5344CB8AC3E}">
        <p14:creationId xmlns:p14="http://schemas.microsoft.com/office/powerpoint/2010/main" val="32680183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1318</TotalTime>
  <Words>2077</Words>
  <Application>Microsoft Office PowerPoint</Application>
  <PresentationFormat>Widescreen</PresentationFormat>
  <Paragraphs>505</Paragraphs>
  <Slides>33</Slides>
  <Notes>5</Notes>
  <HiddenSlides>0</HiddenSlides>
  <MMClips>0</MMClips>
  <ScaleCrop>false</ScaleCrop>
  <HeadingPairs>
    <vt:vector size="8" baseType="variant">
      <vt:variant>
        <vt:lpstr>Fonts Used</vt:lpstr>
      </vt:variant>
      <vt:variant>
        <vt:i4>18</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53" baseType="lpstr">
      <vt:lpstr>ＭＳ Ｐゴシック</vt:lpstr>
      <vt:lpstr>Arial</vt:lpstr>
      <vt:lpstr>Calibri</vt:lpstr>
      <vt:lpstr>Calibri Light</vt:lpstr>
      <vt:lpstr>Comic Sans MS</vt:lpstr>
      <vt:lpstr>Droid Sans Fallback</vt:lpstr>
      <vt:lpstr>Franklin Gothic Demi</vt:lpstr>
      <vt:lpstr>Gill Sans MT</vt:lpstr>
      <vt:lpstr>Helvetica Light</vt:lpstr>
      <vt:lpstr>Lantinghei SC Extralight</vt:lpstr>
      <vt:lpstr>Lucida Sans</vt:lpstr>
      <vt:lpstr>Mangal</vt:lpstr>
      <vt:lpstr>Noto Sans CJK SC Regular</vt:lpstr>
      <vt:lpstr>Symbol</vt:lpstr>
      <vt:lpstr>Tahoma</vt:lpstr>
      <vt:lpstr>Times New Roman</vt:lpstr>
      <vt:lpstr>Trebuchet MS</vt:lpstr>
      <vt:lpstr>Wingdings</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IS634: Fluence dependence of interstitial 27Mg in GaN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Johnston</dc:creator>
  <cp:lastModifiedBy>Karl Johnston</cp:lastModifiedBy>
  <cp:revision>50</cp:revision>
  <dcterms:created xsi:type="dcterms:W3CDTF">2017-10-30T12:08:44Z</dcterms:created>
  <dcterms:modified xsi:type="dcterms:W3CDTF">2017-11-08T13:10:24Z</dcterms:modified>
</cp:coreProperties>
</file>