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350" r:id="rId3"/>
    <p:sldId id="351" r:id="rId4"/>
    <p:sldId id="352" r:id="rId5"/>
    <p:sldId id="360" r:id="rId6"/>
    <p:sldId id="361" r:id="rId7"/>
    <p:sldId id="363" r:id="rId8"/>
    <p:sldId id="362" r:id="rId9"/>
    <p:sldId id="353" r:id="rId10"/>
    <p:sldId id="354" r:id="rId11"/>
    <p:sldId id="355" r:id="rId12"/>
    <p:sldId id="3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22" autoAdjust="0"/>
  </p:normalViewPr>
  <p:slideViewPr>
    <p:cSldViewPr>
      <p:cViewPr varScale="1">
        <p:scale>
          <a:sx n="165" d="100"/>
          <a:sy n="165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News from the ISOLDE group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Collaboration Matters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solidFill>
                  <a:srgbClr val="000090"/>
                </a:solidFill>
              </a:rPr>
              <a:t>7</a:t>
            </a:r>
            <a:r>
              <a:rPr lang="en-US" sz="2800" baseline="30000" dirty="0" smtClean="0">
                <a:solidFill>
                  <a:srgbClr val="000090"/>
                </a:solidFill>
              </a:rPr>
              <a:t>th</a:t>
            </a:r>
            <a:r>
              <a:rPr lang="en-US" sz="2800" dirty="0" smtClean="0">
                <a:solidFill>
                  <a:srgbClr val="000090"/>
                </a:solidFill>
              </a:rPr>
              <a:t> of November, 2017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869160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Gerda Neyens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643192" cy="980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ENSAR 2</a:t>
            </a:r>
            <a:br>
              <a:rPr lang="en-US" dirty="0" smtClean="0"/>
            </a:br>
            <a:r>
              <a:rPr lang="en-US" sz="2400" dirty="0" smtClean="0"/>
              <a:t>TA funding FOR USERS FROM OUTSIDE EUROPE</a:t>
            </a:r>
            <a:br>
              <a:rPr lang="en-US" sz="2400" dirty="0" smtClean="0"/>
            </a:br>
            <a:r>
              <a:rPr lang="en-US" sz="2400" dirty="0" smtClean="0"/>
              <a:t>based on ‘EXCHANGE AGREEMENT’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653536" cy="5256584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up to 20% of the total ENSAR2 </a:t>
            </a:r>
            <a:r>
              <a:rPr lang="en-US" dirty="0" smtClean="0"/>
              <a:t>for transnational </a:t>
            </a:r>
            <a:r>
              <a:rPr lang="en-US" dirty="0"/>
              <a:t>access </a:t>
            </a:r>
            <a:r>
              <a:rPr lang="en-US" dirty="0" smtClean="0"/>
              <a:t>(TA)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cover local expenses only and to work BI-directionally (EU researcher going abroad, NON-EU researchers coming to EU). </a:t>
            </a:r>
            <a:endParaRPr lang="en-US" dirty="0" smtClean="0"/>
          </a:p>
          <a:p>
            <a:r>
              <a:rPr lang="en-US" b="1" dirty="0" smtClean="0"/>
              <a:t>ONLY for members of non-European institutes/facilities that signed the exchange agreement</a:t>
            </a:r>
            <a:endParaRPr lang="fr-FR" b="1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JAPAN:	o</a:t>
            </a:r>
            <a:r>
              <a:rPr lang="en-US" dirty="0"/>
              <a:t>   RCNP Osaka; </a:t>
            </a:r>
            <a:r>
              <a:rPr lang="en-US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>	o</a:t>
            </a:r>
            <a:r>
              <a:rPr lang="en-US" dirty="0"/>
              <a:t>   RIKEN Tokyo; </a:t>
            </a:r>
            <a:r>
              <a:rPr lang="en-US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>	o</a:t>
            </a:r>
            <a:r>
              <a:rPr lang="en-US" dirty="0"/>
              <a:t>   KEK@RIKEN;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</a:t>
            </a:r>
            <a:r>
              <a:rPr lang="en-US" dirty="0"/>
              <a:t>   CNS@RIKEN;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Please </a:t>
            </a:r>
            <a:r>
              <a:rPr lang="en-US" dirty="0"/>
              <a:t>note that in the case of Experiments with facilities of KEK@RIKEN and CNS@RIKEN, RIKEN will not pay local costs and this is the reason that separate </a:t>
            </a:r>
            <a:r>
              <a:rPr lang="en-US" dirty="0" err="1"/>
              <a:t>MoUs</a:t>
            </a:r>
            <a:r>
              <a:rPr lang="en-US" dirty="0"/>
              <a:t> are needed. 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CHINA:		</a:t>
            </a:r>
            <a:r>
              <a:rPr lang="en-US" dirty="0" smtClean="0"/>
              <a:t>o   IMP-CAS </a:t>
            </a:r>
            <a:r>
              <a:rPr lang="en-US" dirty="0"/>
              <a:t>Lanzhou; </a:t>
            </a:r>
            <a:r>
              <a:rPr lang="en-US" dirty="0" smtClean="0"/>
              <a:t> </a:t>
            </a:r>
            <a:endParaRPr lang="fr-FR" dirty="0" smtClean="0"/>
          </a:p>
          <a:p>
            <a:pPr marL="0" indent="0">
              <a:buNone/>
            </a:pPr>
            <a:r>
              <a:rPr lang="en-US" dirty="0" smtClean="0"/>
              <a:t>SOUTH AFRICA: 	o</a:t>
            </a:r>
            <a:r>
              <a:rPr lang="fr-FR" dirty="0" smtClean="0"/>
              <a:t>   </a:t>
            </a:r>
            <a:r>
              <a:rPr lang="en-US" dirty="0" err="1" smtClean="0"/>
              <a:t>iThemba</a:t>
            </a:r>
            <a:r>
              <a:rPr lang="en-US" dirty="0" smtClean="0"/>
              <a:t> </a:t>
            </a:r>
            <a:r>
              <a:rPr lang="en-US" dirty="0"/>
              <a:t>Cape </a:t>
            </a:r>
            <a:r>
              <a:rPr lang="en-US" dirty="0" smtClean="0"/>
              <a:t>Town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RUSSIA:	</a:t>
            </a:r>
            <a:r>
              <a:rPr lang="en-US" dirty="0"/>
              <a:t> </a:t>
            </a:r>
            <a:r>
              <a:rPr lang="en-US" dirty="0" smtClean="0"/>
              <a:t>	o  JINR </a:t>
            </a:r>
            <a:r>
              <a:rPr lang="en-US" dirty="0" err="1" smtClean="0"/>
              <a:t>Dubna</a:t>
            </a:r>
            <a:r>
              <a:rPr lang="en-US" dirty="0" smtClean="0"/>
              <a:t> 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>UNITED STATES:  </a:t>
            </a:r>
            <a:r>
              <a:rPr lang="en-US" dirty="0"/>
              <a:t>         </a:t>
            </a:r>
            <a:r>
              <a:rPr lang="en-US" dirty="0" smtClean="0"/>
              <a:t>   o</a:t>
            </a:r>
            <a:r>
              <a:rPr lang="en-US" dirty="0"/>
              <a:t>   NSCL East </a:t>
            </a:r>
            <a:r>
              <a:rPr lang="en-US" dirty="0" smtClean="0"/>
              <a:t>Lansing </a:t>
            </a:r>
            <a:endParaRPr lang="fr-FR" dirty="0"/>
          </a:p>
          <a:p>
            <a:pPr marL="0" indent="0">
              <a:buNone/>
            </a:pPr>
            <a:r>
              <a:rPr lang="en-US" dirty="0" smtClean="0"/>
              <a:t>		</a:t>
            </a:r>
          </a:p>
          <a:p>
            <a:pPr marL="0" indent="0">
              <a:buNone/>
            </a:pPr>
            <a:r>
              <a:rPr lang="en-US" dirty="0" smtClean="0"/>
              <a:t>No interest: TRIUMF Vancouver; No response: ANL and Indian laboratories.</a:t>
            </a:r>
            <a:endParaRPr lang="fr-FR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9860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Cern</a:t>
            </a:r>
            <a:r>
              <a:rPr lang="en-US" dirty="0" smtClean="0"/>
              <a:t> OPEN ACCESS PUBLICATION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Ongoing discussion: </a:t>
            </a:r>
            <a:r>
              <a:rPr lang="en-US" sz="2400" dirty="0" smtClean="0"/>
              <a:t>how make sure all ISOLDE publications are published with open access (cost)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Step 1: </a:t>
            </a:r>
            <a:r>
              <a:rPr lang="en-US" sz="2400" b="1" dirty="0" smtClean="0"/>
              <a:t>put </a:t>
            </a:r>
            <a:r>
              <a:rPr lang="en-US" sz="2400" b="1" dirty="0"/>
              <a:t>preprints </a:t>
            </a:r>
            <a:r>
              <a:rPr lang="en-US" sz="2400" b="1" dirty="0" smtClean="0"/>
              <a:t>on </a:t>
            </a:r>
            <a:r>
              <a:rPr lang="en-US" sz="2400" b="1" dirty="0"/>
              <a:t>the </a:t>
            </a:r>
            <a:r>
              <a:rPr lang="en-US" sz="2400" b="1" dirty="0" err="1"/>
              <a:t>Cern</a:t>
            </a:r>
            <a:r>
              <a:rPr lang="en-US" sz="2400" b="1" dirty="0"/>
              <a:t> Document Server (CDS</a:t>
            </a:r>
            <a:r>
              <a:rPr lang="en-US" sz="2400" b="1" dirty="0" smtClean="0"/>
              <a:t>) </a:t>
            </a:r>
            <a:r>
              <a:rPr lang="en-US" sz="2400" dirty="0" smtClean="0"/>
              <a:t>with info on the journal (and reprint if permitted)</a:t>
            </a:r>
          </a:p>
          <a:p>
            <a:pPr marL="0" indent="0">
              <a:buNone/>
            </a:pPr>
            <a:r>
              <a:rPr lang="en-US" sz="2400" dirty="0" smtClean="0"/>
              <a:t>	(</a:t>
            </a:r>
            <a:r>
              <a:rPr lang="en-US" sz="2400" dirty="0" err="1"/>
              <a:t>C</a:t>
            </a:r>
            <a:r>
              <a:rPr lang="en-US" sz="2400" dirty="0" err="1" smtClean="0"/>
              <a:t>ern</a:t>
            </a:r>
            <a:r>
              <a:rPr lang="en-US" sz="2400" dirty="0" smtClean="0"/>
              <a:t> inventory of all publications – compare output  	from SME experiments ! – future …)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Also </a:t>
            </a:r>
            <a:r>
              <a:rPr lang="en-US" sz="2400" b="1" dirty="0" smtClean="0"/>
              <a:t>PhD theses related to ISOLDE experiments </a:t>
            </a:r>
            <a:r>
              <a:rPr lang="en-US" sz="2400" dirty="0" smtClean="0"/>
              <a:t>on CDS</a:t>
            </a:r>
            <a:endParaRPr lang="nl-B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7114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EP-</a:t>
            </a:r>
            <a:r>
              <a:rPr lang="en-US" dirty="0" err="1" smtClean="0"/>
              <a:t>retrait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LONG-TERM FUTURE OF NON-LHC EXPERIMENTS: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ISOLDE WILL CONTINUE WITH +/- SIMILAR SUPPORT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SYNERGIES BETWEEN AD AND ISOLDE COULD BE IDENTIFIED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miley Face 5"/>
          <p:cNvSpPr/>
          <p:nvPr/>
        </p:nvSpPr>
        <p:spPr>
          <a:xfrm>
            <a:off x="6516216" y="1988840"/>
            <a:ext cx="360040" cy="360040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76070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15616" y="1412776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Associates </a:t>
            </a:r>
          </a:p>
          <a:p>
            <a:pPr lvl="1"/>
            <a:r>
              <a:rPr lang="en-US" sz="1800" dirty="0" smtClean="0">
                <a:latin typeface="Calibri" charset="0"/>
              </a:rPr>
              <a:t>Andrei Andreyev (April 2017 </a:t>
            </a:r>
            <a:r>
              <a:rPr lang="mr-IN" sz="1800" dirty="0" smtClean="0">
                <a:latin typeface="Calibri" charset="0"/>
              </a:rPr>
              <a:t>–</a:t>
            </a:r>
            <a:r>
              <a:rPr lang="en-US" sz="1800" dirty="0" smtClean="0">
                <a:latin typeface="Calibri" charset="0"/>
              </a:rPr>
              <a:t> March 2018)</a:t>
            </a:r>
          </a:p>
          <a:p>
            <a:pPr lvl="1"/>
            <a:r>
              <a:rPr lang="en-US" sz="1800" dirty="0" smtClean="0">
                <a:latin typeface="Calibri" charset="0"/>
              </a:rPr>
              <a:t>Joachim </a:t>
            </a:r>
            <a:r>
              <a:rPr lang="en-US" sz="1800" dirty="0" err="1" smtClean="0">
                <a:latin typeface="Calibri" charset="0"/>
              </a:rPr>
              <a:t>Cederkall</a:t>
            </a:r>
            <a:r>
              <a:rPr lang="en-US" sz="1800" dirty="0" smtClean="0">
                <a:latin typeface="Calibri" charset="0"/>
              </a:rPr>
              <a:t> (October 2017 – September 2018)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No new request on this call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Corresponding Associates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Excellent candidate for next year  (May – September)</a:t>
            </a:r>
          </a:p>
          <a:p>
            <a:pPr lvl="1"/>
            <a:endParaRPr lang="en-US" dirty="0" smtClean="0">
              <a:solidFill>
                <a:schemeClr val="tx2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</a:t>
            </a:r>
            <a:r>
              <a:rPr lang="en-US" dirty="0" smtClean="0">
                <a:latin typeface="Calibri" charset="0"/>
              </a:rPr>
              <a:t>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/>
              <a:t>Magda </a:t>
            </a:r>
            <a:r>
              <a:rPr lang="en-US" sz="1800" dirty="0" err="1"/>
              <a:t>Kowlaska</a:t>
            </a:r>
            <a:r>
              <a:rPr lang="en-US" sz="1800" dirty="0"/>
              <a:t> (Oct 2015 </a:t>
            </a:r>
            <a:r>
              <a:rPr lang="mr-IN" sz="1800" dirty="0"/>
              <a:t>–</a:t>
            </a:r>
            <a:r>
              <a:rPr lang="en-US" sz="1800" dirty="0"/>
              <a:t> Sep 2018) </a:t>
            </a:r>
            <a:r>
              <a:rPr lang="en-US" sz="1800" b="1" dirty="0" smtClean="0">
                <a:solidFill>
                  <a:srgbClr val="0000FF"/>
                </a:solidFill>
              </a:rPr>
              <a:t>ERC </a:t>
            </a:r>
            <a:r>
              <a:rPr lang="en-US" sz="1800" b="1" dirty="0" err="1">
                <a:solidFill>
                  <a:srgbClr val="0000FF"/>
                </a:solidFill>
              </a:rPr>
              <a:t>betaDropNMR</a:t>
            </a:r>
            <a:endParaRPr lang="en-US" sz="1800" b="1" dirty="0">
              <a:solidFill>
                <a:srgbClr val="0000FF"/>
              </a:solidFill>
            </a:endParaRPr>
          </a:p>
          <a:p>
            <a:pPr lvl="1"/>
            <a:r>
              <a:rPr lang="en-US" sz="1800" dirty="0">
                <a:latin typeface="Calibri" charset="0"/>
              </a:rPr>
              <a:t>Stephan </a:t>
            </a:r>
            <a:r>
              <a:rPr lang="en-US" sz="1800" dirty="0" smtClean="0">
                <a:latin typeface="Calibri" charset="0"/>
              </a:rPr>
              <a:t>Malbrunot-</a:t>
            </a:r>
            <a:r>
              <a:rPr lang="en-US" sz="1800" dirty="0" err="1" smtClean="0">
                <a:latin typeface="Calibri" charset="0"/>
              </a:rPr>
              <a:t>Ettenbauer</a:t>
            </a:r>
            <a:r>
              <a:rPr lang="en-US" sz="1800" dirty="0" smtClean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>(Feb 2017-Jan2021) </a:t>
            </a:r>
            <a:r>
              <a:rPr lang="en-US" sz="1800" b="1" dirty="0">
                <a:solidFill>
                  <a:srgbClr val="0000FF"/>
                </a:solidFill>
                <a:latin typeface="Calibri" charset="0"/>
              </a:rPr>
              <a:t>ERC </a:t>
            </a:r>
            <a:r>
              <a:rPr lang="en-US" sz="1800" b="1" dirty="0" smtClean="0">
                <a:solidFill>
                  <a:srgbClr val="0000FF"/>
                </a:solidFill>
                <a:latin typeface="Calibri" charset="0"/>
              </a:rPr>
              <a:t>MIRACLS</a:t>
            </a:r>
          </a:p>
          <a:p>
            <a:pPr lvl="1"/>
            <a:endParaRPr lang="en-US" sz="1800" b="1" dirty="0" smtClean="0">
              <a:solidFill>
                <a:srgbClr val="0000FF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ISOLDE User Support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 smtClean="0"/>
              <a:t>Jennifer </a:t>
            </a:r>
            <a:r>
              <a:rPr lang="en-US" sz="1800" dirty="0" err="1" smtClean="0"/>
              <a:t>Weterings</a:t>
            </a:r>
            <a:r>
              <a:rPr lang="en-US" sz="1800" dirty="0" smtClean="0"/>
              <a:t> (2002 - )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 smtClean="0">
                <a:latin typeface="Calibri" charset="0"/>
              </a:rPr>
              <a:t>Associates &amp; Corresponding Associates &amp; staff</a:t>
            </a:r>
            <a:endParaRPr lang="en-US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8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15616" y="1340768"/>
            <a:ext cx="8143270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</a:rPr>
              <a:t>Research Fellows</a:t>
            </a:r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: 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2"/>
            <a:r>
              <a:rPr lang="en-US" dirty="0">
                <a:solidFill>
                  <a:srgbClr val="000000"/>
                </a:solidFill>
                <a:latin typeface="Calibri" charset="0"/>
              </a:rPr>
              <a:t>Liam Gaffney (Oct 2016 – Sep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2019 - COFUND)	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Miniball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  <a:p>
            <a:pPr lvl="2"/>
            <a:r>
              <a:rPr lang="en-US" dirty="0">
                <a:solidFill>
                  <a:srgbClr val="000000"/>
                </a:solidFill>
                <a:latin typeface="Calibri" charset="0"/>
              </a:rPr>
              <a:t>Vladimir Manea </a:t>
            </a:r>
            <a:r>
              <a:rPr lang="en-US" dirty="0">
                <a:latin typeface="Calibri" charset="0"/>
              </a:rPr>
              <a:t>(Jan2016 – </a:t>
            </a:r>
            <a:r>
              <a:rPr lang="en-US" b="1" dirty="0">
                <a:latin typeface="Calibri" charset="0"/>
              </a:rPr>
              <a:t>April 2018</a:t>
            </a:r>
            <a:r>
              <a:rPr lang="en-US" b="1" dirty="0" smtClean="0">
                <a:latin typeface="Calibri" charset="0"/>
              </a:rPr>
              <a:t>)		</a:t>
            </a:r>
            <a:r>
              <a:rPr lang="en-US" dirty="0" smtClean="0">
                <a:latin typeface="Calibri" charset="0"/>
              </a:rPr>
              <a:t>ISOLTRAP</a:t>
            </a:r>
          </a:p>
          <a:p>
            <a:pPr lvl="2"/>
            <a:r>
              <a:rPr lang="en-US" dirty="0" smtClean="0">
                <a:latin typeface="Calibri" charset="0"/>
              </a:rPr>
              <a:t>Hanne Heylen (Oct 2017 – sept 2020 – COFUND)	COLLAPS-VITO</a:t>
            </a:r>
            <a:endParaRPr lang="en-US" dirty="0">
              <a:latin typeface="Calibri" charset="0"/>
            </a:endParaRP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Outstanding candidates for this round – 3 recommended</a:t>
            </a:r>
          </a:p>
          <a:p>
            <a:pPr marL="914400" lvl="2" indent="0">
              <a:buNone/>
            </a:pPr>
            <a:endParaRPr lang="en-US" dirty="0" smtClean="0">
              <a:solidFill>
                <a:schemeClr val="tx2"/>
              </a:solidFill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Applied Fellows:</a:t>
            </a:r>
          </a:p>
          <a:p>
            <a:pPr lvl="2"/>
            <a:r>
              <a:rPr lang="en-US" dirty="0" smtClean="0">
                <a:latin typeface="Calibri" charset="0"/>
              </a:rPr>
              <a:t>Andree Welker (August 2017 – July 2019, CERN applied Fellow)</a:t>
            </a:r>
          </a:p>
          <a:p>
            <a:pPr marL="914400" lvl="2" indent="0">
              <a:buNone/>
            </a:pPr>
            <a:r>
              <a:rPr lang="en-US" dirty="0">
                <a:latin typeface="Calibri" charset="0"/>
              </a:rPr>
              <a:t>	</a:t>
            </a:r>
            <a:r>
              <a:rPr lang="en-US" dirty="0" smtClean="0">
                <a:latin typeface="Calibri" charset="0"/>
              </a:rPr>
              <a:t>HIFI spectrometer / WIZARD</a:t>
            </a:r>
          </a:p>
          <a:p>
            <a:pPr lvl="2"/>
            <a:r>
              <a:rPr lang="en-US" dirty="0" smtClean="0">
                <a:latin typeface="Calibri" charset="0"/>
              </a:rPr>
              <a:t>Lina Pallada (April 2017 – May 2019, ERC Magda, </a:t>
            </a:r>
            <a:r>
              <a:rPr lang="en-US" dirty="0" err="1" smtClean="0">
                <a:latin typeface="Calibri" charset="0"/>
              </a:rPr>
              <a:t>BetaDROPNMR</a:t>
            </a:r>
            <a:r>
              <a:rPr lang="en-US" dirty="0" smtClean="0">
                <a:latin typeface="Calibri" charset="0"/>
              </a:rPr>
              <a:t>)</a:t>
            </a:r>
          </a:p>
          <a:p>
            <a:pPr lvl="2"/>
            <a:r>
              <a:rPr lang="en-US" dirty="0" smtClean="0">
                <a:latin typeface="Calibri" charset="0"/>
              </a:rPr>
              <a:t>Frank </a:t>
            </a:r>
            <a:r>
              <a:rPr lang="en-US" dirty="0" err="1" smtClean="0">
                <a:latin typeface="Calibri" charset="0"/>
              </a:rPr>
              <a:t>Wienholtz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(Jan2016 – </a:t>
            </a:r>
            <a:r>
              <a:rPr lang="en-US" b="1" dirty="0" smtClean="0">
                <a:solidFill>
                  <a:srgbClr val="000000"/>
                </a:solidFill>
                <a:latin typeface="Calibri" charset="0"/>
              </a:rPr>
              <a:t>Dec 2017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, ENSAR2) MR-TOF-MS for ISOLDE</a:t>
            </a:r>
          </a:p>
          <a:p>
            <a:pPr lvl="3"/>
            <a:r>
              <a:rPr lang="en-US" sz="1600" dirty="0" smtClean="0">
                <a:solidFill>
                  <a:srgbClr val="000000"/>
                </a:solidFill>
                <a:latin typeface="Calibri" charset="0"/>
              </a:rPr>
              <a:t>Requested 1 year extension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Calibri" charset="0"/>
              </a:rPr>
              <a:t>excellent candidate for ERC-MIRACLS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marL="914400" lvl="2" indent="0">
              <a:buNone/>
            </a:pPr>
            <a:endParaRPr lang="en-US" sz="2400" dirty="0">
              <a:latin typeface="Calibri" charset="0"/>
            </a:endParaRPr>
          </a:p>
          <a:p>
            <a:pPr marL="914400" lvl="2" indent="0">
              <a:buNone/>
            </a:pPr>
            <a:r>
              <a:rPr lang="es-ES" sz="2400" dirty="0" smtClean="0"/>
              <a:t>And </a:t>
            </a:r>
            <a:r>
              <a:rPr lang="es-ES" sz="2400" dirty="0" err="1"/>
              <a:t>many</a:t>
            </a:r>
            <a:r>
              <a:rPr lang="es-ES" sz="2400" dirty="0"/>
              <a:t> </a:t>
            </a:r>
            <a:r>
              <a:rPr lang="es-ES" sz="2400" dirty="0" err="1" smtClean="0"/>
              <a:t>others</a:t>
            </a:r>
            <a:r>
              <a:rPr lang="es-ES" sz="2400" dirty="0" smtClean="0"/>
              <a:t> </a:t>
            </a:r>
            <a:r>
              <a:rPr lang="es-ES" sz="2400" dirty="0" err="1"/>
              <a:t>paid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their</a:t>
            </a:r>
            <a:r>
              <a:rPr lang="es-ES" sz="2400" dirty="0"/>
              <a:t> home </a:t>
            </a:r>
            <a:r>
              <a:rPr lang="es-ES" sz="2400" dirty="0" err="1"/>
              <a:t>institution</a:t>
            </a:r>
            <a:r>
              <a:rPr lang="es-ES" sz="2400" dirty="0"/>
              <a:t>.</a:t>
            </a:r>
          </a:p>
          <a:p>
            <a:pPr lvl="2">
              <a:buFont typeface="Wingdings" charset="0"/>
              <a:buChar char="à"/>
            </a:pPr>
            <a:endParaRPr lang="en-US" sz="2400" dirty="0" smtClean="0">
              <a:latin typeface="Calibri" charset="0"/>
            </a:endParaRPr>
          </a:p>
          <a:p>
            <a:pPr lvl="3"/>
            <a:endParaRPr lang="en-US" sz="1600" b="1" dirty="0" smtClean="0">
              <a:solidFill>
                <a:srgbClr val="000090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charset="0"/>
              </a:rPr>
              <a:t>Fellows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Doctoral </a:t>
            </a:r>
            <a:r>
              <a:rPr lang="es-ES" dirty="0" err="1" smtClean="0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4928" y="1340768"/>
            <a:ext cx="8013576" cy="4525963"/>
          </a:xfrm>
        </p:spPr>
        <p:txBody>
          <a:bodyPr>
            <a:normAutofit/>
          </a:bodyPr>
          <a:lstStyle/>
          <a:p>
            <a:pPr marL="800100" lvl="3" indent="-342900">
              <a:buBlip>
                <a:blip r:embed="rId2"/>
              </a:buBlip>
            </a:pP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CERN Doctoral Student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– </a:t>
            </a:r>
            <a:r>
              <a:rPr lang="en-US" sz="1800" b="1" dirty="0" smtClean="0">
                <a:solidFill>
                  <a:srgbClr val="000000"/>
                </a:solidFill>
                <a:latin typeface="Calibri" charset="0"/>
              </a:rPr>
              <a:t>open position starting February 2018 !</a:t>
            </a:r>
            <a:endParaRPr lang="en-US" sz="1800" b="1" dirty="0" smtClean="0">
              <a:solidFill>
                <a:srgbClr val="000090"/>
              </a:solidFill>
              <a:latin typeface="Calibri" charset="0"/>
            </a:endParaRPr>
          </a:p>
          <a:p>
            <a:pPr marL="914400" lvl="4" indent="0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Financed by CERN</a:t>
            </a:r>
          </a:p>
          <a:p>
            <a:pPr marL="914400" lvl="4" indent="0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Needs a University Doctoral School registration</a:t>
            </a:r>
          </a:p>
          <a:p>
            <a:pPr marL="914400" lvl="4" indent="0"/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Good candidates are welcome !</a:t>
            </a:r>
          </a:p>
          <a:p>
            <a:pPr marL="914400" lvl="4" indent="0"/>
            <a:endParaRPr lang="en-US" sz="1800" dirty="0" smtClean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800" b="1" dirty="0" smtClean="0">
                <a:latin typeface="Calibri" charset="0"/>
              </a:rPr>
              <a:t>Rob </a:t>
            </a:r>
            <a:r>
              <a:rPr lang="en-US" sz="1800" b="1" dirty="0">
                <a:latin typeface="Calibri" charset="0"/>
              </a:rPr>
              <a:t>Harding </a:t>
            </a:r>
            <a:r>
              <a:rPr lang="en-US" sz="1800" dirty="0" smtClean="0">
                <a:latin typeface="Calibri" charset="0"/>
              </a:rPr>
              <a:t>(September 2015 – December 2018   )</a:t>
            </a:r>
            <a:endParaRPr lang="en-US" sz="1800" dirty="0"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CERN Doctoral student + York University (50/50 ERC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Betadrop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)	VITO</a:t>
            </a: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 smtClean="0"/>
              <a:t>Fredrik </a:t>
            </a:r>
            <a:r>
              <a:rPr lang="en-GB" sz="1800" b="1" dirty="0" err="1" smtClean="0"/>
              <a:t>Pantefjord</a:t>
            </a:r>
            <a:r>
              <a:rPr lang="en-GB" sz="1800" b="1" dirty="0" smtClean="0"/>
              <a:t> Gustafson </a:t>
            </a:r>
            <a:r>
              <a:rPr lang="en-GB" sz="1800" dirty="0" smtClean="0"/>
              <a:t>(July 2017 </a:t>
            </a:r>
            <a:r>
              <a:rPr lang="en-GB" sz="1800" dirty="0"/>
              <a:t>– October 2020) 	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VITO/CRIS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doctoral student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+ Leuven University (50/50 ERC </a:t>
            </a:r>
            <a:r>
              <a:rPr lang="en-US" sz="1800" dirty="0" err="1" smtClean="0">
                <a:solidFill>
                  <a:srgbClr val="000000"/>
                </a:solidFill>
                <a:latin typeface="Calibri" charset="0"/>
              </a:rPr>
              <a:t>Betadrop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)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800" b="1" dirty="0"/>
              <a:t>Jonas </a:t>
            </a:r>
            <a:r>
              <a:rPr lang="en-GB" sz="1800" b="1" dirty="0" err="1"/>
              <a:t>Karthein</a:t>
            </a:r>
            <a:r>
              <a:rPr lang="en-GB" sz="1800" b="1" dirty="0"/>
              <a:t> </a:t>
            </a:r>
            <a:r>
              <a:rPr lang="en-GB" sz="1800" dirty="0"/>
              <a:t>(November 2017 – October 2020) 	</a:t>
            </a:r>
            <a:r>
              <a:rPr lang="en-GB" sz="1800" dirty="0" smtClean="0"/>
              <a:t>	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ISOLTRAP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CERN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doc. 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s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tud. via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</a:rPr>
              <a:t>Gentner</a:t>
            </a:r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 Doctoral Program (Germany) </a:t>
            </a:r>
            <a:r>
              <a:rPr lang="en-US" sz="1800" dirty="0" smtClean="0">
                <a:solidFill>
                  <a:srgbClr val="000000"/>
                </a:solidFill>
                <a:latin typeface="Calibri" charset="0"/>
              </a:rPr>
              <a:t>- MPIK Heidelberg</a:t>
            </a: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457200" lvl="3" indent="0">
              <a:buNone/>
            </a:pPr>
            <a:r>
              <a:rPr lang="es-ES" dirty="0" smtClean="0"/>
              <a:t>And </a:t>
            </a: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 </a:t>
            </a:r>
            <a:r>
              <a:rPr lang="es-ES" dirty="0" err="1" smtClean="0"/>
              <a:t>paid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home </a:t>
            </a:r>
            <a:r>
              <a:rPr lang="es-ES" dirty="0" err="1" smtClean="0"/>
              <a:t>institution</a:t>
            </a:r>
            <a:r>
              <a:rPr lang="es-ES" dirty="0" smtClean="0"/>
              <a:t> (+ eventual </a:t>
            </a:r>
            <a:r>
              <a:rPr lang="es-ES" dirty="0" err="1" smtClean="0"/>
              <a:t>subsistence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collaboration).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51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AGATA at ISOLDE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51125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AGATA collaboration requested bits for AGATA to the different large scale facilities for the period 2021-2030.  Deadline September 30, 2017.</a:t>
            </a:r>
          </a:p>
          <a:p>
            <a:endParaRPr lang="en-US" dirty="0"/>
          </a:p>
          <a:p>
            <a:r>
              <a:rPr lang="en-US" dirty="0" smtClean="0"/>
              <a:t>The idea of AGATA@ISOLDE had been presented to the </a:t>
            </a:r>
            <a:r>
              <a:rPr lang="en-US" dirty="0" err="1" smtClean="0"/>
              <a:t>miniball</a:t>
            </a:r>
            <a:r>
              <a:rPr lang="en-US" dirty="0" smtClean="0"/>
              <a:t> collaboration in May this year.  After discussions with the </a:t>
            </a:r>
            <a:r>
              <a:rPr lang="en-US" dirty="0" err="1" smtClean="0"/>
              <a:t>Miniball</a:t>
            </a:r>
            <a:r>
              <a:rPr lang="en-US" dirty="0" smtClean="0"/>
              <a:t> spokesperson, some AGATA members and ISOLDE members, a conditional bit has been submitted.</a:t>
            </a:r>
          </a:p>
          <a:p>
            <a:endParaRPr lang="en-US" dirty="0"/>
          </a:p>
          <a:p>
            <a:r>
              <a:rPr lang="en-US" dirty="0" smtClean="0"/>
              <a:t>Conditions:</a:t>
            </a:r>
          </a:p>
          <a:p>
            <a:pPr lvl="1"/>
            <a:r>
              <a:rPr lang="en-US" dirty="0" smtClean="0"/>
              <a:t>The ISCC should be informed.  Peter Reiter will present the motivation for bringing AGATA to ISOLDE  in ISCC meeting of February 2018.</a:t>
            </a:r>
          </a:p>
          <a:p>
            <a:pPr lvl="1"/>
            <a:r>
              <a:rPr lang="en-US" dirty="0" smtClean="0"/>
              <a:t>The physics </a:t>
            </a:r>
            <a:r>
              <a:rPr lang="en-US" dirty="0"/>
              <a:t>case and added value to the ISOLDE physics program has </a:t>
            </a:r>
            <a:r>
              <a:rPr lang="en-US" dirty="0" smtClean="0"/>
              <a:t>to be clarified (what can AGATA do more/better than </a:t>
            </a:r>
            <a:r>
              <a:rPr lang="en-US" dirty="0" err="1" smtClean="0"/>
              <a:t>Miniball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necessary </a:t>
            </a:r>
            <a:r>
              <a:rPr lang="en-US" dirty="0" err="1" smtClean="0"/>
              <a:t>fundings</a:t>
            </a:r>
            <a:r>
              <a:rPr lang="en-US" dirty="0" smtClean="0"/>
              <a:t> to install and run the machine during the foreseen period of 3-4 years will have to be secured (shared by ISOLDE and AGATA collaborations).</a:t>
            </a:r>
          </a:p>
          <a:p>
            <a:pPr lvl="1"/>
            <a:r>
              <a:rPr lang="en-US" dirty="0" smtClean="0"/>
              <a:t>Little to no funding for investment in ‘logistics’ is available till 2023 at ISOLDE</a:t>
            </a:r>
          </a:p>
          <a:p>
            <a:pPr lvl="1"/>
            <a:r>
              <a:rPr lang="en-US" dirty="0" smtClean="0"/>
              <a:t>A solution has to be found for the more than 400 shifts of </a:t>
            </a:r>
            <a:r>
              <a:rPr lang="en-US" dirty="0" err="1" smtClean="0"/>
              <a:t>baglog</a:t>
            </a:r>
            <a:r>
              <a:rPr lang="en-US" dirty="0" smtClean="0"/>
              <a:t> on HIE-ISOLDE (mostly </a:t>
            </a:r>
            <a:r>
              <a:rPr lang="en-US" dirty="0" err="1" smtClean="0"/>
              <a:t>Miniball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Two periods were proposed: 2021-2023 or after LS3 (~2026 onwards).</a:t>
            </a:r>
          </a:p>
          <a:p>
            <a:pPr lvl="1"/>
            <a:endParaRPr lang="en-US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33292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50 years of radioactive beams at ISOLDE</a:t>
            </a:r>
            <a:endParaRPr lang="nl-B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5576" y="908720"/>
            <a:ext cx="8229600" cy="60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Meet ISOLDE Facebook Live</a:t>
            </a:r>
            <a:endParaRPr lang="en-US" sz="2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99992" y="1772816"/>
            <a:ext cx="4530249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technical </a:t>
            </a:r>
            <a:r>
              <a:rPr lang="en-US" dirty="0" smtClean="0"/>
              <a:t>issue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the </a:t>
            </a:r>
            <a:r>
              <a:rPr lang="en-US" dirty="0" smtClean="0"/>
              <a:t>video was streamed from a colleague’s personal account instead of through CERN. This meant people didn’t receive the notification CERN was going live and significantly reduced our viewing numbers.</a:t>
            </a:r>
          </a:p>
          <a:p>
            <a:r>
              <a:rPr lang="en-US" dirty="0" smtClean="0"/>
              <a:t>Despite this, we had a fantastic rate of engagement. </a:t>
            </a:r>
            <a:endParaRPr lang="en-US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video itself reached 46,669 people.</a:t>
            </a:r>
          </a:p>
          <a:p>
            <a:r>
              <a:rPr lang="en-US" dirty="0"/>
              <a:t>The shared video in the CERN post was watched </a:t>
            </a:r>
            <a:r>
              <a:rPr lang="en-US" b="1" dirty="0"/>
              <a:t>12,191 times</a:t>
            </a:r>
            <a:r>
              <a:rPr lang="en-US" dirty="0"/>
              <a:t> (for at least three seconds). In total, the video was watched </a:t>
            </a:r>
            <a:r>
              <a:rPr lang="en-US" b="1" dirty="0"/>
              <a:t>15,482 times</a:t>
            </a:r>
            <a:r>
              <a:rPr lang="en-US" dirty="0"/>
              <a:t>. </a:t>
            </a:r>
          </a:p>
          <a:p>
            <a:r>
              <a:rPr lang="en-US" dirty="0"/>
              <a:t>The number of unique users (distinct people who viewed the shared video in CERN post at least once) reached </a:t>
            </a:r>
            <a:r>
              <a:rPr lang="en-US" b="1" dirty="0"/>
              <a:t>11,868 people</a:t>
            </a:r>
            <a:r>
              <a:rPr lang="en-US" dirty="0" smtClean="0"/>
              <a:t>.</a:t>
            </a:r>
          </a:p>
        </p:txBody>
      </p:sp>
      <p:pic>
        <p:nvPicPr>
          <p:cNvPr id="8" name="Image 7" descr="/Users/elamine/Desktop/Capture d’écran 2017-10-18 à 15.58.3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175972" cy="44172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7455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50 years of radioactive beams at ISOLDE</a:t>
            </a:r>
            <a:endParaRPr lang="nl-BE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55576" y="908720"/>
            <a:ext cx="8229600" cy="60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Meet ISOLDE Articles and Video’s</a:t>
            </a:r>
            <a:endParaRPr lang="en-US" sz="2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99992" y="1772816"/>
            <a:ext cx="4530249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On CERN front page on October 16, 2017</a:t>
            </a:r>
          </a:p>
          <a:p>
            <a:r>
              <a:rPr lang="en-US" dirty="0"/>
              <a:t>Promote one video per week on main </a:t>
            </a:r>
            <a:r>
              <a:rPr lang="en-US" dirty="0" smtClean="0"/>
              <a:t>page in next weeks</a:t>
            </a:r>
            <a:endParaRPr lang="en-US" dirty="0"/>
          </a:p>
          <a:p>
            <a:pPr lvl="1"/>
            <a:r>
              <a:rPr lang="en-US" dirty="0" smtClean="0"/>
              <a:t>Gives a peak-view </a:t>
            </a:r>
            <a:r>
              <a:rPr lang="en-US" dirty="0"/>
              <a:t>after week 2</a:t>
            </a:r>
          </a:p>
          <a:p>
            <a:pPr lvl="1"/>
            <a:r>
              <a:rPr lang="en-US" dirty="0"/>
              <a:t>Now </a:t>
            </a:r>
            <a:r>
              <a:rPr lang="en-US" dirty="0" smtClean="0"/>
              <a:t>week 3 announcement</a:t>
            </a:r>
          </a:p>
          <a:p>
            <a:r>
              <a:rPr lang="en-US" dirty="0" smtClean="0"/>
              <a:t>More than 12000 views of the video’s</a:t>
            </a:r>
          </a:p>
          <a:p>
            <a:r>
              <a:rPr lang="en-US" dirty="0" smtClean="0"/>
              <a:t>Almost 10.000 views of the articles series </a:t>
            </a:r>
          </a:p>
          <a:p>
            <a:r>
              <a:rPr lang="en-US" dirty="0"/>
              <a:t>Articles with over 2000 views are considered a success – History article is now at &gt; 2000, others are still below.</a:t>
            </a:r>
          </a:p>
          <a:p>
            <a:r>
              <a:rPr lang="en-US" dirty="0" smtClean="0"/>
              <a:t>Peoples stayed more than 5 min. (typically it is 3 min.)</a:t>
            </a:r>
          </a:p>
          <a:p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Picture 9" descr="Screen Shot 2017-11-06 at 10.47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3923928" cy="2767856"/>
          </a:xfrm>
          <a:prstGeom prst="rect">
            <a:avLst/>
          </a:prstGeom>
        </p:spPr>
      </p:pic>
      <p:pic>
        <p:nvPicPr>
          <p:cNvPr id="11" name="Content Placeholder 5" descr="Screen Shot 2017-11-06 at 10.05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010" b="-83010"/>
          <a:stretch>
            <a:fillRect/>
          </a:stretch>
        </p:blipFill>
        <p:spPr>
          <a:xfrm>
            <a:off x="1" y="3559039"/>
            <a:ext cx="4283968" cy="329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73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EMIS 2018</a:t>
            </a:r>
            <a:br>
              <a:rPr lang="en-US" dirty="0" smtClean="0"/>
            </a:br>
            <a:r>
              <a:rPr lang="en-US" sz="2400" dirty="0" smtClean="0"/>
              <a:t>Chair: Richard Catherall, co-chair G. Neyens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84784"/>
            <a:ext cx="765353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 CERN – September 16 – 21, 2018</a:t>
            </a:r>
          </a:p>
          <a:p>
            <a:endParaRPr lang="en-US" dirty="0"/>
          </a:p>
          <a:p>
            <a:r>
              <a:rPr lang="en-US" dirty="0" smtClean="0"/>
              <a:t>Invited speakers have been selected – to be invited this week</a:t>
            </a:r>
          </a:p>
          <a:p>
            <a:endParaRPr lang="en-US" dirty="0"/>
          </a:p>
          <a:p>
            <a:r>
              <a:rPr lang="en-US" dirty="0" smtClean="0"/>
              <a:t>150 rooms have been blocked in the hostel</a:t>
            </a:r>
          </a:p>
          <a:p>
            <a:endParaRPr lang="en-US" dirty="0"/>
          </a:p>
          <a:p>
            <a:r>
              <a:rPr lang="en-US" dirty="0" smtClean="0"/>
              <a:t>Main auditorium has been booked</a:t>
            </a:r>
          </a:p>
          <a:p>
            <a:endParaRPr lang="en-US" dirty="0"/>
          </a:p>
          <a:p>
            <a:r>
              <a:rPr lang="en-US" dirty="0" smtClean="0"/>
              <a:t>Globe is booked for welcome reception on Sunday and for public lecture on Tuesday  </a:t>
            </a:r>
          </a:p>
          <a:p>
            <a:endParaRPr lang="en-US" dirty="0"/>
          </a:p>
          <a:p>
            <a:r>
              <a:rPr lang="en-US" dirty="0" smtClean="0"/>
              <a:t>Excursions are decided (Annecy with guided tour + Olympic Museum at </a:t>
            </a:r>
            <a:r>
              <a:rPr lang="en-US" dirty="0" err="1" smtClean="0"/>
              <a:t>Lauzanne</a:t>
            </a:r>
            <a:r>
              <a:rPr lang="en-US" dirty="0" smtClean="0"/>
              <a:t> – both followed by wine tasting in Geneva area).</a:t>
            </a:r>
          </a:p>
          <a:p>
            <a:endParaRPr lang="en-US" dirty="0"/>
          </a:p>
          <a:p>
            <a:r>
              <a:rPr lang="en-US" dirty="0" smtClean="0"/>
              <a:t>Dinner on </a:t>
            </a:r>
            <a:r>
              <a:rPr lang="en-US" smtClean="0"/>
              <a:t>the </a:t>
            </a:r>
            <a:r>
              <a:rPr lang="en-US" smtClean="0"/>
              <a:t>boat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Website on-line January 2018</a:t>
            </a:r>
            <a:endParaRPr lang="en-US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609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ENSAR 2</a:t>
            </a:r>
            <a:endParaRPr lang="nl-B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15616" y="3140968"/>
            <a:ext cx="7848872" cy="309634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First reporting period: </a:t>
            </a:r>
            <a:r>
              <a:rPr lang="en-US" dirty="0" smtClean="0"/>
              <a:t>	March 2016 – August 2017</a:t>
            </a:r>
          </a:p>
          <a:p>
            <a:endParaRPr lang="en-US" dirty="0" smtClean="0"/>
          </a:p>
          <a:p>
            <a:r>
              <a:rPr lang="en-US" b="1" dirty="0" smtClean="0"/>
              <a:t>Meetings in GANIL </a:t>
            </a:r>
            <a:r>
              <a:rPr lang="en-US" dirty="0" smtClean="0"/>
              <a:t>10-12 October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b="1" dirty="0"/>
              <a:t>FCG (Facility Coordination Group) </a:t>
            </a:r>
            <a:r>
              <a:rPr lang="en-US" dirty="0"/>
              <a:t>– representatives/directors of TA laboratories and their PAC chair  </a:t>
            </a:r>
            <a:r>
              <a:rPr lang="en-US" dirty="0" smtClean="0"/>
              <a:t>(10+10)</a:t>
            </a:r>
            <a:endParaRPr lang="en-US" dirty="0"/>
          </a:p>
          <a:p>
            <a:pPr lvl="1"/>
            <a:r>
              <a:rPr lang="en-US" b="1" dirty="0"/>
              <a:t>PCC (Project Coordination Committee) </a:t>
            </a:r>
            <a:r>
              <a:rPr lang="en-US" dirty="0"/>
              <a:t>– </a:t>
            </a:r>
            <a:r>
              <a:rPr lang="en-US" dirty="0" smtClean="0"/>
              <a:t>work package leaders of TA’s, NA’s </a:t>
            </a:r>
            <a:r>
              <a:rPr lang="en-US" dirty="0"/>
              <a:t>and </a:t>
            </a:r>
            <a:r>
              <a:rPr lang="en-US" dirty="0" smtClean="0"/>
              <a:t>JRA’s (representing the coordinators of each of those)</a:t>
            </a:r>
          </a:p>
          <a:p>
            <a:pPr lvl="2"/>
            <a:r>
              <a:rPr lang="en-US" dirty="0" smtClean="0"/>
              <a:t>TA: G. Neyens – A. Jokinen</a:t>
            </a:r>
          </a:p>
          <a:p>
            <a:pPr lvl="2"/>
            <a:r>
              <a:rPr lang="en-US" dirty="0" smtClean="0"/>
              <a:t>NA: A. </a:t>
            </a:r>
            <a:r>
              <a:rPr lang="en-US" dirty="0" err="1" smtClean="0"/>
              <a:t>Gadea</a:t>
            </a:r>
            <a:r>
              <a:rPr lang="en-US" dirty="0" smtClean="0"/>
              <a:t> – O. </a:t>
            </a:r>
            <a:r>
              <a:rPr lang="en-US" dirty="0" err="1" smtClean="0"/>
              <a:t>Tengblad</a:t>
            </a:r>
            <a:endParaRPr lang="en-US" dirty="0" smtClean="0"/>
          </a:p>
          <a:p>
            <a:pPr lvl="2"/>
            <a:r>
              <a:rPr lang="en-US" dirty="0" smtClean="0"/>
              <a:t>JRA: S. Lenzi – C. Scheidenberger</a:t>
            </a:r>
            <a:endParaRPr lang="nl-BE" dirty="0"/>
          </a:p>
          <a:p>
            <a:pPr lvl="1"/>
            <a:r>
              <a:rPr lang="en-US" b="1" dirty="0" smtClean="0"/>
              <a:t>GA (General Assembly) </a:t>
            </a:r>
            <a:r>
              <a:rPr lang="en-US" dirty="0" smtClean="0"/>
              <a:t>– all – APPROVAL OF FINANCIAL AND SCIENTIFIC REPORTS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915816" y="1052736"/>
            <a:ext cx="4032448" cy="18158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GROUP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Muhsin</a:t>
            </a:r>
            <a:r>
              <a:rPr lang="en-US" sz="1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N. </a:t>
            </a:r>
            <a:r>
              <a:rPr lang="en-US" sz="16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Harakeh</a:t>
            </a:r>
            <a:endParaRPr lang="en-GB" sz="1600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Deputy Coordinator: </a:t>
            </a:r>
            <a:r>
              <a:rPr lang="en-US" sz="1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Marek Lewitowicz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Manager: </a:t>
            </a:r>
            <a:r>
              <a:rPr lang="en-US" sz="16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Ketel</a:t>
            </a:r>
            <a:r>
              <a:rPr lang="en-US" sz="1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kern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Turzó</a:t>
            </a:r>
            <a:endParaRPr lang="en-US" sz="1600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Officer: </a:t>
            </a:r>
            <a:r>
              <a:rPr lang="en-US" sz="1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Veronique Vandevoorde</a:t>
            </a:r>
          </a:p>
          <a:p>
            <a:pPr>
              <a:spcBef>
                <a:spcPct val="20000"/>
              </a:spcBef>
              <a:buFont typeface="Symbol" charset="0"/>
              <a:buNone/>
              <a:defRPr/>
            </a:pPr>
            <a:r>
              <a:rPr lang="en-US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Officer: </a:t>
            </a:r>
            <a:r>
              <a:rPr lang="en-US" sz="1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Sandrine Dubromel</a:t>
            </a:r>
          </a:p>
        </p:txBody>
      </p:sp>
    </p:spTree>
    <p:extLst>
      <p:ext uri="{BB962C8B-B14F-4D97-AF65-F5344CB8AC3E}">
        <p14:creationId xmlns:p14="http://schemas.microsoft.com/office/powerpoint/2010/main" val="403985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3231</TotalTime>
  <Words>751</Words>
  <Application>Microsoft Office PowerPoint</Application>
  <PresentationFormat>On-screen Show (4:3)</PresentationFormat>
  <Paragraphs>149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Mangal</vt:lpstr>
      <vt:lpstr>Symbol</vt:lpstr>
      <vt:lpstr>Times New Roman</vt:lpstr>
      <vt:lpstr>Wingdings</vt:lpstr>
      <vt:lpstr>Office Theme</vt:lpstr>
      <vt:lpstr>News from the ISOLDE group and Collaboration Matters  7th of November, 2017</vt:lpstr>
      <vt:lpstr>Associates &amp; Corresponding Associates &amp; staff</vt:lpstr>
      <vt:lpstr>Fellows</vt:lpstr>
      <vt:lpstr>Doctoral Students</vt:lpstr>
      <vt:lpstr>AGATA at ISOLDE</vt:lpstr>
      <vt:lpstr>50 years of radioactive beams at ISOLDE</vt:lpstr>
      <vt:lpstr>50 years of radioactive beams at ISOLDE</vt:lpstr>
      <vt:lpstr>EMIS 2018 Chair: Richard Catherall, co-chair G. Neyens</vt:lpstr>
      <vt:lpstr>ENSAR 2</vt:lpstr>
      <vt:lpstr>ENSAR 2 TA funding FOR USERS FROM OUTSIDE EUROPE based on ‘EXCHANGE AGREEMENT’</vt:lpstr>
      <vt:lpstr>Cern OPEN ACCESS PUBLICATION</vt:lpstr>
      <vt:lpstr>Feedback from EP-retrait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574</cp:revision>
  <dcterms:created xsi:type="dcterms:W3CDTF">2012-03-08T16:06:15Z</dcterms:created>
  <dcterms:modified xsi:type="dcterms:W3CDTF">2017-11-06T11:29:12Z</dcterms:modified>
</cp:coreProperties>
</file>