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9" r:id="rId3"/>
    <p:sldId id="270" r:id="rId4"/>
    <p:sldId id="272" r:id="rId5"/>
    <p:sldId id="271" r:id="rId6"/>
    <p:sldId id="263" r:id="rId7"/>
    <p:sldId id="273" r:id="rId8"/>
    <p:sldId id="259" r:id="rId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64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736521"/>
            <a:ext cx="8265984" cy="1967851"/>
          </a:xfrm>
        </p:spPr>
        <p:txBody>
          <a:bodyPr/>
          <a:lstStyle/>
          <a:p>
            <a:r>
              <a:rPr lang="en-US" dirty="0" smtClean="0"/>
              <a:t>YETS 2017-18 AD RING</a:t>
            </a:r>
            <a:br>
              <a:rPr lang="en-US" dirty="0" smtClean="0"/>
            </a:br>
            <a:r>
              <a:rPr lang="en-US" sz="1600" dirty="0" smtClean="0"/>
              <a:t>AD Technical Coordination Meeting #2</a:t>
            </a:r>
            <a:br>
              <a:rPr lang="en-US" sz="1600" dirty="0" smtClean="0"/>
            </a:br>
            <a:r>
              <a:rPr lang="en-US" sz="1600" dirty="0" smtClean="0"/>
              <a:t>2017-11-09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Aymeric BOUVARD</a:t>
            </a:r>
          </a:p>
          <a:p>
            <a:r>
              <a:rPr lang="en-US" sz="1600" dirty="0" smtClean="0"/>
              <a:t>EN-EA-EC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440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YETS 2017-2018</a:t>
            </a:r>
            <a:br>
              <a:rPr lang="fr-FR" dirty="0" smtClean="0"/>
            </a:br>
            <a:r>
              <a:rPr lang="fr-FR" dirty="0" err="1" smtClean="0"/>
              <a:t>From</a:t>
            </a:r>
            <a:r>
              <a:rPr lang="fr-FR" dirty="0" smtClean="0"/>
              <a:t> 18 </a:t>
            </a:r>
            <a:r>
              <a:rPr lang="fr-FR" dirty="0" err="1" smtClean="0"/>
              <a:t>dec</a:t>
            </a:r>
            <a:r>
              <a:rPr lang="fr-FR" dirty="0" smtClean="0"/>
              <a:t> 2017 to 30 </a:t>
            </a:r>
            <a:r>
              <a:rPr lang="fr-FR" dirty="0" err="1" smtClean="0"/>
              <a:t>march</a:t>
            </a:r>
            <a:r>
              <a:rPr lang="fr-FR" dirty="0" smtClean="0"/>
              <a:t>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dirty="0" smtClean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The access point will be in "general" mode during the entire shutdown with free access by the emergency exits.</a:t>
            </a:r>
            <a:b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An exception will be made at dangerous interventions requiring limited access to persons qualified for this work. During these periods, access control through impact will be awarded based.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All material out of the Ring will be stored in Buffer Zone and a TREC Request will be done for control by the owner.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Each owner of equipment will be in charge of performing the EDH transport and handling referring to their equipment.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The visits will be subject to restrictions under the current work.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0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37610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YETS AD Ring</a:t>
            </a:r>
            <a:br>
              <a:rPr lang="en-US" dirty="0" smtClean="0"/>
            </a:br>
            <a:r>
              <a:rPr lang="en-US" sz="2200" dirty="0" smtClean="0"/>
              <a:t>Work Request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91946"/>
            <a:ext cx="8226425" cy="5184122"/>
          </a:xfrm>
        </p:spPr>
        <p:txBody>
          <a:bodyPr>
            <a:normAutofit fontScale="92500"/>
          </a:bodyPr>
          <a:lstStyle/>
          <a:p>
            <a:r>
              <a:rPr lang="en-GB" sz="2000" u="sng" dirty="0"/>
              <a:t>MSC</a:t>
            </a:r>
          </a:p>
          <a:p>
            <a:pPr lvl="1"/>
            <a:r>
              <a:rPr lang="en-GB" sz="1000" dirty="0"/>
              <a:t>Refurbishment of 3</a:t>
            </a:r>
            <a:r>
              <a:rPr lang="en-GB" sz="1000" dirty="0" smtClean="0"/>
              <a:t> Magnets: BHS52, QDN55, QFN56.</a:t>
            </a:r>
            <a:endParaRPr lang="en-GB" sz="1000" dirty="0"/>
          </a:p>
          <a:p>
            <a:pPr lvl="1"/>
            <a:r>
              <a:rPr lang="en-GB" sz="1000" dirty="0"/>
              <a:t>Storage </a:t>
            </a:r>
            <a:r>
              <a:rPr lang="en-GB" sz="1000" dirty="0" smtClean="0"/>
              <a:t>of the </a:t>
            </a:r>
            <a:r>
              <a:rPr lang="en-GB" sz="1000" dirty="0"/>
              <a:t>shielding blocs in </a:t>
            </a:r>
            <a:r>
              <a:rPr lang="en-GB" sz="1000" dirty="0" smtClean="0"/>
              <a:t>AD Hall.</a:t>
            </a:r>
          </a:p>
          <a:p>
            <a:pPr lvl="2"/>
            <a:r>
              <a:rPr lang="fr-FR" sz="1000" u="sng" dirty="0" smtClean="0"/>
              <a:t>BHS52: </a:t>
            </a:r>
          </a:p>
          <a:p>
            <a:pPr lvl="3"/>
            <a:r>
              <a:rPr lang="fr-FR" sz="1000" dirty="0" smtClean="0"/>
              <a:t>18 blocks 24168 </a:t>
            </a:r>
          </a:p>
          <a:p>
            <a:pPr lvl="3"/>
            <a:r>
              <a:rPr lang="en-US" sz="1000" dirty="0" smtClean="0"/>
              <a:t>2 ventilation modules</a:t>
            </a:r>
          </a:p>
          <a:p>
            <a:pPr lvl="3"/>
            <a:r>
              <a:rPr lang="en-US" sz="1000" strike="sngStrike" dirty="0" smtClean="0">
                <a:solidFill>
                  <a:srgbClr val="00B050"/>
                </a:solidFill>
              </a:rPr>
              <a:t>Removal of the quadrupole QFW52 </a:t>
            </a:r>
            <a:r>
              <a:rPr lang="en-US" sz="1000" b="1" dirty="0" smtClean="0">
                <a:solidFill>
                  <a:srgbClr val="00B050"/>
                </a:solidFill>
              </a:rPr>
              <a:t>Not necessary</a:t>
            </a:r>
          </a:p>
          <a:p>
            <a:pPr lvl="3"/>
            <a:r>
              <a:rPr lang="en-US" sz="1000" b="1" dirty="0" smtClean="0">
                <a:solidFill>
                  <a:srgbClr val="00B050"/>
                </a:solidFill>
              </a:rPr>
              <a:t>Cutting of the vacuum chamber in AD Hall before transfer to the b.867. This intervention will be supervised by RP and EN-EA.</a:t>
            </a:r>
            <a:endParaRPr lang="fr-FR" sz="1000" b="1" dirty="0" smtClean="0">
              <a:solidFill>
                <a:srgbClr val="00B050"/>
              </a:solidFill>
            </a:endParaRPr>
          </a:p>
          <a:p>
            <a:pPr lvl="2"/>
            <a:r>
              <a:rPr lang="en-US" sz="1000" u="sng" dirty="0" smtClean="0"/>
              <a:t>QDN55</a:t>
            </a:r>
          </a:p>
          <a:p>
            <a:pPr lvl="3"/>
            <a:r>
              <a:rPr lang="en-US" sz="1000" dirty="0" smtClean="0"/>
              <a:t>4 shielding blocks 24168</a:t>
            </a:r>
            <a:endParaRPr lang="fr-FR" sz="1000" dirty="0" smtClean="0"/>
          </a:p>
          <a:p>
            <a:pPr lvl="2"/>
            <a:r>
              <a:rPr lang="en-US" sz="1000" u="sng" dirty="0" smtClean="0"/>
              <a:t>QFN56</a:t>
            </a:r>
          </a:p>
          <a:p>
            <a:pPr lvl="3"/>
            <a:r>
              <a:rPr lang="en-US" sz="1000" dirty="0" smtClean="0"/>
              <a:t>6 concrete beams</a:t>
            </a:r>
            <a:endParaRPr lang="fr-FR" sz="1000" dirty="0" smtClean="0"/>
          </a:p>
          <a:p>
            <a:pPr lvl="2"/>
            <a:r>
              <a:rPr lang="fr-FR" sz="1000" dirty="0" smtClean="0"/>
              <a:t>The </a:t>
            </a:r>
            <a:r>
              <a:rPr lang="fr-FR" sz="1000" dirty="0" err="1" smtClean="0"/>
              <a:t>exposed</a:t>
            </a:r>
            <a:r>
              <a:rPr lang="fr-FR" sz="1000" dirty="0" smtClean="0"/>
              <a:t> </a:t>
            </a:r>
            <a:r>
              <a:rPr lang="fr-FR" sz="1000" dirty="0" err="1"/>
              <a:t>m</a:t>
            </a:r>
            <a:r>
              <a:rPr lang="fr-FR" sz="1000" dirty="0" err="1" smtClean="0"/>
              <a:t>agnets</a:t>
            </a:r>
            <a:r>
              <a:rPr lang="fr-FR" sz="1000" dirty="0" smtClean="0"/>
              <a:t>, </a:t>
            </a:r>
            <a:r>
              <a:rPr lang="fr-FR" sz="1000" dirty="0" err="1" smtClean="0"/>
              <a:t>near</a:t>
            </a:r>
            <a:r>
              <a:rPr lang="fr-FR" sz="1000" dirty="0" smtClean="0"/>
              <a:t> ELENA </a:t>
            </a:r>
            <a:r>
              <a:rPr lang="fr-FR" sz="1000" dirty="0" err="1" smtClean="0"/>
              <a:t>should</a:t>
            </a:r>
            <a:r>
              <a:rPr lang="fr-FR" sz="1000" dirty="0" smtClean="0"/>
              <a:t> </a:t>
            </a:r>
            <a:r>
              <a:rPr lang="fr-FR" sz="1000" dirty="0" err="1" smtClean="0"/>
              <a:t>be</a:t>
            </a:r>
            <a:r>
              <a:rPr lang="fr-FR" sz="1000" dirty="0" smtClean="0"/>
              <a:t> </a:t>
            </a:r>
            <a:r>
              <a:rPr lang="fr-FR" sz="1000" dirty="0" err="1" smtClean="0"/>
              <a:t>removed</a:t>
            </a:r>
            <a:r>
              <a:rPr lang="fr-FR" sz="1000" dirty="0" smtClean="0"/>
              <a:t> in </a:t>
            </a:r>
            <a:r>
              <a:rPr lang="fr-FR" sz="1000" dirty="0" err="1" smtClean="0"/>
              <a:t>another</a:t>
            </a:r>
            <a:r>
              <a:rPr lang="fr-FR" sz="1000" dirty="0" smtClean="0"/>
              <a:t> place in the AD Hall. </a:t>
            </a:r>
            <a:r>
              <a:rPr lang="fr-FR" sz="1000" dirty="0" err="1" smtClean="0"/>
              <a:t>Probably</a:t>
            </a:r>
            <a:r>
              <a:rPr lang="fr-FR" sz="1000" dirty="0" smtClean="0"/>
              <a:t> on the </a:t>
            </a:r>
            <a:r>
              <a:rPr lang="fr-FR" sz="1000" dirty="0" err="1" smtClean="0"/>
              <a:t>shielding</a:t>
            </a:r>
            <a:r>
              <a:rPr lang="fr-FR" sz="1000" dirty="0" smtClean="0"/>
              <a:t> in front of ASCUSA and ALPHA </a:t>
            </a:r>
            <a:r>
              <a:rPr lang="fr-FR" sz="1000" dirty="0" err="1" smtClean="0"/>
              <a:t>experimental</a:t>
            </a:r>
            <a:r>
              <a:rPr lang="fr-FR" sz="1000" dirty="0" smtClean="0"/>
              <a:t> areas.</a:t>
            </a:r>
          </a:p>
          <a:p>
            <a:pPr marL="460375" lvl="2" indent="0">
              <a:buNone/>
            </a:pPr>
            <a:endParaRPr lang="fr-FR" sz="1000" dirty="0" smtClean="0"/>
          </a:p>
          <a:p>
            <a:r>
              <a:rPr lang="en-US" sz="1800" u="sng" strike="sngStrike" dirty="0" smtClean="0">
                <a:solidFill>
                  <a:srgbClr val="00B050"/>
                </a:solidFill>
              </a:rPr>
              <a:t>TE/ABT</a:t>
            </a:r>
          </a:p>
          <a:p>
            <a:pPr lvl="1"/>
            <a:r>
              <a:rPr lang="en-US" sz="1100" strike="sngStrike" dirty="0" smtClean="0">
                <a:solidFill>
                  <a:srgbClr val="00B050"/>
                </a:solidFill>
              </a:rPr>
              <a:t>Replacement of the Septum SME5305/07</a:t>
            </a:r>
            <a:r>
              <a:rPr lang="en-US" sz="1100" dirty="0" smtClean="0">
                <a:solidFill>
                  <a:srgbClr val="00B050"/>
                </a:solidFill>
              </a:rPr>
              <a:t>. </a:t>
            </a:r>
            <a:r>
              <a:rPr lang="en-US" sz="1100" b="1" dirty="0" smtClean="0">
                <a:solidFill>
                  <a:srgbClr val="00B050"/>
                </a:solidFill>
              </a:rPr>
              <a:t>Postponed</a:t>
            </a:r>
            <a:endParaRPr lang="fr-FR" sz="1100" b="1" dirty="0">
              <a:solidFill>
                <a:srgbClr val="00B050"/>
              </a:solidFill>
            </a:endParaRPr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 smtClean="0">
                <a:solidFill>
                  <a:srgbClr val="00B050"/>
                </a:solidFill>
              </a:rPr>
              <a:t>BCCC</a:t>
            </a:r>
            <a:endParaRPr lang="en-US" sz="2000" u="sng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GB" sz="1000" b="1" dirty="0">
                <a:solidFill>
                  <a:srgbClr val="00B050"/>
                </a:solidFill>
              </a:rPr>
              <a:t>Installation of new controlled flow valve and insulation vacuum </a:t>
            </a:r>
            <a:r>
              <a:rPr lang="en-GB" sz="1000" b="1" dirty="0" smtClean="0">
                <a:solidFill>
                  <a:srgbClr val="00B050"/>
                </a:solidFill>
              </a:rPr>
              <a:t>valve </a:t>
            </a:r>
          </a:p>
          <a:p>
            <a:pPr lvl="1">
              <a:lnSpc>
                <a:spcPct val="110000"/>
              </a:lnSpc>
            </a:pPr>
            <a:endParaRPr lang="en-GB" sz="1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0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37610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YETS AD Ring</a:t>
            </a:r>
            <a:br>
              <a:rPr lang="en-US" dirty="0" smtClean="0"/>
            </a:br>
            <a:r>
              <a:rPr lang="en-US" sz="2200" dirty="0" smtClean="0"/>
              <a:t>Work Request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3241964" cy="5016068"/>
          </a:xfrm>
        </p:spPr>
        <p:txBody>
          <a:bodyPr>
            <a:normAutofit/>
          </a:bodyPr>
          <a:lstStyle/>
          <a:p>
            <a:r>
              <a:rPr lang="en-US" sz="2000" u="sng" dirty="0" smtClean="0"/>
              <a:t>BI</a:t>
            </a:r>
          </a:p>
          <a:p>
            <a:pPr lvl="1"/>
            <a:r>
              <a:rPr lang="en-US" sz="1000" dirty="0" smtClean="0"/>
              <a:t>General maintenance of the </a:t>
            </a:r>
            <a:r>
              <a:rPr lang="en-US" sz="1000" dirty="0" err="1" smtClean="0"/>
              <a:t>E.Cooler</a:t>
            </a:r>
            <a:r>
              <a:rPr lang="en-US" sz="1000" dirty="0" smtClean="0"/>
              <a:t>.</a:t>
            </a:r>
          </a:p>
          <a:p>
            <a:pPr lvl="1"/>
            <a:r>
              <a:rPr lang="en-US" sz="1000" b="1" dirty="0">
                <a:solidFill>
                  <a:srgbClr val="00B050"/>
                </a:solidFill>
              </a:rPr>
              <a:t>General maintenance BTV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 smtClean="0"/>
              <a:t>Kickers:</a:t>
            </a:r>
          </a:p>
          <a:p>
            <a:pPr lvl="1"/>
            <a:r>
              <a:rPr lang="en-US" sz="1000" dirty="0" smtClean="0"/>
              <a:t>General maintenance </a:t>
            </a:r>
            <a:r>
              <a:rPr lang="en-US" sz="1000" dirty="0"/>
              <a:t>+ </a:t>
            </a:r>
            <a:r>
              <a:rPr lang="en-US" sz="1000" dirty="0" smtClean="0"/>
              <a:t>Test</a:t>
            </a:r>
            <a:endParaRPr lang="en-US" sz="1000" dirty="0"/>
          </a:p>
          <a:p>
            <a:r>
              <a:rPr lang="en-US" sz="2000" u="sng" dirty="0"/>
              <a:t>CV:</a:t>
            </a:r>
          </a:p>
          <a:p>
            <a:pPr lvl="1"/>
            <a:r>
              <a:rPr lang="en-US" sz="1000" dirty="0" smtClean="0"/>
              <a:t>Removal of ventilation modules (BHS52)</a:t>
            </a:r>
          </a:p>
          <a:p>
            <a:pPr lvl="1"/>
            <a:r>
              <a:rPr lang="en-US" sz="1000" dirty="0" smtClean="0"/>
              <a:t>Maintenance of demineralized </a:t>
            </a:r>
            <a:r>
              <a:rPr lang="en-US" sz="1000" dirty="0"/>
              <a:t>water </a:t>
            </a:r>
            <a:endParaRPr lang="en-US" sz="1000" dirty="0" smtClean="0"/>
          </a:p>
          <a:p>
            <a:pPr lvl="1"/>
            <a:r>
              <a:rPr lang="en-US" sz="1000" dirty="0" smtClean="0"/>
              <a:t>Water maintenance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/>
              <a:t>RP:</a:t>
            </a:r>
          </a:p>
          <a:p>
            <a:pPr lvl="1"/>
            <a:r>
              <a:rPr lang="en-US" sz="1000" dirty="0"/>
              <a:t>Source </a:t>
            </a:r>
            <a:r>
              <a:rPr lang="en-US" sz="1000" dirty="0" smtClean="0"/>
              <a:t>Test: </a:t>
            </a:r>
          </a:p>
          <a:p>
            <a:pPr lvl="2"/>
            <a:r>
              <a:rPr lang="en-US" sz="1000" dirty="0" smtClean="0"/>
              <a:t>PMIA604</a:t>
            </a:r>
          </a:p>
          <a:p>
            <a:pPr lvl="2"/>
            <a:r>
              <a:rPr lang="en-US" sz="1000" dirty="0" smtClean="0"/>
              <a:t>PAXA604</a:t>
            </a:r>
          </a:p>
          <a:p>
            <a:pPr lvl="2"/>
            <a:r>
              <a:rPr lang="en-US" sz="1000" dirty="0" smtClean="0"/>
              <a:t>PAXT113</a:t>
            </a:r>
            <a:endParaRPr lang="en-US" sz="1000" dirty="0"/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/>
              <a:t>EL:</a:t>
            </a:r>
          </a:p>
          <a:p>
            <a:pPr lvl="1"/>
            <a:r>
              <a:rPr lang="en-US" sz="1000" dirty="0" smtClean="0"/>
              <a:t>AUG Test</a:t>
            </a:r>
            <a:endParaRPr lang="en-US" sz="1000" dirty="0"/>
          </a:p>
          <a:p>
            <a:pPr marL="231775" lvl="1" indent="0">
              <a:buNone/>
            </a:pPr>
            <a:endParaRPr lang="en-US" sz="1000" dirty="0"/>
          </a:p>
          <a:p>
            <a:pPr marL="231775" lvl="1" indent="0">
              <a:buNone/>
            </a:pPr>
            <a:endParaRPr lang="fr-FR" sz="1000" dirty="0" smtClean="0"/>
          </a:p>
          <a:p>
            <a:pPr marL="460375" lvl="2" indent="0">
              <a:buNone/>
            </a:pPr>
            <a:endParaRPr lang="fr-FR" sz="1000" dirty="0" smtClean="0"/>
          </a:p>
          <a:p>
            <a:pPr marL="457200" lvl="1" indent="0">
              <a:buNone/>
            </a:pPr>
            <a:endParaRPr lang="en-GB" sz="1600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00053" y="1260000"/>
            <a:ext cx="4783571" cy="501606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u="sng" dirty="0" smtClean="0"/>
              <a:t>VSC</a:t>
            </a:r>
          </a:p>
          <a:p>
            <a:pPr lvl="1"/>
            <a:r>
              <a:rPr lang="en-US" sz="1000" dirty="0" smtClean="0"/>
              <a:t>Disconnection and reconnection: BHS52</a:t>
            </a:r>
            <a:r>
              <a:rPr lang="en-US" sz="1000" dirty="0"/>
              <a:t>, QDN55, QFN56, </a:t>
            </a:r>
            <a:r>
              <a:rPr lang="en-US" sz="1000" b="1" strike="sngStrike" dirty="0" smtClean="0">
                <a:solidFill>
                  <a:srgbClr val="00B050"/>
                </a:solidFill>
              </a:rPr>
              <a:t>SME5305/07</a:t>
            </a:r>
          </a:p>
          <a:p>
            <a:pPr lvl="1"/>
            <a:r>
              <a:rPr lang="en-US" sz="1000" dirty="0" smtClean="0"/>
              <a:t>Works and Maintenance:</a:t>
            </a:r>
          </a:p>
          <a:p>
            <a:pPr lvl="2"/>
            <a:r>
              <a:rPr lang="en-US" sz="1000" dirty="0" smtClean="0"/>
              <a:t>Sector 1A</a:t>
            </a:r>
          </a:p>
          <a:p>
            <a:pPr lvl="2"/>
            <a:r>
              <a:rPr lang="en-US" sz="1000" dirty="0" smtClean="0"/>
              <a:t>Sector 1B</a:t>
            </a:r>
          </a:p>
          <a:p>
            <a:pPr lvl="2"/>
            <a:r>
              <a:rPr lang="en-US" sz="1000" dirty="0" smtClean="0"/>
              <a:t>Sector 2A</a:t>
            </a:r>
          </a:p>
          <a:p>
            <a:pPr lvl="2"/>
            <a:r>
              <a:rPr lang="en-US" sz="1000" dirty="0" smtClean="0"/>
              <a:t>Sector 2B</a:t>
            </a:r>
          </a:p>
          <a:p>
            <a:pPr lvl="2"/>
            <a:r>
              <a:rPr lang="en-US" sz="1000" dirty="0" smtClean="0"/>
              <a:t>Sector 3</a:t>
            </a:r>
          </a:p>
          <a:p>
            <a:pPr lvl="2"/>
            <a:r>
              <a:rPr lang="en-US" sz="1000" dirty="0" smtClean="0"/>
              <a:t>Sector 4</a:t>
            </a:r>
          </a:p>
          <a:p>
            <a:pPr lvl="2"/>
            <a:r>
              <a:rPr lang="en-US" sz="1000" dirty="0" smtClean="0"/>
              <a:t>DE Experimental Lines</a:t>
            </a:r>
          </a:p>
          <a:p>
            <a:pPr lvl="1"/>
            <a:r>
              <a:rPr lang="en-US" sz="1000" dirty="0" err="1" smtClean="0"/>
              <a:t>Bakeout</a:t>
            </a:r>
            <a:r>
              <a:rPr lang="en-US" sz="1000" dirty="0" smtClean="0"/>
              <a:t> Sector 1 (</a:t>
            </a:r>
            <a:r>
              <a:rPr lang="en-US" sz="1000" dirty="0"/>
              <a:t>BHS52, QDN55, QFN56, </a:t>
            </a:r>
            <a:r>
              <a:rPr lang="en-US" sz="1000" b="1" strike="sngStrike" dirty="0" smtClean="0">
                <a:solidFill>
                  <a:srgbClr val="00B050"/>
                </a:solidFill>
              </a:rPr>
              <a:t>SME5305/07</a:t>
            </a:r>
            <a:r>
              <a:rPr lang="en-US" sz="1000" dirty="0" smtClean="0"/>
              <a:t>)</a:t>
            </a:r>
          </a:p>
          <a:p>
            <a:pPr lvl="1"/>
            <a:r>
              <a:rPr lang="en-US" sz="1000" dirty="0" err="1" smtClean="0"/>
              <a:t>Bakeout</a:t>
            </a:r>
            <a:r>
              <a:rPr lang="en-US" sz="1000" dirty="0" smtClean="0"/>
              <a:t> Sector 2A (SHV1305)</a:t>
            </a:r>
            <a:endParaRPr lang="en-US" sz="1000" dirty="0"/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/>
              <a:t>SU</a:t>
            </a:r>
          </a:p>
          <a:p>
            <a:pPr lvl="1"/>
            <a:r>
              <a:rPr lang="en-US" sz="1000" dirty="0"/>
              <a:t>Alignment: BHS52, QDN55, QFN56, SME5305/07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/>
              <a:t>STI</a:t>
            </a:r>
          </a:p>
          <a:p>
            <a:pPr lvl="1"/>
            <a:r>
              <a:rPr lang="en-US" sz="1000" dirty="0" smtClean="0"/>
              <a:t>Replacement </a:t>
            </a:r>
            <a:r>
              <a:rPr lang="en-US" sz="1000" dirty="0"/>
              <a:t>of the </a:t>
            </a:r>
            <a:r>
              <a:rPr lang="en-US" sz="1000" dirty="0" smtClean="0"/>
              <a:t>scraper </a:t>
            </a:r>
            <a:r>
              <a:rPr lang="en-US" sz="1000" dirty="0"/>
              <a:t>SHV1305 (sector2</a:t>
            </a:r>
            <a:r>
              <a:rPr lang="en-US" sz="1000" dirty="0" smtClean="0"/>
              <a:t>)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 smtClean="0">
                <a:solidFill>
                  <a:srgbClr val="00B050"/>
                </a:solidFill>
              </a:rPr>
              <a:t>RF</a:t>
            </a:r>
          </a:p>
          <a:p>
            <a:pPr marL="450850" lvl="2">
              <a:buClr>
                <a:schemeClr val="accent1"/>
              </a:buClr>
            </a:pPr>
            <a:r>
              <a:rPr lang="en-US" sz="1000" b="1" dirty="0">
                <a:solidFill>
                  <a:srgbClr val="00B050"/>
                </a:solidFill>
              </a:rPr>
              <a:t>Maintenance + Test ADC02 and ADC10</a:t>
            </a:r>
          </a:p>
          <a:p>
            <a:pPr marL="231775" lvl="1" indent="0">
              <a:buFont typeface="Arial"/>
              <a:buNone/>
            </a:pPr>
            <a:endParaRPr lang="fr-FR" sz="1000" dirty="0" smtClean="0"/>
          </a:p>
          <a:p>
            <a:pPr marL="460375" lvl="2" indent="0">
              <a:buFont typeface="Arial"/>
              <a:buNone/>
            </a:pPr>
            <a:endParaRPr lang="fr-FR" sz="1000" dirty="0" smtClean="0"/>
          </a:p>
          <a:p>
            <a:pPr marL="457200" lvl="1" indent="0">
              <a:buFont typeface="Arial"/>
              <a:buNone/>
            </a:pPr>
            <a:endParaRPr lang="en-GB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45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23241" t="14921" r="20980" b="14480"/>
          <a:stretch/>
        </p:blipFill>
        <p:spPr>
          <a:xfrm>
            <a:off x="457200" y="233493"/>
            <a:ext cx="8226854" cy="585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75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250"/>
            <a:ext cx="8226854" cy="715840"/>
          </a:xfrm>
        </p:spPr>
        <p:txBody>
          <a:bodyPr/>
          <a:lstStyle/>
          <a:p>
            <a:pPr algn="ctr"/>
            <a:r>
              <a:rPr lang="fr-FR" dirty="0" smtClean="0"/>
              <a:t>Planning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1414" t="19591" r="47152" b="8731"/>
          <a:stretch/>
        </p:blipFill>
        <p:spPr>
          <a:xfrm>
            <a:off x="1683475" y="1634674"/>
            <a:ext cx="5774303" cy="45264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5142" y="1113905"/>
            <a:ext cx="806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end of the YETS has been moved at the 30 March 2018.</a:t>
            </a:r>
          </a:p>
          <a:p>
            <a:r>
              <a:rPr lang="en-US" sz="1200" dirty="0" smtClean="0"/>
              <a:t>Maintenance of the demineralized water and all </a:t>
            </a:r>
            <a:r>
              <a:rPr lang="en-US" sz="1200" dirty="0" err="1" smtClean="0"/>
              <a:t>bakeout</a:t>
            </a:r>
            <a:r>
              <a:rPr lang="en-US" sz="1200" dirty="0" smtClean="0"/>
              <a:t> will be able done before the Hardware test.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04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250"/>
            <a:ext cx="8226854" cy="715840"/>
          </a:xfrm>
        </p:spPr>
        <p:txBody>
          <a:bodyPr/>
          <a:lstStyle/>
          <a:p>
            <a:pPr algn="ctr"/>
            <a:r>
              <a:rPr lang="fr-FR" dirty="0" smtClean="0"/>
              <a:t>Planning</a:t>
            </a:r>
            <a:endParaRPr lang="en-GB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5468363" y="1344050"/>
            <a:ext cx="3207327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41642" t="19591" r="9409" b="8731"/>
          <a:stretch/>
        </p:blipFill>
        <p:spPr>
          <a:xfrm>
            <a:off x="1462806" y="1124897"/>
            <a:ext cx="6215641" cy="5119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2465" y="847898"/>
            <a:ext cx="7165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ADC10 Test will be done during the Hardware test</a:t>
            </a:r>
            <a:endParaRPr lang="en-GB" sz="1200" dirty="0"/>
          </a:p>
        </p:txBody>
      </p:sp>
      <p:sp>
        <p:nvSpPr>
          <p:cNvPr id="4" name="Oval 3"/>
          <p:cNvSpPr/>
          <p:nvPr/>
        </p:nvSpPr>
        <p:spPr>
          <a:xfrm>
            <a:off x="2718262" y="5320145"/>
            <a:ext cx="1113905" cy="440575"/>
          </a:xfrm>
          <a:prstGeom prst="ellipse">
            <a:avLst/>
          </a:prstGeom>
          <a:noFill/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2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22252</TotalTime>
  <Words>317</Words>
  <Application>Microsoft Office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Ubuntu</vt:lpstr>
      <vt:lpstr>Ubuntu Light</vt:lpstr>
      <vt:lpstr>Ubuntu Medium</vt:lpstr>
      <vt:lpstr>CERN_ENdept_Presentation_ArialFont copy</vt:lpstr>
      <vt:lpstr>YETS 2017-18 AD RING AD Technical Coordination Meeting #2 2017-11-09</vt:lpstr>
      <vt:lpstr>YETS 2017-2018 From 18 dec 2017 to 30 march 2018</vt:lpstr>
      <vt:lpstr>YETS AD Ring Work Request </vt:lpstr>
      <vt:lpstr>YETS AD Ring Work Request </vt:lpstr>
      <vt:lpstr>PowerPoint Presentation</vt:lpstr>
      <vt:lpstr>Planning</vt:lpstr>
      <vt:lpstr>Planning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EYETS AD RING WORKS Extension ASACUSA/ALPHA meeting 2016-08-19</dc:title>
  <dc:creator>Aymeric Bouvard</dc:creator>
  <cp:lastModifiedBy>Aymeric Bouvard</cp:lastModifiedBy>
  <cp:revision>223</cp:revision>
  <cp:lastPrinted>2017-03-17T12:15:21Z</cp:lastPrinted>
  <dcterms:created xsi:type="dcterms:W3CDTF">2016-08-10T14:06:18Z</dcterms:created>
  <dcterms:modified xsi:type="dcterms:W3CDTF">2017-11-08T09:41:20Z</dcterms:modified>
</cp:coreProperties>
</file>