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71" r:id="rId2"/>
    <p:sldId id="379" r:id="rId3"/>
    <p:sldId id="378" r:id="rId4"/>
    <p:sldId id="381" r:id="rId5"/>
    <p:sldId id="374" r:id="rId6"/>
    <p:sldId id="375" r:id="rId7"/>
    <p:sldId id="377" r:id="rId8"/>
    <p:sldId id="376" r:id="rId9"/>
    <p:sldId id="382" r:id="rId10"/>
    <p:sldId id="38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9005376-E13E-4503-A548-894E318C9AC4}">
          <p14:sldIdLst>
            <p14:sldId id="271"/>
            <p14:sldId id="379"/>
            <p14:sldId id="378"/>
            <p14:sldId id="381"/>
            <p14:sldId id="374"/>
            <p14:sldId id="375"/>
            <p14:sldId id="377"/>
            <p14:sldId id="376"/>
            <p14:sldId id="382"/>
            <p14:sldId id="384"/>
          </p14:sldIdLst>
        </p14:section>
        <p14:section name="Untitled Section" id="{D15982A3-20BA-45B6-9DF1-3D81BDE15D3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5934"/>
  </p:normalViewPr>
  <p:slideViewPr>
    <p:cSldViewPr snapToGrid="0" snapToObjects="1">
      <p:cViewPr varScale="1">
        <p:scale>
          <a:sx n="169" d="100"/>
          <a:sy n="169" d="100"/>
        </p:scale>
        <p:origin x="147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722B8F-1FC8-412E-B327-28DE64E90BA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522B656-5EA5-4C06-BBA3-43C59F130ED3}">
      <dgm:prSet phldrT="[Text]" custT="1"/>
      <dgm:spPr/>
      <dgm:t>
        <a:bodyPr/>
        <a:lstStyle/>
        <a:p>
          <a:r>
            <a:rPr lang="en-US" sz="2000" dirty="0" smtClean="0"/>
            <a:t>February 6</a:t>
          </a:r>
          <a:r>
            <a:rPr lang="en-US" sz="2000" baseline="30000" dirty="0" smtClean="0"/>
            <a:t>th</a:t>
          </a:r>
          <a:r>
            <a:rPr lang="en-US" sz="2000" dirty="0" smtClean="0"/>
            <a:t> </a:t>
          </a:r>
          <a:br>
            <a:rPr lang="en-US" sz="2000" dirty="0" smtClean="0"/>
          </a:br>
          <a:r>
            <a:rPr lang="en-US" sz="2000" dirty="0" smtClean="0"/>
            <a:t>Survey RP</a:t>
          </a:r>
          <a:endParaRPr lang="en-US" sz="2000" dirty="0"/>
        </a:p>
      </dgm:t>
    </dgm:pt>
    <dgm:pt modelId="{914199AD-A3C0-4AA2-A2C8-1C233E004A88}" type="parTrans" cxnId="{892B8CFF-DB0C-44D3-A0F7-FAE725FC7A9F}">
      <dgm:prSet/>
      <dgm:spPr/>
      <dgm:t>
        <a:bodyPr/>
        <a:lstStyle/>
        <a:p>
          <a:endParaRPr lang="en-US" sz="1200"/>
        </a:p>
      </dgm:t>
    </dgm:pt>
    <dgm:pt modelId="{8CBA0EBB-F01A-4A71-A75A-D7155F0475B1}" type="sibTrans" cxnId="{892B8CFF-DB0C-44D3-A0F7-FAE725FC7A9F}">
      <dgm:prSet/>
      <dgm:spPr/>
      <dgm:t>
        <a:bodyPr/>
        <a:lstStyle/>
        <a:p>
          <a:endParaRPr lang="en-US" sz="1200"/>
        </a:p>
      </dgm:t>
    </dgm:pt>
    <dgm:pt modelId="{ABD33033-23B7-420F-8A24-C21ED950F5F9}">
      <dgm:prSet phldrT="[Text]" custT="1"/>
      <dgm:spPr/>
      <dgm:t>
        <a:bodyPr/>
        <a:lstStyle/>
        <a:p>
          <a:r>
            <a:rPr lang="en-US" sz="2000" dirty="0" smtClean="0"/>
            <a:t>Access </a:t>
          </a:r>
          <a:endParaRPr lang="en-US" sz="2000" dirty="0"/>
        </a:p>
      </dgm:t>
    </dgm:pt>
    <dgm:pt modelId="{3B406E30-E210-47AD-B656-4A3798EE301E}" type="parTrans" cxnId="{CB78110A-4016-4ED3-B374-E6C4F6BC37E0}">
      <dgm:prSet/>
      <dgm:spPr/>
      <dgm:t>
        <a:bodyPr/>
        <a:lstStyle/>
        <a:p>
          <a:endParaRPr lang="en-US" sz="1200"/>
        </a:p>
      </dgm:t>
    </dgm:pt>
    <dgm:pt modelId="{A3527DA4-D566-4C42-96A5-3D91AE70E38B}" type="sibTrans" cxnId="{CB78110A-4016-4ED3-B374-E6C4F6BC37E0}">
      <dgm:prSet/>
      <dgm:spPr/>
      <dgm:t>
        <a:bodyPr/>
        <a:lstStyle/>
        <a:p>
          <a:endParaRPr lang="en-US" sz="1200"/>
        </a:p>
      </dgm:t>
    </dgm:pt>
    <dgm:pt modelId="{19B315C9-FB81-4823-A769-E12C27F75E10}">
      <dgm:prSet phldrT="[Text]" custT="1"/>
      <dgm:spPr/>
      <dgm:t>
        <a:bodyPr/>
        <a:lstStyle/>
        <a:p>
          <a:r>
            <a:rPr lang="en-US" sz="2000" dirty="0" smtClean="0"/>
            <a:t>Area closing March 16</a:t>
          </a:r>
          <a:r>
            <a:rPr lang="en-US" sz="2000" baseline="30000" dirty="0" smtClean="0"/>
            <a:t>th</a:t>
          </a:r>
          <a:r>
            <a:rPr lang="en-US" sz="2000" dirty="0" smtClean="0"/>
            <a:t> </a:t>
          </a:r>
          <a:endParaRPr lang="en-US" sz="2000" dirty="0"/>
        </a:p>
      </dgm:t>
    </dgm:pt>
    <dgm:pt modelId="{8D332A3F-BAD9-4CF7-BEB6-0CFC49830775}" type="parTrans" cxnId="{49633FE3-BAC1-4444-ACA9-9B4F65D7F672}">
      <dgm:prSet/>
      <dgm:spPr/>
      <dgm:t>
        <a:bodyPr/>
        <a:lstStyle/>
        <a:p>
          <a:endParaRPr lang="en-US" sz="1200"/>
        </a:p>
      </dgm:t>
    </dgm:pt>
    <dgm:pt modelId="{7B561146-2E62-4B4F-8940-54B5E56DB437}" type="sibTrans" cxnId="{49633FE3-BAC1-4444-ACA9-9B4F65D7F672}">
      <dgm:prSet/>
      <dgm:spPr/>
      <dgm:t>
        <a:bodyPr/>
        <a:lstStyle/>
        <a:p>
          <a:endParaRPr lang="en-US" sz="1200"/>
        </a:p>
      </dgm:t>
    </dgm:pt>
    <dgm:pt modelId="{67AA832B-C76D-495A-B68E-E3AFB9B0DDBB}" type="pres">
      <dgm:prSet presAssocID="{48722B8F-1FC8-412E-B327-28DE64E90BAF}" presName="CompostProcess" presStyleCnt="0">
        <dgm:presLayoutVars>
          <dgm:dir/>
          <dgm:resizeHandles val="exact"/>
        </dgm:presLayoutVars>
      </dgm:prSet>
      <dgm:spPr/>
    </dgm:pt>
    <dgm:pt modelId="{973B52BE-57A0-4A92-AD83-E47F30029E26}" type="pres">
      <dgm:prSet presAssocID="{48722B8F-1FC8-412E-B327-28DE64E90BAF}" presName="arrow" presStyleLbl="bgShp" presStyleIdx="0" presStyleCnt="1"/>
      <dgm:spPr/>
    </dgm:pt>
    <dgm:pt modelId="{5DC5F84C-3E3B-4FDD-BB6C-812B630F67E5}" type="pres">
      <dgm:prSet presAssocID="{48722B8F-1FC8-412E-B327-28DE64E90BAF}" presName="linearProcess" presStyleCnt="0"/>
      <dgm:spPr/>
    </dgm:pt>
    <dgm:pt modelId="{619B6AC5-C364-48FA-BEE3-B163B590ADF5}" type="pres">
      <dgm:prSet presAssocID="{3522B656-5EA5-4C06-BBA3-43C59F130ED3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174141-2445-4656-9651-9384207C93FA}" type="pres">
      <dgm:prSet presAssocID="{8CBA0EBB-F01A-4A71-A75A-D7155F0475B1}" presName="sibTrans" presStyleCnt="0"/>
      <dgm:spPr/>
    </dgm:pt>
    <dgm:pt modelId="{11F6134E-6F31-41EC-9DA4-F09A8009CBFB}" type="pres">
      <dgm:prSet presAssocID="{ABD33033-23B7-420F-8A24-C21ED950F5F9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6CDF30-960F-4D3E-905B-02B51B9E632F}" type="pres">
      <dgm:prSet presAssocID="{A3527DA4-D566-4C42-96A5-3D91AE70E38B}" presName="sibTrans" presStyleCnt="0"/>
      <dgm:spPr/>
    </dgm:pt>
    <dgm:pt modelId="{33C00877-E963-4A61-ADE0-0CECA92F6B01}" type="pres">
      <dgm:prSet presAssocID="{19B315C9-FB81-4823-A769-E12C27F75E10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800B291-D430-4E49-BD87-736DDDC6BC15}" type="presOf" srcId="{48722B8F-1FC8-412E-B327-28DE64E90BAF}" destId="{67AA832B-C76D-495A-B68E-E3AFB9B0DDBB}" srcOrd="0" destOrd="0" presId="urn:microsoft.com/office/officeart/2005/8/layout/hProcess9"/>
    <dgm:cxn modelId="{892B8CFF-DB0C-44D3-A0F7-FAE725FC7A9F}" srcId="{48722B8F-1FC8-412E-B327-28DE64E90BAF}" destId="{3522B656-5EA5-4C06-BBA3-43C59F130ED3}" srcOrd="0" destOrd="0" parTransId="{914199AD-A3C0-4AA2-A2C8-1C233E004A88}" sibTransId="{8CBA0EBB-F01A-4A71-A75A-D7155F0475B1}"/>
    <dgm:cxn modelId="{C6A3C766-A425-4310-A406-D8948C667BE4}" type="presOf" srcId="{ABD33033-23B7-420F-8A24-C21ED950F5F9}" destId="{11F6134E-6F31-41EC-9DA4-F09A8009CBFB}" srcOrd="0" destOrd="0" presId="urn:microsoft.com/office/officeart/2005/8/layout/hProcess9"/>
    <dgm:cxn modelId="{49633FE3-BAC1-4444-ACA9-9B4F65D7F672}" srcId="{48722B8F-1FC8-412E-B327-28DE64E90BAF}" destId="{19B315C9-FB81-4823-A769-E12C27F75E10}" srcOrd="2" destOrd="0" parTransId="{8D332A3F-BAD9-4CF7-BEB6-0CFC49830775}" sibTransId="{7B561146-2E62-4B4F-8940-54B5E56DB437}"/>
    <dgm:cxn modelId="{7A269015-F474-4961-B7EC-CC05D3A7E849}" type="presOf" srcId="{3522B656-5EA5-4C06-BBA3-43C59F130ED3}" destId="{619B6AC5-C364-48FA-BEE3-B163B590ADF5}" srcOrd="0" destOrd="0" presId="urn:microsoft.com/office/officeart/2005/8/layout/hProcess9"/>
    <dgm:cxn modelId="{CB78110A-4016-4ED3-B374-E6C4F6BC37E0}" srcId="{48722B8F-1FC8-412E-B327-28DE64E90BAF}" destId="{ABD33033-23B7-420F-8A24-C21ED950F5F9}" srcOrd="1" destOrd="0" parTransId="{3B406E30-E210-47AD-B656-4A3798EE301E}" sibTransId="{A3527DA4-D566-4C42-96A5-3D91AE70E38B}"/>
    <dgm:cxn modelId="{8BA4591E-4FE9-4671-906F-978C621BC23C}" type="presOf" srcId="{19B315C9-FB81-4823-A769-E12C27F75E10}" destId="{33C00877-E963-4A61-ADE0-0CECA92F6B01}" srcOrd="0" destOrd="0" presId="urn:microsoft.com/office/officeart/2005/8/layout/hProcess9"/>
    <dgm:cxn modelId="{E95D1526-6282-4B6D-976B-D4449AF3B1D4}" type="presParOf" srcId="{67AA832B-C76D-495A-B68E-E3AFB9B0DDBB}" destId="{973B52BE-57A0-4A92-AD83-E47F30029E26}" srcOrd="0" destOrd="0" presId="urn:microsoft.com/office/officeart/2005/8/layout/hProcess9"/>
    <dgm:cxn modelId="{1662B1EA-AB57-41DE-ADDD-76F6753C398F}" type="presParOf" srcId="{67AA832B-C76D-495A-B68E-E3AFB9B0DDBB}" destId="{5DC5F84C-3E3B-4FDD-BB6C-812B630F67E5}" srcOrd="1" destOrd="0" presId="urn:microsoft.com/office/officeart/2005/8/layout/hProcess9"/>
    <dgm:cxn modelId="{4813AE19-DF83-4AA9-9C65-5E8D5CF08031}" type="presParOf" srcId="{5DC5F84C-3E3B-4FDD-BB6C-812B630F67E5}" destId="{619B6AC5-C364-48FA-BEE3-B163B590ADF5}" srcOrd="0" destOrd="0" presId="urn:microsoft.com/office/officeart/2005/8/layout/hProcess9"/>
    <dgm:cxn modelId="{060E66C0-17E5-4C1D-9132-48F805F24C65}" type="presParOf" srcId="{5DC5F84C-3E3B-4FDD-BB6C-812B630F67E5}" destId="{46174141-2445-4656-9651-9384207C93FA}" srcOrd="1" destOrd="0" presId="urn:microsoft.com/office/officeart/2005/8/layout/hProcess9"/>
    <dgm:cxn modelId="{7CB8C34B-7F0F-4434-B3BE-9DEE6EDC4CEA}" type="presParOf" srcId="{5DC5F84C-3E3B-4FDD-BB6C-812B630F67E5}" destId="{11F6134E-6F31-41EC-9DA4-F09A8009CBFB}" srcOrd="2" destOrd="0" presId="urn:microsoft.com/office/officeart/2005/8/layout/hProcess9"/>
    <dgm:cxn modelId="{532D2583-7E85-40E7-AAE7-77DA9BE63B9D}" type="presParOf" srcId="{5DC5F84C-3E3B-4FDD-BB6C-812B630F67E5}" destId="{986CDF30-960F-4D3E-905B-02B51B9E632F}" srcOrd="3" destOrd="0" presId="urn:microsoft.com/office/officeart/2005/8/layout/hProcess9"/>
    <dgm:cxn modelId="{95115C1F-E989-4151-8C43-7BC990E493C9}" type="presParOf" srcId="{5DC5F84C-3E3B-4FDD-BB6C-812B630F67E5}" destId="{33C00877-E963-4A61-ADE0-0CECA92F6B0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3B52BE-57A0-4A92-AD83-E47F30029E26}">
      <dsp:nvSpPr>
        <dsp:cNvPr id="0" name=""/>
        <dsp:cNvSpPr/>
      </dsp:nvSpPr>
      <dsp:spPr>
        <a:xfrm>
          <a:off x="457199" y="0"/>
          <a:ext cx="5181600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9B6AC5-C364-48FA-BEE3-B163B590ADF5}">
      <dsp:nvSpPr>
        <dsp:cNvPr id="0" name=""/>
        <dsp:cNvSpPr/>
      </dsp:nvSpPr>
      <dsp:spPr>
        <a:xfrm>
          <a:off x="0" y="1219199"/>
          <a:ext cx="182880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February 6</a:t>
          </a:r>
          <a:r>
            <a:rPr lang="en-US" sz="2000" kern="1200" baseline="30000" dirty="0" smtClean="0"/>
            <a:t>th</a:t>
          </a:r>
          <a:r>
            <a:rPr lang="en-US" sz="2000" kern="1200" dirty="0" smtClean="0"/>
            <a:t> </a:t>
          </a:r>
          <a:br>
            <a:rPr lang="en-US" sz="2000" kern="1200" dirty="0" smtClean="0"/>
          </a:br>
          <a:r>
            <a:rPr lang="en-US" sz="2000" kern="1200" dirty="0" smtClean="0"/>
            <a:t>Survey RP</a:t>
          </a:r>
          <a:endParaRPr lang="en-US" sz="2000" kern="1200" dirty="0"/>
        </a:p>
      </dsp:txBody>
      <dsp:txXfrm>
        <a:off x="79355" y="1298554"/>
        <a:ext cx="1670090" cy="1466890"/>
      </dsp:txXfrm>
    </dsp:sp>
    <dsp:sp modelId="{11F6134E-6F31-41EC-9DA4-F09A8009CBFB}">
      <dsp:nvSpPr>
        <dsp:cNvPr id="0" name=""/>
        <dsp:cNvSpPr/>
      </dsp:nvSpPr>
      <dsp:spPr>
        <a:xfrm>
          <a:off x="2133600" y="1219199"/>
          <a:ext cx="182880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Access </a:t>
          </a:r>
          <a:endParaRPr lang="en-US" sz="2000" kern="1200" dirty="0"/>
        </a:p>
      </dsp:txBody>
      <dsp:txXfrm>
        <a:off x="2212955" y="1298554"/>
        <a:ext cx="1670090" cy="1466890"/>
      </dsp:txXfrm>
    </dsp:sp>
    <dsp:sp modelId="{33C00877-E963-4A61-ADE0-0CECA92F6B01}">
      <dsp:nvSpPr>
        <dsp:cNvPr id="0" name=""/>
        <dsp:cNvSpPr/>
      </dsp:nvSpPr>
      <dsp:spPr>
        <a:xfrm>
          <a:off x="4267200" y="1219199"/>
          <a:ext cx="182880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Area closing March 16</a:t>
          </a:r>
          <a:r>
            <a:rPr lang="en-US" sz="2000" kern="1200" baseline="30000" dirty="0" smtClean="0"/>
            <a:t>th</a:t>
          </a:r>
          <a:r>
            <a:rPr lang="en-US" sz="2000" kern="1200" dirty="0" smtClean="0"/>
            <a:t> </a:t>
          </a:r>
          <a:endParaRPr lang="en-US" sz="2000" kern="1200" dirty="0"/>
        </a:p>
      </dsp:txBody>
      <dsp:txXfrm>
        <a:off x="4346555" y="1298554"/>
        <a:ext cx="1670090" cy="14668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7C8759-7C8F-48CE-A27D-15B75AA5C72D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841A5-4429-4F56-BBFC-5CB55194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64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841A5-4429-4F56-BBFC-5CB5519437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172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841A5-4429-4F56-BBFC-5CB5519437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989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17 March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 March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 Torregrosa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17 March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 Torregrosa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17 March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 Torregrosa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17 March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E. Grenier-Boley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dms.cern.ch/document/1537538/1.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panoramas#id=36410861&amp;lon=0.00&amp;lat=0.00&amp;fov=90.00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914197"/>
            <a:ext cx="8265984" cy="1963821"/>
          </a:xfrm>
        </p:spPr>
        <p:txBody>
          <a:bodyPr>
            <a:normAutofit/>
          </a:bodyPr>
          <a:lstStyle/>
          <a:p>
            <a:r>
              <a:rPr lang="en-US" sz="3600" dirty="0"/>
              <a:t>AD Target YETS and LS2 Works</a:t>
            </a:r>
            <a:endParaRPr lang="en-US" sz="36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4257739"/>
            <a:ext cx="8265984" cy="949261"/>
          </a:xfrm>
        </p:spPr>
        <p:txBody>
          <a:bodyPr>
            <a:normAutofit/>
          </a:bodyPr>
          <a:lstStyle/>
          <a:p>
            <a:r>
              <a:rPr lang="en-US" dirty="0"/>
              <a:t>E. </a:t>
            </a:r>
            <a:r>
              <a:rPr lang="en-US" dirty="0" smtClean="0"/>
              <a:t>Grenier-Boley</a:t>
            </a:r>
          </a:p>
          <a:p>
            <a:r>
              <a:rPr lang="en-US" sz="2000" dirty="0" smtClean="0"/>
              <a:t>M. Calviani</a:t>
            </a:r>
            <a:r>
              <a:rPr lang="en-US" sz="2000" dirty="0"/>
              <a:t>, C. Torregrosa, </a:t>
            </a:r>
            <a:r>
              <a:rPr lang="en-US" sz="2000" dirty="0" smtClean="0"/>
              <a:t>S. de Man, R. Franqueira Ximenes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5" name="Date Placeholder 2"/>
          <p:cNvSpPr txBox="1">
            <a:spLocks/>
          </p:cNvSpPr>
          <p:nvPr/>
        </p:nvSpPr>
        <p:spPr>
          <a:xfrm>
            <a:off x="4564792" y="5708650"/>
            <a:ext cx="27123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November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47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Thanks for your attention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0674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YETS 2017-2018 Period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90963563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5" y="6394407"/>
            <a:ext cx="1521931" cy="365125"/>
          </a:xfrm>
        </p:spPr>
        <p:txBody>
          <a:bodyPr/>
          <a:lstStyle/>
          <a:p>
            <a:r>
              <a:rPr lang="en-US" dirty="0" smtClean="0"/>
              <a:t>09 November 2017</a:t>
            </a: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E. Grenier-Boley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99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639" y="98260"/>
            <a:ext cx="8226854" cy="715840"/>
          </a:xfrm>
        </p:spPr>
        <p:txBody>
          <a:bodyPr/>
          <a:lstStyle/>
          <a:p>
            <a:r>
              <a:rPr lang="en-GB" dirty="0" smtClean="0"/>
              <a:t>YETS &amp; need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60375" y="814100"/>
            <a:ext cx="8226425" cy="3906622"/>
          </a:xfrm>
        </p:spPr>
        <p:txBody>
          <a:bodyPr>
            <a:normAutofit lnSpcReduction="10000"/>
          </a:bodyPr>
          <a:lstStyle/>
          <a:p>
            <a:r>
              <a:rPr lang="fr-CH" sz="1200" dirty="0" smtClean="0"/>
              <a:t>Consignation de la Corne TE-ABT – Gregor Grawer</a:t>
            </a:r>
          </a:p>
          <a:p>
            <a:r>
              <a:rPr lang="fr-CH" sz="1200" dirty="0" smtClean="0"/>
              <a:t>Survey RP (HSE-RP-AS) -&gt; 6 Février -&gt; Gerald Dumont</a:t>
            </a:r>
          </a:p>
          <a:p>
            <a:r>
              <a:rPr lang="fr-CH" sz="1200" dirty="0" smtClean="0"/>
              <a:t>Maintenance Mécanique zone cible (EN-STI-TCD) – AD coordination</a:t>
            </a:r>
          </a:p>
          <a:p>
            <a:r>
              <a:rPr lang="fr-CH" sz="1200" dirty="0" smtClean="0"/>
              <a:t>TETRA </a:t>
            </a:r>
            <a:r>
              <a:rPr lang="fr-CH" sz="1200" dirty="0" err="1" smtClean="0"/>
              <a:t>Level</a:t>
            </a:r>
            <a:r>
              <a:rPr lang="fr-CH" sz="1200" dirty="0" smtClean="0"/>
              <a:t> </a:t>
            </a:r>
            <a:r>
              <a:rPr lang="fr-CH" sz="1200" dirty="0" err="1" smtClean="0"/>
              <a:t>measurements</a:t>
            </a:r>
            <a:r>
              <a:rPr lang="fr-CH" sz="1200" dirty="0" smtClean="0"/>
              <a:t> (IT-CS-TR) – </a:t>
            </a:r>
            <a:r>
              <a:rPr lang="fr-CH" sz="1200" dirty="0" err="1" smtClean="0"/>
              <a:t>Katarzyna</a:t>
            </a:r>
            <a:r>
              <a:rPr lang="fr-CH" sz="1200" dirty="0" smtClean="0"/>
              <a:t> Maria </a:t>
            </a:r>
            <a:r>
              <a:rPr lang="fr-CH" sz="1200" dirty="0" err="1" smtClean="0"/>
              <a:t>Dyga</a:t>
            </a:r>
            <a:endParaRPr lang="fr-CH" sz="1200" dirty="0" smtClean="0"/>
          </a:p>
          <a:p>
            <a:r>
              <a:rPr lang="fr-CH" sz="1200" dirty="0" smtClean="0"/>
              <a:t>RIA </a:t>
            </a:r>
            <a:r>
              <a:rPr lang="fr-CH" sz="1200" dirty="0"/>
              <a:t>à </a:t>
            </a:r>
            <a:r>
              <a:rPr lang="fr-CH" sz="1200" dirty="0" smtClean="0"/>
              <a:t>contrôler </a:t>
            </a:r>
            <a:r>
              <a:rPr lang="fr-CH" sz="1200" dirty="0"/>
              <a:t>: Patrick </a:t>
            </a:r>
            <a:r>
              <a:rPr lang="fr-CH" sz="1200" dirty="0" err="1"/>
              <a:t>Berlinguy</a:t>
            </a:r>
            <a:r>
              <a:rPr lang="fr-CH" sz="1200" dirty="0"/>
              <a:t> 163699</a:t>
            </a:r>
            <a:endParaRPr lang="fr-FR" sz="1200" dirty="0"/>
          </a:p>
          <a:p>
            <a:r>
              <a:rPr lang="fr-CH" sz="1200" dirty="0"/>
              <a:t>Telecom V</a:t>
            </a:r>
            <a:r>
              <a:rPr lang="fr-CH" sz="1200" dirty="0" smtClean="0"/>
              <a:t>isit</a:t>
            </a:r>
            <a:r>
              <a:rPr lang="fr-CH" sz="1200" dirty="0"/>
              <a:t> </a:t>
            </a:r>
            <a:r>
              <a:rPr lang="fr-CH" sz="1200" dirty="0" smtClean="0"/>
              <a:t>(IT-CS-TR) -&gt; </a:t>
            </a:r>
            <a:r>
              <a:rPr lang="fr-CH" sz="1200" dirty="0"/>
              <a:t>Giosue </a:t>
            </a:r>
            <a:r>
              <a:rPr lang="fr-CH" sz="1200" dirty="0" smtClean="0"/>
              <a:t>Zambon</a:t>
            </a:r>
            <a:endParaRPr lang="fr-FR" sz="1200" dirty="0"/>
          </a:p>
          <a:p>
            <a:r>
              <a:rPr lang="fr-CH" sz="1200" dirty="0" err="1"/>
              <a:t>Cable</a:t>
            </a:r>
            <a:r>
              <a:rPr lang="fr-CH" sz="1200" dirty="0"/>
              <a:t> </a:t>
            </a:r>
            <a:r>
              <a:rPr lang="fr-CH" sz="1200" dirty="0" err="1" smtClean="0"/>
              <a:t>Obsolet</a:t>
            </a:r>
            <a:r>
              <a:rPr lang="fr-CH" sz="1200" dirty="0" smtClean="0"/>
              <a:t> (EN-STI)</a:t>
            </a:r>
            <a:r>
              <a:rPr lang="fr-CH" sz="1200" dirty="0"/>
              <a:t> </a:t>
            </a:r>
            <a:r>
              <a:rPr lang="fr-CH" sz="1200" dirty="0" smtClean="0"/>
              <a:t>-&gt; </a:t>
            </a:r>
            <a:r>
              <a:rPr lang="fr-CH" sz="1200" dirty="0"/>
              <a:t>Jerome </a:t>
            </a:r>
            <a:r>
              <a:rPr lang="fr-CH" sz="1200" dirty="0" err="1"/>
              <a:t>Lendaro</a:t>
            </a:r>
            <a:endParaRPr lang="fr-FR" sz="1200" dirty="0"/>
          </a:p>
          <a:p>
            <a:r>
              <a:rPr lang="fr-CH" sz="1200" dirty="0" err="1"/>
              <a:t>DogLeg</a:t>
            </a:r>
            <a:r>
              <a:rPr lang="fr-CH" sz="1200" dirty="0"/>
              <a:t> </a:t>
            </a:r>
            <a:r>
              <a:rPr lang="fr-CH" sz="1200" dirty="0" err="1"/>
              <a:t>stripline</a:t>
            </a:r>
            <a:r>
              <a:rPr lang="fr-CH" sz="1200" dirty="0"/>
              <a:t> </a:t>
            </a:r>
            <a:r>
              <a:rPr lang="fr-CH" sz="1200" dirty="0" smtClean="0"/>
              <a:t>inspection (EN-STI) -&gt; </a:t>
            </a:r>
            <a:r>
              <a:rPr lang="fr-CH" sz="1200" dirty="0"/>
              <a:t>A</a:t>
            </a:r>
            <a:r>
              <a:rPr lang="fr-CH" sz="1200" dirty="0" smtClean="0"/>
              <a:t>urelio </a:t>
            </a:r>
            <a:r>
              <a:rPr lang="fr-CH" sz="1200" dirty="0"/>
              <a:t>de </a:t>
            </a:r>
            <a:r>
              <a:rPr lang="fr-CH" sz="1200" dirty="0" smtClean="0"/>
              <a:t>Macedo</a:t>
            </a:r>
          </a:p>
          <a:p>
            <a:r>
              <a:rPr lang="fr-CH" sz="1200" dirty="0" smtClean="0"/>
              <a:t>Maintenance PR-207 bat 232 (EN-HE-HM) -&gt; Gilles Roche</a:t>
            </a:r>
          </a:p>
          <a:p>
            <a:r>
              <a:rPr lang="fr-CH" sz="1200" dirty="0" smtClean="0"/>
              <a:t>Maintenance </a:t>
            </a:r>
            <a:r>
              <a:rPr lang="fr-CH" sz="1200" dirty="0"/>
              <a:t>E</a:t>
            </a:r>
            <a:r>
              <a:rPr lang="fr-CH" sz="1200" dirty="0" smtClean="0"/>
              <a:t>vacuation (BE-ICS-AS) -&gt; Pierre Durand</a:t>
            </a:r>
          </a:p>
          <a:p>
            <a:r>
              <a:rPr lang="fr-CH" sz="1200" dirty="0" smtClean="0"/>
              <a:t>Maintenance Détection Incendie (</a:t>
            </a:r>
            <a:r>
              <a:rPr lang="fr-CH" sz="1200" dirty="0"/>
              <a:t>BE-ICS-AS) </a:t>
            </a:r>
            <a:r>
              <a:rPr lang="fr-CH" sz="1200" dirty="0" smtClean="0"/>
              <a:t>-&gt; Pierre Durand</a:t>
            </a:r>
          </a:p>
          <a:p>
            <a:r>
              <a:rPr lang="fr-CH" sz="1200" dirty="0" err="1" smtClean="0"/>
              <a:t>Measure</a:t>
            </a:r>
            <a:r>
              <a:rPr lang="fr-CH" sz="1200" dirty="0" smtClean="0"/>
              <a:t> for new design (EN-STI for MME)</a:t>
            </a:r>
            <a:r>
              <a:rPr lang="fr-CH" sz="1200" dirty="0"/>
              <a:t> – AD </a:t>
            </a:r>
            <a:r>
              <a:rPr lang="fr-CH" sz="1200" dirty="0" smtClean="0"/>
              <a:t>coordination</a:t>
            </a:r>
          </a:p>
          <a:p>
            <a:r>
              <a:rPr lang="en-GB" sz="1200" dirty="0"/>
              <a:t>AD Target - Closed - Test </a:t>
            </a:r>
            <a:r>
              <a:rPr lang="en-GB" sz="1200" dirty="0" smtClean="0"/>
              <a:t>Access Safety </a:t>
            </a:r>
            <a:r>
              <a:rPr lang="en-GB" sz="1200" b="1" dirty="0" smtClean="0"/>
              <a:t>February 28</a:t>
            </a:r>
            <a:r>
              <a:rPr lang="en-GB" sz="1200" b="1" baseline="30000" dirty="0" smtClean="0"/>
              <a:t>th</a:t>
            </a:r>
            <a:r>
              <a:rPr lang="en-GB" sz="1200" b="1" dirty="0" smtClean="0"/>
              <a:t> </a:t>
            </a:r>
            <a:r>
              <a:rPr lang="en-GB" sz="1200" dirty="0" smtClean="0"/>
              <a:t>– Didier Chapuis</a:t>
            </a:r>
            <a:r>
              <a:rPr lang="en-GB" sz="1200" dirty="0" smtClean="0"/>
              <a:t>.</a:t>
            </a:r>
          </a:p>
          <a:p>
            <a:r>
              <a:rPr lang="fr-CH" sz="1200" dirty="0" smtClean="0"/>
              <a:t>TT6 Inspection – changement filtre 196 et station hors gel – EN-CV Nicolas Roget</a:t>
            </a:r>
            <a:endParaRPr lang="fr-CH" sz="1200" dirty="0"/>
          </a:p>
          <a:p>
            <a:endParaRPr lang="fr-CH" sz="1200" dirty="0"/>
          </a:p>
          <a:p>
            <a:endParaRPr lang="fr-FR" sz="1200" dirty="0"/>
          </a:p>
          <a:p>
            <a:endParaRPr lang="fr-FR" sz="1200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217053" y="4916933"/>
            <a:ext cx="8328025" cy="1205149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Need during YETS</a:t>
            </a:r>
            <a:endParaRPr lang="en-GB" sz="1400" dirty="0" smtClean="0"/>
          </a:p>
          <a:p>
            <a:pPr lvl="1"/>
            <a:r>
              <a:rPr lang="en-GB" sz="1400" dirty="0" smtClean="0"/>
              <a:t>RP Technician for operation on target area</a:t>
            </a:r>
          </a:p>
          <a:p>
            <a:pPr lvl="1"/>
            <a:r>
              <a:rPr lang="en-GB" sz="1400" dirty="0" smtClean="0"/>
              <a:t>Survey – Horn movement</a:t>
            </a:r>
          </a:p>
          <a:p>
            <a:pPr lvl="1"/>
            <a:r>
              <a:rPr lang="en-GB" sz="1400" dirty="0" smtClean="0"/>
              <a:t>Horn and magnet consignation and restart.</a:t>
            </a:r>
          </a:p>
          <a:p>
            <a:endParaRPr lang="fr-FR" sz="1400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5" y="6394407"/>
            <a:ext cx="1521931" cy="365125"/>
          </a:xfrm>
        </p:spPr>
        <p:txBody>
          <a:bodyPr/>
          <a:lstStyle/>
          <a:p>
            <a:r>
              <a:rPr lang="en-US" dirty="0" smtClean="0"/>
              <a:t>09 November 2017</a:t>
            </a: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E. Grenier-Boley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1678" y="1303447"/>
            <a:ext cx="3251200" cy="292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32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914197"/>
            <a:ext cx="8265984" cy="196382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LS2 </a:t>
            </a:r>
            <a:r>
              <a:rPr lang="en-US" sz="3600" dirty="0"/>
              <a:t>Works</a:t>
            </a:r>
            <a:endParaRPr lang="en-US" sz="36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4257739"/>
            <a:ext cx="8265984" cy="949261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 smtClean="0"/>
          </a:p>
        </p:txBody>
      </p:sp>
      <p:sp>
        <p:nvSpPr>
          <p:cNvPr id="5" name="Date Placeholder 2"/>
          <p:cNvSpPr txBox="1">
            <a:spLocks/>
          </p:cNvSpPr>
          <p:nvPr/>
        </p:nvSpPr>
        <p:spPr>
          <a:xfrm>
            <a:off x="4564792" y="5708650"/>
            <a:ext cx="27123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09</a:t>
            </a:r>
            <a:r>
              <a:rPr lang="en-US" baseline="30000" dirty="0" smtClean="0"/>
              <a:t>th</a:t>
            </a:r>
            <a:r>
              <a:rPr lang="en-US" dirty="0" smtClean="0"/>
              <a:t> November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65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</a:t>
            </a:r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Initially defined within 15 work packages in </a:t>
            </a:r>
            <a:r>
              <a:rPr lang="en-US" sz="2400" dirty="0"/>
              <a:t>the </a:t>
            </a:r>
            <a:r>
              <a:rPr lang="en-US" sz="2400" dirty="0" smtClean="0"/>
              <a:t>document: </a:t>
            </a:r>
          </a:p>
          <a:p>
            <a:pPr marL="0" indent="0">
              <a:buNone/>
            </a:pPr>
            <a:r>
              <a:rPr lang="en-US" sz="1600" dirty="0" smtClean="0"/>
              <a:t>“</a:t>
            </a:r>
            <a:r>
              <a:rPr lang="en-US" sz="1600" dirty="0"/>
              <a:t>AD-TARGET </a:t>
            </a:r>
            <a:r>
              <a:rPr lang="en-US" sz="1600" dirty="0" smtClean="0"/>
              <a:t>AREA CONSOLIDATION </a:t>
            </a:r>
            <a:r>
              <a:rPr lang="en-US" sz="1600" dirty="0"/>
              <a:t>PROJECT </a:t>
            </a:r>
            <a:r>
              <a:rPr lang="en-US" sz="1600" dirty="0" smtClean="0"/>
              <a:t>WORK PACKAGES DEFINITIONS</a:t>
            </a:r>
            <a:r>
              <a:rPr lang="en-US" sz="2400" dirty="0" smtClean="0"/>
              <a:t>”</a:t>
            </a:r>
          </a:p>
          <a:p>
            <a:pPr marL="0" indent="0">
              <a:buNone/>
            </a:pPr>
            <a:r>
              <a:rPr lang="en-US" sz="1600" dirty="0">
                <a:hlinkClick r:id="rId2"/>
              </a:rPr>
              <a:t>https://</a:t>
            </a:r>
            <a:r>
              <a:rPr lang="en-US" sz="1600" dirty="0" smtClean="0">
                <a:hlinkClick r:id="rId2"/>
              </a:rPr>
              <a:t>edms.cern.ch/document/1537538/1.0</a:t>
            </a: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2400" dirty="0" smtClean="0"/>
              <a:t>Now it has bit a re-arranged…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048" y="2511527"/>
            <a:ext cx="3794556" cy="26891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5815" y="2511527"/>
            <a:ext cx="4467810" cy="2803423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5" y="6394407"/>
            <a:ext cx="1521931" cy="365125"/>
          </a:xfrm>
        </p:spPr>
        <p:txBody>
          <a:bodyPr/>
          <a:lstStyle/>
          <a:p>
            <a:r>
              <a:rPr lang="en-US" dirty="0" smtClean="0"/>
              <a:t>09 November 2017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E. Grenier-Boley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10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959" y="386260"/>
            <a:ext cx="6415076" cy="5714199"/>
          </a:xfrm>
          <a:prstGeom prst="rect">
            <a:avLst/>
          </a:prstGeom>
        </p:spPr>
      </p:pic>
      <p:sp>
        <p:nvSpPr>
          <p:cNvPr id="72" name="Rectangle 71"/>
          <p:cNvSpPr/>
          <p:nvPr/>
        </p:nvSpPr>
        <p:spPr>
          <a:xfrm>
            <a:off x="3952422" y="160019"/>
            <a:ext cx="3428333" cy="60336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8260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310728" y="663436"/>
            <a:ext cx="402154" cy="81088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1)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348864" y="1055331"/>
            <a:ext cx="402154" cy="81088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2)</a:t>
            </a: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348864" y="1391188"/>
            <a:ext cx="402154" cy="81088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3)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348864" y="1677607"/>
            <a:ext cx="402154" cy="81088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4)</a:t>
            </a: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348864" y="2076558"/>
            <a:ext cx="402154" cy="81088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/>
              <a:t>5</a:t>
            </a:r>
            <a:r>
              <a:rPr lang="en-US" sz="1800" dirty="0" smtClean="0"/>
              <a:t>)</a:t>
            </a: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326495" y="2724694"/>
            <a:ext cx="402154" cy="81088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6)</a:t>
            </a: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359846" y="3057427"/>
            <a:ext cx="402154" cy="81088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/>
              <a:t>7</a:t>
            </a:r>
            <a:r>
              <a:rPr lang="en-US" sz="1800" dirty="0" smtClean="0"/>
              <a:t>)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359577" y="3440430"/>
            <a:ext cx="402154" cy="81088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/>
              <a:t>8</a:t>
            </a:r>
            <a:r>
              <a:rPr lang="en-US" sz="1800" dirty="0" smtClean="0"/>
              <a:t>)</a:t>
            </a: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357652" y="3770311"/>
            <a:ext cx="402154" cy="81088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/>
              <a:t>9</a:t>
            </a:r>
            <a:r>
              <a:rPr lang="en-US" sz="1800" dirty="0" smtClean="0"/>
              <a:t>)</a:t>
            </a: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239094" y="4042159"/>
            <a:ext cx="520712" cy="81088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10)</a:t>
            </a: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251449" y="4348212"/>
            <a:ext cx="520712" cy="81088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11)</a:t>
            </a: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239094" y="4635861"/>
            <a:ext cx="539314" cy="81088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12)</a:t>
            </a:r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229818" y="4909148"/>
            <a:ext cx="539314" cy="81088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13)</a:t>
            </a: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234076" y="5153168"/>
            <a:ext cx="557916" cy="81088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14)</a:t>
            </a: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248614" y="5382794"/>
            <a:ext cx="557916" cy="81088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15)</a:t>
            </a:r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193102" y="5649468"/>
            <a:ext cx="557916" cy="81088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16)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21749" y="789207"/>
            <a:ext cx="3378751" cy="1382501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4" name="Rectangle 43"/>
          <p:cNvSpPr/>
          <p:nvPr/>
        </p:nvSpPr>
        <p:spPr>
          <a:xfrm>
            <a:off x="621749" y="2924456"/>
            <a:ext cx="3378751" cy="7451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5" name="Rectangle 44"/>
          <p:cNvSpPr/>
          <p:nvPr/>
        </p:nvSpPr>
        <p:spPr>
          <a:xfrm>
            <a:off x="621749" y="4335964"/>
            <a:ext cx="3302551" cy="174480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6" name="Rectangle 45"/>
          <p:cNvSpPr/>
          <p:nvPr/>
        </p:nvSpPr>
        <p:spPr>
          <a:xfrm>
            <a:off x="653935" y="3677090"/>
            <a:ext cx="3346565" cy="574228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7" name="Rectangle 46"/>
          <p:cNvSpPr/>
          <p:nvPr/>
        </p:nvSpPr>
        <p:spPr>
          <a:xfrm>
            <a:off x="647483" y="2237661"/>
            <a:ext cx="3378751" cy="58218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220" y="1429150"/>
            <a:ext cx="4682245" cy="3586048"/>
          </a:xfrm>
          <a:prstGeom prst="rect">
            <a:avLst/>
          </a:prstGeom>
        </p:spPr>
      </p:pic>
      <p:sp>
        <p:nvSpPr>
          <p:cNvPr id="50" name="Oval 49"/>
          <p:cNvSpPr/>
          <p:nvPr/>
        </p:nvSpPr>
        <p:spPr>
          <a:xfrm>
            <a:off x="5745480" y="4447602"/>
            <a:ext cx="594360" cy="461546"/>
          </a:xfrm>
          <a:prstGeom prst="ellipse">
            <a:avLst/>
          </a:prstGeom>
          <a:noFill/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52" name="Straight Arrow Connector 51"/>
          <p:cNvCxnSpPr>
            <a:endCxn id="50" idx="2"/>
          </p:cNvCxnSpPr>
          <p:nvPr/>
        </p:nvCxnSpPr>
        <p:spPr>
          <a:xfrm>
            <a:off x="4026234" y="4175754"/>
            <a:ext cx="1719246" cy="502621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4000500" y="3330277"/>
            <a:ext cx="1360213" cy="628467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4026234" y="1328431"/>
            <a:ext cx="1155366" cy="143506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4026234" y="1227858"/>
            <a:ext cx="2016426" cy="137497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4036728" y="1190906"/>
            <a:ext cx="3344027" cy="117366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067884" y="2508923"/>
            <a:ext cx="1890956" cy="192718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4044807" y="2470055"/>
            <a:ext cx="1136793" cy="69916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3924300" y="4232817"/>
            <a:ext cx="1348740" cy="9641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4035575" y="670333"/>
            <a:ext cx="1610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>
                <a:hlinkClick r:id="rId4"/>
              </a:rPr>
              <a:t>https://</a:t>
            </a:r>
            <a:r>
              <a:rPr lang="fr-CH" sz="900" dirty="0" smtClean="0">
                <a:hlinkClick r:id="rId4"/>
              </a:rPr>
              <a:t>edms.cern.ch/panoramas#id=36410861&amp;lon=0.00&amp;lat=0.00&amp;fov=90.00</a:t>
            </a:r>
            <a:endParaRPr lang="fr-CH" sz="900" dirty="0" smtClean="0"/>
          </a:p>
          <a:p>
            <a:endParaRPr lang="fr-CH" sz="900" dirty="0"/>
          </a:p>
        </p:txBody>
      </p:sp>
      <p:sp>
        <p:nvSpPr>
          <p:cNvPr id="49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5" y="6394407"/>
            <a:ext cx="1521931" cy="365125"/>
          </a:xfrm>
        </p:spPr>
        <p:txBody>
          <a:bodyPr/>
          <a:lstStyle/>
          <a:p>
            <a:r>
              <a:rPr lang="en-US" dirty="0" smtClean="0"/>
              <a:t>09 November 2017</a:t>
            </a:r>
            <a:endParaRPr lang="en-US" dirty="0"/>
          </a:p>
        </p:txBody>
      </p:sp>
      <p:sp>
        <p:nvSpPr>
          <p:cNvPr id="5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E. Grenier-Boley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6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Schedule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457199" y="4670891"/>
            <a:ext cx="8226425" cy="145413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Status STI side</a:t>
            </a:r>
          </a:p>
          <a:p>
            <a:pPr lvl="1"/>
            <a:r>
              <a:rPr lang="en-GB" sz="1600" dirty="0" smtClean="0"/>
              <a:t>Horn test bench complete for end of November</a:t>
            </a:r>
          </a:p>
          <a:p>
            <a:pPr lvl="1"/>
            <a:r>
              <a:rPr lang="en-GB" sz="1600" dirty="0" smtClean="0"/>
              <a:t>AD target trolley under study (EN-MME)</a:t>
            </a:r>
            <a:endParaRPr lang="fr-FR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261" y="1180655"/>
            <a:ext cx="5592422" cy="3021446"/>
          </a:xfrm>
          <a:prstGeom prst="rect">
            <a:avLst/>
          </a:prstGeom>
        </p:spPr>
      </p:pic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5" y="6394407"/>
            <a:ext cx="1521931" cy="365125"/>
          </a:xfrm>
        </p:spPr>
        <p:txBody>
          <a:bodyPr/>
          <a:lstStyle/>
          <a:p>
            <a:r>
              <a:rPr lang="en-US" dirty="0" smtClean="0"/>
              <a:t>09 November 2017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E. Grenier-Boley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29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Involved</a:t>
            </a:r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60139" y="847543"/>
            <a:ext cx="600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EN-CV: </a:t>
            </a:r>
            <a:r>
              <a:rPr lang="en-US" dirty="0" smtClean="0"/>
              <a:t>A. Broche, H. Sabre, M. Battistin</a:t>
            </a:r>
            <a:endParaRPr lang="fr-CH" dirty="0"/>
          </a:p>
        </p:txBody>
      </p:sp>
      <p:sp>
        <p:nvSpPr>
          <p:cNvPr id="8" name="TextBox 7"/>
          <p:cNvSpPr txBox="1"/>
          <p:nvPr/>
        </p:nvSpPr>
        <p:spPr>
          <a:xfrm>
            <a:off x="662885" y="1157114"/>
            <a:ext cx="7294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SMB-SE: </a:t>
            </a:r>
            <a:r>
              <a:rPr lang="en-US" dirty="0"/>
              <a:t>E</a:t>
            </a:r>
            <a:r>
              <a:rPr lang="en-US" dirty="0" smtClean="0"/>
              <a:t>. Perez </a:t>
            </a:r>
            <a:r>
              <a:rPr lang="en-US" dirty="0" err="1" smtClean="0"/>
              <a:t>Dueñas</a:t>
            </a:r>
            <a:r>
              <a:rPr lang="en-US" dirty="0" smtClean="0"/>
              <a:t>, R. Fernandez Ortega, F. Magnin</a:t>
            </a:r>
            <a:endParaRPr lang="fr-CH" dirty="0"/>
          </a:p>
        </p:txBody>
      </p:sp>
      <p:sp>
        <p:nvSpPr>
          <p:cNvPr id="9" name="TextBox 8"/>
          <p:cNvSpPr txBox="1"/>
          <p:nvPr/>
        </p:nvSpPr>
        <p:spPr>
          <a:xfrm>
            <a:off x="662885" y="1461408"/>
            <a:ext cx="7294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EN-HE: </a:t>
            </a:r>
            <a:r>
              <a:rPr lang="en-US" dirty="0" smtClean="0"/>
              <a:t>J.L Grenard, C. Bertone</a:t>
            </a:r>
            <a:endParaRPr lang="fr-CH" dirty="0"/>
          </a:p>
        </p:txBody>
      </p:sp>
      <p:sp>
        <p:nvSpPr>
          <p:cNvPr id="10" name="TextBox 9"/>
          <p:cNvSpPr txBox="1"/>
          <p:nvPr/>
        </p:nvSpPr>
        <p:spPr>
          <a:xfrm>
            <a:off x="662885" y="1777626"/>
            <a:ext cx="7294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EN-EA: </a:t>
            </a:r>
            <a:r>
              <a:rPr lang="en-US" dirty="0" smtClean="0"/>
              <a:t>A. Bouvard, V. Clerc</a:t>
            </a:r>
            <a:endParaRPr lang="fr-CH" dirty="0"/>
          </a:p>
        </p:txBody>
      </p:sp>
      <p:sp>
        <p:nvSpPr>
          <p:cNvPr id="11" name="TextBox 10"/>
          <p:cNvSpPr txBox="1"/>
          <p:nvPr/>
        </p:nvSpPr>
        <p:spPr>
          <a:xfrm>
            <a:off x="662885" y="2122769"/>
            <a:ext cx="7294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EN-EL: </a:t>
            </a:r>
            <a:r>
              <a:rPr lang="en-US" dirty="0"/>
              <a:t>M. Szewczyk</a:t>
            </a:r>
            <a:endParaRPr lang="fr-CH" dirty="0"/>
          </a:p>
        </p:txBody>
      </p:sp>
      <p:sp>
        <p:nvSpPr>
          <p:cNvPr id="12" name="TextBox 11"/>
          <p:cNvSpPr txBox="1"/>
          <p:nvPr/>
        </p:nvSpPr>
        <p:spPr>
          <a:xfrm>
            <a:off x="662885" y="2439804"/>
            <a:ext cx="7294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TE-VSC: </a:t>
            </a:r>
            <a:r>
              <a:rPr lang="en-US" dirty="0" smtClean="0"/>
              <a:t>A. Sinturel, J. Somoza</a:t>
            </a:r>
            <a:endParaRPr lang="fr-CH" dirty="0"/>
          </a:p>
        </p:txBody>
      </p:sp>
      <p:sp>
        <p:nvSpPr>
          <p:cNvPr id="13" name="TextBox 12"/>
          <p:cNvSpPr txBox="1"/>
          <p:nvPr/>
        </p:nvSpPr>
        <p:spPr>
          <a:xfrm>
            <a:off x="662885" y="2779533"/>
            <a:ext cx="7294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HSE-RP: </a:t>
            </a:r>
            <a:r>
              <a:rPr lang="en-US" dirty="0" smtClean="0"/>
              <a:t>C. Theis, J.F. Gruber</a:t>
            </a:r>
            <a:endParaRPr lang="fr-CH" dirty="0"/>
          </a:p>
        </p:txBody>
      </p:sp>
      <p:sp>
        <p:nvSpPr>
          <p:cNvPr id="14" name="TextBox 13"/>
          <p:cNvSpPr txBox="1"/>
          <p:nvPr/>
        </p:nvSpPr>
        <p:spPr>
          <a:xfrm>
            <a:off x="662885" y="3124151"/>
            <a:ext cx="7294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EN-ACE-SU: </a:t>
            </a:r>
            <a:r>
              <a:rPr lang="en-US" dirty="0" smtClean="0"/>
              <a:t>T. Dobers</a:t>
            </a:r>
            <a:endParaRPr lang="fr-CH" dirty="0"/>
          </a:p>
        </p:txBody>
      </p:sp>
      <p:sp>
        <p:nvSpPr>
          <p:cNvPr id="15" name="TextBox 14"/>
          <p:cNvSpPr txBox="1"/>
          <p:nvPr/>
        </p:nvSpPr>
        <p:spPr>
          <a:xfrm>
            <a:off x="660139" y="5696118"/>
            <a:ext cx="7631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EN-STI: </a:t>
            </a:r>
            <a:r>
              <a:rPr lang="en-US" dirty="0" smtClean="0"/>
              <a:t>M. Calviani, E. Grenier-Boley, S. de Man, M. Butcher, T. Feniet, 	J. Lendaro, A. De </a:t>
            </a:r>
            <a:r>
              <a:rPr lang="en-US" dirty="0"/>
              <a:t>Macedo, </a:t>
            </a:r>
            <a:r>
              <a:rPr lang="en-US" dirty="0" smtClean="0"/>
              <a:t>K. Kershaw, C. Torregrosa</a:t>
            </a:r>
            <a:endParaRPr lang="fr-CH" dirty="0"/>
          </a:p>
        </p:txBody>
      </p:sp>
      <p:sp>
        <p:nvSpPr>
          <p:cNvPr id="16" name="TextBox 15"/>
          <p:cNvSpPr txBox="1"/>
          <p:nvPr/>
        </p:nvSpPr>
        <p:spPr>
          <a:xfrm>
            <a:off x="662885" y="3430877"/>
            <a:ext cx="7294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TE-MSC: </a:t>
            </a:r>
            <a:r>
              <a:rPr lang="en-US" dirty="0"/>
              <a:t>A. </a:t>
            </a:r>
            <a:r>
              <a:rPr lang="en-US" dirty="0" smtClean="0"/>
              <a:t>Newborough, Thonet </a:t>
            </a:r>
            <a:endParaRPr lang="fr-CH" dirty="0"/>
          </a:p>
        </p:txBody>
      </p:sp>
      <p:sp>
        <p:nvSpPr>
          <p:cNvPr id="17" name="TextBox 16"/>
          <p:cNvSpPr txBox="1"/>
          <p:nvPr/>
        </p:nvSpPr>
        <p:spPr>
          <a:xfrm>
            <a:off x="660137" y="5369670"/>
            <a:ext cx="7294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EN-MEE: </a:t>
            </a:r>
            <a:r>
              <a:rPr lang="en-US" dirty="0" smtClean="0"/>
              <a:t>M. Timmins, R. Ferriere</a:t>
            </a:r>
            <a:endParaRPr lang="fr-CH" dirty="0"/>
          </a:p>
        </p:txBody>
      </p:sp>
      <p:sp>
        <p:nvSpPr>
          <p:cNvPr id="18" name="TextBox 17"/>
          <p:cNvSpPr txBox="1"/>
          <p:nvPr/>
        </p:nvSpPr>
        <p:spPr>
          <a:xfrm>
            <a:off x="662885" y="5042782"/>
            <a:ext cx="7294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BE-OP: </a:t>
            </a:r>
            <a:r>
              <a:rPr lang="en-US" dirty="0" smtClean="0"/>
              <a:t>B. Lefort, T. Eriksson</a:t>
            </a:r>
            <a:endParaRPr lang="fr-CH" dirty="0"/>
          </a:p>
        </p:txBody>
      </p:sp>
      <p:sp>
        <p:nvSpPr>
          <p:cNvPr id="19" name="TextBox 18"/>
          <p:cNvSpPr txBox="1"/>
          <p:nvPr/>
        </p:nvSpPr>
        <p:spPr>
          <a:xfrm>
            <a:off x="657386" y="3754075"/>
            <a:ext cx="7294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TE-ABT: </a:t>
            </a:r>
            <a:r>
              <a:rPr lang="en-US" dirty="0" smtClean="0"/>
              <a:t>G. Grawer, E. Carlier</a:t>
            </a:r>
            <a:endParaRPr lang="fr-CH" dirty="0"/>
          </a:p>
        </p:txBody>
      </p:sp>
      <p:sp>
        <p:nvSpPr>
          <p:cNvPr id="20" name="TextBox 19"/>
          <p:cNvSpPr txBox="1"/>
          <p:nvPr/>
        </p:nvSpPr>
        <p:spPr>
          <a:xfrm>
            <a:off x="660136" y="4716289"/>
            <a:ext cx="7294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BE-BI: </a:t>
            </a:r>
            <a:r>
              <a:rPr lang="en-US" dirty="0" smtClean="0"/>
              <a:t>T. Lefevre, S. Burger</a:t>
            </a:r>
            <a:endParaRPr lang="fr-CH" dirty="0"/>
          </a:p>
        </p:txBody>
      </p:sp>
      <p:sp>
        <p:nvSpPr>
          <p:cNvPr id="21" name="TextBox 20"/>
          <p:cNvSpPr txBox="1"/>
          <p:nvPr/>
        </p:nvSpPr>
        <p:spPr>
          <a:xfrm>
            <a:off x="657387" y="4386941"/>
            <a:ext cx="7294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BE-ICS: </a:t>
            </a:r>
            <a:r>
              <a:rPr lang="en-US" dirty="0" smtClean="0"/>
              <a:t>D</a:t>
            </a:r>
            <a:r>
              <a:rPr lang="en-US" dirty="0"/>
              <a:t>. Chapuis, D. Raffourt</a:t>
            </a:r>
            <a:endParaRPr lang="fr-CH" dirty="0"/>
          </a:p>
        </p:txBody>
      </p:sp>
      <p:sp>
        <p:nvSpPr>
          <p:cNvPr id="22" name="TextBox 21"/>
          <p:cNvSpPr txBox="1"/>
          <p:nvPr/>
        </p:nvSpPr>
        <p:spPr>
          <a:xfrm>
            <a:off x="662885" y="4094626"/>
            <a:ext cx="7294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HSE-SEE: </a:t>
            </a:r>
            <a:r>
              <a:rPr lang="en-US" dirty="0" smtClean="0"/>
              <a:t>A. Henriques</a:t>
            </a:r>
            <a:endParaRPr lang="fr-CH" dirty="0"/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5" y="6394407"/>
            <a:ext cx="1521931" cy="365125"/>
          </a:xfrm>
        </p:spPr>
        <p:txBody>
          <a:bodyPr/>
          <a:lstStyle/>
          <a:p>
            <a:r>
              <a:rPr lang="en-US" dirty="0" smtClean="0"/>
              <a:t>09 November 2017</a:t>
            </a:r>
            <a:endParaRPr lang="en-US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E. Grenier-Boley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02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Need during LS2 (AD target area)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5" y="6394407"/>
            <a:ext cx="1521931" cy="365125"/>
          </a:xfrm>
        </p:spPr>
        <p:txBody>
          <a:bodyPr/>
          <a:lstStyle/>
          <a:p>
            <a:r>
              <a:rPr lang="en-US" dirty="0" smtClean="0"/>
              <a:t>09 November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163836"/>
            <a:ext cx="8226425" cy="5016068"/>
          </a:xfrm>
        </p:spPr>
        <p:txBody>
          <a:bodyPr>
            <a:normAutofit fontScale="85000" lnSpcReduction="20000"/>
          </a:bodyPr>
          <a:lstStyle/>
          <a:p>
            <a:r>
              <a:rPr lang="en-GB" sz="1600" dirty="0" smtClean="0"/>
              <a:t>During dismantling and decontamination phase. Big work, lot of waste</a:t>
            </a:r>
          </a:p>
          <a:p>
            <a:pPr lvl="1"/>
            <a:r>
              <a:rPr lang="en-GB" sz="1600" dirty="0" smtClean="0"/>
              <a:t>HSE-RP – Support in area, Waste, temporary storage</a:t>
            </a:r>
          </a:p>
          <a:p>
            <a:pPr lvl="1"/>
            <a:r>
              <a:rPr lang="en-GB" sz="1600" dirty="0" smtClean="0"/>
              <a:t>EN-HE – Handling &amp; transport</a:t>
            </a:r>
          </a:p>
          <a:p>
            <a:pPr lvl="1"/>
            <a:r>
              <a:rPr lang="en-GB" sz="1600" dirty="0" smtClean="0"/>
              <a:t>EN-ACE – Survey reference</a:t>
            </a:r>
          </a:p>
          <a:p>
            <a:pPr lvl="1"/>
            <a:r>
              <a:rPr lang="en-GB" sz="1600" dirty="0"/>
              <a:t>TE-MSC – Magnets dog leg and permanents magnets in </a:t>
            </a:r>
            <a:r>
              <a:rPr lang="en-GB" sz="1600" dirty="0" smtClean="0"/>
              <a:t>FTA</a:t>
            </a:r>
          </a:p>
          <a:p>
            <a:pPr lvl="1"/>
            <a:r>
              <a:rPr lang="en-US" sz="1600" dirty="0" smtClean="0"/>
              <a:t>TE-VSC – </a:t>
            </a:r>
            <a:r>
              <a:rPr lang="en-US" sz="1600" dirty="0" err="1" smtClean="0"/>
              <a:t>Demontage</a:t>
            </a:r>
            <a:r>
              <a:rPr lang="en-US" sz="1600" dirty="0" smtClean="0"/>
              <a:t> </a:t>
            </a:r>
            <a:r>
              <a:rPr lang="en-US" sz="1600" dirty="0" err="1" smtClean="0"/>
              <a:t>Chambre</a:t>
            </a:r>
            <a:r>
              <a:rPr lang="en-US" sz="1600" dirty="0" smtClean="0"/>
              <a:t> à vide</a:t>
            </a:r>
          </a:p>
          <a:p>
            <a:pPr lvl="1"/>
            <a:r>
              <a:rPr lang="en-US" sz="1600" dirty="0" smtClean="0"/>
              <a:t>EN-EA </a:t>
            </a:r>
            <a:r>
              <a:rPr lang="en-US" sz="1600" smtClean="0"/>
              <a:t>– Decontamination </a:t>
            </a:r>
            <a:r>
              <a:rPr lang="en-US" sz="1600" dirty="0" smtClean="0"/>
              <a:t>package</a:t>
            </a:r>
            <a:endParaRPr lang="en-GB" sz="1600" dirty="0" smtClean="0"/>
          </a:p>
          <a:p>
            <a:r>
              <a:rPr lang="en-GB" sz="1600" dirty="0" err="1" smtClean="0"/>
              <a:t>Moke</a:t>
            </a:r>
            <a:r>
              <a:rPr lang="en-GB" sz="1600" dirty="0" smtClean="0"/>
              <a:t>-up test in </a:t>
            </a:r>
            <a:r>
              <a:rPr lang="en-GB" sz="1600" dirty="0" err="1" smtClean="0"/>
              <a:t>bulding</a:t>
            </a:r>
            <a:r>
              <a:rPr lang="en-GB" sz="1600" dirty="0" smtClean="0"/>
              <a:t> 232.</a:t>
            </a:r>
          </a:p>
          <a:p>
            <a:pPr lvl="1"/>
            <a:r>
              <a:rPr lang="en-GB" sz="1600" dirty="0" smtClean="0"/>
              <a:t>EN-HE – Handling &amp; transport (removal of hold one and installation)</a:t>
            </a:r>
          </a:p>
          <a:p>
            <a:pPr lvl="1"/>
            <a:r>
              <a:rPr lang="en-GB" sz="1600" dirty="0"/>
              <a:t>EN-ACE – </a:t>
            </a:r>
            <a:r>
              <a:rPr lang="en-GB" sz="1600" dirty="0" smtClean="0"/>
              <a:t>Survey</a:t>
            </a:r>
          </a:p>
          <a:p>
            <a:r>
              <a:rPr lang="en-GB" sz="1600" dirty="0" smtClean="0"/>
              <a:t>New Area.</a:t>
            </a:r>
          </a:p>
          <a:p>
            <a:pPr lvl="1"/>
            <a:r>
              <a:rPr lang="en-GB" sz="1600" dirty="0" smtClean="0"/>
              <a:t>EN-HE </a:t>
            </a:r>
            <a:r>
              <a:rPr lang="en-GB" sz="1600" dirty="0"/>
              <a:t>– </a:t>
            </a:r>
            <a:r>
              <a:rPr lang="en-GB" sz="1600" dirty="0" smtClean="0"/>
              <a:t>Handling transport &amp; renovation mobile shielding</a:t>
            </a:r>
          </a:p>
          <a:p>
            <a:pPr lvl="1"/>
            <a:r>
              <a:rPr lang="en-GB" sz="1600" dirty="0"/>
              <a:t>EN-ACE – Survey </a:t>
            </a:r>
            <a:r>
              <a:rPr lang="en-GB" sz="1600" dirty="0" smtClean="0"/>
              <a:t>reference</a:t>
            </a:r>
          </a:p>
          <a:p>
            <a:pPr lvl="1"/>
            <a:r>
              <a:rPr lang="en-GB" sz="1600" dirty="0" smtClean="0"/>
              <a:t>HSE-RP – Support</a:t>
            </a:r>
          </a:p>
          <a:p>
            <a:pPr lvl="1"/>
            <a:r>
              <a:rPr lang="en-GB" sz="1600" dirty="0" smtClean="0"/>
              <a:t>TE-VSC – Change of the new FTA windows</a:t>
            </a:r>
          </a:p>
          <a:p>
            <a:pPr lvl="1"/>
            <a:r>
              <a:rPr lang="en-GB" sz="1600" dirty="0" smtClean="0"/>
              <a:t>TE-MSC – Magnets dog leg and permanents magnets in </a:t>
            </a:r>
            <a:r>
              <a:rPr lang="en-GB" sz="1600" dirty="0" smtClean="0"/>
              <a:t>FTA</a:t>
            </a:r>
          </a:p>
          <a:p>
            <a:pPr lvl="1"/>
            <a:r>
              <a:rPr lang="en-US" sz="1600" dirty="0"/>
              <a:t>TE-VSC – </a:t>
            </a:r>
            <a:r>
              <a:rPr lang="en-US" sz="1600" dirty="0" err="1" smtClean="0"/>
              <a:t>Remontage</a:t>
            </a:r>
            <a:r>
              <a:rPr lang="en-US" sz="1600" dirty="0" smtClean="0"/>
              <a:t> </a:t>
            </a:r>
            <a:r>
              <a:rPr lang="en-US" sz="1600" dirty="0" err="1"/>
              <a:t>Chambre</a:t>
            </a:r>
            <a:r>
              <a:rPr lang="en-US" sz="1600" dirty="0"/>
              <a:t> à </a:t>
            </a:r>
            <a:r>
              <a:rPr lang="en-US" sz="1600" dirty="0" smtClean="0"/>
              <a:t>vide</a:t>
            </a:r>
            <a:endParaRPr lang="en-GB" sz="1600" dirty="0"/>
          </a:p>
          <a:p>
            <a:pPr lvl="1"/>
            <a:endParaRPr lang="fr-FR" sz="160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E. Grenier-Boley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71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Visit 18_04_2016</Template>
  <TotalTime>5912</TotalTime>
  <Words>535</Words>
  <Application>Microsoft Office PowerPoint</Application>
  <PresentationFormat>On-screen Show (4:3)</PresentationFormat>
  <Paragraphs>123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Ubuntu</vt:lpstr>
      <vt:lpstr>Ubuntu Light</vt:lpstr>
      <vt:lpstr>CERN_ENdept_Presentation_ArialFont copy</vt:lpstr>
      <vt:lpstr>AD Target YETS and LS2 Works</vt:lpstr>
      <vt:lpstr>YETS 2017-2018 Period</vt:lpstr>
      <vt:lpstr>YETS &amp; need</vt:lpstr>
      <vt:lpstr>LS2 Works</vt:lpstr>
      <vt:lpstr>Activities</vt:lpstr>
      <vt:lpstr>PowerPoint Presentation</vt:lpstr>
      <vt:lpstr>Main Schedule</vt:lpstr>
      <vt:lpstr>People Involved</vt:lpstr>
      <vt:lpstr>Need during LS2 (AD target area)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the HRMT27 Experiment and Ideas for the New AD-Target Design</dc:title>
  <dc:creator>Claudio Leopoldo Torregrosa Martin</dc:creator>
  <cp:lastModifiedBy>Edouard Grenier-Boley</cp:lastModifiedBy>
  <cp:revision>107</cp:revision>
  <dcterms:created xsi:type="dcterms:W3CDTF">2016-04-18T17:37:02Z</dcterms:created>
  <dcterms:modified xsi:type="dcterms:W3CDTF">2017-11-13T13:44:29Z</dcterms:modified>
</cp:coreProperties>
</file>