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80" r:id="rId2"/>
    <p:sldId id="393" r:id="rId3"/>
    <p:sldId id="331" r:id="rId4"/>
    <p:sldId id="323" r:id="rId5"/>
    <p:sldId id="326" r:id="rId6"/>
    <p:sldId id="327" r:id="rId7"/>
    <p:sldId id="389" r:id="rId8"/>
    <p:sldId id="366" r:id="rId9"/>
    <p:sldId id="261" r:id="rId10"/>
    <p:sldId id="365" r:id="rId11"/>
    <p:sldId id="271" r:id="rId12"/>
    <p:sldId id="367" r:id="rId13"/>
    <p:sldId id="414" r:id="rId14"/>
    <p:sldId id="460" r:id="rId15"/>
    <p:sldId id="285" r:id="rId16"/>
    <p:sldId id="415" r:id="rId17"/>
    <p:sldId id="417" r:id="rId18"/>
    <p:sldId id="446" r:id="rId19"/>
    <p:sldId id="447" r:id="rId20"/>
    <p:sldId id="388" r:id="rId21"/>
    <p:sldId id="291" r:id="rId22"/>
    <p:sldId id="420" r:id="rId23"/>
    <p:sldId id="458" r:id="rId24"/>
    <p:sldId id="400" r:id="rId25"/>
    <p:sldId id="444" r:id="rId26"/>
    <p:sldId id="406" r:id="rId27"/>
    <p:sldId id="409" r:id="rId28"/>
    <p:sldId id="407" r:id="rId29"/>
    <p:sldId id="405" r:id="rId30"/>
    <p:sldId id="383" r:id="rId31"/>
    <p:sldId id="461" r:id="rId32"/>
    <p:sldId id="462" r:id="rId33"/>
    <p:sldId id="463" r:id="rId34"/>
    <p:sldId id="464" r:id="rId35"/>
    <p:sldId id="465" r:id="rId36"/>
    <p:sldId id="466" r:id="rId37"/>
    <p:sldId id="467" r:id="rId38"/>
    <p:sldId id="468" r:id="rId39"/>
    <p:sldId id="469" r:id="rId40"/>
    <p:sldId id="470" r:id="rId41"/>
    <p:sldId id="471" r:id="rId42"/>
    <p:sldId id="472" r:id="rId43"/>
    <p:sldId id="473" r:id="rId4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17BA"/>
    <a:srgbClr val="003300"/>
    <a:srgbClr val="3366FF"/>
    <a:srgbClr val="4C7450"/>
    <a:srgbClr val="1D96A3"/>
    <a:srgbClr val="388C34"/>
    <a:srgbClr val="D6D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3" autoAdjust="0"/>
    <p:restoredTop sz="96866" autoAdjust="0"/>
  </p:normalViewPr>
  <p:slideViewPr>
    <p:cSldViewPr>
      <p:cViewPr varScale="1">
        <p:scale>
          <a:sx n="99" d="100"/>
          <a:sy n="99" d="100"/>
        </p:scale>
        <p:origin x="119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84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2641C-89EF-40F5-8227-1B3EA41D19B0}" type="datetimeFigureOut">
              <a:rPr lang="tr-TR" smtClean="0"/>
              <a:pPr/>
              <a:t>6.10.2017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8AF5B-3882-45F4-A489-14AEBEB484B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16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8AF5B-3882-45F4-A489-14AEBEB484BF}" type="slidenum">
              <a:rPr lang="tr-TR" smtClean="0"/>
              <a:pPr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731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8AF5B-3882-45F4-A489-14AEBEB484BF}" type="slidenum">
              <a:rPr lang="tr-TR" smtClean="0"/>
              <a:pPr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7310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 hasCustomPrompt="1"/>
          </p:nvPr>
        </p:nvSpPr>
        <p:spPr>
          <a:xfrm>
            <a:off x="2051720" y="3861048"/>
            <a:ext cx="4392488" cy="1440159"/>
          </a:xfrm>
        </p:spPr>
        <p:txBody>
          <a:bodyPr>
            <a:normAutofit/>
          </a:bodyPr>
          <a:lstStyle>
            <a:lvl1pPr algn="r"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tr-TR" dirty="0"/>
              <a:t>KONU BAŞLIĞI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 hasCustomPrompt="1"/>
          </p:nvPr>
        </p:nvSpPr>
        <p:spPr>
          <a:xfrm>
            <a:off x="6660232" y="3861048"/>
            <a:ext cx="2016224" cy="144016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4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/>
              <a:t>İsim </a:t>
            </a:r>
            <a:r>
              <a:rPr lang="tr-TR" dirty="0" err="1"/>
              <a:t>Soyisim</a:t>
            </a:r>
            <a:endParaRPr lang="tr-TR" dirty="0"/>
          </a:p>
          <a:p>
            <a:r>
              <a:rPr lang="tr-TR" dirty="0"/>
              <a:t>Üniversite Adı</a:t>
            </a:r>
          </a:p>
        </p:txBody>
      </p:sp>
      <p:sp>
        <p:nvSpPr>
          <p:cNvPr id="7" name="Dikdörtgen 6"/>
          <p:cNvSpPr/>
          <p:nvPr userDrawn="1"/>
        </p:nvSpPr>
        <p:spPr>
          <a:xfrm>
            <a:off x="6516216" y="4365104"/>
            <a:ext cx="45719" cy="4320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200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08520" y="76470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Turkey</a:t>
            </a:r>
            <a:r>
              <a:rPr lang="tr-TR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tr-TR" sz="2800" b="1" dirty="0" err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Visit</a:t>
            </a:r>
            <a:r>
              <a:rPr lang="tr-TR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 of </a:t>
            </a:r>
            <a:r>
              <a:rPr lang="tr-TR" sz="2800" b="1" dirty="0" err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Restricted</a:t>
            </a:r>
            <a:r>
              <a:rPr lang="tr-TR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rPr>
              <a:t> ECFA</a:t>
            </a:r>
          </a:p>
        </p:txBody>
      </p:sp>
    </p:spTree>
    <p:extLst>
      <p:ext uri="{BB962C8B-B14F-4D97-AF65-F5344CB8AC3E}">
        <p14:creationId xmlns:p14="http://schemas.microsoft.com/office/powerpoint/2010/main" val="196292671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1"/>
          <p:cNvSpPr>
            <a:spLocks noGrp="1"/>
          </p:cNvSpPr>
          <p:nvPr>
            <p:ph type="ctrTitle"/>
          </p:nvPr>
        </p:nvSpPr>
        <p:spPr>
          <a:xfrm>
            <a:off x="598131" y="188640"/>
            <a:ext cx="7772400" cy="504056"/>
          </a:xfrm>
        </p:spPr>
        <p:txBody>
          <a:bodyPr>
            <a:noAutofit/>
          </a:bodyPr>
          <a:lstStyle>
            <a:lvl1pPr algn="l">
              <a:defRPr sz="28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endParaRPr lang="tr-T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Alt Başlık 2"/>
          <p:cNvSpPr>
            <a:spLocks noGrp="1"/>
          </p:cNvSpPr>
          <p:nvPr>
            <p:ph type="subTitle" idx="1"/>
          </p:nvPr>
        </p:nvSpPr>
        <p:spPr>
          <a:xfrm>
            <a:off x="1371600" y="1532384"/>
            <a:ext cx="6400800" cy="1752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Dikdörtgen 11"/>
          <p:cNvSpPr/>
          <p:nvPr userDrawn="1"/>
        </p:nvSpPr>
        <p:spPr>
          <a:xfrm>
            <a:off x="539552" y="404664"/>
            <a:ext cx="72008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 userDrawn="1"/>
        </p:nvSpPr>
        <p:spPr>
          <a:xfrm>
            <a:off x="179512" y="6637940"/>
            <a:ext cx="4752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National</a:t>
            </a:r>
            <a:r>
              <a:rPr lang="tr-TR" sz="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tr-TR" sz="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Projects</a:t>
            </a:r>
            <a:r>
              <a:rPr lang="tr-TR" sz="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tr-TR" sz="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and</a:t>
            </a:r>
            <a:r>
              <a:rPr lang="tr-TR" sz="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International </a:t>
            </a:r>
            <a:r>
              <a:rPr lang="tr-TR" sz="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Collaborations</a:t>
            </a:r>
            <a:r>
              <a:rPr lang="tr-TR" sz="800" baseline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tr-TR" sz="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| RECFA Meeting, </a:t>
            </a:r>
            <a:r>
              <a:rPr lang="tr-TR" sz="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Oct</a:t>
            </a:r>
            <a:r>
              <a:rPr lang="tr-TR" sz="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 6-7, 2017,</a:t>
            </a:r>
            <a:r>
              <a:rPr lang="tr-TR" sz="800" baseline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tr-TR" sz="800" baseline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Istanbul</a:t>
            </a:r>
            <a:endParaRPr lang="tr-TR" sz="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>
            <a:lvl1pPr algn="r">
              <a:defRPr sz="8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496820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1B96-41A2-430B-8EE8-E3E4896F027B}" type="datetime1">
              <a:rPr lang="tr-TR"/>
              <a:pPr>
                <a:defRPr/>
              </a:pPr>
              <a:t>6.10.2017</a:t>
            </a:fld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O. Yavas, TAC-ISAC Meeting IV, Istanbul University 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0BBC64-9743-4CB3-BE65-C7F5AA30C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2229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tr-TR"/>
              <a:t>Ömer Yavaş | Ankara University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425B467-183E-42E3-AC3B-A9C28AE4003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679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>
    <p:fade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8" Type="http://schemas.openxmlformats.org/officeDocument/2006/relationships/image" Target="../media/image31.jpeg"/><Relationship Id="rId9" Type="http://schemas.openxmlformats.org/officeDocument/2006/relationships/hyperlink" Target="http://hte.ankara.edu.tr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jpeg"/><Relationship Id="rId12" Type="http://schemas.openxmlformats.org/officeDocument/2006/relationships/image" Target="../media/image40.jpeg"/><Relationship Id="rId13" Type="http://schemas.openxmlformats.org/officeDocument/2006/relationships/image" Target="../media/image41.jpeg"/><Relationship Id="rId14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32.png"/><Relationship Id="rId4" Type="http://schemas.openxmlformats.org/officeDocument/2006/relationships/image" Target="../media/image33.jpeg"/><Relationship Id="rId5" Type="http://schemas.openxmlformats.org/officeDocument/2006/relationships/hyperlink" Target="http://tarla.org.tr/" TargetMode="External"/><Relationship Id="rId6" Type="http://schemas.openxmlformats.org/officeDocument/2006/relationships/image" Target="../media/image34.pn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9" Type="http://schemas.openxmlformats.org/officeDocument/2006/relationships/image" Target="../media/image37.jpeg"/><Relationship Id="rId10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ac.en.ankara.edu.tr/sr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4" Type="http://schemas.openxmlformats.org/officeDocument/2006/relationships/image" Target="../media/image50.wmf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els-of-europe.e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emf"/><Relationship Id="rId8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Relationship Id="rId3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hyperlink" Target="http://lhec.web.cern.ch/" TargetMode="External"/><Relationship Id="rId7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jpeg"/><Relationship Id="rId7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ac.en.ankara.edu.tr/sr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jpeg"/><Relationship Id="rId3" Type="http://schemas.openxmlformats.org/officeDocument/2006/relationships/image" Target="../media/image9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3" Type="http://schemas.openxmlformats.org/officeDocument/2006/relationships/hyperlink" Target="http://tac.en.ankara.edu.tr/sase-fe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hyperlink" Target="http://tac.en.ankara.edu.tr/pa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hm.ankara.edu.tr/" TargetMode="External"/><Relationship Id="rId3" Type="http://schemas.openxmlformats.org/officeDocument/2006/relationships/hyperlink" Target="http://tac.ankara.edu.tr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tac.en.ankara.edu.tr/pf" TargetMode="External"/><Relationship Id="rId4" Type="http://schemas.openxmlformats.org/officeDocument/2006/relationships/image" Target="../media/image104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0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ek.gov.tr/egitim-arastirma/cern-tr.html" TargetMode="External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4" Type="http://schemas.openxmlformats.org/officeDocument/2006/relationships/image" Target="../media/image108.jpeg"/><Relationship Id="rId5" Type="http://schemas.openxmlformats.org/officeDocument/2006/relationships/image" Target="../media/image109.jpeg"/><Relationship Id="rId6" Type="http://schemas.openxmlformats.org/officeDocument/2006/relationships/image" Target="../media/image110.jpeg"/><Relationship Id="rId7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rla.org.tr/thm/tac/YUUP/TAC_Tasarim.pdf" TargetMode="External"/><Relationship Id="rId4" Type="http://schemas.openxmlformats.org/officeDocument/2006/relationships/hyperlink" Target="http://www.tarla.org.tr/thm/tac/YUUP/TacIsinimKaynaklariCDR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arla.org.tr/thm/tac/YUUP/TacFizibilite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oleObject" Target="../embeddings/oleObject2.bin"/><Relationship Id="rId13" Type="http://schemas.openxmlformats.org/officeDocument/2006/relationships/image" Target="../media/image9.png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10.png"/><Relationship Id="rId16" Type="http://schemas.openxmlformats.org/officeDocument/2006/relationships/image" Target="../media/image18.jpeg"/><Relationship Id="rId17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-252536" y="4005064"/>
            <a:ext cx="6696744" cy="1440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Accelerator R&amp;D in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Turkey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sz="2400" b="1" i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National</a:t>
            </a:r>
            <a:r>
              <a:rPr lang="tr-TR" sz="2400" b="1" i="1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400" b="1" i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Projects</a:t>
            </a:r>
            <a:r>
              <a:rPr lang="tr-TR" sz="2400" b="1" i="1" dirty="0">
                <a:solidFill>
                  <a:srgbClr val="003300"/>
                </a:solidFill>
                <a:latin typeface="Arial Narrow" panose="020B0606020202030204" pitchFamily="34" charset="0"/>
              </a:rPr>
              <a:t> &amp; International </a:t>
            </a:r>
            <a:r>
              <a:rPr lang="tr-TR" sz="2400" b="1" i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Collaborations</a:t>
            </a:r>
            <a:r>
              <a:rPr lang="tr-TR" sz="2400" b="1" i="1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tr-TR" b="1" i="1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6" name="Alt Başlık 2"/>
          <p:cNvSpPr txBox="1">
            <a:spLocks/>
          </p:cNvSpPr>
          <p:nvPr/>
        </p:nvSpPr>
        <p:spPr>
          <a:xfrm>
            <a:off x="6732240" y="4077072"/>
            <a:ext cx="259228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4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800" b="1" i="1" dirty="0">
                <a:solidFill>
                  <a:srgbClr val="0617BA"/>
                </a:solidFill>
                <a:latin typeface="Arial Narrow" panose="020B0606020202030204" pitchFamily="34" charset="0"/>
              </a:rPr>
              <a:t>Prof. Dr. Ömer Yavaş </a:t>
            </a:r>
          </a:p>
          <a:p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Ankara </a:t>
            </a:r>
            <a:r>
              <a:rPr lang="tr-TR" sz="1800" i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University</a:t>
            </a:r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sz="1800" i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Dept</a:t>
            </a:r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. of </a:t>
            </a:r>
            <a:r>
              <a:rPr lang="tr-TR" sz="1800" i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Eng</a:t>
            </a:r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. </a:t>
            </a:r>
            <a:r>
              <a:rPr lang="tr-TR" sz="1800" i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Physics</a:t>
            </a:r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 &amp; </a:t>
            </a:r>
            <a:r>
              <a:rPr lang="tr-TR" sz="1800" i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Institute</a:t>
            </a:r>
            <a:r>
              <a:rPr lang="tr-TR" sz="1800" i="1" dirty="0">
                <a:solidFill>
                  <a:srgbClr val="0617BA"/>
                </a:solidFill>
                <a:latin typeface="Arial Narrow" panose="020B0606020202030204" pitchFamily="34" charset="0"/>
              </a:rPr>
              <a:t> of Accelerator Technologies </a:t>
            </a:r>
            <a:r>
              <a:rPr lang="tr-TR" sz="1600" i="1" dirty="0">
                <a:solidFill>
                  <a:srgbClr val="0617BA"/>
                </a:solidFill>
                <a:latin typeface="Arial Narrow" panose="020B0606020202030204" pitchFamily="34" charset="0"/>
              </a:rPr>
              <a:t>yavas@ankara.edu.tr </a:t>
            </a:r>
          </a:p>
        </p:txBody>
      </p:sp>
      <p:grpSp>
        <p:nvGrpSpPr>
          <p:cNvPr id="8" name="Grup 7"/>
          <p:cNvGrpSpPr/>
          <p:nvPr/>
        </p:nvGrpSpPr>
        <p:grpSpPr>
          <a:xfrm>
            <a:off x="0" y="1"/>
            <a:ext cx="9144000" cy="2492990"/>
            <a:chOff x="3780994" y="-128219"/>
            <a:chExt cx="5541827" cy="2365896"/>
          </a:xfrm>
        </p:grpSpPr>
        <p:sp>
          <p:nvSpPr>
            <p:cNvPr id="11" name="Metin kutusu 10"/>
            <p:cNvSpPr txBox="1"/>
            <p:nvPr/>
          </p:nvSpPr>
          <p:spPr>
            <a:xfrm>
              <a:off x="3780994" y="-128219"/>
              <a:ext cx="5541827" cy="236589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tr-TR" sz="2000" dirty="0">
                <a:solidFill>
                  <a:schemeClr val="bg1"/>
                </a:solidFill>
              </a:endParaRPr>
            </a:p>
            <a:p>
              <a:pPr algn="ctr"/>
              <a:endParaRPr lang="tr-TR" sz="2000" dirty="0">
                <a:solidFill>
                  <a:schemeClr val="bg1"/>
                </a:solidFill>
              </a:endParaRPr>
            </a:p>
            <a:p>
              <a:pPr algn="ctr"/>
              <a:r>
                <a:rPr lang="tr-TR" sz="2000" dirty="0" err="1">
                  <a:solidFill>
                    <a:schemeClr val="bg1"/>
                  </a:solidFill>
                </a:rPr>
                <a:t>October</a:t>
              </a:r>
              <a:r>
                <a:rPr lang="tr-TR" sz="2000" dirty="0">
                  <a:solidFill>
                    <a:schemeClr val="bg1"/>
                  </a:solidFill>
                </a:rPr>
                <a:t> 6-7, 2017</a:t>
              </a:r>
            </a:p>
            <a:p>
              <a:pPr algn="ctr"/>
              <a:r>
                <a:rPr lang="tr-TR" sz="2000" dirty="0">
                  <a:solidFill>
                    <a:schemeClr val="bg1"/>
                  </a:solidFill>
                </a:rPr>
                <a:t>Boğaziçi &amp; Bilgi </a:t>
              </a:r>
              <a:r>
                <a:rPr lang="tr-TR" sz="2000" dirty="0" err="1">
                  <a:solidFill>
                    <a:schemeClr val="bg1"/>
                  </a:solidFill>
                </a:rPr>
                <a:t>Universities</a:t>
              </a:r>
              <a:r>
                <a:rPr lang="tr-TR" sz="2000" dirty="0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tr-TR" sz="2800" dirty="0">
                  <a:solidFill>
                    <a:schemeClr val="bg1"/>
                  </a:solidFill>
                </a:rPr>
                <a:t>ISTANBUL</a:t>
              </a:r>
            </a:p>
            <a:p>
              <a:pPr algn="ctr"/>
              <a:endParaRPr lang="tr-TR" sz="2800" dirty="0">
                <a:solidFill>
                  <a:schemeClr val="bg1"/>
                </a:solidFill>
              </a:endParaRPr>
            </a:p>
            <a:p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4571" y="1495749"/>
              <a:ext cx="1105974" cy="522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up 1"/>
          <p:cNvGrpSpPr/>
          <p:nvPr/>
        </p:nvGrpSpPr>
        <p:grpSpPr>
          <a:xfrm>
            <a:off x="969527" y="5202049"/>
            <a:ext cx="5612153" cy="1349068"/>
            <a:chOff x="969527" y="5202049"/>
            <a:chExt cx="5612153" cy="1349068"/>
          </a:xfrm>
        </p:grpSpPr>
        <p:pic>
          <p:nvPicPr>
            <p:cNvPr id="9" name="Picture 2" descr="C:\Documents and Settings\Ömer.OMER-7D27BB07AA\Desktop\AÇILIŞ Resim-Video\Açılış Resimleri\Açılış-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527" y="5202049"/>
              <a:ext cx="1800200" cy="1349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1" descr="C:\Documents and Settings\Ömer.OMER-7D27BB07AA\Desktop\paf-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5202049"/>
              <a:ext cx="1691217" cy="129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505" y="5204949"/>
              <a:ext cx="1837175" cy="1224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5"/>
          <p:cNvSpPr txBox="1"/>
          <p:nvPr/>
        </p:nvSpPr>
        <p:spPr>
          <a:xfrm>
            <a:off x="1403555" y="102369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Restricted</a:t>
            </a:r>
            <a:r>
              <a:rPr lang="tr-TR" sz="2800" b="1" dirty="0">
                <a:solidFill>
                  <a:schemeClr val="bg1"/>
                </a:solidFill>
                <a:latin typeface="Arial Narrow" panose="020B0606020202030204" pitchFamily="34" charset="0"/>
              </a:rPr>
              <a:t> ECFA Meeting</a:t>
            </a:r>
          </a:p>
        </p:txBody>
      </p:sp>
    </p:spTree>
    <p:extLst>
      <p:ext uri="{BB962C8B-B14F-4D97-AF65-F5344CB8AC3E}">
        <p14:creationId xmlns:p14="http://schemas.microsoft.com/office/powerpoint/2010/main" val="2409149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Başlık 1"/>
          <p:cNvSpPr>
            <a:spLocks noGrp="1"/>
          </p:cNvSpPr>
          <p:nvPr>
            <p:ph type="ctrTitle"/>
          </p:nvPr>
        </p:nvSpPr>
        <p:spPr>
          <a:xfrm>
            <a:off x="683568" y="163580"/>
            <a:ext cx="7772400" cy="503237"/>
          </a:xfrm>
        </p:spPr>
        <p:txBody>
          <a:bodyPr/>
          <a:lstStyle/>
          <a:p>
            <a:pPr eaLnBrk="1" hangingPunct="1"/>
            <a:r>
              <a:rPr lang="tr-TR" altLang="tr-TR" dirty="0" err="1"/>
              <a:t>Institute</a:t>
            </a:r>
            <a:r>
              <a:rPr lang="tr-TR" altLang="tr-TR" dirty="0"/>
              <a:t> of Accelerator Technologies (IAT)</a:t>
            </a:r>
          </a:p>
        </p:txBody>
      </p:sp>
      <p:pic>
        <p:nvPicPr>
          <p:cNvPr id="12293" name="Picture 3" descr="C:\Documents and Settings\Ömer.OMER-7D27BB07AA\Desktop\HTE'den Resimler Haziran 2013\IMAG03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4005263"/>
            <a:ext cx="4130675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4" descr="C:\Documents and Settings\Ömer.OMER-7D27BB07AA\Desktop\HTE'den Resimler Haziran 2013\IMAG03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4005263"/>
            <a:ext cx="421481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8 Metin kutusu"/>
          <p:cNvSpPr txBox="1">
            <a:spLocks noChangeArrowheads="1"/>
          </p:cNvSpPr>
          <p:nvPr/>
        </p:nvSpPr>
        <p:spPr bwMode="auto">
          <a:xfrm>
            <a:off x="313941" y="1190000"/>
            <a:ext cx="8424863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000" b="1" dirty="0" err="1">
                <a:solidFill>
                  <a:srgbClr val="0E1EB2"/>
                </a:solidFill>
                <a:latin typeface="Calibri" panose="020F0502020204030204" pitchFamily="34" charset="0"/>
              </a:rPr>
              <a:t>Established</a:t>
            </a:r>
            <a:r>
              <a:rPr lang="tr-TR" altLang="tr-TR" sz="2000" b="1" dirty="0">
                <a:solidFill>
                  <a:srgbClr val="0E1EB2"/>
                </a:solidFill>
                <a:latin typeface="Calibri" panose="020F0502020204030204" pitchFamily="34" charset="0"/>
              </a:rPr>
              <a:t> in </a:t>
            </a:r>
            <a:r>
              <a:rPr lang="tr-TR" altLang="tr-TR" sz="2000" b="1" dirty="0" err="1">
                <a:solidFill>
                  <a:srgbClr val="0E1EB2"/>
                </a:solidFill>
                <a:latin typeface="Calibri" panose="020F0502020204030204" pitchFamily="34" charset="0"/>
              </a:rPr>
              <a:t>February</a:t>
            </a:r>
            <a:r>
              <a:rPr lang="tr-TR" altLang="tr-TR" sz="2000" b="1" dirty="0">
                <a:solidFill>
                  <a:srgbClr val="0E1EB2"/>
                </a:solidFill>
                <a:latin typeface="Calibri" panose="020F0502020204030204" pitchFamily="34" charset="0"/>
              </a:rPr>
              <a:t> 26, 2010 in Ankara </a:t>
            </a:r>
            <a:r>
              <a:rPr lang="tr-TR" altLang="tr-TR" sz="2000" b="1" dirty="0" err="1">
                <a:solidFill>
                  <a:srgbClr val="0E1EB2"/>
                </a:solidFill>
                <a:latin typeface="Calibri" panose="020F0502020204030204" pitchFamily="34" charset="0"/>
              </a:rPr>
              <a:t>University</a:t>
            </a:r>
            <a:r>
              <a:rPr lang="tr-TR" altLang="tr-TR" sz="2000" b="1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tr-TR" altLang="tr-TR" sz="2000" b="1" dirty="0" err="1">
                <a:solidFill>
                  <a:srgbClr val="0E1EB2"/>
                </a:solidFill>
                <a:latin typeface="Calibri" panose="020F0502020204030204" pitchFamily="34" charset="0"/>
              </a:rPr>
              <a:t>and</a:t>
            </a:r>
            <a:r>
              <a:rPr lang="tr-TR" altLang="tr-TR" sz="2000" b="1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b="1" dirty="0" err="1">
                <a:solidFill>
                  <a:srgbClr val="0E1EB2"/>
                </a:solidFill>
                <a:latin typeface="Calibri" panose="020F0502020204030204" pitchFamily="34" charset="0"/>
              </a:rPr>
              <a:t>unique</a:t>
            </a:r>
            <a:r>
              <a:rPr lang="tr-TR" altLang="tr-TR" sz="2000" b="1" dirty="0">
                <a:solidFill>
                  <a:srgbClr val="0E1EB2"/>
                </a:solidFill>
                <a:latin typeface="Calibri" panose="020F0502020204030204" pitchFamily="34" charset="0"/>
              </a:rPr>
              <a:t> in Turkey</a:t>
            </a:r>
          </a:p>
          <a:p>
            <a:pPr eaLnBrk="1" hangingPunct="1"/>
            <a:endParaRPr lang="tr-TR" altLang="tr-TR" sz="2000" dirty="0">
              <a:solidFill>
                <a:srgbClr val="0E1EB2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tr-TR" altLang="tr-TR" sz="2000" dirty="0" err="1">
                <a:solidFill>
                  <a:srgbClr val="C00000"/>
                </a:solidFill>
                <a:latin typeface="Calibri" panose="020F0502020204030204" pitchFamily="34" charset="0"/>
              </a:rPr>
              <a:t>Institute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 has </a:t>
            </a:r>
            <a:r>
              <a:rPr lang="tr-TR" altLang="tr-TR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18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C00000"/>
                </a:solidFill>
                <a:latin typeface="Calibri" panose="020F0502020204030204" pitchFamily="34" charset="0"/>
              </a:rPr>
              <a:t>full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 time </a:t>
            </a:r>
            <a:r>
              <a:rPr lang="tr-TR" altLang="tr-TR" sz="2000" dirty="0" err="1">
                <a:solidFill>
                  <a:srgbClr val="C00000"/>
                </a:solidFill>
                <a:latin typeface="Calibri" panose="020F0502020204030204" pitchFamily="34" charset="0"/>
              </a:rPr>
              <a:t>personal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 (12 </a:t>
            </a:r>
            <a:r>
              <a:rPr lang="tr-TR" altLang="tr-TR" sz="2000" dirty="0" err="1">
                <a:solidFill>
                  <a:srgbClr val="C00000"/>
                </a:solidFill>
                <a:latin typeface="Calibri" panose="020F0502020204030204" pitchFamily="34" charset="0"/>
              </a:rPr>
              <a:t>technical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)</a:t>
            </a:r>
            <a:endParaRPr lang="tr-TR" altLang="tr-TR" sz="2000" dirty="0">
              <a:solidFill>
                <a:srgbClr val="083EB8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Main role of </a:t>
            </a:r>
            <a:r>
              <a:rPr lang="tr-TR" altLang="tr-TR" sz="2000" dirty="0" err="1">
                <a:solidFill>
                  <a:srgbClr val="003300"/>
                </a:solidFill>
                <a:latin typeface="Calibri" panose="020F0502020204030204" pitchFamily="34" charset="0"/>
              </a:rPr>
              <a:t>the</a:t>
            </a:r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Calibri" panose="020F0502020204030204" pitchFamily="34" charset="0"/>
              </a:rPr>
              <a:t>institute</a:t>
            </a:r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 is </a:t>
            </a:r>
            <a:r>
              <a:rPr lang="tr-TR" altLang="tr-TR" sz="2000" dirty="0" err="1">
                <a:solidFill>
                  <a:srgbClr val="003300"/>
                </a:solidFill>
                <a:latin typeface="Calibri" panose="020F0502020204030204" pitchFamily="34" charset="0"/>
              </a:rPr>
              <a:t>the</a:t>
            </a:r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Calibri" panose="020F0502020204030204" pitchFamily="34" charset="0"/>
              </a:rPr>
              <a:t>coordination</a:t>
            </a:r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 of TARLA IR FEL </a:t>
            </a:r>
            <a:r>
              <a:rPr lang="tr-TR" altLang="tr-TR" sz="2000" dirty="0" err="1">
                <a:solidFill>
                  <a:srgbClr val="003300"/>
                </a:solidFill>
                <a:latin typeface="Calibri" panose="020F0502020204030204" pitchFamily="34" charset="0"/>
              </a:rPr>
              <a:t>facility</a:t>
            </a:r>
            <a:r>
              <a:rPr lang="tr-TR" altLang="tr-TR" sz="2000" dirty="0">
                <a:solidFill>
                  <a:srgbClr val="00330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tr-TR" altLang="tr-TR" sz="2000" dirty="0">
              <a:solidFill>
                <a:srgbClr val="0E1EB2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Recently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, a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common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graduate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programme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on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accelerator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and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detector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technologies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is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developed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together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with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Institute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of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Nuclear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Sciences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and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the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programme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is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started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in </a:t>
            </a:r>
            <a:r>
              <a:rPr lang="tr-TR" altLang="tr-TR" sz="2000" dirty="0" err="1">
                <a:solidFill>
                  <a:srgbClr val="0E1EB2"/>
                </a:solidFill>
                <a:latin typeface="Calibri" panose="020F0502020204030204" pitchFamily="34" charset="0"/>
              </a:rPr>
              <a:t>January</a:t>
            </a:r>
            <a:r>
              <a:rPr lang="tr-TR" altLang="tr-TR" sz="2000" dirty="0">
                <a:solidFill>
                  <a:srgbClr val="0E1EB2"/>
                </a:solidFill>
                <a:latin typeface="Calibri" panose="020F0502020204030204" pitchFamily="34" charset="0"/>
              </a:rPr>
              <a:t> 2016.</a:t>
            </a:r>
            <a:r>
              <a:rPr lang="tr-TR" altLang="tr-TR" sz="20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tr-TR" altLang="tr-TR" sz="2400" dirty="0">
              <a:latin typeface="Calibri" panose="020F0502020204030204" pitchFamily="34" charset="0"/>
            </a:endParaRPr>
          </a:p>
          <a:p>
            <a:pPr eaLnBrk="1" hangingPunct="1"/>
            <a:endParaRPr lang="tr-TR" altLang="tr-TR" sz="2400" dirty="0">
              <a:latin typeface="Calibri" panose="020F0502020204030204" pitchFamily="34" charset="0"/>
            </a:endParaRPr>
          </a:p>
        </p:txBody>
      </p:sp>
      <p:sp>
        <p:nvSpPr>
          <p:cNvPr id="10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429" y="5733256"/>
            <a:ext cx="1061281" cy="702927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38" y="5709754"/>
            <a:ext cx="1096765" cy="72642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775" y="5507171"/>
            <a:ext cx="1619672" cy="91106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478" y="1191570"/>
            <a:ext cx="1279290" cy="227429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365" y="908720"/>
            <a:ext cx="1400944" cy="1419997"/>
          </a:xfrm>
          <a:prstGeom prst="rect">
            <a:avLst/>
          </a:prstGeom>
        </p:spPr>
      </p:pic>
      <p:sp>
        <p:nvSpPr>
          <p:cNvPr id="12" name="Slayt Numarası Yer Tutucusu 4">
            <a:extLst>
              <a:ext uri="{FF2B5EF4-FFF2-40B4-BE49-F238E27FC236}">
                <a16:creationId xmlns:a16="http://schemas.microsoft.com/office/drawing/2014/main" xmlns="" id="{19E4646D-51CC-4CFA-8FB9-5F173BB11FFC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10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95B28A9D-393A-4906-9601-B3CE633A483D}"/>
              </a:ext>
            </a:extLst>
          </p:cNvPr>
          <p:cNvSpPr/>
          <p:nvPr/>
        </p:nvSpPr>
        <p:spPr>
          <a:xfrm>
            <a:off x="3563888" y="714359"/>
            <a:ext cx="2876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9"/>
              </a:rPr>
              <a:t>http://hte.ankara.edu.tr</a:t>
            </a:r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5284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98131" y="188640"/>
            <a:ext cx="6638165" cy="504056"/>
          </a:xfrm>
        </p:spPr>
        <p:txBody>
          <a:bodyPr/>
          <a:lstStyle/>
          <a:p>
            <a:r>
              <a:rPr lang="tr-TR" dirty="0" err="1" smtClean="0"/>
              <a:t>Infrared</a:t>
            </a:r>
            <a:r>
              <a:rPr lang="tr-TR" dirty="0" smtClean="0"/>
              <a:t> FEL </a:t>
            </a:r>
            <a:r>
              <a:rPr lang="tr-TR" dirty="0"/>
              <a:t>&amp; </a:t>
            </a:r>
            <a:r>
              <a:rPr lang="tr-TR" dirty="0" err="1"/>
              <a:t>Brems</a:t>
            </a:r>
            <a:r>
              <a:rPr lang="tr-TR" dirty="0"/>
              <a:t>. </a:t>
            </a:r>
            <a:r>
              <a:rPr lang="tr-TR" dirty="0" err="1"/>
              <a:t>Facility</a:t>
            </a:r>
            <a:r>
              <a:rPr lang="tr-TR" dirty="0"/>
              <a:t> (TARLA) </a:t>
            </a:r>
          </a:p>
        </p:txBody>
      </p:sp>
      <p:pic>
        <p:nvPicPr>
          <p:cNvPr id="6" name="Picture 2" descr="C:\Documents and Settings\Ömer.OMER-7D27BB07AA\Desktop\AÇILIŞ Resim-Video\Açılış Resimleri\Açılış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3" y="880080"/>
            <a:ext cx="32400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22 Metin kutusu"/>
          <p:cNvSpPr txBox="1">
            <a:spLocks noChangeArrowheads="1"/>
          </p:cNvSpPr>
          <p:nvPr/>
        </p:nvSpPr>
        <p:spPr bwMode="auto">
          <a:xfrm>
            <a:off x="251296" y="4823315"/>
            <a:ext cx="6985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4C7450"/>
                </a:solidFill>
              </a:rPr>
              <a:t>TARLA </a:t>
            </a:r>
            <a:r>
              <a:rPr lang="tr-TR" sz="1600" dirty="0" err="1">
                <a:solidFill>
                  <a:srgbClr val="4C7450"/>
                </a:solidFill>
              </a:rPr>
              <a:t>building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was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completed</a:t>
            </a:r>
            <a:r>
              <a:rPr lang="tr-TR" sz="1600" dirty="0">
                <a:solidFill>
                  <a:srgbClr val="4C7450"/>
                </a:solidFill>
              </a:rPr>
              <a:t> in 2011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0617BA"/>
                </a:solidFill>
              </a:rPr>
              <a:t>E-</a:t>
            </a:r>
            <a:r>
              <a:rPr lang="tr-TR" sz="1600" dirty="0" err="1">
                <a:solidFill>
                  <a:srgbClr val="0617BA"/>
                </a:solidFill>
              </a:rPr>
              <a:t>Gun</a:t>
            </a:r>
            <a:r>
              <a:rPr lang="tr-TR" sz="1600" dirty="0">
                <a:solidFill>
                  <a:srgbClr val="0617BA"/>
                </a:solidFill>
              </a:rPr>
              <a:t> </a:t>
            </a:r>
            <a:r>
              <a:rPr lang="tr-TR" sz="1600" dirty="0" err="1">
                <a:solidFill>
                  <a:srgbClr val="0617BA"/>
                </a:solidFill>
              </a:rPr>
              <a:t>installed</a:t>
            </a:r>
            <a:r>
              <a:rPr lang="tr-TR" sz="1600" dirty="0">
                <a:solidFill>
                  <a:srgbClr val="0617BA"/>
                </a:solidFill>
              </a:rPr>
              <a:t> in 2013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4C7450"/>
                </a:solidFill>
              </a:rPr>
              <a:t>He </a:t>
            </a:r>
            <a:r>
              <a:rPr lang="tr-TR" sz="1600" dirty="0" err="1">
                <a:solidFill>
                  <a:srgbClr val="4C7450"/>
                </a:solidFill>
              </a:rPr>
              <a:t>and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water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cooling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systems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were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installed</a:t>
            </a:r>
            <a:r>
              <a:rPr lang="tr-TR" sz="1600" dirty="0">
                <a:solidFill>
                  <a:srgbClr val="4C7450"/>
                </a:solidFill>
              </a:rPr>
              <a:t> in 2015-2016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0617BA"/>
                </a:solidFill>
              </a:rPr>
              <a:t>SRF </a:t>
            </a:r>
            <a:r>
              <a:rPr lang="tr-TR" sz="1600" dirty="0" err="1">
                <a:solidFill>
                  <a:srgbClr val="0617BA"/>
                </a:solidFill>
              </a:rPr>
              <a:t>modules</a:t>
            </a:r>
            <a:r>
              <a:rPr lang="tr-TR" sz="1600" dirty="0">
                <a:solidFill>
                  <a:srgbClr val="0617BA"/>
                </a:solidFill>
              </a:rPr>
              <a:t> </a:t>
            </a:r>
            <a:r>
              <a:rPr lang="tr-TR" sz="1600" dirty="0" err="1">
                <a:solidFill>
                  <a:srgbClr val="0617BA"/>
                </a:solidFill>
              </a:rPr>
              <a:t>will</a:t>
            </a:r>
            <a:r>
              <a:rPr lang="tr-TR" sz="1600" dirty="0">
                <a:solidFill>
                  <a:srgbClr val="0617BA"/>
                </a:solidFill>
              </a:rPr>
              <a:t> be </a:t>
            </a:r>
            <a:r>
              <a:rPr lang="tr-TR" sz="1600" dirty="0" err="1">
                <a:solidFill>
                  <a:srgbClr val="0617BA"/>
                </a:solidFill>
              </a:rPr>
              <a:t>installed</a:t>
            </a:r>
            <a:r>
              <a:rPr lang="tr-TR" sz="1600" dirty="0">
                <a:solidFill>
                  <a:srgbClr val="0617BA"/>
                </a:solidFill>
              </a:rPr>
              <a:t> in 2017-2018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4C7450"/>
                </a:solidFill>
              </a:rPr>
              <a:t>IR FEL &amp; </a:t>
            </a:r>
            <a:r>
              <a:rPr lang="tr-TR" sz="1600" dirty="0" err="1">
                <a:solidFill>
                  <a:srgbClr val="4C7450"/>
                </a:solidFill>
              </a:rPr>
              <a:t>Bremsstrahlung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beams</a:t>
            </a:r>
            <a:r>
              <a:rPr lang="tr-TR" sz="1600" dirty="0">
                <a:solidFill>
                  <a:srgbClr val="4C7450"/>
                </a:solidFill>
              </a:rPr>
              <a:t> </a:t>
            </a:r>
            <a:r>
              <a:rPr lang="tr-TR" sz="1600" dirty="0" err="1">
                <a:solidFill>
                  <a:srgbClr val="4C7450"/>
                </a:solidFill>
              </a:rPr>
              <a:t>will</a:t>
            </a:r>
            <a:r>
              <a:rPr lang="tr-TR" sz="1600" dirty="0">
                <a:solidFill>
                  <a:srgbClr val="4C7450"/>
                </a:solidFill>
              </a:rPr>
              <a:t> be </a:t>
            </a:r>
            <a:r>
              <a:rPr lang="tr-TR" sz="1600" dirty="0" err="1">
                <a:solidFill>
                  <a:srgbClr val="4C7450"/>
                </a:solidFill>
              </a:rPr>
              <a:t>obtained</a:t>
            </a:r>
            <a:r>
              <a:rPr lang="tr-TR" sz="1600" dirty="0">
                <a:solidFill>
                  <a:srgbClr val="4C7450"/>
                </a:solidFill>
              </a:rPr>
              <a:t> in 2019-2020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1600" dirty="0">
                <a:solidFill>
                  <a:srgbClr val="0617BA"/>
                </a:solidFill>
              </a:rPr>
              <a:t>TARLA </a:t>
            </a:r>
            <a:r>
              <a:rPr lang="tr-TR" sz="1600" dirty="0" err="1">
                <a:solidFill>
                  <a:srgbClr val="0617BA"/>
                </a:solidFill>
              </a:rPr>
              <a:t>will</a:t>
            </a:r>
            <a:r>
              <a:rPr lang="tr-TR" sz="1600" dirty="0">
                <a:solidFill>
                  <a:srgbClr val="0617BA"/>
                </a:solidFill>
              </a:rPr>
              <a:t> be </a:t>
            </a:r>
            <a:r>
              <a:rPr lang="tr-TR" sz="1600" dirty="0" err="1">
                <a:solidFill>
                  <a:srgbClr val="0617BA"/>
                </a:solidFill>
              </a:rPr>
              <a:t>ready</a:t>
            </a:r>
            <a:r>
              <a:rPr lang="tr-TR" sz="1600" dirty="0">
                <a:solidFill>
                  <a:srgbClr val="0617BA"/>
                </a:solidFill>
              </a:rPr>
              <a:t> </a:t>
            </a:r>
            <a:r>
              <a:rPr lang="tr-TR" sz="1600" dirty="0" err="1">
                <a:solidFill>
                  <a:srgbClr val="0617BA"/>
                </a:solidFill>
              </a:rPr>
              <a:t>for</a:t>
            </a:r>
            <a:r>
              <a:rPr lang="tr-TR" sz="1600" dirty="0">
                <a:solidFill>
                  <a:srgbClr val="0617BA"/>
                </a:solidFill>
              </a:rPr>
              <a:t> </a:t>
            </a:r>
            <a:r>
              <a:rPr lang="tr-TR" sz="1600" dirty="0" err="1">
                <a:solidFill>
                  <a:srgbClr val="0617BA"/>
                </a:solidFill>
              </a:rPr>
              <a:t>research</a:t>
            </a:r>
            <a:r>
              <a:rPr lang="tr-TR" sz="1600" dirty="0">
                <a:solidFill>
                  <a:srgbClr val="0617BA"/>
                </a:solidFill>
              </a:rPr>
              <a:t> in 2020</a:t>
            </a:r>
          </a:p>
          <a:p>
            <a:pPr marL="285750" indent="-285750">
              <a:buFont typeface="Wingdings" pitchFamily="2" charset="2"/>
              <a:buChar char="ü"/>
            </a:pPr>
            <a:endParaRPr lang="tr-TR" sz="1600" dirty="0">
              <a:solidFill>
                <a:srgbClr val="0617BA"/>
              </a:solidFill>
            </a:endParaRPr>
          </a:p>
          <a:p>
            <a:r>
              <a:rPr lang="tr-TR" sz="1600" dirty="0">
                <a:solidFill>
                  <a:srgbClr val="0617BA"/>
                </a:solidFill>
              </a:rPr>
              <a:t>    </a:t>
            </a:r>
          </a:p>
          <a:p>
            <a:endParaRPr lang="tr-TR" sz="1600" dirty="0">
              <a:solidFill>
                <a:srgbClr val="083EB8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8665" y="909958"/>
            <a:ext cx="4908320" cy="50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Ömer.OMER-7D27BB07AA\Desktop\TARLA İlk Demet_11.04.2013\first_beam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318" y="3536661"/>
            <a:ext cx="2472757" cy="187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Metin kutusu"/>
          <p:cNvSpPr txBox="1">
            <a:spLocks noChangeArrowheads="1"/>
          </p:cNvSpPr>
          <p:nvPr/>
        </p:nvSpPr>
        <p:spPr bwMode="auto">
          <a:xfrm>
            <a:off x="6404349" y="3028643"/>
            <a:ext cx="29118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dirty="0">
                <a:solidFill>
                  <a:srgbClr val="003300"/>
                </a:solidFill>
              </a:rPr>
              <a:t>First </a:t>
            </a:r>
            <a:r>
              <a:rPr lang="tr-TR" sz="1400" dirty="0" err="1">
                <a:solidFill>
                  <a:srgbClr val="003300"/>
                </a:solidFill>
              </a:rPr>
              <a:t>beam</a:t>
            </a:r>
            <a:r>
              <a:rPr lang="tr-TR" sz="1400" dirty="0">
                <a:solidFill>
                  <a:srgbClr val="003300"/>
                </a:solidFill>
              </a:rPr>
              <a:t> </a:t>
            </a:r>
            <a:r>
              <a:rPr lang="tr-TR" sz="1400" dirty="0" err="1">
                <a:solidFill>
                  <a:srgbClr val="003300"/>
                </a:solidFill>
              </a:rPr>
              <a:t>from</a:t>
            </a:r>
            <a:r>
              <a:rPr lang="tr-TR" sz="1400" dirty="0">
                <a:solidFill>
                  <a:srgbClr val="003300"/>
                </a:solidFill>
              </a:rPr>
              <a:t> DC e-</a:t>
            </a:r>
            <a:r>
              <a:rPr lang="tr-TR" sz="1400" dirty="0" err="1">
                <a:solidFill>
                  <a:srgbClr val="003300"/>
                </a:solidFill>
              </a:rPr>
              <a:t>Gun</a:t>
            </a:r>
            <a:r>
              <a:rPr lang="tr-TR" sz="1400" dirty="0">
                <a:solidFill>
                  <a:srgbClr val="003300"/>
                </a:solidFill>
              </a:rPr>
              <a:t>!</a:t>
            </a:r>
          </a:p>
          <a:p>
            <a:r>
              <a:rPr lang="tr-TR" sz="1400" dirty="0">
                <a:solidFill>
                  <a:srgbClr val="FF0000"/>
                </a:solidFill>
              </a:rPr>
              <a:t>April 11, 2013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5718153" y="1968112"/>
            <a:ext cx="366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e-</a:t>
            </a:r>
            <a:r>
              <a:rPr lang="tr-TR" b="1" dirty="0" err="1">
                <a:solidFill>
                  <a:srgbClr val="083EB8"/>
                </a:solidFill>
                <a:latin typeface="Arial Narrow" panose="020B0606020202030204" pitchFamily="34" charset="0"/>
              </a:rPr>
              <a:t>beam</a:t>
            </a:r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83EB8"/>
                </a:solidFill>
                <a:latin typeface="Arial Narrow" panose="020B0606020202030204" pitchFamily="34" charset="0"/>
              </a:rPr>
              <a:t>energy</a:t>
            </a:r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 :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up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to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max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. 40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MeV</a:t>
            </a:r>
            <a:endParaRPr lang="tr-TR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IR FEL </a:t>
            </a:r>
            <a:r>
              <a:rPr lang="tr-TR" b="1" dirty="0" err="1">
                <a:solidFill>
                  <a:srgbClr val="083EB8"/>
                </a:solidFill>
                <a:latin typeface="Arial Narrow" panose="020B0606020202030204" pitchFamily="34" charset="0"/>
              </a:rPr>
              <a:t>wavelength</a:t>
            </a:r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  : 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3-250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microns</a:t>
            </a:r>
            <a:endParaRPr lang="tr-TR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r>
              <a:rPr lang="tr-TR" b="1" dirty="0" err="1">
                <a:solidFill>
                  <a:srgbClr val="083EB8"/>
                </a:solidFill>
                <a:latin typeface="Arial Narrow" panose="020B0606020202030204" pitchFamily="34" charset="0"/>
              </a:rPr>
              <a:t>Energy</a:t>
            </a:r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 of </a:t>
            </a:r>
            <a:r>
              <a:rPr lang="tr-TR" b="1" dirty="0" err="1">
                <a:solidFill>
                  <a:srgbClr val="083EB8"/>
                </a:solidFill>
                <a:latin typeface="Arial Narrow" panose="020B0606020202030204" pitchFamily="34" charset="0"/>
              </a:rPr>
              <a:t>Brems</a:t>
            </a:r>
            <a:r>
              <a:rPr lang="tr-TR" b="1" dirty="0">
                <a:solidFill>
                  <a:srgbClr val="083EB8"/>
                </a:solidFill>
                <a:latin typeface="Arial Narrow" panose="020B0606020202030204" pitchFamily="34" charset="0"/>
              </a:rPr>
              <a:t>.    :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up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to 30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MeV</a:t>
            </a:r>
            <a:endParaRPr lang="tr-TR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6445057" y="1468085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 Narrow" panose="020B0606020202030204" pitchFamily="34" charset="0"/>
                <a:hlinkClick r:id="rId5"/>
              </a:rPr>
              <a:t>http://tarla.org.tr</a:t>
            </a:r>
            <a:r>
              <a:rPr lang="tr-TR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14" name="Slayt Numarası Yer Tutucusu 4">
            <a:extLst>
              <a:ext uri="{FF2B5EF4-FFF2-40B4-BE49-F238E27FC236}">
                <a16:creationId xmlns:a16="http://schemas.microsoft.com/office/drawing/2014/main" xmlns="" id="{0D8912A3-CCBC-4B2D-B5F1-230BC733789A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11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Altbilgi Yer Tutucusu 3">
            <a:extLst>
              <a:ext uri="{FF2B5EF4-FFF2-40B4-BE49-F238E27FC236}">
                <a16:creationId xmlns:a16="http://schemas.microsoft.com/office/drawing/2014/main" xmlns="" id="{BAB6F0E7-E1F0-4F4C-9EFC-5B70371C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pic>
        <p:nvPicPr>
          <p:cNvPr id="17" name="Picture 6" descr="elbe_module">
            <a:extLst>
              <a:ext uri="{FF2B5EF4-FFF2-40B4-BE49-F238E27FC236}">
                <a16:creationId xmlns:a16="http://schemas.microsoft.com/office/drawing/2014/main" xmlns="" id="{88EF54BE-9A0D-4D85-BC80-7BC5F3293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6149" y="2569216"/>
            <a:ext cx="938934" cy="705584"/>
          </a:xfrm>
          <a:prstGeom prst="rect">
            <a:avLst/>
          </a:prstGeom>
          <a:noFill/>
        </p:spPr>
      </p:pic>
      <p:pic>
        <p:nvPicPr>
          <p:cNvPr id="18" name="Picture 7">
            <a:extLst>
              <a:ext uri="{FF2B5EF4-FFF2-40B4-BE49-F238E27FC236}">
                <a16:creationId xmlns:a16="http://schemas.microsoft.com/office/drawing/2014/main" xmlns="" id="{C655B257-5F42-415E-A0EA-47EF900744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709" y="1776386"/>
            <a:ext cx="1615555" cy="73253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xmlns="" id="{BBD1B9A7-3CC5-45B2-ADCE-97844F4C68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2" y="3431696"/>
            <a:ext cx="1616051" cy="1022575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xmlns="" id="{A690E84A-F766-467F-8816-D635259452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721" y="3431696"/>
            <a:ext cx="1361906" cy="102143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xmlns="" id="{F597AA1D-5A1B-4850-9CB5-389D6896C6B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14" y="3375353"/>
            <a:ext cx="1356778" cy="1873205"/>
          </a:xfrm>
          <a:prstGeom prst="rect">
            <a:avLst/>
          </a:prstGeom>
        </p:spPr>
      </p:pic>
      <p:pic>
        <p:nvPicPr>
          <p:cNvPr id="22" name="Picture 2" descr="C:\Users\user\Desktop\VII_IMAC_Meetting\20150901_161527.jpg">
            <a:extLst>
              <a:ext uri="{FF2B5EF4-FFF2-40B4-BE49-F238E27FC236}">
                <a16:creationId xmlns:a16="http://schemas.microsoft.com/office/drawing/2014/main" xmlns="" id="{497622BE-E172-4EC2-A079-435734C32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752" y="3566421"/>
            <a:ext cx="1465826" cy="82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xmlns="" id="{98BCE9F8-9E9A-4663-8F74-0E5A44AE3DA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723" y="3375353"/>
            <a:ext cx="1553019" cy="1164764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xmlns="" id="{C879A69A-FFAB-412F-B426-68AAF5D9AC9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12" y="2568276"/>
            <a:ext cx="930250" cy="697689"/>
          </a:xfrm>
          <a:prstGeom prst="rect">
            <a:avLst/>
          </a:prstGeom>
        </p:spPr>
      </p:pic>
      <p:pic>
        <p:nvPicPr>
          <p:cNvPr id="25" name="Picture 2" descr="R:\Projekte_aktiv\3250_TARLA\2_Kundenaustausch\J_IMAC-Meeting_2015\Fotos\IMG_2749.JPG">
            <a:extLst>
              <a:ext uri="{FF2B5EF4-FFF2-40B4-BE49-F238E27FC236}">
                <a16:creationId xmlns:a16="http://schemas.microsoft.com/office/drawing/2014/main" xmlns="" id="{0C32FE60-EFA8-4CB3-BDCE-F0184D4FD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318" y="4954590"/>
            <a:ext cx="2472757" cy="161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4688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Potential of </a:t>
            </a:r>
            <a:r>
              <a:rPr lang="tr-TR" dirty="0"/>
              <a:t>TARLA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481387"/>
            <a:ext cx="2143108" cy="2062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Rounded MT Bold" pitchFamily="34" charset="0"/>
              </a:rPr>
              <a:t>Superconducting accelerator based electron beam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0 - 40 MeV ,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0-1 (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1.5</a:t>
            </a:r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) mA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40 (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60</a:t>
            </a:r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) kW</a:t>
            </a:r>
          </a:p>
          <a:p>
            <a:pPr algn="ctr"/>
            <a:r>
              <a:rPr lang="tr-TR" sz="1400" dirty="0" err="1">
                <a:solidFill>
                  <a:srgbClr val="FF0000"/>
                </a:solidFill>
                <a:latin typeface="Arial Rounded MT Bold" pitchFamily="34" charset="0"/>
              </a:rPr>
              <a:t>cw</a:t>
            </a:r>
            <a:r>
              <a:rPr lang="en-US" sz="1400" dirty="0">
                <a:solidFill>
                  <a:srgbClr val="FF0000"/>
                </a:solidFill>
                <a:latin typeface="Arial Rounded MT Bold" pitchFamily="34" charset="0"/>
              </a:rPr>
              <a:t> / </a:t>
            </a:r>
            <a:r>
              <a:rPr lang="tr-TR" sz="1400" dirty="0" err="1">
                <a:solidFill>
                  <a:srgbClr val="FF0000"/>
                </a:solidFill>
                <a:latin typeface="Arial Rounded MT Bold" pitchFamily="34" charset="0"/>
              </a:rPr>
              <a:t>pulsed</a:t>
            </a:r>
            <a:endParaRPr lang="en-US" sz="14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grpSp>
        <p:nvGrpSpPr>
          <p:cNvPr id="2" name="Group 117"/>
          <p:cNvGrpSpPr/>
          <p:nvPr/>
        </p:nvGrpSpPr>
        <p:grpSpPr>
          <a:xfrm>
            <a:off x="2143108" y="1202061"/>
            <a:ext cx="6599502" cy="2310378"/>
            <a:chOff x="2143108" y="1202061"/>
            <a:chExt cx="6599502" cy="2310378"/>
          </a:xfrm>
        </p:grpSpPr>
        <p:sp>
          <p:nvSpPr>
            <p:cNvPr id="8" name="TextBox 7"/>
            <p:cNvSpPr txBox="1"/>
            <p:nvPr/>
          </p:nvSpPr>
          <p:spPr>
            <a:xfrm>
              <a:off x="2857488" y="1285860"/>
              <a:ext cx="217034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Free Electron Laser	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27834" y="1202061"/>
              <a:ext cx="3714776" cy="49244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Coherent IR Radiation 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(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3-250 µm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Material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(bio)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physics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(bio)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chemistry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medical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..</a:t>
              </a:r>
              <a:endParaRPr lang="en-US" sz="12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  <p:cxnSp>
          <p:nvCxnSpPr>
            <p:cNvPr id="98" name="Straight Arrow Connector 97"/>
            <p:cNvCxnSpPr>
              <a:stCxn id="4" idx="3"/>
              <a:endCxn id="8" idx="1"/>
            </p:cNvCxnSpPr>
            <p:nvPr/>
          </p:nvCxnSpPr>
          <p:spPr>
            <a:xfrm flipV="1">
              <a:off x="2143108" y="1455137"/>
              <a:ext cx="714380" cy="205730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18"/>
          <p:cNvGrpSpPr/>
          <p:nvPr/>
        </p:nvGrpSpPr>
        <p:grpSpPr>
          <a:xfrm>
            <a:off x="2143108" y="1919525"/>
            <a:ext cx="6599470" cy="1592914"/>
            <a:chOff x="2143108" y="1919525"/>
            <a:chExt cx="6599470" cy="1592914"/>
          </a:xfrm>
        </p:grpSpPr>
        <p:sp>
          <p:nvSpPr>
            <p:cNvPr id="11" name="TextBox 10"/>
            <p:cNvSpPr txBox="1"/>
            <p:nvPr/>
          </p:nvSpPr>
          <p:spPr>
            <a:xfrm>
              <a:off x="5027834" y="1919525"/>
              <a:ext cx="3714744" cy="67710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Pol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a</a:t>
              </a:r>
              <a:r>
                <a:rPr lang="en-US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rized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en-US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Bremmstrahlung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(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0-30 MeV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  <a:endParaRPr lang="en-US" sz="1400" b="1" dirty="0">
                <a:solidFill>
                  <a:srgbClr val="FF0000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  <a:p>
              <a:pPr marL="92075" indent="-92075">
                <a:buFont typeface="Arial" pitchFamily="34" charset="0"/>
                <a:buChar char="•"/>
              </a:pP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Nuclear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Physics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Astrophysics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Radiation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hardness</a:t>
              </a:r>
              <a:endParaRPr lang="en-US" sz="12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  <a:p>
              <a:pPr marL="92075" indent="-92075">
                <a:buFont typeface="Arial" pitchFamily="34" charset="0"/>
                <a:buChar char="•"/>
              </a:pPr>
              <a:r>
                <a:rPr lang="en-US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Ga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ma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induced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positron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spectroscopy</a:t>
              </a:r>
              <a:endParaRPr lang="en-US" sz="12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28926" y="2121091"/>
              <a:ext cx="2098908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Radiator Foil (</a:t>
              </a:r>
              <a:r>
                <a:rPr lang="en-US" sz="16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Al,Nb</a:t>
              </a:r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</a:p>
          </p:txBody>
        </p:sp>
        <p:cxnSp>
          <p:nvCxnSpPr>
            <p:cNvPr id="100" name="Straight Arrow Connector 99"/>
            <p:cNvCxnSpPr>
              <a:stCxn id="4" idx="3"/>
              <a:endCxn id="12" idx="1"/>
            </p:cNvCxnSpPr>
            <p:nvPr/>
          </p:nvCxnSpPr>
          <p:spPr>
            <a:xfrm flipV="1">
              <a:off x="2143108" y="2290368"/>
              <a:ext cx="785818" cy="122207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19"/>
          <p:cNvGrpSpPr/>
          <p:nvPr/>
        </p:nvGrpSpPr>
        <p:grpSpPr>
          <a:xfrm>
            <a:off x="2143108" y="2738310"/>
            <a:ext cx="6599470" cy="774129"/>
            <a:chOff x="2115902" y="2764529"/>
            <a:chExt cx="6599470" cy="774129"/>
          </a:xfrm>
        </p:grpSpPr>
        <p:sp>
          <p:nvSpPr>
            <p:cNvPr id="21" name="TextBox 20"/>
            <p:cNvSpPr txBox="1"/>
            <p:nvPr/>
          </p:nvSpPr>
          <p:spPr>
            <a:xfrm>
              <a:off x="2928926" y="2970034"/>
              <a:ext cx="2071702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Direct Use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00628" y="2764529"/>
              <a:ext cx="3714744" cy="67710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Electron Beam  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(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0-40 MeV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  <a:endParaRPr lang="en-US" sz="1400" b="1" dirty="0">
                <a:solidFill>
                  <a:srgbClr val="FF0000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  <a:p>
              <a:pPr marL="92075" indent="-92075">
                <a:buFont typeface="Arial" pitchFamily="34" charset="0"/>
                <a:buChar char="•"/>
              </a:pPr>
              <a:r>
                <a:rPr lang="en-US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Radyo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biolgy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Detector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study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Thomson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scattering</a:t>
              </a:r>
              <a:endParaRPr lang="en-US" sz="12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  <a:p>
              <a:pPr marL="92075" indent="-92075">
                <a:buFont typeface="Arial" pitchFamily="34" charset="0"/>
                <a:buChar char="•"/>
              </a:pP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Electron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difraction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plasma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studies</a:t>
              </a:r>
              <a:endParaRPr lang="en-US" sz="12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  <p:cxnSp>
          <p:nvCxnSpPr>
            <p:cNvPr id="103" name="Straight Arrow Connector 102"/>
            <p:cNvCxnSpPr>
              <a:stCxn id="4" idx="3"/>
              <a:endCxn id="21" idx="1"/>
            </p:cNvCxnSpPr>
            <p:nvPr/>
          </p:nvCxnSpPr>
          <p:spPr>
            <a:xfrm flipV="1">
              <a:off x="2115902" y="3139311"/>
              <a:ext cx="813024" cy="39934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20"/>
          <p:cNvGrpSpPr/>
          <p:nvPr/>
        </p:nvGrpSpPr>
        <p:grpSpPr>
          <a:xfrm>
            <a:off x="2143108" y="3512439"/>
            <a:ext cx="6606306" cy="536669"/>
            <a:chOff x="2143108" y="3512439"/>
            <a:chExt cx="6606306" cy="536669"/>
          </a:xfrm>
        </p:grpSpPr>
        <p:sp>
          <p:nvSpPr>
            <p:cNvPr id="17" name="TextBox 16"/>
            <p:cNvSpPr txBox="1"/>
            <p:nvPr/>
          </p:nvSpPr>
          <p:spPr>
            <a:xfrm>
              <a:off x="5034670" y="3556665"/>
              <a:ext cx="3714744" cy="49244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Mono Chromatic Positron (10-300 </a:t>
              </a:r>
              <a:r>
                <a:rPr lang="en-US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keV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  <a:endParaRPr lang="tr-TR" sz="1600" dirty="0"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  <a:p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Semiconductors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2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material</a:t>
              </a:r>
              <a:r>
                <a:rPr lang="tr-TR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</a:t>
              </a:r>
              <a:r>
                <a:rPr lang="en-US" sz="12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…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28926" y="3678576"/>
              <a:ext cx="2105744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W  Moderator</a:t>
              </a:r>
            </a:p>
          </p:txBody>
        </p:sp>
        <p:cxnSp>
          <p:nvCxnSpPr>
            <p:cNvPr id="105" name="Straight Arrow Connector 104"/>
            <p:cNvCxnSpPr>
              <a:stCxn id="4" idx="3"/>
              <a:endCxn id="18" idx="1"/>
            </p:cNvCxnSpPr>
            <p:nvPr/>
          </p:nvCxnSpPr>
          <p:spPr>
            <a:xfrm>
              <a:off x="2143108" y="3512439"/>
              <a:ext cx="785818" cy="33541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21"/>
          <p:cNvGrpSpPr/>
          <p:nvPr/>
        </p:nvGrpSpPr>
        <p:grpSpPr>
          <a:xfrm>
            <a:off x="2143108" y="3512439"/>
            <a:ext cx="6606306" cy="1367715"/>
            <a:chOff x="2143108" y="3512439"/>
            <a:chExt cx="6606306" cy="1367715"/>
          </a:xfrm>
        </p:grpSpPr>
        <p:sp>
          <p:nvSpPr>
            <p:cNvPr id="14" name="TextBox 13"/>
            <p:cNvSpPr txBox="1"/>
            <p:nvPr/>
          </p:nvSpPr>
          <p:spPr>
            <a:xfrm>
              <a:off x="2985572" y="4295379"/>
              <a:ext cx="2042262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C</a:t>
              </a:r>
              <a:r>
                <a:rPr lang="tr-TR" sz="16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rystal</a:t>
              </a:r>
              <a:r>
                <a:rPr lang="tr-TR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6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Channeling</a:t>
              </a:r>
              <a:r>
                <a:rPr lang="tr-TR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&amp; </a:t>
              </a:r>
              <a:r>
                <a:rPr lang="tr-TR" sz="14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Compton</a:t>
              </a:r>
              <a:r>
                <a:rPr lang="tr-TR" sz="14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Back</a:t>
              </a:r>
              <a:r>
                <a:rPr lang="tr-TR" sz="14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Scat</a:t>
              </a:r>
              <a:r>
                <a:rPr lang="tr-TR" sz="14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.  </a:t>
              </a:r>
              <a:endParaRPr lang="en-US" sz="1400" dirty="0"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34670" y="4279494"/>
              <a:ext cx="3714744" cy="52322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Quasi Monochromatic X-ray (10-100 </a:t>
              </a:r>
              <a:r>
                <a:rPr lang="en-US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keV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)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Radiation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physics</a:t>
              </a:r>
              <a:r>
                <a:rPr lang="en-US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Radiobiology</a:t>
              </a:r>
              <a:r>
                <a:rPr lang="en-US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..</a:t>
              </a:r>
            </a:p>
          </p:txBody>
        </p:sp>
        <p:cxnSp>
          <p:nvCxnSpPr>
            <p:cNvPr id="107" name="Straight Arrow Connector 106"/>
            <p:cNvCxnSpPr>
              <a:stCxn id="4" idx="3"/>
              <a:endCxn id="14" idx="1"/>
            </p:cNvCxnSpPr>
            <p:nvPr/>
          </p:nvCxnSpPr>
          <p:spPr>
            <a:xfrm>
              <a:off x="2143108" y="3512439"/>
              <a:ext cx="842464" cy="107532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22"/>
          <p:cNvGrpSpPr/>
          <p:nvPr/>
        </p:nvGrpSpPr>
        <p:grpSpPr>
          <a:xfrm>
            <a:off x="2143108" y="3512439"/>
            <a:ext cx="6599470" cy="1935198"/>
            <a:chOff x="2143108" y="3512439"/>
            <a:chExt cx="6599470" cy="1935198"/>
          </a:xfrm>
        </p:grpSpPr>
        <p:sp>
          <p:nvSpPr>
            <p:cNvPr id="71" name="TextBox 70"/>
            <p:cNvSpPr txBox="1"/>
            <p:nvPr/>
          </p:nvSpPr>
          <p:spPr>
            <a:xfrm>
              <a:off x="2928958" y="5065893"/>
              <a:ext cx="209887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Lead Target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27834" y="4924417"/>
              <a:ext cx="3714744" cy="52322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N</a:t>
              </a:r>
              <a:r>
                <a:rPr lang="tr-TR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eut</a:t>
              </a:r>
              <a:r>
                <a:rPr lang="en-US" sz="1400" b="1" dirty="0" err="1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ron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Source (0-30 MeV)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Fission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material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nuclear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physics</a:t>
              </a:r>
              <a:endParaRPr lang="en-US" sz="1400" dirty="0">
                <a:solidFill>
                  <a:srgbClr val="0617BA"/>
                </a:solidFill>
                <a:latin typeface="CMU Sans Serif Demi Condensed" pitchFamily="2" charset="0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  <p:cxnSp>
          <p:nvCxnSpPr>
            <p:cNvPr id="109" name="Straight Arrow Connector 108"/>
            <p:cNvCxnSpPr>
              <a:stCxn id="4" idx="3"/>
              <a:endCxn id="71" idx="1"/>
            </p:cNvCxnSpPr>
            <p:nvPr/>
          </p:nvCxnSpPr>
          <p:spPr>
            <a:xfrm>
              <a:off x="2143108" y="3512439"/>
              <a:ext cx="785850" cy="172273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3"/>
          <p:cNvGrpSpPr/>
          <p:nvPr/>
        </p:nvGrpSpPr>
        <p:grpSpPr>
          <a:xfrm>
            <a:off x="2143108" y="3512439"/>
            <a:ext cx="6599470" cy="2641827"/>
            <a:chOff x="2143108" y="3512439"/>
            <a:chExt cx="6599470" cy="2641827"/>
          </a:xfrm>
        </p:grpSpPr>
        <p:sp>
          <p:nvSpPr>
            <p:cNvPr id="79" name="TextBox 78"/>
            <p:cNvSpPr txBox="1"/>
            <p:nvPr/>
          </p:nvSpPr>
          <p:spPr>
            <a:xfrm>
              <a:off x="2925546" y="5783960"/>
              <a:ext cx="2102287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Bending Magnet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027834" y="5631046"/>
              <a:ext cx="3714744" cy="52322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THz Radiation (0.1</a:t>
              </a:r>
              <a:r>
                <a:rPr lang="tr-TR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-</a:t>
              </a:r>
              <a:r>
                <a:rPr lang="en-US" sz="1400" b="1" dirty="0">
                  <a:solidFill>
                    <a:srgbClr val="FF0000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3 THz) 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Material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research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,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detector</a:t>
              </a:r>
              <a:r>
                <a:rPr lang="tr-TR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 </a:t>
              </a:r>
              <a:r>
                <a:rPr lang="tr-TR" sz="1400" dirty="0" err="1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study</a:t>
              </a:r>
              <a:r>
                <a:rPr lang="en-US" sz="1400" dirty="0">
                  <a:solidFill>
                    <a:srgbClr val="0617BA"/>
                  </a:solidFill>
                  <a:latin typeface="CMU Sans Serif Demi Condensed" pitchFamily="2" charset="0"/>
                  <a:ea typeface="CMU Sans Serif Demi Condensed" pitchFamily="2" charset="0"/>
                  <a:cs typeface="CMU Sans Serif Demi Condensed" pitchFamily="2" charset="0"/>
                </a:rPr>
                <a:t>…</a:t>
              </a:r>
            </a:p>
          </p:txBody>
        </p:sp>
        <p:cxnSp>
          <p:nvCxnSpPr>
            <p:cNvPr id="111" name="Straight Arrow Connector 110"/>
            <p:cNvCxnSpPr>
              <a:stCxn id="4" idx="3"/>
              <a:endCxn id="79" idx="1"/>
            </p:cNvCxnSpPr>
            <p:nvPr/>
          </p:nvCxnSpPr>
          <p:spPr>
            <a:xfrm>
              <a:off x="2143108" y="3512439"/>
              <a:ext cx="782438" cy="244079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Slayt Numarası Yer Tutucusu 4">
            <a:extLst>
              <a:ext uri="{FF2B5EF4-FFF2-40B4-BE49-F238E27FC236}">
                <a16:creationId xmlns:a16="http://schemas.microsoft.com/office/drawing/2014/main" xmlns="" id="{8130337C-548D-46C4-9D76-EA5CA6DBE1F0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12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Altbilgi Yer Tutucusu 3">
            <a:extLst>
              <a:ext uri="{FF2B5EF4-FFF2-40B4-BE49-F238E27FC236}">
                <a16:creationId xmlns:a16="http://schemas.microsoft.com/office/drawing/2014/main" xmlns="" id="{9C807A1E-E616-4D36-9FEE-FC8EF5E4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68161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2400" dirty="0"/>
              <a:t>International Machine </a:t>
            </a:r>
            <a:r>
              <a:rPr lang="tr-TR" sz="2400" dirty="0" err="1"/>
              <a:t>Advisory</a:t>
            </a:r>
            <a:r>
              <a:rPr lang="tr-TR" sz="2400" dirty="0"/>
              <a:t> </a:t>
            </a:r>
            <a:r>
              <a:rPr lang="tr-TR" sz="2400" dirty="0" err="1"/>
              <a:t>Committee</a:t>
            </a:r>
            <a:r>
              <a:rPr lang="tr-TR" sz="2400" dirty="0"/>
              <a:t> (IMAC)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7017" y="811885"/>
            <a:ext cx="81534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1800" dirty="0">
                <a:solidFill>
                  <a:srgbClr val="0070C0"/>
                </a:solidFill>
                <a:latin typeface="Arial" charset="0"/>
                <a:cs typeface="Arial" charset="0"/>
              </a:rPr>
              <a:t>	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Peter MICHEL (HZDR-ELBE, Germany) (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Head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)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	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Ernst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WEIHRETER (HZB-BESSY, Germany)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	Hideaki OHGAKI (Kyoto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University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, Japan)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	Jean R. DELAYEN (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JLab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, USA)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	Susan SMITH (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ASTeC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, UK)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>
                <a:solidFill>
                  <a:srgbClr val="0000FF"/>
                </a:solidFill>
                <a:latin typeface="Arial Narrow" panose="020B0606020202030204" pitchFamily="34" charset="0"/>
                <a:cs typeface="Arial" charset="0"/>
              </a:rPr>
              <a:t>	</a:t>
            </a:r>
            <a:endParaRPr lang="tr-TR" sz="18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1800" dirty="0">
                <a:solidFill>
                  <a:srgbClr val="0070C0"/>
                </a:solidFill>
                <a:latin typeface="Arial" charset="0"/>
                <a:cs typeface="Arial" charset="0"/>
              </a:rPr>
              <a:t>	</a:t>
            </a:r>
            <a:endParaRPr lang="tr-TR" sz="180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tr-TR" sz="18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1800" dirty="0">
                <a:solidFill>
                  <a:srgbClr val="0070C0"/>
                </a:solidFill>
                <a:latin typeface="Arial" charset="0"/>
                <a:cs typeface="Arial" charset="0"/>
              </a:rPr>
              <a:t>	</a:t>
            </a:r>
            <a:endParaRPr lang="tr-TR" sz="18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8 Metin kutusu"/>
          <p:cNvSpPr txBox="1">
            <a:spLocks noChangeArrowheads="1"/>
          </p:cNvSpPr>
          <p:nvPr/>
        </p:nvSpPr>
        <p:spPr bwMode="auto">
          <a:xfrm>
            <a:off x="6040929" y="847966"/>
            <a:ext cx="2340049" cy="7386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  <a:cs typeface="Arial" charset="0"/>
              </a:rPr>
              <a:t>1st Meeting: </a:t>
            </a:r>
          </a:p>
          <a:p>
            <a:r>
              <a:rPr lang="tr-TR" sz="1400" dirty="0" err="1">
                <a:solidFill>
                  <a:srgbClr val="008080"/>
                </a:solidFill>
                <a:cs typeface="Arial" charset="0"/>
              </a:rPr>
              <a:t>December</a:t>
            </a:r>
            <a:r>
              <a:rPr lang="tr-TR" sz="1400" dirty="0">
                <a:solidFill>
                  <a:srgbClr val="008080"/>
                </a:solidFill>
                <a:cs typeface="Arial" charset="0"/>
              </a:rPr>
              <a:t> 4-5, 2009</a:t>
            </a:r>
          </a:p>
          <a:p>
            <a:r>
              <a:rPr lang="tr-TR" sz="1400" dirty="0">
                <a:solidFill>
                  <a:srgbClr val="008080"/>
                </a:solidFill>
                <a:cs typeface="Arial" charset="0"/>
              </a:rPr>
              <a:t>Ankara </a:t>
            </a:r>
            <a:r>
              <a:rPr lang="tr-TR" sz="1400" dirty="0" err="1">
                <a:solidFill>
                  <a:srgbClr val="008080"/>
                </a:solidFill>
                <a:cs typeface="Arial" charset="0"/>
              </a:rPr>
              <a:t>University</a:t>
            </a:r>
            <a:endParaRPr lang="tr-TR" sz="1400" dirty="0">
              <a:solidFill>
                <a:srgbClr val="008080"/>
              </a:solidFill>
            </a:endParaRPr>
          </a:p>
        </p:txBody>
      </p:sp>
      <p:sp>
        <p:nvSpPr>
          <p:cNvPr id="8" name="9 Metin kutusu"/>
          <p:cNvSpPr txBox="1">
            <a:spLocks noChangeArrowheads="1"/>
          </p:cNvSpPr>
          <p:nvPr/>
        </p:nvSpPr>
        <p:spPr bwMode="auto">
          <a:xfrm>
            <a:off x="6038219" y="1643315"/>
            <a:ext cx="2340049" cy="7386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  <a:cs typeface="Arial" charset="0"/>
              </a:rPr>
              <a:t>2nd Meeting: </a:t>
            </a:r>
          </a:p>
          <a:p>
            <a:r>
              <a:rPr lang="tr-TR" sz="1400" dirty="0">
                <a:solidFill>
                  <a:srgbClr val="008080"/>
                </a:solidFill>
                <a:cs typeface="Arial" charset="0"/>
              </a:rPr>
              <a:t>September  2-3, 2010</a:t>
            </a:r>
          </a:p>
          <a:p>
            <a:r>
              <a:rPr lang="tr-TR" sz="1400" dirty="0">
                <a:solidFill>
                  <a:srgbClr val="008080"/>
                </a:solidFill>
                <a:cs typeface="Arial" charset="0"/>
              </a:rPr>
              <a:t>Bodrum, </a:t>
            </a:r>
            <a:r>
              <a:rPr lang="tr-TR" sz="1400" dirty="0" err="1">
                <a:solidFill>
                  <a:srgbClr val="008080"/>
                </a:solidFill>
                <a:cs typeface="Arial" charset="0"/>
              </a:rPr>
              <a:t>Mugla</a:t>
            </a:r>
            <a:r>
              <a:rPr lang="tr-TR" sz="1400" dirty="0">
                <a:solidFill>
                  <a:srgbClr val="008080"/>
                </a:solidFill>
                <a:cs typeface="Arial" charset="0"/>
              </a:rPr>
              <a:t> </a:t>
            </a:r>
            <a:endParaRPr lang="tr-TR" sz="1400" dirty="0">
              <a:solidFill>
                <a:srgbClr val="008080"/>
              </a:solidFill>
            </a:endParaRPr>
          </a:p>
        </p:txBody>
      </p:sp>
      <p:sp>
        <p:nvSpPr>
          <p:cNvPr id="9" name="9 Metin kutusu"/>
          <p:cNvSpPr txBox="1">
            <a:spLocks noChangeArrowheads="1"/>
          </p:cNvSpPr>
          <p:nvPr/>
        </p:nvSpPr>
        <p:spPr bwMode="auto">
          <a:xfrm>
            <a:off x="6033002" y="2438636"/>
            <a:ext cx="2340049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</a:rPr>
              <a:t>3rd Meeting: </a:t>
            </a:r>
          </a:p>
          <a:p>
            <a:r>
              <a:rPr lang="tr-TR" sz="1400" dirty="0">
                <a:solidFill>
                  <a:srgbClr val="008080"/>
                </a:solidFill>
              </a:rPr>
              <a:t>May 12-13, 2011</a:t>
            </a:r>
          </a:p>
          <a:p>
            <a:r>
              <a:rPr lang="tr-TR" sz="1400" dirty="0">
                <a:solidFill>
                  <a:srgbClr val="008080"/>
                </a:solidFill>
              </a:rPr>
              <a:t>IAT, Ankara </a:t>
            </a:r>
            <a:r>
              <a:rPr lang="tr-TR" sz="1400" dirty="0" err="1">
                <a:solidFill>
                  <a:srgbClr val="008080"/>
                </a:solidFill>
              </a:rPr>
              <a:t>University</a:t>
            </a:r>
            <a:r>
              <a:rPr lang="tr-TR" sz="1400" dirty="0">
                <a:solidFill>
                  <a:srgbClr val="008080"/>
                </a:solidFill>
              </a:rPr>
              <a:t> </a:t>
            </a:r>
          </a:p>
        </p:txBody>
      </p:sp>
      <p:sp>
        <p:nvSpPr>
          <p:cNvPr id="10" name="9 Metin kutusu"/>
          <p:cNvSpPr txBox="1">
            <a:spLocks noChangeArrowheads="1"/>
          </p:cNvSpPr>
          <p:nvPr/>
        </p:nvSpPr>
        <p:spPr bwMode="auto">
          <a:xfrm>
            <a:off x="6038219" y="3214604"/>
            <a:ext cx="2340049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</a:rPr>
              <a:t>4th Meeting: </a:t>
            </a:r>
          </a:p>
          <a:p>
            <a:r>
              <a:rPr lang="tr-TR" sz="1400" dirty="0" err="1">
                <a:solidFill>
                  <a:srgbClr val="008080"/>
                </a:solidFill>
              </a:rPr>
              <a:t>March</a:t>
            </a:r>
            <a:r>
              <a:rPr lang="tr-TR" sz="1400" dirty="0">
                <a:solidFill>
                  <a:srgbClr val="008080"/>
                </a:solidFill>
              </a:rPr>
              <a:t> 8-9, 2012</a:t>
            </a:r>
          </a:p>
          <a:p>
            <a:r>
              <a:rPr lang="tr-TR" sz="1400" dirty="0">
                <a:solidFill>
                  <a:srgbClr val="008080"/>
                </a:solidFill>
              </a:rPr>
              <a:t>IAT, Ankara </a:t>
            </a:r>
            <a:r>
              <a:rPr lang="tr-TR" sz="1400" dirty="0" err="1">
                <a:solidFill>
                  <a:srgbClr val="008080"/>
                </a:solidFill>
              </a:rPr>
              <a:t>University</a:t>
            </a:r>
            <a:r>
              <a:rPr lang="tr-TR" sz="1400" dirty="0">
                <a:solidFill>
                  <a:srgbClr val="008080"/>
                </a:solidFill>
              </a:rPr>
              <a:t> </a:t>
            </a:r>
          </a:p>
        </p:txBody>
      </p:sp>
      <p:pic>
        <p:nvPicPr>
          <p:cNvPr id="4098" name="Picture 2" descr="G:\IMAC V seçilmiş resim\IMAC-V_23 April 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77" y="3249005"/>
            <a:ext cx="4435896" cy="33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9 Metin kutusu"/>
          <p:cNvSpPr txBox="1">
            <a:spLocks noChangeArrowheads="1"/>
          </p:cNvSpPr>
          <p:nvPr/>
        </p:nvSpPr>
        <p:spPr bwMode="auto">
          <a:xfrm>
            <a:off x="6052368" y="4008443"/>
            <a:ext cx="2340049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</a:rPr>
              <a:t>5th Meeting: </a:t>
            </a:r>
          </a:p>
          <a:p>
            <a:r>
              <a:rPr lang="tr-TR" sz="1400" dirty="0">
                <a:solidFill>
                  <a:srgbClr val="008080"/>
                </a:solidFill>
              </a:rPr>
              <a:t>April 22-23, 2013</a:t>
            </a:r>
          </a:p>
          <a:p>
            <a:r>
              <a:rPr lang="tr-TR" sz="1400" dirty="0">
                <a:solidFill>
                  <a:srgbClr val="008080"/>
                </a:solidFill>
              </a:rPr>
              <a:t>IAT, Ankara </a:t>
            </a:r>
            <a:r>
              <a:rPr lang="tr-TR" sz="1400" dirty="0" err="1">
                <a:solidFill>
                  <a:srgbClr val="008080"/>
                </a:solidFill>
              </a:rPr>
              <a:t>University</a:t>
            </a:r>
            <a:r>
              <a:rPr lang="tr-TR" sz="1400" dirty="0">
                <a:solidFill>
                  <a:srgbClr val="008080"/>
                </a:solidFill>
              </a:rPr>
              <a:t> </a:t>
            </a:r>
          </a:p>
        </p:txBody>
      </p:sp>
      <p:pic>
        <p:nvPicPr>
          <p:cNvPr id="4099" name="Picture 3" descr="G:\IMAC V seçilmiş resim\TARLA e-Gu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95" y="2636912"/>
            <a:ext cx="230418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Documents and Settings\Ömer.OMER-7D27BB07AA\Desktop\P10309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0415" y="2636912"/>
            <a:ext cx="2304179" cy="1728192"/>
          </a:xfrm>
          <a:prstGeom prst="rect">
            <a:avLst/>
          </a:prstGeom>
          <a:noFill/>
        </p:spPr>
      </p:pic>
      <p:sp>
        <p:nvSpPr>
          <p:cNvPr id="16" name="9 Metin kutusu"/>
          <p:cNvSpPr txBox="1">
            <a:spLocks noChangeArrowheads="1"/>
          </p:cNvSpPr>
          <p:nvPr/>
        </p:nvSpPr>
        <p:spPr bwMode="auto">
          <a:xfrm>
            <a:off x="6056407" y="4802282"/>
            <a:ext cx="2340049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</a:rPr>
              <a:t>6th Meeting: </a:t>
            </a:r>
          </a:p>
          <a:p>
            <a:r>
              <a:rPr lang="tr-TR" sz="1400" dirty="0" err="1">
                <a:solidFill>
                  <a:srgbClr val="008080"/>
                </a:solidFill>
              </a:rPr>
              <a:t>October</a:t>
            </a:r>
            <a:r>
              <a:rPr lang="tr-TR" sz="1400" dirty="0">
                <a:solidFill>
                  <a:srgbClr val="008080"/>
                </a:solidFill>
              </a:rPr>
              <a:t> 20,21, 2014 IAT, Ankara </a:t>
            </a:r>
            <a:r>
              <a:rPr lang="tr-TR" sz="1400" dirty="0" err="1">
                <a:solidFill>
                  <a:srgbClr val="008080"/>
                </a:solidFill>
              </a:rPr>
              <a:t>University</a:t>
            </a:r>
            <a:r>
              <a:rPr lang="tr-TR" sz="1400" dirty="0">
                <a:solidFill>
                  <a:srgbClr val="008080"/>
                </a:solidFill>
              </a:rPr>
              <a:t> </a:t>
            </a:r>
          </a:p>
        </p:txBody>
      </p:sp>
      <p:sp>
        <p:nvSpPr>
          <p:cNvPr id="19" name="9 Metin kutusu"/>
          <p:cNvSpPr txBox="1">
            <a:spLocks noChangeArrowheads="1"/>
          </p:cNvSpPr>
          <p:nvPr/>
        </p:nvSpPr>
        <p:spPr bwMode="auto">
          <a:xfrm>
            <a:off x="6066097" y="5599113"/>
            <a:ext cx="2340049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400" b="1" dirty="0">
                <a:solidFill>
                  <a:srgbClr val="0000FF"/>
                </a:solidFill>
              </a:rPr>
              <a:t>7th Meeting: </a:t>
            </a:r>
          </a:p>
          <a:p>
            <a:r>
              <a:rPr lang="tr-TR" sz="1400" dirty="0" err="1">
                <a:solidFill>
                  <a:srgbClr val="008080"/>
                </a:solidFill>
              </a:rPr>
              <a:t>September</a:t>
            </a:r>
            <a:r>
              <a:rPr lang="tr-TR" sz="1400" dirty="0">
                <a:solidFill>
                  <a:srgbClr val="008080"/>
                </a:solidFill>
              </a:rPr>
              <a:t> 7-8, 2015 IAT, Ankara </a:t>
            </a:r>
            <a:r>
              <a:rPr lang="tr-TR" sz="1400" dirty="0" err="1">
                <a:solidFill>
                  <a:srgbClr val="008080"/>
                </a:solidFill>
              </a:rPr>
              <a:t>University</a:t>
            </a:r>
            <a:r>
              <a:rPr lang="tr-TR" sz="1400" dirty="0">
                <a:solidFill>
                  <a:srgbClr val="008080"/>
                </a:solidFill>
              </a:rPr>
              <a:t> </a:t>
            </a:r>
          </a:p>
        </p:txBody>
      </p:sp>
      <p:sp>
        <p:nvSpPr>
          <p:cNvPr id="15" name="Slayt Numarası Yer Tutucusu 4">
            <a:extLst>
              <a:ext uri="{FF2B5EF4-FFF2-40B4-BE49-F238E27FC236}">
                <a16:creationId xmlns:a16="http://schemas.microsoft.com/office/drawing/2014/main" xmlns="" id="{EA565B49-575F-485E-90C5-9E0B17EDE56D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13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Altbilgi Yer Tutucusu 3">
            <a:extLst>
              <a:ext uri="{FF2B5EF4-FFF2-40B4-BE49-F238E27FC236}">
                <a16:creationId xmlns:a16="http://schemas.microsoft.com/office/drawing/2014/main" xmlns="" id="{4464BAF2-7B58-4DF5-AC48-358F63472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69075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r>
              <a:rPr lang="tr-TR" dirty="0" err="1" smtClean="0"/>
              <a:t>Proposed</a:t>
            </a:r>
            <a:r>
              <a:rPr lang="tr-TR" dirty="0" smtClean="0"/>
              <a:t> TAC </a:t>
            </a:r>
            <a:r>
              <a:rPr lang="tr-TR" dirty="0" err="1" smtClean="0"/>
              <a:t>Facilities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72076" y="716238"/>
            <a:ext cx="9184500" cy="64571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tr-TR" sz="2000" b="1" dirty="0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      </a:t>
            </a:r>
            <a:endParaRPr lang="tr-TR" sz="20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600" b="1" dirty="0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TAC Synchrotron </a:t>
            </a:r>
            <a:r>
              <a:rPr lang="en-US" sz="2600" b="1" dirty="0" err="1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Radiaton</a:t>
            </a:r>
            <a:r>
              <a:rPr lang="en-US" sz="2600" b="1" dirty="0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Facility </a:t>
            </a:r>
            <a:r>
              <a:rPr lang="tr-TR" sz="2600" b="1" dirty="0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(SR) </a:t>
            </a:r>
            <a:endParaRPr lang="en-US" sz="2600" dirty="0" smtClean="0">
              <a:solidFill>
                <a:srgbClr val="0617BA"/>
              </a:solidFill>
              <a:latin typeface="Arial Narrow" panose="020B0606020202030204" pitchFamily="34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0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    </a:t>
            </a:r>
            <a:r>
              <a:rPr lang="tr-TR" sz="20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A third generation light source based on dedicated 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3 </a:t>
            </a:r>
            <a:r>
              <a:rPr lang="en-US" sz="1900" dirty="0" err="1">
                <a:solidFill>
                  <a:srgbClr val="003300"/>
                </a:solidFill>
                <a:latin typeface="Arial" charset="0"/>
                <a:cs typeface="Arial" charset="0"/>
              </a:rPr>
              <a:t>GeV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electron synchrotron</a:t>
            </a:r>
            <a:endParaRPr lang="tr-TR" sz="1900" dirty="0">
              <a:solidFill>
                <a:srgbClr val="00330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TAC SASE FEL Facility </a:t>
            </a:r>
            <a:r>
              <a:rPr lang="tr-TR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(SASE FEL)</a:t>
            </a:r>
            <a:r>
              <a:rPr lang="en-US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</a:t>
            </a:r>
            <a:r>
              <a:rPr lang="tr-TR" sz="2600" dirty="0">
                <a:solidFill>
                  <a:srgbClr val="0617BA"/>
                </a:solidFill>
                <a:latin typeface="Arial" charset="0"/>
                <a:cs typeface="Arial" charset="0"/>
              </a:rPr>
              <a:t> </a:t>
            </a:r>
            <a:endParaRPr lang="en-US" sz="2600" b="1" dirty="0">
              <a:solidFill>
                <a:srgbClr val="0617BA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Arial" charset="0"/>
                <a:cs typeface="Arial" charset="0"/>
              </a:rPr>
              <a:t>     </a:t>
            </a:r>
            <a:r>
              <a:rPr lang="tr-TR" sz="20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A fourth generation light source based on 1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-6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en-US" sz="1900" dirty="0" err="1">
                <a:solidFill>
                  <a:srgbClr val="003300"/>
                </a:solidFill>
                <a:latin typeface="Arial" charset="0"/>
                <a:cs typeface="Arial" charset="0"/>
              </a:rPr>
              <a:t>GeV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electron </a:t>
            </a:r>
            <a:r>
              <a:rPr lang="en-US" sz="1900" dirty="0" err="1">
                <a:solidFill>
                  <a:srgbClr val="003300"/>
                </a:solidFill>
                <a:latin typeface="Arial" charset="0"/>
                <a:cs typeface="Arial" charset="0"/>
              </a:rPr>
              <a:t>linac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TAC Proton Accelerator Facility</a:t>
            </a:r>
            <a:r>
              <a:rPr lang="tr-TR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(PAF) </a:t>
            </a:r>
            <a:endParaRPr lang="en-US" sz="2600" dirty="0">
              <a:solidFill>
                <a:srgbClr val="0617BA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800" dirty="0">
                <a:solidFill>
                  <a:srgbClr val="0000FF"/>
                </a:solidFill>
                <a:latin typeface="Arial" charset="0"/>
                <a:cs typeface="Arial" charset="0"/>
              </a:rPr>
              <a:t>    </a:t>
            </a:r>
            <a:r>
              <a:rPr lang="tr-TR" sz="2000" dirty="0" err="1" smtClean="0">
                <a:solidFill>
                  <a:srgbClr val="003300"/>
                </a:solidFill>
                <a:latin typeface="Arial" charset="0"/>
                <a:cs typeface="Arial" charset="0"/>
              </a:rPr>
              <a:t>Low</a:t>
            </a:r>
            <a:r>
              <a:rPr lang="tr-TR" sz="2000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and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middle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energy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: 3 - 65 - 250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MeV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,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high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energy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: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up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to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2 </a:t>
            </a:r>
            <a:r>
              <a:rPr lang="tr-TR" sz="2000" dirty="0" err="1">
                <a:solidFill>
                  <a:srgbClr val="003300"/>
                </a:solidFill>
                <a:latin typeface="Arial" charset="0"/>
                <a:cs typeface="Arial" charset="0"/>
              </a:rPr>
              <a:t>GeV</a:t>
            </a:r>
            <a:r>
              <a:rPr lang="tr-TR" sz="2000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20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tr-TR" sz="2600" b="1" dirty="0" smtClean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T</a:t>
            </a:r>
            <a:r>
              <a:rPr lang="en-US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AC Particle Factory</a:t>
            </a:r>
            <a:r>
              <a:rPr lang="tr-TR" sz="2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(PF) </a:t>
            </a:r>
            <a:endParaRPr lang="en-US" sz="2600" b="1" dirty="0">
              <a:solidFill>
                <a:srgbClr val="0617BA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1900" dirty="0">
                <a:solidFill>
                  <a:srgbClr val="0070C0"/>
                </a:solidFill>
                <a:latin typeface="Arial" charset="0"/>
                <a:cs typeface="Arial" charset="0"/>
              </a:rPr>
              <a:t>     </a:t>
            </a:r>
            <a:r>
              <a:rPr lang="tr-TR" sz="19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Electron-positron collider 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as a 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charm factory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(</a:t>
            </a:r>
            <a:r>
              <a:rPr lang="en-US" sz="1900" dirty="0" err="1">
                <a:solidFill>
                  <a:srgbClr val="003300"/>
                </a:solidFill>
                <a:latin typeface="Arial" charset="0"/>
                <a:cs typeface="Arial" charset="0"/>
              </a:rPr>
              <a:t>Ec.m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.= 3.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8</a:t>
            </a:r>
            <a:r>
              <a:rPr lang="en-US" sz="1900" dirty="0">
                <a:solidFill>
                  <a:srgbClr val="003300"/>
                </a:solidFill>
                <a:latin typeface="Arial" charset="0"/>
                <a:cs typeface="Arial" charset="0"/>
              </a:rPr>
              <a:t> GeV</a:t>
            </a:r>
            <a:r>
              <a:rPr lang="tr-TR" sz="1900" dirty="0">
                <a:solidFill>
                  <a:srgbClr val="003300"/>
                </a:solidFill>
                <a:latin typeface="Arial" charset="0"/>
                <a:cs typeface="Arial" charset="0"/>
              </a:rPr>
              <a:t>)</a:t>
            </a:r>
            <a:endParaRPr lang="en-US" sz="1900" dirty="0">
              <a:solidFill>
                <a:srgbClr val="00330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1600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tr-TR" sz="160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sz="160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tr-TR" sz="16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     </a:t>
            </a:r>
            <a:endParaRPr lang="en-US" sz="1600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ayt Numarası Yer Tutucusu 4">
            <a:extLst>
              <a:ext uri="{FF2B5EF4-FFF2-40B4-BE49-F238E27FC236}">
                <a16:creationId xmlns:a16="http://schemas.microsoft.com/office/drawing/2014/main" xmlns="" id="{93B90C5D-6DAA-49F8-B343-B46AF1E97BE9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14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Altbilgi Yer Tutucusu 3">
            <a:extLst>
              <a:ext uri="{FF2B5EF4-FFF2-40B4-BE49-F238E27FC236}">
                <a16:creationId xmlns:a16="http://schemas.microsoft.com/office/drawing/2014/main" xmlns="" id="{DF9E42BB-5573-497B-BD02-4AE6FDF2D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6506951" y="1619508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http://tac.en.ankara.edu.tr/sr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4644008" y="2987660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http://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tac.en.ankara.edu.tr/sase-fel 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5724128" y="4427820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http://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tac.en.ankara.edu.tr/paf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4859108" y="5795972"/>
            <a:ext cx="266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http://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tac.en.ankara.edu.tr/pf</a:t>
            </a:r>
            <a:r>
              <a:rPr lang="tr-TR" dirty="0" smtClean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449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A8D277AE-5EF3-407C-833F-A4965BA2F719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2" name="10 Grup"/>
          <p:cNvGrpSpPr/>
          <p:nvPr/>
        </p:nvGrpSpPr>
        <p:grpSpPr>
          <a:xfrm>
            <a:off x="17417" y="-32455"/>
            <a:ext cx="9144000" cy="6858000"/>
            <a:chOff x="0" y="0"/>
            <a:chExt cx="9144000" cy="6858000"/>
          </a:xfrm>
        </p:grpSpPr>
        <p:pic>
          <p:nvPicPr>
            <p:cNvPr id="38915" name="Picture 2" descr="C:\Documents and Settings\Ömer.OMER-7D27BB07AA\Desktop\TRT Türk\TAC3D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6" name="7 Metin kutusu"/>
            <p:cNvSpPr txBox="1">
              <a:spLocks noChangeArrowheads="1"/>
            </p:cNvSpPr>
            <p:nvPr/>
          </p:nvSpPr>
          <p:spPr bwMode="auto">
            <a:xfrm>
              <a:off x="2987824" y="6165304"/>
              <a:ext cx="4776787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 sz="2400" dirty="0">
                  <a:solidFill>
                    <a:schemeClr val="bg1"/>
                  </a:solidFill>
                </a:rPr>
                <a:t>“</a:t>
              </a:r>
              <a:r>
                <a:rPr lang="tr-TR" sz="2400" dirty="0" err="1">
                  <a:solidFill>
                    <a:schemeClr val="bg1"/>
                  </a:solidFill>
                </a:rPr>
                <a:t>Green</a:t>
              </a:r>
              <a:r>
                <a:rPr lang="tr-TR" sz="2400" dirty="0">
                  <a:solidFill>
                    <a:schemeClr val="bg1"/>
                  </a:solidFill>
                </a:rPr>
                <a:t> </a:t>
              </a:r>
              <a:r>
                <a:rPr lang="tr-TR" sz="2400" dirty="0" err="1">
                  <a:solidFill>
                    <a:schemeClr val="bg1"/>
                  </a:solidFill>
                </a:rPr>
                <a:t>field</a:t>
              </a:r>
              <a:r>
                <a:rPr lang="tr-TR" sz="2400" dirty="0">
                  <a:solidFill>
                    <a:schemeClr val="bg1"/>
                  </a:solidFill>
                </a:rPr>
                <a:t>” </a:t>
              </a:r>
              <a:r>
                <a:rPr lang="tr-TR" sz="2400" dirty="0" err="1">
                  <a:solidFill>
                    <a:schemeClr val="bg1"/>
                  </a:solidFill>
                </a:rPr>
                <a:t>campus</a:t>
              </a:r>
              <a:r>
                <a:rPr lang="tr-TR" sz="2400" dirty="0">
                  <a:solidFill>
                    <a:schemeClr val="bg1"/>
                  </a:solidFill>
                </a:rPr>
                <a:t> </a:t>
              </a:r>
              <a:r>
                <a:rPr lang="tr-TR" sz="2400" dirty="0" err="1">
                  <a:solidFill>
                    <a:schemeClr val="bg1"/>
                  </a:solidFill>
                </a:rPr>
                <a:t>view</a:t>
              </a:r>
              <a:r>
                <a:rPr lang="tr-TR" sz="2400" dirty="0">
                  <a:solidFill>
                    <a:schemeClr val="bg1"/>
                  </a:solidFill>
                </a:rPr>
                <a:t> of TAC</a:t>
              </a:r>
            </a:p>
          </p:txBody>
        </p:sp>
        <p:sp>
          <p:nvSpPr>
            <p:cNvPr id="38917" name="8 Metin kutusu"/>
            <p:cNvSpPr txBox="1">
              <a:spLocks noChangeArrowheads="1"/>
            </p:cNvSpPr>
            <p:nvPr/>
          </p:nvSpPr>
          <p:spPr bwMode="auto">
            <a:xfrm>
              <a:off x="3059832" y="3284984"/>
              <a:ext cx="17970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 dirty="0">
                  <a:solidFill>
                    <a:srgbClr val="FFFF00"/>
                  </a:solidFill>
                </a:rPr>
                <a:t>TAC SR </a:t>
              </a:r>
              <a:r>
                <a:rPr lang="tr-TR" dirty="0" err="1">
                  <a:solidFill>
                    <a:srgbClr val="FFFF00"/>
                  </a:solidFill>
                </a:rPr>
                <a:t>Facility</a:t>
              </a:r>
              <a:endParaRPr lang="tr-TR" dirty="0">
                <a:solidFill>
                  <a:srgbClr val="FFFF00"/>
                </a:solidFill>
              </a:endParaRPr>
            </a:p>
          </p:txBody>
        </p:sp>
        <p:sp>
          <p:nvSpPr>
            <p:cNvPr id="38918" name="10 Metin kutusu"/>
            <p:cNvSpPr txBox="1">
              <a:spLocks noChangeArrowheads="1"/>
            </p:cNvSpPr>
            <p:nvPr/>
          </p:nvSpPr>
          <p:spPr bwMode="auto">
            <a:xfrm>
              <a:off x="5256213" y="1557338"/>
              <a:ext cx="263366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>
                  <a:solidFill>
                    <a:srgbClr val="FFFF00"/>
                  </a:solidFill>
                </a:rPr>
                <a:t>TAC SASE FEL Facility</a:t>
              </a:r>
            </a:p>
          </p:txBody>
        </p:sp>
        <p:sp>
          <p:nvSpPr>
            <p:cNvPr id="38919" name="11 Metin kutusu"/>
            <p:cNvSpPr txBox="1">
              <a:spLocks noChangeArrowheads="1"/>
            </p:cNvSpPr>
            <p:nvPr/>
          </p:nvSpPr>
          <p:spPr bwMode="auto">
            <a:xfrm>
              <a:off x="2016125" y="1268413"/>
              <a:ext cx="16277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 dirty="0">
                  <a:solidFill>
                    <a:srgbClr val="FFFF00"/>
                  </a:solidFill>
                </a:rPr>
                <a:t>TAC PAF </a:t>
              </a:r>
              <a:r>
                <a:rPr lang="tr-TR" dirty="0" err="1">
                  <a:solidFill>
                    <a:srgbClr val="FFFF00"/>
                  </a:solidFill>
                </a:rPr>
                <a:t>Facility</a:t>
              </a:r>
              <a:endParaRPr lang="tr-TR" dirty="0">
                <a:solidFill>
                  <a:srgbClr val="FFFF00"/>
                </a:solidFill>
              </a:endParaRPr>
            </a:p>
          </p:txBody>
        </p:sp>
        <p:sp>
          <p:nvSpPr>
            <p:cNvPr id="38920" name="12 Metin kutusu"/>
            <p:cNvSpPr txBox="1">
              <a:spLocks noChangeArrowheads="1"/>
            </p:cNvSpPr>
            <p:nvPr/>
          </p:nvSpPr>
          <p:spPr bwMode="auto">
            <a:xfrm>
              <a:off x="0" y="5445224"/>
              <a:ext cx="2579688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 dirty="0" err="1">
                  <a:solidFill>
                    <a:srgbClr val="FFFF00"/>
                  </a:solidFill>
                </a:rPr>
                <a:t>Other</a:t>
              </a:r>
              <a:r>
                <a:rPr lang="tr-TR" dirty="0">
                  <a:solidFill>
                    <a:srgbClr val="FFFF00"/>
                  </a:solidFill>
                </a:rPr>
                <a:t> </a:t>
              </a:r>
              <a:r>
                <a:rPr lang="tr-TR" dirty="0" err="1">
                  <a:solidFill>
                    <a:srgbClr val="FFFF00"/>
                  </a:solidFill>
                </a:rPr>
                <a:t>Buildings</a:t>
              </a:r>
              <a:r>
                <a:rPr lang="tr-TR" dirty="0">
                  <a:solidFill>
                    <a:srgbClr val="FFFF00"/>
                  </a:solidFill>
                </a:rPr>
                <a:t>:</a:t>
              </a:r>
            </a:p>
            <a:p>
              <a:r>
                <a:rPr lang="tr-TR" dirty="0" err="1">
                  <a:solidFill>
                    <a:srgbClr val="FFC000"/>
                  </a:solidFill>
                </a:rPr>
                <a:t>Institutes</a:t>
              </a:r>
              <a:r>
                <a:rPr lang="tr-TR" dirty="0">
                  <a:solidFill>
                    <a:srgbClr val="FFC000"/>
                  </a:solidFill>
                </a:rPr>
                <a:t>, </a:t>
              </a:r>
              <a:r>
                <a:rPr lang="tr-TR" dirty="0" err="1">
                  <a:solidFill>
                    <a:srgbClr val="FFC000"/>
                  </a:solidFill>
                </a:rPr>
                <a:t>User</a:t>
              </a:r>
              <a:r>
                <a:rPr lang="tr-TR" dirty="0">
                  <a:solidFill>
                    <a:srgbClr val="FFC000"/>
                  </a:solidFill>
                </a:rPr>
                <a:t> </a:t>
              </a:r>
              <a:r>
                <a:rPr lang="tr-TR" dirty="0" err="1">
                  <a:solidFill>
                    <a:srgbClr val="FFC000"/>
                  </a:solidFill>
                </a:rPr>
                <a:t>offices</a:t>
              </a:r>
              <a:r>
                <a:rPr lang="tr-TR" dirty="0">
                  <a:solidFill>
                    <a:srgbClr val="FFC000"/>
                  </a:solidFill>
                </a:rPr>
                <a:t>, </a:t>
              </a:r>
            </a:p>
            <a:p>
              <a:r>
                <a:rPr lang="tr-TR" dirty="0" err="1">
                  <a:solidFill>
                    <a:srgbClr val="FFC000"/>
                  </a:solidFill>
                </a:rPr>
                <a:t>Workshops</a:t>
              </a:r>
              <a:r>
                <a:rPr lang="tr-TR" dirty="0">
                  <a:solidFill>
                    <a:srgbClr val="FFC000"/>
                  </a:solidFill>
                </a:rPr>
                <a:t>, </a:t>
              </a:r>
              <a:r>
                <a:rPr lang="tr-TR" dirty="0" err="1">
                  <a:solidFill>
                    <a:srgbClr val="FFC000"/>
                  </a:solidFill>
                </a:rPr>
                <a:t>Library</a:t>
              </a:r>
              <a:r>
                <a:rPr lang="tr-TR" dirty="0">
                  <a:solidFill>
                    <a:srgbClr val="FFC000"/>
                  </a:solidFill>
                </a:rPr>
                <a:t>,</a:t>
              </a:r>
            </a:p>
            <a:p>
              <a:r>
                <a:rPr lang="tr-TR" dirty="0" err="1">
                  <a:solidFill>
                    <a:srgbClr val="FFC000"/>
                  </a:solidFill>
                </a:rPr>
                <a:t>Guesthouse</a:t>
              </a:r>
              <a:r>
                <a:rPr lang="tr-TR" dirty="0">
                  <a:solidFill>
                    <a:srgbClr val="FFC000"/>
                  </a:solidFill>
                </a:rPr>
                <a:t>  </a:t>
              </a:r>
              <a:r>
                <a:rPr lang="tr-TR" dirty="0" err="1">
                  <a:solidFill>
                    <a:srgbClr val="FFC000"/>
                  </a:solidFill>
                </a:rPr>
                <a:t>etc</a:t>
              </a:r>
              <a:r>
                <a:rPr lang="tr-TR" dirty="0">
                  <a:solidFill>
                    <a:srgbClr val="FFC000"/>
                  </a:solidFill>
                </a:rPr>
                <a:t>.</a:t>
              </a:r>
            </a:p>
          </p:txBody>
        </p:sp>
        <p:sp>
          <p:nvSpPr>
            <p:cNvPr id="38921" name="13 Metin kutusu"/>
            <p:cNvSpPr txBox="1">
              <a:spLocks noChangeArrowheads="1"/>
            </p:cNvSpPr>
            <p:nvPr/>
          </p:nvSpPr>
          <p:spPr bwMode="auto">
            <a:xfrm>
              <a:off x="3095625" y="2133600"/>
              <a:ext cx="29797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 dirty="0" err="1">
                  <a:solidFill>
                    <a:srgbClr val="FFFF00"/>
                  </a:solidFill>
                </a:rPr>
                <a:t>Linac</a:t>
              </a:r>
              <a:r>
                <a:rPr lang="tr-TR" dirty="0">
                  <a:solidFill>
                    <a:srgbClr val="FFFF00"/>
                  </a:solidFill>
                </a:rPr>
                <a:t> on Ring PF (</a:t>
              </a:r>
              <a:r>
                <a:rPr lang="tr-TR" dirty="0" err="1">
                  <a:solidFill>
                    <a:srgbClr val="FFFF00"/>
                  </a:solidFill>
                </a:rPr>
                <a:t>optional</a:t>
              </a:r>
              <a:r>
                <a:rPr lang="tr-TR" dirty="0">
                  <a:solidFill>
                    <a:srgbClr val="FFFF00"/>
                  </a:solidFill>
                </a:rPr>
                <a:t>)</a:t>
              </a:r>
            </a:p>
          </p:txBody>
        </p:sp>
      </p:grpSp>
      <p:sp>
        <p:nvSpPr>
          <p:cNvPr id="12" name="Slayt Numarası Yer Tutucusu 4">
            <a:extLst>
              <a:ext uri="{FF2B5EF4-FFF2-40B4-BE49-F238E27FC236}">
                <a16:creationId xmlns:a16="http://schemas.microsoft.com/office/drawing/2014/main" xmlns="" id="{F7A8F315-8B3D-49D0-B7A2-BDFDECFF5603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15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769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2400" dirty="0"/>
              <a:t>International </a:t>
            </a:r>
            <a:r>
              <a:rPr lang="tr-TR" sz="2400" dirty="0" err="1"/>
              <a:t>Scientific</a:t>
            </a:r>
            <a:r>
              <a:rPr lang="tr-TR" sz="2400" dirty="0"/>
              <a:t> </a:t>
            </a:r>
            <a:r>
              <a:rPr lang="tr-TR" sz="2400" dirty="0" err="1"/>
              <a:t>Advisory</a:t>
            </a:r>
            <a:r>
              <a:rPr lang="tr-TR" sz="2400" dirty="0"/>
              <a:t> </a:t>
            </a:r>
            <a:r>
              <a:rPr lang="tr-TR" sz="2400" dirty="0" err="1"/>
              <a:t>Committe</a:t>
            </a:r>
            <a:r>
              <a:rPr lang="tr-TR" sz="2400" dirty="0"/>
              <a:t> (ISAC</a:t>
            </a:r>
            <a:r>
              <a:rPr lang="tr-TR" dirty="0"/>
              <a:t>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1241" y="1150080"/>
            <a:ext cx="5616624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Ercan ALP (Argonne National Laboratory, USA) </a:t>
            </a:r>
            <a:r>
              <a:rPr lang="en-US" sz="1600" b="1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(Head)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Behçet ALPAT (INFN Perugia, Italy)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David M. ASNER (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PNL, USA) 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Swapan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CHATTOPADHYAY (</a:t>
            </a:r>
            <a:r>
              <a:rPr lang="en-US" sz="16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Cockroft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 Institute, UK)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tr-TR" sz="16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Eugene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</a:rPr>
              <a:t> LEVICHEV  (BINP, </a:t>
            </a:r>
            <a:r>
              <a:rPr lang="tr-TR" sz="16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Russia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</a:rPr>
              <a:t>)</a:t>
            </a:r>
            <a:endParaRPr lang="tr-TR" sz="1600" dirty="0">
              <a:solidFill>
                <a:srgbClr val="0617BA"/>
              </a:solidFill>
              <a:latin typeface="Arial Narrow" panose="020B0606020202030204" pitchFamily="34" charset="0"/>
              <a:ea typeface="ＭＳ Ｐゴシック" pitchFamily="34" charset="-128"/>
              <a:cs typeface="Arial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Yasar ONEL (</a:t>
            </a:r>
            <a:r>
              <a:rPr lang="tr-TR" sz="16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Univ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. of Iowa, USA)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Luigi PALUMBO (INFN </a:t>
            </a:r>
            <a:r>
              <a:rPr lang="en-US" sz="16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Frascati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, Italy)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Ken PEACH (Oxford University, UK) 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Roland SAUERBREY (FZD, Germany)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Zehra SAYERS (</a:t>
            </a:r>
            <a:r>
              <a:rPr lang="en-US" sz="1600" dirty="0" err="1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Sabancı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 University, Turkey)</a:t>
            </a:r>
            <a:endParaRPr lang="tr-TR" sz="1600" dirty="0">
              <a:solidFill>
                <a:srgbClr val="0617BA"/>
              </a:solidFill>
              <a:latin typeface="Arial Narrow" panose="020B0606020202030204" pitchFamily="34" charset="0"/>
              <a:cs typeface="Arial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Saleh SULTANSOY (TOBB ETU, Turkey)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Ali TANRIKUT (TAEK, Turkey)</a:t>
            </a:r>
            <a:endParaRPr lang="en-US" sz="1600" dirty="0">
              <a:solidFill>
                <a:srgbClr val="0617BA"/>
              </a:solidFill>
              <a:latin typeface="Arial Narrow" panose="020B0606020202030204" pitchFamily="34" charset="0"/>
              <a:cs typeface="Arial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Gökhan UNEL (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UCI &amp; </a:t>
            </a: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CERN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) </a:t>
            </a:r>
            <a:endParaRPr lang="en-US" sz="1600" dirty="0">
              <a:solidFill>
                <a:srgbClr val="0617BA"/>
              </a:solidFill>
              <a:latin typeface="Arial Narrow" panose="020B0606020202030204" pitchFamily="34" charset="0"/>
              <a:cs typeface="Arial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Helmut WIEDEMANN (Stanford University, USA)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Frank ZIMMERMANN (CERN</a:t>
            </a:r>
            <a:r>
              <a:rPr lang="tr-TR" sz="1600" dirty="0">
                <a:solidFill>
                  <a:srgbClr val="0617BA"/>
                </a:solidFill>
                <a:latin typeface="Arial Narrow" panose="020B0606020202030204" pitchFamily="34" charset="0"/>
                <a:cs typeface="Arial" charset="0"/>
              </a:rPr>
              <a:t>)</a:t>
            </a:r>
            <a:endParaRPr lang="tr-TR" sz="1600" dirty="0">
              <a:solidFill>
                <a:srgbClr val="0617BA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7 Metin kutusu"/>
          <p:cNvSpPr txBox="1">
            <a:spLocks noChangeArrowheads="1"/>
          </p:cNvSpPr>
          <p:nvPr/>
        </p:nvSpPr>
        <p:spPr bwMode="auto">
          <a:xfrm>
            <a:off x="6282299" y="1191151"/>
            <a:ext cx="2088232" cy="5001369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100" b="1" dirty="0">
                <a:solidFill>
                  <a:srgbClr val="0000FF"/>
                </a:solidFill>
              </a:rPr>
              <a:t>1st Meeting: 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October</a:t>
            </a:r>
            <a:r>
              <a:rPr lang="tr-TR" sz="1100" b="1" dirty="0">
                <a:solidFill>
                  <a:srgbClr val="008080"/>
                </a:solidFill>
              </a:rPr>
              <a:t> 8-9, 2009</a:t>
            </a:r>
          </a:p>
          <a:p>
            <a:r>
              <a:rPr lang="tr-TR" sz="1100" dirty="0">
                <a:solidFill>
                  <a:srgbClr val="008080"/>
                </a:solidFill>
              </a:rPr>
              <a:t>Ankara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r>
              <a:rPr lang="tr-TR" sz="1100" dirty="0">
                <a:solidFill>
                  <a:srgbClr val="008080"/>
                </a:solidFill>
              </a:rPr>
              <a:t>  </a:t>
            </a:r>
          </a:p>
          <a:p>
            <a:r>
              <a:rPr lang="tr-TR" sz="1100" b="1" dirty="0">
                <a:solidFill>
                  <a:srgbClr val="008080"/>
                </a:solidFill>
              </a:rPr>
              <a:t>Ankara, </a:t>
            </a:r>
            <a:r>
              <a:rPr lang="tr-TR" sz="1100" b="1" dirty="0" err="1">
                <a:solidFill>
                  <a:srgbClr val="008080"/>
                </a:solidFill>
              </a:rPr>
              <a:t>Turkey</a:t>
            </a:r>
            <a:r>
              <a:rPr lang="tr-TR" sz="1100" b="1" dirty="0">
                <a:solidFill>
                  <a:srgbClr val="008080"/>
                </a:solidFill>
              </a:rPr>
              <a:t> </a:t>
            </a:r>
          </a:p>
          <a:p>
            <a:endParaRPr lang="tr-TR" sz="1100" b="1" dirty="0">
              <a:solidFill>
                <a:srgbClr val="0066FF"/>
              </a:solidFill>
            </a:endParaRPr>
          </a:p>
          <a:p>
            <a:r>
              <a:rPr lang="tr-TR" sz="1100" b="1" dirty="0">
                <a:solidFill>
                  <a:srgbClr val="0000FF"/>
                </a:solidFill>
              </a:rPr>
              <a:t>2nd Meeting:  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June</a:t>
            </a:r>
            <a:r>
              <a:rPr lang="tr-TR" sz="1100" b="1" dirty="0">
                <a:solidFill>
                  <a:srgbClr val="008080"/>
                </a:solidFill>
              </a:rPr>
              <a:t> 21-22, 2010 </a:t>
            </a:r>
          </a:p>
          <a:p>
            <a:r>
              <a:rPr lang="tr-TR" sz="1100" dirty="0">
                <a:solidFill>
                  <a:srgbClr val="008080"/>
                </a:solidFill>
              </a:rPr>
              <a:t>Boğaziçi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r>
              <a:rPr lang="tr-TR" sz="1100" dirty="0">
                <a:solidFill>
                  <a:srgbClr val="008080"/>
                </a:solidFill>
              </a:rPr>
              <a:t> </a:t>
            </a:r>
            <a:r>
              <a:rPr lang="tr-TR" sz="1100" b="1" dirty="0" err="1">
                <a:solidFill>
                  <a:srgbClr val="008080"/>
                </a:solidFill>
              </a:rPr>
              <a:t>Istanbul</a:t>
            </a:r>
            <a:r>
              <a:rPr lang="tr-TR" sz="1100" b="1" dirty="0">
                <a:solidFill>
                  <a:srgbClr val="008080"/>
                </a:solidFill>
              </a:rPr>
              <a:t>, </a:t>
            </a:r>
            <a:r>
              <a:rPr lang="tr-TR" sz="1100" b="1" dirty="0" err="1">
                <a:solidFill>
                  <a:srgbClr val="008080"/>
                </a:solidFill>
              </a:rPr>
              <a:t>Turkey</a:t>
            </a:r>
            <a:r>
              <a:rPr lang="tr-TR" sz="1100" b="1" dirty="0">
                <a:solidFill>
                  <a:srgbClr val="008080"/>
                </a:solidFill>
              </a:rPr>
              <a:t> </a:t>
            </a:r>
          </a:p>
          <a:p>
            <a:endParaRPr lang="tr-TR" sz="1100" b="1" dirty="0">
              <a:solidFill>
                <a:srgbClr val="0066FF"/>
              </a:solidFill>
            </a:endParaRPr>
          </a:p>
          <a:p>
            <a:r>
              <a:rPr lang="tr-TR" sz="1100" b="1" dirty="0">
                <a:solidFill>
                  <a:srgbClr val="0000FF"/>
                </a:solidFill>
              </a:rPr>
              <a:t>3rd Meeting:</a:t>
            </a:r>
            <a:endParaRPr lang="tr-TR" sz="1100" b="1" dirty="0">
              <a:solidFill>
                <a:srgbClr val="0066FF"/>
              </a:solidFill>
            </a:endParaRPr>
          </a:p>
          <a:p>
            <a:r>
              <a:rPr lang="tr-TR" sz="1100" b="1" dirty="0">
                <a:solidFill>
                  <a:srgbClr val="008080"/>
                </a:solidFill>
              </a:rPr>
              <a:t>May 9-10, 2011</a:t>
            </a:r>
          </a:p>
          <a:p>
            <a:r>
              <a:rPr lang="tr-TR" sz="1100" dirty="0">
                <a:solidFill>
                  <a:srgbClr val="008080"/>
                </a:solidFill>
              </a:rPr>
              <a:t>Ankara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endParaRPr lang="tr-TR" sz="1100" dirty="0">
              <a:solidFill>
                <a:srgbClr val="008080"/>
              </a:solidFill>
            </a:endParaRPr>
          </a:p>
          <a:p>
            <a:r>
              <a:rPr lang="tr-TR" sz="1100" b="1" dirty="0">
                <a:solidFill>
                  <a:srgbClr val="008080"/>
                </a:solidFill>
              </a:rPr>
              <a:t>Ankara, </a:t>
            </a:r>
            <a:r>
              <a:rPr lang="tr-TR" sz="1100" b="1" dirty="0" err="1">
                <a:solidFill>
                  <a:srgbClr val="008080"/>
                </a:solidFill>
              </a:rPr>
              <a:t>Turkey</a:t>
            </a:r>
            <a:r>
              <a:rPr lang="tr-TR" sz="1100" b="1" dirty="0">
                <a:solidFill>
                  <a:srgbClr val="008080"/>
                </a:solidFill>
              </a:rPr>
              <a:t> </a:t>
            </a:r>
          </a:p>
          <a:p>
            <a:endParaRPr lang="tr-TR" sz="1100" b="1" dirty="0">
              <a:solidFill>
                <a:srgbClr val="0066FF"/>
              </a:solidFill>
            </a:endParaRPr>
          </a:p>
          <a:p>
            <a:r>
              <a:rPr lang="tr-TR" sz="1100" b="1" dirty="0">
                <a:solidFill>
                  <a:srgbClr val="0000FF"/>
                </a:solidFill>
              </a:rPr>
              <a:t>4th Meeting: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June</a:t>
            </a:r>
            <a:r>
              <a:rPr lang="tr-TR" sz="1100" b="1" dirty="0">
                <a:solidFill>
                  <a:srgbClr val="008080"/>
                </a:solidFill>
              </a:rPr>
              <a:t> 11-12, 2012</a:t>
            </a:r>
          </a:p>
          <a:p>
            <a:r>
              <a:rPr lang="tr-TR" sz="1100" dirty="0" err="1">
                <a:solidFill>
                  <a:srgbClr val="008080"/>
                </a:solidFill>
              </a:rPr>
              <a:t>Istanbul</a:t>
            </a:r>
            <a:r>
              <a:rPr lang="tr-TR" sz="1100" dirty="0">
                <a:solidFill>
                  <a:srgbClr val="008080"/>
                </a:solidFill>
              </a:rPr>
              <a:t>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r>
              <a:rPr lang="tr-TR" sz="1100" dirty="0">
                <a:solidFill>
                  <a:srgbClr val="008080"/>
                </a:solidFill>
              </a:rPr>
              <a:t> 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Istanbul</a:t>
            </a:r>
            <a:r>
              <a:rPr lang="tr-TR" sz="1100" b="1" dirty="0">
                <a:solidFill>
                  <a:srgbClr val="008080"/>
                </a:solidFill>
              </a:rPr>
              <a:t>, Turkey</a:t>
            </a:r>
          </a:p>
          <a:p>
            <a:endParaRPr lang="tr-TR" sz="1100" b="1" dirty="0">
              <a:solidFill>
                <a:srgbClr val="008080"/>
              </a:solidFill>
            </a:endParaRPr>
          </a:p>
          <a:p>
            <a:r>
              <a:rPr lang="tr-TR" sz="1100" b="1" dirty="0">
                <a:solidFill>
                  <a:srgbClr val="0000FF"/>
                </a:solidFill>
              </a:rPr>
              <a:t>5th Meeting: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June</a:t>
            </a:r>
            <a:r>
              <a:rPr lang="tr-TR" sz="1100" b="1" dirty="0">
                <a:solidFill>
                  <a:srgbClr val="008080"/>
                </a:solidFill>
              </a:rPr>
              <a:t> 24-25, 2013</a:t>
            </a:r>
          </a:p>
          <a:p>
            <a:r>
              <a:rPr lang="tr-TR" sz="1100" dirty="0">
                <a:solidFill>
                  <a:srgbClr val="008080"/>
                </a:solidFill>
              </a:rPr>
              <a:t>Ankara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endParaRPr lang="tr-TR" sz="1100" dirty="0">
              <a:solidFill>
                <a:srgbClr val="008080"/>
              </a:solidFill>
            </a:endParaRPr>
          </a:p>
          <a:p>
            <a:r>
              <a:rPr lang="tr-TR" sz="1100" b="1" dirty="0">
                <a:solidFill>
                  <a:srgbClr val="008080"/>
                </a:solidFill>
              </a:rPr>
              <a:t>Ankara, </a:t>
            </a:r>
            <a:r>
              <a:rPr lang="tr-TR" sz="1100" b="1" dirty="0" err="1">
                <a:solidFill>
                  <a:srgbClr val="008080"/>
                </a:solidFill>
              </a:rPr>
              <a:t>Turkey</a:t>
            </a:r>
            <a:r>
              <a:rPr lang="tr-TR" sz="1100" b="1" dirty="0">
                <a:solidFill>
                  <a:srgbClr val="008080"/>
                </a:solidFill>
              </a:rPr>
              <a:t> </a:t>
            </a:r>
          </a:p>
          <a:p>
            <a:endParaRPr lang="tr-TR" sz="1100" b="1" dirty="0">
              <a:solidFill>
                <a:srgbClr val="008080"/>
              </a:solidFill>
            </a:endParaRPr>
          </a:p>
          <a:p>
            <a:r>
              <a:rPr lang="tr-TR" sz="1100" b="1" dirty="0">
                <a:solidFill>
                  <a:srgbClr val="0000FF"/>
                </a:solidFill>
              </a:rPr>
              <a:t>6th Meeting:</a:t>
            </a:r>
          </a:p>
          <a:p>
            <a:r>
              <a:rPr lang="tr-TR" sz="1100" b="1" dirty="0" err="1">
                <a:solidFill>
                  <a:srgbClr val="008080"/>
                </a:solidFill>
              </a:rPr>
              <a:t>July</a:t>
            </a:r>
            <a:r>
              <a:rPr lang="tr-TR" sz="1100" b="1" dirty="0">
                <a:solidFill>
                  <a:srgbClr val="008080"/>
                </a:solidFill>
              </a:rPr>
              <a:t>  7-8, 2014</a:t>
            </a:r>
          </a:p>
          <a:p>
            <a:r>
              <a:rPr lang="tr-TR" sz="1100" dirty="0" err="1">
                <a:solidFill>
                  <a:srgbClr val="008080"/>
                </a:solidFill>
              </a:rPr>
              <a:t>Istanbul</a:t>
            </a:r>
            <a:r>
              <a:rPr lang="tr-TR" sz="1100" dirty="0">
                <a:solidFill>
                  <a:srgbClr val="008080"/>
                </a:solidFill>
              </a:rPr>
              <a:t> </a:t>
            </a:r>
            <a:r>
              <a:rPr lang="tr-TR" sz="1100" dirty="0" err="1">
                <a:solidFill>
                  <a:srgbClr val="008080"/>
                </a:solidFill>
              </a:rPr>
              <a:t>University</a:t>
            </a:r>
            <a:endParaRPr lang="tr-TR" sz="1100" dirty="0">
              <a:solidFill>
                <a:srgbClr val="008080"/>
              </a:solidFill>
            </a:endParaRPr>
          </a:p>
          <a:p>
            <a:r>
              <a:rPr lang="tr-TR" sz="1100" b="1" dirty="0" err="1">
                <a:solidFill>
                  <a:srgbClr val="008080"/>
                </a:solidFill>
              </a:rPr>
              <a:t>Istanbul</a:t>
            </a:r>
            <a:r>
              <a:rPr lang="tr-TR" sz="1100" b="1" dirty="0">
                <a:solidFill>
                  <a:srgbClr val="008080"/>
                </a:solidFill>
              </a:rPr>
              <a:t>, </a:t>
            </a:r>
            <a:r>
              <a:rPr lang="tr-TR" sz="1100" b="1" dirty="0" err="1">
                <a:solidFill>
                  <a:srgbClr val="008080"/>
                </a:solidFill>
              </a:rPr>
              <a:t>Turkey</a:t>
            </a:r>
            <a:r>
              <a:rPr lang="tr-TR" sz="1100" b="1" dirty="0">
                <a:solidFill>
                  <a:srgbClr val="008080"/>
                </a:solidFill>
              </a:rPr>
              <a:t> </a:t>
            </a:r>
          </a:p>
        </p:txBody>
      </p:sp>
      <p:sp>
        <p:nvSpPr>
          <p:cNvPr id="9" name="Slayt Numarası Yer Tutucusu 4">
            <a:extLst>
              <a:ext uri="{FF2B5EF4-FFF2-40B4-BE49-F238E27FC236}">
                <a16:creationId xmlns:a16="http://schemas.microsoft.com/office/drawing/2014/main" xmlns="" id="{8A8322BC-32A4-4E28-81D0-EEF6DCB9E41C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16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Altbilgi Yer Tutucusu 3">
            <a:extLst>
              <a:ext uri="{FF2B5EF4-FFF2-40B4-BE49-F238E27FC236}">
                <a16:creationId xmlns:a16="http://schemas.microsoft.com/office/drawing/2014/main" xmlns="" id="{314D5CF6-7329-441C-A330-9272512FF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6818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 International </a:t>
            </a:r>
            <a:r>
              <a:rPr lang="tr-TR" dirty="0" err="1"/>
              <a:t>MoUs</a:t>
            </a:r>
            <a:r>
              <a:rPr lang="tr-TR" dirty="0"/>
              <a:t> in Frame of TAC 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827584" y="4252413"/>
            <a:ext cx="788511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tr-TR" alt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Memorandum of Understandings between </a:t>
            </a:r>
            <a:r>
              <a:rPr lang="tr-TR" altLang="tr-TR" sz="2000" b="1" dirty="0">
                <a:solidFill>
                  <a:srgbClr val="0617BA"/>
                </a:solidFill>
                <a:latin typeface="Arial Narrow" panose="020B0606020202030204" pitchFamily="34" charset="0"/>
              </a:rPr>
              <a:t>TAC</a:t>
            </a:r>
            <a:r>
              <a:rPr lang="tr-TR" alt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(Turkey) and </a:t>
            </a:r>
          </a:p>
          <a:p>
            <a:pPr algn="just"/>
            <a:endParaRPr lang="tr-TR" altLang="tr-TR" sz="2000" dirty="0">
              <a:solidFill>
                <a:srgbClr val="0631BA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DESY, 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Germany (1996)  		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     IHEP-BEPC, </a:t>
            </a:r>
            <a:r>
              <a:rPr lang="tr-TR" altLang="tr-TR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China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(2011) </a:t>
            </a:r>
          </a:p>
          <a:p>
            <a:pPr algn="just"/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CERN CLIC CTF3, </a:t>
            </a:r>
            <a:r>
              <a:rPr lang="tr-TR" altLang="tr-TR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Switzerland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(2004)      </a:t>
            </a:r>
            <a:r>
              <a:rPr lang="tr-TR" altLang="tr-TR" sz="2000" b="1" dirty="0" err="1">
                <a:solidFill>
                  <a:srgbClr val="0631BA"/>
                </a:solidFill>
                <a:latin typeface="Arial Narrow" panose="020B0606020202030204" pitchFamily="34" charset="0"/>
              </a:rPr>
              <a:t>European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 XFEL, 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Germany (2012)  </a:t>
            </a:r>
          </a:p>
          <a:p>
            <a:pPr algn="just"/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BESSY-II, 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Germany (2007)                         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ESS, </a:t>
            </a:r>
            <a:r>
              <a:rPr lang="tr-TR" altLang="tr-TR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Sweden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(2013) </a:t>
            </a:r>
          </a:p>
          <a:p>
            <a:pPr algn="just"/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HZDR, 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Germany (2007)                              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INFN, </a:t>
            </a:r>
            <a:r>
              <a:rPr lang="tr-TR" altLang="tr-TR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Italy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(2013) </a:t>
            </a:r>
          </a:p>
          <a:p>
            <a:pPr algn="just"/>
            <a:r>
              <a:rPr lang="tr-TR" altLang="tr-TR" sz="2000" b="1" dirty="0" err="1">
                <a:solidFill>
                  <a:srgbClr val="0631BA"/>
                </a:solidFill>
                <a:latin typeface="Arial Narrow" panose="020B0606020202030204" pitchFamily="34" charset="0"/>
              </a:rPr>
              <a:t>The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b="1" dirty="0" err="1">
                <a:solidFill>
                  <a:srgbClr val="0631BA"/>
                </a:solidFill>
                <a:latin typeface="Arial Narrow" panose="020B0606020202030204" pitchFamily="34" charset="0"/>
              </a:rPr>
              <a:t>Cockcroft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b="1" dirty="0" err="1">
                <a:solidFill>
                  <a:srgbClr val="0631BA"/>
                </a:solidFill>
                <a:latin typeface="Arial Narrow" panose="020B0606020202030204" pitchFamily="34" charset="0"/>
              </a:rPr>
              <a:t>Institute</a:t>
            </a:r>
            <a:r>
              <a:rPr lang="tr-TR" altLang="tr-TR" sz="2000" b="1" dirty="0">
                <a:solidFill>
                  <a:srgbClr val="0631BA"/>
                </a:solidFill>
                <a:latin typeface="Arial Narrow" panose="020B0606020202030204" pitchFamily="34" charset="0"/>
              </a:rPr>
              <a:t>, </a:t>
            </a:r>
            <a:r>
              <a:rPr lang="tr-TR" altLang="tr-TR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UK (2011) </a:t>
            </a:r>
          </a:p>
        </p:txBody>
      </p:sp>
      <p:grpSp>
        <p:nvGrpSpPr>
          <p:cNvPr id="8" name="Grup 7"/>
          <p:cNvGrpSpPr/>
          <p:nvPr/>
        </p:nvGrpSpPr>
        <p:grpSpPr>
          <a:xfrm>
            <a:off x="899592" y="872208"/>
            <a:ext cx="6624736" cy="3348879"/>
            <a:chOff x="0" y="1078057"/>
            <a:chExt cx="9144000" cy="4906981"/>
          </a:xfrm>
        </p:grpSpPr>
        <p:pic>
          <p:nvPicPr>
            <p:cNvPr id="9" name="Picture 2" descr="G:\Çalıştay-sunum.Ö-Yavaş\robinson-projectio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05088"/>
              <a:ext cx="9144000" cy="46799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23 Köşeleri Yuvarlanmış Dikdörtgen Belirtme Çizgisi"/>
            <p:cNvSpPr/>
            <p:nvPr/>
          </p:nvSpPr>
          <p:spPr>
            <a:xfrm>
              <a:off x="7596189" y="2997040"/>
              <a:ext cx="1547811" cy="468475"/>
            </a:xfrm>
            <a:prstGeom prst="wedgeRoundRectCallout">
              <a:avLst>
                <a:gd name="adj1" fmla="val -36898"/>
                <a:gd name="adj2" fmla="val -111464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 sz="1100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endParaRPr lang="tr-TR" sz="800" b="1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JAPAN </a:t>
              </a:r>
            </a:p>
            <a:p>
              <a:pPr algn="ctr">
                <a:defRPr/>
              </a:pPr>
              <a:r>
                <a:rPr lang="tr-TR" sz="800" b="1" dirty="0" err="1">
                  <a:solidFill>
                    <a:srgbClr val="388C34"/>
                  </a:solidFill>
                </a:rPr>
                <a:t>iFEL</a:t>
              </a:r>
              <a:r>
                <a:rPr lang="tr-TR" sz="800" b="1" dirty="0">
                  <a:solidFill>
                    <a:srgbClr val="388C34"/>
                  </a:solidFill>
                </a:rPr>
                <a:t>, JAERI, KEK</a:t>
              </a:r>
            </a:p>
            <a:p>
              <a:pPr algn="ctr">
                <a:defRPr/>
              </a:pPr>
              <a:endParaRPr lang="tr-TR" dirty="0"/>
            </a:p>
          </p:txBody>
        </p:sp>
        <p:sp>
          <p:nvSpPr>
            <p:cNvPr id="11" name="24 Köşeleri Yuvarlanmış Dikdörtgen Belirtme Çizgisi"/>
            <p:cNvSpPr/>
            <p:nvPr/>
          </p:nvSpPr>
          <p:spPr>
            <a:xfrm>
              <a:off x="3391327" y="1395412"/>
              <a:ext cx="1372465" cy="503237"/>
            </a:xfrm>
            <a:prstGeom prst="wedgeRoundRectCallout">
              <a:avLst>
                <a:gd name="adj1" fmla="val 22005"/>
                <a:gd name="adj2" fmla="val 71903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ENGLAND</a:t>
              </a:r>
            </a:p>
            <a:p>
              <a:pPr algn="ctr">
                <a:defRPr/>
              </a:pPr>
              <a:r>
                <a:rPr lang="tr-TR" sz="800" b="1" dirty="0" err="1">
                  <a:solidFill>
                    <a:srgbClr val="0617BA"/>
                  </a:solidFill>
                </a:rPr>
                <a:t>Cockcroft</a:t>
              </a:r>
              <a:r>
                <a:rPr lang="tr-TR" sz="800" b="1" dirty="0">
                  <a:solidFill>
                    <a:srgbClr val="0617BA"/>
                  </a:solidFill>
                </a:rPr>
                <a:t> </a:t>
              </a:r>
              <a:r>
                <a:rPr lang="tr-TR" sz="800" b="1" dirty="0" err="1">
                  <a:solidFill>
                    <a:srgbClr val="0617BA"/>
                  </a:solidFill>
                </a:rPr>
                <a:t>Inst</a:t>
              </a:r>
              <a:r>
                <a:rPr lang="tr-TR" sz="800" b="1" dirty="0">
                  <a:solidFill>
                    <a:srgbClr val="0617BA"/>
                  </a:solidFill>
                </a:rPr>
                <a:t>. </a:t>
              </a:r>
              <a:endParaRPr lang="tr-TR" sz="800" b="1" dirty="0"/>
            </a:p>
          </p:txBody>
        </p:sp>
        <p:sp>
          <p:nvSpPr>
            <p:cNvPr id="12" name="25 Köşeleri Yuvarlanmış Dikdörtgen Belirtme Çizgisi"/>
            <p:cNvSpPr/>
            <p:nvPr/>
          </p:nvSpPr>
          <p:spPr>
            <a:xfrm>
              <a:off x="225160" y="1428020"/>
              <a:ext cx="2020562" cy="561118"/>
            </a:xfrm>
            <a:prstGeom prst="wedgeRoundRectCallout">
              <a:avLst>
                <a:gd name="adj1" fmla="val 52029"/>
                <a:gd name="adj2" fmla="val 133531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1100" b="1" dirty="0">
                  <a:solidFill>
                    <a:schemeClr val="tx2">
                      <a:lumMod val="50000"/>
                    </a:schemeClr>
                  </a:solidFill>
                </a:rPr>
                <a:t>USA  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388C34"/>
                  </a:solidFill>
                </a:rPr>
                <a:t>ANL, </a:t>
              </a:r>
              <a:r>
                <a:rPr lang="tr-TR" sz="800" b="1" dirty="0" err="1">
                  <a:solidFill>
                    <a:srgbClr val="388C34"/>
                  </a:solidFill>
                </a:rPr>
                <a:t>JLab</a:t>
              </a:r>
              <a:r>
                <a:rPr lang="tr-TR" sz="800" b="1" dirty="0">
                  <a:solidFill>
                    <a:srgbClr val="388C34"/>
                  </a:solidFill>
                </a:rPr>
                <a:t> </a:t>
              </a:r>
              <a:endParaRPr lang="tr-TR" sz="800" dirty="0">
                <a:solidFill>
                  <a:srgbClr val="388C34"/>
                </a:solidFill>
              </a:endParaRPr>
            </a:p>
          </p:txBody>
        </p:sp>
        <p:sp>
          <p:nvSpPr>
            <p:cNvPr id="13" name="26 Köşeleri Yuvarlanmış Dikdörtgen Belirtme Çizgisi"/>
            <p:cNvSpPr/>
            <p:nvPr/>
          </p:nvSpPr>
          <p:spPr>
            <a:xfrm>
              <a:off x="7308850" y="1916113"/>
              <a:ext cx="1439863" cy="469900"/>
            </a:xfrm>
            <a:prstGeom prst="wedgeRoundRectCallout">
              <a:avLst>
                <a:gd name="adj1" fmla="val -78972"/>
                <a:gd name="adj2" fmla="val 109517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CHINA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0617BA"/>
                  </a:solidFill>
                </a:rPr>
                <a:t>IHEP, BESIII </a:t>
              </a:r>
              <a:endParaRPr lang="tr-TR" sz="800" dirty="0">
                <a:solidFill>
                  <a:srgbClr val="0617BA"/>
                </a:solidFill>
              </a:endParaRPr>
            </a:p>
          </p:txBody>
        </p:sp>
        <p:sp>
          <p:nvSpPr>
            <p:cNvPr id="14" name="27 Köşeleri Yuvarlanmış Dikdörtgen Belirtme Çizgisi"/>
            <p:cNvSpPr/>
            <p:nvPr/>
          </p:nvSpPr>
          <p:spPr>
            <a:xfrm>
              <a:off x="6732589" y="1447799"/>
              <a:ext cx="1439862" cy="468313"/>
            </a:xfrm>
            <a:prstGeom prst="wedgeRoundRectCallout">
              <a:avLst>
                <a:gd name="adj1" fmla="val -81016"/>
                <a:gd name="adj2" fmla="val 84285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RUSSIA 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388C34"/>
                  </a:solidFill>
                </a:rPr>
                <a:t>BINP </a:t>
              </a:r>
              <a:endParaRPr lang="tr-TR" sz="800" dirty="0">
                <a:solidFill>
                  <a:srgbClr val="388C34"/>
                </a:solidFill>
              </a:endParaRPr>
            </a:p>
          </p:txBody>
        </p:sp>
        <p:sp>
          <p:nvSpPr>
            <p:cNvPr id="15" name="28 Köşeleri Yuvarlanmış Dikdörtgen Belirtme Çizgisi"/>
            <p:cNvSpPr/>
            <p:nvPr/>
          </p:nvSpPr>
          <p:spPr>
            <a:xfrm>
              <a:off x="2799743" y="1989137"/>
              <a:ext cx="1411897" cy="503237"/>
            </a:xfrm>
            <a:prstGeom prst="wedgeRoundRectCallout">
              <a:avLst>
                <a:gd name="adj1" fmla="val 80454"/>
                <a:gd name="adj2" fmla="val 20566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SWITZERLAND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0617BA"/>
                  </a:solidFill>
                </a:rPr>
                <a:t>CERN </a:t>
              </a:r>
              <a:endParaRPr lang="tr-TR" sz="800" b="1" dirty="0"/>
            </a:p>
          </p:txBody>
        </p:sp>
        <p:sp>
          <p:nvSpPr>
            <p:cNvPr id="16" name="29 Köşeleri Yuvarlanmış Dikdörtgen Belirtme Çizgisi"/>
            <p:cNvSpPr/>
            <p:nvPr/>
          </p:nvSpPr>
          <p:spPr>
            <a:xfrm>
              <a:off x="3276600" y="2565400"/>
              <a:ext cx="1150938" cy="503238"/>
            </a:xfrm>
            <a:prstGeom prst="wedgeRoundRectCallout">
              <a:avLst>
                <a:gd name="adj1" fmla="val 89896"/>
                <a:gd name="adj2" fmla="val -67979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ITALY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tr-TR" sz="800" b="1" dirty="0">
                  <a:solidFill>
                    <a:srgbClr val="0617BA"/>
                  </a:solidFill>
                </a:rPr>
                <a:t>INFN</a:t>
              </a:r>
            </a:p>
          </p:txBody>
        </p:sp>
        <p:sp>
          <p:nvSpPr>
            <p:cNvPr id="17" name="31 Köşeleri Yuvarlanmış Dikdörtgen Belirtme Çizgisi"/>
            <p:cNvSpPr/>
            <p:nvPr/>
          </p:nvSpPr>
          <p:spPr>
            <a:xfrm>
              <a:off x="4787900" y="1078057"/>
              <a:ext cx="1860543" cy="838056"/>
            </a:xfrm>
            <a:prstGeom prst="wedgeRoundRectCallout">
              <a:avLst>
                <a:gd name="adj1" fmla="val -52295"/>
                <a:gd name="adj2" fmla="val 88912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GERMANY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0617BA"/>
                  </a:solidFill>
                </a:rPr>
                <a:t>DESY, FZB-BESSY, FZDR, </a:t>
              </a:r>
              <a:r>
                <a:rPr lang="tr-TR" sz="800" b="1" dirty="0" err="1">
                  <a:solidFill>
                    <a:srgbClr val="0617BA"/>
                  </a:solidFill>
                </a:rPr>
                <a:t>European</a:t>
              </a:r>
              <a:r>
                <a:rPr lang="tr-TR" sz="800" b="1" dirty="0">
                  <a:solidFill>
                    <a:srgbClr val="0617BA"/>
                  </a:solidFill>
                </a:rPr>
                <a:t> XFEL</a:t>
              </a:r>
            </a:p>
          </p:txBody>
        </p:sp>
        <p:sp>
          <p:nvSpPr>
            <p:cNvPr id="18" name="32 Köşeleri Yuvarlanmış Dikdörtgen Belirtme Çizgisi"/>
            <p:cNvSpPr/>
            <p:nvPr/>
          </p:nvSpPr>
          <p:spPr>
            <a:xfrm>
              <a:off x="5648325" y="2781746"/>
              <a:ext cx="1152525" cy="503238"/>
            </a:xfrm>
            <a:prstGeom prst="wedgeRoundRectCallout">
              <a:avLst>
                <a:gd name="adj1" fmla="val -64055"/>
                <a:gd name="adj2" fmla="val -61422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JORDAN </a:t>
              </a:r>
              <a:r>
                <a:rPr lang="tr-TR" sz="800" b="1" dirty="0">
                  <a:solidFill>
                    <a:srgbClr val="0617BA"/>
                  </a:solidFill>
                </a:rPr>
                <a:t>SESAME</a:t>
              </a:r>
            </a:p>
          </p:txBody>
        </p:sp>
        <p:sp>
          <p:nvSpPr>
            <p:cNvPr id="20" name="29 Köşeleri Yuvarlanmış Dikdörtgen Belirtme Çizgisi"/>
            <p:cNvSpPr/>
            <p:nvPr/>
          </p:nvSpPr>
          <p:spPr>
            <a:xfrm>
              <a:off x="4195416" y="3084720"/>
              <a:ext cx="1055239" cy="504824"/>
            </a:xfrm>
            <a:prstGeom prst="wedgeRoundRectCallout">
              <a:avLst>
                <a:gd name="adj1" fmla="val -7209"/>
                <a:gd name="adj2" fmla="val -237004"/>
                <a:gd name="adj3" fmla="val 16667"/>
              </a:avLst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SWEDEN 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tr-TR" sz="800" b="1" dirty="0">
                  <a:solidFill>
                    <a:srgbClr val="0617BA"/>
                  </a:solidFill>
                </a:rPr>
                <a:t>ESS </a:t>
              </a:r>
            </a:p>
          </p:txBody>
        </p:sp>
        <p:sp>
          <p:nvSpPr>
            <p:cNvPr id="19" name="34 Köşeleri Yuvarlanmış Dikdörtgen Belirtme Çizgisi"/>
            <p:cNvSpPr/>
            <p:nvPr/>
          </p:nvSpPr>
          <p:spPr>
            <a:xfrm>
              <a:off x="5580063" y="2205038"/>
              <a:ext cx="1152525" cy="503237"/>
            </a:xfrm>
            <a:prstGeom prst="wedgeRoundRectCallout">
              <a:avLst>
                <a:gd name="adj1" fmla="val -70621"/>
                <a:gd name="adj2" fmla="val 9103"/>
                <a:gd name="adj3" fmla="val 16667"/>
              </a:avLst>
            </a:prstGeom>
            <a:solidFill>
              <a:schemeClr val="bg1"/>
            </a:solidFill>
            <a:ln w="25400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r-TR" sz="800" b="1" dirty="0">
                  <a:solidFill>
                    <a:srgbClr val="FF0000"/>
                  </a:solidFill>
                </a:rPr>
                <a:t>TURKEY</a:t>
              </a:r>
            </a:p>
            <a:p>
              <a:pPr algn="ctr">
                <a:defRPr/>
              </a:pPr>
              <a:r>
                <a:rPr lang="tr-TR" sz="800" b="1" dirty="0">
                  <a:solidFill>
                    <a:srgbClr val="FF0000"/>
                  </a:solidFill>
                </a:rPr>
                <a:t>TAC </a:t>
              </a:r>
            </a:p>
          </p:txBody>
        </p:sp>
      </p:grpSp>
      <p:sp>
        <p:nvSpPr>
          <p:cNvPr id="21" name="Slayt Numarası Yer Tutucusu 4">
            <a:extLst>
              <a:ext uri="{FF2B5EF4-FFF2-40B4-BE49-F238E27FC236}">
                <a16:creationId xmlns:a16="http://schemas.microsoft.com/office/drawing/2014/main" xmlns="" id="{91C082F2-9A14-4170-B185-D5680432B090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17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559109FF-AB95-4C4D-B853-2DAF6E36A106}"/>
              </a:ext>
            </a:extLst>
          </p:cNvPr>
          <p:cNvSpPr txBox="1"/>
          <p:nvPr/>
        </p:nvSpPr>
        <p:spPr>
          <a:xfrm>
            <a:off x="5173045" y="6243153"/>
            <a:ext cx="3323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03300"/>
                </a:solidFill>
              </a:rPr>
              <a:t>&gt; 300 </a:t>
            </a:r>
            <a:r>
              <a:rPr lang="tr-TR" sz="1600" dirty="0" err="1">
                <a:solidFill>
                  <a:srgbClr val="003300"/>
                </a:solidFill>
              </a:rPr>
              <a:t>scientific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visits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to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these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centers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22" name="Altbilgi Yer Tutucusu 3">
            <a:extLst>
              <a:ext uri="{FF2B5EF4-FFF2-40B4-BE49-F238E27FC236}">
                <a16:creationId xmlns:a16="http://schemas.microsoft.com/office/drawing/2014/main" xmlns="" id="{09172E66-EEEC-46AE-B28C-FDC2A94EE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41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Başlık 1"/>
          <p:cNvSpPr>
            <a:spLocks noGrp="1"/>
          </p:cNvSpPr>
          <p:nvPr>
            <p:ph type="ctrTitle"/>
          </p:nvPr>
        </p:nvSpPr>
        <p:spPr>
          <a:xfrm>
            <a:off x="755576" y="188913"/>
            <a:ext cx="7772400" cy="503237"/>
          </a:xfrm>
        </p:spPr>
        <p:txBody>
          <a:bodyPr/>
          <a:lstStyle/>
          <a:p>
            <a:pPr eaLnBrk="1" hangingPunct="1"/>
            <a:r>
              <a:rPr lang="tr-TR" altLang="tr-TR" sz="2400" dirty="0"/>
              <a:t>International </a:t>
            </a:r>
            <a:r>
              <a:rPr lang="tr-TR" altLang="tr-TR" sz="2400" dirty="0" err="1"/>
              <a:t>Collaborations</a:t>
            </a:r>
            <a:r>
              <a:rPr lang="tr-TR" altLang="tr-TR" sz="2400" dirty="0"/>
              <a:t> on </a:t>
            </a:r>
            <a:r>
              <a:rPr lang="tr-TR" altLang="tr-TR" sz="2400" dirty="0" err="1"/>
              <a:t>Light</a:t>
            </a:r>
            <a:r>
              <a:rPr lang="tr-TR" altLang="tr-TR" sz="2400" dirty="0"/>
              <a:t> </a:t>
            </a:r>
            <a:r>
              <a:rPr lang="tr-TR" altLang="tr-TR" sz="2400" dirty="0" err="1"/>
              <a:t>Sources</a:t>
            </a:r>
            <a:r>
              <a:rPr lang="tr-TR" altLang="tr-TR" dirty="0"/>
              <a:t> </a:t>
            </a:r>
          </a:p>
        </p:txBody>
      </p:sp>
      <p:sp>
        <p:nvSpPr>
          <p:cNvPr id="30725" name="7 Metin kutusu"/>
          <p:cNvSpPr txBox="1">
            <a:spLocks noChangeArrowheads="1"/>
          </p:cNvSpPr>
          <p:nvPr/>
        </p:nvSpPr>
        <p:spPr bwMode="auto">
          <a:xfrm>
            <a:off x="2268538" y="1196975"/>
            <a:ext cx="6875462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404040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b="1" dirty="0">
                <a:solidFill>
                  <a:srgbClr val="003300"/>
                </a:solidFill>
                <a:latin typeface="Arial Narrow" panose="020B0606020202030204" pitchFamily="34" charset="0"/>
              </a:rPr>
              <a:t>ESUO</a:t>
            </a:r>
            <a:r>
              <a:rPr lang="tr-TR" alt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: </a:t>
            </a:r>
            <a:r>
              <a:rPr lang="tr-TR" altLang="tr-TR" sz="20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E</a:t>
            </a:r>
            <a:r>
              <a:rPr lang="tr-TR" altLang="tr-T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uropean</a:t>
            </a:r>
            <a:r>
              <a:rPr lang="tr-TR" altLang="tr-T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tr-TR" altLang="tr-T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ynchrotron</a:t>
            </a:r>
            <a:r>
              <a:rPr lang="tr-TR" altLang="tr-T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U</a:t>
            </a:r>
            <a:r>
              <a:rPr lang="tr-TR" altLang="tr-T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ser </a:t>
            </a:r>
            <a:r>
              <a:rPr lang="tr-TR" altLang="tr-TR" sz="20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O</a:t>
            </a:r>
            <a:r>
              <a:rPr lang="tr-TR" altLang="tr-T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rganization</a:t>
            </a:r>
            <a:r>
              <a:rPr lang="tr-TR" altLang="tr-T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 dirty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 dirty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 dirty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CALIPSOPlus</a:t>
            </a:r>
            <a:r>
              <a:rPr lang="tr-TR" alt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:</a:t>
            </a:r>
            <a:r>
              <a:rPr lang="tr-TR" altLang="tr-TR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C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oordinated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>
                <a:solidFill>
                  <a:srgbClr val="C00000"/>
                </a:solidFill>
                <a:latin typeface="Arial Narrow" panose="020B0606020202030204" pitchFamily="34" charset="0"/>
              </a:rPr>
              <a:t>A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ccess 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LI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ght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sources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P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romote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S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tandards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and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O</a:t>
            </a:r>
            <a:r>
              <a:rPr lang="tr-TR" altLang="tr-TR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ptimization</a:t>
            </a:r>
            <a:r>
              <a:rPr lang="tr-TR" altLang="tr-TR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800" dirty="0">
                <a:solidFill>
                  <a:srgbClr val="C00000"/>
                </a:solidFill>
                <a:latin typeface="Arial Narrow" panose="020B0606020202030204" pitchFamily="34" charset="0"/>
              </a:rPr>
              <a:t>(EU H2020 Project) </a:t>
            </a:r>
          </a:p>
        </p:txBody>
      </p:sp>
      <p:pic>
        <p:nvPicPr>
          <p:cNvPr id="30726" name="Picture 5" descr="G:\IR FEL önemli\ESUOLOGO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15113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420938"/>
            <a:ext cx="18256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3644900"/>
            <a:ext cx="4222751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231652" y="4452084"/>
            <a:ext cx="4811671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r-TR" b="1" dirty="0" err="1">
                <a:solidFill>
                  <a:srgbClr val="C00000"/>
                </a:solidFill>
                <a:latin typeface="+mn-lt"/>
                <a:ea typeface="+mn-ea"/>
              </a:rPr>
              <a:t>The</a:t>
            </a:r>
            <a:r>
              <a:rPr lang="tr-TR" b="1" dirty="0">
                <a:solidFill>
                  <a:srgbClr val="C00000"/>
                </a:solidFill>
                <a:latin typeface="+mn-lt"/>
                <a:ea typeface="+mn-ea"/>
              </a:rPr>
              <a:t> 20 </a:t>
            </a:r>
            <a:r>
              <a:rPr lang="tr-TR" b="1" dirty="0" err="1">
                <a:solidFill>
                  <a:srgbClr val="C00000"/>
                </a:solidFill>
                <a:latin typeface="+mn-lt"/>
                <a:ea typeface="+mn-ea"/>
              </a:rPr>
              <a:t>consortium</a:t>
            </a:r>
            <a:r>
              <a:rPr lang="tr-TR" b="1" dirty="0">
                <a:solidFill>
                  <a:srgbClr val="C00000"/>
                </a:solidFill>
                <a:latin typeface="+mn-lt"/>
                <a:ea typeface="+mn-ea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+mn-lt"/>
                <a:ea typeface="+mn-ea"/>
              </a:rPr>
              <a:t>members</a:t>
            </a:r>
            <a:r>
              <a:rPr lang="tr-TR" b="1" dirty="0">
                <a:solidFill>
                  <a:srgbClr val="C00000"/>
                </a:solidFill>
                <a:latin typeface="+mn-lt"/>
                <a:ea typeface="+mn-ea"/>
              </a:rPr>
              <a:t> of </a:t>
            </a:r>
            <a:r>
              <a:rPr lang="tr-TR" b="1" dirty="0" err="1">
                <a:solidFill>
                  <a:srgbClr val="C00000"/>
                </a:solidFill>
                <a:latin typeface="+mn-lt"/>
                <a:ea typeface="+mn-ea"/>
              </a:rPr>
              <a:t>CALIPSOPlus</a:t>
            </a:r>
            <a:endParaRPr lang="tr-TR" b="1" dirty="0">
              <a:solidFill>
                <a:srgbClr val="C00000"/>
              </a:solidFill>
              <a:latin typeface="+mn-lt"/>
              <a:ea typeface="+mn-ea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tr-TR" sz="1500" dirty="0">
                <a:solidFill>
                  <a:srgbClr val="404040"/>
                </a:solidFill>
                <a:latin typeface="+mn-lt"/>
                <a:ea typeface="+mn-ea"/>
              </a:rPr>
              <a:t>	</a:t>
            </a:r>
            <a:r>
              <a:rPr lang="tr-TR" dirty="0">
                <a:solidFill>
                  <a:srgbClr val="3366FF"/>
                </a:solidFill>
                <a:latin typeface="Arial Narrow" panose="020B0606020202030204" pitchFamily="34" charset="0"/>
              </a:rPr>
              <a:t>ALBA, AU (ISA),  CLIO(CNRS), DESY, </a:t>
            </a:r>
            <a:r>
              <a:rPr lang="tr-TR" dirty="0" err="1">
                <a:solidFill>
                  <a:srgbClr val="3366FF"/>
                </a:solidFill>
                <a:latin typeface="Arial Narrow" panose="020B0606020202030204" pitchFamily="34" charset="0"/>
              </a:rPr>
              <a:t>Diamond</a:t>
            </a:r>
            <a:r>
              <a:rPr lang="tr-TR" dirty="0">
                <a:solidFill>
                  <a:srgbClr val="3366FF"/>
                </a:solidFill>
                <a:latin typeface="Arial Narrow" panose="020B0606020202030204" pitchFamily="34" charset="0"/>
              </a:rPr>
              <a:t>, </a:t>
            </a:r>
            <a:r>
              <a:rPr lang="tr-TR" dirty="0" err="1">
                <a:solidFill>
                  <a:srgbClr val="3366FF"/>
                </a:solidFill>
                <a:latin typeface="Arial Narrow" panose="020B0606020202030204" pitchFamily="34" charset="0"/>
              </a:rPr>
              <a:t>Elettra</a:t>
            </a:r>
            <a:r>
              <a:rPr lang="tr-TR" dirty="0">
                <a:solidFill>
                  <a:srgbClr val="3366FF"/>
                </a:solidFill>
                <a:latin typeface="Arial Narrow" panose="020B0606020202030204" pitchFamily="34" charset="0"/>
              </a:rPr>
              <a:t>, EMBL, ESRF, BESSY(HZB), FELBE(HZDR), ANKA(KIT), INFN, MAXIV, PSI-SLS, FELIX(RU), SOLARIS, SOLEIL, STFC, </a:t>
            </a:r>
            <a:r>
              <a:rPr lang="tr-TR" b="1" dirty="0">
                <a:solidFill>
                  <a:srgbClr val="3366FF"/>
                </a:solidFill>
                <a:latin typeface="Arial Narrow" panose="020B0606020202030204" pitchFamily="34" charset="0"/>
              </a:rPr>
              <a:t>     TAC-TARLA</a:t>
            </a:r>
            <a:r>
              <a:rPr lang="tr-TR" dirty="0">
                <a:solidFill>
                  <a:srgbClr val="3366FF"/>
                </a:solidFill>
                <a:latin typeface="Arial Narrow" panose="020B0606020202030204" pitchFamily="34" charset="0"/>
              </a:rPr>
              <a:t>,</a:t>
            </a:r>
            <a:r>
              <a:rPr lang="tr-TR" b="1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3366FF"/>
                </a:solidFill>
                <a:latin typeface="Arial Narrow" panose="020B0606020202030204" pitchFamily="34" charset="0"/>
              </a:rPr>
              <a:t>European</a:t>
            </a:r>
            <a:r>
              <a:rPr lang="tr-TR" dirty="0">
                <a:solidFill>
                  <a:srgbClr val="3366FF"/>
                </a:solidFill>
                <a:latin typeface="Arial Narrow" panose="020B0606020202030204" pitchFamily="34" charset="0"/>
              </a:rPr>
              <a:t> XFEL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tr-TR" dirty="0">
                <a:solidFill>
                  <a:srgbClr val="404040"/>
                </a:solidFill>
                <a:latin typeface="+mn-lt"/>
                <a:ea typeface="+mn-ea"/>
              </a:rPr>
              <a:t>              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tr-TR" dirty="0">
                <a:solidFill>
                  <a:srgbClr val="404040"/>
                </a:solidFill>
                <a:latin typeface="+mn-lt"/>
                <a:ea typeface="+mn-ea"/>
              </a:rPr>
              <a:t>              </a:t>
            </a:r>
            <a:endParaRPr lang="tr-TR" sz="2000" dirty="0">
              <a:solidFill>
                <a:srgbClr val="0000FF"/>
              </a:solidFill>
              <a:latin typeface="Arial Narrow" pitchFamily="34" charset="0"/>
              <a:ea typeface="+mn-ea"/>
            </a:endParaRPr>
          </a:p>
        </p:txBody>
      </p:sp>
      <p:cxnSp>
        <p:nvCxnSpPr>
          <p:cNvPr id="19" name="18 Düz Ok Bağlayıcısı"/>
          <p:cNvCxnSpPr>
            <a:cxnSpLocks/>
          </p:cNvCxnSpPr>
          <p:nvPr/>
        </p:nvCxnSpPr>
        <p:spPr>
          <a:xfrm flipV="1">
            <a:off x="3276600" y="5805264"/>
            <a:ext cx="1367408" cy="360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Resim 9">
            <a:extLst>
              <a:ext uri="{FF2B5EF4-FFF2-40B4-BE49-F238E27FC236}">
                <a16:creationId xmlns:a16="http://schemas.microsoft.com/office/drawing/2014/main" xmlns="" id="{85A8017D-8B44-4B26-9D34-6B96E6C5FD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185" y="1267619"/>
            <a:ext cx="1550124" cy="1009253"/>
          </a:xfrm>
          <a:prstGeom prst="rect">
            <a:avLst/>
          </a:prstGeom>
        </p:spPr>
      </p:pic>
      <p:sp>
        <p:nvSpPr>
          <p:cNvPr id="11" name="Slayt Numarası Yer Tutucusu 4">
            <a:extLst>
              <a:ext uri="{FF2B5EF4-FFF2-40B4-BE49-F238E27FC236}">
                <a16:creationId xmlns:a16="http://schemas.microsoft.com/office/drawing/2014/main" xmlns="" id="{C73EEF77-F765-4F44-8046-11BA03A2D8F5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18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Altbilgi Yer Tutucusu 3">
            <a:extLst>
              <a:ext uri="{FF2B5EF4-FFF2-40B4-BE49-F238E27FC236}">
                <a16:creationId xmlns:a16="http://schemas.microsoft.com/office/drawing/2014/main" xmlns="" id="{224DB703-DB78-4C2A-9A1B-5C5742476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69149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/>
          <p:cNvSpPr txBox="1"/>
          <p:nvPr/>
        </p:nvSpPr>
        <p:spPr>
          <a:xfrm>
            <a:off x="323528" y="1052736"/>
            <a:ext cx="8512224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tr-TR" sz="2800" b="1" dirty="0">
                <a:solidFill>
                  <a:srgbClr val="003300"/>
                </a:solidFill>
                <a:latin typeface="Arial Narrow" panose="020B0606020202030204" pitchFamily="34" charset="0"/>
              </a:rPr>
              <a:t>FELS OF EUROPE Collaboration </a:t>
            </a:r>
          </a:p>
          <a:p>
            <a:pPr>
              <a:defRPr/>
            </a:pPr>
            <a:r>
              <a:rPr lang="tr-TR" sz="2800" dirty="0">
                <a:solidFill>
                  <a:srgbClr val="0066FF"/>
                </a:solidFill>
              </a:rPr>
              <a:t>      </a:t>
            </a:r>
            <a:r>
              <a:rPr lang="tr-TR" sz="2000" dirty="0">
                <a:solidFill>
                  <a:srgbClr val="0066FF"/>
                </a:solidFill>
                <a:hlinkClick r:id="rId2"/>
              </a:rPr>
              <a:t>http://www.fels-of-europe.eu</a:t>
            </a:r>
            <a:r>
              <a:rPr lang="tr-TR" sz="2000" dirty="0">
                <a:solidFill>
                  <a:srgbClr val="0066FF"/>
                </a:solidFill>
              </a:rPr>
              <a:t>   </a:t>
            </a:r>
            <a:r>
              <a:rPr lang="tr-TR" sz="2000" dirty="0">
                <a:solidFill>
                  <a:srgbClr val="1FA151"/>
                </a:solidFill>
              </a:rPr>
              <a:t>  </a:t>
            </a:r>
          </a:p>
          <a:p>
            <a:pPr>
              <a:defRPr/>
            </a:pPr>
            <a:endParaRPr lang="tr-TR" dirty="0">
              <a:solidFill>
                <a:srgbClr val="0066FF"/>
              </a:solidFill>
            </a:endParaRPr>
          </a:p>
          <a:p>
            <a:pPr>
              <a:defRPr/>
            </a:pPr>
            <a:r>
              <a:rPr lang="tr-TR" b="1" dirty="0">
                <a:solidFill>
                  <a:srgbClr val="0617BA"/>
                </a:solidFill>
              </a:rPr>
              <a:t>       </a:t>
            </a:r>
            <a:r>
              <a:rPr lang="tr-TR" b="1" dirty="0" err="1">
                <a:solidFill>
                  <a:srgbClr val="0617BA"/>
                </a:solidFill>
              </a:rPr>
              <a:t>Partners</a:t>
            </a:r>
            <a:r>
              <a:rPr lang="tr-TR" b="1" dirty="0">
                <a:solidFill>
                  <a:srgbClr val="0617BA"/>
                </a:solidFill>
              </a:rPr>
              <a:t>: </a:t>
            </a:r>
            <a:r>
              <a:rPr lang="tr-TR" dirty="0" err="1">
                <a:solidFill>
                  <a:srgbClr val="3366FF"/>
                </a:solidFill>
              </a:rPr>
              <a:t>European</a:t>
            </a:r>
            <a:r>
              <a:rPr lang="tr-TR" dirty="0">
                <a:solidFill>
                  <a:srgbClr val="3366FF"/>
                </a:solidFill>
              </a:rPr>
              <a:t> XFEL (Germany, </a:t>
            </a:r>
            <a:r>
              <a:rPr lang="tr-TR" dirty="0" err="1">
                <a:solidFill>
                  <a:srgbClr val="3366FF"/>
                </a:solidFill>
              </a:rPr>
              <a:t>Coordinator</a:t>
            </a:r>
            <a:r>
              <a:rPr lang="tr-TR" dirty="0">
                <a:solidFill>
                  <a:srgbClr val="3366FF"/>
                </a:solidFill>
              </a:rPr>
              <a:t>), DESY (Germany),    ELETTRA (</a:t>
            </a:r>
            <a:r>
              <a:rPr lang="tr-TR" dirty="0" err="1">
                <a:solidFill>
                  <a:srgbClr val="3366FF"/>
                </a:solidFill>
              </a:rPr>
              <a:t>Italy</a:t>
            </a:r>
            <a:r>
              <a:rPr lang="tr-TR" dirty="0">
                <a:solidFill>
                  <a:srgbClr val="3366FF"/>
                </a:solidFill>
              </a:rPr>
              <a:t>),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 HZB-BESSY (Germany), HZSDR (Germany), IFN (</a:t>
            </a:r>
            <a:r>
              <a:rPr lang="tr-TR" dirty="0" err="1">
                <a:solidFill>
                  <a:srgbClr val="3366FF"/>
                </a:solidFill>
              </a:rPr>
              <a:t>Italy</a:t>
            </a:r>
            <a:r>
              <a:rPr lang="tr-TR" dirty="0">
                <a:solidFill>
                  <a:srgbClr val="3366FF"/>
                </a:solidFill>
              </a:rPr>
              <a:t>), MAX-IV (</a:t>
            </a:r>
            <a:r>
              <a:rPr lang="tr-TR" dirty="0" err="1">
                <a:solidFill>
                  <a:srgbClr val="3366FF"/>
                </a:solidFill>
              </a:rPr>
              <a:t>Sweden</a:t>
            </a:r>
            <a:r>
              <a:rPr lang="tr-TR" dirty="0">
                <a:solidFill>
                  <a:srgbClr val="3366FF"/>
                </a:solidFill>
              </a:rPr>
              <a:t>), NCNR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 (Poland), CNRS (France), PSI (</a:t>
            </a:r>
            <a:r>
              <a:rPr lang="tr-TR" dirty="0" err="1">
                <a:solidFill>
                  <a:srgbClr val="3366FF"/>
                </a:solidFill>
              </a:rPr>
              <a:t>Switzerland</a:t>
            </a:r>
            <a:r>
              <a:rPr lang="tr-TR" dirty="0">
                <a:solidFill>
                  <a:srgbClr val="3366FF"/>
                </a:solidFill>
              </a:rPr>
              <a:t>), </a:t>
            </a:r>
            <a:r>
              <a:rPr lang="tr-TR" dirty="0" err="1">
                <a:solidFill>
                  <a:srgbClr val="3366FF"/>
                </a:solidFill>
              </a:rPr>
              <a:t>Radbout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 (</a:t>
            </a:r>
            <a:r>
              <a:rPr lang="tr-TR" dirty="0" err="1">
                <a:solidFill>
                  <a:srgbClr val="3366FF"/>
                </a:solidFill>
              </a:rPr>
              <a:t>Nederlands</a:t>
            </a:r>
            <a:r>
              <a:rPr lang="tr-TR" dirty="0">
                <a:solidFill>
                  <a:srgbClr val="3366FF"/>
                </a:solidFill>
              </a:rPr>
              <a:t>), STFC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 (UK), SOLEIL (France),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Institute</a:t>
            </a:r>
            <a:r>
              <a:rPr lang="tr-TR" dirty="0">
                <a:solidFill>
                  <a:srgbClr val="3366FF"/>
                </a:solidFill>
              </a:rPr>
              <a:t> of Accelerator Technologies (</a:t>
            </a:r>
            <a:r>
              <a:rPr lang="tr-TR" dirty="0" err="1">
                <a:solidFill>
                  <a:srgbClr val="3366FF"/>
                </a:solidFill>
              </a:rPr>
              <a:t>Turkey</a:t>
            </a:r>
            <a:r>
              <a:rPr lang="tr-TR" dirty="0">
                <a:solidFill>
                  <a:srgbClr val="3366FF"/>
                </a:solidFill>
              </a:rPr>
              <a:t>) </a:t>
            </a:r>
          </a:p>
          <a:p>
            <a:pPr>
              <a:defRPr/>
            </a:pPr>
            <a:endParaRPr lang="tr-TR" dirty="0">
              <a:solidFill>
                <a:srgbClr val="0066FF"/>
              </a:solidFill>
            </a:endParaRPr>
          </a:p>
          <a:p>
            <a:pPr>
              <a:defRPr/>
            </a:pPr>
            <a:endParaRPr lang="tr-TR" dirty="0">
              <a:solidFill>
                <a:srgbClr val="0066FF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tr-TR" sz="2800" b="1" dirty="0">
                <a:solidFill>
                  <a:srgbClr val="003300"/>
                </a:solidFill>
                <a:latin typeface="Arial Narrow" panose="020B0606020202030204" pitchFamily="34" charset="0"/>
              </a:rPr>
              <a:t>X-</a:t>
            </a:r>
            <a:r>
              <a:rPr lang="tr-TR" sz="28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Band</a:t>
            </a:r>
            <a:r>
              <a:rPr lang="tr-TR" sz="2800" b="1" dirty="0">
                <a:solidFill>
                  <a:srgbClr val="003300"/>
                </a:solidFill>
                <a:latin typeface="Arial Narrow" panose="020B0606020202030204" pitchFamily="34" charset="0"/>
              </a:rPr>
              <a:t> XFEL Collaboration  </a:t>
            </a:r>
            <a:r>
              <a:rPr lang="tr-TR" b="1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(COMPACTLIGHT)  </a:t>
            </a:r>
          </a:p>
          <a:p>
            <a:pPr>
              <a:defRPr/>
            </a:pPr>
            <a:r>
              <a:rPr lang="tr-TR" b="1" dirty="0">
                <a:solidFill>
                  <a:srgbClr val="0617BA"/>
                </a:solidFill>
              </a:rPr>
              <a:t>      </a:t>
            </a:r>
            <a:r>
              <a:rPr lang="tr-TR" b="1" dirty="0" err="1">
                <a:solidFill>
                  <a:srgbClr val="0617BA"/>
                </a:solidFill>
              </a:rPr>
              <a:t>Partners</a:t>
            </a:r>
            <a:r>
              <a:rPr lang="tr-TR" b="1" dirty="0">
                <a:solidFill>
                  <a:srgbClr val="0617BA"/>
                </a:solidFill>
              </a:rPr>
              <a:t>: </a:t>
            </a:r>
            <a:r>
              <a:rPr lang="tr-TR" dirty="0">
                <a:solidFill>
                  <a:srgbClr val="3366FF"/>
                </a:solidFill>
              </a:rPr>
              <a:t>CERN CLIC- </a:t>
            </a:r>
            <a:r>
              <a:rPr lang="tr-TR" dirty="0" err="1">
                <a:solidFill>
                  <a:srgbClr val="3366FF"/>
                </a:solidFill>
              </a:rPr>
              <a:t>Switzerland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Elettra</a:t>
            </a:r>
            <a:r>
              <a:rPr lang="tr-TR" dirty="0">
                <a:solidFill>
                  <a:srgbClr val="3366FF"/>
                </a:solidFill>
              </a:rPr>
              <a:t> - </a:t>
            </a:r>
            <a:r>
              <a:rPr lang="tr-TR" dirty="0" err="1">
                <a:solidFill>
                  <a:srgbClr val="3366FF"/>
                </a:solidFill>
              </a:rPr>
              <a:t>Italy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Jagiellonian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 -  Poland,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</a:t>
            </a:r>
            <a:r>
              <a:rPr lang="tr-TR" dirty="0" err="1">
                <a:solidFill>
                  <a:srgbClr val="3366FF"/>
                </a:solidFill>
              </a:rPr>
              <a:t>Daresbury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Laboratory</a:t>
            </a:r>
            <a:r>
              <a:rPr lang="tr-TR" dirty="0">
                <a:solidFill>
                  <a:srgbClr val="3366FF"/>
                </a:solidFill>
              </a:rPr>
              <a:t>- UK, </a:t>
            </a:r>
            <a:r>
              <a:rPr lang="tr-TR" dirty="0" err="1">
                <a:solidFill>
                  <a:srgbClr val="3366FF"/>
                </a:solidFill>
              </a:rPr>
              <a:t>Shangai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Institute</a:t>
            </a:r>
            <a:r>
              <a:rPr lang="tr-TR" dirty="0">
                <a:solidFill>
                  <a:srgbClr val="3366FF"/>
                </a:solidFill>
              </a:rPr>
              <a:t> of </a:t>
            </a:r>
            <a:r>
              <a:rPr lang="tr-TR" dirty="0" err="1">
                <a:solidFill>
                  <a:srgbClr val="3366FF"/>
                </a:solidFill>
              </a:rPr>
              <a:t>Applied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Physics</a:t>
            </a:r>
            <a:r>
              <a:rPr lang="tr-TR" dirty="0">
                <a:solidFill>
                  <a:srgbClr val="3366FF"/>
                </a:solidFill>
              </a:rPr>
              <a:t> – </a:t>
            </a:r>
            <a:r>
              <a:rPr lang="tr-TR" dirty="0" err="1">
                <a:solidFill>
                  <a:srgbClr val="3366FF"/>
                </a:solidFill>
              </a:rPr>
              <a:t>China</a:t>
            </a:r>
            <a:r>
              <a:rPr lang="tr-TR" dirty="0">
                <a:solidFill>
                  <a:srgbClr val="3366FF"/>
                </a:solidFill>
              </a:rPr>
              <a:t>, VDL ETG T&amp;D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B.V., Eindhoven – </a:t>
            </a:r>
            <a:r>
              <a:rPr lang="tr-TR" dirty="0" err="1">
                <a:solidFill>
                  <a:srgbClr val="3366FF"/>
                </a:solidFill>
              </a:rPr>
              <a:t>Netherlands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 of Oslo - </a:t>
            </a:r>
            <a:r>
              <a:rPr lang="tr-TR" dirty="0" err="1">
                <a:solidFill>
                  <a:srgbClr val="3366FF"/>
                </a:solidFill>
              </a:rPr>
              <a:t>Norway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National</a:t>
            </a:r>
            <a:r>
              <a:rPr lang="tr-TR" dirty="0">
                <a:solidFill>
                  <a:srgbClr val="3366FF"/>
                </a:solidFill>
              </a:rPr>
              <a:t> Technical</a:t>
            </a: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 of </a:t>
            </a:r>
            <a:r>
              <a:rPr lang="tr-TR" dirty="0" err="1">
                <a:solidFill>
                  <a:srgbClr val="3366FF"/>
                </a:solidFill>
              </a:rPr>
              <a:t>Athens</a:t>
            </a:r>
            <a:r>
              <a:rPr lang="tr-TR" dirty="0">
                <a:solidFill>
                  <a:srgbClr val="3366FF"/>
                </a:solidFill>
              </a:rPr>
              <a:t> – </a:t>
            </a:r>
            <a:r>
              <a:rPr lang="tr-TR" dirty="0" err="1">
                <a:solidFill>
                  <a:srgbClr val="3366FF"/>
                </a:solidFill>
              </a:rPr>
              <a:t>Greece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Uppsala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Uppsala</a:t>
            </a:r>
            <a:r>
              <a:rPr lang="tr-TR" dirty="0">
                <a:solidFill>
                  <a:srgbClr val="3366FF"/>
                </a:solidFill>
              </a:rPr>
              <a:t> – </a:t>
            </a:r>
            <a:r>
              <a:rPr lang="tr-TR" dirty="0" err="1">
                <a:solidFill>
                  <a:srgbClr val="3366FF"/>
                </a:solidFill>
              </a:rPr>
              <a:t>Sweden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Australian</a:t>
            </a:r>
            <a:endParaRPr lang="tr-TR" dirty="0">
              <a:solidFill>
                <a:srgbClr val="3366FF"/>
              </a:solidFill>
            </a:endParaRPr>
          </a:p>
          <a:p>
            <a:pPr>
              <a:defRPr/>
            </a:pPr>
            <a:r>
              <a:rPr lang="tr-TR" dirty="0">
                <a:solidFill>
                  <a:srgbClr val="3366FF"/>
                </a:solidFill>
              </a:rPr>
              <a:t>      </a:t>
            </a:r>
            <a:r>
              <a:rPr lang="tr-TR" dirty="0" err="1">
                <a:solidFill>
                  <a:srgbClr val="3366FF"/>
                </a:solidFill>
              </a:rPr>
              <a:t>Synchrotron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Clayton</a:t>
            </a:r>
            <a:r>
              <a:rPr lang="tr-TR" dirty="0">
                <a:solidFill>
                  <a:srgbClr val="3366FF"/>
                </a:solidFill>
              </a:rPr>
              <a:t> – </a:t>
            </a:r>
            <a:r>
              <a:rPr lang="tr-TR" dirty="0" err="1">
                <a:solidFill>
                  <a:srgbClr val="3366FF"/>
                </a:solidFill>
              </a:rPr>
              <a:t>Australia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Lancaster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University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Lancaster</a:t>
            </a:r>
            <a:r>
              <a:rPr lang="tr-TR" dirty="0">
                <a:solidFill>
                  <a:srgbClr val="3366FF"/>
                </a:solidFill>
              </a:rPr>
              <a:t>- UK, </a:t>
            </a:r>
          </a:p>
          <a:p>
            <a:pPr>
              <a:defRPr/>
            </a:pPr>
            <a:r>
              <a:rPr lang="tr-TR" b="1" dirty="0">
                <a:solidFill>
                  <a:srgbClr val="3366FF"/>
                </a:solidFill>
              </a:rPr>
              <a:t>      </a:t>
            </a:r>
            <a:r>
              <a:rPr lang="tr-TR" dirty="0" err="1">
                <a:solidFill>
                  <a:srgbClr val="3366FF"/>
                </a:solidFill>
              </a:rPr>
              <a:t>Institute</a:t>
            </a:r>
            <a:r>
              <a:rPr lang="tr-TR" dirty="0">
                <a:solidFill>
                  <a:srgbClr val="3366FF"/>
                </a:solidFill>
              </a:rPr>
              <a:t> of Accelerator Technologies, Ankara-</a:t>
            </a:r>
            <a:r>
              <a:rPr lang="tr-TR" dirty="0" err="1">
                <a:solidFill>
                  <a:srgbClr val="3366FF"/>
                </a:solidFill>
              </a:rPr>
              <a:t>Turkey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altLang="tr-TR" dirty="0">
                <a:solidFill>
                  <a:srgbClr val="C00000"/>
                </a:solidFill>
                <a:latin typeface="Arial Narrow" panose="020B0606020202030204" pitchFamily="34" charset="0"/>
              </a:rPr>
              <a:t>(EU H2020 Project) </a:t>
            </a:r>
            <a:endParaRPr lang="tr-TR" dirty="0">
              <a:solidFill>
                <a:srgbClr val="3366FF"/>
              </a:solidFill>
            </a:endParaRPr>
          </a:p>
          <a:p>
            <a:pPr>
              <a:defRPr/>
            </a:pPr>
            <a:r>
              <a:rPr lang="tr-TR" b="1" dirty="0">
                <a:solidFill>
                  <a:srgbClr val="003300"/>
                </a:solidFill>
              </a:rPr>
              <a:t>	   		         </a:t>
            </a:r>
            <a:r>
              <a:rPr lang="tr-TR" sz="1400" i="1" dirty="0">
                <a:solidFill>
                  <a:srgbClr val="003300"/>
                </a:solidFill>
              </a:rPr>
              <a:t>- J. </a:t>
            </a:r>
            <a:r>
              <a:rPr lang="tr-TR" sz="1400" i="1" dirty="0" err="1">
                <a:solidFill>
                  <a:srgbClr val="003300"/>
                </a:solidFill>
              </a:rPr>
              <a:t>Pfingster</a:t>
            </a:r>
            <a:r>
              <a:rPr lang="tr-TR" sz="1400" i="1" dirty="0">
                <a:solidFill>
                  <a:srgbClr val="003300"/>
                </a:solidFill>
              </a:rPr>
              <a:t> et al., </a:t>
            </a:r>
            <a:r>
              <a:rPr lang="tr-TR" sz="1400" i="1" dirty="0" err="1">
                <a:solidFill>
                  <a:srgbClr val="003300"/>
                </a:solidFill>
              </a:rPr>
              <a:t>The</a:t>
            </a:r>
            <a:r>
              <a:rPr lang="tr-TR" sz="1400" i="1" dirty="0">
                <a:solidFill>
                  <a:srgbClr val="003300"/>
                </a:solidFill>
              </a:rPr>
              <a:t> X-</a:t>
            </a:r>
            <a:r>
              <a:rPr lang="tr-TR" sz="1400" i="1" dirty="0" err="1">
                <a:solidFill>
                  <a:srgbClr val="003300"/>
                </a:solidFill>
              </a:rPr>
              <a:t>Band</a:t>
            </a:r>
            <a:r>
              <a:rPr lang="tr-TR" sz="1400" i="1" dirty="0">
                <a:solidFill>
                  <a:srgbClr val="003300"/>
                </a:solidFill>
              </a:rPr>
              <a:t> FEL Collaboration, FEL2015, S. </a:t>
            </a:r>
            <a:r>
              <a:rPr lang="tr-TR" sz="1400" i="1" dirty="0" err="1">
                <a:solidFill>
                  <a:srgbClr val="003300"/>
                </a:solidFill>
              </a:rPr>
              <a:t>Korea</a:t>
            </a:r>
            <a:r>
              <a:rPr lang="tr-TR" sz="1400" i="1" dirty="0">
                <a:solidFill>
                  <a:srgbClr val="003300"/>
                </a:solidFill>
              </a:rPr>
              <a:t>.</a:t>
            </a:r>
          </a:p>
          <a:p>
            <a:pPr>
              <a:defRPr/>
            </a:pPr>
            <a:r>
              <a:rPr lang="tr-TR" sz="1400" i="1" dirty="0">
                <a:solidFill>
                  <a:srgbClr val="003300"/>
                </a:solidFill>
              </a:rPr>
              <a:t>	                                                          - G. </a:t>
            </a:r>
            <a:r>
              <a:rPr lang="tr-TR" sz="1400" i="1" dirty="0" err="1">
                <a:solidFill>
                  <a:srgbClr val="003300"/>
                </a:solidFill>
              </a:rPr>
              <a:t>D’Auria</a:t>
            </a:r>
            <a:r>
              <a:rPr lang="tr-TR" sz="1400" i="1" dirty="0">
                <a:solidFill>
                  <a:srgbClr val="003300"/>
                </a:solidFill>
              </a:rPr>
              <a:t>, </a:t>
            </a:r>
            <a:r>
              <a:rPr lang="tr-TR" sz="1400" i="1" dirty="0" err="1">
                <a:solidFill>
                  <a:srgbClr val="003300"/>
                </a:solidFill>
              </a:rPr>
              <a:t>Compactlight</a:t>
            </a:r>
            <a:r>
              <a:rPr lang="tr-TR" sz="1400" i="1" dirty="0">
                <a:solidFill>
                  <a:srgbClr val="003300"/>
                </a:solidFill>
              </a:rPr>
              <a:t> </a:t>
            </a:r>
            <a:r>
              <a:rPr lang="tr-TR" sz="1400" i="1" dirty="0" err="1">
                <a:solidFill>
                  <a:srgbClr val="003300"/>
                </a:solidFill>
              </a:rPr>
              <a:t>Proposal</a:t>
            </a:r>
            <a:r>
              <a:rPr lang="tr-TR" sz="1400" i="1" dirty="0">
                <a:solidFill>
                  <a:srgbClr val="003300"/>
                </a:solidFill>
              </a:rPr>
              <a:t>, CLIC Workshop 2017, CERN</a:t>
            </a:r>
          </a:p>
          <a:p>
            <a:pPr>
              <a:defRPr/>
            </a:pPr>
            <a:endParaRPr lang="tr-TR" b="1" dirty="0">
              <a:solidFill>
                <a:srgbClr val="003300"/>
              </a:solidFill>
            </a:endParaRP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xmlns="" id="{1FC0B657-360D-4FB5-96CE-9ADB3A15C1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757" y="980728"/>
            <a:ext cx="2122342" cy="720080"/>
          </a:xfrm>
          <a:prstGeom prst="rect">
            <a:avLst/>
          </a:prstGeom>
        </p:spPr>
      </p:pic>
      <p:grpSp>
        <p:nvGrpSpPr>
          <p:cNvPr id="3" name="Grup 2"/>
          <p:cNvGrpSpPr/>
          <p:nvPr/>
        </p:nvGrpSpPr>
        <p:grpSpPr>
          <a:xfrm>
            <a:off x="7148752" y="3064168"/>
            <a:ext cx="1687000" cy="1111026"/>
            <a:chOff x="7070119" y="3064329"/>
            <a:chExt cx="1687000" cy="1111026"/>
          </a:xfrm>
        </p:grpSpPr>
        <p:pic>
          <p:nvPicPr>
            <p:cNvPr id="9" name="Resim 2">
              <a:extLst>
                <a:ext uri="{FF2B5EF4-FFF2-40B4-BE49-F238E27FC236}">
                  <a16:creationId xmlns:a16="http://schemas.microsoft.com/office/drawing/2014/main" xmlns="" id="{F36DC082-6152-4559-8C31-DE38310D3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0119" y="3100156"/>
              <a:ext cx="1611488" cy="1075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Metin kutusu 1">
              <a:extLst>
                <a:ext uri="{FF2B5EF4-FFF2-40B4-BE49-F238E27FC236}">
                  <a16:creationId xmlns:a16="http://schemas.microsoft.com/office/drawing/2014/main" xmlns="" id="{2B6335B6-E7E9-4636-9699-75B2E2A1B35B}"/>
                </a:ext>
              </a:extLst>
            </p:cNvPr>
            <p:cNvSpPr txBox="1"/>
            <p:nvPr/>
          </p:nvSpPr>
          <p:spPr>
            <a:xfrm>
              <a:off x="7070119" y="3064329"/>
              <a:ext cx="1687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400" dirty="0">
                  <a:solidFill>
                    <a:srgbClr val="003300"/>
                  </a:solidFill>
                </a:rPr>
                <a:t>Euro XFEL </a:t>
              </a:r>
              <a:r>
                <a:rPr lang="tr-TR" sz="1400" dirty="0" err="1">
                  <a:solidFill>
                    <a:srgbClr val="003300"/>
                  </a:solidFill>
                </a:rPr>
                <a:t>visit</a:t>
              </a:r>
              <a:r>
                <a:rPr lang="tr-TR" sz="1400" dirty="0">
                  <a:solidFill>
                    <a:srgbClr val="003300"/>
                  </a:solidFill>
                </a:rPr>
                <a:t>, 2014</a:t>
              </a:r>
            </a:p>
          </p:txBody>
        </p:sp>
      </p:grp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A968C42A-89EF-408A-A423-600C2B149A9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19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Altbilgi Yer Tutucusu 3">
            <a:extLst>
              <a:ext uri="{FF2B5EF4-FFF2-40B4-BE49-F238E27FC236}">
                <a16:creationId xmlns:a16="http://schemas.microsoft.com/office/drawing/2014/main" xmlns="" id="{A412049C-8792-4EAE-9FB1-C2044A24D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12" name="Başlık 1">
            <a:extLst>
              <a:ext uri="{FF2B5EF4-FFF2-40B4-BE49-F238E27FC236}">
                <a16:creationId xmlns:a16="http://schemas.microsoft.com/office/drawing/2014/main" xmlns="" id="{21227B99-C9A3-410B-A8C9-74FACAC9E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440" y="163183"/>
            <a:ext cx="7772400" cy="503237"/>
          </a:xfrm>
        </p:spPr>
        <p:txBody>
          <a:bodyPr/>
          <a:lstStyle/>
          <a:p>
            <a:pPr eaLnBrk="1" hangingPunct="1"/>
            <a:r>
              <a:rPr lang="tr-TR" altLang="tr-TR" sz="2400" dirty="0"/>
              <a:t>International </a:t>
            </a:r>
            <a:r>
              <a:rPr lang="tr-TR" altLang="tr-TR" sz="2400" dirty="0" err="1"/>
              <a:t>Collaborations</a:t>
            </a:r>
            <a:r>
              <a:rPr lang="tr-TR" altLang="tr-TR" sz="2400" dirty="0"/>
              <a:t> on </a:t>
            </a:r>
            <a:r>
              <a:rPr lang="tr-TR" altLang="tr-TR" sz="2400" dirty="0" err="1"/>
              <a:t>Light</a:t>
            </a:r>
            <a:r>
              <a:rPr lang="tr-TR" altLang="tr-TR" sz="2400" dirty="0"/>
              <a:t> </a:t>
            </a:r>
            <a:r>
              <a:rPr lang="tr-TR" altLang="tr-TR" sz="2400" dirty="0" err="1"/>
              <a:t>Sources</a:t>
            </a:r>
            <a:r>
              <a:rPr lang="tr-TR" alt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83075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3528" y="188640"/>
            <a:ext cx="6696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tr-TR" sz="2400" dirty="0" err="1">
                <a:solidFill>
                  <a:schemeClr val="bg1"/>
                </a:solidFill>
                <a:latin typeface="Arial" charset="0"/>
              </a:rPr>
              <a:t>Outline</a:t>
            </a:r>
            <a:r>
              <a:rPr lang="tr-TR" sz="2400" dirty="0">
                <a:solidFill>
                  <a:schemeClr val="bg1"/>
                </a:solidFill>
                <a:latin typeface="Arial" charset="0"/>
              </a:rPr>
              <a:t>  </a:t>
            </a:r>
            <a:endParaRPr lang="en-GB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Metin kutusu 1"/>
          <p:cNvSpPr txBox="1">
            <a:spLocks noChangeArrowheads="1"/>
          </p:cNvSpPr>
          <p:nvPr/>
        </p:nvSpPr>
        <p:spPr bwMode="auto">
          <a:xfrm>
            <a:off x="971600" y="1124744"/>
            <a:ext cx="7732119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/>
            <a:r>
              <a:rPr lang="tr-TR" altLang="en-US" sz="1400" dirty="0">
                <a:solidFill>
                  <a:srgbClr val="0066FF"/>
                </a:solidFill>
                <a:latin typeface="Arial Narrow" panose="020B060602020203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altLang="en-US" sz="1400" dirty="0">
              <a:solidFill>
                <a:srgbClr val="0066FF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altLang="en-US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A </a:t>
            </a:r>
            <a:r>
              <a:rPr lang="tr-TR" altLang="en-US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summary</a:t>
            </a:r>
            <a:r>
              <a:rPr lang="tr-TR" altLang="en-US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on </a:t>
            </a:r>
            <a:r>
              <a:rPr lang="tr-TR" altLang="en-US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the</a:t>
            </a:r>
            <a:r>
              <a:rPr lang="tr-TR" altLang="en-US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status</a:t>
            </a:r>
            <a:r>
              <a:rPr lang="tr-TR" altLang="en-US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of </a:t>
            </a:r>
            <a:r>
              <a:rPr lang="tr-TR" altLang="en-US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accelerator</a:t>
            </a:r>
            <a:r>
              <a:rPr lang="tr-TR" altLang="en-US" sz="2000" dirty="0">
                <a:solidFill>
                  <a:srgbClr val="0631BA"/>
                </a:solidFill>
                <a:latin typeface="Arial Narrow" panose="020B0606020202030204" pitchFamily="34" charset="0"/>
              </a:rPr>
              <a:t> R&amp;D in </a:t>
            </a:r>
            <a:r>
              <a:rPr lang="tr-TR" altLang="en-US" sz="2000" dirty="0" err="1">
                <a:solidFill>
                  <a:srgbClr val="0631BA"/>
                </a:solidFill>
                <a:latin typeface="Arial Narrow" panose="020B0606020202030204" pitchFamily="34" charset="0"/>
              </a:rPr>
              <a:t>Turkey</a:t>
            </a:r>
            <a:endParaRPr lang="tr-TR" altLang="en-US" sz="2000" dirty="0">
              <a:solidFill>
                <a:srgbClr val="0631BA"/>
              </a:solidFill>
              <a:latin typeface="Arial Narrow" panose="020B0606020202030204" pitchFamily="34" charset="0"/>
            </a:endParaRPr>
          </a:p>
          <a:p>
            <a:pPr marL="0" indent="0"/>
            <a:endParaRPr lang="tr-TR" altLang="en-US" sz="2000" dirty="0">
              <a:solidFill>
                <a:srgbClr val="0631BA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National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Accelerator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Projects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&amp;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Facilities</a:t>
            </a:r>
            <a:endParaRPr lang="tr-TR" altLang="en-US" sz="2000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 marL="0" indent="0"/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Turkish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Accelerator Center (TAC) Project &amp; TARLA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Facility</a:t>
            </a:r>
            <a:endParaRPr lang="tr-TR" altLang="en-US" sz="20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Turkish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Atomic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Energy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Authority’s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(TAEK)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Facilities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and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Projects</a:t>
            </a:r>
            <a:endParaRPr lang="tr-TR" altLang="en-US" sz="20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Ongoing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Accelerator R&amp;D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Projects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in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Universities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endParaRPr lang="tr-TR" altLang="en-US" sz="14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457200" lvl="1" indent="0"/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 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International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Memberships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and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Collaborations</a:t>
            </a:r>
            <a:endParaRPr lang="tr-TR" altLang="en-US" sz="2000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 marL="0" indent="0"/>
            <a:endParaRPr lang="tr-TR" altLang="en-US" sz="2000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International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memberships</a:t>
            </a: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tr-TR" altLang="en-US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 International </a:t>
            </a:r>
            <a:r>
              <a:rPr lang="tr-TR" altLang="en-US" sz="20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collaborations</a:t>
            </a:r>
            <a:endParaRPr lang="tr-TR" altLang="en-US" sz="20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457200" lvl="1" indent="0"/>
            <a:endParaRPr lang="tr-TR" altLang="en-US" sz="20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Conclusions</a:t>
            </a:r>
            <a:endParaRPr lang="tr-TR" altLang="en-US" sz="20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0" indent="0"/>
            <a:endParaRPr lang="tr-TR" altLang="en-US" sz="16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0" indent="0"/>
            <a:endParaRPr lang="tr-TR" altLang="en-US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71605952-89AA-429D-98AA-4069E8C39FD2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01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504056"/>
          </a:xfrm>
        </p:spPr>
        <p:txBody>
          <a:bodyPr/>
          <a:lstStyle/>
          <a:p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2006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date</a:t>
            </a:r>
            <a:r>
              <a:rPr lang="tr-TR" dirty="0"/>
              <a:t>  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395536" y="1033833"/>
            <a:ext cx="8897270" cy="5832648"/>
          </a:xfrm>
          <a:prstGeom prst="rect">
            <a:avLst/>
          </a:prstGeom>
        </p:spPr>
        <p:txBody>
          <a:bodyPr vert="horz" lIns="91440" tIns="45720" rIns="13208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Inter-</a:t>
            </a:r>
            <a:r>
              <a:rPr lang="tr-TR" sz="2300" dirty="0" err="1">
                <a:solidFill>
                  <a:srgbClr val="003300"/>
                </a:solidFill>
              </a:rPr>
              <a:t>University</a:t>
            </a:r>
            <a:r>
              <a:rPr lang="tr-TR" sz="2300" dirty="0">
                <a:solidFill>
                  <a:srgbClr val="003300"/>
                </a:solidFill>
              </a:rPr>
              <a:t> TAC Collaboration </a:t>
            </a:r>
            <a:r>
              <a:rPr lang="tr-TR" sz="2300" dirty="0" err="1">
                <a:solidFill>
                  <a:srgbClr val="003300"/>
                </a:solidFill>
              </a:rPr>
              <a:t>was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established</a:t>
            </a:r>
            <a:r>
              <a:rPr lang="tr-TR" sz="2300" dirty="0">
                <a:solidFill>
                  <a:srgbClr val="003300"/>
                </a:solidFill>
              </a:rPr>
              <a:t> (2006)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3366FF"/>
                </a:solidFill>
              </a:rPr>
              <a:t>TAC-ISAC </a:t>
            </a:r>
            <a:r>
              <a:rPr lang="tr-TR" sz="2300" dirty="0" err="1">
                <a:solidFill>
                  <a:srgbClr val="3366FF"/>
                </a:solidFill>
              </a:rPr>
              <a:t>and</a:t>
            </a:r>
            <a:r>
              <a:rPr lang="tr-TR" sz="2300" dirty="0">
                <a:solidFill>
                  <a:srgbClr val="3366FF"/>
                </a:solidFill>
              </a:rPr>
              <a:t> TAC-IMAC </a:t>
            </a:r>
            <a:r>
              <a:rPr lang="tr-TR" sz="2300" dirty="0" err="1">
                <a:solidFill>
                  <a:srgbClr val="3366FF"/>
                </a:solidFill>
              </a:rPr>
              <a:t>were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established</a:t>
            </a:r>
            <a:r>
              <a:rPr lang="tr-TR" sz="2300" dirty="0">
                <a:solidFill>
                  <a:srgbClr val="3366FF"/>
                </a:solidFill>
              </a:rPr>
              <a:t> (2009)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User </a:t>
            </a:r>
            <a:r>
              <a:rPr lang="tr-TR" sz="2300" dirty="0" err="1">
                <a:solidFill>
                  <a:srgbClr val="003300"/>
                </a:solidFill>
              </a:rPr>
              <a:t>Committee</a:t>
            </a:r>
            <a:r>
              <a:rPr lang="tr-TR" sz="2300" dirty="0">
                <a:solidFill>
                  <a:srgbClr val="003300"/>
                </a:solidFill>
              </a:rPr>
              <a:t> on TARLA </a:t>
            </a:r>
            <a:r>
              <a:rPr lang="tr-TR" sz="2300" dirty="0" err="1">
                <a:solidFill>
                  <a:srgbClr val="003300"/>
                </a:solidFill>
              </a:rPr>
              <a:t>was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established</a:t>
            </a:r>
            <a:r>
              <a:rPr lang="tr-TR" sz="2300" dirty="0">
                <a:solidFill>
                  <a:srgbClr val="003300"/>
                </a:solidFill>
              </a:rPr>
              <a:t> (2009)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3366FF"/>
                </a:solidFill>
              </a:rPr>
              <a:t>The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Institute</a:t>
            </a:r>
            <a:r>
              <a:rPr lang="tr-TR" sz="2300" dirty="0">
                <a:solidFill>
                  <a:srgbClr val="3366FF"/>
                </a:solidFill>
              </a:rPr>
              <a:t> of Accelerator Technologies </a:t>
            </a:r>
            <a:r>
              <a:rPr lang="tr-TR" sz="2300" dirty="0" err="1">
                <a:solidFill>
                  <a:srgbClr val="3366FF"/>
                </a:solidFill>
              </a:rPr>
              <a:t>was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established</a:t>
            </a:r>
            <a:r>
              <a:rPr lang="tr-TR" sz="2300" dirty="0">
                <a:solidFill>
                  <a:srgbClr val="3366FF"/>
                </a:solidFill>
              </a:rPr>
              <a:t> (IAT) (2010)  </a:t>
            </a:r>
            <a:endParaRPr lang="en-US" sz="2300" dirty="0">
              <a:solidFill>
                <a:srgbClr val="3366FF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003300"/>
                </a:solidFill>
              </a:rPr>
              <a:t>Buildings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and</a:t>
            </a:r>
            <a:r>
              <a:rPr lang="tr-TR" sz="2300" dirty="0">
                <a:solidFill>
                  <a:srgbClr val="003300"/>
                </a:solidFill>
              </a:rPr>
              <a:t> IAT </a:t>
            </a:r>
            <a:r>
              <a:rPr lang="tr-TR" sz="2300" dirty="0" err="1">
                <a:solidFill>
                  <a:srgbClr val="003300"/>
                </a:solidFill>
              </a:rPr>
              <a:t>and</a:t>
            </a:r>
            <a:r>
              <a:rPr lang="tr-TR" sz="2300" dirty="0">
                <a:solidFill>
                  <a:srgbClr val="003300"/>
                </a:solidFill>
              </a:rPr>
              <a:t> TARLA </a:t>
            </a:r>
            <a:r>
              <a:rPr lang="tr-TR" sz="2300" dirty="0" err="1">
                <a:solidFill>
                  <a:srgbClr val="003300"/>
                </a:solidFill>
              </a:rPr>
              <a:t>were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opened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to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the</a:t>
            </a:r>
            <a:r>
              <a:rPr lang="tr-TR" sz="2300" dirty="0">
                <a:solidFill>
                  <a:srgbClr val="003300"/>
                </a:solidFill>
              </a:rPr>
              <a:t> service (2011)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3366FF"/>
                </a:solidFill>
              </a:rPr>
              <a:t>User </a:t>
            </a:r>
            <a:r>
              <a:rPr lang="tr-TR" sz="2300" dirty="0" err="1">
                <a:solidFill>
                  <a:srgbClr val="3366FF"/>
                </a:solidFill>
              </a:rPr>
              <a:t>Committee</a:t>
            </a:r>
            <a:r>
              <a:rPr lang="tr-TR" sz="2300" dirty="0">
                <a:solidFill>
                  <a:srgbClr val="3366FF"/>
                </a:solidFill>
              </a:rPr>
              <a:t> on TAC SR </a:t>
            </a:r>
            <a:r>
              <a:rPr lang="tr-TR" sz="2300" dirty="0" err="1">
                <a:solidFill>
                  <a:srgbClr val="3366FF"/>
                </a:solidFill>
              </a:rPr>
              <a:t>was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established</a:t>
            </a:r>
            <a:r>
              <a:rPr lang="tr-TR" sz="2300" dirty="0">
                <a:solidFill>
                  <a:srgbClr val="3366FF"/>
                </a:solidFill>
              </a:rPr>
              <a:t> (2011)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TARLA </a:t>
            </a:r>
            <a:r>
              <a:rPr lang="tr-TR" sz="2300" dirty="0" err="1">
                <a:solidFill>
                  <a:srgbClr val="003300"/>
                </a:solidFill>
              </a:rPr>
              <a:t>facility</a:t>
            </a:r>
            <a:r>
              <a:rPr lang="tr-TR" sz="2300" dirty="0">
                <a:solidFill>
                  <a:srgbClr val="003300"/>
                </a:solidFill>
              </a:rPr>
              <a:t> is </a:t>
            </a:r>
            <a:r>
              <a:rPr lang="tr-TR" sz="2300" dirty="0" err="1">
                <a:solidFill>
                  <a:srgbClr val="003300"/>
                </a:solidFill>
              </a:rPr>
              <a:t>the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first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facility</a:t>
            </a:r>
            <a:r>
              <a:rPr lang="tr-TR" sz="2300" dirty="0">
                <a:solidFill>
                  <a:srgbClr val="003300"/>
                </a:solidFill>
              </a:rPr>
              <a:t> of TAC (</a:t>
            </a:r>
            <a:r>
              <a:rPr lang="tr-TR" sz="2300" dirty="0" err="1">
                <a:solidFill>
                  <a:srgbClr val="003300"/>
                </a:solidFill>
              </a:rPr>
              <a:t>under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construction</a:t>
            </a:r>
            <a:r>
              <a:rPr lang="tr-TR" sz="2300" dirty="0">
                <a:solidFill>
                  <a:srgbClr val="003300"/>
                </a:solidFill>
              </a:rPr>
              <a:t>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3366FF"/>
                </a:solidFill>
              </a:rPr>
              <a:t>The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first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beam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from</a:t>
            </a:r>
            <a:r>
              <a:rPr lang="tr-TR" sz="2300" dirty="0">
                <a:solidFill>
                  <a:srgbClr val="3366FF"/>
                </a:solidFill>
              </a:rPr>
              <a:t> TARLA DC e-</a:t>
            </a:r>
            <a:r>
              <a:rPr lang="tr-TR" sz="2300" dirty="0" err="1">
                <a:solidFill>
                  <a:srgbClr val="3366FF"/>
                </a:solidFill>
              </a:rPr>
              <a:t>Gun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was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obtained</a:t>
            </a:r>
            <a:r>
              <a:rPr lang="tr-TR" sz="2300" dirty="0">
                <a:solidFill>
                  <a:srgbClr val="3366FF"/>
                </a:solidFill>
              </a:rPr>
              <a:t> (2013)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Design of TAC </a:t>
            </a:r>
            <a:r>
              <a:rPr lang="tr-TR" sz="2300" dirty="0" err="1">
                <a:solidFill>
                  <a:srgbClr val="003300"/>
                </a:solidFill>
              </a:rPr>
              <a:t>Synchrotron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Radiation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Facility</a:t>
            </a:r>
            <a:r>
              <a:rPr lang="tr-TR" sz="2300" dirty="0">
                <a:solidFill>
                  <a:srgbClr val="003300"/>
                </a:solidFill>
              </a:rPr>
              <a:t> is </a:t>
            </a:r>
            <a:r>
              <a:rPr lang="tr-TR" sz="2300" dirty="0" err="1">
                <a:solidFill>
                  <a:srgbClr val="003300"/>
                </a:solidFill>
              </a:rPr>
              <a:t>developed</a:t>
            </a:r>
            <a:endParaRPr lang="tr-TR" sz="2300" dirty="0">
              <a:solidFill>
                <a:srgbClr val="003300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3366FF"/>
                </a:solidFill>
              </a:rPr>
              <a:t>Design of TAC Proton Accelerator </a:t>
            </a:r>
            <a:r>
              <a:rPr lang="tr-TR" sz="2300" dirty="0" err="1">
                <a:solidFill>
                  <a:srgbClr val="3366FF"/>
                </a:solidFill>
              </a:rPr>
              <a:t>Facility</a:t>
            </a:r>
            <a:r>
              <a:rPr lang="tr-TR" sz="2300" dirty="0">
                <a:solidFill>
                  <a:srgbClr val="3366FF"/>
                </a:solidFill>
              </a:rPr>
              <a:t> is </a:t>
            </a:r>
            <a:r>
              <a:rPr lang="tr-TR" sz="2300" dirty="0" err="1">
                <a:solidFill>
                  <a:srgbClr val="3366FF"/>
                </a:solidFill>
              </a:rPr>
              <a:t>developed</a:t>
            </a:r>
            <a:endParaRPr lang="tr-TR" sz="2300" dirty="0">
              <a:solidFill>
                <a:srgbClr val="3366FF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Design of TAC SASE FEL </a:t>
            </a:r>
            <a:r>
              <a:rPr lang="tr-TR" sz="2300" dirty="0" err="1">
                <a:solidFill>
                  <a:srgbClr val="003300"/>
                </a:solidFill>
              </a:rPr>
              <a:t>Facility</a:t>
            </a:r>
            <a:r>
              <a:rPr lang="tr-TR" sz="2300" dirty="0">
                <a:solidFill>
                  <a:srgbClr val="003300"/>
                </a:solidFill>
              </a:rPr>
              <a:t> is </a:t>
            </a:r>
            <a:r>
              <a:rPr lang="tr-TR" sz="2300" dirty="0" err="1">
                <a:solidFill>
                  <a:srgbClr val="003300"/>
                </a:solidFill>
              </a:rPr>
              <a:t>developed</a:t>
            </a:r>
            <a:endParaRPr lang="tr-TR" sz="2300" dirty="0">
              <a:solidFill>
                <a:srgbClr val="003300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3366FF"/>
                </a:solidFill>
              </a:rPr>
              <a:t>Design of TAC </a:t>
            </a:r>
            <a:r>
              <a:rPr lang="tr-TR" sz="2300" dirty="0" err="1">
                <a:solidFill>
                  <a:srgbClr val="3366FF"/>
                </a:solidFill>
              </a:rPr>
              <a:t>Particle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Factory</a:t>
            </a:r>
            <a:r>
              <a:rPr lang="tr-TR" sz="2300" dirty="0">
                <a:solidFill>
                  <a:srgbClr val="3366FF"/>
                </a:solidFill>
              </a:rPr>
              <a:t> is </a:t>
            </a:r>
            <a:r>
              <a:rPr lang="tr-TR" sz="2300" dirty="0" err="1">
                <a:solidFill>
                  <a:srgbClr val="3366FF"/>
                </a:solidFill>
              </a:rPr>
              <a:t>developed</a:t>
            </a:r>
            <a:endParaRPr lang="tr-TR" sz="2300" dirty="0">
              <a:solidFill>
                <a:srgbClr val="3366FF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003300"/>
                </a:solidFill>
              </a:rPr>
              <a:t>Many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MoUs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are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signed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with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well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known</a:t>
            </a:r>
            <a:r>
              <a:rPr lang="tr-TR" sz="2300" dirty="0">
                <a:solidFill>
                  <a:srgbClr val="003300"/>
                </a:solidFill>
              </a:rPr>
              <a:t> Accelerator </a:t>
            </a:r>
            <a:r>
              <a:rPr lang="tr-TR" sz="2300" dirty="0" err="1">
                <a:solidFill>
                  <a:srgbClr val="003300"/>
                </a:solidFill>
              </a:rPr>
              <a:t>Centers</a:t>
            </a:r>
            <a:endParaRPr lang="tr-TR" sz="2300" dirty="0">
              <a:solidFill>
                <a:srgbClr val="003300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3366FF"/>
                </a:solidFill>
              </a:rPr>
              <a:t>More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than</a:t>
            </a:r>
            <a:r>
              <a:rPr lang="tr-TR" sz="2300" dirty="0">
                <a:solidFill>
                  <a:srgbClr val="3366FF"/>
                </a:solidFill>
              </a:rPr>
              <a:t> 350 </a:t>
            </a:r>
            <a:r>
              <a:rPr lang="tr-TR" sz="2300" dirty="0" err="1">
                <a:solidFill>
                  <a:srgbClr val="3366FF"/>
                </a:solidFill>
              </a:rPr>
              <a:t>scientific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visit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to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abroad</a:t>
            </a:r>
            <a:endParaRPr lang="tr-TR" sz="2300" dirty="0">
              <a:solidFill>
                <a:srgbClr val="3366FF"/>
              </a:solidFill>
            </a:endParaRP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 err="1">
                <a:solidFill>
                  <a:srgbClr val="003300"/>
                </a:solidFill>
              </a:rPr>
              <a:t>Around</a:t>
            </a:r>
            <a:r>
              <a:rPr lang="tr-TR" sz="2300" dirty="0">
                <a:solidFill>
                  <a:srgbClr val="003300"/>
                </a:solidFill>
              </a:rPr>
              <a:t> 200 </a:t>
            </a:r>
            <a:r>
              <a:rPr lang="tr-TR" sz="2300" dirty="0" err="1">
                <a:solidFill>
                  <a:srgbClr val="003300"/>
                </a:solidFill>
              </a:rPr>
              <a:t>Msc</a:t>
            </a:r>
            <a:r>
              <a:rPr lang="tr-TR" sz="2300" dirty="0">
                <a:solidFill>
                  <a:srgbClr val="003300"/>
                </a:solidFill>
              </a:rPr>
              <a:t> - </a:t>
            </a:r>
            <a:r>
              <a:rPr lang="tr-TR" sz="2300" dirty="0" err="1">
                <a:solidFill>
                  <a:srgbClr val="003300"/>
                </a:solidFill>
              </a:rPr>
              <a:t>PhD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thesis</a:t>
            </a:r>
            <a:r>
              <a:rPr lang="tr-TR" sz="2300" dirty="0">
                <a:solidFill>
                  <a:srgbClr val="003300"/>
                </a:solidFill>
              </a:rPr>
              <a:t> on </a:t>
            </a:r>
            <a:r>
              <a:rPr lang="tr-TR" sz="2300" dirty="0" err="1">
                <a:solidFill>
                  <a:srgbClr val="003300"/>
                </a:solidFill>
              </a:rPr>
              <a:t>accelerators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and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light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sources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3366FF"/>
                </a:solidFill>
              </a:rPr>
              <a:t>6 </a:t>
            </a:r>
            <a:r>
              <a:rPr lang="tr-TR" sz="2300" dirty="0" err="1">
                <a:solidFill>
                  <a:srgbClr val="3366FF"/>
                </a:solidFill>
              </a:rPr>
              <a:t>National</a:t>
            </a:r>
            <a:r>
              <a:rPr lang="tr-TR" sz="2300" dirty="0">
                <a:solidFill>
                  <a:srgbClr val="3366FF"/>
                </a:solidFill>
              </a:rPr>
              <a:t> Accelerator </a:t>
            </a:r>
            <a:r>
              <a:rPr lang="tr-TR" sz="2300" dirty="0" err="1">
                <a:solidFill>
                  <a:srgbClr val="3366FF"/>
                </a:solidFill>
              </a:rPr>
              <a:t>Congress</a:t>
            </a:r>
            <a:r>
              <a:rPr lang="tr-TR" sz="2300" dirty="0">
                <a:solidFill>
                  <a:srgbClr val="3366FF"/>
                </a:solidFill>
              </a:rPr>
              <a:t> (UPHUK) </a:t>
            </a:r>
            <a:r>
              <a:rPr lang="tr-TR" sz="2300" dirty="0" err="1">
                <a:solidFill>
                  <a:srgbClr val="3366FF"/>
                </a:solidFill>
              </a:rPr>
              <a:t>are</a:t>
            </a:r>
            <a:r>
              <a:rPr lang="tr-TR" sz="2300" dirty="0">
                <a:solidFill>
                  <a:srgbClr val="3366FF"/>
                </a:solidFill>
              </a:rPr>
              <a:t> </a:t>
            </a:r>
            <a:r>
              <a:rPr lang="tr-TR" sz="2300" dirty="0" err="1">
                <a:solidFill>
                  <a:srgbClr val="3366FF"/>
                </a:solidFill>
              </a:rPr>
              <a:t>organized</a:t>
            </a:r>
            <a:r>
              <a:rPr lang="tr-TR" sz="2300" dirty="0">
                <a:solidFill>
                  <a:srgbClr val="3366FF"/>
                </a:solidFill>
              </a:rPr>
              <a:t>  </a:t>
            </a:r>
          </a:p>
          <a:p>
            <a:pPr marL="671513" lvl="1" indent="-342900">
              <a:buFont typeface="Wingdings" pitchFamily="2" charset="2"/>
              <a:buChar char="Ø"/>
              <a:tabLst>
                <a:tab pos="433388" algn="l"/>
                <a:tab pos="523875" algn="l"/>
              </a:tabLst>
            </a:pPr>
            <a:r>
              <a:rPr lang="tr-TR" sz="2300" dirty="0">
                <a:solidFill>
                  <a:srgbClr val="003300"/>
                </a:solidFill>
              </a:rPr>
              <a:t>11 </a:t>
            </a:r>
            <a:r>
              <a:rPr lang="tr-TR" sz="2300" dirty="0" err="1">
                <a:solidFill>
                  <a:srgbClr val="003300"/>
                </a:solidFill>
              </a:rPr>
              <a:t>National</a:t>
            </a:r>
            <a:r>
              <a:rPr lang="tr-TR" sz="2300" dirty="0">
                <a:solidFill>
                  <a:srgbClr val="003300"/>
                </a:solidFill>
              </a:rPr>
              <a:t> Accelerator </a:t>
            </a:r>
            <a:r>
              <a:rPr lang="tr-TR" sz="2300" dirty="0" err="1">
                <a:solidFill>
                  <a:srgbClr val="003300"/>
                </a:solidFill>
              </a:rPr>
              <a:t>Summer</a:t>
            </a:r>
            <a:r>
              <a:rPr lang="tr-TR" sz="2300" dirty="0">
                <a:solidFill>
                  <a:srgbClr val="003300"/>
                </a:solidFill>
              </a:rPr>
              <a:t> Schools (UPHDYO) </a:t>
            </a:r>
            <a:r>
              <a:rPr lang="tr-TR" sz="2300" dirty="0" err="1">
                <a:solidFill>
                  <a:srgbClr val="003300"/>
                </a:solidFill>
              </a:rPr>
              <a:t>are</a:t>
            </a:r>
            <a:r>
              <a:rPr lang="tr-TR" sz="2300" dirty="0">
                <a:solidFill>
                  <a:srgbClr val="003300"/>
                </a:solidFill>
              </a:rPr>
              <a:t> </a:t>
            </a:r>
            <a:r>
              <a:rPr lang="tr-TR" sz="2300" dirty="0" err="1">
                <a:solidFill>
                  <a:srgbClr val="003300"/>
                </a:solidFill>
              </a:rPr>
              <a:t>organized</a:t>
            </a:r>
            <a:endParaRPr lang="tr-TR" sz="2000" dirty="0">
              <a:solidFill>
                <a:srgbClr val="003300"/>
              </a:solidFill>
            </a:endParaRP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D3AA0279-1874-47A3-8CF2-2E994D7FDDBC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20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Altbilgi Yer Tutucusu 3">
            <a:extLst>
              <a:ext uri="{FF2B5EF4-FFF2-40B4-BE49-F238E27FC236}">
                <a16:creationId xmlns:a16="http://schemas.microsoft.com/office/drawing/2014/main" xmlns="" id="{41B4BE0F-408B-4442-AD9C-9C297E4A6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3572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r>
              <a:rPr lang="tr-TR" dirty="0"/>
              <a:t> on TAC &amp; TARLA</a:t>
            </a:r>
            <a:endParaRPr lang="en-US" dirty="0"/>
          </a:p>
        </p:txBody>
      </p:sp>
      <p:sp>
        <p:nvSpPr>
          <p:cNvPr id="6" name="5 Metin kutusu"/>
          <p:cNvSpPr txBox="1"/>
          <p:nvPr/>
        </p:nvSpPr>
        <p:spPr>
          <a:xfrm>
            <a:off x="251520" y="1340768"/>
            <a:ext cx="865624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TAC is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planned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as a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world-class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R&amp;D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technology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center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in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basic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applied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sciences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for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Turkey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our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region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.   </a:t>
            </a:r>
          </a:p>
          <a:p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TARLA facility is under construction a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s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first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of TAC. I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t is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planned that TARLA will be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ready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to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operate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for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R&amp;D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studies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as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a national and regional </a:t>
            </a:r>
            <a:r>
              <a:rPr lang="en-US" b="1" dirty="0">
                <a:solidFill>
                  <a:srgbClr val="0617BA"/>
                </a:solidFill>
                <a:latin typeface="Arial Narrow" panose="020B0606020202030204" pitchFamily="34" charset="0"/>
              </a:rPr>
              <a:t>“user facility”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in 2020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.</a:t>
            </a:r>
            <a:r>
              <a:rPr lang="en-US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endParaRPr lang="en-US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endParaRPr lang="en-US" dirty="0">
              <a:solidFill>
                <a:srgbClr val="4C745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b="1" dirty="0">
                <a:solidFill>
                  <a:srgbClr val="003300"/>
                </a:solidFill>
                <a:latin typeface="Arial Narrow" panose="020B0606020202030204" pitchFamily="34" charset="0"/>
              </a:rPr>
              <a:t>Technical Design Reports of proposed TAC facilities are completed and presented to the Ministry of Development (MD) in February 2016.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tr-TR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At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begining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of 2016, 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a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new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period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for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three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years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is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defined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by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MD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to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complete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TARLA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in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this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frame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title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of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project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revised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as «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Electron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Accelerator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and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Laser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b="1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b="1" dirty="0">
                <a:solidFill>
                  <a:srgbClr val="0617BA"/>
                </a:solidFill>
                <a:latin typeface="Arial Narrow" panose="020B0606020202030204" pitchFamily="34" charset="0"/>
              </a:rPr>
              <a:t> TARLA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»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project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team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is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revised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,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also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.</a:t>
            </a:r>
            <a:r>
              <a:rPr lang="en-US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en-US" b="1" dirty="0">
                <a:solidFill>
                  <a:srgbClr val="0617BA"/>
                </a:solidFill>
                <a:latin typeface="Arial Narrow" panose="020B0606020202030204" pitchFamily="34" charset="0"/>
              </a:rPr>
              <a:t>   </a:t>
            </a:r>
          </a:p>
          <a:p>
            <a:endParaRPr lang="en-US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Turkish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Parlament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(TBMM) is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approved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a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new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law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(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Law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No: 6550)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to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re-organize of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existing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developing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reserach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centers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. 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It is expected that </a:t>
            </a:r>
            <a:r>
              <a:rPr lang="en-US" b="1" dirty="0">
                <a:solidFill>
                  <a:srgbClr val="003300"/>
                </a:solidFill>
                <a:latin typeface="Arial Narrow" panose="020B0606020202030204" pitchFamily="34" charset="0"/>
              </a:rPr>
              <a:t>TAC 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will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get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a </a:t>
            </a:r>
            <a:r>
              <a:rPr lang="tr-TR" u="sng" dirty="0" err="1">
                <a:solidFill>
                  <a:srgbClr val="003300"/>
                </a:solidFill>
                <a:latin typeface="Arial Narrow" panose="020B0606020202030204" pitchFamily="34" charset="0"/>
              </a:rPr>
              <a:t>new</a:t>
            </a:r>
            <a:r>
              <a:rPr lang="tr-TR" u="sng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u="sng" dirty="0" err="1">
                <a:solidFill>
                  <a:srgbClr val="003300"/>
                </a:solidFill>
                <a:latin typeface="Arial Narrow" panose="020B0606020202030204" pitchFamily="34" charset="0"/>
              </a:rPr>
              <a:t>statute</a:t>
            </a:r>
            <a:r>
              <a:rPr lang="tr-TR" u="sng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as 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a </a:t>
            </a:r>
            <a:r>
              <a:rPr lang="en-US" b="1" dirty="0">
                <a:solidFill>
                  <a:srgbClr val="003300"/>
                </a:solidFill>
                <a:latin typeface="Arial Narrow" panose="020B0606020202030204" pitchFamily="34" charset="0"/>
              </a:rPr>
              <a:t>National Research</a:t>
            </a:r>
            <a:r>
              <a:rPr lang="tr-TR" b="1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en-US" b="1" dirty="0">
                <a:solidFill>
                  <a:srgbClr val="003300"/>
                </a:solidFill>
                <a:latin typeface="Arial Narrow" panose="020B0606020202030204" pitchFamily="34" charset="0"/>
              </a:rPr>
              <a:t>Center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due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to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this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law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.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This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law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will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regulate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a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new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m</a:t>
            </a:r>
            <a:r>
              <a:rPr lang="en-US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anagement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,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personnel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03300"/>
                </a:solidFill>
                <a:latin typeface="Arial Narrow" panose="020B0606020202030204" pitchFamily="34" charset="0"/>
              </a:rPr>
              <a:t>financial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support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review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 Narrow" panose="020B0606020202030204" pitchFamily="34" charset="0"/>
              </a:rPr>
              <a:t>mechanism</a:t>
            </a:r>
            <a:r>
              <a:rPr lang="tr-TR" dirty="0">
                <a:solidFill>
                  <a:srgbClr val="003300"/>
                </a:solidFill>
                <a:latin typeface="Arial Narrow" panose="020B0606020202030204" pitchFamily="34" charset="0"/>
              </a:rPr>
              <a:t>.  </a:t>
            </a:r>
            <a:endParaRPr lang="tr-TR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C5B6CB38-4137-4F9A-8FB7-F50F0F43E4A6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21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Altbilgi Yer Tutucusu 3">
            <a:extLst>
              <a:ext uri="{FF2B5EF4-FFF2-40B4-BE49-F238E27FC236}">
                <a16:creationId xmlns:a16="http://schemas.microsoft.com/office/drawing/2014/main" xmlns="" id="{A842DB67-67C3-4D08-8F30-8124E44B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5073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Başlık 1"/>
          <p:cNvSpPr>
            <a:spLocks noGrp="1"/>
          </p:cNvSpPr>
          <p:nvPr>
            <p:ph type="ctrTitle"/>
          </p:nvPr>
        </p:nvSpPr>
        <p:spPr>
          <a:xfrm>
            <a:off x="804169" y="153041"/>
            <a:ext cx="7772400" cy="503237"/>
          </a:xfrm>
        </p:spPr>
        <p:txBody>
          <a:bodyPr/>
          <a:lstStyle/>
          <a:p>
            <a:r>
              <a:rPr lang="tr-TR" altLang="tr-TR" dirty="0"/>
              <a:t>TAEK Proton Accelerator </a:t>
            </a:r>
            <a:r>
              <a:rPr lang="tr-TR" altLang="tr-TR" dirty="0" err="1"/>
              <a:t>Facility</a:t>
            </a:r>
            <a:r>
              <a:rPr lang="tr-TR" altLang="tr-TR" dirty="0"/>
              <a:t> </a:t>
            </a:r>
            <a:endParaRPr lang="tr-TR" altLang="tr-TR" sz="2400" dirty="0"/>
          </a:p>
        </p:txBody>
      </p:sp>
      <p:pic>
        <p:nvPicPr>
          <p:cNvPr id="8" name="Picture 11" descr="DSC_0022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51927"/>
            <a:ext cx="7204075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hızlandırıc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69" y="951928"/>
            <a:ext cx="3685565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974248" y="3257798"/>
            <a:ext cx="335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chemeClr val="bg1"/>
                </a:solidFill>
              </a:rPr>
              <a:t>Opening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ceremony</a:t>
            </a:r>
            <a:r>
              <a:rPr lang="tr-TR" dirty="0">
                <a:solidFill>
                  <a:schemeClr val="bg1"/>
                </a:solidFill>
              </a:rPr>
              <a:t>: May 29, 2012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xmlns="" id="{2C39114F-48C6-4BE2-9FFC-2B8251A0F636}"/>
              </a:ext>
            </a:extLst>
          </p:cNvPr>
          <p:cNvSpPr txBox="1">
            <a:spLocks noChangeArrowheads="1"/>
          </p:cNvSpPr>
          <p:nvPr/>
        </p:nvSpPr>
        <p:spPr>
          <a:xfrm>
            <a:off x="804169" y="3736068"/>
            <a:ext cx="8686800" cy="2942278"/>
          </a:xfrm>
          <a:prstGeom prst="rect">
            <a:avLst/>
          </a:prstGeom>
        </p:spPr>
        <p:txBody>
          <a:bodyPr vert="horz" lIns="91440" tIns="45720" rIns="13208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433388" algn="l"/>
                <a:tab pos="523875" algn="l"/>
              </a:tabLst>
            </a:pPr>
            <a:r>
              <a:rPr lang="en-US" altLang="tr-TR" sz="2000" dirty="0">
                <a:solidFill>
                  <a:srgbClr val="0000FF"/>
                </a:solidFill>
              </a:rPr>
              <a:t>The machine</a:t>
            </a:r>
          </a:p>
          <a:p>
            <a:pPr marL="328613" lvl="1" indent="0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- </a:t>
            </a:r>
            <a:r>
              <a:rPr lang="en-US" altLang="tr-TR" sz="2000" dirty="0">
                <a:solidFill>
                  <a:srgbClr val="003300"/>
                </a:solidFill>
              </a:rPr>
              <a:t>15-30 MeV proton cyclotron</a:t>
            </a:r>
          </a:p>
          <a:p>
            <a:pPr marL="752475" lvl="2">
              <a:tabLst>
                <a:tab pos="433388" algn="l"/>
                <a:tab pos="523875" algn="l"/>
              </a:tabLst>
            </a:pPr>
            <a:r>
              <a:rPr lang="en-US" altLang="tr-TR" sz="2000" dirty="0"/>
              <a:t>(</a:t>
            </a:r>
            <a:r>
              <a:rPr lang="en-US" altLang="tr-TR" sz="2000" dirty="0" err="1"/>
              <a:t>Cyclon</a:t>
            </a:r>
            <a:r>
              <a:rPr lang="en-US" altLang="tr-TR" sz="2000" dirty="0"/>
              <a:t> 30, IBA)</a:t>
            </a:r>
          </a:p>
          <a:p>
            <a:pPr>
              <a:tabLst>
                <a:tab pos="433388" algn="l"/>
                <a:tab pos="523875" algn="l"/>
              </a:tabLst>
            </a:pPr>
            <a:r>
              <a:rPr lang="en-US" altLang="tr-TR" sz="2000" dirty="0">
                <a:solidFill>
                  <a:srgbClr val="0000FF"/>
                </a:solidFill>
              </a:rPr>
              <a:t>Purpose</a:t>
            </a:r>
          </a:p>
          <a:p>
            <a:pPr marL="328613" lvl="1" indent="0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- </a:t>
            </a:r>
            <a:r>
              <a:rPr lang="en-US" altLang="tr-TR" sz="2000" dirty="0">
                <a:solidFill>
                  <a:srgbClr val="003300"/>
                </a:solidFill>
              </a:rPr>
              <a:t>Radioisotope production </a:t>
            </a:r>
          </a:p>
          <a:p>
            <a:pPr marL="328613" lvl="1" indent="0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- </a:t>
            </a:r>
            <a:r>
              <a:rPr lang="en-US" altLang="tr-TR" sz="2000" dirty="0">
                <a:solidFill>
                  <a:srgbClr val="003300"/>
                </a:solidFill>
              </a:rPr>
              <a:t>R&amp;D with proton beam</a:t>
            </a:r>
          </a:p>
          <a:p>
            <a:pPr>
              <a:tabLst>
                <a:tab pos="433388" algn="l"/>
                <a:tab pos="523875" algn="l"/>
              </a:tabLst>
            </a:pPr>
            <a:r>
              <a:rPr lang="en-US" altLang="tr-TR" sz="2000" dirty="0">
                <a:solidFill>
                  <a:srgbClr val="0000FF"/>
                </a:solidFill>
              </a:rPr>
              <a:t>Facility Location: </a:t>
            </a:r>
          </a:p>
          <a:p>
            <a:pPr marL="671513" lvl="1" indent="-342900">
              <a:buFontTx/>
              <a:buChar char="-"/>
              <a:tabLst>
                <a:tab pos="433388" algn="l"/>
                <a:tab pos="523875" algn="l"/>
              </a:tabLst>
            </a:pPr>
            <a:r>
              <a:rPr lang="en-US" altLang="tr-TR" sz="2000" dirty="0" err="1">
                <a:solidFill>
                  <a:srgbClr val="003300"/>
                </a:solidFill>
              </a:rPr>
              <a:t>Sarayköy</a:t>
            </a:r>
            <a:r>
              <a:rPr lang="en-US" altLang="tr-TR" sz="2000" dirty="0">
                <a:solidFill>
                  <a:srgbClr val="003300"/>
                </a:solidFill>
              </a:rPr>
              <a:t> Nuclear Research and </a:t>
            </a:r>
            <a:endParaRPr lang="tr-TR" altLang="tr-TR" sz="2000" dirty="0">
              <a:solidFill>
                <a:srgbClr val="003300"/>
              </a:solidFill>
            </a:endParaRPr>
          </a:p>
          <a:p>
            <a:pPr marL="328613" lvl="1" indent="0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      </a:t>
            </a:r>
            <a:r>
              <a:rPr lang="en-US" altLang="tr-TR" sz="2000" dirty="0">
                <a:solidFill>
                  <a:srgbClr val="003300"/>
                </a:solidFill>
              </a:rPr>
              <a:t>Training Center (SANAEM), Ankara</a:t>
            </a:r>
          </a:p>
        </p:txBody>
      </p:sp>
      <p:grpSp>
        <p:nvGrpSpPr>
          <p:cNvPr id="20" name="Grup 19">
            <a:extLst>
              <a:ext uri="{FF2B5EF4-FFF2-40B4-BE49-F238E27FC236}">
                <a16:creationId xmlns:a16="http://schemas.microsoft.com/office/drawing/2014/main" xmlns="" id="{40B33A2B-9D08-4509-9712-4F28CB032865}"/>
              </a:ext>
            </a:extLst>
          </p:cNvPr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21" name="Metin kutusu 20">
              <a:extLst>
                <a:ext uri="{FF2B5EF4-FFF2-40B4-BE49-F238E27FC236}">
                  <a16:creationId xmlns:a16="http://schemas.microsoft.com/office/drawing/2014/main" xmlns="" id="{5B99F8AF-FEFB-4C0E-AAC4-2526328FD7E8}"/>
                </a:ext>
              </a:extLst>
            </p:cNvPr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22" name="Picture 6" descr="C:\Documents and Settings\Ömer\Desktop\turkey-logo.jpg">
              <a:extLst>
                <a:ext uri="{FF2B5EF4-FFF2-40B4-BE49-F238E27FC236}">
                  <a16:creationId xmlns:a16="http://schemas.microsoft.com/office/drawing/2014/main" xmlns="" id="{673782AC-0AB4-474F-8FE7-724BE3DB8F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1B60B163-FAF9-421E-96F9-96A2B2D0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847" y="5143833"/>
            <a:ext cx="1805994" cy="135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xmlns="" id="{1D8FDD08-D0FC-4D0E-A005-965EB6C8E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651" y="3684460"/>
            <a:ext cx="1504183" cy="132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xmlns="" id="{B30D754F-7936-4303-B8D8-C6EE24F88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543" y="3710922"/>
            <a:ext cx="1765298" cy="132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>
            <a:extLst>
              <a:ext uri="{FF2B5EF4-FFF2-40B4-BE49-F238E27FC236}">
                <a16:creationId xmlns:a16="http://schemas.microsoft.com/office/drawing/2014/main" xmlns="" id="{8762D4DE-3722-419E-B364-D369CF797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48" y="5114782"/>
            <a:ext cx="1505286" cy="1378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Slayt Numarası Yer Tutucusu 4">
            <a:extLst>
              <a:ext uri="{FF2B5EF4-FFF2-40B4-BE49-F238E27FC236}">
                <a16:creationId xmlns:a16="http://schemas.microsoft.com/office/drawing/2014/main" xmlns="" id="{4741B317-3571-4A76-9D91-C5ABD7934ED9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22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Altbilgi Yer Tutucusu 3">
            <a:extLst>
              <a:ext uri="{FF2B5EF4-FFF2-40B4-BE49-F238E27FC236}">
                <a16:creationId xmlns:a16="http://schemas.microsoft.com/office/drawing/2014/main" xmlns="" id="{C140121C-7EFD-4309-A026-14B72F550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60525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 </a:t>
            </a:r>
            <a:endParaRPr lang="en-US" dirty="0"/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9204AB5E-65AE-4364-8B8E-A4050E5301A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2478" y="3419479"/>
            <a:ext cx="19044" cy="19041"/>
          </a:xfrm>
          <a:prstGeom prst="rect">
            <a:avLst/>
          </a:prstGeom>
        </p:spPr>
      </p:pic>
      <p:sp>
        <p:nvSpPr>
          <p:cNvPr id="13" name="Slayt Numarası Yer Tutucusu 4">
            <a:extLst>
              <a:ext uri="{FF2B5EF4-FFF2-40B4-BE49-F238E27FC236}">
                <a16:creationId xmlns:a16="http://schemas.microsoft.com/office/drawing/2014/main" xmlns="" id="{C17EB36E-1BDF-43EB-888B-90544424B584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23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Altbilgi Yer Tutucusu 3">
            <a:extLst>
              <a:ext uri="{FF2B5EF4-FFF2-40B4-BE49-F238E27FC236}">
                <a16:creationId xmlns:a16="http://schemas.microsoft.com/office/drawing/2014/main" xmlns="" id="{0E878600-5B67-4766-9A67-3DD4A1E66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xmlns="" id="{BB98EC47-0C4B-48F5-A680-1A44582B8784}"/>
              </a:ext>
            </a:extLst>
          </p:cNvPr>
          <p:cNvSpPr txBox="1"/>
          <p:nvPr/>
        </p:nvSpPr>
        <p:spPr>
          <a:xfrm>
            <a:off x="467544" y="1536716"/>
            <a:ext cx="7514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rgbClr val="FF0000"/>
                </a:solidFill>
              </a:rPr>
              <a:t>Main </a:t>
            </a:r>
            <a:r>
              <a:rPr lang="tr-TR" dirty="0" err="1">
                <a:solidFill>
                  <a:srgbClr val="FF0000"/>
                </a:solidFill>
              </a:rPr>
              <a:t>goal</a:t>
            </a:r>
            <a:r>
              <a:rPr lang="tr-TR" dirty="0">
                <a:solidFill>
                  <a:srgbClr val="FF0000"/>
                </a:solidFill>
              </a:rPr>
              <a:t> of </a:t>
            </a:r>
            <a:r>
              <a:rPr lang="tr-TR" dirty="0" err="1">
                <a:solidFill>
                  <a:srgbClr val="FF0000"/>
                </a:solidFill>
              </a:rPr>
              <a:t>project</a:t>
            </a:r>
            <a:r>
              <a:rPr lang="tr-TR" dirty="0">
                <a:solidFill>
                  <a:srgbClr val="FF0000"/>
                </a:solidFill>
              </a:rPr>
              <a:t>: </a:t>
            </a:r>
            <a:r>
              <a:rPr lang="tr-TR" dirty="0" err="1">
                <a:solidFill>
                  <a:srgbClr val="0617BA"/>
                </a:solidFill>
              </a:rPr>
              <a:t>All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components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to</a:t>
            </a:r>
            <a:r>
              <a:rPr lang="tr-TR" dirty="0">
                <a:solidFill>
                  <a:srgbClr val="0617BA"/>
                </a:solidFill>
              </a:rPr>
              <a:t> be </a:t>
            </a:r>
            <a:r>
              <a:rPr lang="tr-TR" dirty="0" err="1">
                <a:solidFill>
                  <a:srgbClr val="0617BA"/>
                </a:solidFill>
              </a:rPr>
              <a:t>designed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and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built</a:t>
            </a:r>
            <a:r>
              <a:rPr lang="tr-TR" dirty="0">
                <a:solidFill>
                  <a:srgbClr val="0617BA"/>
                </a:solidFill>
              </a:rPr>
              <a:t> in </a:t>
            </a:r>
            <a:r>
              <a:rPr lang="tr-TR" dirty="0" err="1">
                <a:solidFill>
                  <a:srgbClr val="0617BA"/>
                </a:solidFill>
              </a:rPr>
              <a:t>Turkey</a:t>
            </a:r>
            <a:r>
              <a:rPr lang="tr-TR" dirty="0">
                <a:solidFill>
                  <a:srgbClr val="0617BA"/>
                </a:solidFill>
              </a:rPr>
              <a:t>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rgbClr val="003300"/>
                </a:solidFill>
              </a:rPr>
              <a:t>Run </a:t>
            </a:r>
            <a:r>
              <a:rPr lang="tr-TR" dirty="0" err="1">
                <a:solidFill>
                  <a:srgbClr val="003300"/>
                </a:solidFill>
              </a:rPr>
              <a:t>by</a:t>
            </a:r>
            <a:r>
              <a:rPr lang="tr-TR" dirty="0">
                <a:solidFill>
                  <a:srgbClr val="003300"/>
                </a:solidFill>
              </a:rPr>
              <a:t> SANAEM, </a:t>
            </a:r>
            <a:r>
              <a:rPr lang="tr-TR" dirty="0" err="1">
                <a:solidFill>
                  <a:srgbClr val="003300"/>
                </a:solidFill>
              </a:rPr>
              <a:t>TAEK’s</a:t>
            </a:r>
            <a:r>
              <a:rPr lang="tr-TR" dirty="0">
                <a:solidFill>
                  <a:srgbClr val="003300"/>
                </a:solidFill>
              </a:rPr>
              <a:t> Sarayköy </a:t>
            </a:r>
            <a:r>
              <a:rPr lang="tr-TR" dirty="0" err="1" smtClean="0">
                <a:solidFill>
                  <a:srgbClr val="003300"/>
                </a:solidFill>
              </a:rPr>
              <a:t>Research</a:t>
            </a:r>
            <a:r>
              <a:rPr lang="tr-TR" dirty="0" smtClean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and</a:t>
            </a:r>
            <a:r>
              <a:rPr lang="tr-TR" dirty="0">
                <a:solidFill>
                  <a:srgbClr val="003300"/>
                </a:solidFill>
              </a:rPr>
              <a:t> Training Center since 2012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err="1">
                <a:solidFill>
                  <a:srgbClr val="0617BA"/>
                </a:solidFill>
              </a:rPr>
              <a:t>Participation</a:t>
            </a:r>
            <a:r>
              <a:rPr lang="tr-TR" dirty="0">
                <a:solidFill>
                  <a:srgbClr val="0617BA"/>
                </a:solidFill>
              </a:rPr>
              <a:t> of </a:t>
            </a:r>
            <a:r>
              <a:rPr lang="tr-TR" dirty="0" err="1">
                <a:solidFill>
                  <a:srgbClr val="0617BA"/>
                </a:solidFill>
              </a:rPr>
              <a:t>scientists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and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engineers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from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several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universities</a:t>
            </a:r>
            <a:endParaRPr lang="tr-TR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xmlns="" id="{5DE8F549-5978-4512-9EE9-78AB1A8122FB}"/>
              </a:ext>
            </a:extLst>
          </p:cNvPr>
          <p:cNvSpPr txBox="1"/>
          <p:nvPr/>
        </p:nvSpPr>
        <p:spPr>
          <a:xfrm>
            <a:off x="583366" y="867752"/>
            <a:ext cx="6131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C00000"/>
                </a:solidFill>
              </a:rPr>
              <a:t>Main </a:t>
            </a:r>
            <a:r>
              <a:rPr lang="tr-TR" dirty="0" err="1">
                <a:solidFill>
                  <a:srgbClr val="C00000"/>
                </a:solidFill>
              </a:rPr>
              <a:t>parameters</a:t>
            </a:r>
            <a:r>
              <a:rPr lang="tr-TR" dirty="0">
                <a:solidFill>
                  <a:srgbClr val="C00000"/>
                </a:solidFill>
              </a:rPr>
              <a:t> of p-RFQ </a:t>
            </a:r>
            <a:r>
              <a:rPr lang="tr-TR" dirty="0" err="1">
                <a:solidFill>
                  <a:srgbClr val="C00000"/>
                </a:solidFill>
              </a:rPr>
              <a:t>Linac</a:t>
            </a:r>
            <a:r>
              <a:rPr lang="tr-TR" dirty="0">
                <a:solidFill>
                  <a:srgbClr val="C00000"/>
                </a:solidFill>
              </a:rPr>
              <a:t>: </a:t>
            </a:r>
          </a:p>
          <a:p>
            <a:r>
              <a:rPr lang="tr-TR" dirty="0">
                <a:solidFill>
                  <a:srgbClr val="003300"/>
                </a:solidFill>
              </a:rPr>
              <a:t>E &gt; 1 MeV and I &gt; 1 mA, pulsed, H+, RF = 352.21 MHz, d.f. &gt; 0.01</a:t>
            </a: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xmlns="" id="{5BEFB174-8EA0-4103-822F-C438E545DF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282" y="3977706"/>
            <a:ext cx="3191764" cy="1694406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xmlns="" id="{09289B81-7668-4720-BBB0-B5D40287B5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07" y="3981651"/>
            <a:ext cx="4916969" cy="1701769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xmlns="" id="{270C472C-D605-44E2-8F37-DCF080A3D3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12" y="2563384"/>
            <a:ext cx="8412956" cy="1371830"/>
          </a:xfrm>
          <a:prstGeom prst="rect">
            <a:avLst/>
          </a:prstGeom>
        </p:spPr>
      </p:pic>
      <p:sp>
        <p:nvSpPr>
          <p:cNvPr id="18" name="Metin kutusu 17">
            <a:extLst>
              <a:ext uri="{FF2B5EF4-FFF2-40B4-BE49-F238E27FC236}">
                <a16:creationId xmlns:a16="http://schemas.microsoft.com/office/drawing/2014/main" xmlns="" id="{57F878C3-0275-42D1-BE57-3FD85443F50B}"/>
              </a:ext>
            </a:extLst>
          </p:cNvPr>
          <p:cNvSpPr txBox="1"/>
          <p:nvPr/>
        </p:nvSpPr>
        <p:spPr>
          <a:xfrm>
            <a:off x="5747992" y="5325365"/>
            <a:ext cx="3381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RFQ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magnet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is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produced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in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Turkey</a:t>
            </a:r>
            <a:endParaRPr lang="tr-TR" dirty="0">
              <a:solidFill>
                <a:srgbClr val="0617BA"/>
              </a:solidFill>
              <a:highlight>
                <a:srgbClr val="FFFF00"/>
              </a:highlight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xmlns="" id="{72C77D04-3C62-41EA-9B7F-FA666039D297}"/>
              </a:ext>
            </a:extLst>
          </p:cNvPr>
          <p:cNvSpPr txBox="1"/>
          <p:nvPr/>
        </p:nvSpPr>
        <p:spPr>
          <a:xfrm>
            <a:off x="1192842" y="5367987"/>
            <a:ext cx="380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Current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status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of p-RFQ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linac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</a:t>
            </a:r>
            <a:r>
              <a:rPr lang="tr-TR" dirty="0" err="1">
                <a:solidFill>
                  <a:srgbClr val="0617BA"/>
                </a:solidFill>
                <a:highlight>
                  <a:srgbClr val="FFFF00"/>
                </a:highlight>
              </a:rPr>
              <a:t>facility</a:t>
            </a:r>
            <a:r>
              <a:rPr lang="tr-TR" dirty="0">
                <a:solidFill>
                  <a:srgbClr val="0617BA"/>
                </a:solidFill>
                <a:highlight>
                  <a:srgbClr val="FFFF00"/>
                </a:highlight>
              </a:rPr>
              <a:t>    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xmlns="" id="{4462D16C-3BB6-4A88-840D-53C8CF7EEB4B}"/>
              </a:ext>
            </a:extLst>
          </p:cNvPr>
          <p:cNvSpPr txBox="1"/>
          <p:nvPr/>
        </p:nvSpPr>
        <p:spPr>
          <a:xfrm>
            <a:off x="637542" y="5737319"/>
            <a:ext cx="592957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400" dirty="0" err="1">
                <a:solidFill>
                  <a:srgbClr val="3366FF"/>
                </a:solidFill>
              </a:rPr>
              <a:t>All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components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produced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and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installed</a:t>
            </a:r>
            <a:endParaRPr lang="tr-TR" sz="1400" dirty="0">
              <a:solidFill>
                <a:srgbClr val="3366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400" dirty="0">
                <a:solidFill>
                  <a:srgbClr val="0617BA"/>
                </a:solidFill>
              </a:rPr>
              <a:t>First </a:t>
            </a:r>
            <a:r>
              <a:rPr lang="tr-TR" sz="1400" dirty="0" err="1">
                <a:solidFill>
                  <a:srgbClr val="0617BA"/>
                </a:solidFill>
              </a:rPr>
              <a:t>protons</a:t>
            </a:r>
            <a:r>
              <a:rPr lang="tr-TR" sz="1400" dirty="0">
                <a:solidFill>
                  <a:srgbClr val="0617BA"/>
                </a:solidFill>
              </a:rPr>
              <a:t> </a:t>
            </a:r>
            <a:r>
              <a:rPr lang="tr-TR" sz="1400" dirty="0" err="1">
                <a:solidFill>
                  <a:srgbClr val="0617BA"/>
                </a:solidFill>
              </a:rPr>
              <a:t>out</a:t>
            </a:r>
            <a:r>
              <a:rPr lang="tr-TR" sz="1400" dirty="0">
                <a:solidFill>
                  <a:srgbClr val="0617BA"/>
                </a:solidFill>
              </a:rPr>
              <a:t> of LEBT </a:t>
            </a:r>
            <a:r>
              <a:rPr lang="tr-TR" sz="1400" dirty="0" err="1">
                <a:solidFill>
                  <a:srgbClr val="0617BA"/>
                </a:solidFill>
              </a:rPr>
              <a:t>seen</a:t>
            </a:r>
            <a:r>
              <a:rPr lang="tr-TR" sz="1400" dirty="0">
                <a:solidFill>
                  <a:srgbClr val="0617BA"/>
                </a:solidFill>
              </a:rPr>
              <a:t> in </a:t>
            </a:r>
            <a:r>
              <a:rPr lang="tr-TR" sz="1400" dirty="0" err="1">
                <a:solidFill>
                  <a:srgbClr val="0617BA"/>
                </a:solidFill>
              </a:rPr>
              <a:t>December</a:t>
            </a:r>
            <a:r>
              <a:rPr lang="tr-TR" sz="1400" dirty="0">
                <a:solidFill>
                  <a:srgbClr val="0617BA"/>
                </a:solidFill>
              </a:rPr>
              <a:t> 2015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400" dirty="0">
                <a:solidFill>
                  <a:srgbClr val="003300"/>
                </a:solidFill>
              </a:rPr>
              <a:t>Protons at the end of RFQ seen in Winter 2016 vanes’ shadow can be seen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400" dirty="0">
                <a:solidFill>
                  <a:srgbClr val="C00000"/>
                </a:solidFill>
              </a:rPr>
              <a:t>RF training &amp; power coupling tests ongoing 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dirty="0"/>
          </a:p>
        </p:txBody>
      </p:sp>
      <p:pic>
        <p:nvPicPr>
          <p:cNvPr id="21" name="Resim 20">
            <a:extLst>
              <a:ext uri="{FF2B5EF4-FFF2-40B4-BE49-F238E27FC236}">
                <a16:creationId xmlns:a16="http://schemas.microsoft.com/office/drawing/2014/main" xmlns="" id="{61C0CB87-BFF8-41DB-B3E7-D4F3E26617D3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5465" y="5672112"/>
            <a:ext cx="1120662" cy="921963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xmlns="" id="{B3075124-52C4-405D-81CA-31D0DFDF6A18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71184" y="1356818"/>
            <a:ext cx="1198694" cy="1178651"/>
          </a:xfrm>
          <a:prstGeom prst="rect">
            <a:avLst/>
          </a:prstGeom>
        </p:spPr>
      </p:pic>
      <p:sp>
        <p:nvSpPr>
          <p:cNvPr id="9" name="Dikdörtgen 8">
            <a:extLst>
              <a:ext uri="{FF2B5EF4-FFF2-40B4-BE49-F238E27FC236}">
                <a16:creationId xmlns:a16="http://schemas.microsoft.com/office/drawing/2014/main" xmlns="" id="{B09F0D05-F452-46F9-B369-DD68083F8209}"/>
              </a:ext>
            </a:extLst>
          </p:cNvPr>
          <p:cNvSpPr/>
          <p:nvPr/>
        </p:nvSpPr>
        <p:spPr>
          <a:xfrm>
            <a:off x="598131" y="256002"/>
            <a:ext cx="63830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TAEK’s</a:t>
            </a:r>
            <a:r>
              <a:rPr lang="tr-TR" sz="28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SANAEM </a:t>
            </a:r>
            <a:r>
              <a:rPr lang="tr-TR" sz="2800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Prometheus</a:t>
            </a:r>
            <a:r>
              <a:rPr lang="tr-TR" sz="28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Project (SPP)</a:t>
            </a:r>
            <a:endParaRPr lang="tr-T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415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/>
            </a:r>
            <a:br>
              <a:rPr lang="tr-TR" dirty="0"/>
            </a:br>
            <a:r>
              <a:rPr lang="tr-TR" dirty="0"/>
              <a:t> Accelerator-</a:t>
            </a:r>
            <a:r>
              <a:rPr lang="tr-TR" dirty="0" err="1"/>
              <a:t>Related</a:t>
            </a:r>
            <a:r>
              <a:rPr lang="tr-TR" dirty="0"/>
              <a:t> </a:t>
            </a:r>
            <a:r>
              <a:rPr lang="tr-TR" dirty="0" err="1"/>
              <a:t>Ongoing</a:t>
            </a:r>
            <a:r>
              <a:rPr lang="tr-TR" dirty="0"/>
              <a:t> </a:t>
            </a:r>
            <a:r>
              <a:rPr lang="tr-TR" dirty="0" err="1"/>
              <a:t>Projects</a:t>
            </a:r>
            <a:r>
              <a:rPr lang="tr-TR" dirty="0"/>
              <a:t> </a:t>
            </a:r>
            <a:br>
              <a:rPr lang="tr-TR" dirty="0"/>
            </a:br>
            <a:endParaRPr lang="en-US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xmlns="" id="{263F9DA7-4AE6-4B55-9A61-0A45B2E09E53}"/>
              </a:ext>
            </a:extLst>
          </p:cNvPr>
          <p:cNvSpPr txBox="1"/>
          <p:nvPr/>
        </p:nvSpPr>
        <p:spPr>
          <a:xfrm>
            <a:off x="451882" y="881336"/>
            <a:ext cx="852788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tr-TR" sz="2000" dirty="0">
                <a:solidFill>
                  <a:srgbClr val="003300"/>
                </a:solidFill>
              </a:rPr>
              <a:t>Ankara </a:t>
            </a:r>
            <a:r>
              <a:rPr lang="tr-TR" sz="2000" dirty="0" err="1">
                <a:solidFill>
                  <a:srgbClr val="003300"/>
                </a:solidFill>
              </a:rPr>
              <a:t>University</a:t>
            </a:r>
            <a:endParaRPr lang="tr-TR" sz="2000" dirty="0">
              <a:solidFill>
                <a:srgbClr val="0033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>
                <a:solidFill>
                  <a:srgbClr val="002060"/>
                </a:solidFill>
              </a:rPr>
              <a:t>Design </a:t>
            </a:r>
            <a:r>
              <a:rPr lang="tr-TR" sz="1600" dirty="0" err="1">
                <a:solidFill>
                  <a:srgbClr val="002060"/>
                </a:solidFill>
              </a:rPr>
              <a:t>and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manufacture</a:t>
            </a:r>
            <a:r>
              <a:rPr lang="tr-TR" sz="1600" dirty="0">
                <a:solidFill>
                  <a:srgbClr val="002060"/>
                </a:solidFill>
              </a:rPr>
              <a:t> of 1.3 GHz RF </a:t>
            </a:r>
            <a:r>
              <a:rPr lang="tr-TR" sz="1600" dirty="0" err="1">
                <a:solidFill>
                  <a:srgbClr val="002060"/>
                </a:solidFill>
              </a:rPr>
              <a:t>pulse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compressor</a:t>
            </a:r>
            <a:endParaRPr lang="tr-TR" sz="1600" dirty="0">
              <a:solidFill>
                <a:srgbClr val="00206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>
                <a:solidFill>
                  <a:srgbClr val="002060"/>
                </a:solidFill>
              </a:rPr>
              <a:t>Design, </a:t>
            </a:r>
            <a:r>
              <a:rPr lang="tr-TR" sz="1600" dirty="0" err="1">
                <a:solidFill>
                  <a:srgbClr val="002060"/>
                </a:solidFill>
              </a:rPr>
              <a:t>production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and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tests</a:t>
            </a:r>
            <a:r>
              <a:rPr lang="tr-TR" sz="1600" dirty="0">
                <a:solidFill>
                  <a:srgbClr val="002060"/>
                </a:solidFill>
              </a:rPr>
              <a:t> of </a:t>
            </a:r>
            <a:r>
              <a:rPr lang="tr-TR" sz="1600" dirty="0" err="1">
                <a:solidFill>
                  <a:srgbClr val="002060"/>
                </a:solidFill>
              </a:rPr>
              <a:t>high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gradient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smtClean="0">
                <a:solidFill>
                  <a:srgbClr val="002060"/>
                </a:solidFill>
              </a:rPr>
              <a:t>quadrupole </a:t>
            </a:r>
            <a:r>
              <a:rPr lang="tr-TR" sz="1600" dirty="0" err="1" smtClean="0">
                <a:solidFill>
                  <a:srgbClr val="002060"/>
                </a:solidFill>
              </a:rPr>
              <a:t>magnets</a:t>
            </a:r>
            <a:endParaRPr lang="tr-TR" sz="16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 smtClean="0">
                <a:solidFill>
                  <a:srgbClr val="002060"/>
                </a:solidFill>
              </a:rPr>
              <a:t>Development of 3D e-</a:t>
            </a:r>
            <a:r>
              <a:rPr lang="tr-TR" sz="1600" dirty="0" err="1" smtClean="0">
                <a:solidFill>
                  <a:srgbClr val="002060"/>
                </a:solidFill>
              </a:rPr>
              <a:t>beam</a:t>
            </a:r>
            <a:r>
              <a:rPr lang="tr-TR" sz="1600" dirty="0" smtClean="0">
                <a:solidFill>
                  <a:srgbClr val="002060"/>
                </a:solidFill>
              </a:rPr>
              <a:t> printer </a:t>
            </a:r>
            <a:r>
              <a:rPr lang="tr-TR" sz="1600" dirty="0" err="1" smtClean="0">
                <a:solidFill>
                  <a:srgbClr val="002060"/>
                </a:solidFill>
              </a:rPr>
              <a:t>for</a:t>
            </a:r>
            <a:r>
              <a:rPr lang="tr-TR" sz="1600" dirty="0" smtClean="0">
                <a:solidFill>
                  <a:srgbClr val="002060"/>
                </a:solidFill>
              </a:rPr>
              <a:t> </a:t>
            </a:r>
            <a:r>
              <a:rPr lang="tr-TR" sz="1600" dirty="0" err="1" smtClean="0">
                <a:solidFill>
                  <a:srgbClr val="002060"/>
                </a:solidFill>
              </a:rPr>
              <a:t>industrial</a:t>
            </a:r>
            <a:r>
              <a:rPr lang="tr-TR" sz="1600" dirty="0" smtClean="0">
                <a:solidFill>
                  <a:srgbClr val="002060"/>
                </a:solidFill>
              </a:rPr>
              <a:t> </a:t>
            </a:r>
            <a:r>
              <a:rPr lang="tr-TR" sz="1600" dirty="0" err="1" smtClean="0">
                <a:solidFill>
                  <a:srgbClr val="002060"/>
                </a:solidFill>
              </a:rPr>
              <a:t>use</a:t>
            </a:r>
            <a:r>
              <a:rPr lang="tr-TR" sz="1600" dirty="0" smtClean="0">
                <a:solidFill>
                  <a:srgbClr val="002060"/>
                </a:solidFill>
              </a:rPr>
              <a:t> </a:t>
            </a:r>
            <a:endParaRPr lang="tr-TR" sz="1600" dirty="0">
              <a:solidFill>
                <a:srgbClr val="00206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</a:rPr>
              <a:t>Radio </a:t>
            </a:r>
            <a:r>
              <a:rPr lang="tr-TR" sz="1600" dirty="0">
                <a:solidFill>
                  <a:srgbClr val="002060"/>
                </a:solidFill>
              </a:rPr>
              <a:t>f</a:t>
            </a:r>
            <a:r>
              <a:rPr lang="en-US" sz="1600" dirty="0" err="1">
                <a:solidFill>
                  <a:srgbClr val="002060"/>
                </a:solidFill>
              </a:rPr>
              <a:t>requency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tr-TR" sz="1600" dirty="0">
                <a:solidFill>
                  <a:srgbClr val="002060"/>
                </a:solidFill>
              </a:rPr>
              <a:t>q</a:t>
            </a:r>
            <a:r>
              <a:rPr lang="en-US" sz="1600" dirty="0" err="1">
                <a:solidFill>
                  <a:srgbClr val="002060"/>
                </a:solidFill>
              </a:rPr>
              <a:t>uadrupole</a:t>
            </a:r>
            <a:r>
              <a:rPr lang="en-US" sz="1600" dirty="0">
                <a:solidFill>
                  <a:srgbClr val="002060"/>
                </a:solidFill>
              </a:rPr>
              <a:t> (RFQ) </a:t>
            </a:r>
            <a:r>
              <a:rPr lang="tr-TR" sz="1600" dirty="0">
                <a:solidFill>
                  <a:srgbClr val="002060"/>
                </a:solidFill>
              </a:rPr>
              <a:t>d</a:t>
            </a:r>
            <a:r>
              <a:rPr lang="en-US" sz="1600" dirty="0" err="1">
                <a:solidFill>
                  <a:srgbClr val="002060"/>
                </a:solidFill>
              </a:rPr>
              <a:t>esign</a:t>
            </a:r>
            <a:r>
              <a:rPr lang="en-US" sz="1600" dirty="0">
                <a:solidFill>
                  <a:srgbClr val="002060"/>
                </a:solidFill>
              </a:rPr>
              <a:t> and </a:t>
            </a:r>
            <a:r>
              <a:rPr lang="tr-TR" sz="1600" dirty="0">
                <a:solidFill>
                  <a:srgbClr val="002060"/>
                </a:solidFill>
              </a:rPr>
              <a:t>s</a:t>
            </a:r>
            <a:r>
              <a:rPr lang="en-US" sz="1600" dirty="0" err="1">
                <a:solidFill>
                  <a:srgbClr val="002060"/>
                </a:solidFill>
              </a:rPr>
              <a:t>imulation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tr-TR" sz="1600" dirty="0">
                <a:solidFill>
                  <a:srgbClr val="002060"/>
                </a:solidFill>
              </a:rPr>
              <a:t>s</a:t>
            </a:r>
            <a:r>
              <a:rPr lang="en-US" sz="1600" dirty="0" err="1">
                <a:solidFill>
                  <a:srgbClr val="002060"/>
                </a:solidFill>
              </a:rPr>
              <a:t>oftware</a:t>
            </a:r>
            <a:endParaRPr lang="tr-TR" sz="1600" dirty="0">
              <a:solidFill>
                <a:srgbClr val="00206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rgbClr val="002060"/>
                </a:solidFill>
              </a:rPr>
              <a:t>Demirci</a:t>
            </a:r>
            <a:r>
              <a:rPr lang="en-US" sz="1600" dirty="0">
                <a:solidFill>
                  <a:srgbClr val="002060"/>
                </a:solidFill>
              </a:rPr>
              <a:t>-Pro: Design &amp; simulation of a radiofrequency quadrupole (RFQ) based linear accelerator for light ions </a:t>
            </a:r>
          </a:p>
          <a:p>
            <a:pPr lvl="1"/>
            <a:endParaRPr lang="tr-TR" sz="16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tr-TR" sz="2000" dirty="0" err="1">
                <a:solidFill>
                  <a:srgbClr val="003300"/>
                </a:solidFill>
              </a:rPr>
              <a:t>Middle</a:t>
            </a:r>
            <a:r>
              <a:rPr lang="tr-TR" sz="2000" dirty="0">
                <a:solidFill>
                  <a:srgbClr val="003300"/>
                </a:solidFill>
              </a:rPr>
              <a:t> East Technical </a:t>
            </a:r>
            <a:r>
              <a:rPr lang="tr-TR" sz="2000" dirty="0" err="1">
                <a:solidFill>
                  <a:srgbClr val="003300"/>
                </a:solidFill>
              </a:rPr>
              <a:t>University</a:t>
            </a:r>
            <a:endParaRPr lang="tr-TR" sz="2000" dirty="0">
              <a:solidFill>
                <a:srgbClr val="0033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tr-TR" sz="1600" dirty="0">
                <a:solidFill>
                  <a:srgbClr val="002060"/>
                </a:solidFill>
                <a:latin typeface="+mj-lt"/>
              </a:rPr>
              <a:t>Design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and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contruction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of a p-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beam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line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in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TAEK’s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p-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Cyclotron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Facility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for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radiation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hardness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tests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of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space</a:t>
            </a:r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600" dirty="0" err="1">
                <a:solidFill>
                  <a:srgbClr val="002060"/>
                </a:solidFill>
                <a:latin typeface="+mj-lt"/>
              </a:rPr>
              <a:t>equipments</a:t>
            </a:r>
            <a:endParaRPr lang="tr-TR" sz="1600" dirty="0">
              <a:solidFill>
                <a:srgbClr val="002060"/>
              </a:solidFill>
              <a:latin typeface="+mj-lt"/>
            </a:endParaRPr>
          </a:p>
          <a:p>
            <a:pPr lvl="1"/>
            <a:r>
              <a:rPr lang="tr-TR" sz="160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tr-T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>
                <a:solidFill>
                  <a:srgbClr val="003300"/>
                </a:solidFill>
              </a:rPr>
              <a:t>Boğaziçi </a:t>
            </a:r>
            <a:r>
              <a:rPr lang="tr-TR" sz="2000" dirty="0" err="1">
                <a:solidFill>
                  <a:srgbClr val="003300"/>
                </a:solidFill>
              </a:rPr>
              <a:t>University</a:t>
            </a:r>
            <a:r>
              <a:rPr lang="tr-TR" sz="2000" dirty="0">
                <a:solidFill>
                  <a:srgbClr val="003300"/>
                </a:solidFill>
              </a:rPr>
              <a:t> </a:t>
            </a:r>
            <a:endParaRPr lang="tr-TR" sz="20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>
                <a:solidFill>
                  <a:srgbClr val="002060"/>
                </a:solidFill>
              </a:rPr>
              <a:t>High-</a:t>
            </a:r>
            <a:r>
              <a:rPr lang="tr-TR" sz="1600" dirty="0" err="1">
                <a:solidFill>
                  <a:srgbClr val="002060"/>
                </a:solidFill>
              </a:rPr>
              <a:t>power</a:t>
            </a:r>
            <a:r>
              <a:rPr lang="tr-TR" sz="1600" dirty="0">
                <a:solidFill>
                  <a:srgbClr val="002060"/>
                </a:solidFill>
              </a:rPr>
              <a:t> 800MHz RF </a:t>
            </a:r>
            <a:r>
              <a:rPr lang="tr-TR" sz="1600" dirty="0" err="1">
                <a:solidFill>
                  <a:srgbClr val="002060"/>
                </a:solidFill>
              </a:rPr>
              <a:t>circulator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and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transmission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line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project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 err="1">
                <a:solidFill>
                  <a:srgbClr val="002060"/>
                </a:solidFill>
              </a:rPr>
              <a:t>Building</a:t>
            </a:r>
            <a:r>
              <a:rPr lang="tr-TR" sz="1600" dirty="0">
                <a:solidFill>
                  <a:srgbClr val="002060"/>
                </a:solidFill>
              </a:rPr>
              <a:t> a </a:t>
            </a:r>
            <a:r>
              <a:rPr lang="tr-TR" sz="1600" dirty="0" err="1">
                <a:solidFill>
                  <a:srgbClr val="002060"/>
                </a:solidFill>
              </a:rPr>
              <a:t>trial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low-energy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electron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gun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for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industrial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applications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</a:p>
          <a:p>
            <a:endParaRPr lang="en-US" sz="2000" dirty="0">
              <a:solidFill>
                <a:srgbClr val="0033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tr-TR" sz="2000" dirty="0">
                <a:solidFill>
                  <a:srgbClr val="003300"/>
                </a:solidFill>
              </a:rPr>
              <a:t>Akdeniz </a:t>
            </a:r>
            <a:r>
              <a:rPr lang="tr-TR" sz="2000" dirty="0" err="1">
                <a:solidFill>
                  <a:srgbClr val="003300"/>
                </a:solidFill>
              </a:rPr>
              <a:t>University</a:t>
            </a:r>
            <a:r>
              <a:rPr lang="tr-TR" sz="2000" dirty="0">
                <a:solidFill>
                  <a:srgbClr val="003300"/>
                </a:solidFill>
              </a:rPr>
              <a:t> 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tr-TR" sz="1600" dirty="0">
                <a:solidFill>
                  <a:srgbClr val="002060"/>
                </a:solidFill>
              </a:rPr>
              <a:t>Modifications </a:t>
            </a:r>
            <a:r>
              <a:rPr lang="tr-TR" altLang="tr-TR" sz="1600" dirty="0">
                <a:solidFill>
                  <a:srgbClr val="002060"/>
                </a:solidFill>
              </a:rPr>
              <a:t>o</a:t>
            </a:r>
            <a:r>
              <a:rPr lang="en-US" altLang="tr-TR" sz="1600" dirty="0">
                <a:solidFill>
                  <a:srgbClr val="002060"/>
                </a:solidFill>
              </a:rPr>
              <a:t>f</a:t>
            </a:r>
            <a:r>
              <a:rPr lang="tr-TR" altLang="tr-TR" sz="1600" dirty="0">
                <a:solidFill>
                  <a:srgbClr val="002060"/>
                </a:solidFill>
              </a:rPr>
              <a:t> a</a:t>
            </a:r>
            <a:r>
              <a:rPr lang="en-US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>
                <a:solidFill>
                  <a:srgbClr val="002060"/>
                </a:solidFill>
              </a:rPr>
              <a:t>c</a:t>
            </a:r>
            <a:r>
              <a:rPr lang="en-US" altLang="tr-TR" sz="1600" dirty="0" err="1">
                <a:solidFill>
                  <a:srgbClr val="002060"/>
                </a:solidFill>
              </a:rPr>
              <a:t>linical</a:t>
            </a:r>
            <a:r>
              <a:rPr lang="en-US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>
                <a:solidFill>
                  <a:srgbClr val="002060"/>
                </a:solidFill>
              </a:rPr>
              <a:t>l</a:t>
            </a:r>
            <a:r>
              <a:rPr lang="en-US" altLang="tr-TR" sz="1600" dirty="0" err="1">
                <a:solidFill>
                  <a:srgbClr val="002060"/>
                </a:solidFill>
              </a:rPr>
              <a:t>inac</a:t>
            </a:r>
            <a:r>
              <a:rPr lang="en-US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>
                <a:solidFill>
                  <a:srgbClr val="002060"/>
                </a:solidFill>
              </a:rPr>
              <a:t> (30 µA, 18 MeV) f</a:t>
            </a:r>
            <a:r>
              <a:rPr lang="en-US" altLang="tr-TR" sz="1600" dirty="0">
                <a:solidFill>
                  <a:srgbClr val="002060"/>
                </a:solidFill>
              </a:rPr>
              <a:t>or </a:t>
            </a:r>
            <a:r>
              <a:rPr lang="tr-TR" altLang="tr-TR" sz="1600" dirty="0">
                <a:solidFill>
                  <a:srgbClr val="002060"/>
                </a:solidFill>
              </a:rPr>
              <a:t>u</a:t>
            </a:r>
            <a:r>
              <a:rPr lang="en-US" altLang="tr-TR" sz="1600" dirty="0">
                <a:solidFill>
                  <a:srgbClr val="002060"/>
                </a:solidFill>
              </a:rPr>
              <a:t>se</a:t>
            </a:r>
            <a:r>
              <a:rPr lang="tr-TR" altLang="tr-TR" sz="1600" dirty="0">
                <a:solidFill>
                  <a:srgbClr val="002060"/>
                </a:solidFill>
              </a:rPr>
              <a:t> i</a:t>
            </a:r>
            <a:r>
              <a:rPr lang="en-US" altLang="tr-TR" sz="1600" dirty="0" smtClean="0">
                <a:solidFill>
                  <a:srgbClr val="002060"/>
                </a:solidFill>
              </a:rPr>
              <a:t>n </a:t>
            </a:r>
            <a:r>
              <a:rPr lang="tr-TR" altLang="tr-TR" sz="1600" dirty="0">
                <a:solidFill>
                  <a:srgbClr val="002060"/>
                </a:solidFill>
              </a:rPr>
              <a:t>n</a:t>
            </a:r>
            <a:r>
              <a:rPr lang="en-US" altLang="tr-TR" sz="1600" dirty="0" err="1">
                <a:solidFill>
                  <a:srgbClr val="002060"/>
                </a:solidFill>
              </a:rPr>
              <a:t>uclear</a:t>
            </a:r>
            <a:r>
              <a:rPr lang="en-US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>
                <a:solidFill>
                  <a:srgbClr val="002060"/>
                </a:solidFill>
              </a:rPr>
              <a:t>p</a:t>
            </a:r>
            <a:r>
              <a:rPr lang="en-US" altLang="tr-TR" sz="1600" dirty="0" err="1">
                <a:solidFill>
                  <a:srgbClr val="002060"/>
                </a:solidFill>
              </a:rPr>
              <a:t>hysics</a:t>
            </a:r>
            <a:r>
              <a:rPr lang="en-US" altLang="tr-TR" sz="1600" dirty="0">
                <a:solidFill>
                  <a:srgbClr val="002060"/>
                </a:solidFill>
              </a:rPr>
              <a:t> </a:t>
            </a:r>
            <a:r>
              <a:rPr lang="tr-TR" altLang="tr-TR" sz="1600" dirty="0">
                <a:solidFill>
                  <a:srgbClr val="002060"/>
                </a:solidFill>
              </a:rPr>
              <a:t>r</a:t>
            </a:r>
            <a:r>
              <a:rPr lang="en-US" altLang="tr-TR" sz="1600" dirty="0" err="1">
                <a:solidFill>
                  <a:srgbClr val="002060"/>
                </a:solidFill>
              </a:rPr>
              <a:t>esearch</a:t>
            </a:r>
            <a:endParaRPr lang="tr-TR" altLang="tr-TR" sz="1600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tr-TR" sz="2000" dirty="0" smtClean="0">
                <a:solidFill>
                  <a:srgbClr val="003300"/>
                </a:solidFill>
              </a:rPr>
              <a:t>TOBB </a:t>
            </a:r>
            <a:r>
              <a:rPr lang="tr-TR" sz="2000" dirty="0">
                <a:solidFill>
                  <a:srgbClr val="003300"/>
                </a:solidFill>
              </a:rPr>
              <a:t>ETU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sz="1600" dirty="0">
                <a:solidFill>
                  <a:srgbClr val="002060"/>
                </a:solidFill>
              </a:rPr>
              <a:t>Development of an e-gun for electron beam welding; design and handling MeV </a:t>
            </a:r>
            <a:r>
              <a:rPr lang="tr-TR" sz="1600" dirty="0" err="1">
                <a:solidFill>
                  <a:srgbClr val="002060"/>
                </a:solidFill>
              </a:rPr>
              <a:t>energy</a:t>
            </a:r>
            <a:r>
              <a:rPr lang="tr-TR" sz="1600" dirty="0">
                <a:solidFill>
                  <a:srgbClr val="002060"/>
                </a:solidFill>
              </a:rPr>
              <a:t>        e-</a:t>
            </a:r>
            <a:r>
              <a:rPr lang="tr-TR" sz="1600" dirty="0" err="1">
                <a:solidFill>
                  <a:srgbClr val="002060"/>
                </a:solidFill>
              </a:rPr>
              <a:t>beam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using</a:t>
            </a:r>
            <a:r>
              <a:rPr lang="tr-TR" sz="1600" dirty="0">
                <a:solidFill>
                  <a:srgbClr val="002060"/>
                </a:solidFill>
              </a:rPr>
              <a:t> </a:t>
            </a:r>
            <a:r>
              <a:rPr lang="tr-TR" sz="1600" dirty="0" err="1" smtClean="0">
                <a:solidFill>
                  <a:srgbClr val="002060"/>
                </a:solidFill>
              </a:rPr>
              <a:t>klystrons</a:t>
            </a:r>
            <a:r>
              <a:rPr lang="tr-TR" sz="1600" dirty="0" smtClean="0">
                <a:solidFill>
                  <a:srgbClr val="002060"/>
                </a:solidFill>
              </a:rPr>
              <a:t> </a:t>
            </a:r>
            <a:r>
              <a:rPr lang="tr-TR" sz="1600" dirty="0" err="1">
                <a:solidFill>
                  <a:srgbClr val="002060"/>
                </a:solidFill>
              </a:rPr>
              <a:t>donated</a:t>
            </a:r>
            <a:r>
              <a:rPr lang="tr-TR" sz="1600" dirty="0">
                <a:solidFill>
                  <a:srgbClr val="002060"/>
                </a:solidFill>
              </a:rPr>
              <a:t> by CERN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sz="1600" dirty="0">
              <a:solidFill>
                <a:srgbClr val="00206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sz="1600" dirty="0">
              <a:solidFill>
                <a:srgbClr val="002060"/>
              </a:solidFill>
            </a:endParaRPr>
          </a:p>
          <a:p>
            <a:endParaRPr lang="tr-TR" sz="2000" dirty="0">
              <a:solidFill>
                <a:srgbClr val="FF0000"/>
              </a:solidFill>
            </a:endParaRPr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Altbilgi Yer Tutucusu 3">
            <a:extLst>
              <a:ext uri="{FF2B5EF4-FFF2-40B4-BE49-F238E27FC236}">
                <a16:creationId xmlns:a16="http://schemas.microsoft.com/office/drawing/2014/main" xmlns="" id="{469AF262-1816-4BBB-98FD-F5054B13E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9" name="Slayt Numarası Yer Tutucusu 4">
            <a:extLst>
              <a:ext uri="{FF2B5EF4-FFF2-40B4-BE49-F238E27FC236}">
                <a16:creationId xmlns:a16="http://schemas.microsoft.com/office/drawing/2014/main" xmlns="" id="{F18A8FDC-7512-4AA3-8ADC-6076277A0DED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24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477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>
            <a:extLst>
              <a:ext uri="{FF2B5EF4-FFF2-40B4-BE49-F238E27FC236}">
                <a16:creationId xmlns:a16="http://schemas.microsoft.com/office/drawing/2014/main" xmlns="" id="{574A52CF-3CF6-4AE9-ADBA-88223D0B368A}"/>
              </a:ext>
            </a:extLst>
          </p:cNvPr>
          <p:cNvSpPr>
            <a:spLocks/>
          </p:cNvSpPr>
          <p:nvPr/>
        </p:nvSpPr>
        <p:spPr bwMode="auto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tr-TR" altLang="tr-TR"/>
          </a:p>
        </p:txBody>
      </p:sp>
      <p:sp>
        <p:nvSpPr>
          <p:cNvPr id="44037" name="Rectangle 4">
            <a:extLst>
              <a:ext uri="{FF2B5EF4-FFF2-40B4-BE49-F238E27FC236}">
                <a16:creationId xmlns:a16="http://schemas.microsoft.com/office/drawing/2014/main" xmlns="" id="{AA5FE415-4FCB-49F6-A28D-68E3473D84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5906" y="7938"/>
            <a:ext cx="4716016" cy="761867"/>
          </a:xfrm>
        </p:spPr>
        <p:txBody>
          <a:bodyPr rIns="132080"/>
          <a:lstStyle/>
          <a:p>
            <a:pPr algn="ctr" eaLnBrk="1" hangingPunct="1"/>
            <a:r>
              <a:rPr lang="tr-TR" altLang="tr-TR" dirty="0" err="1"/>
              <a:t>Membership</a:t>
            </a:r>
            <a:r>
              <a:rPr lang="tr-TR" altLang="tr-TR" dirty="0"/>
              <a:t> </a:t>
            </a:r>
            <a:r>
              <a:rPr lang="tr-TR" altLang="tr-TR" dirty="0" err="1"/>
              <a:t>to</a:t>
            </a:r>
            <a:r>
              <a:rPr lang="tr-TR" altLang="tr-TR" dirty="0"/>
              <a:t> SESAME</a:t>
            </a:r>
            <a:endParaRPr lang="en-US" altLang="tr-TR" dirty="0"/>
          </a:p>
        </p:txBody>
      </p:sp>
      <p:sp>
        <p:nvSpPr>
          <p:cNvPr id="44038" name="Rectangle 5">
            <a:extLst>
              <a:ext uri="{FF2B5EF4-FFF2-40B4-BE49-F238E27FC236}">
                <a16:creationId xmlns:a16="http://schemas.microsoft.com/office/drawing/2014/main" xmlns="" id="{EAEBFC62-997B-419E-899C-A81C2428C1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528" y="1033328"/>
            <a:ext cx="8686800" cy="5257800"/>
          </a:xfrm>
        </p:spPr>
        <p:txBody>
          <a:bodyPr rIns="132080">
            <a:normAutofit/>
          </a:bodyPr>
          <a:lstStyle/>
          <a:p>
            <a:pPr eaLnBrk="1" hangingPunct="1">
              <a:spcBef>
                <a:spcPct val="0"/>
              </a:spcBef>
              <a:tabLst>
                <a:tab pos="433388" algn="l"/>
                <a:tab pos="523875" algn="l"/>
              </a:tabLst>
            </a:pPr>
            <a:r>
              <a:rPr lang="en-US" altLang="tr-TR" sz="2400" b="1" dirty="0">
                <a:solidFill>
                  <a:srgbClr val="0000FF"/>
                </a:solidFill>
              </a:rPr>
              <a:t>S</a:t>
            </a:r>
            <a:r>
              <a:rPr lang="en-US" altLang="tr-TR" sz="2400" dirty="0">
                <a:solidFill>
                  <a:srgbClr val="0000FF"/>
                </a:solidFill>
              </a:rPr>
              <a:t>ynchrotron-light </a:t>
            </a:r>
            <a:r>
              <a:rPr lang="en-US" altLang="tr-TR" sz="2400" b="1" dirty="0">
                <a:solidFill>
                  <a:srgbClr val="0000FF"/>
                </a:solidFill>
              </a:rPr>
              <a:t>E</a:t>
            </a:r>
            <a:r>
              <a:rPr lang="en-US" altLang="tr-TR" sz="2400" dirty="0">
                <a:solidFill>
                  <a:srgbClr val="0000FF"/>
                </a:solidFill>
              </a:rPr>
              <a:t>xperimental </a:t>
            </a:r>
            <a:r>
              <a:rPr lang="en-US" altLang="tr-TR" sz="2400" b="1" dirty="0">
                <a:solidFill>
                  <a:srgbClr val="0000FF"/>
                </a:solidFill>
              </a:rPr>
              <a:t>S</a:t>
            </a:r>
            <a:r>
              <a:rPr lang="en-US" altLang="tr-TR" sz="2400" dirty="0">
                <a:solidFill>
                  <a:srgbClr val="0000FF"/>
                </a:solidFill>
              </a:rPr>
              <a:t>cience and </a:t>
            </a:r>
            <a:r>
              <a:rPr lang="en-US" altLang="tr-TR" sz="2400" b="1" dirty="0">
                <a:solidFill>
                  <a:srgbClr val="0000FF"/>
                </a:solidFill>
              </a:rPr>
              <a:t>A</a:t>
            </a:r>
            <a:r>
              <a:rPr lang="en-US" altLang="tr-TR" sz="2400" dirty="0">
                <a:solidFill>
                  <a:srgbClr val="0000FF"/>
                </a:solidFill>
              </a:rPr>
              <a:t>pplications </a:t>
            </a:r>
            <a:endParaRPr lang="tr-TR" altLang="tr-TR" sz="2400" dirty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  <a:tabLst>
                <a:tab pos="433388" algn="l"/>
                <a:tab pos="523875" algn="l"/>
              </a:tabLst>
            </a:pPr>
            <a:r>
              <a:rPr lang="tr-TR" altLang="tr-TR" sz="2400" dirty="0">
                <a:solidFill>
                  <a:srgbClr val="0000FF"/>
                </a:solidFill>
              </a:rPr>
              <a:t>    </a:t>
            </a:r>
            <a:r>
              <a:rPr lang="en-US" altLang="tr-TR" sz="2400" dirty="0">
                <a:solidFill>
                  <a:srgbClr val="0000FF"/>
                </a:solidFill>
              </a:rPr>
              <a:t>in </a:t>
            </a:r>
            <a:r>
              <a:rPr lang="en-US" altLang="tr-TR" sz="2400" b="1" dirty="0">
                <a:solidFill>
                  <a:srgbClr val="0000FF"/>
                </a:solidFill>
              </a:rPr>
              <a:t>M</a:t>
            </a:r>
            <a:r>
              <a:rPr lang="en-US" altLang="tr-TR" sz="2400" dirty="0">
                <a:solidFill>
                  <a:srgbClr val="0000FF"/>
                </a:solidFill>
              </a:rPr>
              <a:t>iddle </a:t>
            </a:r>
            <a:r>
              <a:rPr lang="en-US" altLang="tr-TR" sz="2400" b="1" dirty="0">
                <a:solidFill>
                  <a:srgbClr val="0000FF"/>
                </a:solidFill>
              </a:rPr>
              <a:t>E</a:t>
            </a:r>
            <a:r>
              <a:rPr lang="en-US" altLang="tr-TR" sz="2400" dirty="0">
                <a:solidFill>
                  <a:srgbClr val="0000FF"/>
                </a:solidFill>
              </a:rPr>
              <a:t>ast</a:t>
            </a:r>
          </a:p>
          <a:p>
            <a:pPr eaLnBrk="1" hangingPunct="1">
              <a:tabLst>
                <a:tab pos="433388" algn="l"/>
                <a:tab pos="523875" algn="l"/>
              </a:tabLst>
            </a:pPr>
            <a:r>
              <a:rPr lang="en-US" altLang="tr-TR" sz="2400" dirty="0">
                <a:solidFill>
                  <a:srgbClr val="FF0000"/>
                </a:solidFill>
              </a:rPr>
              <a:t>Turkey is member of SESAME Project since 2002</a:t>
            </a:r>
          </a:p>
          <a:p>
            <a:pPr marL="328613" lvl="1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- </a:t>
            </a:r>
            <a:r>
              <a:rPr lang="tr-TR" altLang="tr-TR" sz="2000" dirty="0" err="1">
                <a:solidFill>
                  <a:srgbClr val="003300"/>
                </a:solidFill>
              </a:rPr>
              <a:t>Members</a:t>
            </a:r>
            <a:r>
              <a:rPr lang="tr-TR" altLang="tr-TR" sz="2000" dirty="0">
                <a:solidFill>
                  <a:srgbClr val="003300"/>
                </a:solidFill>
              </a:rPr>
              <a:t>: </a:t>
            </a:r>
            <a:r>
              <a:rPr lang="en-US" altLang="tr-TR" sz="2000" dirty="0">
                <a:solidFill>
                  <a:srgbClr val="003300"/>
                </a:solidFill>
              </a:rPr>
              <a:t>Bahrain, Cyprus, Egypt, Iran, Israel, Jordan, Pakistan</a:t>
            </a:r>
            <a:endParaRPr lang="tr-TR" altLang="tr-TR" sz="2000" dirty="0">
              <a:solidFill>
                <a:srgbClr val="003300"/>
              </a:solidFill>
            </a:endParaRPr>
          </a:p>
          <a:p>
            <a:pPr marL="614363" lvl="1" eaLnBrk="1" hangingPunct="1">
              <a:buFont typeface="Wingdings 2" panose="05020102010507070707" pitchFamily="18" charset="2"/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  </a:t>
            </a:r>
            <a:r>
              <a:rPr lang="en-US" altLang="tr-TR" sz="2000" dirty="0">
                <a:solidFill>
                  <a:srgbClr val="003300"/>
                </a:solidFill>
              </a:rPr>
              <a:t>Palestine Authority</a:t>
            </a:r>
          </a:p>
          <a:p>
            <a:pPr marL="328613" lvl="1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617BA"/>
                </a:solidFill>
              </a:rPr>
              <a:t>- </a:t>
            </a:r>
            <a:r>
              <a:rPr lang="tr-TR" altLang="tr-TR" sz="2000" dirty="0" err="1">
                <a:solidFill>
                  <a:srgbClr val="0617BA"/>
                </a:solidFill>
              </a:rPr>
              <a:t>Council</a:t>
            </a:r>
            <a:r>
              <a:rPr lang="tr-TR" altLang="tr-TR" sz="2000" dirty="0">
                <a:solidFill>
                  <a:srgbClr val="0617BA"/>
                </a:solidFill>
              </a:rPr>
              <a:t> </a:t>
            </a:r>
            <a:r>
              <a:rPr lang="tr-TR" altLang="tr-TR" sz="2000" dirty="0" err="1">
                <a:solidFill>
                  <a:srgbClr val="0617BA"/>
                </a:solidFill>
              </a:rPr>
              <a:t>member</a:t>
            </a:r>
            <a:r>
              <a:rPr lang="tr-TR" altLang="tr-TR" sz="2000" dirty="0">
                <a:solidFill>
                  <a:srgbClr val="0617BA"/>
                </a:solidFill>
              </a:rPr>
              <a:t> of </a:t>
            </a:r>
            <a:r>
              <a:rPr lang="tr-TR" altLang="tr-TR" sz="2000" dirty="0" err="1">
                <a:solidFill>
                  <a:srgbClr val="0617BA"/>
                </a:solidFill>
              </a:rPr>
              <a:t>Turkey</a:t>
            </a:r>
            <a:r>
              <a:rPr lang="tr-TR" altLang="tr-TR" sz="2000" dirty="0">
                <a:solidFill>
                  <a:srgbClr val="0617BA"/>
                </a:solidFill>
              </a:rPr>
              <a:t>: </a:t>
            </a:r>
          </a:p>
          <a:p>
            <a:pPr marL="328613" lvl="1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03300"/>
                </a:solidFill>
              </a:rPr>
              <a:t>  Z. Demircan</a:t>
            </a:r>
          </a:p>
          <a:p>
            <a:pPr marL="328613" lvl="1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617BA"/>
                </a:solidFill>
              </a:rPr>
              <a:t>- </a:t>
            </a:r>
            <a:r>
              <a:rPr lang="tr-TR" altLang="tr-TR" sz="2000" dirty="0" err="1">
                <a:solidFill>
                  <a:srgbClr val="0617BA"/>
                </a:solidFill>
              </a:rPr>
              <a:t>Head</a:t>
            </a:r>
            <a:r>
              <a:rPr lang="tr-TR" altLang="tr-TR" sz="2000" dirty="0">
                <a:solidFill>
                  <a:srgbClr val="0617BA"/>
                </a:solidFill>
              </a:rPr>
              <a:t> of SAC : </a:t>
            </a:r>
            <a:r>
              <a:rPr lang="tr-TR" altLang="tr-TR" sz="2000" dirty="0">
                <a:solidFill>
                  <a:srgbClr val="003300"/>
                </a:solidFill>
              </a:rPr>
              <a:t>Z. </a:t>
            </a:r>
            <a:r>
              <a:rPr lang="tr-TR" altLang="tr-TR" sz="2000" dirty="0" err="1">
                <a:solidFill>
                  <a:srgbClr val="003300"/>
                </a:solidFill>
              </a:rPr>
              <a:t>Sayers</a:t>
            </a:r>
            <a:r>
              <a:rPr lang="tr-TR" altLang="tr-TR" sz="2000" dirty="0">
                <a:solidFill>
                  <a:srgbClr val="003300"/>
                </a:solidFill>
              </a:rPr>
              <a:t> </a:t>
            </a:r>
          </a:p>
          <a:p>
            <a:pPr marL="328613" lvl="1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0617BA"/>
                </a:solidFill>
              </a:rPr>
              <a:t>- </a:t>
            </a:r>
            <a:r>
              <a:rPr lang="tr-TR" altLang="tr-TR" sz="2000" dirty="0" err="1">
                <a:solidFill>
                  <a:srgbClr val="0617BA"/>
                </a:solidFill>
              </a:rPr>
              <a:t>Head</a:t>
            </a:r>
            <a:r>
              <a:rPr lang="tr-TR" altLang="tr-TR" sz="2000" dirty="0">
                <a:solidFill>
                  <a:srgbClr val="0617BA"/>
                </a:solidFill>
              </a:rPr>
              <a:t> of User Com.: </a:t>
            </a:r>
            <a:r>
              <a:rPr lang="tr-TR" altLang="tr-TR" sz="2000" dirty="0">
                <a:solidFill>
                  <a:srgbClr val="003300"/>
                </a:solidFill>
              </a:rPr>
              <a:t>Ö. K. Öztürk</a:t>
            </a:r>
            <a:endParaRPr lang="en-US" altLang="tr-TR" sz="2000" dirty="0">
              <a:solidFill>
                <a:srgbClr val="003300"/>
              </a:solidFill>
            </a:endParaRPr>
          </a:p>
          <a:p>
            <a:pPr eaLnBrk="1" hangingPunct="1">
              <a:tabLst>
                <a:tab pos="433388" algn="l"/>
                <a:tab pos="523875" algn="l"/>
              </a:tabLst>
            </a:pPr>
            <a:r>
              <a:rPr lang="tr-TR" altLang="tr-TR" sz="2400" dirty="0">
                <a:solidFill>
                  <a:srgbClr val="FF0000"/>
                </a:solidFill>
              </a:rPr>
              <a:t>C</a:t>
            </a:r>
            <a:r>
              <a:rPr lang="en-US" altLang="tr-TR" sz="2400" dirty="0" err="1">
                <a:solidFill>
                  <a:srgbClr val="FF0000"/>
                </a:solidFill>
              </a:rPr>
              <a:t>ontributions</a:t>
            </a:r>
            <a:endParaRPr lang="tr-TR" altLang="tr-TR" sz="2400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  <a:tabLst>
                <a:tab pos="433388" algn="l"/>
                <a:tab pos="523875" algn="l"/>
              </a:tabLst>
            </a:pPr>
            <a:r>
              <a:rPr lang="tr-TR" altLang="tr-TR" sz="2400" dirty="0">
                <a:solidFill>
                  <a:srgbClr val="FF0000"/>
                </a:solidFill>
              </a:rPr>
              <a:t>     </a:t>
            </a:r>
            <a:r>
              <a:rPr lang="tr-TR" altLang="tr-TR" sz="2400" dirty="0">
                <a:solidFill>
                  <a:srgbClr val="3366FF"/>
                </a:solidFill>
              </a:rPr>
              <a:t>- </a:t>
            </a:r>
            <a:r>
              <a:rPr lang="tr-TR" altLang="tr-TR" sz="2000" dirty="0">
                <a:solidFill>
                  <a:srgbClr val="3366FF"/>
                </a:solidFill>
              </a:rPr>
              <a:t>Design of </a:t>
            </a:r>
            <a:r>
              <a:rPr lang="tr-TR" altLang="tr-TR" sz="2000" dirty="0" err="1">
                <a:solidFill>
                  <a:srgbClr val="3366FF"/>
                </a:solidFill>
              </a:rPr>
              <a:t>beam</a:t>
            </a:r>
            <a:r>
              <a:rPr lang="tr-TR" altLang="tr-TR" sz="2000" dirty="0">
                <a:solidFill>
                  <a:srgbClr val="3366FF"/>
                </a:solidFill>
              </a:rPr>
              <a:t> </a:t>
            </a:r>
            <a:r>
              <a:rPr lang="tr-TR" altLang="tr-TR" sz="2000" dirty="0" err="1">
                <a:solidFill>
                  <a:srgbClr val="3366FF"/>
                </a:solidFill>
              </a:rPr>
              <a:t>lines</a:t>
            </a:r>
            <a:r>
              <a:rPr lang="tr-TR" altLang="tr-TR" sz="2000" dirty="0">
                <a:solidFill>
                  <a:srgbClr val="3366FF"/>
                </a:solidFill>
              </a:rPr>
              <a:t> </a:t>
            </a:r>
            <a:r>
              <a:rPr lang="tr-TR" altLang="tr-TR" sz="2000" dirty="0" err="1">
                <a:solidFill>
                  <a:srgbClr val="3366FF"/>
                </a:solidFill>
              </a:rPr>
              <a:t>and</a:t>
            </a:r>
            <a:r>
              <a:rPr lang="tr-TR" altLang="tr-TR" sz="2000" dirty="0">
                <a:solidFill>
                  <a:srgbClr val="3366FF"/>
                </a:solidFill>
              </a:rPr>
              <a:t> </a:t>
            </a:r>
            <a:r>
              <a:rPr lang="tr-TR" altLang="tr-TR" sz="2000" dirty="0" err="1">
                <a:solidFill>
                  <a:srgbClr val="3366FF"/>
                </a:solidFill>
              </a:rPr>
              <a:t>exp</a:t>
            </a:r>
            <a:r>
              <a:rPr lang="tr-TR" altLang="tr-TR" sz="2000" dirty="0">
                <a:solidFill>
                  <a:srgbClr val="3366FF"/>
                </a:solidFill>
              </a:rPr>
              <a:t>. </a:t>
            </a:r>
          </a:p>
          <a:p>
            <a:pPr marL="614363" lvl="1" eaLnBrk="1" hangingPunct="1">
              <a:buFont typeface="Wingdings 2" panose="05020102010507070707" pitchFamily="18" charset="2"/>
              <a:buNone/>
              <a:tabLst>
                <a:tab pos="433388" algn="l"/>
                <a:tab pos="523875" algn="l"/>
              </a:tabLst>
            </a:pPr>
            <a:r>
              <a:rPr lang="tr-TR" altLang="tr-TR" sz="2000" dirty="0">
                <a:solidFill>
                  <a:srgbClr val="3366FF"/>
                </a:solidFill>
              </a:rPr>
              <a:t>   stations, user &amp; financial support </a:t>
            </a:r>
            <a:endParaRPr lang="en-US" altLang="tr-TR" sz="2000" dirty="0">
              <a:solidFill>
                <a:srgbClr val="3366FF"/>
              </a:solidFill>
            </a:endParaRPr>
          </a:p>
        </p:txBody>
      </p:sp>
      <p:pic>
        <p:nvPicPr>
          <p:cNvPr id="44040" name="Picture 7">
            <a:extLst>
              <a:ext uri="{FF2B5EF4-FFF2-40B4-BE49-F238E27FC236}">
                <a16:creationId xmlns:a16="http://schemas.microsoft.com/office/drawing/2014/main" xmlns="" id="{145CAD1A-934F-4733-AA28-48A0500ED793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36912"/>
            <a:ext cx="458234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up 11">
            <a:extLst>
              <a:ext uri="{FF2B5EF4-FFF2-40B4-BE49-F238E27FC236}">
                <a16:creationId xmlns:a16="http://schemas.microsoft.com/office/drawing/2014/main" xmlns="" id="{D17C388A-0A0D-46AB-81A2-9FABC9CF5428}"/>
              </a:ext>
            </a:extLst>
          </p:cNvPr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xmlns="" id="{CCC0BB5C-2A68-4251-A7CB-BAE6E99B0400}"/>
                </a:ext>
              </a:extLst>
            </p:cNvPr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6" descr="C:\Documents and Settings\Ömer\Desktop\turkey-logo.jpg">
              <a:extLst>
                <a:ext uri="{FF2B5EF4-FFF2-40B4-BE49-F238E27FC236}">
                  <a16:creationId xmlns:a16="http://schemas.microsoft.com/office/drawing/2014/main" xmlns="" id="{D10ED629-E02B-4E5B-AAFA-3CE48F245C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4291AF7B-518A-42F2-86E5-76F389AFA668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25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Altbilgi Yer Tutucusu 3">
            <a:extLst>
              <a:ext uri="{FF2B5EF4-FFF2-40B4-BE49-F238E27FC236}">
                <a16:creationId xmlns:a16="http://schemas.microsoft.com/office/drawing/2014/main" xmlns="" id="{0DCA7B2C-881A-4948-8E98-931CCB49B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9189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-27384"/>
            <a:ext cx="7772400" cy="504056"/>
          </a:xfrm>
        </p:spPr>
        <p:txBody>
          <a:bodyPr/>
          <a:lstStyle/>
          <a:p>
            <a:r>
              <a:rPr lang="tr-TR" dirty="0"/>
              <a:t/>
            </a:r>
            <a:br>
              <a:rPr lang="tr-TR" dirty="0"/>
            </a:br>
            <a:r>
              <a:rPr lang="tr-TR" dirty="0"/>
              <a:t> TR </a:t>
            </a:r>
            <a:r>
              <a:rPr lang="tr-TR" dirty="0" err="1"/>
              <a:t>Participation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CERN CLIC Collaboration </a:t>
            </a:r>
            <a:endParaRPr lang="en-US" dirty="0"/>
          </a:p>
        </p:txBody>
      </p:sp>
      <p:sp>
        <p:nvSpPr>
          <p:cNvPr id="9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Resim 7">
            <a:extLst>
              <a:ext uri="{FF2B5EF4-FFF2-40B4-BE49-F238E27FC236}">
                <a16:creationId xmlns:a16="http://schemas.microsoft.com/office/drawing/2014/main" xmlns="" id="{C73BEC54-F876-4A73-BD7F-4A982F4B6F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9" y="899710"/>
            <a:ext cx="1027398" cy="1027398"/>
          </a:xfrm>
          <a:prstGeom prst="rect">
            <a:avLst/>
          </a:prstGeom>
        </p:spPr>
      </p:pic>
      <p:pic>
        <p:nvPicPr>
          <p:cNvPr id="10" name="Picture 40" descr="clcidb2">
            <a:extLst>
              <a:ext uri="{FF2B5EF4-FFF2-40B4-BE49-F238E27FC236}">
                <a16:creationId xmlns:a16="http://schemas.microsoft.com/office/drawing/2014/main" xmlns="" id="{DAC85304-8811-41C1-ACAD-03397EA9A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561" y="1552696"/>
            <a:ext cx="2803365" cy="129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xmlns="" id="{EB9111C7-2ECB-4B90-B8C7-2EAA88C61BBE}"/>
              </a:ext>
            </a:extLst>
          </p:cNvPr>
          <p:cNvSpPr txBox="1"/>
          <p:nvPr/>
        </p:nvSpPr>
        <p:spPr>
          <a:xfrm>
            <a:off x="952973" y="802282"/>
            <a:ext cx="61775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C00000"/>
                </a:solidFill>
              </a:rPr>
              <a:t>Turkish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contribution</a:t>
            </a:r>
            <a:r>
              <a:rPr lang="tr-TR" dirty="0">
                <a:solidFill>
                  <a:srgbClr val="C00000"/>
                </a:solidFill>
              </a:rPr>
              <a:t>:</a:t>
            </a:r>
          </a:p>
          <a:p>
            <a:r>
              <a:rPr lang="tr-TR" dirty="0">
                <a:solidFill>
                  <a:srgbClr val="3366FF"/>
                </a:solidFill>
              </a:rPr>
              <a:t>7 </a:t>
            </a:r>
            <a:r>
              <a:rPr lang="tr-TR" dirty="0" err="1">
                <a:solidFill>
                  <a:srgbClr val="3366FF"/>
                </a:solidFill>
              </a:rPr>
              <a:t>research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projects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are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completed</a:t>
            </a:r>
            <a:r>
              <a:rPr lang="tr-TR" dirty="0">
                <a:solidFill>
                  <a:srgbClr val="3366FF"/>
                </a:solidFill>
              </a:rPr>
              <a:t> on CLIC </a:t>
            </a:r>
            <a:r>
              <a:rPr lang="tr-TR" dirty="0" err="1">
                <a:solidFill>
                  <a:srgbClr val="3366FF"/>
                </a:solidFill>
              </a:rPr>
              <a:t>accelerator</a:t>
            </a:r>
            <a:r>
              <a:rPr lang="tr-TR" dirty="0">
                <a:solidFill>
                  <a:srgbClr val="3366FF"/>
                </a:solidFill>
              </a:rPr>
              <a:t>, </a:t>
            </a:r>
            <a:r>
              <a:rPr lang="tr-TR" dirty="0" err="1">
                <a:solidFill>
                  <a:srgbClr val="3366FF"/>
                </a:solidFill>
              </a:rPr>
              <a:t>detector</a:t>
            </a:r>
            <a:r>
              <a:rPr lang="tr-TR" dirty="0">
                <a:solidFill>
                  <a:srgbClr val="3366FF"/>
                </a:solidFill>
              </a:rPr>
              <a:t> </a:t>
            </a:r>
          </a:p>
          <a:p>
            <a:r>
              <a:rPr lang="tr-TR" dirty="0" err="1">
                <a:solidFill>
                  <a:srgbClr val="3366FF"/>
                </a:solidFill>
              </a:rPr>
              <a:t>and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physics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studies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by</a:t>
            </a:r>
            <a:r>
              <a:rPr lang="tr-TR" dirty="0">
                <a:solidFill>
                  <a:srgbClr val="3366FF"/>
                </a:solidFill>
              </a:rPr>
              <a:t> </a:t>
            </a:r>
            <a:r>
              <a:rPr lang="tr-TR" dirty="0" err="1">
                <a:solidFill>
                  <a:srgbClr val="3366FF"/>
                </a:solidFill>
              </a:rPr>
              <a:t>support</a:t>
            </a:r>
            <a:r>
              <a:rPr lang="tr-TR" dirty="0">
                <a:solidFill>
                  <a:srgbClr val="3366FF"/>
                </a:solidFill>
              </a:rPr>
              <a:t> of TAEK </a:t>
            </a:r>
            <a:r>
              <a:rPr lang="tr-TR" dirty="0" err="1">
                <a:solidFill>
                  <a:srgbClr val="3366FF"/>
                </a:solidFill>
              </a:rPr>
              <a:t>between</a:t>
            </a:r>
            <a:r>
              <a:rPr lang="tr-TR" dirty="0">
                <a:solidFill>
                  <a:srgbClr val="3366FF"/>
                </a:solidFill>
              </a:rPr>
              <a:t> 2004-2012</a:t>
            </a:r>
          </a:p>
          <a:p>
            <a:endParaRPr lang="tr-TR" dirty="0"/>
          </a:p>
          <a:p>
            <a:r>
              <a:rPr lang="tr-TR" dirty="0">
                <a:solidFill>
                  <a:srgbClr val="C00000"/>
                </a:solidFill>
              </a:rPr>
              <a:t>Accelerator </a:t>
            </a:r>
            <a:r>
              <a:rPr lang="tr-TR" dirty="0" err="1">
                <a:solidFill>
                  <a:srgbClr val="C00000"/>
                </a:solidFill>
              </a:rPr>
              <a:t>related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contributions</a:t>
            </a:r>
            <a:r>
              <a:rPr lang="tr-TR" dirty="0">
                <a:solidFill>
                  <a:srgbClr val="C00000"/>
                </a:solidFill>
              </a:rPr>
              <a:t>: </a:t>
            </a:r>
          </a:p>
          <a:p>
            <a:pPr>
              <a:tabLst>
                <a:tab pos="1165225" algn="l"/>
              </a:tabLst>
            </a:pPr>
            <a:r>
              <a:rPr lang="tr-TR" dirty="0">
                <a:solidFill>
                  <a:srgbClr val="003300"/>
                </a:solidFill>
                <a:latin typeface="+mj-lt"/>
              </a:rPr>
              <a:t>-    CLIC-LHC based ep, eA, </a:t>
            </a:r>
            <a:r>
              <a:rPr lang="tr-TR" dirty="0">
                <a:solidFill>
                  <a:srgbClr val="003300"/>
                </a:solidFill>
                <a:latin typeface="+mj-lt"/>
                <a:ea typeface="Cambria Math"/>
              </a:rPr>
              <a:t>𝛾p, 𝛾A and FEL𝛾A</a:t>
            </a:r>
            <a:r>
              <a:rPr lang="tr-TR" dirty="0">
                <a:solidFill>
                  <a:srgbClr val="003300"/>
                </a:solidFill>
                <a:latin typeface="+mj-lt"/>
              </a:rPr>
              <a:t> colliders</a:t>
            </a:r>
          </a:p>
          <a:p>
            <a:pPr marL="285750" indent="-285750">
              <a:buFontTx/>
              <a:buChar char="-"/>
            </a:pPr>
            <a:r>
              <a:rPr lang="tr-TR" dirty="0">
                <a:solidFill>
                  <a:srgbClr val="003300"/>
                </a:solidFill>
              </a:rPr>
              <a:t>Drive </a:t>
            </a:r>
            <a:r>
              <a:rPr lang="tr-TR" dirty="0" err="1">
                <a:solidFill>
                  <a:srgbClr val="003300"/>
                </a:solidFill>
              </a:rPr>
              <a:t>beam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injector</a:t>
            </a:r>
            <a:r>
              <a:rPr lang="tr-TR" dirty="0">
                <a:solidFill>
                  <a:srgbClr val="003300"/>
                </a:solidFill>
              </a:rPr>
              <a:t>, </a:t>
            </a:r>
            <a:r>
              <a:rPr lang="tr-TR" dirty="0" err="1">
                <a:solidFill>
                  <a:srgbClr val="003300"/>
                </a:solidFill>
              </a:rPr>
              <a:t>beam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dynamics</a:t>
            </a:r>
            <a:r>
              <a:rPr lang="tr-TR" dirty="0">
                <a:solidFill>
                  <a:srgbClr val="003300"/>
                </a:solidFill>
              </a:rPr>
              <a:t> &amp; </a:t>
            </a:r>
            <a:r>
              <a:rPr lang="tr-TR" dirty="0" err="1">
                <a:solidFill>
                  <a:srgbClr val="003300"/>
                </a:solidFill>
              </a:rPr>
              <a:t>optics</a:t>
            </a:r>
            <a:endParaRPr lang="tr-TR" dirty="0">
              <a:solidFill>
                <a:srgbClr val="003300"/>
              </a:solidFill>
            </a:endParaRPr>
          </a:p>
          <a:p>
            <a:pPr marL="285750" indent="-285750">
              <a:buFontTx/>
              <a:buChar char="-"/>
            </a:pPr>
            <a:endParaRPr lang="tr-TR" dirty="0"/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xmlns="" id="{740C25C4-F1D1-46A6-B378-A005EACC476E}"/>
              </a:ext>
            </a:extLst>
          </p:cNvPr>
          <p:cNvSpPr txBox="1">
            <a:spLocks/>
          </p:cNvSpPr>
          <p:nvPr/>
        </p:nvSpPr>
        <p:spPr>
          <a:xfrm>
            <a:off x="1763688" y="2801254"/>
            <a:ext cx="7128792" cy="1223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tr-TR" altLang="tr-TR" sz="1400" dirty="0" err="1">
                <a:solidFill>
                  <a:srgbClr val="0617BA"/>
                </a:solidFill>
              </a:rPr>
              <a:t>The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beam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dynamics</a:t>
            </a:r>
            <a:r>
              <a:rPr lang="tr-TR" altLang="tr-TR" sz="1400" dirty="0">
                <a:solidFill>
                  <a:srgbClr val="0617BA"/>
                </a:solidFill>
              </a:rPr>
              <a:t>  of CLIC </a:t>
            </a:r>
            <a:r>
              <a:rPr lang="tr-TR" altLang="tr-TR" sz="1400" dirty="0" err="1">
                <a:solidFill>
                  <a:srgbClr val="0617BA"/>
                </a:solidFill>
              </a:rPr>
              <a:t>drive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beam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studies</a:t>
            </a:r>
            <a:r>
              <a:rPr lang="tr-TR" altLang="tr-TR" sz="1400" dirty="0">
                <a:solidFill>
                  <a:srgbClr val="0617BA"/>
                </a:solidFill>
              </a:rPr>
              <a:t> has </a:t>
            </a:r>
            <a:r>
              <a:rPr lang="tr-TR" altLang="tr-TR" sz="1400" dirty="0" err="1">
                <a:solidFill>
                  <a:srgbClr val="0617BA"/>
                </a:solidFill>
              </a:rPr>
              <a:t>been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completed</a:t>
            </a:r>
            <a:r>
              <a:rPr lang="tr-TR" altLang="tr-TR" sz="1400" dirty="0">
                <a:solidFill>
                  <a:srgbClr val="0617BA"/>
                </a:solidFill>
              </a:rPr>
              <a:t> as a </a:t>
            </a:r>
            <a:r>
              <a:rPr lang="tr-TR" altLang="tr-TR" sz="1400" dirty="0" err="1">
                <a:solidFill>
                  <a:srgbClr val="0617BA"/>
                </a:solidFill>
              </a:rPr>
              <a:t>PhD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thesis</a:t>
            </a:r>
            <a:endParaRPr lang="tr-TR" altLang="tr-TR" sz="1400" dirty="0">
              <a:solidFill>
                <a:srgbClr val="0617BA"/>
              </a:solidFill>
            </a:endParaRPr>
          </a:p>
          <a:p>
            <a:pPr>
              <a:lnSpc>
                <a:spcPct val="90000"/>
              </a:lnSpc>
            </a:pPr>
            <a:r>
              <a:rPr lang="tr-TR" altLang="tr-TR" sz="1400" dirty="0" err="1">
                <a:solidFill>
                  <a:srgbClr val="0617BA"/>
                </a:solidFill>
              </a:rPr>
              <a:t>Many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contributions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for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bunch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compressors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for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individual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sections</a:t>
            </a:r>
            <a:r>
              <a:rPr lang="tr-TR" altLang="tr-TR" sz="1400" dirty="0">
                <a:solidFill>
                  <a:srgbClr val="0617BA"/>
                </a:solidFill>
              </a:rPr>
              <a:t> of Drive </a:t>
            </a:r>
            <a:r>
              <a:rPr lang="tr-TR" altLang="tr-TR" sz="1400" dirty="0" err="1">
                <a:solidFill>
                  <a:srgbClr val="0617BA"/>
                </a:solidFill>
              </a:rPr>
              <a:t>Beam</a:t>
            </a:r>
            <a:r>
              <a:rPr lang="tr-TR" altLang="tr-TR" sz="1400" dirty="0">
                <a:solidFill>
                  <a:srgbClr val="0617BA"/>
                </a:solidFill>
              </a:rPr>
              <a:t> has </a:t>
            </a:r>
            <a:r>
              <a:rPr lang="tr-TR" altLang="tr-TR" sz="1400" dirty="0" err="1">
                <a:solidFill>
                  <a:srgbClr val="0617BA"/>
                </a:solidFill>
              </a:rPr>
              <a:t>been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altLang="tr-TR" sz="1400" dirty="0">
                <a:solidFill>
                  <a:srgbClr val="0617BA"/>
                </a:solidFill>
              </a:rPr>
              <a:t>        done </a:t>
            </a:r>
            <a:r>
              <a:rPr lang="tr-TR" altLang="tr-TR" sz="1400" dirty="0" err="1">
                <a:solidFill>
                  <a:srgbClr val="0617BA"/>
                </a:solidFill>
              </a:rPr>
              <a:t>such</a:t>
            </a:r>
            <a:r>
              <a:rPr lang="tr-TR" altLang="tr-TR" sz="1400" dirty="0">
                <a:solidFill>
                  <a:srgbClr val="0617BA"/>
                </a:solidFill>
              </a:rPr>
              <a:t> as </a:t>
            </a:r>
            <a:r>
              <a:rPr lang="tr-TR" altLang="tr-TR" sz="1400" dirty="0" err="1">
                <a:solidFill>
                  <a:srgbClr val="0617BA"/>
                </a:solidFill>
              </a:rPr>
              <a:t>injector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desing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and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bunch</a:t>
            </a:r>
            <a:r>
              <a:rPr lang="tr-TR" altLang="tr-TR" sz="1400" dirty="0">
                <a:solidFill>
                  <a:srgbClr val="0617BA"/>
                </a:solidFill>
              </a:rPr>
              <a:t> </a:t>
            </a:r>
            <a:r>
              <a:rPr lang="tr-TR" altLang="tr-TR" sz="1400" dirty="0" err="1">
                <a:solidFill>
                  <a:srgbClr val="0617BA"/>
                </a:solidFill>
              </a:rPr>
              <a:t>compressors-decompressors</a:t>
            </a:r>
            <a:endParaRPr lang="tr-TR" altLang="tr-TR" sz="1400" dirty="0">
              <a:solidFill>
                <a:srgbClr val="0617BA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tr-TR" sz="1400" dirty="0">
              <a:solidFill>
                <a:srgbClr val="0617BA"/>
              </a:solidFill>
            </a:endParaRPr>
          </a:p>
          <a:p>
            <a:pPr>
              <a:lnSpc>
                <a:spcPct val="90000"/>
              </a:lnSpc>
            </a:pPr>
            <a:endParaRPr lang="en-US" altLang="tr-TR" sz="2400" dirty="0"/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xmlns="" id="{1CF9DD02-BBE9-4B33-941F-241E721811AA}"/>
              </a:ext>
            </a:extLst>
          </p:cNvPr>
          <p:cNvSpPr txBox="1"/>
          <p:nvPr/>
        </p:nvSpPr>
        <p:spPr>
          <a:xfrm>
            <a:off x="608888" y="3550645"/>
            <a:ext cx="8370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rgbClr val="003300"/>
                </a:solidFill>
              </a:rPr>
              <a:t>Ongoing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project</a:t>
            </a:r>
            <a:r>
              <a:rPr lang="tr-TR" dirty="0">
                <a:solidFill>
                  <a:srgbClr val="003300"/>
                </a:solidFill>
              </a:rPr>
              <a:t> on ‘CLIC </a:t>
            </a:r>
            <a:r>
              <a:rPr lang="tr-TR" dirty="0" err="1">
                <a:solidFill>
                  <a:srgbClr val="003300"/>
                </a:solidFill>
              </a:rPr>
              <a:t>Beam</a:t>
            </a:r>
            <a:r>
              <a:rPr lang="tr-TR" dirty="0">
                <a:solidFill>
                  <a:srgbClr val="003300"/>
                </a:solidFill>
              </a:rPr>
              <a:t> Dynamics </a:t>
            </a:r>
            <a:r>
              <a:rPr lang="tr-TR" dirty="0" err="1">
                <a:solidFill>
                  <a:srgbClr val="003300"/>
                </a:solidFill>
              </a:rPr>
              <a:t>and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Beam-Beam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Interactions</a:t>
            </a:r>
            <a:r>
              <a:rPr lang="tr-TR" dirty="0">
                <a:solidFill>
                  <a:srgbClr val="003300"/>
                </a:solidFill>
              </a:rPr>
              <a:t>’ since 2013 </a:t>
            </a:r>
            <a:r>
              <a:rPr lang="tr-TR" dirty="0" err="1">
                <a:solidFill>
                  <a:srgbClr val="003300"/>
                </a:solidFill>
              </a:rPr>
              <a:t>by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support</a:t>
            </a:r>
            <a:r>
              <a:rPr lang="tr-TR" dirty="0">
                <a:solidFill>
                  <a:srgbClr val="003300"/>
                </a:solidFill>
              </a:rPr>
              <a:t> of TAEK.</a:t>
            </a:r>
          </a:p>
          <a:p>
            <a:r>
              <a:rPr lang="tr-TR" dirty="0">
                <a:solidFill>
                  <a:srgbClr val="C00000"/>
                </a:solidFill>
              </a:rPr>
              <a:t>Project Team: </a:t>
            </a:r>
            <a:r>
              <a:rPr lang="tr-TR" sz="1400" dirty="0">
                <a:solidFill>
                  <a:srgbClr val="C00000"/>
                </a:solidFill>
              </a:rPr>
              <a:t>17 </a:t>
            </a:r>
            <a:r>
              <a:rPr lang="tr-TR" sz="1400" dirty="0" err="1">
                <a:solidFill>
                  <a:srgbClr val="C00000"/>
                </a:solidFill>
              </a:rPr>
              <a:t>members</a:t>
            </a:r>
            <a:r>
              <a:rPr lang="tr-TR" sz="1400" dirty="0">
                <a:solidFill>
                  <a:srgbClr val="C00000"/>
                </a:solidFill>
              </a:rPr>
              <a:t> </a:t>
            </a:r>
            <a:r>
              <a:rPr lang="tr-TR" sz="1400" dirty="0" err="1">
                <a:solidFill>
                  <a:srgbClr val="C00000"/>
                </a:solidFill>
              </a:rPr>
              <a:t>from</a:t>
            </a:r>
            <a:r>
              <a:rPr lang="tr-TR" sz="1400" dirty="0">
                <a:solidFill>
                  <a:srgbClr val="C00000"/>
                </a:solidFill>
              </a:rPr>
              <a:t> 7 </a:t>
            </a:r>
            <a:r>
              <a:rPr lang="tr-TR" sz="1400" dirty="0" err="1">
                <a:solidFill>
                  <a:srgbClr val="C00000"/>
                </a:solidFill>
              </a:rPr>
              <a:t>Turkish</a:t>
            </a:r>
            <a:r>
              <a:rPr lang="tr-TR" sz="1400" dirty="0">
                <a:solidFill>
                  <a:srgbClr val="C00000"/>
                </a:solidFill>
              </a:rPr>
              <a:t> </a:t>
            </a:r>
            <a:r>
              <a:rPr lang="tr-TR" sz="1400" dirty="0" err="1">
                <a:solidFill>
                  <a:srgbClr val="C00000"/>
                </a:solidFill>
              </a:rPr>
              <a:t>Universities</a:t>
            </a:r>
            <a:r>
              <a:rPr lang="tr-TR" sz="1400" dirty="0">
                <a:solidFill>
                  <a:srgbClr val="C00000"/>
                </a:solidFill>
              </a:rPr>
              <a:t> (Ankara, </a:t>
            </a:r>
            <a:r>
              <a:rPr lang="tr-TR" sz="1400" dirty="0" err="1">
                <a:solidFill>
                  <a:srgbClr val="C00000"/>
                </a:solidFill>
              </a:rPr>
              <a:t>Istanbul</a:t>
            </a:r>
            <a:r>
              <a:rPr lang="tr-TR" sz="1400" dirty="0">
                <a:solidFill>
                  <a:srgbClr val="C00000"/>
                </a:solidFill>
              </a:rPr>
              <a:t>, ITU, AIBU, Giresun, </a:t>
            </a:r>
            <a:r>
              <a:rPr lang="tr-TR" sz="1400" dirty="0" err="1">
                <a:solidFill>
                  <a:srgbClr val="C00000"/>
                </a:solidFill>
              </a:rPr>
              <a:t>Nigde</a:t>
            </a:r>
            <a:r>
              <a:rPr lang="tr-TR" sz="1400" dirty="0">
                <a:solidFill>
                  <a:srgbClr val="C00000"/>
                </a:solidFill>
              </a:rPr>
              <a:t>, </a:t>
            </a:r>
            <a:r>
              <a:rPr lang="tr-TR" sz="1400" dirty="0" err="1">
                <a:solidFill>
                  <a:srgbClr val="C00000"/>
                </a:solidFill>
              </a:rPr>
              <a:t>Uludag</a:t>
            </a:r>
            <a:r>
              <a:rPr lang="tr-TR" sz="1400" dirty="0">
                <a:solidFill>
                  <a:srgbClr val="C00000"/>
                </a:solidFill>
              </a:rPr>
              <a:t>) </a:t>
            </a:r>
          </a:p>
          <a:p>
            <a:pPr lvl="0"/>
            <a:r>
              <a:rPr lang="tr-TR" dirty="0" err="1">
                <a:solidFill>
                  <a:srgbClr val="003300"/>
                </a:solidFill>
              </a:rPr>
              <a:t>Studies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are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going</a:t>
            </a:r>
            <a:r>
              <a:rPr lang="tr-TR" dirty="0">
                <a:solidFill>
                  <a:srgbClr val="003300"/>
                </a:solidFill>
              </a:rPr>
              <a:t> on</a:t>
            </a:r>
            <a:r>
              <a:rPr lang="tr-TR" dirty="0">
                <a:solidFill>
                  <a:srgbClr val="FF0000"/>
                </a:solidFill>
              </a:rPr>
              <a:t>*</a:t>
            </a:r>
            <a:r>
              <a:rPr lang="tr-TR" dirty="0">
                <a:solidFill>
                  <a:srgbClr val="003300"/>
                </a:solidFill>
              </a:rPr>
              <a:t>:</a:t>
            </a:r>
          </a:p>
          <a:p>
            <a:pPr marL="285750" lvl="0" indent="-285750">
              <a:buFontTx/>
              <a:buChar char="-"/>
            </a:pPr>
            <a:r>
              <a:rPr lang="tr-TR" sz="1400" dirty="0">
                <a:solidFill>
                  <a:srgbClr val="3366FF"/>
                </a:solidFill>
              </a:rPr>
              <a:t>Drive </a:t>
            </a:r>
            <a:r>
              <a:rPr lang="tr-TR" sz="1400" dirty="0" err="1">
                <a:solidFill>
                  <a:srgbClr val="3366FF"/>
                </a:solidFill>
              </a:rPr>
              <a:t>beam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dynamics</a:t>
            </a:r>
            <a:endParaRPr lang="tr-TR" sz="1400" dirty="0">
              <a:solidFill>
                <a:srgbClr val="3366FF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tr-TR" sz="1400" dirty="0" err="1">
                <a:solidFill>
                  <a:srgbClr val="3366FF"/>
                </a:solidFill>
              </a:rPr>
              <a:t>Injector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options</a:t>
            </a:r>
            <a:r>
              <a:rPr lang="tr-TR" sz="1400" dirty="0">
                <a:solidFill>
                  <a:srgbClr val="3366FF"/>
                </a:solidFill>
              </a:rPr>
              <a:t> &amp; </a:t>
            </a:r>
            <a:r>
              <a:rPr lang="tr-TR" sz="1400" dirty="0" err="1">
                <a:solidFill>
                  <a:srgbClr val="3366FF"/>
                </a:solidFill>
              </a:rPr>
              <a:t>bunch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compressor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senarios</a:t>
            </a:r>
            <a:endParaRPr lang="tr-TR" sz="1400" dirty="0">
              <a:solidFill>
                <a:srgbClr val="3366FF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tr-TR" sz="1400" dirty="0">
                <a:solidFill>
                  <a:srgbClr val="3366FF"/>
                </a:solidFill>
              </a:rPr>
              <a:t>X-</a:t>
            </a:r>
            <a:r>
              <a:rPr lang="tr-TR" sz="1400" dirty="0" err="1">
                <a:solidFill>
                  <a:srgbClr val="3366FF"/>
                </a:solidFill>
              </a:rPr>
              <a:t>Band</a:t>
            </a:r>
            <a:r>
              <a:rPr lang="tr-TR" sz="1400" dirty="0">
                <a:solidFill>
                  <a:srgbClr val="3366FF"/>
                </a:solidFill>
              </a:rPr>
              <a:t> X-FEL </a:t>
            </a:r>
            <a:r>
              <a:rPr lang="tr-TR" sz="1400" dirty="0" err="1">
                <a:solidFill>
                  <a:srgbClr val="3366FF"/>
                </a:solidFill>
              </a:rPr>
              <a:t>magnetic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lattice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and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undulator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magnet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optimizations</a:t>
            </a:r>
            <a:endParaRPr lang="tr-TR" sz="1400" dirty="0">
              <a:solidFill>
                <a:srgbClr val="3366FF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tr-TR" sz="1400" dirty="0">
                <a:solidFill>
                  <a:srgbClr val="3366FF"/>
                </a:solidFill>
              </a:rPr>
              <a:t>X-</a:t>
            </a:r>
            <a:r>
              <a:rPr lang="tr-TR" sz="1400" dirty="0" err="1">
                <a:solidFill>
                  <a:srgbClr val="3366FF"/>
                </a:solidFill>
              </a:rPr>
              <a:t>Band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klystron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amplifiers</a:t>
            </a:r>
            <a:endParaRPr lang="tr-TR" sz="1400" dirty="0">
              <a:solidFill>
                <a:srgbClr val="3366FF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tr-TR" sz="1400" dirty="0">
                <a:solidFill>
                  <a:srgbClr val="3366FF"/>
                </a:solidFill>
              </a:rPr>
              <a:t>CLIC main </a:t>
            </a:r>
            <a:r>
              <a:rPr lang="tr-TR" sz="1400" dirty="0" err="1">
                <a:solidFill>
                  <a:srgbClr val="3366FF"/>
                </a:solidFill>
              </a:rPr>
              <a:t>beam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injector</a:t>
            </a:r>
            <a:r>
              <a:rPr lang="tr-TR" sz="1400" dirty="0">
                <a:solidFill>
                  <a:srgbClr val="3366FF"/>
                </a:solidFill>
              </a:rPr>
              <a:t> (5 </a:t>
            </a:r>
            <a:r>
              <a:rPr lang="tr-TR" sz="1400" dirty="0" err="1">
                <a:solidFill>
                  <a:srgbClr val="3366FF"/>
                </a:solidFill>
              </a:rPr>
              <a:t>GeV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linac</a:t>
            </a:r>
            <a:r>
              <a:rPr lang="tr-TR" sz="1400" dirty="0">
                <a:solidFill>
                  <a:srgbClr val="3366FF"/>
                </a:solidFill>
              </a:rPr>
              <a:t>) </a:t>
            </a:r>
            <a:r>
              <a:rPr lang="tr-TR" sz="1400" dirty="0" err="1">
                <a:solidFill>
                  <a:srgbClr val="3366FF"/>
                </a:solidFill>
              </a:rPr>
              <a:t>parameter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optimization</a:t>
            </a:r>
            <a:endParaRPr lang="tr-TR" sz="1400" dirty="0">
              <a:solidFill>
                <a:srgbClr val="3366FF"/>
              </a:solidFill>
            </a:endParaRPr>
          </a:p>
          <a:p>
            <a:pPr lvl="0"/>
            <a:r>
              <a:rPr lang="tr-TR" sz="1400" dirty="0">
                <a:solidFill>
                  <a:srgbClr val="3366FF"/>
                </a:solidFill>
              </a:rPr>
              <a:t>-      </a:t>
            </a:r>
            <a:r>
              <a:rPr lang="tr-TR" sz="1400" dirty="0" err="1">
                <a:solidFill>
                  <a:srgbClr val="3366FF"/>
                </a:solidFill>
              </a:rPr>
              <a:t>Effects</a:t>
            </a:r>
            <a:r>
              <a:rPr lang="tr-TR" sz="1400" dirty="0">
                <a:solidFill>
                  <a:srgbClr val="3366FF"/>
                </a:solidFill>
              </a:rPr>
              <a:t> of </a:t>
            </a:r>
            <a:r>
              <a:rPr lang="tr-TR" sz="1400" dirty="0" err="1">
                <a:solidFill>
                  <a:srgbClr val="3366FF"/>
                </a:solidFill>
              </a:rPr>
              <a:t>beam-beam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interactions</a:t>
            </a:r>
            <a:r>
              <a:rPr lang="tr-TR" sz="1400" dirty="0">
                <a:solidFill>
                  <a:srgbClr val="3366FF"/>
                </a:solidFill>
              </a:rPr>
              <a:t> on </a:t>
            </a:r>
            <a:r>
              <a:rPr lang="tr-TR" sz="1400" dirty="0" err="1">
                <a:solidFill>
                  <a:srgbClr val="3366FF"/>
                </a:solidFill>
              </a:rPr>
              <a:t>detector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design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</a:p>
          <a:p>
            <a:pPr lvl="0"/>
            <a:r>
              <a:rPr lang="tr-TR" sz="1400" dirty="0">
                <a:solidFill>
                  <a:srgbClr val="3366FF"/>
                </a:solidFill>
              </a:rPr>
              <a:t>        </a:t>
            </a:r>
            <a:r>
              <a:rPr lang="tr-TR" sz="1400" dirty="0" err="1">
                <a:solidFill>
                  <a:srgbClr val="3366FF"/>
                </a:solidFill>
              </a:rPr>
              <a:t>and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physics</a:t>
            </a:r>
            <a:r>
              <a:rPr lang="tr-TR" sz="1400" dirty="0">
                <a:solidFill>
                  <a:srgbClr val="3366FF"/>
                </a:solidFill>
              </a:rPr>
              <a:t> </a:t>
            </a:r>
            <a:r>
              <a:rPr lang="tr-TR" sz="1400" dirty="0" err="1">
                <a:solidFill>
                  <a:srgbClr val="3366FF"/>
                </a:solidFill>
              </a:rPr>
              <a:t>research</a:t>
            </a:r>
            <a:endParaRPr lang="tr-TR" sz="1400" dirty="0">
              <a:solidFill>
                <a:srgbClr val="3366FF"/>
              </a:solidFill>
            </a:endParaRPr>
          </a:p>
          <a:p>
            <a:pPr lvl="0"/>
            <a:endParaRPr lang="tr-TR" sz="1400" dirty="0">
              <a:solidFill>
                <a:srgbClr val="3366FF"/>
              </a:solidFill>
            </a:endParaRPr>
          </a:p>
          <a:p>
            <a:pPr lvl="0"/>
            <a:r>
              <a:rPr lang="tr-TR" sz="1600" dirty="0">
                <a:solidFill>
                  <a:srgbClr val="3366FF"/>
                </a:solidFill>
              </a:rPr>
              <a:t> </a:t>
            </a:r>
            <a:r>
              <a:rPr lang="tr-TR" sz="1600" dirty="0">
                <a:solidFill>
                  <a:srgbClr val="FF0000"/>
                </a:solidFill>
              </a:rPr>
              <a:t>* </a:t>
            </a:r>
            <a:r>
              <a:rPr lang="tr-TR" sz="1400" dirty="0">
                <a:solidFill>
                  <a:srgbClr val="003300"/>
                </a:solidFill>
              </a:rPr>
              <a:t>M.J. </a:t>
            </a:r>
            <a:r>
              <a:rPr lang="tr-TR" sz="1400" dirty="0" err="1">
                <a:solidFill>
                  <a:srgbClr val="003300"/>
                </a:solidFill>
              </a:rPr>
              <a:t>Boland</a:t>
            </a:r>
            <a:r>
              <a:rPr lang="tr-TR" sz="1400" dirty="0">
                <a:solidFill>
                  <a:srgbClr val="003300"/>
                </a:solidFill>
              </a:rPr>
              <a:t> et al. </a:t>
            </a:r>
            <a:r>
              <a:rPr lang="tr-TR" sz="1400" i="1" dirty="0" err="1">
                <a:solidFill>
                  <a:srgbClr val="003300"/>
                </a:solidFill>
              </a:rPr>
              <a:t>Updated</a:t>
            </a:r>
            <a:r>
              <a:rPr lang="tr-TR" sz="1400" i="1" dirty="0">
                <a:solidFill>
                  <a:srgbClr val="003300"/>
                </a:solidFill>
              </a:rPr>
              <a:t> </a:t>
            </a:r>
            <a:r>
              <a:rPr lang="tr-TR" sz="1400" i="1" dirty="0" err="1">
                <a:solidFill>
                  <a:srgbClr val="003300"/>
                </a:solidFill>
              </a:rPr>
              <a:t>Baseline</a:t>
            </a:r>
            <a:r>
              <a:rPr lang="tr-TR" sz="1400" i="1" dirty="0">
                <a:solidFill>
                  <a:srgbClr val="003300"/>
                </a:solidFill>
              </a:rPr>
              <a:t> </a:t>
            </a:r>
            <a:r>
              <a:rPr lang="tr-TR" sz="1400" i="1" dirty="0" err="1">
                <a:solidFill>
                  <a:srgbClr val="003300"/>
                </a:solidFill>
              </a:rPr>
              <a:t>for</a:t>
            </a:r>
            <a:r>
              <a:rPr lang="tr-TR" sz="1400" i="1" dirty="0">
                <a:solidFill>
                  <a:srgbClr val="003300"/>
                </a:solidFill>
              </a:rPr>
              <a:t> a </a:t>
            </a:r>
            <a:r>
              <a:rPr lang="tr-TR" sz="1400" i="1" dirty="0" err="1">
                <a:solidFill>
                  <a:srgbClr val="003300"/>
                </a:solidFill>
              </a:rPr>
              <a:t>Staged</a:t>
            </a:r>
            <a:r>
              <a:rPr lang="tr-TR" sz="1400" i="1" dirty="0">
                <a:solidFill>
                  <a:srgbClr val="003300"/>
                </a:solidFill>
              </a:rPr>
              <a:t> Compact </a:t>
            </a:r>
            <a:r>
              <a:rPr lang="tr-TR" sz="1400" i="1" dirty="0" err="1">
                <a:solidFill>
                  <a:srgbClr val="003300"/>
                </a:solidFill>
              </a:rPr>
              <a:t>Linear</a:t>
            </a:r>
            <a:r>
              <a:rPr lang="tr-TR" sz="1400" i="1" dirty="0">
                <a:solidFill>
                  <a:srgbClr val="003300"/>
                </a:solidFill>
              </a:rPr>
              <a:t> </a:t>
            </a:r>
            <a:r>
              <a:rPr lang="tr-TR" sz="1400" i="1" dirty="0" err="1">
                <a:solidFill>
                  <a:srgbClr val="003300"/>
                </a:solidFill>
              </a:rPr>
              <a:t>Collider</a:t>
            </a:r>
            <a:r>
              <a:rPr lang="tr-TR" sz="1400" i="1" dirty="0">
                <a:solidFill>
                  <a:srgbClr val="003300"/>
                </a:solidFill>
              </a:rPr>
              <a:t>, </a:t>
            </a:r>
            <a:r>
              <a:rPr lang="tr-TR" sz="1400" dirty="0">
                <a:solidFill>
                  <a:srgbClr val="003300"/>
                </a:solidFill>
              </a:rPr>
              <a:t>CERN-2016-004, </a:t>
            </a:r>
            <a:r>
              <a:rPr lang="tr-TR" sz="1400" dirty="0" err="1">
                <a:solidFill>
                  <a:srgbClr val="003300"/>
                </a:solidFill>
              </a:rPr>
              <a:t>arXiv</a:t>
            </a:r>
            <a:r>
              <a:rPr lang="tr-TR" sz="1400" dirty="0">
                <a:solidFill>
                  <a:srgbClr val="003300"/>
                </a:solidFill>
              </a:rPr>
              <a:t>: 1608.07537 </a:t>
            </a:r>
          </a:p>
          <a:p>
            <a:endParaRPr lang="tr-TR" sz="1600" dirty="0">
              <a:solidFill>
                <a:srgbClr val="003300"/>
              </a:solidFill>
            </a:endParaRPr>
          </a:p>
          <a:p>
            <a:r>
              <a:rPr lang="tr-TR" dirty="0">
                <a:solidFill>
                  <a:srgbClr val="002060"/>
                </a:solidFill>
              </a:rPr>
              <a:t>  </a:t>
            </a:r>
          </a:p>
        </p:txBody>
      </p:sp>
      <p:pic>
        <p:nvPicPr>
          <p:cNvPr id="26" name="Picture 11">
            <a:extLst>
              <a:ext uri="{FF2B5EF4-FFF2-40B4-BE49-F238E27FC236}">
                <a16:creationId xmlns:a16="http://schemas.microsoft.com/office/drawing/2014/main" xmlns="" id="{83CD814A-5384-4158-A5D1-1B49D6BD21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275" y="4464129"/>
            <a:ext cx="3070493" cy="2185775"/>
          </a:xfrm>
          <a:prstGeom prst="rect">
            <a:avLst/>
          </a:prstGeom>
        </p:spPr>
      </p:pic>
      <p:sp>
        <p:nvSpPr>
          <p:cNvPr id="13" name="Slayt Numarası Yer Tutucusu 4">
            <a:extLst>
              <a:ext uri="{FF2B5EF4-FFF2-40B4-BE49-F238E27FC236}">
                <a16:creationId xmlns:a16="http://schemas.microsoft.com/office/drawing/2014/main" xmlns="" id="{A688B54F-375E-4938-AFB7-4E476343735F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26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774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TR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Başlık 1">
            <a:extLst>
              <a:ext uri="{FF2B5EF4-FFF2-40B4-BE49-F238E27FC236}">
                <a16:creationId xmlns:a16="http://schemas.microsoft.com/office/drawing/2014/main" xmlns="" id="{3AFDC434-7D69-4BF9-90DA-D41DE68FD888}"/>
              </a:ext>
            </a:extLst>
          </p:cNvPr>
          <p:cNvSpPr txBox="1">
            <a:spLocks/>
          </p:cNvSpPr>
          <p:nvPr/>
        </p:nvSpPr>
        <p:spPr>
          <a:xfrm>
            <a:off x="660106" y="-99392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/>
            </a:r>
            <a:br>
              <a:rPr lang="tr-TR" dirty="0"/>
            </a:br>
            <a:r>
              <a:rPr lang="tr-TR" dirty="0"/>
              <a:t> TR </a:t>
            </a:r>
            <a:r>
              <a:rPr lang="tr-TR" dirty="0" err="1"/>
              <a:t>Participation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CERN FCC Collaboration </a:t>
            </a:r>
            <a:endParaRPr lang="en-US" dirty="0"/>
          </a:p>
        </p:txBody>
      </p: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F9A92E44-D497-482D-A4B0-FA16632AB187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27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 2">
            <a:extLst>
              <a:ext uri="{FF2B5EF4-FFF2-40B4-BE49-F238E27FC236}">
                <a16:creationId xmlns:a16="http://schemas.microsoft.com/office/drawing/2014/main" xmlns="" id="{9B9763F5-1ADC-452E-962F-A2A9DBB2FDFE}"/>
              </a:ext>
            </a:extLst>
          </p:cNvPr>
          <p:cNvGrpSpPr/>
          <p:nvPr/>
        </p:nvGrpSpPr>
        <p:grpSpPr>
          <a:xfrm>
            <a:off x="6020744" y="636304"/>
            <a:ext cx="3123256" cy="5424116"/>
            <a:chOff x="6020744" y="805057"/>
            <a:chExt cx="3123256" cy="5276421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xmlns="" id="{7CB7B472-4833-4EB2-928F-43226447E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0744" y="805057"/>
              <a:ext cx="3123256" cy="1762630"/>
            </a:xfrm>
            <a:prstGeom prst="rect">
              <a:avLst/>
            </a:prstGeom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xmlns="" id="{6E4945CF-EFCC-457B-A0FE-72F84D570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3904" y="2459658"/>
              <a:ext cx="2956127" cy="3621820"/>
            </a:xfrm>
            <a:prstGeom prst="rect">
              <a:avLst/>
            </a:prstGeom>
          </p:spPr>
        </p:pic>
        <p:sp>
          <p:nvSpPr>
            <p:cNvPr id="2" name="Metin kutusu 1">
              <a:extLst>
                <a:ext uri="{FF2B5EF4-FFF2-40B4-BE49-F238E27FC236}">
                  <a16:creationId xmlns:a16="http://schemas.microsoft.com/office/drawing/2014/main" xmlns="" id="{A364109A-E726-488D-83D8-C09BFACECE4D}"/>
                </a:ext>
              </a:extLst>
            </p:cNvPr>
            <p:cNvSpPr txBox="1"/>
            <p:nvPr/>
          </p:nvSpPr>
          <p:spPr>
            <a:xfrm>
              <a:off x="6020744" y="2459658"/>
              <a:ext cx="3108558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tr-TR" dirty="0" err="1">
                  <a:solidFill>
                    <a:schemeClr val="bg1"/>
                  </a:solidFill>
                </a:rPr>
                <a:t>Collaborating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Universities</a:t>
              </a:r>
              <a:endParaRPr lang="tr-TR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Metin kutusu 12">
            <a:extLst>
              <a:ext uri="{FF2B5EF4-FFF2-40B4-BE49-F238E27FC236}">
                <a16:creationId xmlns:a16="http://schemas.microsoft.com/office/drawing/2014/main" xmlns="" id="{A94222AA-5CC0-47A7-A5D7-1D8819A09126}"/>
              </a:ext>
            </a:extLst>
          </p:cNvPr>
          <p:cNvSpPr txBox="1"/>
          <p:nvPr/>
        </p:nvSpPr>
        <p:spPr>
          <a:xfrm>
            <a:off x="4139952" y="3001945"/>
            <a:ext cx="2077959" cy="3416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3300"/>
                </a:solidFill>
              </a:rPr>
              <a:t>9 </a:t>
            </a:r>
            <a:r>
              <a:rPr lang="tr-TR" dirty="0" err="1">
                <a:solidFill>
                  <a:srgbClr val="003300"/>
                </a:solidFill>
              </a:rPr>
              <a:t>Turkish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Universities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are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signed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MoU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and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three</a:t>
            </a:r>
            <a:r>
              <a:rPr lang="tr-TR" dirty="0">
                <a:solidFill>
                  <a:srgbClr val="003300"/>
                </a:solidFill>
              </a:rPr>
              <a:t> of </a:t>
            </a:r>
            <a:r>
              <a:rPr lang="tr-TR" dirty="0" err="1">
                <a:solidFill>
                  <a:srgbClr val="003300"/>
                </a:solidFill>
              </a:rPr>
              <a:t>them</a:t>
            </a:r>
            <a:r>
              <a:rPr lang="tr-TR" dirty="0">
                <a:solidFill>
                  <a:srgbClr val="003300"/>
                </a:solidFill>
              </a:rPr>
              <a:t> (Ankara, AIBU </a:t>
            </a:r>
            <a:r>
              <a:rPr lang="tr-TR" dirty="0" err="1">
                <a:solidFill>
                  <a:srgbClr val="003300"/>
                </a:solidFill>
              </a:rPr>
              <a:t>and</a:t>
            </a:r>
            <a:r>
              <a:rPr lang="tr-TR" dirty="0">
                <a:solidFill>
                  <a:srgbClr val="003300"/>
                </a:solidFill>
              </a:rPr>
              <a:t> Giresun) </a:t>
            </a:r>
            <a:r>
              <a:rPr lang="tr-TR" dirty="0" err="1">
                <a:solidFill>
                  <a:srgbClr val="003300"/>
                </a:solidFill>
              </a:rPr>
              <a:t>signed</a:t>
            </a:r>
            <a:r>
              <a:rPr lang="tr-TR" dirty="0">
                <a:solidFill>
                  <a:srgbClr val="003300"/>
                </a:solidFill>
              </a:rPr>
              <a:t> an</a:t>
            </a:r>
          </a:p>
          <a:p>
            <a:r>
              <a:rPr lang="tr-TR" dirty="0" err="1">
                <a:solidFill>
                  <a:srgbClr val="003300"/>
                </a:solidFill>
              </a:rPr>
              <a:t>Addendum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with</a:t>
            </a:r>
            <a:r>
              <a:rPr lang="tr-TR" dirty="0">
                <a:solidFill>
                  <a:srgbClr val="003300"/>
                </a:solidFill>
              </a:rPr>
              <a:t> CERN-FCC </a:t>
            </a:r>
            <a:r>
              <a:rPr lang="tr-TR" dirty="0" err="1">
                <a:solidFill>
                  <a:srgbClr val="003300"/>
                </a:solidFill>
              </a:rPr>
              <a:t>to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give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contributions</a:t>
            </a:r>
            <a:r>
              <a:rPr lang="tr-TR" dirty="0">
                <a:solidFill>
                  <a:srgbClr val="003300"/>
                </a:solidFill>
              </a:rPr>
              <a:t> on </a:t>
            </a:r>
            <a:r>
              <a:rPr lang="tr-TR" dirty="0" err="1">
                <a:solidFill>
                  <a:srgbClr val="003300"/>
                </a:solidFill>
              </a:rPr>
              <a:t>accelerator</a:t>
            </a:r>
            <a:r>
              <a:rPr lang="tr-TR" dirty="0">
                <a:solidFill>
                  <a:srgbClr val="003300"/>
                </a:solidFill>
              </a:rPr>
              <a:t>, </a:t>
            </a:r>
            <a:r>
              <a:rPr lang="tr-TR" dirty="0" err="1">
                <a:solidFill>
                  <a:srgbClr val="003300"/>
                </a:solidFill>
              </a:rPr>
              <a:t>detector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and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physics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tr-TR" dirty="0" err="1">
                <a:solidFill>
                  <a:srgbClr val="003300"/>
                </a:solidFill>
              </a:rPr>
              <a:t>studies</a:t>
            </a:r>
            <a:r>
              <a:rPr lang="tr-TR" dirty="0">
                <a:solidFill>
                  <a:srgbClr val="003300"/>
                </a:solidFill>
              </a:rPr>
              <a:t>.</a:t>
            </a: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xmlns="" id="{EE234E1E-8066-4D51-A068-1078B8BD7E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223372" y="865319"/>
            <a:ext cx="2436124" cy="2579919"/>
          </a:xfrm>
          <a:prstGeom prst="rect">
            <a:avLst/>
          </a:prstGeom>
        </p:spPr>
      </p:pic>
      <p:sp>
        <p:nvSpPr>
          <p:cNvPr id="16" name="TextBox 10">
            <a:extLst>
              <a:ext uri="{FF2B5EF4-FFF2-40B4-BE49-F238E27FC236}">
                <a16:creationId xmlns:a16="http://schemas.microsoft.com/office/drawing/2014/main" xmlns="" id="{2D28F297-03CD-4886-B747-496F817CCA8E}"/>
              </a:ext>
            </a:extLst>
          </p:cNvPr>
          <p:cNvSpPr txBox="1"/>
          <p:nvPr/>
        </p:nvSpPr>
        <p:spPr>
          <a:xfrm>
            <a:off x="2723508" y="836712"/>
            <a:ext cx="3280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89013" algn="l"/>
              </a:tabLst>
            </a:pPr>
            <a:r>
              <a:rPr lang="en-GB" sz="1600" b="1" dirty="0">
                <a:solidFill>
                  <a:srgbClr val="003300"/>
                </a:solidFill>
              </a:rPr>
              <a:t>FCC-</a:t>
            </a:r>
            <a:r>
              <a:rPr lang="en-GB" sz="1600" b="1" dirty="0" err="1">
                <a:solidFill>
                  <a:srgbClr val="003300"/>
                </a:solidFill>
              </a:rPr>
              <a:t>hh</a:t>
            </a:r>
            <a:r>
              <a:rPr lang="en-GB" sz="1600" b="1" dirty="0">
                <a:solidFill>
                  <a:srgbClr val="003300"/>
                </a:solidFill>
              </a:rPr>
              <a:t>: </a:t>
            </a:r>
            <a:r>
              <a:rPr lang="en-GB" sz="1600" dirty="0">
                <a:solidFill>
                  <a:srgbClr val="003300"/>
                </a:solidFill>
              </a:rPr>
              <a:t>100 </a:t>
            </a:r>
            <a:r>
              <a:rPr lang="en-GB" sz="1600" dirty="0" err="1">
                <a:solidFill>
                  <a:srgbClr val="003300"/>
                </a:solidFill>
              </a:rPr>
              <a:t>TeV</a:t>
            </a:r>
            <a:r>
              <a:rPr lang="en-GB" sz="1600" dirty="0">
                <a:solidFill>
                  <a:srgbClr val="003300"/>
                </a:solidFill>
              </a:rPr>
              <a:t> pp collider as long-term goal 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en-GB" sz="1600" dirty="0">
                <a:solidFill>
                  <a:srgbClr val="00330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rgbClr val="003300"/>
                </a:solidFill>
              </a:rPr>
              <a:t>defines infrastructure needs</a:t>
            </a:r>
          </a:p>
          <a:p>
            <a:pPr>
              <a:tabLst>
                <a:tab pos="1165225" algn="l"/>
              </a:tabLst>
            </a:pPr>
            <a:r>
              <a:rPr lang="en-GB" sz="1600" b="1" dirty="0">
                <a:solidFill>
                  <a:srgbClr val="003300"/>
                </a:solidFill>
              </a:rPr>
              <a:t>FCC-</a:t>
            </a:r>
            <a:r>
              <a:rPr lang="en-GB" sz="1600" b="1" dirty="0" err="1">
                <a:solidFill>
                  <a:srgbClr val="003300"/>
                </a:solidFill>
              </a:rPr>
              <a:t>ee</a:t>
            </a:r>
            <a:r>
              <a:rPr lang="en-GB" sz="1600" b="1" dirty="0">
                <a:solidFill>
                  <a:srgbClr val="003300"/>
                </a:solidFill>
              </a:rPr>
              <a:t>: </a:t>
            </a:r>
            <a:r>
              <a:rPr lang="en-GB" sz="1600" dirty="0">
                <a:solidFill>
                  <a:srgbClr val="003300"/>
                </a:solidFill>
              </a:rPr>
              <a:t>e</a:t>
            </a:r>
            <a:r>
              <a:rPr lang="en-GB" sz="1600" baseline="30000" dirty="0">
                <a:solidFill>
                  <a:srgbClr val="003300"/>
                </a:solidFill>
              </a:rPr>
              <a:t>+</a:t>
            </a:r>
            <a:r>
              <a:rPr lang="en-GB" sz="1600" dirty="0">
                <a:solidFill>
                  <a:srgbClr val="003300"/>
                </a:solidFill>
              </a:rPr>
              <a:t>e</a:t>
            </a:r>
            <a:r>
              <a:rPr lang="en-GB" sz="1600" baseline="30000" dirty="0">
                <a:solidFill>
                  <a:srgbClr val="003300"/>
                </a:solidFill>
              </a:rPr>
              <a:t>-</a:t>
            </a:r>
            <a:r>
              <a:rPr lang="en-GB" sz="1600" dirty="0">
                <a:solidFill>
                  <a:srgbClr val="003300"/>
                </a:solidFill>
              </a:rPr>
              <a:t> collider, potential intermediate step</a:t>
            </a:r>
          </a:p>
          <a:p>
            <a:pPr>
              <a:tabLst>
                <a:tab pos="1165225" algn="l"/>
              </a:tabLst>
            </a:pPr>
            <a:r>
              <a:rPr lang="en-GB" sz="1600" b="1" dirty="0" smtClean="0">
                <a:solidFill>
                  <a:srgbClr val="003300"/>
                </a:solidFill>
              </a:rPr>
              <a:t>FCC-eh:</a:t>
            </a:r>
            <a:r>
              <a:rPr lang="tr-TR" sz="1600" dirty="0" smtClean="0">
                <a:solidFill>
                  <a:srgbClr val="003300"/>
                </a:solidFill>
              </a:rPr>
              <a:t> </a:t>
            </a:r>
            <a:r>
              <a:rPr lang="tr-TR" sz="1600" dirty="0" smtClean="0"/>
              <a:t>LC-FCC </a:t>
            </a:r>
            <a:r>
              <a:rPr lang="tr-TR" sz="1600" dirty="0"/>
              <a:t>based ep, eA, </a:t>
            </a:r>
            <a:r>
              <a:rPr lang="tr-TR" sz="1600" dirty="0">
                <a:latin typeface="Cambria Math"/>
                <a:ea typeface="Cambria Math"/>
              </a:rPr>
              <a:t>𝛾p, </a:t>
            </a:r>
          </a:p>
          <a:p>
            <a:pPr>
              <a:tabLst>
                <a:tab pos="1165225" algn="l"/>
              </a:tabLst>
            </a:pPr>
            <a:r>
              <a:rPr lang="tr-TR" sz="1600" dirty="0">
                <a:latin typeface="Cambria Math"/>
                <a:ea typeface="Cambria Math"/>
              </a:rPr>
              <a:t>𝛾A and FEL𝛾A colliders</a:t>
            </a:r>
            <a:endParaRPr lang="en-GB" sz="1600" dirty="0"/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xmlns="" id="{270D37DF-F82B-49F5-AC7B-7456EAFABC9C}"/>
              </a:ext>
            </a:extLst>
          </p:cNvPr>
          <p:cNvSpPr txBox="1"/>
          <p:nvPr/>
        </p:nvSpPr>
        <p:spPr>
          <a:xfrm>
            <a:off x="1682464" y="2253933"/>
            <a:ext cx="53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>
                <a:solidFill>
                  <a:srgbClr val="003300"/>
                </a:solidFill>
              </a:rPr>
              <a:t>FCC</a:t>
            </a: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xmlns="" id="{F9A6E333-D5C7-48B9-B038-560588710087}"/>
              </a:ext>
            </a:extLst>
          </p:cNvPr>
          <p:cNvSpPr txBox="1"/>
          <p:nvPr/>
        </p:nvSpPr>
        <p:spPr>
          <a:xfrm>
            <a:off x="223372" y="3504237"/>
            <a:ext cx="395916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C00000"/>
                </a:solidFill>
              </a:rPr>
              <a:t>Main </a:t>
            </a:r>
            <a:r>
              <a:rPr lang="tr-TR" dirty="0" err="1">
                <a:solidFill>
                  <a:srgbClr val="C00000"/>
                </a:solidFill>
              </a:rPr>
              <a:t>goal</a:t>
            </a:r>
            <a:r>
              <a:rPr lang="tr-TR" dirty="0">
                <a:solidFill>
                  <a:srgbClr val="C00000"/>
                </a:solidFill>
              </a:rPr>
              <a:t> of FCC </a:t>
            </a:r>
            <a:r>
              <a:rPr lang="tr-TR" dirty="0" err="1">
                <a:solidFill>
                  <a:srgbClr val="C00000"/>
                </a:solidFill>
              </a:rPr>
              <a:t>collaboration</a:t>
            </a:r>
            <a:r>
              <a:rPr lang="tr-TR" dirty="0">
                <a:solidFill>
                  <a:srgbClr val="C00000"/>
                </a:solidFill>
              </a:rPr>
              <a:t> is </a:t>
            </a:r>
            <a:r>
              <a:rPr lang="tr-TR" dirty="0" err="1">
                <a:solidFill>
                  <a:srgbClr val="C00000"/>
                </a:solidFill>
              </a:rPr>
              <a:t>to</a:t>
            </a:r>
            <a:r>
              <a:rPr lang="tr-TR" dirty="0">
                <a:solidFill>
                  <a:srgbClr val="C00000"/>
                </a:solidFill>
              </a:rPr>
              <a:t> </a:t>
            </a:r>
          </a:p>
          <a:p>
            <a:r>
              <a:rPr lang="tr-TR" dirty="0" err="1">
                <a:solidFill>
                  <a:srgbClr val="C00000"/>
                </a:solidFill>
              </a:rPr>
              <a:t>complete</a:t>
            </a:r>
            <a:r>
              <a:rPr lang="tr-TR" dirty="0">
                <a:solidFill>
                  <a:srgbClr val="C00000"/>
                </a:solidFill>
              </a:rPr>
              <a:t> CDR of FCC at </a:t>
            </a:r>
            <a:r>
              <a:rPr lang="tr-TR" dirty="0" err="1">
                <a:solidFill>
                  <a:srgbClr val="C00000"/>
                </a:solidFill>
              </a:rPr>
              <a:t>the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end</a:t>
            </a:r>
            <a:r>
              <a:rPr lang="tr-TR" dirty="0">
                <a:solidFill>
                  <a:srgbClr val="C00000"/>
                </a:solidFill>
              </a:rPr>
              <a:t> of 2018</a:t>
            </a:r>
          </a:p>
          <a:p>
            <a:endParaRPr lang="tr-TR" dirty="0"/>
          </a:p>
          <a:p>
            <a:r>
              <a:rPr lang="tr-TR" dirty="0">
                <a:solidFill>
                  <a:srgbClr val="0617BA"/>
                </a:solidFill>
              </a:rPr>
              <a:t>Accelerator </a:t>
            </a:r>
            <a:r>
              <a:rPr lang="tr-TR" dirty="0" err="1">
                <a:solidFill>
                  <a:srgbClr val="0617BA"/>
                </a:solidFill>
              </a:rPr>
              <a:t>related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presentations</a:t>
            </a:r>
            <a:r>
              <a:rPr lang="tr-TR" dirty="0">
                <a:solidFill>
                  <a:srgbClr val="0617BA"/>
                </a:solidFill>
              </a:rPr>
              <a:t> </a:t>
            </a:r>
          </a:p>
          <a:p>
            <a:r>
              <a:rPr lang="tr-TR" dirty="0">
                <a:solidFill>
                  <a:srgbClr val="0617BA"/>
                </a:solidFill>
              </a:rPr>
              <a:t>of </a:t>
            </a:r>
            <a:r>
              <a:rPr lang="tr-TR" dirty="0" err="1">
                <a:solidFill>
                  <a:srgbClr val="0617BA"/>
                </a:solidFill>
              </a:rPr>
              <a:t>Turkish</a:t>
            </a:r>
            <a:r>
              <a:rPr lang="tr-TR" dirty="0">
                <a:solidFill>
                  <a:srgbClr val="0617BA"/>
                </a:solidFill>
              </a:rPr>
              <a:t> </a:t>
            </a:r>
            <a:r>
              <a:rPr lang="tr-TR" dirty="0" err="1">
                <a:solidFill>
                  <a:srgbClr val="0617BA"/>
                </a:solidFill>
              </a:rPr>
              <a:t>scientists</a:t>
            </a:r>
            <a:r>
              <a:rPr lang="tr-TR" dirty="0">
                <a:solidFill>
                  <a:srgbClr val="0617BA"/>
                </a:solidFill>
              </a:rPr>
              <a:t> in FCC </a:t>
            </a:r>
            <a:r>
              <a:rPr lang="tr-TR" dirty="0" err="1">
                <a:solidFill>
                  <a:srgbClr val="0617BA"/>
                </a:solidFill>
              </a:rPr>
              <a:t>Week</a:t>
            </a:r>
            <a:r>
              <a:rPr lang="tr-TR" dirty="0">
                <a:solidFill>
                  <a:srgbClr val="0617BA"/>
                </a:solidFill>
              </a:rPr>
              <a:t> 2017</a:t>
            </a:r>
          </a:p>
          <a:p>
            <a:r>
              <a:rPr lang="tr-TR" sz="1600" dirty="0">
                <a:solidFill>
                  <a:srgbClr val="0617BA"/>
                </a:solidFill>
              </a:rPr>
              <a:t>(29 May-02 </a:t>
            </a:r>
            <a:r>
              <a:rPr lang="tr-TR" sz="1600" dirty="0" err="1">
                <a:solidFill>
                  <a:srgbClr val="0617BA"/>
                </a:solidFill>
              </a:rPr>
              <a:t>June</a:t>
            </a:r>
            <a:r>
              <a:rPr lang="tr-TR" sz="1600" dirty="0">
                <a:solidFill>
                  <a:srgbClr val="0617BA"/>
                </a:solidFill>
              </a:rPr>
              <a:t> 2017, Berlin, Germany)</a:t>
            </a:r>
          </a:p>
          <a:p>
            <a:endParaRPr lang="tr-T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tr-TR" dirty="0" err="1">
                <a:solidFill>
                  <a:srgbClr val="4C7450"/>
                </a:solidFill>
              </a:rPr>
              <a:t>Linac</a:t>
            </a:r>
            <a:r>
              <a:rPr lang="tr-TR" dirty="0">
                <a:solidFill>
                  <a:srgbClr val="4C7450"/>
                </a:solidFill>
              </a:rPr>
              <a:t> </a:t>
            </a:r>
            <a:r>
              <a:rPr lang="tr-TR" dirty="0" err="1">
                <a:solidFill>
                  <a:srgbClr val="4C7450"/>
                </a:solidFill>
              </a:rPr>
              <a:t>and</a:t>
            </a:r>
            <a:r>
              <a:rPr lang="tr-TR" dirty="0">
                <a:solidFill>
                  <a:srgbClr val="4C7450"/>
                </a:solidFill>
              </a:rPr>
              <a:t> damping ring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tr-TR" dirty="0" err="1">
                <a:solidFill>
                  <a:srgbClr val="4C7450"/>
                </a:solidFill>
              </a:rPr>
              <a:t>Prebooster</a:t>
            </a:r>
            <a:r>
              <a:rPr lang="tr-TR" dirty="0">
                <a:solidFill>
                  <a:srgbClr val="4C7450"/>
                </a:solidFill>
              </a:rPr>
              <a:t> ring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199507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TR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Başlık 1">
            <a:extLst>
              <a:ext uri="{FF2B5EF4-FFF2-40B4-BE49-F238E27FC236}">
                <a16:creationId xmlns:a16="http://schemas.microsoft.com/office/drawing/2014/main" xmlns="" id="{51745A4E-B31F-4336-A630-3CCD6349EFB3}"/>
              </a:ext>
            </a:extLst>
          </p:cNvPr>
          <p:cNvSpPr txBox="1">
            <a:spLocks/>
          </p:cNvSpPr>
          <p:nvPr/>
        </p:nvSpPr>
        <p:spPr>
          <a:xfrm>
            <a:off x="660106" y="-99392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/>
            </a:r>
            <a:br>
              <a:rPr lang="tr-TR" dirty="0"/>
            </a:br>
            <a:r>
              <a:rPr lang="tr-TR" dirty="0"/>
              <a:t> TR </a:t>
            </a:r>
            <a:r>
              <a:rPr lang="tr-TR" dirty="0" err="1"/>
              <a:t>Participation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CERN </a:t>
            </a:r>
            <a:r>
              <a:rPr lang="tr-TR" dirty="0" err="1"/>
              <a:t>LHeC</a:t>
            </a:r>
            <a:r>
              <a:rPr lang="tr-TR" dirty="0"/>
              <a:t> Collaboration </a:t>
            </a:r>
            <a:endParaRPr lang="en-US" dirty="0"/>
          </a:p>
        </p:txBody>
      </p:sp>
      <p:sp>
        <p:nvSpPr>
          <p:cNvPr id="8" name="Slayt Numarası Yer Tutucusu 4">
            <a:extLst>
              <a:ext uri="{FF2B5EF4-FFF2-40B4-BE49-F238E27FC236}">
                <a16:creationId xmlns:a16="http://schemas.microsoft.com/office/drawing/2014/main" xmlns="" id="{B6740D2A-2249-487E-9607-8049CE27E8A9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28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40AD44B0-C8C3-4E98-98D4-A9C4D7883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403" y="5381751"/>
            <a:ext cx="5937585" cy="104661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xmlns="" id="{562343E0-728C-49D6-A4CE-6B2A7132F3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04" y="2189641"/>
            <a:ext cx="6011684" cy="2829028"/>
          </a:xfrm>
          <a:prstGeom prst="rect">
            <a:avLst/>
          </a:prstGeom>
        </p:spPr>
      </p:pic>
      <p:grpSp>
        <p:nvGrpSpPr>
          <p:cNvPr id="17" name="Grup 16">
            <a:extLst>
              <a:ext uri="{FF2B5EF4-FFF2-40B4-BE49-F238E27FC236}">
                <a16:creationId xmlns:a16="http://schemas.microsoft.com/office/drawing/2014/main" xmlns="" id="{A42850D3-0973-41EE-B0A8-A2B966FB3024}"/>
              </a:ext>
            </a:extLst>
          </p:cNvPr>
          <p:cNvGrpSpPr/>
          <p:nvPr/>
        </p:nvGrpSpPr>
        <p:grpSpPr>
          <a:xfrm>
            <a:off x="0" y="687583"/>
            <a:ext cx="9144000" cy="1419423"/>
            <a:chOff x="1631325" y="3178000"/>
            <a:chExt cx="8221222" cy="1419423"/>
          </a:xfrm>
        </p:grpSpPr>
        <p:pic>
          <p:nvPicPr>
            <p:cNvPr id="15" name="Resim 14">
              <a:extLst>
                <a:ext uri="{FF2B5EF4-FFF2-40B4-BE49-F238E27FC236}">
                  <a16:creationId xmlns:a16="http://schemas.microsoft.com/office/drawing/2014/main" xmlns="" id="{4D927E89-93DF-47EE-A318-05C1661B66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325" y="3178000"/>
              <a:ext cx="8221222" cy="1419423"/>
            </a:xfrm>
            <a:prstGeom prst="rect">
              <a:avLst/>
            </a:prstGeom>
          </p:spPr>
        </p:pic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xmlns="" id="{A53C0D5C-E7E6-4502-BE7A-7D061BD70FA4}"/>
                </a:ext>
              </a:extLst>
            </p:cNvPr>
            <p:cNvSpPr txBox="1"/>
            <p:nvPr/>
          </p:nvSpPr>
          <p:spPr>
            <a:xfrm>
              <a:off x="4250094" y="3839529"/>
              <a:ext cx="24602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hlinkClick r:id="rId6"/>
                </a:rPr>
                <a:t>http://lhec.web.cern.ch</a:t>
              </a:r>
              <a:r>
                <a:rPr lang="tr-T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endParaRPr lang="tr-TR" dirty="0"/>
            </a:p>
          </p:txBody>
        </p:sp>
      </p:grpSp>
      <p:sp>
        <p:nvSpPr>
          <p:cNvPr id="18" name="Metin kutusu 17">
            <a:extLst>
              <a:ext uri="{FF2B5EF4-FFF2-40B4-BE49-F238E27FC236}">
                <a16:creationId xmlns:a16="http://schemas.microsoft.com/office/drawing/2014/main" xmlns="" id="{B4A9C9FA-78D8-4842-A5E2-A2E18D8E6C07}"/>
              </a:ext>
            </a:extLst>
          </p:cNvPr>
          <p:cNvSpPr txBox="1"/>
          <p:nvPr/>
        </p:nvSpPr>
        <p:spPr>
          <a:xfrm>
            <a:off x="135243" y="2141839"/>
            <a:ext cx="2679933" cy="452431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13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scientists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from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7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Turkish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Universities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dirty="0">
                <a:solidFill>
                  <a:srgbClr val="0070C0"/>
                </a:solidFill>
                <a:latin typeface="Arial Narrow" panose="020B0606020202030204" pitchFamily="34" charset="0"/>
              </a:rPr>
              <a:t>(Ankara, TOBB, </a:t>
            </a:r>
            <a:r>
              <a:rPr lang="tr-TR" dirty="0" err="1">
                <a:solidFill>
                  <a:srgbClr val="0070C0"/>
                </a:solidFill>
                <a:latin typeface="Arial Narrow" panose="020B0606020202030204" pitchFamily="34" charset="0"/>
              </a:rPr>
              <a:t>Nigde</a:t>
            </a:r>
            <a:r>
              <a:rPr lang="tr-TR" dirty="0">
                <a:solidFill>
                  <a:srgbClr val="0070C0"/>
                </a:solidFill>
                <a:latin typeface="Arial Narrow" panose="020B0606020202030204" pitchFamily="34" charset="0"/>
              </a:rPr>
              <a:t>, </a:t>
            </a:r>
          </a:p>
          <a:p>
            <a:r>
              <a:rPr lang="tr-TR" dirty="0" err="1">
                <a:solidFill>
                  <a:srgbClr val="0070C0"/>
                </a:solidFill>
                <a:latin typeface="Arial Narrow" panose="020B0606020202030204" pitchFamily="34" charset="0"/>
              </a:rPr>
              <a:t>Uludag</a:t>
            </a:r>
            <a:r>
              <a:rPr lang="tr-TR" dirty="0">
                <a:solidFill>
                  <a:srgbClr val="0070C0"/>
                </a:solidFill>
                <a:latin typeface="Arial Narrow" panose="020B0606020202030204" pitchFamily="34" charset="0"/>
              </a:rPr>
              <a:t>, Giresun, AIBU </a:t>
            </a:r>
          </a:p>
          <a:p>
            <a:r>
              <a:rPr lang="tr-TR" dirty="0" err="1">
                <a:solidFill>
                  <a:srgbClr val="0070C0"/>
                </a:solidFill>
                <a:latin typeface="Arial Narrow" panose="020B0606020202030204" pitchFamily="34" charset="0"/>
              </a:rPr>
              <a:t>and</a:t>
            </a:r>
            <a:r>
              <a:rPr lang="tr-TR" dirty="0">
                <a:solidFill>
                  <a:srgbClr val="0070C0"/>
                </a:solidFill>
                <a:latin typeface="Arial Narrow" panose="020B0606020202030204" pitchFamily="34" charset="0"/>
              </a:rPr>
              <a:t> Kastamonu)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are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collaborating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with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CERN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LHeC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Project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to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give</a:t>
            </a:r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contributions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on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parameter</a:t>
            </a:r>
            <a:endParaRPr lang="tr-TR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optimisation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of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LHeC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based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pPr>
              <a:tabLst>
                <a:tab pos="1165225" algn="l"/>
              </a:tabLst>
            </a:pPr>
            <a:r>
              <a:rPr lang="tr-TR" dirty="0">
                <a:solidFill>
                  <a:srgbClr val="003300"/>
                </a:solidFill>
              </a:rPr>
              <a:t>ep, eA, </a:t>
            </a:r>
            <a:r>
              <a:rPr lang="tr-TR" dirty="0">
                <a:solidFill>
                  <a:srgbClr val="003300"/>
                </a:solidFill>
                <a:latin typeface="Cambria Math"/>
                <a:ea typeface="Cambria Math"/>
              </a:rPr>
              <a:t>𝛾p, 𝛾A, FEL𝛾A and 𝛾𝛾 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colliders, positron production, detector design and invetsigation of new physics processes</a:t>
            </a:r>
          </a:p>
          <a:p>
            <a:endParaRPr lang="tr-TR"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xmlns="" id="{27035726-067F-45A0-912A-C93A527555E9}"/>
              </a:ext>
            </a:extLst>
          </p:cNvPr>
          <p:cNvSpPr txBox="1"/>
          <p:nvPr/>
        </p:nvSpPr>
        <p:spPr>
          <a:xfrm>
            <a:off x="2914813" y="1694044"/>
            <a:ext cx="332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C00000"/>
                </a:solidFill>
              </a:rPr>
              <a:t>CDR of </a:t>
            </a:r>
            <a:r>
              <a:rPr lang="tr-TR" dirty="0" err="1">
                <a:solidFill>
                  <a:srgbClr val="C00000"/>
                </a:solidFill>
              </a:rPr>
              <a:t>LHeC</a:t>
            </a:r>
            <a:r>
              <a:rPr lang="tr-TR" dirty="0">
                <a:solidFill>
                  <a:srgbClr val="C00000"/>
                </a:solidFill>
              </a:rPr>
              <a:t> is </a:t>
            </a:r>
            <a:r>
              <a:rPr lang="tr-TR" dirty="0" err="1">
                <a:solidFill>
                  <a:srgbClr val="C00000"/>
                </a:solidFill>
              </a:rPr>
              <a:t>published</a:t>
            </a:r>
            <a:r>
              <a:rPr lang="tr-TR" dirty="0">
                <a:solidFill>
                  <a:srgbClr val="C00000"/>
                </a:solidFill>
              </a:rPr>
              <a:t> in 2012 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xmlns="" id="{145E02E1-85CF-41B4-9ED3-AD589C4B788C}"/>
              </a:ext>
            </a:extLst>
          </p:cNvPr>
          <p:cNvSpPr/>
          <p:nvPr/>
        </p:nvSpPr>
        <p:spPr>
          <a:xfrm>
            <a:off x="2915816" y="2149207"/>
            <a:ext cx="6192688" cy="28694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xmlns="" id="{86849A0E-7ECA-4C2F-97A9-BB5694FD9CE7}"/>
              </a:ext>
            </a:extLst>
          </p:cNvPr>
          <p:cNvSpPr/>
          <p:nvPr/>
        </p:nvSpPr>
        <p:spPr>
          <a:xfrm>
            <a:off x="2912709" y="5079341"/>
            <a:ext cx="6195795" cy="1308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xmlns="" id="{69878B01-1607-407D-A05D-965409AD2FA4}"/>
              </a:ext>
            </a:extLst>
          </p:cNvPr>
          <p:cNvSpPr txBox="1"/>
          <p:nvPr/>
        </p:nvSpPr>
        <p:spPr>
          <a:xfrm>
            <a:off x="2953403" y="5062202"/>
            <a:ext cx="39637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A paper on LHeC e+p collider by Turkish scientists in NIM-A: (2012)</a:t>
            </a:r>
          </a:p>
        </p:txBody>
      </p:sp>
      <p:pic>
        <p:nvPicPr>
          <p:cNvPr id="26" name="Resim 25">
            <a:extLst>
              <a:ext uri="{FF2B5EF4-FFF2-40B4-BE49-F238E27FC236}">
                <a16:creationId xmlns:a16="http://schemas.microsoft.com/office/drawing/2014/main" xmlns="" id="{C3D57B78-C314-412E-94E4-18CB54E168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021" y="1380009"/>
            <a:ext cx="2363491" cy="16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6170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-27384"/>
            <a:ext cx="7772400" cy="504056"/>
          </a:xfrm>
        </p:spPr>
        <p:txBody>
          <a:bodyPr/>
          <a:lstStyle/>
          <a:p>
            <a:r>
              <a:rPr lang="tr-TR" dirty="0"/>
              <a:t/>
            </a:r>
            <a:br>
              <a:rPr lang="tr-TR" dirty="0"/>
            </a:br>
            <a:r>
              <a:rPr lang="tr-TR" dirty="0"/>
              <a:t> </a:t>
            </a:r>
            <a:r>
              <a:rPr lang="tr-TR" dirty="0" err="1"/>
              <a:t>Conclusion</a:t>
            </a:r>
            <a:r>
              <a:rPr lang="tr-TR" dirty="0"/>
              <a:t> </a:t>
            </a:r>
            <a:endParaRPr lang="en-US" dirty="0"/>
          </a:p>
        </p:txBody>
      </p:sp>
      <p:sp>
        <p:nvSpPr>
          <p:cNvPr id="9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xmlns="" id="{6F8E7A51-D685-4172-AEDB-56E2EAE20B5A}"/>
              </a:ext>
            </a:extLst>
          </p:cNvPr>
          <p:cNvSpPr txBox="1"/>
          <p:nvPr/>
        </p:nvSpPr>
        <p:spPr>
          <a:xfrm>
            <a:off x="683568" y="1042148"/>
            <a:ext cx="7935186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  <a:p>
            <a:pPr marL="342900" indent="-342900">
              <a:buFontTx/>
              <a:buChar char="-"/>
            </a:pPr>
            <a:r>
              <a:rPr lang="tr-TR" sz="2000" dirty="0" err="1" smtClean="0">
                <a:solidFill>
                  <a:srgbClr val="003300"/>
                </a:solidFill>
                <a:latin typeface="Arial Narrow" panose="020B0606020202030204" pitchFamily="34" charset="0"/>
              </a:rPr>
              <a:t>The</a:t>
            </a:r>
            <a:r>
              <a:rPr lang="tr-TR" sz="2000" dirty="0" smtClean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 smtClean="0">
                <a:solidFill>
                  <a:srgbClr val="003300"/>
                </a:solidFill>
                <a:latin typeface="Arial Narrow" panose="020B0606020202030204" pitchFamily="34" charset="0"/>
              </a:rPr>
              <a:t>accelerator</a:t>
            </a:r>
            <a:r>
              <a:rPr lang="tr-TR" sz="2000" dirty="0" smtClean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technologies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 smtClean="0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sz="2000" dirty="0" smtClean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applications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are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very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important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for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national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endParaRPr lang="tr-TR" sz="2000" dirty="0" smtClean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smtClean="0">
                <a:solidFill>
                  <a:srgbClr val="003300"/>
                </a:solidFill>
                <a:latin typeface="Arial Narrow" panose="020B0606020202030204" pitchFamily="34" charset="0"/>
              </a:rPr>
              <a:t>     </a:t>
            </a:r>
            <a:r>
              <a:rPr lang="tr-TR" sz="2000" dirty="0" err="1" smtClean="0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sz="2000" dirty="0" smtClean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regional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development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.</a:t>
            </a:r>
          </a:p>
          <a:p>
            <a:endParaRPr lang="tr-T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Realization of the T</a:t>
            </a:r>
            <a:r>
              <a:rPr lang="tr-TR" alt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urkish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Accelerator Center (TAC)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will </a:t>
            </a:r>
            <a:r>
              <a:rPr lang="tr-TR" altLang="tr-TR" sz="2000" dirty="0" err="1" smtClean="0">
                <a:solidFill>
                  <a:srgbClr val="3366FF"/>
                </a:solidFill>
                <a:latin typeface="Arial Narrow" panose="020B0606020202030204" pitchFamily="34" charset="0"/>
              </a:rPr>
              <a:t>boost</a:t>
            </a:r>
            <a:r>
              <a:rPr lang="tr-TR" altLang="tr-TR" sz="2000" dirty="0" smtClean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en-US" altLang="tr-TR" sz="2000" dirty="0" smtClean="0">
                <a:solidFill>
                  <a:srgbClr val="3366FF"/>
                </a:solidFill>
                <a:latin typeface="Arial Narrow" panose="020B0606020202030204" pitchFamily="34" charset="0"/>
              </a:rPr>
              <a:t>the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development </a:t>
            </a:r>
            <a:endParaRPr lang="tr-TR" altLang="tr-TR" sz="2000" dirty="0">
              <a:solidFill>
                <a:srgbClr val="3366FF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    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in almost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all 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fi</a:t>
            </a:r>
            <a:r>
              <a:rPr lang="en-US" alt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elds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of science and technology in </a:t>
            </a:r>
            <a:r>
              <a:rPr lang="tr-TR" alt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our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country</a:t>
            </a:r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. </a:t>
            </a:r>
          </a:p>
          <a:p>
            <a:pPr algn="just"/>
            <a:r>
              <a:rPr lang="tr-TR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en-US" alt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endParaRPr lang="tr-TR" altLang="tr-TR" sz="2000" dirty="0">
              <a:solidFill>
                <a:srgbClr val="3366FF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It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is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clear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that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,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we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need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more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closer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collaborations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with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international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accelerator</a:t>
            </a:r>
            <a:endParaRPr lang="tr-TR" altLang="tr-TR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    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community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realize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TAC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other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accelerator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related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projects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. </a:t>
            </a:r>
          </a:p>
          <a:p>
            <a:pPr algn="just"/>
            <a:endParaRPr lang="tr-TR" altLang="tr-TR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marL="342900" indent="-342900">
              <a:buFontTx/>
              <a:buChar char="-"/>
            </a:pP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TR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industry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has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good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potential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to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develope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and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production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of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acceletor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     hardware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for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national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and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international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projects</a:t>
            </a:r>
            <a:r>
              <a:rPr lang="tr-TR" sz="2000" dirty="0">
                <a:solidFill>
                  <a:srgbClr val="3366FF"/>
                </a:solidFill>
                <a:latin typeface="Arial Narrow" panose="020B0606020202030204" pitchFamily="34" charset="0"/>
              </a:rPr>
              <a:t>.</a:t>
            </a:r>
          </a:p>
          <a:p>
            <a:pPr algn="just"/>
            <a:endParaRPr lang="tr-TR" altLang="tr-TR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TR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accelerator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particle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physics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community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is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ready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give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contributions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    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for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2019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update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of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the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European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Strategy</a:t>
            </a:r>
            <a:r>
              <a:rPr lang="tr-TR" alt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(ES).</a:t>
            </a:r>
          </a:p>
          <a:p>
            <a:endParaRPr lang="tr-TR" sz="2000" dirty="0">
              <a:solidFill>
                <a:srgbClr val="FF0000"/>
              </a:solidFill>
            </a:endParaRPr>
          </a:p>
        </p:txBody>
      </p:sp>
      <p:grpSp>
        <p:nvGrpSpPr>
          <p:cNvPr id="5" name="Grup 4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6" name="Metin kutusu 5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Slayt Numarası Yer Tutucusu 4">
            <a:extLst>
              <a:ext uri="{FF2B5EF4-FFF2-40B4-BE49-F238E27FC236}">
                <a16:creationId xmlns:a16="http://schemas.microsoft.com/office/drawing/2014/main" xmlns="" id="{40BCB639-6CF9-4758-A8B6-6C487A3B5CED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29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438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55576" y="230460"/>
            <a:ext cx="86562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tr-TR" sz="2000" dirty="0">
                <a:solidFill>
                  <a:schemeClr val="bg1"/>
                </a:solidFill>
                <a:latin typeface="Arial" charset="0"/>
              </a:rPr>
              <a:t>A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summary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on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the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status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of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accelerator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R&amp;D in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Turkey</a:t>
            </a:r>
            <a:endParaRPr lang="en-GB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Metin kutusu 1"/>
          <p:cNvSpPr txBox="1">
            <a:spLocks noChangeArrowheads="1"/>
          </p:cNvSpPr>
          <p:nvPr/>
        </p:nvSpPr>
        <p:spPr bwMode="auto">
          <a:xfrm>
            <a:off x="971600" y="908720"/>
            <a:ext cx="7732119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/>
            <a:r>
              <a:rPr lang="tr-TR" altLang="en-US" sz="1400" dirty="0">
                <a:solidFill>
                  <a:srgbClr val="0066FF"/>
                </a:solidFill>
                <a:latin typeface="Arial Narrow" panose="020B060602020203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altLang="en-US" sz="1400" dirty="0">
              <a:solidFill>
                <a:srgbClr val="0066FF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Turkish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Accelerator Center (TAC) Project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and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TARLA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Facility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</a:p>
          <a:p>
            <a:pPr marL="0" indent="0"/>
            <a:endParaRPr lang="tr-TR" altLang="en-US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TAEK Proton </a:t>
            </a:r>
            <a:r>
              <a:rPr lang="tr-TR" altLang="en-US" sz="2000" dirty="0" smtClean="0">
                <a:solidFill>
                  <a:srgbClr val="0617BA"/>
                </a:solidFill>
                <a:latin typeface="Arial Narrow" panose="020B0606020202030204" pitchFamily="34" charset="0"/>
              </a:rPr>
              <a:t>Accelerator </a:t>
            </a:r>
            <a:r>
              <a:rPr lang="tr-TR" altLang="en-US" sz="2000" dirty="0" err="1" smtClean="0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altLang="en-US" sz="2000" dirty="0" smtClean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&amp; SPP Project </a:t>
            </a:r>
          </a:p>
          <a:p>
            <a:pPr marL="0" indent="0"/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Accelerator related R&amp;D projects in universities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altLang="en-US" sz="2000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Medical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linacs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for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therapy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(&gt;225) </a:t>
            </a:r>
          </a:p>
          <a:p>
            <a:pPr marL="0" indent="0"/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Baby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Cyclotrons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for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medical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pharmaceuticals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(&gt;10)      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altLang="en-US" sz="20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Industrial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Accelerators (&gt;5) </a:t>
            </a:r>
          </a:p>
          <a:p>
            <a:pPr marL="0" indent="0"/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Membership</a:t>
            </a:r>
            <a:r>
              <a:rPr lang="tr-TR" altLang="en-US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of SESAME (since 2000)</a:t>
            </a:r>
          </a:p>
          <a:p>
            <a:pPr marL="0" indent="0"/>
            <a:endParaRPr lang="tr-TR" altLang="en-US" sz="1400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Associate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altLang="en-US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membership</a:t>
            </a:r>
            <a:r>
              <a:rPr lang="tr-TR" altLang="en-US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of CERN (since 2015) </a:t>
            </a:r>
          </a:p>
          <a:p>
            <a:pPr marL="0" indent="0"/>
            <a:endParaRPr lang="tr-TR" altLang="en-US" sz="1400" dirty="0">
              <a:solidFill>
                <a:srgbClr val="0617BA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2AFFA3A8-976B-458D-9301-C408D1AE695A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167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 2"/>
          <p:cNvGrpSpPr/>
          <p:nvPr/>
        </p:nvGrpSpPr>
        <p:grpSpPr>
          <a:xfrm>
            <a:off x="860425" y="2351936"/>
            <a:ext cx="7456488" cy="3956789"/>
            <a:chOff x="860425" y="2351936"/>
            <a:chExt cx="7456488" cy="3956789"/>
          </a:xfrm>
        </p:grpSpPr>
        <p:sp>
          <p:nvSpPr>
            <p:cNvPr id="15" name="Metin kutusu 14"/>
            <p:cNvSpPr txBox="1"/>
            <p:nvPr/>
          </p:nvSpPr>
          <p:spPr>
            <a:xfrm>
              <a:off x="2483768" y="2351936"/>
              <a:ext cx="5057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2800" dirty="0" err="1">
                  <a:solidFill>
                    <a:srgbClr val="C00000"/>
                  </a:solidFill>
                </a:rPr>
                <a:t>Many</a:t>
              </a:r>
              <a:r>
                <a:rPr lang="tr-TR" sz="2800" dirty="0">
                  <a:solidFill>
                    <a:srgbClr val="C00000"/>
                  </a:solidFill>
                </a:rPr>
                <a:t> </a:t>
              </a:r>
              <a:r>
                <a:rPr lang="tr-TR" sz="2800" dirty="0" err="1">
                  <a:solidFill>
                    <a:srgbClr val="C00000"/>
                  </a:solidFill>
                </a:rPr>
                <a:t>thanks</a:t>
              </a:r>
              <a:r>
                <a:rPr lang="tr-TR" sz="2800" dirty="0">
                  <a:solidFill>
                    <a:srgbClr val="C00000"/>
                  </a:solidFill>
                </a:rPr>
                <a:t> </a:t>
              </a:r>
              <a:r>
                <a:rPr lang="tr-TR" sz="2800" dirty="0" err="1">
                  <a:solidFill>
                    <a:srgbClr val="C00000"/>
                  </a:solidFill>
                </a:rPr>
                <a:t>for</a:t>
              </a:r>
              <a:r>
                <a:rPr lang="tr-TR" sz="2800" dirty="0">
                  <a:solidFill>
                    <a:srgbClr val="C00000"/>
                  </a:solidFill>
                </a:rPr>
                <a:t> </a:t>
              </a:r>
              <a:r>
                <a:rPr lang="tr-TR" sz="2800" dirty="0" err="1">
                  <a:solidFill>
                    <a:srgbClr val="C00000"/>
                  </a:solidFill>
                </a:rPr>
                <a:t>your</a:t>
              </a:r>
              <a:r>
                <a:rPr lang="tr-TR" sz="2800" dirty="0">
                  <a:solidFill>
                    <a:srgbClr val="C00000"/>
                  </a:solidFill>
                </a:rPr>
                <a:t> </a:t>
              </a:r>
              <a:r>
                <a:rPr lang="tr-TR" sz="2800" dirty="0" err="1">
                  <a:solidFill>
                    <a:srgbClr val="C00000"/>
                  </a:solidFill>
                </a:rPr>
                <a:t>attention</a:t>
              </a:r>
              <a:r>
                <a:rPr lang="tr-TR" sz="2800" dirty="0">
                  <a:solidFill>
                    <a:srgbClr val="C00000"/>
                  </a:solidFill>
                </a:rPr>
                <a:t>…</a:t>
              </a:r>
            </a:p>
          </p:txBody>
        </p:sp>
        <p:pic>
          <p:nvPicPr>
            <p:cNvPr id="24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508" y="3778326"/>
              <a:ext cx="1620838" cy="121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7" descr="C:\Documents and Settings\Ömer\Desktop\ist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4638" y="5013325"/>
              <a:ext cx="1692275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8" descr="C:\Documents and Settings\Ömer\Desktop\ist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25" y="5013325"/>
              <a:ext cx="1947863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 descr="C:\Documents and Settings\Ömer\Desktop\ist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8" y="5013325"/>
              <a:ext cx="1947862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 descr="C:\Documents and Settings\Ömer\Desktop\blue-mosq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725" y="5013325"/>
              <a:ext cx="1728788" cy="129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>
            <a:off x="2636668" y="4293096"/>
            <a:ext cx="2214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>
                <a:solidFill>
                  <a:srgbClr val="002060"/>
                </a:solidFill>
              </a:rPr>
              <a:t>ISTANBUL  </a:t>
            </a:r>
          </a:p>
        </p:txBody>
      </p:sp>
    </p:spTree>
    <p:extLst>
      <p:ext uri="{BB962C8B-B14F-4D97-AF65-F5344CB8AC3E}">
        <p14:creationId xmlns:p14="http://schemas.microsoft.com/office/powerpoint/2010/main" val="36389243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>
            <a:off x="3059832" y="2780928"/>
            <a:ext cx="3055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err="1" smtClean="0">
                <a:solidFill>
                  <a:srgbClr val="002060"/>
                </a:solidFill>
              </a:rPr>
              <a:t>BACKUP</a:t>
            </a:r>
            <a:r>
              <a:rPr lang="tr-TR" sz="3600" dirty="0" smtClean="0">
                <a:solidFill>
                  <a:srgbClr val="002060"/>
                </a:solidFill>
              </a:rPr>
              <a:t> </a:t>
            </a:r>
            <a:r>
              <a:rPr lang="tr-TR" sz="3600" dirty="0" err="1" smtClean="0">
                <a:solidFill>
                  <a:srgbClr val="002060"/>
                </a:solidFill>
              </a:rPr>
              <a:t>SLIDES</a:t>
            </a:r>
            <a:endParaRPr lang="tr-TR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243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Başlık 1"/>
          <p:cNvSpPr>
            <a:spLocks noGrp="1"/>
          </p:cNvSpPr>
          <p:nvPr>
            <p:ph type="ctrTitle"/>
          </p:nvPr>
        </p:nvSpPr>
        <p:spPr>
          <a:xfrm>
            <a:off x="598488" y="188913"/>
            <a:ext cx="7772400" cy="503237"/>
          </a:xfrm>
        </p:spPr>
        <p:txBody>
          <a:bodyPr/>
          <a:lstStyle/>
          <a:p>
            <a:r>
              <a:rPr lang="tr-TR" altLang="tr-TR" dirty="0"/>
              <a:t>Main </a:t>
            </a:r>
            <a:r>
              <a:rPr lang="tr-TR" altLang="tr-TR" dirty="0" err="1"/>
              <a:t>Parameters</a:t>
            </a:r>
            <a:r>
              <a:rPr lang="tr-TR" altLang="tr-TR" dirty="0"/>
              <a:t> of TARLA </a:t>
            </a:r>
            <a:r>
              <a:rPr lang="tr-TR" altLang="tr-TR" dirty="0" err="1"/>
              <a:t>Facility</a:t>
            </a:r>
            <a:r>
              <a:rPr lang="tr-TR" altLang="tr-TR" dirty="0"/>
              <a:t>           </a:t>
            </a:r>
          </a:p>
        </p:txBody>
      </p:sp>
      <p:pic>
        <p:nvPicPr>
          <p:cNvPr id="23557" name="Resim 13" descr="C:\Documents and Settings\Ömer.OMER-7D27BB07AA\Desktop\IMG_0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29200"/>
            <a:ext cx="20161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 descr="C:\Documents and Settings\Ömer.OMER-7D27BB07AA\Desktop\TARLA Resimler Ocak 2013\IMG_04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013325"/>
            <a:ext cx="196215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xmlns="" id="{7FC37A63-7A1A-419D-B6FC-71669DD01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317" y="5002636"/>
            <a:ext cx="1983827" cy="148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ayt Numarası Yer Tutucusu 4">
            <a:extLst>
              <a:ext uri="{FF2B5EF4-FFF2-40B4-BE49-F238E27FC236}">
                <a16:creationId xmlns:a16="http://schemas.microsoft.com/office/drawing/2014/main" xmlns="" id="{FDA2BC8B-5515-496E-B753-D8D8A2BFEA4A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32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Altbilgi Yer Tutucusu 3">
            <a:extLst>
              <a:ext uri="{FF2B5EF4-FFF2-40B4-BE49-F238E27FC236}">
                <a16:creationId xmlns:a16="http://schemas.microsoft.com/office/drawing/2014/main" xmlns="" id="{1801610A-D62F-42E7-A310-08E0949C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pic>
        <p:nvPicPr>
          <p:cNvPr id="21" name="Picture 2" descr="C:\Documents and Settings\Ömer\Desktop\TARLA\HTE Resimler\e-gun resimler\IMG_0532.JPG">
            <a:extLst>
              <a:ext uri="{FF2B5EF4-FFF2-40B4-BE49-F238E27FC236}">
                <a16:creationId xmlns:a16="http://schemas.microsoft.com/office/drawing/2014/main" xmlns="" id="{BDAF146F-47FE-4D33-8A05-E5995822C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7" y="5002636"/>
            <a:ext cx="1984883" cy="148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7 Tablo">
            <a:extLst>
              <a:ext uri="{FF2B5EF4-FFF2-40B4-BE49-F238E27FC236}">
                <a16:creationId xmlns:a16="http://schemas.microsoft.com/office/drawing/2014/main" xmlns="" id="{9AFD449C-52BA-453E-85C5-4815F4408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200099"/>
              </p:ext>
            </p:extLst>
          </p:nvPr>
        </p:nvGraphicFramePr>
        <p:xfrm>
          <a:off x="124072" y="809643"/>
          <a:ext cx="8001059" cy="3869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19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02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8494">
                <a:tc>
                  <a:txBody>
                    <a:bodyPr/>
                    <a:lstStyle/>
                    <a:p>
                      <a:r>
                        <a:rPr lang="en-US" sz="20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Base</a:t>
                      </a:r>
                      <a:r>
                        <a:rPr lang="en-US" sz="2000" baseline="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endParaRPr lang="en-US" sz="2000" noProof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Upgrade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MeV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10-40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10-40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Max average beam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331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Max</a:t>
                      </a:r>
                      <a:r>
                        <a:rPr lang="en-US" sz="1600" baseline="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bunch charge (@ 13 MHz)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pC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Horizontal</a:t>
                      </a:r>
                      <a:r>
                        <a:rPr lang="en-US" sz="1600" baseline="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emittance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mm.mrad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 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9277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Vertical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mm.mrad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Longitudinal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keV.ps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</a:t>
                      </a:r>
                      <a:r>
                        <a:rPr lang="en-US" sz="1600" baseline="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85</a:t>
                      </a:r>
                      <a:endParaRPr lang="en-US" sz="1600" noProof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&lt;100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Bunch lenght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0.4-6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0.4-6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Bunch repetition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13-26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7034">
                <a:tc>
                  <a:txBody>
                    <a:bodyPr/>
                    <a:lstStyle/>
                    <a:p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Macropulse</a:t>
                      </a:r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50</a:t>
                      </a:r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  <a:sym typeface="Wingdings" pitchFamily="2" charset="2"/>
                        </a:rPr>
                        <a:t> CW</a:t>
                      </a:r>
                      <a:endParaRPr lang="en-US" sz="1600" noProof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50</a:t>
                      </a:r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  <a:sym typeface="Wingdings" pitchFamily="2" charset="2"/>
                        </a:rPr>
                        <a:t>CW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7984">
                <a:tc>
                  <a:txBody>
                    <a:bodyPr/>
                    <a:lstStyle/>
                    <a:p>
                      <a:r>
                        <a:rPr lang="en-US" sz="1600" noProof="0" dirty="0" err="1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Macropulse</a:t>
                      </a:r>
                      <a:r>
                        <a:rPr lang="en-US" sz="1600" baseline="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repetition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 </a:t>
                      </a:r>
                      <a:r>
                        <a:rPr lang="en-US" sz="1600" noProof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  <a:sym typeface="Wingdings" pitchFamily="2" charset="2"/>
                        </a:rPr>
                        <a:t> CW</a:t>
                      </a:r>
                      <a:endParaRPr lang="en-US" sz="1600" noProof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 </a:t>
                      </a:r>
                      <a:r>
                        <a:rPr lang="en-US" sz="1600" noProof="0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  <a:sym typeface="Wingdings" pitchFamily="2" charset="2"/>
                        </a:rPr>
                        <a:t> CW</a:t>
                      </a:r>
                      <a:endParaRPr lang="en-US" sz="1600" noProof="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1689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Başlık 1"/>
          <p:cNvSpPr>
            <a:spLocks noGrp="1"/>
          </p:cNvSpPr>
          <p:nvPr>
            <p:ph type="ctrTitle"/>
          </p:nvPr>
        </p:nvSpPr>
        <p:spPr>
          <a:xfrm>
            <a:off x="598488" y="188913"/>
            <a:ext cx="7772400" cy="503237"/>
          </a:xfrm>
        </p:spPr>
        <p:txBody>
          <a:bodyPr/>
          <a:lstStyle/>
          <a:p>
            <a:r>
              <a:rPr lang="tr-TR" altLang="tr-TR" dirty="0"/>
              <a:t>Main </a:t>
            </a:r>
            <a:r>
              <a:rPr lang="tr-TR" altLang="tr-TR" dirty="0" err="1"/>
              <a:t>Parameters</a:t>
            </a:r>
            <a:r>
              <a:rPr lang="tr-TR" altLang="tr-TR" dirty="0"/>
              <a:t> of TARLA </a:t>
            </a:r>
            <a:r>
              <a:rPr lang="tr-TR" altLang="tr-TR" dirty="0" err="1"/>
              <a:t>Facility</a:t>
            </a:r>
            <a:r>
              <a:rPr lang="tr-TR" altLang="tr-TR" dirty="0"/>
              <a:t>           </a:t>
            </a:r>
          </a:p>
        </p:txBody>
      </p:sp>
      <p:sp>
        <p:nvSpPr>
          <p:cNvPr id="18" name="Slayt Numarası Yer Tutucusu 4">
            <a:extLst>
              <a:ext uri="{FF2B5EF4-FFF2-40B4-BE49-F238E27FC236}">
                <a16:creationId xmlns:a16="http://schemas.microsoft.com/office/drawing/2014/main" xmlns="" id="{FDA2BC8B-5515-496E-B753-D8D8A2BFEA4A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33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Altbilgi Yer Tutucusu 3">
            <a:extLst>
              <a:ext uri="{FF2B5EF4-FFF2-40B4-BE49-F238E27FC236}">
                <a16:creationId xmlns:a16="http://schemas.microsoft.com/office/drawing/2014/main" xmlns="" id="{1801610A-D62F-42E7-A310-08E0949C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graphicFrame>
        <p:nvGraphicFramePr>
          <p:cNvPr id="24" name="6 İçerik Yer Tutucusu">
            <a:extLst>
              <a:ext uri="{FF2B5EF4-FFF2-40B4-BE49-F238E27FC236}">
                <a16:creationId xmlns:a16="http://schemas.microsoft.com/office/drawing/2014/main" xmlns="" id="{4094B982-3D8F-474A-AFE5-43D6CD4FA7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500541"/>
              </p:ext>
            </p:extLst>
          </p:nvPr>
        </p:nvGraphicFramePr>
        <p:xfrm>
          <a:off x="215319" y="938406"/>
          <a:ext cx="8538663" cy="55857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533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42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77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77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977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0538"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Parameter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Unit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U25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U90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537">
                <a:tc rowSpan="9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Resonator Parameters</a:t>
                      </a:r>
                    </a:p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vert="vert27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Period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Length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25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90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Number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of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Poles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#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60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40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Type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#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Planar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Planar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Pole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Material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#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NdFeB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NdFeB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Undulator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Strength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#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0.25-0.7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0.8-2.4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Minimum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gap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mm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15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30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Resonator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Length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11.53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11.53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Curveture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of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mirrors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(R</a:t>
                      </a:r>
                      <a:r>
                        <a:rPr kumimoji="0" lang="tr-TR" sz="1800" u="none" strike="noStrike" cap="none" normalizeH="0" baseline="-2500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=R</a:t>
                      </a:r>
                      <a:r>
                        <a:rPr kumimoji="0" lang="tr-TR" sz="1800" u="none" strike="noStrike" cap="none" normalizeH="0" baseline="-2500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2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)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5.86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6.32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Outcoupling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hole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radius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mm</a:t>
                      </a:r>
                      <a:endParaRPr kumimoji="0" lang="tr-TR" sz="1800" b="0" i="0" u="none" strike="noStrike" cap="none" normalizeH="0" baseline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TBD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TBD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03030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0537">
                <a:tc rowSpan="8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Laser  Parameters</a:t>
                      </a:r>
                    </a:p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vert="vert27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Wavelength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µ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3-19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18-250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Micropulse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repetition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MHz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13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13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Micropulse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Length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ps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0.5-10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0.5-10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Maximum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Peak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Power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~5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2.5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Maximum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Average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Power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100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50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Max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Pulse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energy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µ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J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~10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~8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Macropulse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duration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µ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40-CW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40-CW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00537">
                <a:tc vMerge="1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8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Macropulse</a:t>
                      </a: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</a:t>
                      </a:r>
                      <a:r>
                        <a:rPr kumimoji="0" lang="tr-TR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Repetition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Hz</a:t>
                      </a:r>
                      <a:endParaRPr kumimoji="0" lang="tr-TR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10-CW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10-CW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18000" marR="18000" marT="18000" marB="18000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1395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15954" y="160675"/>
            <a:ext cx="5085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tr-TR" sz="2800" dirty="0" err="1">
                <a:solidFill>
                  <a:schemeClr val="bg1"/>
                </a:solidFill>
                <a:latin typeface="+mj-lt"/>
              </a:rPr>
              <a:t>Proposed</a:t>
            </a:r>
            <a:r>
              <a:rPr lang="tr-TR" sz="2800" dirty="0">
                <a:solidFill>
                  <a:schemeClr val="bg1"/>
                </a:solidFill>
                <a:latin typeface="+mj-lt"/>
              </a:rPr>
              <a:t> TAC </a:t>
            </a:r>
            <a:r>
              <a:rPr lang="tr-TR" sz="2800" dirty="0" err="1">
                <a:solidFill>
                  <a:schemeClr val="bg1"/>
                </a:solidFill>
                <a:latin typeface="+mj-lt"/>
              </a:rPr>
              <a:t>Facilities</a:t>
            </a:r>
            <a:r>
              <a:rPr lang="tr-TR" sz="2800" dirty="0">
                <a:solidFill>
                  <a:schemeClr val="bg1"/>
                </a:solidFill>
                <a:latin typeface="+mj-lt"/>
              </a:rPr>
              <a:t> 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8" name="Grup 7"/>
          <p:cNvGrpSpPr/>
          <p:nvPr/>
        </p:nvGrpSpPr>
        <p:grpSpPr>
          <a:xfrm>
            <a:off x="796606" y="921893"/>
            <a:ext cx="7756469" cy="1510255"/>
            <a:chOff x="745464" y="921893"/>
            <a:chExt cx="5256584" cy="1510255"/>
          </a:xfrm>
        </p:grpSpPr>
        <p:sp>
          <p:nvSpPr>
            <p:cNvPr id="5" name="Metin kutusu 1"/>
            <p:cNvSpPr txBox="1">
              <a:spLocks noChangeArrowheads="1"/>
            </p:cNvSpPr>
            <p:nvPr/>
          </p:nvSpPr>
          <p:spPr bwMode="auto">
            <a:xfrm>
              <a:off x="745464" y="1167113"/>
              <a:ext cx="525658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Font typeface="Wingdings" panose="05000000000000000000" pitchFamily="2" charset="2"/>
                <a:buChar char="ü"/>
              </a:pP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</a:rPr>
                <a:t> TAC-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</a:rPr>
                <a:t>Synchrotron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</a:rPr>
                <a:t>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</a:rPr>
                <a:t>Radiation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</a:rPr>
                <a:t>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</a:rPr>
                <a:t>Facility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</a:rPr>
                <a:t> (TURKAY)  </a:t>
              </a:r>
            </a:p>
            <a:p>
              <a:pPr marL="0" indent="0"/>
              <a:r>
                <a:rPr lang="tr-TR" altLang="en-US" sz="2000" b="1" dirty="0">
                  <a:solidFill>
                    <a:srgbClr val="C00000"/>
                  </a:solidFill>
                </a:rPr>
                <a:t> </a:t>
              </a:r>
              <a:r>
                <a:rPr lang="tr-TR" altLang="en-US" sz="1400" dirty="0">
                  <a:solidFill>
                    <a:srgbClr val="0000FF"/>
                  </a:solidFill>
                </a:rPr>
                <a:t>      </a:t>
              </a:r>
              <a:endParaRPr lang="en-US" altLang="en-US" sz="2000" dirty="0"/>
            </a:p>
          </p:txBody>
        </p:sp>
        <p:pic>
          <p:nvPicPr>
            <p:cNvPr id="7" name="Resim 6" descr="C:\Documents and Settings\Ömer\Desktop\sr-3.jpe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462" y="921893"/>
              <a:ext cx="1024801" cy="151025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" name="Grup 12"/>
          <p:cNvGrpSpPr/>
          <p:nvPr/>
        </p:nvGrpSpPr>
        <p:grpSpPr>
          <a:xfrm>
            <a:off x="853946" y="3648262"/>
            <a:ext cx="6094318" cy="1267408"/>
            <a:chOff x="704855" y="4122875"/>
            <a:chExt cx="6094318" cy="1267408"/>
          </a:xfrm>
        </p:grpSpPr>
        <p:pic>
          <p:nvPicPr>
            <p:cNvPr id="11" name="Resim 10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141" y="4657493"/>
              <a:ext cx="3792220" cy="732790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" name="Dikdörtgen 1"/>
            <p:cNvSpPr/>
            <p:nvPr/>
          </p:nvSpPr>
          <p:spPr>
            <a:xfrm>
              <a:off x="704855" y="4122875"/>
              <a:ext cx="609431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anose="05000000000000000000" pitchFamily="2" charset="2"/>
                <a:buChar char="ü"/>
              </a:pP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TAC-Proton Accelerator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Facility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(TURKPRO) </a:t>
              </a:r>
            </a:p>
            <a:p>
              <a:r>
                <a:rPr lang="tr-TR" altLang="en-US" sz="2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</p:txBody>
        </p:sp>
      </p:grpSp>
      <p:grpSp>
        <p:nvGrpSpPr>
          <p:cNvPr id="13" name="Grup 13"/>
          <p:cNvGrpSpPr/>
          <p:nvPr/>
        </p:nvGrpSpPr>
        <p:grpSpPr>
          <a:xfrm>
            <a:off x="796607" y="2114715"/>
            <a:ext cx="5251779" cy="1546947"/>
            <a:chOff x="614044" y="1399184"/>
            <a:chExt cx="5251779" cy="1546947"/>
          </a:xfrm>
        </p:grpSpPr>
        <p:pic>
          <p:nvPicPr>
            <p:cNvPr id="10" name="Picture 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777" y="1829080"/>
              <a:ext cx="3361660" cy="111705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sp>
          <p:nvSpPr>
            <p:cNvPr id="3" name="Dikdörtgen 2"/>
            <p:cNvSpPr/>
            <p:nvPr/>
          </p:nvSpPr>
          <p:spPr>
            <a:xfrm>
              <a:off x="614044" y="1399184"/>
              <a:ext cx="525177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anose="05000000000000000000" pitchFamily="2" charset="2"/>
                <a:buChar char="ü"/>
              </a:pP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TAC-SASE FEL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Facility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(TURKSEL) </a:t>
              </a:r>
            </a:p>
            <a:p>
              <a:r>
                <a:rPr lang="tr-TR" altLang="en-US" sz="2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endParaRPr lang="tr-TR" alt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 14"/>
          <p:cNvGrpSpPr/>
          <p:nvPr/>
        </p:nvGrpSpPr>
        <p:grpSpPr>
          <a:xfrm>
            <a:off x="827584" y="4820796"/>
            <a:ext cx="7990972" cy="1522090"/>
            <a:chOff x="712036" y="4271779"/>
            <a:chExt cx="7990972" cy="1522090"/>
          </a:xfrm>
        </p:grpSpPr>
        <p:pic>
          <p:nvPicPr>
            <p:cNvPr id="9" name="7 Resim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9831" y="4271779"/>
              <a:ext cx="2573177" cy="15220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Dikdörtgen 3"/>
            <p:cNvSpPr/>
            <p:nvPr/>
          </p:nvSpPr>
          <p:spPr>
            <a:xfrm>
              <a:off x="712036" y="4440411"/>
              <a:ext cx="5804179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anose="05000000000000000000" pitchFamily="2" charset="2"/>
                <a:buChar char="ü"/>
              </a:pPr>
              <a:endParaRPr lang="tr-TR" altLang="en-US" b="1" dirty="0">
                <a:solidFill>
                  <a:srgbClr val="C00000"/>
                </a:solidFill>
              </a:endParaRPr>
            </a:p>
            <a:p>
              <a:pPr>
                <a:buFont typeface="Wingdings" panose="05000000000000000000" pitchFamily="2" charset="2"/>
                <a:buChar char="ü"/>
              </a:pPr>
              <a:r>
                <a:rPr lang="tr-TR" altLang="en-US" sz="2400" b="1" dirty="0">
                  <a:solidFill>
                    <a:srgbClr val="3366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TAC-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Particle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Factory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lang="tr-TR" altLang="en-US" sz="2400" b="1" dirty="0" err="1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Facility</a:t>
              </a:r>
              <a:r>
                <a:rPr lang="tr-TR" altLang="en-US" sz="2400" b="1" dirty="0">
                  <a:solidFill>
                    <a:srgbClr val="3366FF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(TURKFAB)  </a:t>
              </a:r>
            </a:p>
            <a:p>
              <a:r>
                <a:rPr lang="tr-TR" altLang="en-US" sz="2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tr-TR" altLang="en-US" sz="2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</a:t>
              </a:r>
            </a:p>
          </p:txBody>
        </p:sp>
      </p:grpSp>
      <p:sp>
        <p:nvSpPr>
          <p:cNvPr id="16" name="Slayt Numarası Yer Tutucusu 4">
            <a:extLst>
              <a:ext uri="{FF2B5EF4-FFF2-40B4-BE49-F238E27FC236}">
                <a16:creationId xmlns:a16="http://schemas.microsoft.com/office/drawing/2014/main" xmlns="" id="{E2C20924-BD36-44C7-9ECA-9992FCBC380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34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Altbilgi Yer Tutucusu 3">
            <a:extLst>
              <a:ext uri="{FF2B5EF4-FFF2-40B4-BE49-F238E27FC236}">
                <a16:creationId xmlns:a16="http://schemas.microsoft.com/office/drawing/2014/main" xmlns="" id="{870C40CB-D366-4BF5-9694-01BF487C8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95118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TAC </a:t>
            </a:r>
            <a:r>
              <a:rPr lang="tr-TR" dirty="0" err="1"/>
              <a:t>Synchrotron</a:t>
            </a:r>
            <a:r>
              <a:rPr lang="tr-TR" dirty="0"/>
              <a:t> </a:t>
            </a:r>
            <a:r>
              <a:rPr lang="tr-TR" dirty="0" err="1"/>
              <a:t>Radiation</a:t>
            </a:r>
            <a:r>
              <a:rPr lang="tr-TR" dirty="0"/>
              <a:t> </a:t>
            </a:r>
            <a:r>
              <a:rPr lang="tr-TR" dirty="0" err="1"/>
              <a:t>Facility</a:t>
            </a:r>
            <a:r>
              <a:rPr lang="tr-TR" dirty="0"/>
              <a:t> (TURKAY) 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323528" y="1340768"/>
            <a:ext cx="84969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1800" dirty="0">
              <a:solidFill>
                <a:srgbClr val="C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tr-TR" sz="1800" dirty="0">
              <a:solidFill>
                <a:srgbClr val="0000FF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tr-TR" sz="1800" dirty="0">
                <a:solidFill>
                  <a:srgbClr val="0000FF"/>
                </a:solidFill>
                <a:latin typeface="Arial" charset="0"/>
                <a:cs typeface="Arial" charset="0"/>
                <a:sym typeface="Symbol" pitchFamily="18" charset="2"/>
              </a:rPr>
              <a:t>     </a:t>
            </a:r>
          </a:p>
          <a:p>
            <a:pPr>
              <a:buFont typeface="Wingdings" pitchFamily="2" charset="2"/>
              <a:buNone/>
            </a:pPr>
            <a:r>
              <a:rPr lang="tr-TR" sz="1800" dirty="0">
                <a:solidFill>
                  <a:srgbClr val="0000FF"/>
                </a:solidFill>
                <a:latin typeface="Arial" charset="0"/>
                <a:cs typeface="Arial" charset="0"/>
                <a:sym typeface="Symbol" pitchFamily="18" charset="2"/>
              </a:rPr>
              <a:t>	 </a:t>
            </a:r>
            <a:r>
              <a:rPr lang="en-US" sz="1800" dirty="0">
                <a:solidFill>
                  <a:srgbClr val="0000FF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endParaRPr lang="en-US" sz="1400" i="1" dirty="0">
              <a:solidFill>
                <a:srgbClr val="336699"/>
              </a:solidFill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3780276" y="706034"/>
            <a:ext cx="349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>
                <a:solidFill>
                  <a:srgbClr val="0617BA"/>
                </a:solidFill>
                <a:latin typeface="Arial Narrow" panose="020B0606020202030204" pitchFamily="34" charset="0"/>
                <a:hlinkClick r:id="rId2"/>
              </a:rPr>
              <a:t>http://tac.en.ankara.edu.tr/sr</a:t>
            </a:r>
            <a:r>
              <a:rPr lang="tr-TR" sz="2400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</a:p>
        </p:txBody>
      </p:sp>
      <p:graphicFrame>
        <p:nvGraphicFramePr>
          <p:cNvPr id="11" name="Tablo 10"/>
          <p:cNvGraphicFramePr>
            <a:graphicFrameLocks noGrp="1"/>
          </p:cNvGraphicFramePr>
          <p:nvPr>
            <p:extLst/>
          </p:nvPr>
        </p:nvGraphicFramePr>
        <p:xfrm>
          <a:off x="2807804" y="1800084"/>
          <a:ext cx="3528392" cy="1512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16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67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C00000"/>
                          </a:solidFill>
                          <a:effectLst/>
                        </a:rPr>
                        <a:t>Parameter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tr-TR" sz="1200" kern="800" dirty="0">
                          <a:solidFill>
                            <a:srgbClr val="C00000"/>
                          </a:solidFill>
                          <a:effectLst/>
                        </a:rPr>
                        <a:t>Value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7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Energy (</a:t>
                      </a:r>
                      <a:r>
                        <a:rPr lang="en-GB" sz="1200" kern="800" dirty="0" err="1">
                          <a:solidFill>
                            <a:srgbClr val="0617BA"/>
                          </a:solidFill>
                          <a:effectLst/>
                        </a:rPr>
                        <a:t>GeV</a:t>
                      </a: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3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Circumference (m)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4</a:t>
                      </a:r>
                      <a:r>
                        <a:rPr lang="tr-TR" sz="1200" kern="800" dirty="0">
                          <a:solidFill>
                            <a:srgbClr val="0617BA"/>
                          </a:solidFill>
                          <a:effectLst/>
                        </a:rPr>
                        <a:t>7</a:t>
                      </a: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7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Beam current (mA)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500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>
                          <a:solidFill>
                            <a:srgbClr val="0617BA"/>
                          </a:solidFill>
                          <a:effectLst/>
                        </a:rPr>
                        <a:t>Horizontal emittance (nmrad)</a:t>
                      </a:r>
                      <a:endParaRPr lang="en-US" sz="120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0.</a:t>
                      </a:r>
                      <a:r>
                        <a:rPr lang="tr-TR" sz="1200" kern="800" dirty="0">
                          <a:solidFill>
                            <a:srgbClr val="0617BA"/>
                          </a:solidFill>
                          <a:effectLst/>
                        </a:rPr>
                        <a:t>51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>
                          <a:solidFill>
                            <a:srgbClr val="0617BA"/>
                          </a:solidFill>
                          <a:effectLst/>
                        </a:rPr>
                        <a:t>RF frequency (MHz)</a:t>
                      </a:r>
                      <a:endParaRPr lang="en-US" sz="120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500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589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>
                          <a:solidFill>
                            <a:srgbClr val="0617BA"/>
                          </a:solidFill>
                          <a:effectLst/>
                        </a:rPr>
                        <a:t>RMS bunch length (mm)</a:t>
                      </a:r>
                      <a:endParaRPr lang="en-US" sz="120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176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kern="800" dirty="0">
                          <a:solidFill>
                            <a:srgbClr val="0617BA"/>
                          </a:solidFill>
                          <a:effectLst/>
                        </a:rPr>
                        <a:t>2.1</a:t>
                      </a:r>
                      <a:endParaRPr lang="en-US" sz="1200" dirty="0">
                        <a:solidFill>
                          <a:srgbClr val="0617B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7" name="Metin kutusu 16"/>
          <p:cNvSpPr txBox="1"/>
          <p:nvPr/>
        </p:nvSpPr>
        <p:spPr>
          <a:xfrm>
            <a:off x="3154161" y="1422758"/>
            <a:ext cx="24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C00000"/>
                </a:solidFill>
              </a:rPr>
              <a:t>Parameters</a:t>
            </a:r>
            <a:r>
              <a:rPr lang="tr-TR" dirty="0">
                <a:solidFill>
                  <a:srgbClr val="C00000"/>
                </a:solidFill>
              </a:rPr>
              <a:t> of main ring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470586" y="3781222"/>
            <a:ext cx="292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C00000"/>
                </a:solidFill>
              </a:rPr>
              <a:t>Lattice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and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Magnet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Structure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9" name="4 Resi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092" y="1403955"/>
            <a:ext cx="2304256" cy="205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etin kutusu 4"/>
          <p:cNvSpPr txBox="1"/>
          <p:nvPr/>
        </p:nvSpPr>
        <p:spPr>
          <a:xfrm>
            <a:off x="443529" y="4033803"/>
            <a:ext cx="33367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>
                <a:solidFill>
                  <a:srgbClr val="0617BA"/>
                </a:solidFill>
              </a:rPr>
              <a:t>Big</a:t>
            </a:r>
            <a:r>
              <a:rPr lang="tr-TR" sz="1600" dirty="0">
                <a:solidFill>
                  <a:srgbClr val="0617BA"/>
                </a:solidFill>
              </a:rPr>
              <a:t> Booster Ring:</a:t>
            </a:r>
          </a:p>
          <a:p>
            <a:r>
              <a:rPr lang="tr-TR" sz="1600" dirty="0">
                <a:solidFill>
                  <a:srgbClr val="0070C0"/>
                </a:solidFill>
              </a:rPr>
              <a:t>C = 445.6 m</a:t>
            </a:r>
          </a:p>
          <a:p>
            <a:r>
              <a:rPr lang="tr-TR" sz="1600" dirty="0" err="1">
                <a:solidFill>
                  <a:srgbClr val="0070C0"/>
                </a:solidFill>
              </a:rPr>
              <a:t>Supe</a:t>
            </a:r>
            <a:r>
              <a:rPr lang="tr-TR" sz="1600" dirty="0">
                <a:solidFill>
                  <a:srgbClr val="0070C0"/>
                </a:solidFill>
              </a:rPr>
              <a:t> </a:t>
            </a:r>
            <a:r>
              <a:rPr lang="tr-TR" sz="1600" dirty="0" err="1">
                <a:solidFill>
                  <a:srgbClr val="0070C0"/>
                </a:solidFill>
              </a:rPr>
              <a:t>period</a:t>
            </a:r>
            <a:r>
              <a:rPr lang="tr-TR" sz="1600" dirty="0">
                <a:solidFill>
                  <a:srgbClr val="0070C0"/>
                </a:solidFill>
              </a:rPr>
              <a:t>: 8</a:t>
            </a:r>
          </a:p>
          <a:p>
            <a:r>
              <a:rPr lang="tr-TR" sz="1600" dirty="0">
                <a:solidFill>
                  <a:srgbClr val="0070C0"/>
                </a:solidFill>
              </a:rPr>
              <a:t>A </a:t>
            </a:r>
            <a:r>
              <a:rPr lang="tr-TR" sz="1600" dirty="0" err="1">
                <a:solidFill>
                  <a:srgbClr val="0070C0"/>
                </a:solidFill>
              </a:rPr>
              <a:t>super</a:t>
            </a:r>
            <a:r>
              <a:rPr lang="tr-TR" sz="1600" dirty="0">
                <a:solidFill>
                  <a:srgbClr val="0070C0"/>
                </a:solidFill>
              </a:rPr>
              <a:t> </a:t>
            </a:r>
            <a:r>
              <a:rPr lang="tr-TR" sz="1600" dirty="0" err="1">
                <a:solidFill>
                  <a:srgbClr val="0070C0"/>
                </a:solidFill>
              </a:rPr>
              <a:t>period</a:t>
            </a:r>
            <a:r>
              <a:rPr lang="tr-TR" sz="1600" dirty="0">
                <a:solidFill>
                  <a:srgbClr val="0070C0"/>
                </a:solidFill>
              </a:rPr>
              <a:t> </a:t>
            </a:r>
            <a:r>
              <a:rPr lang="tr-TR" sz="1600" dirty="0" err="1">
                <a:solidFill>
                  <a:srgbClr val="0070C0"/>
                </a:solidFill>
              </a:rPr>
              <a:t>constits</a:t>
            </a:r>
            <a:r>
              <a:rPr lang="tr-TR" sz="1600" dirty="0">
                <a:solidFill>
                  <a:srgbClr val="0070C0"/>
                </a:solidFill>
              </a:rPr>
              <a:t> of 6 FODO </a:t>
            </a:r>
            <a:r>
              <a:rPr lang="tr-TR" sz="1600" dirty="0" err="1">
                <a:solidFill>
                  <a:srgbClr val="0070C0"/>
                </a:solidFill>
              </a:rPr>
              <a:t>cell</a:t>
            </a:r>
            <a:endParaRPr lang="tr-TR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443529" y="4994899"/>
            <a:ext cx="324877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617BA"/>
                </a:solidFill>
              </a:rPr>
              <a:t>Main Ring:</a:t>
            </a:r>
          </a:p>
          <a:p>
            <a:r>
              <a:rPr lang="tr-TR" sz="1600" dirty="0">
                <a:solidFill>
                  <a:srgbClr val="0070C0"/>
                </a:solidFill>
              </a:rPr>
              <a:t>C = 477 m</a:t>
            </a:r>
          </a:p>
          <a:p>
            <a:r>
              <a:rPr lang="tr-TR" sz="1600" dirty="0">
                <a:solidFill>
                  <a:srgbClr val="0070C0"/>
                </a:solidFill>
              </a:rPr>
              <a:t>Main </a:t>
            </a:r>
            <a:r>
              <a:rPr lang="tr-TR" sz="1600" dirty="0" err="1">
                <a:solidFill>
                  <a:srgbClr val="0070C0"/>
                </a:solidFill>
              </a:rPr>
              <a:t>cells</a:t>
            </a:r>
            <a:r>
              <a:rPr lang="tr-TR" sz="1600" dirty="0">
                <a:solidFill>
                  <a:srgbClr val="0070C0"/>
                </a:solidFill>
              </a:rPr>
              <a:t>: 20 </a:t>
            </a:r>
          </a:p>
          <a:p>
            <a:r>
              <a:rPr lang="tr-TR" sz="1600" dirty="0">
                <a:solidFill>
                  <a:srgbClr val="0070C0"/>
                </a:solidFill>
              </a:rPr>
              <a:t>A main </a:t>
            </a:r>
            <a:r>
              <a:rPr lang="tr-TR" sz="1600" dirty="0" err="1">
                <a:solidFill>
                  <a:srgbClr val="0070C0"/>
                </a:solidFill>
              </a:rPr>
              <a:t>cell</a:t>
            </a:r>
            <a:r>
              <a:rPr lang="tr-TR" sz="1600" dirty="0">
                <a:solidFill>
                  <a:srgbClr val="0070C0"/>
                </a:solidFill>
              </a:rPr>
              <a:t> </a:t>
            </a:r>
            <a:r>
              <a:rPr lang="tr-TR" sz="1600" dirty="0" err="1">
                <a:solidFill>
                  <a:srgbClr val="0070C0"/>
                </a:solidFill>
              </a:rPr>
              <a:t>constits</a:t>
            </a:r>
            <a:r>
              <a:rPr lang="tr-TR" sz="1600" dirty="0">
                <a:solidFill>
                  <a:srgbClr val="0070C0"/>
                </a:solidFill>
              </a:rPr>
              <a:t> of 4 BM + 16 QM</a:t>
            </a:r>
          </a:p>
          <a:p>
            <a:r>
              <a:rPr lang="tr-TR" sz="1600" dirty="0">
                <a:solidFill>
                  <a:srgbClr val="0070C0"/>
                </a:solidFill>
              </a:rPr>
              <a:t>BM: 1.5 m, 0.52 T</a:t>
            </a:r>
          </a:p>
          <a:p>
            <a:r>
              <a:rPr lang="tr-TR" sz="1600" dirty="0">
                <a:solidFill>
                  <a:srgbClr val="0070C0"/>
                </a:solidFill>
              </a:rPr>
              <a:t>QF: 0.30 m, 23.8 T/m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721120" y="2380532"/>
            <a:ext cx="1576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 err="1">
                <a:solidFill>
                  <a:srgbClr val="C00000"/>
                </a:solidFill>
              </a:rPr>
              <a:t>Big</a:t>
            </a:r>
            <a:r>
              <a:rPr lang="tr-TR" sz="1400" dirty="0">
                <a:solidFill>
                  <a:srgbClr val="C00000"/>
                </a:solidFill>
              </a:rPr>
              <a:t> Booster </a:t>
            </a:r>
            <a:r>
              <a:rPr lang="tr-TR" sz="1400" dirty="0" err="1">
                <a:solidFill>
                  <a:srgbClr val="C00000"/>
                </a:solidFill>
              </a:rPr>
              <a:t>option</a:t>
            </a:r>
            <a:r>
              <a:rPr lang="tr-TR" sz="14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29" name="6 Resim" descr="MOPRO097f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524437"/>
            <a:ext cx="2339370" cy="2050559"/>
          </a:xfrm>
          <a:prstGeom prst="rect">
            <a:avLst/>
          </a:prstGeom>
        </p:spPr>
      </p:pic>
      <p:sp>
        <p:nvSpPr>
          <p:cNvPr id="30" name="Metin kutusu 29"/>
          <p:cNvSpPr txBox="1"/>
          <p:nvPr/>
        </p:nvSpPr>
        <p:spPr>
          <a:xfrm>
            <a:off x="6913122" y="2568346"/>
            <a:ext cx="1786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>
                <a:solidFill>
                  <a:srgbClr val="C00000"/>
                </a:solidFill>
              </a:rPr>
              <a:t>Small Booster </a:t>
            </a:r>
            <a:r>
              <a:rPr lang="tr-TR" sz="1400" dirty="0" err="1">
                <a:solidFill>
                  <a:srgbClr val="C00000"/>
                </a:solidFill>
              </a:rPr>
              <a:t>option</a:t>
            </a:r>
            <a:r>
              <a:rPr lang="tr-TR" sz="14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2" name="5 Resim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6838" y="4102299"/>
            <a:ext cx="2480691" cy="184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6 Resim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0277" y="4150553"/>
            <a:ext cx="2378588" cy="180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Metin kutusu 33"/>
          <p:cNvSpPr txBox="1"/>
          <p:nvPr/>
        </p:nvSpPr>
        <p:spPr>
          <a:xfrm>
            <a:off x="4252956" y="5951030"/>
            <a:ext cx="4161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Some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of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Planned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IDs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,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Expected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SR </a:t>
            </a:r>
            <a:r>
              <a:rPr lang="tr-TR" dirty="0" err="1">
                <a:solidFill>
                  <a:srgbClr val="0617BA"/>
                </a:solidFill>
                <a:latin typeface="Arial Narrow" panose="020B0606020202030204" pitchFamily="34" charset="0"/>
              </a:rPr>
              <a:t>Spectrum</a:t>
            </a:r>
            <a:r>
              <a:rPr lang="tr-TR" dirty="0">
                <a:solidFill>
                  <a:srgbClr val="0617BA"/>
                </a:solidFill>
                <a:latin typeface="Arial Narrow" panose="020B0606020202030204" pitchFamily="34" charset="0"/>
              </a:rPr>
              <a:t>  </a:t>
            </a:r>
            <a:endParaRPr lang="en-US" dirty="0">
              <a:solidFill>
                <a:srgbClr val="0617BA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Slayt Numarası Yer Tutucusu 4">
            <a:extLst>
              <a:ext uri="{FF2B5EF4-FFF2-40B4-BE49-F238E27FC236}">
                <a16:creationId xmlns:a16="http://schemas.microsoft.com/office/drawing/2014/main" xmlns="" id="{FA5FA294-3254-4142-B950-77F503E45A61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35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Altbilgi Yer Tutucusu 3">
            <a:extLst>
              <a:ext uri="{FF2B5EF4-FFF2-40B4-BE49-F238E27FC236}">
                <a16:creationId xmlns:a16="http://schemas.microsoft.com/office/drawing/2014/main" xmlns="" id="{1D43F790-19DE-4CEE-9A89-A7E6422C9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64315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Research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User </a:t>
            </a:r>
            <a:r>
              <a:rPr lang="tr-TR" dirty="0" err="1"/>
              <a:t>Potential</a:t>
            </a:r>
            <a:r>
              <a:rPr lang="tr-TR" dirty="0"/>
              <a:t> of TURKAY 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323528" y="1124744"/>
            <a:ext cx="8531225" cy="4797425"/>
          </a:xfrm>
          <a:prstGeom prst="rect">
            <a:avLst/>
          </a:prstGeom>
        </p:spPr>
        <p:txBody>
          <a:bodyPr vert="horz" lIns="91440" tIns="45720" rIns="13208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>
                <a:srgbClr val="DD8047"/>
              </a:buClr>
            </a:pPr>
            <a:r>
              <a:rPr lang="en-US" sz="2400" b="1" dirty="0">
                <a:solidFill>
                  <a:srgbClr val="CC0000"/>
                </a:solidFill>
                <a:latin typeface="Arial" charset="0"/>
                <a:cs typeface="Arial" charset="0"/>
                <a:sym typeface="Arial" charset="0"/>
              </a:rPr>
              <a:t>Turkey </a:t>
            </a:r>
            <a:endParaRPr lang="en-US" sz="2400" b="1" dirty="0">
              <a:solidFill>
                <a:srgbClr val="CC0000"/>
              </a:solidFill>
              <a:latin typeface="Arial" charset="0"/>
              <a:ea typeface="ヒラギノ角ゴ ProN W6" pitchFamily="-107" charset="-128"/>
              <a:sym typeface="Arial" charset="0"/>
            </a:endParaRPr>
          </a:p>
          <a:p>
            <a:pPr>
              <a:spcBef>
                <a:spcPts val="1725"/>
              </a:spcBef>
              <a:buClr>
                <a:srgbClr val="DD8047"/>
              </a:buClr>
            </a:pP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185 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Universities in 81 cities</a:t>
            </a:r>
            <a:endParaRPr lang="en-US" sz="1800" dirty="0">
              <a:solidFill>
                <a:srgbClr val="083EB8"/>
              </a:solidFill>
              <a:latin typeface="Arial" charset="0"/>
              <a:sym typeface="Arial" charset="0"/>
            </a:endParaRPr>
          </a:p>
          <a:p>
            <a:pPr>
              <a:spcBef>
                <a:spcPts val="1725"/>
              </a:spcBef>
              <a:buClr>
                <a:srgbClr val="DD8047"/>
              </a:buClr>
            </a:pPr>
            <a:r>
              <a:rPr lang="en-US" sz="1800" u="sng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 National Institutes on</a:t>
            </a:r>
            <a:r>
              <a:rPr lang="tr-TR" sz="1800" u="sng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:</a:t>
            </a:r>
            <a:endParaRPr lang="en-US" sz="1800" u="sng" dirty="0">
              <a:solidFill>
                <a:srgbClr val="083EB8"/>
              </a:solidFill>
              <a:latin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solidFill>
                  <a:srgbClr val="0000FF"/>
                </a:solidFill>
                <a:latin typeface="Arial" charset="0"/>
                <a:cs typeface="Arial" charset="0"/>
                <a:sym typeface="Arial" charset="0"/>
              </a:rPr>
              <a:t>  </a:t>
            </a:r>
            <a:r>
              <a:rPr lang="tr-TR" sz="1800" dirty="0">
                <a:solidFill>
                  <a:srgbClr val="0000FF"/>
                </a:solidFill>
                <a:latin typeface="Arial" charset="0"/>
                <a:cs typeface="Arial" charset="0"/>
                <a:sym typeface="Arial" charset="0"/>
              </a:rPr>
              <a:t>    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tr-TR" sz="1800" dirty="0">
                <a:solidFill>
                  <a:srgbClr val="0000FF"/>
                </a:solidFill>
                <a:latin typeface="Arial" charset="0"/>
                <a:cs typeface="Arial" charset="0"/>
                <a:sym typeface="Arial" charset="0"/>
              </a:rPr>
              <a:t>	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Biotechnology, Nanotechnology, Accelerator, </a:t>
            </a:r>
            <a:endParaRPr lang="en-US" sz="1800" dirty="0">
              <a:solidFill>
                <a:srgbClr val="008080"/>
              </a:solidFill>
              <a:latin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 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   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Mining, Medicine, </a:t>
            </a:r>
            <a:r>
              <a:rPr lang="en-US" sz="1800" dirty="0" err="1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Pharmachology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,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tr-TR" sz="1800" dirty="0" err="1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Ceramics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endParaRPr lang="en-US" sz="1800" dirty="0">
              <a:solidFill>
                <a:srgbClr val="008080"/>
              </a:solidFill>
              <a:latin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 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   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Metrology, </a:t>
            </a:r>
            <a:r>
              <a:rPr lang="tr-TR" sz="1800" dirty="0" err="1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Superconductivity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tr-TR" sz="1800" dirty="0" err="1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Space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etc.</a:t>
            </a:r>
            <a:endParaRPr lang="en-US" sz="1800" dirty="0">
              <a:solidFill>
                <a:srgbClr val="008080"/>
              </a:solidFill>
              <a:latin typeface="Arial" charset="0"/>
              <a:sym typeface="Arial" charset="0"/>
            </a:endParaRPr>
          </a:p>
          <a:p>
            <a:pPr>
              <a:spcBef>
                <a:spcPts val="1725"/>
              </a:spcBef>
              <a:buClr>
                <a:srgbClr val="DD8047"/>
              </a:buClr>
            </a:pPr>
            <a:r>
              <a:rPr lang="en-US" sz="1800" u="sng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National Authorities:</a:t>
            </a: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tr-TR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TU</a:t>
            </a:r>
            <a:r>
              <a:rPr lang="en-US" sz="1800" dirty="0">
                <a:solidFill>
                  <a:srgbClr val="008080"/>
                </a:solidFill>
                <a:latin typeface="Arial" charset="0"/>
                <a:cs typeface="Arial" charset="0"/>
                <a:sym typeface="Arial" charset="0"/>
              </a:rPr>
              <a:t>BİTAK , TAEK,  MAM  </a:t>
            </a:r>
            <a:endParaRPr lang="en-US" sz="1800" dirty="0">
              <a:solidFill>
                <a:srgbClr val="008080"/>
              </a:solidFill>
              <a:latin typeface="Arial" charset="0"/>
              <a:sym typeface="Arial" charset="0"/>
            </a:endParaRPr>
          </a:p>
          <a:p>
            <a:pPr>
              <a:spcBef>
                <a:spcPct val="0"/>
              </a:spcBef>
              <a:buClr>
                <a:srgbClr val="DD8047"/>
              </a:buClr>
              <a:buFont typeface="Arial" charset="0"/>
              <a:buChar char="•"/>
            </a:pPr>
            <a:endParaRPr lang="tr-TR" sz="1800" dirty="0">
              <a:solidFill>
                <a:srgbClr val="0000FF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Clr>
                <a:srgbClr val="DD8047"/>
              </a:buClr>
            </a:pP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I</a:t>
            </a:r>
            <a:r>
              <a:rPr lang="en-US" sz="1800" dirty="0" err="1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ndustry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en-US" sz="1800" dirty="0" err="1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Technocities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en-US" sz="1800" dirty="0" err="1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Technoparks</a:t>
            </a: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 …</a:t>
            </a:r>
            <a:endParaRPr lang="en-US" sz="1800" dirty="0">
              <a:solidFill>
                <a:srgbClr val="083EB8"/>
              </a:solidFill>
              <a:latin typeface="Arial" charset="0"/>
              <a:sym typeface="Arial" charset="0"/>
            </a:endParaRPr>
          </a:p>
          <a:p>
            <a:pPr>
              <a:spcBef>
                <a:spcPct val="0"/>
              </a:spcBef>
              <a:buClr>
                <a:srgbClr val="DD8047"/>
              </a:buClr>
              <a:buFont typeface="Arial" charset="0"/>
              <a:buChar char="•"/>
            </a:pPr>
            <a:endParaRPr lang="tr-TR" sz="1800" b="1" dirty="0">
              <a:solidFill>
                <a:srgbClr val="CC33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Clr>
                <a:srgbClr val="DD8047"/>
              </a:buClr>
            </a:pPr>
            <a:r>
              <a:rPr lang="en-US" sz="1800" b="1" dirty="0">
                <a:solidFill>
                  <a:srgbClr val="C00000"/>
                </a:solidFill>
                <a:latin typeface="Arial" charset="0"/>
                <a:cs typeface="Arial" charset="0"/>
                <a:sym typeface="Arial" charset="0"/>
              </a:rPr>
              <a:t>Our region: </a:t>
            </a:r>
            <a:endParaRPr lang="tr-TR" sz="1800" b="1" dirty="0">
              <a:solidFill>
                <a:srgbClr val="C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Clr>
                <a:srgbClr val="DD8047"/>
              </a:buClr>
              <a:buNone/>
            </a:pPr>
            <a:r>
              <a:rPr lang="tr-TR" sz="1800" b="1" dirty="0">
                <a:solidFill>
                  <a:srgbClr val="C00000"/>
                </a:solidFill>
                <a:latin typeface="Arial" charset="0"/>
                <a:cs typeface="Arial" charset="0"/>
                <a:sym typeface="Arial" charset="0"/>
              </a:rPr>
              <a:t>      </a:t>
            </a:r>
          </a:p>
          <a:p>
            <a:pPr>
              <a:spcBef>
                <a:spcPct val="0"/>
              </a:spcBef>
              <a:buClr>
                <a:srgbClr val="DD8047"/>
              </a:buClr>
              <a:buNone/>
            </a:pPr>
            <a:r>
              <a:rPr lang="tr-TR" sz="1800" b="1" dirty="0">
                <a:solidFill>
                  <a:srgbClr val="C00000"/>
                </a:solidFill>
                <a:latin typeface="Arial" charset="0"/>
                <a:cs typeface="Arial" charset="0"/>
                <a:sym typeface="Arial" charset="0"/>
              </a:rPr>
              <a:t>	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Turkic States, West South Asia, Balkan Countries</a:t>
            </a: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Middle East</a:t>
            </a:r>
            <a:r>
              <a:rPr lang="tr-TR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en-US" sz="1800" dirty="0">
                <a:solidFill>
                  <a:srgbClr val="083EB8"/>
                </a:solidFill>
                <a:latin typeface="Arial" charset="0"/>
                <a:cs typeface="Arial" charset="0"/>
                <a:sym typeface="Arial" charset="0"/>
              </a:rPr>
              <a:t>North Africa</a:t>
            </a:r>
            <a:endParaRPr lang="en-US" sz="1800" dirty="0">
              <a:solidFill>
                <a:srgbClr val="083EB8"/>
              </a:solidFill>
              <a:latin typeface="Arial" charset="0"/>
              <a:sym typeface="Arial" charset="0"/>
            </a:endParaRPr>
          </a:p>
        </p:txBody>
      </p:sp>
      <p:pic>
        <p:nvPicPr>
          <p:cNvPr id="7" name="Picture 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36712"/>
            <a:ext cx="172819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C:\Documents and Settings\Ömer.OMER-7D27BB07AA\Desktop\YUUP 2011\DPT 27.10.2011\THM-Slaytlar\TAC3D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52" y="2232491"/>
            <a:ext cx="3600308" cy="270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etin kutusu 10"/>
          <p:cNvSpPr txBox="1"/>
          <p:nvPr/>
        </p:nvSpPr>
        <p:spPr>
          <a:xfrm>
            <a:off x="5320246" y="1062360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tr-TR" sz="1400" dirty="0" err="1">
                <a:solidFill>
                  <a:srgbClr val="C00000"/>
                </a:solidFill>
                <a:latin typeface="Arial" pitchFamily="34" charset="0"/>
              </a:rPr>
              <a:t>Research</a:t>
            </a:r>
            <a:r>
              <a:rPr lang="tr-TR" altLang="tr-TR" sz="14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C00000"/>
                </a:solidFill>
                <a:latin typeface="Arial" pitchFamily="34" charset="0"/>
              </a:rPr>
              <a:t>Potential</a:t>
            </a:r>
            <a:r>
              <a:rPr lang="tr-TR" altLang="tr-TR" sz="1400" dirty="0">
                <a:solidFill>
                  <a:srgbClr val="C00000"/>
                </a:solidFill>
                <a:latin typeface="Arial" pitchFamily="34" charset="0"/>
              </a:rPr>
              <a:t>: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to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produce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and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use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of </a:t>
            </a:r>
          </a:p>
          <a:p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synchrotron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radiation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in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scientific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research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</a:p>
          <a:p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and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technology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development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studies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in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basic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</a:p>
          <a:p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and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applied</a:t>
            </a:r>
            <a:r>
              <a:rPr lang="tr-TR" altLang="tr-TR" sz="1400" dirty="0">
                <a:solidFill>
                  <a:srgbClr val="1C31F4"/>
                </a:solidFill>
                <a:latin typeface="Arial" pitchFamily="34" charset="0"/>
              </a:rPr>
              <a:t> </a:t>
            </a:r>
            <a:r>
              <a:rPr lang="tr-TR" altLang="tr-TR" sz="1400" dirty="0" err="1">
                <a:solidFill>
                  <a:srgbClr val="1C31F4"/>
                </a:solidFill>
                <a:latin typeface="Arial" pitchFamily="34" charset="0"/>
              </a:rPr>
              <a:t>sciences</a:t>
            </a:r>
            <a:endParaRPr lang="en-US" dirty="0"/>
          </a:p>
        </p:txBody>
      </p: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6DE2EC2E-F16B-46E2-867C-496AC506688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36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Altbilgi Yer Tutucusu 3">
            <a:extLst>
              <a:ext uri="{FF2B5EF4-FFF2-40B4-BE49-F238E27FC236}">
                <a16:creationId xmlns:a16="http://schemas.microsoft.com/office/drawing/2014/main" xmlns="" id="{E6C2DF36-8EB9-40D7-A820-91ADFA93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51229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2400" dirty="0"/>
              <a:t>TAC </a:t>
            </a:r>
            <a:r>
              <a:rPr lang="tr-TR" sz="2400" dirty="0" err="1"/>
              <a:t>Light</a:t>
            </a:r>
            <a:r>
              <a:rPr lang="tr-TR" sz="2400" dirty="0"/>
              <a:t> </a:t>
            </a:r>
            <a:r>
              <a:rPr lang="tr-TR" sz="2400" dirty="0" err="1"/>
              <a:t>Sources</a:t>
            </a:r>
            <a:r>
              <a:rPr lang="tr-TR" sz="2400" dirty="0"/>
              <a:t> User </a:t>
            </a:r>
            <a:r>
              <a:rPr lang="tr-TR" sz="2400" dirty="0" err="1"/>
              <a:t>Committies</a:t>
            </a:r>
            <a:r>
              <a:rPr lang="tr-TR" sz="2400" dirty="0"/>
              <a:t> </a:t>
            </a:r>
            <a:r>
              <a:rPr lang="tr-TR" sz="2400" dirty="0" err="1"/>
              <a:t>and</a:t>
            </a:r>
            <a:r>
              <a:rPr lang="tr-TR" sz="2400" dirty="0"/>
              <a:t> </a:t>
            </a:r>
            <a:r>
              <a:rPr lang="tr-TR" sz="2400" dirty="0" err="1"/>
              <a:t>Meetings</a:t>
            </a:r>
            <a:r>
              <a:rPr lang="tr-TR" sz="2400" dirty="0"/>
              <a:t> </a:t>
            </a:r>
          </a:p>
        </p:txBody>
      </p:sp>
      <p:sp>
        <p:nvSpPr>
          <p:cNvPr id="8" name="5 Dikdörtgen"/>
          <p:cNvSpPr>
            <a:spLocks noChangeArrowheads="1"/>
          </p:cNvSpPr>
          <p:nvPr/>
        </p:nvSpPr>
        <p:spPr bwMode="auto">
          <a:xfrm>
            <a:off x="127847" y="908720"/>
            <a:ext cx="8694773" cy="5847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tr-TR" sz="1600" b="1" dirty="0">
                <a:solidFill>
                  <a:srgbClr val="0070C0"/>
                </a:solidFill>
              </a:rPr>
              <a:t>IR FEL </a:t>
            </a:r>
            <a:r>
              <a:rPr lang="tr-TR" sz="1600" b="1" dirty="0" err="1">
                <a:solidFill>
                  <a:srgbClr val="0070C0"/>
                </a:solidFill>
              </a:rPr>
              <a:t>Experimental</a:t>
            </a:r>
            <a:r>
              <a:rPr lang="tr-TR" sz="1600" b="1" dirty="0">
                <a:solidFill>
                  <a:srgbClr val="0070C0"/>
                </a:solidFill>
              </a:rPr>
              <a:t> </a:t>
            </a:r>
            <a:r>
              <a:rPr lang="tr-TR" sz="1600" b="1" dirty="0" err="1">
                <a:solidFill>
                  <a:srgbClr val="0070C0"/>
                </a:solidFill>
              </a:rPr>
              <a:t>Stations</a:t>
            </a:r>
            <a:r>
              <a:rPr lang="tr-TR" sz="1600" b="1" dirty="0">
                <a:solidFill>
                  <a:srgbClr val="0070C0"/>
                </a:solidFill>
              </a:rPr>
              <a:t> </a:t>
            </a:r>
            <a:r>
              <a:rPr lang="tr-TR" sz="1600" b="1" dirty="0" err="1">
                <a:solidFill>
                  <a:srgbClr val="0070C0"/>
                </a:solidFill>
              </a:rPr>
              <a:t>and</a:t>
            </a:r>
            <a:r>
              <a:rPr lang="tr-TR" sz="1600" b="1" dirty="0">
                <a:solidFill>
                  <a:srgbClr val="0070C0"/>
                </a:solidFill>
              </a:rPr>
              <a:t> User </a:t>
            </a:r>
            <a:r>
              <a:rPr lang="tr-TR" sz="1600" b="1" dirty="0" err="1">
                <a:solidFill>
                  <a:srgbClr val="0070C0"/>
                </a:solidFill>
              </a:rPr>
              <a:t>Committee</a:t>
            </a:r>
            <a:r>
              <a:rPr lang="tr-TR" sz="1600" b="1" dirty="0">
                <a:solidFill>
                  <a:srgbClr val="0070C0"/>
                </a:solidFill>
              </a:rPr>
              <a:t> is </a:t>
            </a:r>
            <a:r>
              <a:rPr lang="tr-TR" sz="1600" b="1" dirty="0" err="1">
                <a:solidFill>
                  <a:srgbClr val="0070C0"/>
                </a:solidFill>
              </a:rPr>
              <a:t>established</a:t>
            </a:r>
            <a:r>
              <a:rPr lang="tr-TR" sz="1600" b="1" dirty="0">
                <a:solidFill>
                  <a:srgbClr val="0070C0"/>
                </a:solidFill>
              </a:rPr>
              <a:t> in 2008 (</a:t>
            </a:r>
            <a:r>
              <a:rPr lang="tr-TR" sz="1600" b="1" dirty="0" err="1">
                <a:solidFill>
                  <a:srgbClr val="0070C0"/>
                </a:solidFill>
              </a:rPr>
              <a:t>Head</a:t>
            </a:r>
            <a:r>
              <a:rPr lang="tr-TR" sz="1600" b="1" dirty="0">
                <a:solidFill>
                  <a:srgbClr val="0070C0"/>
                </a:solidFill>
              </a:rPr>
              <a:t>: Dr. P. </a:t>
            </a:r>
            <a:r>
              <a:rPr lang="tr-TR" sz="1600" b="1" dirty="0" err="1">
                <a:solidFill>
                  <a:srgbClr val="0070C0"/>
                </a:solidFill>
              </a:rPr>
              <a:t>Arikan</a:t>
            </a:r>
            <a:r>
              <a:rPr lang="tr-TR" sz="1600" b="1" dirty="0">
                <a:solidFill>
                  <a:srgbClr val="0070C0"/>
                </a:solidFill>
              </a:rPr>
              <a:t>)</a:t>
            </a:r>
          </a:p>
          <a:p>
            <a:r>
              <a:rPr lang="tr-TR" sz="1600" b="1" dirty="0">
                <a:solidFill>
                  <a:srgbClr val="0070C0"/>
                </a:solidFill>
              </a:rPr>
              <a:t>SR User </a:t>
            </a:r>
            <a:r>
              <a:rPr lang="tr-TR" sz="1600" b="1" dirty="0" err="1">
                <a:solidFill>
                  <a:srgbClr val="0070C0"/>
                </a:solidFill>
              </a:rPr>
              <a:t>Committee</a:t>
            </a:r>
            <a:r>
              <a:rPr lang="tr-TR" sz="1600" b="1" dirty="0">
                <a:solidFill>
                  <a:srgbClr val="0070C0"/>
                </a:solidFill>
              </a:rPr>
              <a:t> is </a:t>
            </a:r>
            <a:r>
              <a:rPr lang="tr-TR" sz="1600" b="1" dirty="0" err="1">
                <a:solidFill>
                  <a:srgbClr val="0070C0"/>
                </a:solidFill>
              </a:rPr>
              <a:t>established</a:t>
            </a:r>
            <a:r>
              <a:rPr lang="tr-TR" sz="1600" b="1" dirty="0">
                <a:solidFill>
                  <a:srgbClr val="0070C0"/>
                </a:solidFill>
              </a:rPr>
              <a:t> in 2011 (</a:t>
            </a:r>
            <a:r>
              <a:rPr lang="tr-TR" sz="1600" b="1" dirty="0" err="1">
                <a:solidFill>
                  <a:srgbClr val="0070C0"/>
                </a:solidFill>
              </a:rPr>
              <a:t>Head</a:t>
            </a:r>
            <a:r>
              <a:rPr lang="tr-TR" sz="1600" b="1" dirty="0">
                <a:solidFill>
                  <a:srgbClr val="0070C0"/>
                </a:solidFill>
              </a:rPr>
              <a:t>: Dr. Ö. Kurtuluş Öztürk)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47" y="1603376"/>
            <a:ext cx="2663825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525" y="1709520"/>
            <a:ext cx="2058894" cy="13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427" y="1709520"/>
            <a:ext cx="3759193" cy="134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16" y="3218687"/>
            <a:ext cx="8279830" cy="269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868982"/>
            <a:ext cx="5842178" cy="613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layt Numarası Yer Tutucusu 4">
            <a:extLst>
              <a:ext uri="{FF2B5EF4-FFF2-40B4-BE49-F238E27FC236}">
                <a16:creationId xmlns:a16="http://schemas.microsoft.com/office/drawing/2014/main" xmlns="" id="{F7ACE937-A945-4E43-9F8F-CC23651A6FB1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37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Altbilgi Yer Tutucusu 3">
            <a:extLst>
              <a:ext uri="{FF2B5EF4-FFF2-40B4-BE49-F238E27FC236}">
                <a16:creationId xmlns:a16="http://schemas.microsoft.com/office/drawing/2014/main" xmlns="" id="{BA8B1A31-F323-49BD-9688-B4B34CB0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6056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ayt Numarası Yer Tutucusu 4"/>
          <p:cNvSpPr>
            <a:spLocks noGrp="1"/>
          </p:cNvSpPr>
          <p:nvPr>
            <p:ph type="sldNum" sz="quarter" idx="11"/>
          </p:nvPr>
        </p:nvSpPr>
        <p:spPr bwMode="auto">
          <a:xfrm>
            <a:off x="8753982" y="6418265"/>
            <a:ext cx="375320" cy="2080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8F63B89-1C6F-4BCD-B324-44D4CD44443D}" type="slidenum">
              <a:rPr lang="tr-TR" altLang="tr-TR" sz="120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38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31748" name="5 Metin kutusu"/>
          <p:cNvSpPr txBox="1">
            <a:spLocks noChangeArrowheads="1"/>
          </p:cNvSpPr>
          <p:nvPr/>
        </p:nvSpPr>
        <p:spPr bwMode="auto">
          <a:xfrm>
            <a:off x="430832" y="823340"/>
            <a:ext cx="82089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tr-TR" altLang="tr-TR" dirty="0">
              <a:solidFill>
                <a:srgbClr val="0E1EB2"/>
              </a:solidFill>
            </a:endParaRPr>
          </a:p>
          <a:p>
            <a:r>
              <a:rPr lang="tr-TR" altLang="tr-TR" dirty="0">
                <a:solidFill>
                  <a:srgbClr val="0070C0"/>
                </a:solidFill>
              </a:rPr>
              <a:t>TAC SASE FEL </a:t>
            </a:r>
            <a:r>
              <a:rPr lang="tr-TR" altLang="tr-TR" dirty="0" err="1">
                <a:solidFill>
                  <a:srgbClr val="0070C0"/>
                </a:solidFill>
              </a:rPr>
              <a:t>facility</a:t>
            </a:r>
            <a:r>
              <a:rPr lang="tr-TR" altLang="tr-TR" dirty="0">
                <a:solidFill>
                  <a:srgbClr val="0070C0"/>
                </a:solidFill>
              </a:rPr>
              <a:t> is </a:t>
            </a:r>
            <a:r>
              <a:rPr lang="tr-TR" altLang="tr-TR" dirty="0" err="1">
                <a:solidFill>
                  <a:srgbClr val="0070C0"/>
                </a:solidFill>
              </a:rPr>
              <a:t>developed</a:t>
            </a:r>
            <a:r>
              <a:rPr lang="tr-TR" altLang="tr-TR" dirty="0">
                <a:solidFill>
                  <a:srgbClr val="0070C0"/>
                </a:solidFill>
              </a:rPr>
              <a:t> as 3 </a:t>
            </a:r>
            <a:r>
              <a:rPr lang="tr-TR" altLang="tr-TR" dirty="0" err="1">
                <a:solidFill>
                  <a:srgbClr val="0070C0"/>
                </a:solidFill>
              </a:rPr>
              <a:t>GeV</a:t>
            </a:r>
            <a:r>
              <a:rPr lang="tr-TR" altLang="tr-TR" dirty="0">
                <a:solidFill>
                  <a:srgbClr val="0070C0"/>
                </a:solidFill>
              </a:rPr>
              <a:t> (</a:t>
            </a:r>
            <a:r>
              <a:rPr lang="tr-TR" altLang="tr-TR" dirty="0" err="1">
                <a:solidFill>
                  <a:srgbClr val="0070C0"/>
                </a:solidFill>
              </a:rPr>
              <a:t>taking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into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consideration</a:t>
            </a:r>
            <a:r>
              <a:rPr lang="tr-TR" altLang="tr-TR" dirty="0">
                <a:solidFill>
                  <a:srgbClr val="0070C0"/>
                </a:solidFill>
              </a:rPr>
              <a:t> 1-6 </a:t>
            </a:r>
            <a:r>
              <a:rPr lang="tr-TR" altLang="tr-TR" dirty="0" err="1">
                <a:solidFill>
                  <a:srgbClr val="0070C0"/>
                </a:solidFill>
              </a:rPr>
              <a:t>GeV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region</a:t>
            </a:r>
            <a:r>
              <a:rPr lang="tr-TR" altLang="tr-TR" dirty="0">
                <a:solidFill>
                  <a:srgbClr val="0070C0"/>
                </a:solidFill>
              </a:rPr>
              <a:t>) </a:t>
            </a:r>
            <a:r>
              <a:rPr lang="tr-TR" altLang="tr-TR" dirty="0" err="1">
                <a:solidFill>
                  <a:srgbClr val="0070C0"/>
                </a:solidFill>
              </a:rPr>
              <a:t>superconducting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electron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linac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based</a:t>
            </a:r>
            <a:r>
              <a:rPr lang="tr-TR" altLang="tr-TR" dirty="0">
                <a:solidFill>
                  <a:srgbClr val="0070C0"/>
                </a:solidFill>
              </a:rPr>
              <a:t> SASE FEL </a:t>
            </a:r>
            <a:r>
              <a:rPr lang="tr-TR" altLang="tr-TR" dirty="0" err="1">
                <a:solidFill>
                  <a:srgbClr val="0070C0"/>
                </a:solidFill>
              </a:rPr>
              <a:t>facility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to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cover</a:t>
            </a:r>
            <a:r>
              <a:rPr lang="tr-TR" altLang="tr-TR" dirty="0">
                <a:solidFill>
                  <a:srgbClr val="0070C0"/>
                </a:solidFill>
              </a:rPr>
              <a:t> VUV </a:t>
            </a:r>
            <a:r>
              <a:rPr lang="tr-TR" altLang="tr-TR" dirty="0" err="1">
                <a:solidFill>
                  <a:srgbClr val="0070C0"/>
                </a:solidFill>
              </a:rPr>
              <a:t>and</a:t>
            </a:r>
            <a:r>
              <a:rPr lang="tr-TR" altLang="tr-TR" dirty="0">
                <a:solidFill>
                  <a:srgbClr val="0070C0"/>
                </a:solidFill>
              </a:rPr>
              <a:t> </a:t>
            </a:r>
            <a:r>
              <a:rPr lang="tr-TR" altLang="tr-TR" dirty="0" err="1">
                <a:solidFill>
                  <a:srgbClr val="0070C0"/>
                </a:solidFill>
              </a:rPr>
              <a:t>soft</a:t>
            </a:r>
            <a:r>
              <a:rPr lang="tr-TR" altLang="tr-TR" dirty="0">
                <a:solidFill>
                  <a:srgbClr val="0070C0"/>
                </a:solidFill>
              </a:rPr>
              <a:t> X-ray </a:t>
            </a:r>
            <a:r>
              <a:rPr lang="tr-TR" altLang="tr-TR" dirty="0" err="1">
                <a:solidFill>
                  <a:srgbClr val="0070C0"/>
                </a:solidFill>
              </a:rPr>
              <a:t>region</a:t>
            </a:r>
            <a:r>
              <a:rPr lang="tr-TR" altLang="tr-TR" dirty="0">
                <a:solidFill>
                  <a:srgbClr val="0070C0"/>
                </a:solidFill>
              </a:rPr>
              <a:t>.  </a:t>
            </a:r>
            <a:endParaRPr lang="tr-TR" altLang="tr-TR" dirty="0">
              <a:solidFill>
                <a:srgbClr val="4C7450"/>
              </a:solidFill>
            </a:endParaRPr>
          </a:p>
          <a:p>
            <a:endParaRPr lang="tr-TR" altLang="tr-TR" dirty="0">
              <a:solidFill>
                <a:srgbClr val="0E1EB2"/>
              </a:solidFill>
            </a:endParaRPr>
          </a:p>
        </p:txBody>
      </p:sp>
      <p:pic>
        <p:nvPicPr>
          <p:cNvPr id="3174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2852738"/>
            <a:ext cx="69532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48742"/>
              </p:ext>
            </p:extLst>
          </p:nvPr>
        </p:nvGraphicFramePr>
        <p:xfrm>
          <a:off x="4859338" y="4171950"/>
          <a:ext cx="3564906" cy="2353396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1726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61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61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03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Parameter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Unit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U15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3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Period length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mm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3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Magnetic gap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mm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3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Central magnetic field 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0.48 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53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Undulator  material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NdFeB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3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Wavelength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nm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1-100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78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Saturation FEL power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GW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28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Saturation length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05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Peak brilliance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(photons/s/mrad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/mm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/0.1%bw)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</a:t>
                      </a:r>
                      <a:r>
                        <a:rPr lang="en-US" sz="1000" baseline="30000" dirty="0">
                          <a:effectLst/>
                        </a:rPr>
                        <a:t>29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601" marR="68601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17" name="Tablo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523145"/>
              </p:ext>
            </p:extLst>
          </p:nvPr>
        </p:nvGraphicFramePr>
        <p:xfrm>
          <a:off x="430832" y="4005064"/>
          <a:ext cx="3996706" cy="2520281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0039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78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48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5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Parameter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Unit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Value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5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Beam energy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GeV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29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RF frequency 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GHz 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 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5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Number of  Sc Nb cavities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    -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 x 9 cell cavity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29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Accelarating gradient 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MV/m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&lt;40.7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5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Cell to cell coupling, k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1.8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79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Quality factor, Q</a:t>
                      </a:r>
                      <a:r>
                        <a:rPr lang="en-GB" sz="1000" baseline="-25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&gt;10</a:t>
                      </a:r>
                      <a:r>
                        <a:rPr lang="en-GB" sz="1000" baseline="30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5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Peak current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kA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A888BE33-5BD9-457C-9AFD-544ACB0C5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0528" y="139851"/>
            <a:ext cx="6515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tr-TR" sz="2800" dirty="0">
                <a:solidFill>
                  <a:schemeClr val="bg1"/>
                </a:solidFill>
                <a:latin typeface="+mj-lt"/>
              </a:rPr>
              <a:t>TAC-SASE FEL </a:t>
            </a:r>
            <a:r>
              <a:rPr lang="tr-TR" sz="2800" dirty="0" err="1">
                <a:solidFill>
                  <a:schemeClr val="bg1"/>
                </a:solidFill>
                <a:latin typeface="+mj-lt"/>
              </a:rPr>
              <a:t>Facility</a:t>
            </a:r>
            <a:r>
              <a:rPr lang="tr-TR" sz="2800" dirty="0">
                <a:solidFill>
                  <a:schemeClr val="bg1"/>
                </a:solidFill>
                <a:latin typeface="+mj-lt"/>
              </a:rPr>
              <a:t> (TURKSEL) 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Altbilgi Yer Tutucusu 3">
            <a:extLst>
              <a:ext uri="{FF2B5EF4-FFF2-40B4-BE49-F238E27FC236}">
                <a16:creationId xmlns:a16="http://schemas.microsoft.com/office/drawing/2014/main" xmlns="" id="{8213EA54-F597-4B59-AC83-E5206700EC4F}"/>
              </a:ext>
            </a:extLst>
          </p:cNvPr>
          <p:cNvSpPr txBox="1">
            <a:spLocks/>
          </p:cNvSpPr>
          <p:nvPr/>
        </p:nvSpPr>
        <p:spPr>
          <a:xfrm>
            <a:off x="6223438" y="6661869"/>
            <a:ext cx="2895600" cy="1961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/>
              <a:t>Ömer Yavaş | Ankara University</a:t>
            </a:r>
            <a:endParaRPr lang="tr-TR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xmlns="" id="{5EC82900-F23F-4D77-888A-69E0FE1BC148}"/>
              </a:ext>
            </a:extLst>
          </p:cNvPr>
          <p:cNvSpPr txBox="1"/>
          <p:nvPr/>
        </p:nvSpPr>
        <p:spPr>
          <a:xfrm>
            <a:off x="453699" y="2144480"/>
            <a:ext cx="8512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300"/>
                </a:solidFill>
              </a:rPr>
              <a:t>TAC SASE FEL facility aims to use beams in many fields as material science,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en-US" dirty="0">
                <a:solidFill>
                  <a:srgbClr val="003300"/>
                </a:solidFill>
              </a:rPr>
              <a:t>biotechnology, nanotechnology, chemistry, space, environment etc.</a:t>
            </a:r>
            <a:r>
              <a:rPr lang="tr-TR" dirty="0">
                <a:solidFill>
                  <a:srgbClr val="003300"/>
                </a:solidFill>
              </a:rPr>
              <a:t> </a:t>
            </a:r>
            <a:r>
              <a:rPr lang="en-US" dirty="0">
                <a:solidFill>
                  <a:srgbClr val="003300"/>
                </a:solidFill>
              </a:rPr>
              <a:t>with its unique properties. </a:t>
            </a: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332992" y="3244334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dirty="0">
                <a:solidFill>
                  <a:srgbClr val="4C7450"/>
                </a:solidFill>
                <a:latin typeface="Arial Narrow" panose="020B0606020202030204" pitchFamily="34" charset="0"/>
              </a:rPr>
              <a:t>(tr)</a:t>
            </a:r>
            <a:endParaRPr lang="tr-TR" dirty="0"/>
          </a:p>
        </p:txBody>
      </p:sp>
      <p:sp>
        <p:nvSpPr>
          <p:cNvPr id="3" name="Rectangle 2"/>
          <p:cNvSpPr/>
          <p:nvPr/>
        </p:nvSpPr>
        <p:spPr>
          <a:xfrm>
            <a:off x="3275856" y="692696"/>
            <a:ext cx="4171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3"/>
              </a:rPr>
              <a:t>http://tac.en.ankara.edu.tr/sase-fel</a:t>
            </a:r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301171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315913" y="942182"/>
            <a:ext cx="8645525" cy="4114800"/>
          </a:xfrm>
          <a:prstGeom prst="rect">
            <a:avLst/>
          </a:prstGeom>
        </p:spPr>
        <p:txBody>
          <a:bodyPr rIns="132080">
            <a:normAutofit/>
          </a:bodyPr>
          <a:lstStyle/>
          <a:p>
            <a:pPr marL="342900" indent="-3429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DD8047"/>
              </a:buClr>
              <a:buFont typeface="Arial" pitchFamily="34" charset="0"/>
              <a:buChar char="•"/>
              <a:defRPr/>
            </a:pPr>
            <a:endParaRPr lang="tr-TR" dirty="0">
              <a:solidFill>
                <a:srgbClr val="0E1EB2"/>
              </a:solidFill>
              <a:latin typeface="Arial" charset="0"/>
              <a:cs typeface="Arial" charset="0"/>
              <a:sym typeface="Arial" charset="0"/>
            </a:endParaRPr>
          </a:p>
          <a:p>
            <a:pPr marL="285750" indent="-28575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DD8047"/>
              </a:buClr>
              <a:buFont typeface="Wingdings" panose="05000000000000000000" pitchFamily="2" charset="2"/>
              <a:buChar char="Ø"/>
              <a:defRPr/>
            </a:pP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TAC Proton Accelerator is p</a:t>
            </a:r>
            <a:r>
              <a:rPr lang="en-US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roposed</a:t>
            </a:r>
            <a:r>
              <a:rPr lang="en-US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as a multipurpose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,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multi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GeV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energy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and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multi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MW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power</a:t>
            </a:r>
            <a:r>
              <a:rPr lang="tr-TR" dirty="0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</a:t>
            </a:r>
            <a:r>
              <a:rPr lang="tr-TR" dirty="0" err="1">
                <a:solidFill>
                  <a:srgbClr val="0033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machine</a:t>
            </a:r>
            <a:endParaRPr lang="tr-TR" dirty="0">
              <a:solidFill>
                <a:srgbClr val="003300"/>
              </a:solidFill>
              <a:latin typeface="Arial" charset="0"/>
              <a:ea typeface="+mn-ea"/>
              <a:cs typeface="Arial" charset="0"/>
              <a:sym typeface="Arial" charset="0"/>
            </a:endParaRPr>
          </a:p>
          <a:p>
            <a:pPr marL="342900" indent="-3429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DD8047"/>
              </a:buClr>
              <a:buFont typeface="Arial" pitchFamily="34" charset="0"/>
              <a:buChar char="•"/>
              <a:defRPr/>
            </a:pPr>
            <a:endParaRPr lang="tr-TR" dirty="0">
              <a:solidFill>
                <a:srgbClr val="0000FF"/>
              </a:solidFill>
              <a:latin typeface="Arial" charset="0"/>
              <a:ea typeface="+mn-ea"/>
              <a:cs typeface="Arial" charset="0"/>
              <a:sym typeface="Arial" charset="0"/>
            </a:endParaRPr>
          </a:p>
        </p:txBody>
      </p:sp>
      <p:pic>
        <p:nvPicPr>
          <p:cNvPr id="33797" name="Resim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17725"/>
            <a:ext cx="78200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7 Metin kutusu"/>
          <p:cNvSpPr txBox="1">
            <a:spLocks noChangeArrowheads="1"/>
          </p:cNvSpPr>
          <p:nvPr/>
        </p:nvSpPr>
        <p:spPr bwMode="auto">
          <a:xfrm>
            <a:off x="755650" y="3752850"/>
            <a:ext cx="79200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tr-TR" altLang="tr-TR" b="1">
              <a:solidFill>
                <a:srgbClr val="C00000"/>
              </a:solidFill>
            </a:endParaRPr>
          </a:p>
          <a:p>
            <a:endParaRPr lang="tr-TR" altLang="tr-TR" b="1">
              <a:solidFill>
                <a:srgbClr val="C00000"/>
              </a:solidFill>
            </a:endParaRPr>
          </a:p>
          <a:p>
            <a:r>
              <a:rPr lang="en-US" altLang="tr-TR" b="1">
                <a:solidFill>
                  <a:srgbClr val="C00000"/>
                </a:solidFill>
              </a:rPr>
              <a:t>The project will progress in three stages:</a:t>
            </a:r>
            <a:endParaRPr lang="tr-TR" altLang="tr-TR" b="1">
              <a:solidFill>
                <a:srgbClr val="C00000"/>
              </a:solidFill>
            </a:endParaRPr>
          </a:p>
          <a:p>
            <a:r>
              <a:rPr lang="en-US" altLang="tr-TR" b="1" i="1">
                <a:solidFill>
                  <a:srgbClr val="135D17"/>
                </a:solidFill>
              </a:rPr>
              <a:t>Stage 1:</a:t>
            </a:r>
            <a:r>
              <a:rPr lang="en-US" altLang="tr-TR" b="1">
                <a:solidFill>
                  <a:srgbClr val="135D17"/>
                </a:solidFill>
              </a:rPr>
              <a:t> </a:t>
            </a:r>
            <a:r>
              <a:rPr lang="en-US" altLang="tr-TR">
                <a:solidFill>
                  <a:srgbClr val="083EB8"/>
                </a:solidFill>
              </a:rPr>
              <a:t>a</a:t>
            </a:r>
            <a:r>
              <a:rPr lang="tr-TR" altLang="tr-TR">
                <a:solidFill>
                  <a:srgbClr val="083EB8"/>
                </a:solidFill>
              </a:rPr>
              <a:t>n </a:t>
            </a:r>
            <a:r>
              <a:rPr lang="en-US" altLang="tr-TR">
                <a:solidFill>
                  <a:srgbClr val="083EB8"/>
                </a:solidFill>
              </a:rPr>
              <a:t>ion-source, Low Energy Beam Transport (LEBT) and a Radio-Frequency Quadrupole (RFQ)</a:t>
            </a:r>
            <a:r>
              <a:rPr lang="tr-TR" altLang="tr-TR">
                <a:solidFill>
                  <a:srgbClr val="083EB8"/>
                </a:solidFill>
              </a:rPr>
              <a:t> (up to 3 MeV)</a:t>
            </a:r>
            <a:r>
              <a:rPr lang="en-US" altLang="tr-TR">
                <a:solidFill>
                  <a:srgbClr val="083EB8"/>
                </a:solidFill>
              </a:rPr>
              <a:t>;</a:t>
            </a:r>
            <a:endParaRPr lang="tr-TR" altLang="tr-TR">
              <a:solidFill>
                <a:srgbClr val="083EB8"/>
              </a:solidFill>
            </a:endParaRPr>
          </a:p>
          <a:p>
            <a:r>
              <a:rPr lang="en-US" altLang="tr-TR" b="1" i="1">
                <a:solidFill>
                  <a:srgbClr val="135D17"/>
                </a:solidFill>
              </a:rPr>
              <a:t>Stage 2:</a:t>
            </a:r>
            <a:r>
              <a:rPr lang="en-US" altLang="tr-TR" b="1">
                <a:solidFill>
                  <a:srgbClr val="135D17"/>
                </a:solidFill>
              </a:rPr>
              <a:t> </a:t>
            </a:r>
            <a:r>
              <a:rPr lang="en-US" altLang="tr-TR">
                <a:solidFill>
                  <a:srgbClr val="083EB8"/>
                </a:solidFill>
              </a:rPr>
              <a:t>a 250 MeV linear accelerator, which could be built in two phases – phase 1 is a 3-65 MeV Drift Tube Linac (DTL) and phase 2 is a MEBT and 65-250 MeV SC-spoke cavity and SC-elliptical cavity </a:t>
            </a:r>
            <a:endParaRPr lang="tr-TR" altLang="tr-TR">
              <a:solidFill>
                <a:srgbClr val="083EB8"/>
              </a:solidFill>
            </a:endParaRPr>
          </a:p>
          <a:p>
            <a:r>
              <a:rPr lang="en-US" altLang="tr-TR" b="1" i="1">
                <a:solidFill>
                  <a:srgbClr val="135D17"/>
                </a:solidFill>
              </a:rPr>
              <a:t>Stage 3:</a:t>
            </a:r>
            <a:r>
              <a:rPr lang="en-US" altLang="tr-TR" b="1">
                <a:solidFill>
                  <a:srgbClr val="135D17"/>
                </a:solidFill>
              </a:rPr>
              <a:t> </a:t>
            </a:r>
            <a:r>
              <a:rPr lang="en-US" altLang="tr-TR">
                <a:solidFill>
                  <a:srgbClr val="083EB8"/>
                </a:solidFill>
              </a:rPr>
              <a:t>a 1 MW proton facility </a:t>
            </a:r>
            <a:r>
              <a:rPr lang="tr-TR" altLang="tr-TR">
                <a:solidFill>
                  <a:srgbClr val="083EB8"/>
                </a:solidFill>
              </a:rPr>
              <a:t>up to </a:t>
            </a:r>
            <a:r>
              <a:rPr lang="en-US" altLang="tr-TR">
                <a:solidFill>
                  <a:srgbClr val="083EB8"/>
                </a:solidFill>
              </a:rPr>
              <a:t>2 GeV – probably a SC-Elliptical cavity </a:t>
            </a:r>
            <a:endParaRPr lang="tr-TR" altLang="tr-TR">
              <a:solidFill>
                <a:srgbClr val="083EB8"/>
              </a:solidFill>
            </a:endParaRPr>
          </a:p>
          <a:p>
            <a:endParaRPr lang="tr-TR" altLang="tr-TR"/>
          </a:p>
        </p:txBody>
      </p:sp>
      <p:sp>
        <p:nvSpPr>
          <p:cNvPr id="33799" name="8 Metin kutusu"/>
          <p:cNvSpPr txBox="1">
            <a:spLocks noChangeArrowheads="1"/>
          </p:cNvSpPr>
          <p:nvPr/>
        </p:nvSpPr>
        <p:spPr bwMode="auto">
          <a:xfrm>
            <a:off x="755136" y="3802322"/>
            <a:ext cx="73485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tr-TR" altLang="tr-TR" sz="1600" b="1" dirty="0">
                <a:solidFill>
                  <a:srgbClr val="0070C0"/>
                </a:solidFill>
              </a:rPr>
              <a:t>(</a:t>
            </a:r>
            <a:r>
              <a:rPr lang="tr-TR" altLang="tr-TR" sz="1600" b="1" dirty="0" err="1">
                <a:solidFill>
                  <a:srgbClr val="0070C0"/>
                </a:solidFill>
              </a:rPr>
              <a:t>Low</a:t>
            </a:r>
            <a:r>
              <a:rPr lang="tr-TR" altLang="tr-TR" sz="1600" b="1" dirty="0">
                <a:solidFill>
                  <a:srgbClr val="0070C0"/>
                </a:solidFill>
              </a:rPr>
              <a:t> </a:t>
            </a:r>
            <a:r>
              <a:rPr lang="tr-TR" altLang="tr-TR" sz="1600" b="1" dirty="0" err="1">
                <a:solidFill>
                  <a:srgbClr val="0070C0"/>
                </a:solidFill>
              </a:rPr>
              <a:t>enery</a:t>
            </a:r>
            <a:r>
              <a:rPr lang="tr-TR" altLang="tr-TR" sz="1600" b="1" dirty="0">
                <a:solidFill>
                  <a:srgbClr val="0070C0"/>
                </a:solidFill>
              </a:rPr>
              <a:t> PAF:   3-65 </a:t>
            </a:r>
            <a:r>
              <a:rPr lang="tr-TR" altLang="tr-TR" sz="1600" b="1" dirty="0" err="1">
                <a:solidFill>
                  <a:srgbClr val="0070C0"/>
                </a:solidFill>
              </a:rPr>
              <a:t>MeV</a:t>
            </a:r>
            <a:r>
              <a:rPr lang="tr-TR" altLang="tr-TR" sz="1600" b="1" dirty="0">
                <a:solidFill>
                  <a:srgbClr val="0070C0"/>
                </a:solidFill>
              </a:rPr>
              <a:t> &amp;  65-250 </a:t>
            </a:r>
            <a:r>
              <a:rPr lang="tr-TR" altLang="tr-TR" sz="1600" b="1" dirty="0" err="1">
                <a:solidFill>
                  <a:srgbClr val="0070C0"/>
                </a:solidFill>
              </a:rPr>
              <a:t>MeV</a:t>
            </a:r>
            <a:r>
              <a:rPr lang="tr-TR" altLang="tr-TR" sz="1600" b="1" dirty="0">
                <a:solidFill>
                  <a:srgbClr val="0070C0"/>
                </a:solidFill>
              </a:rPr>
              <a:t>, High </a:t>
            </a:r>
            <a:r>
              <a:rPr lang="tr-TR" altLang="tr-TR" sz="1600" b="1" dirty="0" err="1">
                <a:solidFill>
                  <a:srgbClr val="0070C0"/>
                </a:solidFill>
              </a:rPr>
              <a:t>energy</a:t>
            </a:r>
            <a:r>
              <a:rPr lang="tr-TR" altLang="tr-TR" sz="1600" b="1" dirty="0">
                <a:solidFill>
                  <a:srgbClr val="0070C0"/>
                </a:solidFill>
              </a:rPr>
              <a:t> PAF: </a:t>
            </a:r>
            <a:r>
              <a:rPr lang="tr-TR" altLang="tr-TR" sz="1600" b="1" dirty="0" err="1">
                <a:solidFill>
                  <a:srgbClr val="0070C0"/>
                </a:solidFill>
              </a:rPr>
              <a:t>up</a:t>
            </a:r>
            <a:r>
              <a:rPr lang="tr-TR" altLang="tr-TR" sz="1600" b="1" dirty="0">
                <a:solidFill>
                  <a:srgbClr val="0070C0"/>
                </a:solidFill>
              </a:rPr>
              <a:t> </a:t>
            </a:r>
            <a:r>
              <a:rPr lang="tr-TR" altLang="tr-TR" sz="1600" b="1" dirty="0" err="1">
                <a:solidFill>
                  <a:srgbClr val="0070C0"/>
                </a:solidFill>
              </a:rPr>
              <a:t>to</a:t>
            </a:r>
            <a:r>
              <a:rPr lang="tr-TR" altLang="tr-TR" sz="1600" b="1" dirty="0">
                <a:solidFill>
                  <a:srgbClr val="0070C0"/>
                </a:solidFill>
              </a:rPr>
              <a:t> 2 </a:t>
            </a:r>
            <a:r>
              <a:rPr lang="tr-TR" altLang="tr-TR" sz="1600" b="1" dirty="0" err="1">
                <a:solidFill>
                  <a:srgbClr val="0070C0"/>
                </a:solidFill>
              </a:rPr>
              <a:t>GeV</a:t>
            </a:r>
            <a:r>
              <a:rPr lang="tr-TR" altLang="tr-TR" sz="1600" b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2" name="Başlık 1">
            <a:extLst>
              <a:ext uri="{FF2B5EF4-FFF2-40B4-BE49-F238E27FC236}">
                <a16:creationId xmlns:a16="http://schemas.microsoft.com/office/drawing/2014/main" xmlns="" id="{53C260D1-6EB6-41E1-B533-00CF021A0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4236" y="191295"/>
            <a:ext cx="7772400" cy="503237"/>
          </a:xfrm>
        </p:spPr>
        <p:txBody>
          <a:bodyPr/>
          <a:lstStyle/>
          <a:p>
            <a:r>
              <a:rPr lang="tr-TR" altLang="tr-TR" dirty="0"/>
              <a:t>TAC-Proton Accelerator </a:t>
            </a:r>
            <a:r>
              <a:rPr lang="tr-TR" altLang="tr-TR" dirty="0" err="1"/>
              <a:t>Facility</a:t>
            </a:r>
            <a:r>
              <a:rPr lang="tr-TR" altLang="tr-TR" dirty="0"/>
              <a:t> (TURKPRO)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xmlns="" id="{51476005-2D4D-4BF5-9F7E-5B36CE33136F}"/>
              </a:ext>
            </a:extLst>
          </p:cNvPr>
          <p:cNvSpPr txBox="1"/>
          <p:nvPr/>
        </p:nvSpPr>
        <p:spPr>
          <a:xfrm>
            <a:off x="3777596" y="741843"/>
            <a:ext cx="3567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http://tac.en.ankara.edu.tr/paf </a:t>
            </a:r>
          </a:p>
        </p:txBody>
      </p: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E71527FD-93D7-4C22-AEA5-4F11CE393AC2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39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Altbilgi Yer Tutucusu 3">
            <a:extLst>
              <a:ext uri="{FF2B5EF4-FFF2-40B4-BE49-F238E27FC236}">
                <a16:creationId xmlns:a16="http://schemas.microsoft.com/office/drawing/2014/main" xmlns="" id="{71412875-7D73-4264-9CA4-7E451D10D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13" name="Metin kutusu 8">
            <a:extLst>
              <a:ext uri="{FF2B5EF4-FFF2-40B4-BE49-F238E27FC236}">
                <a16:creationId xmlns:a16="http://schemas.microsoft.com/office/drawing/2014/main" xmlns="" id="{51476005-2D4D-4BF5-9F7E-5B36CE33136F}"/>
              </a:ext>
            </a:extLst>
          </p:cNvPr>
          <p:cNvSpPr txBox="1"/>
          <p:nvPr/>
        </p:nvSpPr>
        <p:spPr>
          <a:xfrm>
            <a:off x="3777596" y="740006"/>
            <a:ext cx="3637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3"/>
              </a:rPr>
              <a:t>http://tac.en.ankara.edu.tr/paf</a:t>
            </a:r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553526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Başlık 1"/>
          <p:cNvSpPr>
            <a:spLocks noGrp="1"/>
          </p:cNvSpPr>
          <p:nvPr>
            <p:ph type="ctrTitle"/>
          </p:nvPr>
        </p:nvSpPr>
        <p:spPr>
          <a:xfrm>
            <a:off x="683568" y="157400"/>
            <a:ext cx="7772400" cy="503237"/>
          </a:xfrm>
        </p:spPr>
        <p:txBody>
          <a:bodyPr/>
          <a:lstStyle/>
          <a:p>
            <a:pPr eaLnBrk="1" hangingPunct="1"/>
            <a:r>
              <a:rPr lang="tr-TR" altLang="tr-TR" dirty="0"/>
              <a:t> </a:t>
            </a:r>
            <a:r>
              <a:rPr lang="tr-TR" altLang="tr-TR" sz="2400" dirty="0" err="1"/>
              <a:t>Turkish</a:t>
            </a:r>
            <a:r>
              <a:rPr lang="tr-TR" altLang="tr-TR" sz="2400" dirty="0"/>
              <a:t> </a:t>
            </a:r>
            <a:r>
              <a:rPr lang="tr-TR" altLang="tr-TR" sz="2400" dirty="0" err="1"/>
              <a:t>Acccelerator</a:t>
            </a:r>
            <a:r>
              <a:rPr lang="tr-TR" altLang="tr-TR" sz="2400" dirty="0"/>
              <a:t> Center (TAC) Project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483383" y="3142892"/>
            <a:ext cx="8653462" cy="5181600"/>
          </a:xfrm>
          <a:prstGeom prst="rect">
            <a:avLst/>
          </a:prstGeom>
        </p:spPr>
        <p:txBody>
          <a:bodyPr rIns="13208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DD8047"/>
              </a:buClr>
              <a:defRPr/>
            </a:pPr>
            <a:endParaRPr lang="en-US" sz="2000" dirty="0">
              <a:solidFill>
                <a:srgbClr val="0000FF"/>
              </a:solidFill>
              <a:latin typeface="Arial" charset="0"/>
              <a:sym typeface="Arial" charset="0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     </a:t>
            </a:r>
            <a:r>
              <a:rPr lang="tr-TR" sz="2000" b="1" dirty="0" err="1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Mission</a:t>
            </a:r>
            <a:r>
              <a:rPr lang="tr-TR" sz="2000" b="1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 of TAC Collaboration: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defRPr/>
            </a:pPr>
            <a:endParaRPr lang="tr-TR" sz="2000" dirty="0">
              <a:solidFill>
                <a:srgbClr val="002060"/>
              </a:solidFill>
              <a:latin typeface="Arial Narrow" panose="020B0606020202030204" pitchFamily="34" charset="0"/>
              <a:cs typeface="Arial" charset="0"/>
              <a:sym typeface="Arial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To design, construct and use of high energy particle accelerators for scientific research and</a:t>
            </a:r>
            <a:r>
              <a:rPr lang="tr-TR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technological development in basic and applied sciences</a:t>
            </a:r>
            <a:r>
              <a:rPr lang="tr-TR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in Turkey and the region.</a:t>
            </a:r>
            <a:endParaRPr lang="en-US" sz="2000" dirty="0">
              <a:solidFill>
                <a:srgbClr val="002060"/>
              </a:solidFill>
              <a:latin typeface="Arial Narrow" panose="020B0606020202030204" pitchFamily="34" charset="0"/>
              <a:ea typeface="ヒラギノ角ゴ ProN W6" pitchFamily="-107" charset="-128"/>
              <a:sym typeface="Arial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tr-TR" sz="2000" dirty="0">
              <a:solidFill>
                <a:srgbClr val="002060"/>
              </a:solidFill>
              <a:latin typeface="Arial Narrow" panose="020B0606020202030204" pitchFamily="34" charset="0"/>
              <a:ea typeface="ヒラギノ角ゴ ProN W6" pitchFamily="-107" charset="-128"/>
              <a:sym typeface="Arial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defRPr/>
            </a:pPr>
            <a:r>
              <a:rPr lang="en-US" sz="2000" dirty="0">
                <a:solidFill>
                  <a:srgbClr val="4C745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To  form a national  accelerator community  and a national  industrial production  base  in accelerator technologies.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buFont typeface="Arial" pitchFamily="34" charset="0"/>
              <a:buNone/>
              <a:defRPr/>
            </a:pPr>
            <a:endParaRPr lang="tr-TR" sz="2000" dirty="0">
              <a:solidFill>
                <a:srgbClr val="0E1EB2"/>
              </a:solidFill>
              <a:latin typeface="Arial Narrow" panose="020B0606020202030204" pitchFamily="34" charset="0"/>
              <a:cs typeface="Arial" charset="0"/>
              <a:sym typeface="Arial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rgbClr val="DD8047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To collaborate with international accelerator community</a:t>
            </a:r>
            <a:r>
              <a:rPr lang="tr-TR" sz="2000" dirty="0">
                <a:solidFill>
                  <a:srgbClr val="002060"/>
                </a:solidFill>
                <a:latin typeface="Arial Narrow" panose="020B0606020202030204" pitchFamily="34" charset="0"/>
                <a:cs typeface="Arial" charset="0"/>
                <a:sym typeface="Arial" charset="0"/>
              </a:rPr>
              <a:t>.</a:t>
            </a:r>
            <a:endParaRPr lang="tr-TR" sz="2000" dirty="0">
              <a:solidFill>
                <a:srgbClr val="C00000"/>
              </a:solidFill>
              <a:latin typeface="Arial Narrow" panose="020B0606020202030204" pitchFamily="34" charset="0"/>
              <a:cs typeface="Arial" charset="0"/>
              <a:sym typeface="Arial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55576" y="1573232"/>
            <a:ext cx="78851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Today’s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Turkey, at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the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threshold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of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the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European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Union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membership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, is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committed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have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world-class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research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facilities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,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and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b="1" dirty="0" err="1">
                <a:solidFill>
                  <a:srgbClr val="3366FF"/>
                </a:solidFill>
                <a:latin typeface="Arial Narrow" panose="020B0606020202030204" pitchFamily="34" charset="0"/>
              </a:rPr>
              <a:t>Turkish</a:t>
            </a:r>
            <a:r>
              <a:rPr lang="tr-TR" altLang="tr-TR" sz="2400" b="1" dirty="0">
                <a:solidFill>
                  <a:srgbClr val="3366FF"/>
                </a:solidFill>
                <a:latin typeface="Arial Narrow" panose="020B0606020202030204" pitchFamily="34" charset="0"/>
              </a:rPr>
              <a:t> Accelerator Center (TAC) 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is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going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on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to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be yet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another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example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of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this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2400" dirty="0" err="1">
                <a:solidFill>
                  <a:srgbClr val="3366FF"/>
                </a:solidFill>
                <a:latin typeface="Arial Narrow" panose="020B0606020202030204" pitchFamily="34" charset="0"/>
              </a:rPr>
              <a:t>commitment</a:t>
            </a:r>
            <a:r>
              <a:rPr lang="tr-TR" altLang="tr-TR" sz="2400" dirty="0">
                <a:solidFill>
                  <a:srgbClr val="3366FF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404899" y="440531"/>
            <a:ext cx="78851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endParaRPr lang="tr-TR" altLang="tr-TR" sz="2400" b="1" dirty="0">
              <a:solidFill>
                <a:srgbClr val="0617BA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tr-TR" altLang="tr-TR" sz="2400" b="1" dirty="0">
                <a:solidFill>
                  <a:srgbClr val="0617BA"/>
                </a:solidFill>
                <a:latin typeface="Arial Narrow" panose="020B0606020202030204" pitchFamily="34" charset="0"/>
              </a:rPr>
              <a:t>     </a:t>
            </a:r>
            <a:r>
              <a:rPr lang="tr-TR" alt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2"/>
              </a:rPr>
              <a:t>http://thm.ankara.edu.tr</a:t>
            </a:r>
            <a:r>
              <a:rPr lang="tr-TR" alt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600" dirty="0">
                <a:solidFill>
                  <a:srgbClr val="4C7450"/>
                </a:solidFill>
                <a:latin typeface="Arial Narrow" panose="020B0606020202030204" pitchFamily="34" charset="0"/>
              </a:rPr>
              <a:t>(TR)          </a:t>
            </a:r>
            <a:r>
              <a:rPr lang="tr-TR" alt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3"/>
              </a:rPr>
              <a:t>http://tac.ankara.edu.tr</a:t>
            </a:r>
            <a:r>
              <a:rPr lang="tr-TR" alt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tr-TR" altLang="tr-TR" sz="1600" dirty="0">
                <a:solidFill>
                  <a:srgbClr val="4C7450"/>
                </a:solidFill>
                <a:latin typeface="Arial Narrow" panose="020B0606020202030204" pitchFamily="34" charset="0"/>
              </a:rPr>
              <a:t>(EN)</a:t>
            </a:r>
            <a:r>
              <a:rPr lang="tr-TR" alt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8" name="Slayt Numarası Yer Tutucusu 4">
            <a:extLst>
              <a:ext uri="{FF2B5EF4-FFF2-40B4-BE49-F238E27FC236}">
                <a16:creationId xmlns:a16="http://schemas.microsoft.com/office/drawing/2014/main" xmlns="" id="{9E391107-F276-4BDF-8896-7C5E1A33C8F2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4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Altbilgi Yer Tutucusu 3">
            <a:extLst>
              <a:ext uri="{FF2B5EF4-FFF2-40B4-BE49-F238E27FC236}">
                <a16:creationId xmlns:a16="http://schemas.microsoft.com/office/drawing/2014/main" xmlns="" id="{16412768-9A3C-4386-BCC1-A4C9D641C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59485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TAC Proton Accelerator </a:t>
            </a:r>
            <a:r>
              <a:rPr lang="tr-TR" dirty="0" err="1"/>
              <a:t>Facility</a:t>
            </a:r>
            <a:r>
              <a:rPr lang="tr-TR" dirty="0"/>
              <a:t> (TURKPRO)</a:t>
            </a:r>
          </a:p>
        </p:txBody>
      </p:sp>
      <p:sp>
        <p:nvSpPr>
          <p:cNvPr id="6" name="5 Metin kutusu"/>
          <p:cNvSpPr txBox="1"/>
          <p:nvPr/>
        </p:nvSpPr>
        <p:spPr>
          <a:xfrm>
            <a:off x="395536" y="1268760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E1EB2"/>
                </a:solidFill>
              </a:rPr>
              <a:t>This proton accelerator facility could serve as a neutron </a:t>
            </a:r>
            <a:r>
              <a:rPr lang="en-US" dirty="0" err="1">
                <a:solidFill>
                  <a:srgbClr val="0E1EB2"/>
                </a:solidFill>
              </a:rPr>
              <a:t>spallation</a:t>
            </a:r>
            <a:r>
              <a:rPr lang="en-US" dirty="0">
                <a:solidFill>
                  <a:srgbClr val="0E1EB2"/>
                </a:solidFill>
              </a:rPr>
              <a:t> source, a radioactive ion beam facility, a prototype facility to conduct research into accelerator-driven sub-critical reactors, as well as a number of lower energy facilities for use in </a:t>
            </a:r>
            <a:r>
              <a:rPr lang="tr-TR" dirty="0" err="1">
                <a:solidFill>
                  <a:srgbClr val="0E1EB2"/>
                </a:solidFill>
              </a:rPr>
              <a:t>nuclear</a:t>
            </a:r>
            <a:r>
              <a:rPr lang="tr-TR" dirty="0">
                <a:solidFill>
                  <a:srgbClr val="0E1EB2"/>
                </a:solidFill>
              </a:rPr>
              <a:t>, </a:t>
            </a:r>
            <a:r>
              <a:rPr lang="en-US" dirty="0">
                <a:solidFill>
                  <a:srgbClr val="0E1EB2"/>
                </a:solidFill>
              </a:rPr>
              <a:t>material, biological, and medical sciences</a:t>
            </a:r>
            <a:r>
              <a:rPr lang="tr-TR" dirty="0">
                <a:solidFill>
                  <a:srgbClr val="0E1EB2"/>
                </a:solidFill>
              </a:rPr>
              <a:t>.</a:t>
            </a:r>
          </a:p>
          <a:p>
            <a:pPr algn="just"/>
            <a:r>
              <a:rPr lang="tr-TR" dirty="0">
                <a:solidFill>
                  <a:srgbClr val="0E1EB2"/>
                </a:solidFill>
              </a:rPr>
              <a:t> </a:t>
            </a:r>
          </a:p>
        </p:txBody>
      </p:sp>
      <p:sp>
        <p:nvSpPr>
          <p:cNvPr id="7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05" y="2804127"/>
            <a:ext cx="8357421" cy="3427698"/>
          </a:xfrm>
          <a:prstGeom prst="rect">
            <a:avLst/>
          </a:prstGeom>
        </p:spPr>
      </p:pic>
      <p:sp>
        <p:nvSpPr>
          <p:cNvPr id="9" name="Slayt Numarası Yer Tutucusu 4">
            <a:extLst>
              <a:ext uri="{FF2B5EF4-FFF2-40B4-BE49-F238E27FC236}">
                <a16:creationId xmlns:a16="http://schemas.microsoft.com/office/drawing/2014/main" xmlns="" id="{687BC90C-FAF0-4885-B51F-BA25F2F46BF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40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407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TAC </a:t>
            </a:r>
            <a:r>
              <a:rPr lang="tr-TR" dirty="0" err="1"/>
              <a:t>Particle</a:t>
            </a:r>
            <a:r>
              <a:rPr lang="tr-TR" dirty="0"/>
              <a:t> </a:t>
            </a:r>
            <a:r>
              <a:rPr lang="tr-TR" dirty="0" err="1"/>
              <a:t>Factory</a:t>
            </a:r>
            <a:r>
              <a:rPr lang="tr-TR" dirty="0"/>
              <a:t> (TURKFAB)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6158" y="1448780"/>
            <a:ext cx="864096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tr-TR" b="1" dirty="0">
                <a:solidFill>
                  <a:srgbClr val="0070C0"/>
                </a:solidFill>
              </a:rPr>
              <a:t>Turkish Accelerator Center (TAC) </a:t>
            </a:r>
            <a:r>
              <a:rPr lang="tr-TR" b="1" dirty="0" err="1">
                <a:solidFill>
                  <a:srgbClr val="0070C0"/>
                </a:solidFill>
              </a:rPr>
              <a:t>Particle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Factory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dirty="0">
                <a:solidFill>
                  <a:srgbClr val="0070C0"/>
                </a:solidFill>
              </a:rPr>
              <a:t>is a </a:t>
            </a:r>
            <a:r>
              <a:rPr lang="tr-TR" dirty="0" err="1">
                <a:solidFill>
                  <a:srgbClr val="0070C0"/>
                </a:solidFill>
              </a:rPr>
              <a:t>super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charm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factory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with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the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asymmetric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beam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energy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setup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consisting</a:t>
            </a:r>
            <a:r>
              <a:rPr lang="tr-TR" dirty="0">
                <a:solidFill>
                  <a:srgbClr val="0070C0"/>
                </a:solidFill>
              </a:rPr>
              <a:t> of an </a:t>
            </a:r>
            <a:r>
              <a:rPr lang="tr-TR" dirty="0" err="1">
                <a:solidFill>
                  <a:srgbClr val="0070C0"/>
                </a:solidFill>
              </a:rPr>
              <a:t>electron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beam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with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b="1" dirty="0">
                <a:solidFill>
                  <a:srgbClr val="0070C0"/>
                </a:solidFill>
              </a:rPr>
              <a:t>1 </a:t>
            </a:r>
            <a:r>
              <a:rPr lang="tr-TR" b="1" dirty="0" err="1">
                <a:solidFill>
                  <a:srgbClr val="0070C0"/>
                </a:solidFill>
              </a:rPr>
              <a:t>GeV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from</a:t>
            </a:r>
            <a:r>
              <a:rPr lang="tr-TR" dirty="0">
                <a:solidFill>
                  <a:srgbClr val="0070C0"/>
                </a:solidFill>
              </a:rPr>
              <a:t> a </a:t>
            </a:r>
            <a:r>
              <a:rPr lang="tr-TR" dirty="0" err="1">
                <a:solidFill>
                  <a:srgbClr val="0070C0"/>
                </a:solidFill>
              </a:rPr>
              <a:t>linac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and</a:t>
            </a:r>
            <a:r>
              <a:rPr lang="tr-TR" dirty="0">
                <a:solidFill>
                  <a:srgbClr val="0070C0"/>
                </a:solidFill>
              </a:rPr>
              <a:t> a </a:t>
            </a:r>
            <a:r>
              <a:rPr lang="tr-TR" dirty="0" err="1">
                <a:solidFill>
                  <a:srgbClr val="0070C0"/>
                </a:solidFill>
              </a:rPr>
              <a:t>positron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beam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with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b="1" dirty="0">
                <a:solidFill>
                  <a:srgbClr val="0070C0"/>
                </a:solidFill>
              </a:rPr>
              <a:t>3.56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GeV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from</a:t>
            </a:r>
            <a:r>
              <a:rPr lang="tr-TR" dirty="0">
                <a:solidFill>
                  <a:srgbClr val="0070C0"/>
                </a:solidFill>
              </a:rPr>
              <a:t> a ring, </a:t>
            </a:r>
            <a:r>
              <a:rPr lang="tr-TR" dirty="0" err="1">
                <a:solidFill>
                  <a:srgbClr val="0070C0"/>
                </a:solidFill>
              </a:rPr>
              <a:t>proposed</a:t>
            </a:r>
            <a:r>
              <a:rPr lang="tr-TR" dirty="0">
                <a:solidFill>
                  <a:srgbClr val="0070C0"/>
                </a:solidFill>
              </a:rPr>
              <a:t> to be </a:t>
            </a:r>
            <a:r>
              <a:rPr lang="tr-TR" dirty="0" err="1">
                <a:solidFill>
                  <a:srgbClr val="0070C0"/>
                </a:solidFill>
              </a:rPr>
              <a:t>designed</a:t>
            </a:r>
            <a:r>
              <a:rPr lang="tr-TR" dirty="0">
                <a:solidFill>
                  <a:srgbClr val="0070C0"/>
                </a:solidFill>
              </a:rPr>
              <a:t> as a </a:t>
            </a:r>
            <a:r>
              <a:rPr lang="tr-TR" dirty="0" err="1">
                <a:solidFill>
                  <a:srgbClr val="0070C0"/>
                </a:solidFill>
              </a:rPr>
              <a:t>linac</a:t>
            </a:r>
            <a:r>
              <a:rPr lang="tr-TR" dirty="0">
                <a:solidFill>
                  <a:srgbClr val="0070C0"/>
                </a:solidFill>
              </a:rPr>
              <a:t>-ring </a:t>
            </a:r>
            <a:r>
              <a:rPr lang="tr-TR" dirty="0" err="1">
                <a:solidFill>
                  <a:srgbClr val="0070C0"/>
                </a:solidFill>
              </a:rPr>
              <a:t>type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collider</a:t>
            </a:r>
            <a:r>
              <a:rPr lang="tr-TR" dirty="0">
                <a:solidFill>
                  <a:srgbClr val="0070C0"/>
                </a:solidFill>
              </a:rPr>
              <a:t> at </a:t>
            </a:r>
            <a:r>
              <a:rPr lang="tr-TR" dirty="0" err="1">
                <a:solidFill>
                  <a:srgbClr val="0070C0"/>
                </a:solidFill>
              </a:rPr>
              <a:t>the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center</a:t>
            </a:r>
            <a:r>
              <a:rPr lang="tr-TR" dirty="0">
                <a:solidFill>
                  <a:srgbClr val="0070C0"/>
                </a:solidFill>
              </a:rPr>
              <a:t> of </a:t>
            </a:r>
            <a:r>
              <a:rPr lang="tr-TR" dirty="0" err="1">
                <a:solidFill>
                  <a:srgbClr val="0070C0"/>
                </a:solidFill>
              </a:rPr>
              <a:t>mass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energy</a:t>
            </a:r>
            <a:r>
              <a:rPr lang="tr-TR" dirty="0">
                <a:solidFill>
                  <a:srgbClr val="0070C0"/>
                </a:solidFill>
              </a:rPr>
              <a:t> of </a:t>
            </a:r>
            <a:r>
              <a:rPr lang="tr-TR" b="1" dirty="0">
                <a:solidFill>
                  <a:srgbClr val="0070C0"/>
                </a:solidFill>
              </a:rPr>
              <a:t>3.77 </a:t>
            </a:r>
            <a:r>
              <a:rPr lang="tr-TR" b="1" dirty="0" err="1">
                <a:solidFill>
                  <a:srgbClr val="0070C0"/>
                </a:solidFill>
              </a:rPr>
              <a:t>GeV</a:t>
            </a:r>
            <a:r>
              <a:rPr lang="tr-TR" dirty="0">
                <a:solidFill>
                  <a:srgbClr val="0070C0"/>
                </a:solidFill>
              </a:rPr>
              <a:t>. A </a:t>
            </a:r>
            <a:r>
              <a:rPr lang="tr-TR" dirty="0" err="1">
                <a:solidFill>
                  <a:srgbClr val="0070C0"/>
                </a:solidFill>
              </a:rPr>
              <a:t>super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charm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factory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with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luminosity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b="1" dirty="0">
                <a:solidFill>
                  <a:srgbClr val="0070C0"/>
                </a:solidFill>
              </a:rPr>
              <a:t>L=10^35 cm^(-2) s^(-1) </a:t>
            </a:r>
            <a:r>
              <a:rPr lang="tr-TR" dirty="0" err="1">
                <a:solidFill>
                  <a:srgbClr val="0070C0"/>
                </a:solidFill>
              </a:rPr>
              <a:t>will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give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opportunity</a:t>
            </a:r>
            <a:r>
              <a:rPr lang="tr-TR" dirty="0">
                <a:solidFill>
                  <a:srgbClr val="0070C0"/>
                </a:solidFill>
              </a:rPr>
              <a:t> to </a:t>
            </a:r>
            <a:r>
              <a:rPr lang="tr-TR" dirty="0" err="1">
                <a:solidFill>
                  <a:srgbClr val="0070C0"/>
                </a:solidFill>
              </a:rPr>
              <a:t>investigate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charm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physics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well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further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than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i="1" dirty="0">
                <a:solidFill>
                  <a:srgbClr val="0070C0"/>
                </a:solidFill>
              </a:rPr>
              <a:t>B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factories</a:t>
            </a:r>
            <a:r>
              <a:rPr lang="tr-TR" dirty="0">
                <a:solidFill>
                  <a:srgbClr val="0070C0"/>
                </a:solidFill>
              </a:rPr>
              <a:t>, </a:t>
            </a:r>
            <a:r>
              <a:rPr lang="tr-TR" dirty="0" err="1">
                <a:solidFill>
                  <a:srgbClr val="0070C0"/>
                </a:solidFill>
              </a:rPr>
              <a:t>benefiting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from</a:t>
            </a:r>
            <a:r>
              <a:rPr lang="tr-TR" dirty="0">
                <a:solidFill>
                  <a:srgbClr val="0070C0"/>
                </a:solidFill>
              </a:rPr>
              <a:t> a </a:t>
            </a:r>
            <a:r>
              <a:rPr lang="tr-TR" dirty="0" err="1">
                <a:solidFill>
                  <a:srgbClr val="0070C0"/>
                </a:solidFill>
              </a:rPr>
              <a:t>boost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parameter</a:t>
            </a:r>
            <a:r>
              <a:rPr lang="tr-TR" dirty="0">
                <a:solidFill>
                  <a:srgbClr val="0070C0"/>
                </a:solidFill>
              </a:rPr>
              <a:t> (</a:t>
            </a:r>
            <a:r>
              <a:rPr lang="tr-TR" i="1" dirty="0" err="1">
                <a:solidFill>
                  <a:srgbClr val="0070C0"/>
                </a:solidFill>
              </a:rPr>
              <a:t>bg</a:t>
            </a:r>
            <a:r>
              <a:rPr lang="tr-TR" dirty="0">
                <a:solidFill>
                  <a:srgbClr val="0070C0"/>
                </a:solidFill>
              </a:rPr>
              <a:t>=0.68) </a:t>
            </a:r>
            <a:r>
              <a:rPr lang="tr-TR" dirty="0" err="1">
                <a:solidFill>
                  <a:srgbClr val="0070C0"/>
                </a:solidFill>
              </a:rPr>
              <a:t>for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some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processes</a:t>
            </a:r>
            <a:r>
              <a:rPr lang="tr-TR" dirty="0">
                <a:solidFill>
                  <a:srgbClr val="0070C0"/>
                </a:solidFill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1600" dirty="0">
                <a:solidFill>
                  <a:srgbClr val="0066FF"/>
                </a:solidFill>
              </a:rPr>
              <a:t>         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dirty="0">
              <a:solidFill>
                <a:srgbClr val="0066FF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2000" dirty="0">
              <a:solidFill>
                <a:srgbClr val="0066FF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5292080" y="3992100"/>
            <a:ext cx="3449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General </a:t>
            </a:r>
            <a:r>
              <a:rPr lang="tr-TR" sz="1600" dirty="0">
                <a:solidFill>
                  <a:srgbClr val="C00000"/>
                </a:solidFill>
              </a:rPr>
              <a:t>L</a:t>
            </a:r>
            <a:r>
              <a:rPr lang="en-US" sz="1600" dirty="0" err="1">
                <a:solidFill>
                  <a:srgbClr val="C00000"/>
                </a:solidFill>
              </a:rPr>
              <a:t>ayout</a:t>
            </a:r>
            <a:r>
              <a:rPr lang="en-US" sz="1600" dirty="0">
                <a:solidFill>
                  <a:srgbClr val="C00000"/>
                </a:solidFill>
              </a:rPr>
              <a:t> of Super Charm Factory</a:t>
            </a:r>
            <a:endParaRPr lang="tr-TR" sz="1600" dirty="0">
              <a:solidFill>
                <a:srgbClr val="C00000"/>
              </a:solidFill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413689" y="338041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err="1">
                <a:solidFill>
                  <a:srgbClr val="0070C0"/>
                </a:solidFill>
              </a:rPr>
              <a:t>Main</a:t>
            </a:r>
            <a:r>
              <a:rPr lang="tr-TR" sz="1600" b="1" dirty="0">
                <a:solidFill>
                  <a:srgbClr val="0070C0"/>
                </a:solidFill>
              </a:rPr>
              <a:t> </a:t>
            </a:r>
            <a:r>
              <a:rPr lang="tr-TR" sz="1600" b="1" dirty="0" err="1">
                <a:solidFill>
                  <a:srgbClr val="0070C0"/>
                </a:solidFill>
              </a:rPr>
              <a:t>parameters</a:t>
            </a:r>
            <a:r>
              <a:rPr lang="tr-TR" sz="1600" b="1" dirty="0">
                <a:solidFill>
                  <a:srgbClr val="0070C0"/>
                </a:solidFill>
              </a:rPr>
              <a:t> of TAC </a:t>
            </a:r>
            <a:r>
              <a:rPr lang="tr-TR" sz="1600" b="1" dirty="0" err="1">
                <a:solidFill>
                  <a:srgbClr val="0070C0"/>
                </a:solidFill>
              </a:rPr>
              <a:t>Particle</a:t>
            </a:r>
            <a:r>
              <a:rPr lang="tr-TR" sz="1600" b="1" dirty="0">
                <a:solidFill>
                  <a:srgbClr val="0070C0"/>
                </a:solidFill>
              </a:rPr>
              <a:t> </a:t>
            </a:r>
            <a:r>
              <a:rPr lang="tr-TR" sz="1600" b="1" dirty="0" err="1">
                <a:solidFill>
                  <a:srgbClr val="0070C0"/>
                </a:solidFill>
              </a:rPr>
              <a:t>Factory</a:t>
            </a:r>
            <a:r>
              <a:rPr lang="tr-TR" sz="16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3923928" y="744235"/>
            <a:ext cx="3496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  <a:hlinkClick r:id="rId3"/>
              </a:rPr>
              <a:t>http://tac.en.ankara.edu.tr/pf</a:t>
            </a:r>
            <a:r>
              <a:rPr lang="tr-TR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</a:p>
        </p:txBody>
      </p:sp>
      <p:graphicFrame>
        <p:nvGraphicFramePr>
          <p:cNvPr id="3" name="Tablo 2"/>
          <p:cNvGraphicFramePr>
            <a:graphicFrameLocks noGrp="1"/>
          </p:cNvGraphicFramePr>
          <p:nvPr>
            <p:extLst/>
          </p:nvPr>
        </p:nvGraphicFramePr>
        <p:xfrm>
          <a:off x="449173" y="3866174"/>
          <a:ext cx="4266843" cy="26617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45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4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617BA"/>
                          </a:solidFill>
                          <a:effectLst/>
                        </a:rPr>
                        <a:t>Parameter</a:t>
                      </a:r>
                      <a:endParaRPr lang="en-US" sz="1200" b="1" dirty="0">
                        <a:solidFill>
                          <a:srgbClr val="0617BA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617BA"/>
                          </a:solidFill>
                          <a:effectLst/>
                        </a:rPr>
                        <a:t>Positron beam </a:t>
                      </a:r>
                      <a:endParaRPr lang="en-US" sz="1200" b="1" dirty="0">
                        <a:solidFill>
                          <a:srgbClr val="0617BA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617BA"/>
                          </a:solidFill>
                          <a:effectLst/>
                        </a:rPr>
                        <a:t>Electron beam </a:t>
                      </a:r>
                      <a:endParaRPr lang="en-US" sz="1200" b="1" dirty="0">
                        <a:solidFill>
                          <a:srgbClr val="0617BA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Beam energy (GeV)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3.</a:t>
                      </a:r>
                      <a:r>
                        <a:rPr lang="tr-TR" sz="1000" dirty="0">
                          <a:effectLst/>
                        </a:rPr>
                        <a:t>5</a:t>
                      </a:r>
                      <a:r>
                        <a:rPr lang="en-GB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58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Number of particles per bunch (10</a:t>
                      </a:r>
                      <a:r>
                        <a:rPr lang="en-GB" sz="1000" baseline="30000" dirty="0">
                          <a:effectLst/>
                        </a:rPr>
                        <a:t>11</a:t>
                      </a:r>
                      <a:r>
                        <a:rPr lang="en-GB" sz="1000" dirty="0">
                          <a:effectLst/>
                        </a:rPr>
                        <a:t>)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0.2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Beta functions at IP β</a:t>
                      </a:r>
                      <a:r>
                        <a:rPr lang="en-GB" sz="1000" baseline="-25000">
                          <a:effectLst/>
                        </a:rPr>
                        <a:t>x</a:t>
                      </a:r>
                      <a:r>
                        <a:rPr lang="en-GB" sz="1000">
                          <a:effectLst/>
                        </a:rPr>
                        <a:t>/β</a:t>
                      </a:r>
                      <a:r>
                        <a:rPr lang="en-GB" sz="1000" baseline="-25000">
                          <a:effectLst/>
                        </a:rPr>
                        <a:t>y</a:t>
                      </a:r>
                      <a:r>
                        <a:rPr lang="en-GB" sz="1000">
                          <a:effectLst/>
                        </a:rPr>
                        <a:t> (mm)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80/5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80/5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8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Normalized emittance ε</a:t>
                      </a:r>
                      <a:r>
                        <a:rPr lang="en-GB" sz="1000" baseline="-25000">
                          <a:effectLst/>
                        </a:rPr>
                        <a:t>x</a:t>
                      </a:r>
                      <a:r>
                        <a:rPr lang="en-GB" sz="1000" baseline="30000">
                          <a:effectLst/>
                        </a:rPr>
                        <a:t>N</a:t>
                      </a:r>
                      <a:r>
                        <a:rPr lang="en-GB" sz="1000">
                          <a:effectLst/>
                        </a:rPr>
                        <a:t>/ε</a:t>
                      </a:r>
                      <a:r>
                        <a:rPr lang="en-GB" sz="1000" baseline="-25000">
                          <a:effectLst/>
                        </a:rPr>
                        <a:t>y</a:t>
                      </a:r>
                      <a:r>
                        <a:rPr lang="en-GB" sz="1000" baseline="30000">
                          <a:effectLst/>
                        </a:rPr>
                        <a:t>N</a:t>
                      </a:r>
                      <a:r>
                        <a:rPr lang="en-GB" sz="1000">
                          <a:effectLst/>
                        </a:rPr>
                        <a:t> 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(µm rad)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111/0.36 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marR="24130"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31/0.1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σ</a:t>
                      </a:r>
                      <a:r>
                        <a:rPr lang="en-GB" sz="1000" baseline="-25000">
                          <a:effectLst/>
                        </a:rPr>
                        <a:t>x</a:t>
                      </a:r>
                      <a:r>
                        <a:rPr lang="en-GB" sz="1000">
                          <a:effectLst/>
                        </a:rPr>
                        <a:t>/σ</a:t>
                      </a:r>
                      <a:r>
                        <a:rPr lang="en-GB" sz="1000" baseline="-25000">
                          <a:effectLst/>
                        </a:rPr>
                        <a:t>y </a:t>
                      </a:r>
                      <a:r>
                        <a:rPr lang="en-GB" sz="1000">
                          <a:effectLst/>
                        </a:rPr>
                        <a:t>(µm)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36/0.5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36/0.5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σ</a:t>
                      </a:r>
                      <a:r>
                        <a:rPr lang="en-GB" sz="1000" baseline="-25000">
                          <a:effectLst/>
                        </a:rPr>
                        <a:t>z</a:t>
                      </a:r>
                      <a:r>
                        <a:rPr lang="en-GB" sz="1000">
                          <a:effectLst/>
                        </a:rPr>
                        <a:t> (mm)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Number of bunches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Circumference (m)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600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7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Luminosity (cm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s</a:t>
                      </a:r>
                      <a:r>
                        <a:rPr lang="en-GB" sz="1000" baseline="30000">
                          <a:effectLst/>
                        </a:rPr>
                        <a:t>-1</a:t>
                      </a:r>
                      <a:r>
                        <a:rPr lang="en-GB" sz="1000">
                          <a:effectLst/>
                        </a:rPr>
                        <a:t>)</a:t>
                      </a:r>
                      <a:endParaRPr lang="en-US" sz="1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1.4x10</a:t>
                      </a:r>
                      <a:r>
                        <a:rPr lang="en-GB" sz="1000" baseline="30000" dirty="0">
                          <a:effectLst/>
                        </a:rPr>
                        <a:t>35</a:t>
                      </a:r>
                      <a:endParaRPr lang="en-US" sz="1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58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346" y="4584886"/>
            <a:ext cx="3960441" cy="155655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 13">
            <a:extLst>
              <a:ext uri="{FF2B5EF4-FFF2-40B4-BE49-F238E27FC236}">
                <a16:creationId xmlns:a16="http://schemas.microsoft.com/office/drawing/2014/main" xmlns="" id="{057E0B39-2373-4C1F-AB3E-7A5D5AAA0AF1}"/>
              </a:ext>
            </a:extLst>
          </p:cNvPr>
          <p:cNvGrpSpPr/>
          <p:nvPr/>
        </p:nvGrpSpPr>
        <p:grpSpPr>
          <a:xfrm>
            <a:off x="4812655" y="3180735"/>
            <a:ext cx="4351102" cy="3469169"/>
            <a:chOff x="8691463" y="4308364"/>
            <a:chExt cx="3198251" cy="2398400"/>
          </a:xfrm>
        </p:grpSpPr>
        <p:graphicFrame>
          <p:nvGraphicFramePr>
            <p:cNvPr id="19" name="Object 12">
              <a:extLst>
                <a:ext uri="{FF2B5EF4-FFF2-40B4-BE49-F238E27FC236}">
                  <a16:creationId xmlns:a16="http://schemas.microsoft.com/office/drawing/2014/main" xmlns="" id="{06B30A19-4A6F-4071-BC89-A9447273830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5710996"/>
                </p:ext>
              </p:extLst>
            </p:nvPr>
          </p:nvGraphicFramePr>
          <p:xfrm>
            <a:off x="8691463" y="4308364"/>
            <a:ext cx="3198251" cy="2398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9" name="Slide" r:id="rId5" imgW="4572180" imgH="3429016" progId="PowerPoint.Slide.8">
                    <p:embed/>
                  </p:oleObj>
                </mc:Choice>
                <mc:Fallback>
                  <p:oleObj name="Slide" r:id="rId5" imgW="4572180" imgH="3429016" progId="PowerPoint.Slide.8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91463" y="4308364"/>
                          <a:ext cx="3198251" cy="2398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7">
              <a:extLst>
                <a:ext uri="{FF2B5EF4-FFF2-40B4-BE49-F238E27FC236}">
                  <a16:creationId xmlns:a16="http://schemas.microsoft.com/office/drawing/2014/main" xmlns="" id="{F7A2EC8C-063F-4D57-93D9-18D225B878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39120" y="5092718"/>
              <a:ext cx="0" cy="14934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Text Box 6">
              <a:extLst>
                <a:ext uri="{FF2B5EF4-FFF2-40B4-BE49-F238E27FC236}">
                  <a16:creationId xmlns:a16="http://schemas.microsoft.com/office/drawing/2014/main" xmlns="" id="{6349386A-7AF7-4D1E-9A20-8DEC7E7FB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73566" y="4935257"/>
              <a:ext cx="792162" cy="212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000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altLang="tr-TR" sz="1000" dirty="0">
                  <a:solidFill>
                    <a:srgbClr val="336699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tr-TR" sz="1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TAC</a:t>
              </a:r>
              <a:r>
                <a:rPr lang="tr-TR" altLang="tr-TR" sz="1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PF</a:t>
              </a:r>
              <a:endParaRPr lang="en-US" altLang="tr-TR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Slayt Numarası Yer Tutucusu 4">
            <a:extLst>
              <a:ext uri="{FF2B5EF4-FFF2-40B4-BE49-F238E27FC236}">
                <a16:creationId xmlns:a16="http://schemas.microsoft.com/office/drawing/2014/main" xmlns="" id="{7DAF6C88-1DC0-4B42-9103-AE163B0BE62A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41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Altbilgi Yer Tutucusu 3">
            <a:extLst>
              <a:ext uri="{FF2B5EF4-FFF2-40B4-BE49-F238E27FC236}">
                <a16:creationId xmlns:a16="http://schemas.microsoft.com/office/drawing/2014/main" xmlns="" id="{625E9E9B-604C-45B7-BAF6-D798AB1B7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24712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797642" y="142558"/>
            <a:ext cx="7772400" cy="504056"/>
          </a:xfrm>
        </p:spPr>
        <p:txBody>
          <a:bodyPr/>
          <a:lstStyle/>
          <a:p>
            <a:r>
              <a:rPr lang="tr-TR" sz="2400" dirty="0"/>
              <a:t>TR </a:t>
            </a:r>
            <a:r>
              <a:rPr lang="tr-TR" sz="2400" dirty="0" err="1"/>
              <a:t>Participation</a:t>
            </a:r>
            <a:r>
              <a:rPr lang="tr-TR" sz="2400" dirty="0"/>
              <a:t> </a:t>
            </a:r>
            <a:r>
              <a:rPr lang="tr-TR" sz="2400" dirty="0" err="1"/>
              <a:t>to</a:t>
            </a:r>
            <a:r>
              <a:rPr lang="tr-TR" sz="2400" dirty="0"/>
              <a:t> CERN </a:t>
            </a:r>
            <a:r>
              <a:rPr lang="tr-TR" sz="2400" dirty="0" err="1"/>
              <a:t>Projects</a:t>
            </a:r>
            <a:r>
              <a:rPr lang="tr-TR" sz="2400" dirty="0"/>
              <a:t> </a:t>
            </a:r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Ömer Yavaş | Ankara University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58" y="856974"/>
            <a:ext cx="8028384" cy="5735510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680780" y="6315977"/>
            <a:ext cx="4113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>
                <a:hlinkClick r:id="rId3"/>
              </a:rPr>
              <a:t>http://www.taek.gov.tr/egitim-arastirma/cern-tr.html</a:t>
            </a:r>
            <a:r>
              <a:rPr lang="tr-TR" sz="1400" dirty="0"/>
              <a:t> </a:t>
            </a:r>
          </a:p>
        </p:txBody>
      </p:sp>
      <p:grpSp>
        <p:nvGrpSpPr>
          <p:cNvPr id="7" name="Grup 6"/>
          <p:cNvGrpSpPr/>
          <p:nvPr/>
        </p:nvGrpSpPr>
        <p:grpSpPr>
          <a:xfrm>
            <a:off x="7703840" y="0"/>
            <a:ext cx="1440160" cy="1321482"/>
            <a:chOff x="7703840" y="0"/>
            <a:chExt cx="1440160" cy="1321482"/>
          </a:xfrm>
        </p:grpSpPr>
        <p:sp>
          <p:nvSpPr>
            <p:cNvPr id="8" name="Metin kutusu 7"/>
            <p:cNvSpPr txBox="1"/>
            <p:nvPr/>
          </p:nvSpPr>
          <p:spPr>
            <a:xfrm>
              <a:off x="7703840" y="0"/>
              <a:ext cx="1440160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>
                  <a:solidFill>
                    <a:schemeClr val="bg1"/>
                  </a:solidFill>
                </a:rPr>
                <a:t>Accelerator  </a:t>
              </a:r>
            </a:p>
            <a:p>
              <a:r>
                <a:rPr lang="tr-TR" sz="2000" dirty="0">
                  <a:solidFill>
                    <a:schemeClr val="bg1"/>
                  </a:solidFill>
                </a:rPr>
                <a:t>R&amp;D in 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pic>
          <p:nvPicPr>
            <p:cNvPr id="9" name="Picture 6" descr="C:\Documents and Settings\Ömer\Desktop\turkey-logo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3840" y="707886"/>
              <a:ext cx="1440160" cy="61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Metin kutusu 4">
            <a:extLst>
              <a:ext uri="{FF2B5EF4-FFF2-40B4-BE49-F238E27FC236}">
                <a16:creationId xmlns:a16="http://schemas.microsoft.com/office/drawing/2014/main" xmlns="" id="{8E907997-8D40-43C4-8414-06E92A441633}"/>
              </a:ext>
            </a:extLst>
          </p:cNvPr>
          <p:cNvSpPr txBox="1"/>
          <p:nvPr/>
        </p:nvSpPr>
        <p:spPr>
          <a:xfrm>
            <a:off x="3635896" y="2699628"/>
            <a:ext cx="241616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chemeClr val="bg1"/>
                </a:solidFill>
              </a:rPr>
              <a:t>CERN PROJECTS </a:t>
            </a:r>
          </a:p>
        </p:txBody>
      </p:sp>
      <p:sp>
        <p:nvSpPr>
          <p:cNvPr id="10" name="Slayt Numarası Yer Tutucusu 4">
            <a:extLst>
              <a:ext uri="{FF2B5EF4-FFF2-40B4-BE49-F238E27FC236}">
                <a16:creationId xmlns:a16="http://schemas.microsoft.com/office/drawing/2014/main" xmlns="" id="{6B33F477-64B6-48F3-96BA-8CBBBF67106D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42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275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TAC-ISAC </a:t>
            </a:r>
            <a:r>
              <a:rPr lang="tr-TR" dirty="0" err="1"/>
              <a:t>Meetings</a:t>
            </a:r>
            <a:endParaRPr lang="tr-TR" dirty="0"/>
          </a:p>
        </p:txBody>
      </p:sp>
      <p:sp>
        <p:nvSpPr>
          <p:cNvPr id="6" name="7 İçerik Yer Tutucusu"/>
          <p:cNvSpPr txBox="1">
            <a:spLocks/>
          </p:cNvSpPr>
          <p:nvPr/>
        </p:nvSpPr>
        <p:spPr>
          <a:xfrm>
            <a:off x="467544" y="1268760"/>
            <a:ext cx="8353425" cy="5328592"/>
          </a:xfrm>
          <a:prstGeom prst="rect">
            <a:avLst/>
          </a:prstGeom>
          <a:ln w="2540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v"/>
              <a:defRPr/>
            </a:pPr>
            <a:endParaRPr lang="tr-TR" sz="2400">
              <a:solidFill>
                <a:srgbClr val="0066FF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defRPr/>
            </a:pPr>
            <a:endParaRPr lang="tr-T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" name="Picture 5" descr="C:\Documents and Settings\Ömer.OMER-7D27BB07AA\Desktop\Açılış ISAC IMACIII Resim-Video\Açılış_ISACIII_IMACIII Resim\P10206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73556"/>
            <a:ext cx="2448272" cy="183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Documents and Settings\Ömer.OMER-7D27BB07AA\Desktop\isacI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47" y="4349670"/>
            <a:ext cx="2728301" cy="153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F:\YUUP 2009\ISAC-TAC-1\isac resim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03" y="1581335"/>
            <a:ext cx="2434185" cy="1825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:\Documents and Settings\Ömer\Desktop\ISAC II 06.2010\ısac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887" y="1581335"/>
            <a:ext cx="3236975" cy="181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Ömer.OMER-7D27BB07AA\Desktop\P10403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330572"/>
            <a:ext cx="2740673" cy="155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6366084" y="3458721"/>
            <a:ext cx="2234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03300"/>
                </a:solidFill>
              </a:rPr>
              <a:t>Ankara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(2011)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604738" y="3446231"/>
            <a:ext cx="2234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03300"/>
                </a:solidFill>
              </a:rPr>
              <a:t>Ankara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(2009)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3548752" y="6006013"/>
            <a:ext cx="2234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03300"/>
                </a:solidFill>
              </a:rPr>
              <a:t>Ankara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(2013)</a:t>
            </a:r>
          </a:p>
        </p:txBody>
      </p:sp>
      <p:sp>
        <p:nvSpPr>
          <p:cNvPr id="19" name="Metin kutusu 18"/>
          <p:cNvSpPr txBox="1"/>
          <p:nvPr/>
        </p:nvSpPr>
        <p:spPr>
          <a:xfrm>
            <a:off x="3501881" y="3458721"/>
            <a:ext cx="2328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003300"/>
                </a:solidFill>
              </a:rPr>
              <a:t>Boğaziçi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(2010)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704965" y="6006013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>
                <a:solidFill>
                  <a:srgbClr val="003300"/>
                </a:solidFill>
              </a:rPr>
              <a:t>Istanbul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(2012)</a:t>
            </a: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330572"/>
            <a:ext cx="2729806" cy="1535516"/>
          </a:xfrm>
          <a:prstGeom prst="rect">
            <a:avLst/>
          </a:prstGeom>
        </p:spPr>
      </p:pic>
      <p:sp>
        <p:nvSpPr>
          <p:cNvPr id="21" name="Metin kutusu 20"/>
          <p:cNvSpPr txBox="1"/>
          <p:nvPr/>
        </p:nvSpPr>
        <p:spPr>
          <a:xfrm>
            <a:off x="6218284" y="6025908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>
                <a:solidFill>
                  <a:srgbClr val="003300"/>
                </a:solidFill>
              </a:rPr>
              <a:t>Istanbul</a:t>
            </a:r>
            <a:r>
              <a:rPr lang="tr-TR" sz="1600" dirty="0">
                <a:solidFill>
                  <a:srgbClr val="003300"/>
                </a:solidFill>
              </a:rPr>
              <a:t> </a:t>
            </a:r>
            <a:r>
              <a:rPr lang="tr-TR" sz="1600" dirty="0" err="1">
                <a:solidFill>
                  <a:srgbClr val="003300"/>
                </a:solidFill>
              </a:rPr>
              <a:t>University</a:t>
            </a:r>
            <a:r>
              <a:rPr lang="tr-TR" sz="1600" dirty="0">
                <a:solidFill>
                  <a:srgbClr val="003300"/>
                </a:solidFill>
              </a:rPr>
              <a:t> (2014)</a:t>
            </a:r>
          </a:p>
        </p:txBody>
      </p:sp>
      <p:sp>
        <p:nvSpPr>
          <p:cNvPr id="23" name="Altbilgi Yer Tutucusu 3">
            <a:extLst>
              <a:ext uri="{FF2B5EF4-FFF2-40B4-BE49-F238E27FC236}">
                <a16:creationId xmlns:a16="http://schemas.microsoft.com/office/drawing/2014/main" xmlns="" id="{FE365ECA-EA26-4520-B32F-3997DE6BB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sp>
        <p:nvSpPr>
          <p:cNvPr id="22" name="Slayt Numarası Yer Tutucusu 4">
            <a:extLst>
              <a:ext uri="{FF2B5EF4-FFF2-40B4-BE49-F238E27FC236}">
                <a16:creationId xmlns:a16="http://schemas.microsoft.com/office/drawing/2014/main" xmlns="" id="{9CE3A2E7-66D0-47F6-A8B0-59762B64A10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43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227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Başlık 1"/>
          <p:cNvSpPr>
            <a:spLocks noGrp="1"/>
          </p:cNvSpPr>
          <p:nvPr>
            <p:ph type="ctrTitle"/>
          </p:nvPr>
        </p:nvSpPr>
        <p:spPr>
          <a:xfrm>
            <a:off x="688032" y="188913"/>
            <a:ext cx="7772400" cy="503237"/>
          </a:xfrm>
        </p:spPr>
        <p:txBody>
          <a:bodyPr/>
          <a:lstStyle/>
          <a:p>
            <a:pPr eaLnBrk="1" hangingPunct="1"/>
            <a:r>
              <a:rPr lang="en-US" altLang="tr-TR" dirty="0"/>
              <a:t>Phases of the </a:t>
            </a:r>
            <a:r>
              <a:rPr lang="tr-TR" altLang="tr-TR" dirty="0"/>
              <a:t>TAC Project </a:t>
            </a:r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09567" y="1183888"/>
            <a:ext cx="9004300" cy="5256213"/>
          </a:xfrm>
          <a:prstGeom prst="rect">
            <a:avLst/>
          </a:prstGeom>
        </p:spPr>
        <p:txBody>
          <a:bodyPr rIns="13208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900" b="1" dirty="0">
                <a:solidFill>
                  <a:srgbClr val="FF0000"/>
                </a:solidFill>
                <a:latin typeface="Arial Narrow" panose="020B0606020202030204" pitchFamily="34" charset="0"/>
              </a:rPr>
              <a:t>	</a:t>
            </a:r>
            <a:r>
              <a:rPr lang="tr-TR" sz="2900" b="1" dirty="0">
                <a:solidFill>
                  <a:srgbClr val="003300"/>
                </a:solidFill>
                <a:latin typeface="Arial Narrow" panose="020B0606020202030204" pitchFamily="34" charset="0"/>
              </a:rPr>
              <a:t>First </a:t>
            </a:r>
            <a:r>
              <a:rPr lang="tr-TR" sz="29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Phase</a:t>
            </a:r>
            <a:r>
              <a:rPr lang="tr-TR" sz="2900" b="1" dirty="0">
                <a:solidFill>
                  <a:srgbClr val="003300"/>
                </a:solidFill>
                <a:latin typeface="Arial Narrow" panose="020B0606020202030204" pitchFamily="34" charset="0"/>
              </a:rPr>
              <a:t>:</a:t>
            </a:r>
            <a:r>
              <a:rPr lang="tr-TR" sz="2600" dirty="0">
                <a:solidFill>
                  <a:srgbClr val="003300"/>
                </a:solidFill>
                <a:latin typeface="Arial Narrow" panose="020B0606020202030204" pitchFamily="34" charset="0"/>
              </a:rPr>
              <a:t>	</a:t>
            </a:r>
            <a:endParaRPr lang="tr-TR" sz="2600" b="1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endParaRPr lang="tr-TR" b="1" dirty="0">
              <a:solidFill>
                <a:srgbClr val="083EB8"/>
              </a:solidFill>
              <a:latin typeface="Arial Narrow" panose="020B0606020202030204" pitchFamily="34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b="1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tr-TR" sz="34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Feasibility</a:t>
            </a:r>
            <a:r>
              <a:rPr lang="tr-TR" sz="3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34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Study</a:t>
            </a:r>
            <a:r>
              <a:rPr lang="tr-TR" sz="3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(1997-2001)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by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support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of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State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Planing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Organization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(SPO) 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     </a:t>
            </a:r>
            <a:endParaRPr lang="tr-TR" sz="26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FF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33388" algn="l"/>
                <a:tab pos="523875" algn="l"/>
              </a:tabLst>
              <a:defRPr/>
            </a:pPr>
            <a:r>
              <a:rPr lang="en-US" sz="2600" dirty="0">
                <a:solidFill>
                  <a:srgbClr val="FF0000"/>
                </a:solidFill>
              </a:rPr>
              <a:t>Outcome:</a:t>
            </a:r>
            <a:r>
              <a:rPr lang="en-US" sz="2600" dirty="0"/>
              <a:t> </a:t>
            </a:r>
            <a:r>
              <a:rPr lang="tr-TR" sz="2600" dirty="0" err="1">
                <a:solidFill>
                  <a:srgbClr val="002060"/>
                </a:solidFill>
              </a:rPr>
              <a:t>Turkish</a:t>
            </a:r>
            <a:r>
              <a:rPr lang="tr-TR" sz="2600" dirty="0">
                <a:solidFill>
                  <a:srgbClr val="002060"/>
                </a:solidFill>
              </a:rPr>
              <a:t> Accelerator Center (TAC) is </a:t>
            </a:r>
            <a:r>
              <a:rPr lang="tr-TR" sz="2600" dirty="0" err="1">
                <a:solidFill>
                  <a:srgbClr val="002060"/>
                </a:solidFill>
              </a:rPr>
              <a:t>proposed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and</a:t>
            </a:r>
            <a:r>
              <a:rPr lang="tr-TR" sz="2600" dirty="0">
                <a:solidFill>
                  <a:srgbClr val="002060"/>
                </a:solidFill>
              </a:rPr>
              <a:t> main </a:t>
            </a:r>
            <a:r>
              <a:rPr lang="tr-TR" sz="2600" dirty="0" err="1">
                <a:solidFill>
                  <a:srgbClr val="002060"/>
                </a:solidFill>
              </a:rPr>
              <a:t>road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map</a:t>
            </a:r>
            <a:r>
              <a:rPr lang="tr-TR" sz="2600" dirty="0">
                <a:solidFill>
                  <a:srgbClr val="002060"/>
                </a:solidFill>
              </a:rPr>
              <a:t> is </a:t>
            </a:r>
            <a:r>
              <a:rPr lang="tr-TR" sz="2600" dirty="0" err="1">
                <a:solidFill>
                  <a:srgbClr val="002060"/>
                </a:solidFill>
              </a:rPr>
              <a:t>defined</a:t>
            </a:r>
            <a:r>
              <a:rPr lang="tr-TR" sz="2600" dirty="0">
                <a:solidFill>
                  <a:srgbClr val="002060"/>
                </a:solidFill>
              </a:rPr>
              <a:t>.</a:t>
            </a:r>
            <a:endParaRPr lang="tr-TR" sz="2300" dirty="0">
              <a:solidFill>
                <a:srgbClr val="002060"/>
              </a:solidFill>
            </a:endParaRPr>
          </a:p>
          <a:p>
            <a:pPr marL="614363" lvl="1">
              <a:spcBef>
                <a:spcPts val="0"/>
              </a:spcBef>
              <a:buNone/>
              <a:tabLst>
                <a:tab pos="433388" algn="l"/>
                <a:tab pos="523875" algn="l"/>
              </a:tabLst>
              <a:defRPr/>
            </a:pPr>
            <a:endParaRPr lang="tr-TR" sz="2000" b="1" dirty="0">
              <a:solidFill>
                <a:srgbClr val="000066"/>
              </a:solidFill>
            </a:endParaRPr>
          </a:p>
          <a:p>
            <a:pPr marL="614363" lvl="1">
              <a:spcBef>
                <a:spcPts val="0"/>
              </a:spcBef>
              <a:buNone/>
              <a:tabLst>
                <a:tab pos="433388" algn="l"/>
                <a:tab pos="523875" algn="l"/>
              </a:tabLst>
              <a:defRPr/>
            </a:pPr>
            <a:r>
              <a:rPr lang="tr-TR" sz="2200" b="1" dirty="0">
                <a:solidFill>
                  <a:srgbClr val="000066"/>
                </a:solidFill>
              </a:rPr>
              <a:t>Report:</a:t>
            </a:r>
          </a:p>
          <a:p>
            <a:pPr marL="614363" lvl="1">
              <a:spcBef>
                <a:spcPts val="0"/>
              </a:spcBef>
              <a:buNone/>
              <a:tabLst>
                <a:tab pos="433388" algn="l"/>
                <a:tab pos="523875" algn="l"/>
              </a:tabLst>
              <a:defRPr/>
            </a:pPr>
            <a:r>
              <a:rPr lang="tr-TR" sz="2200" dirty="0">
                <a:hlinkClick r:id="rId2"/>
              </a:rPr>
              <a:t>http://www.tarla.org.tr/thm/tac/YUUP/TacFizibilite.pdf</a:t>
            </a:r>
            <a:r>
              <a:rPr lang="tr-TR" sz="2200" dirty="0"/>
              <a:t>    </a:t>
            </a:r>
            <a:r>
              <a:rPr lang="tr-TR" sz="2200" dirty="0">
                <a:solidFill>
                  <a:srgbClr val="C00000"/>
                </a:solidFill>
              </a:rPr>
              <a:t>  </a:t>
            </a:r>
            <a:endParaRPr lang="tr-TR" sz="22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14363" lvl="1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FF0000"/>
              </a:solidFill>
            </a:endParaRPr>
          </a:p>
          <a:p>
            <a:pPr marL="614363" lvl="1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FF0000"/>
              </a:solidFill>
            </a:endParaRPr>
          </a:p>
          <a:p>
            <a:pPr marL="614363" lvl="1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FF0000"/>
              </a:solidFill>
            </a:endParaRPr>
          </a:p>
          <a:p>
            <a:pPr marL="328613" lvl="1" indent="0" fontAlgn="auto">
              <a:spcBef>
                <a:spcPts val="0"/>
              </a:spcBef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FF0000"/>
              </a:solidFill>
            </a:endParaRPr>
          </a:p>
          <a:p>
            <a:pPr marL="328613" lvl="1" indent="0" fontAlgn="auto">
              <a:spcBef>
                <a:spcPts val="0"/>
              </a:spcBef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900" b="1" dirty="0">
                <a:solidFill>
                  <a:srgbClr val="003300"/>
                </a:solidFill>
                <a:latin typeface="Arial Narrow" panose="020B0606020202030204" pitchFamily="34" charset="0"/>
              </a:rPr>
              <a:t>Second </a:t>
            </a:r>
            <a:r>
              <a:rPr lang="tr-TR" sz="29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Phase</a:t>
            </a:r>
            <a:r>
              <a:rPr lang="tr-TR" sz="2900" b="1" dirty="0">
                <a:solidFill>
                  <a:srgbClr val="003300"/>
                </a:solidFill>
                <a:latin typeface="Arial Narrow" panose="020B0606020202030204" pitchFamily="34" charset="0"/>
              </a:rPr>
              <a:t>:</a:t>
            </a:r>
            <a:endParaRPr lang="tr-TR" sz="29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marL="328613" lvl="1" indent="0" fontAlgn="auto">
              <a:spcBef>
                <a:spcPts val="0"/>
              </a:spcBef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endParaRPr lang="tr-TR" sz="2900" b="1" dirty="0">
              <a:solidFill>
                <a:srgbClr val="083EB8"/>
              </a:solidFill>
            </a:endParaRPr>
          </a:p>
          <a:p>
            <a:pPr marL="328613" lvl="1" indent="0" fontAlgn="auto">
              <a:spcBef>
                <a:spcPts val="0"/>
              </a:spcBef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3400" b="1" dirty="0">
                <a:solidFill>
                  <a:srgbClr val="002060"/>
                </a:solidFill>
                <a:latin typeface="Arial Narrow" panose="020B0606020202030204" pitchFamily="34" charset="0"/>
              </a:rPr>
              <a:t>General </a:t>
            </a:r>
            <a:r>
              <a:rPr lang="tr-TR" sz="34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Desing</a:t>
            </a:r>
            <a:r>
              <a:rPr lang="tr-TR" sz="3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34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Study</a:t>
            </a:r>
            <a:r>
              <a:rPr lang="tr-TR" sz="3400" b="1" dirty="0">
                <a:solidFill>
                  <a:srgbClr val="002060"/>
                </a:solidFill>
                <a:latin typeface="Arial Narrow" panose="020B0606020202030204" pitchFamily="34" charset="0"/>
              </a:rPr>
              <a:t> (2002-2005)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by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support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of SPO </a:t>
            </a:r>
            <a:r>
              <a:rPr lang="tr-TR" sz="26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dirty="0">
                <a:solidFill>
                  <a:srgbClr val="003300"/>
                </a:solidFill>
                <a:latin typeface="Arial Narrow" panose="020B0606020202030204" pitchFamily="34" charset="0"/>
              </a:rPr>
              <a:t>(</a:t>
            </a:r>
            <a:r>
              <a:rPr lang="tr-TR" sz="26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Ministry</a:t>
            </a:r>
            <a:r>
              <a:rPr lang="tr-TR" sz="2600" dirty="0">
                <a:solidFill>
                  <a:srgbClr val="003300"/>
                </a:solidFill>
                <a:latin typeface="Arial Narrow" panose="020B0606020202030204" pitchFamily="34" charset="0"/>
              </a:rPr>
              <a:t> of Development since 2011)  </a:t>
            </a:r>
          </a:p>
          <a:p>
            <a:pPr marL="614363" lvl="1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0000FF"/>
              </a:solidFill>
            </a:endParaRPr>
          </a:p>
          <a:p>
            <a:pPr fontAlgn="auto">
              <a:spcAft>
                <a:spcPts val="0"/>
              </a:spcAft>
              <a:tabLst>
                <a:tab pos="433388" algn="l"/>
                <a:tab pos="523875" algn="l"/>
              </a:tabLst>
              <a:defRPr/>
            </a:pPr>
            <a:r>
              <a:rPr lang="en-US" sz="2600" dirty="0">
                <a:solidFill>
                  <a:srgbClr val="FF0000"/>
                </a:solidFill>
              </a:rPr>
              <a:t>Outcome</a:t>
            </a:r>
            <a:r>
              <a:rPr lang="tr-TR" sz="2600" dirty="0">
                <a:solidFill>
                  <a:srgbClr val="FF0000"/>
                </a:solidFill>
              </a:rPr>
              <a:t> : </a:t>
            </a:r>
            <a:r>
              <a:rPr lang="tr-TR" sz="2600" dirty="0">
                <a:solidFill>
                  <a:srgbClr val="002060"/>
                </a:solidFill>
              </a:rPr>
              <a:t>General/</a:t>
            </a:r>
            <a:r>
              <a:rPr lang="tr-TR" sz="2600" dirty="0" err="1">
                <a:solidFill>
                  <a:srgbClr val="002060"/>
                </a:solidFill>
              </a:rPr>
              <a:t>Conceptual</a:t>
            </a:r>
            <a:r>
              <a:rPr lang="tr-TR" sz="2600" dirty="0">
                <a:solidFill>
                  <a:srgbClr val="002060"/>
                </a:solidFill>
              </a:rPr>
              <a:t> Design Report </a:t>
            </a:r>
            <a:r>
              <a:rPr lang="tr-TR" sz="2600" dirty="0" err="1">
                <a:solidFill>
                  <a:srgbClr val="002060"/>
                </a:solidFill>
              </a:rPr>
              <a:t>published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and</a:t>
            </a:r>
            <a:r>
              <a:rPr lang="tr-TR" sz="2600" dirty="0">
                <a:solidFill>
                  <a:srgbClr val="002060"/>
                </a:solidFill>
              </a:rPr>
              <a:t> main </a:t>
            </a:r>
            <a:r>
              <a:rPr lang="tr-TR" sz="2600" dirty="0" err="1">
                <a:solidFill>
                  <a:srgbClr val="002060"/>
                </a:solidFill>
              </a:rPr>
              <a:t>parameters</a:t>
            </a:r>
            <a:r>
              <a:rPr lang="tr-TR" sz="2600" dirty="0">
                <a:solidFill>
                  <a:srgbClr val="002060"/>
                </a:solidFill>
              </a:rPr>
              <a:t>, </a:t>
            </a:r>
            <a:r>
              <a:rPr lang="tr-TR" sz="2600" dirty="0" err="1">
                <a:solidFill>
                  <a:srgbClr val="002060"/>
                </a:solidFill>
              </a:rPr>
              <a:t>types</a:t>
            </a:r>
            <a:r>
              <a:rPr lang="tr-TR" sz="2600" dirty="0">
                <a:solidFill>
                  <a:srgbClr val="002060"/>
                </a:solidFill>
              </a:rPr>
              <a:t>, </a:t>
            </a:r>
            <a:r>
              <a:rPr lang="tr-TR" sz="2600" dirty="0" err="1">
                <a:solidFill>
                  <a:srgbClr val="002060"/>
                </a:solidFill>
              </a:rPr>
              <a:t>and</a:t>
            </a:r>
            <a:r>
              <a:rPr lang="tr-TR" sz="2600" dirty="0">
                <a:solidFill>
                  <a:srgbClr val="002060"/>
                </a:solidFill>
              </a:rPr>
              <a:t>  </a:t>
            </a:r>
            <a:r>
              <a:rPr lang="tr-TR" sz="2600" dirty="0" err="1">
                <a:solidFill>
                  <a:srgbClr val="002060"/>
                </a:solidFill>
              </a:rPr>
              <a:t>research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potentials</a:t>
            </a:r>
            <a:r>
              <a:rPr lang="tr-TR" sz="2600" dirty="0">
                <a:solidFill>
                  <a:srgbClr val="002060"/>
                </a:solidFill>
              </a:rPr>
              <a:t> of </a:t>
            </a:r>
            <a:r>
              <a:rPr lang="tr-TR" sz="2600" dirty="0" err="1">
                <a:solidFill>
                  <a:srgbClr val="002060"/>
                </a:solidFill>
              </a:rPr>
              <a:t>proposed</a:t>
            </a:r>
            <a:r>
              <a:rPr lang="tr-TR" sz="2600" dirty="0">
                <a:solidFill>
                  <a:srgbClr val="002060"/>
                </a:solidFill>
              </a:rPr>
              <a:t> TAC </a:t>
            </a:r>
            <a:r>
              <a:rPr lang="tr-TR" sz="2600" dirty="0" err="1">
                <a:solidFill>
                  <a:srgbClr val="002060"/>
                </a:solidFill>
              </a:rPr>
              <a:t>facilities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are</a:t>
            </a:r>
            <a:r>
              <a:rPr lang="tr-TR" sz="2600" dirty="0">
                <a:solidFill>
                  <a:srgbClr val="002060"/>
                </a:solidFill>
              </a:rPr>
              <a:t> </a:t>
            </a:r>
            <a:r>
              <a:rPr lang="tr-TR" sz="2600" dirty="0" err="1">
                <a:solidFill>
                  <a:srgbClr val="002060"/>
                </a:solidFill>
              </a:rPr>
              <a:t>explained</a:t>
            </a:r>
            <a:r>
              <a:rPr lang="tr-TR" sz="2600" dirty="0">
                <a:solidFill>
                  <a:srgbClr val="002060"/>
                </a:solidFill>
              </a:rPr>
              <a:t>. </a:t>
            </a:r>
          </a:p>
          <a:p>
            <a:pPr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endParaRPr lang="tr-TR" sz="2600" dirty="0">
              <a:solidFill>
                <a:srgbClr val="0000FF"/>
              </a:solidFill>
            </a:endParaRPr>
          </a:p>
          <a:p>
            <a:pPr indent="0">
              <a:buNone/>
              <a:tabLst>
                <a:tab pos="433388" algn="l"/>
                <a:tab pos="523875" algn="l"/>
              </a:tabLst>
              <a:defRPr/>
            </a:pPr>
            <a:r>
              <a:rPr lang="tr-TR" sz="2200" b="1" dirty="0" err="1">
                <a:solidFill>
                  <a:srgbClr val="000066"/>
                </a:solidFill>
              </a:rPr>
              <a:t>Reports</a:t>
            </a:r>
            <a:r>
              <a:rPr lang="tr-TR" sz="2200" b="1" dirty="0">
                <a:solidFill>
                  <a:srgbClr val="000066"/>
                </a:solidFill>
              </a:rPr>
              <a:t>: </a:t>
            </a:r>
          </a:p>
          <a:p>
            <a:pPr indent="0">
              <a:buNone/>
              <a:tabLst>
                <a:tab pos="433388" algn="l"/>
                <a:tab pos="523875" algn="l"/>
              </a:tabLst>
              <a:defRPr/>
            </a:pPr>
            <a:r>
              <a:rPr lang="tr-TR" sz="2200" u="sng" dirty="0">
                <a:hlinkClick r:id="rId3"/>
              </a:rPr>
              <a:t>http://www.tarla.org.tr/thm/tac/YUUP/TAC_Tasarim.pdf</a:t>
            </a:r>
            <a:r>
              <a:rPr lang="tr-TR" sz="2200" u="sng" dirty="0"/>
              <a:t> </a:t>
            </a:r>
            <a:r>
              <a:rPr lang="tr-TR" sz="2200" dirty="0">
                <a:solidFill>
                  <a:srgbClr val="C00000"/>
                </a:solidFill>
              </a:rPr>
              <a:t>     </a:t>
            </a:r>
            <a:endParaRPr lang="tr-TR" sz="2200" dirty="0"/>
          </a:p>
          <a:p>
            <a:pPr indent="0">
              <a:buNone/>
              <a:tabLst>
                <a:tab pos="433388" algn="l"/>
                <a:tab pos="523875" algn="l"/>
              </a:tabLst>
              <a:defRPr/>
            </a:pPr>
            <a:r>
              <a:rPr lang="tr-TR" sz="2200" u="sng" dirty="0">
                <a:hlinkClick r:id="rId4"/>
              </a:rPr>
              <a:t>http://www.tarla.org.tr/thm/tac/YUUP/TacIsinimKaynaklariCDR.pdf</a:t>
            </a:r>
            <a:r>
              <a:rPr lang="en-US" sz="2000" dirty="0"/>
              <a:t> </a:t>
            </a:r>
            <a:r>
              <a:rPr lang="tr-TR" sz="2000" dirty="0"/>
              <a:t>   </a:t>
            </a:r>
          </a:p>
          <a:p>
            <a:pPr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en-US" sz="2000" dirty="0"/>
              <a:t>	</a:t>
            </a:r>
          </a:p>
          <a:p>
            <a:pPr marL="614363" lvl="1" fontAlgn="auto">
              <a:spcBef>
                <a:spcPts val="513"/>
              </a:spcBef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endParaRPr lang="en-US" sz="2000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C13CD970-990C-4369-89A7-955940EA9D38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5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Altbilgi Yer Tutucusu 3">
            <a:extLst>
              <a:ext uri="{FF2B5EF4-FFF2-40B4-BE49-F238E27FC236}">
                <a16:creationId xmlns:a16="http://schemas.microsoft.com/office/drawing/2014/main" xmlns="" id="{61378123-EFC7-4C54-A866-1C3A10978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06596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Başlık 1"/>
          <p:cNvSpPr>
            <a:spLocks noGrp="1"/>
          </p:cNvSpPr>
          <p:nvPr>
            <p:ph type="ctrTitle"/>
          </p:nvPr>
        </p:nvSpPr>
        <p:spPr>
          <a:xfrm>
            <a:off x="598488" y="188913"/>
            <a:ext cx="7772400" cy="503237"/>
          </a:xfrm>
        </p:spPr>
        <p:txBody>
          <a:bodyPr/>
          <a:lstStyle/>
          <a:p>
            <a:pPr eaLnBrk="1" hangingPunct="1"/>
            <a:r>
              <a:rPr lang="en-US" altLang="tr-TR"/>
              <a:t>Phases of the </a:t>
            </a:r>
            <a:r>
              <a:rPr lang="tr-TR" altLang="tr-TR"/>
              <a:t>TAC Project 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107504" y="1052736"/>
            <a:ext cx="8856984" cy="5112791"/>
          </a:xfrm>
          <a:prstGeom prst="rect">
            <a:avLst/>
          </a:prstGeom>
        </p:spPr>
        <p:txBody>
          <a:bodyPr rIns="13208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None/>
              <a:tabLst>
                <a:tab pos="433388" algn="l"/>
                <a:tab pos="523875" algn="l"/>
              </a:tabLst>
              <a:defRPr/>
            </a:pPr>
            <a:r>
              <a:rPr lang="tr-TR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	</a:t>
            </a:r>
            <a:r>
              <a:rPr lang="tr-TR" sz="2400" b="1" dirty="0">
                <a:solidFill>
                  <a:srgbClr val="003300"/>
                </a:solidFill>
                <a:latin typeface="Arial Narrow" panose="020B0606020202030204" pitchFamily="34" charset="0"/>
              </a:rPr>
              <a:t>Third </a:t>
            </a:r>
            <a:r>
              <a:rPr lang="tr-TR" sz="24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Phase</a:t>
            </a:r>
            <a:r>
              <a:rPr lang="tr-TR" sz="2400" b="1" dirty="0">
                <a:solidFill>
                  <a:srgbClr val="003300"/>
                </a:solidFill>
                <a:latin typeface="Arial Narrow" panose="020B0606020202030204" pitchFamily="34" charset="0"/>
              </a:rPr>
              <a:t>:</a:t>
            </a:r>
            <a:endParaRPr lang="tr-TR" sz="2400" dirty="0">
              <a:solidFill>
                <a:srgbClr val="003300"/>
              </a:solidFill>
              <a:latin typeface="Arial Narrow" panose="020B0606020202030204" pitchFamily="34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400" b="1" dirty="0">
                <a:solidFill>
                  <a:srgbClr val="0000FF"/>
                </a:solidFill>
              </a:rPr>
              <a:t> </a:t>
            </a:r>
            <a:endParaRPr lang="tr-TR" sz="2400" b="1" dirty="0">
              <a:solidFill>
                <a:srgbClr val="135D17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400" b="1" dirty="0">
                <a:solidFill>
                  <a:srgbClr val="135D17"/>
                </a:solidFill>
              </a:rPr>
              <a:t>	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Technical Design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Study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and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First </a:t>
            </a:r>
            <a:r>
              <a:rPr lang="tr-TR" sz="26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Facility</a:t>
            </a:r>
            <a:r>
              <a:rPr lang="tr-TR" sz="26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1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by</a:t>
            </a:r>
            <a:r>
              <a:rPr lang="tr-TR" sz="21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tr-TR" sz="21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support</a:t>
            </a:r>
            <a:r>
              <a:rPr lang="tr-TR" sz="2100" b="1" dirty="0">
                <a:solidFill>
                  <a:srgbClr val="002060"/>
                </a:solidFill>
                <a:latin typeface="Arial Narrow" panose="020B0606020202030204" pitchFamily="34" charset="0"/>
              </a:rPr>
              <a:t> of </a:t>
            </a:r>
            <a:r>
              <a:rPr lang="tr-TR" sz="21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Ministry</a:t>
            </a:r>
            <a:r>
              <a:rPr lang="tr-TR" sz="2100" b="1" dirty="0">
                <a:solidFill>
                  <a:srgbClr val="002060"/>
                </a:solidFill>
                <a:latin typeface="Arial Narrow" panose="020B0606020202030204" pitchFamily="34" charset="0"/>
              </a:rPr>
              <a:t> of Development  </a:t>
            </a:r>
            <a:r>
              <a:rPr lang="tr-TR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(2006-2016)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endParaRPr lang="tr-TR" sz="2400" dirty="0">
              <a:solidFill>
                <a:srgbClr val="0E1EB2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400" dirty="0">
                <a:solidFill>
                  <a:srgbClr val="0E1EB2"/>
                </a:solidFill>
              </a:rPr>
              <a:t>	</a:t>
            </a:r>
            <a:r>
              <a:rPr lang="tr-TR" sz="2400" dirty="0">
                <a:solidFill>
                  <a:srgbClr val="0617BA"/>
                </a:solidFill>
              </a:rPr>
              <a:t>TAC </a:t>
            </a:r>
            <a:r>
              <a:rPr lang="tr-TR" sz="2400" dirty="0" err="1">
                <a:solidFill>
                  <a:srgbClr val="0617BA"/>
                </a:solidFill>
              </a:rPr>
              <a:t>collaboration</a:t>
            </a:r>
            <a:r>
              <a:rPr lang="tr-TR" sz="2400" dirty="0">
                <a:solidFill>
                  <a:srgbClr val="0617BA"/>
                </a:solidFill>
              </a:rPr>
              <a:t> is </a:t>
            </a:r>
            <a:r>
              <a:rPr lang="tr-TR" sz="2400" dirty="0" err="1">
                <a:solidFill>
                  <a:srgbClr val="0617BA"/>
                </a:solidFill>
              </a:rPr>
              <a:t>established</a:t>
            </a:r>
            <a:r>
              <a:rPr lang="tr-TR" sz="2400" dirty="0">
                <a:solidFill>
                  <a:srgbClr val="0617BA"/>
                </a:solidFill>
              </a:rPr>
              <a:t> as an </a:t>
            </a:r>
            <a:r>
              <a:rPr lang="tr-TR" sz="2400" dirty="0" err="1">
                <a:solidFill>
                  <a:srgbClr val="0617BA"/>
                </a:solidFill>
              </a:rPr>
              <a:t>inter-university</a:t>
            </a:r>
            <a:r>
              <a:rPr lang="tr-TR" sz="2400" dirty="0">
                <a:solidFill>
                  <a:srgbClr val="0617BA"/>
                </a:solidFill>
              </a:rPr>
              <a:t> (14 </a:t>
            </a:r>
            <a:r>
              <a:rPr lang="tr-TR" sz="2400" dirty="0" err="1">
                <a:solidFill>
                  <a:srgbClr val="0617BA"/>
                </a:solidFill>
              </a:rPr>
              <a:t>Universities</a:t>
            </a:r>
            <a:r>
              <a:rPr lang="tr-TR" sz="2400" dirty="0">
                <a:solidFill>
                  <a:srgbClr val="0617BA"/>
                </a:solidFill>
              </a:rPr>
              <a:t>) </a:t>
            </a:r>
            <a:r>
              <a:rPr lang="tr-TR" sz="2400" dirty="0" err="1">
                <a:solidFill>
                  <a:srgbClr val="0617BA"/>
                </a:solidFill>
              </a:rPr>
              <a:t>collaboration</a:t>
            </a:r>
            <a:r>
              <a:rPr lang="tr-TR" sz="2400" dirty="0">
                <a:solidFill>
                  <a:srgbClr val="0617BA"/>
                </a:solidFill>
              </a:rPr>
              <a:t> </a:t>
            </a:r>
            <a:r>
              <a:rPr lang="tr-TR" sz="2400" dirty="0" err="1">
                <a:solidFill>
                  <a:srgbClr val="0617BA"/>
                </a:solidFill>
              </a:rPr>
              <a:t>under</a:t>
            </a:r>
            <a:r>
              <a:rPr lang="tr-TR" sz="2400" dirty="0">
                <a:solidFill>
                  <a:srgbClr val="0617BA"/>
                </a:solidFill>
              </a:rPr>
              <a:t> </a:t>
            </a:r>
            <a:r>
              <a:rPr lang="tr-TR" sz="2400" dirty="0" err="1">
                <a:solidFill>
                  <a:srgbClr val="0617BA"/>
                </a:solidFill>
              </a:rPr>
              <a:t>the</a:t>
            </a:r>
            <a:r>
              <a:rPr lang="tr-TR" sz="2400" dirty="0">
                <a:solidFill>
                  <a:srgbClr val="0617BA"/>
                </a:solidFill>
              </a:rPr>
              <a:t> </a:t>
            </a:r>
            <a:r>
              <a:rPr lang="tr-TR" sz="2400" dirty="0" err="1">
                <a:solidFill>
                  <a:srgbClr val="0617BA"/>
                </a:solidFill>
              </a:rPr>
              <a:t>coordination</a:t>
            </a:r>
            <a:r>
              <a:rPr lang="tr-TR" sz="2400" dirty="0">
                <a:solidFill>
                  <a:srgbClr val="0617BA"/>
                </a:solidFill>
              </a:rPr>
              <a:t> of Ankara </a:t>
            </a:r>
            <a:r>
              <a:rPr lang="tr-TR" sz="2400" dirty="0" err="1">
                <a:solidFill>
                  <a:srgbClr val="0617BA"/>
                </a:solidFill>
              </a:rPr>
              <a:t>University</a:t>
            </a:r>
            <a:r>
              <a:rPr lang="tr-TR" sz="2400" dirty="0">
                <a:solidFill>
                  <a:srgbClr val="0617BA"/>
                </a:solidFill>
              </a:rPr>
              <a:t> </a:t>
            </a:r>
            <a:endParaRPr lang="tr-TR" dirty="0">
              <a:solidFill>
                <a:srgbClr val="0617BA"/>
              </a:solidFill>
            </a:endParaRPr>
          </a:p>
          <a:p>
            <a:pPr marL="752475" lvl="2" fontAlgn="auto">
              <a:spcAft>
                <a:spcPts val="0"/>
              </a:spcAft>
              <a:buFont typeface="Arial" pitchFamily="34" charset="0"/>
              <a:buNone/>
              <a:tabLst>
                <a:tab pos="433388" algn="l"/>
                <a:tab pos="523875" algn="l"/>
              </a:tabLst>
              <a:defRPr/>
            </a:pPr>
            <a:endParaRPr lang="en-US" dirty="0">
              <a:solidFill>
                <a:srgbClr val="008080"/>
              </a:solidFill>
            </a:endParaRPr>
          </a:p>
          <a:p>
            <a:pPr>
              <a:tabLst>
                <a:tab pos="433388" algn="l"/>
                <a:tab pos="523875" algn="l"/>
              </a:tabLst>
              <a:defRPr/>
            </a:pPr>
            <a:r>
              <a:rPr lang="tr-TR" sz="2800" dirty="0">
                <a:solidFill>
                  <a:srgbClr val="FF0000"/>
                </a:solidFill>
              </a:rPr>
              <a:t>	</a:t>
            </a:r>
            <a:r>
              <a:rPr lang="en-US" sz="2800" dirty="0">
                <a:solidFill>
                  <a:srgbClr val="FF0000"/>
                </a:solidFill>
              </a:rPr>
              <a:t>Outcome</a:t>
            </a:r>
            <a:r>
              <a:rPr lang="tr-TR" sz="2800" dirty="0">
                <a:solidFill>
                  <a:srgbClr val="FF0000"/>
                </a:solidFill>
              </a:rPr>
              <a:t> : </a:t>
            </a: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03300"/>
                </a:solidFill>
              </a:rPr>
              <a:t>- </a:t>
            </a:r>
            <a:r>
              <a:rPr lang="tr-TR" sz="2000" dirty="0" err="1">
                <a:solidFill>
                  <a:srgbClr val="003300"/>
                </a:solidFill>
              </a:rPr>
              <a:t>Institute</a:t>
            </a:r>
            <a:r>
              <a:rPr lang="tr-TR" sz="2000" dirty="0">
                <a:solidFill>
                  <a:srgbClr val="003300"/>
                </a:solidFill>
              </a:rPr>
              <a:t>:  </a:t>
            </a:r>
            <a:r>
              <a:rPr lang="tr-TR" sz="2000" dirty="0" err="1">
                <a:solidFill>
                  <a:srgbClr val="0617BA"/>
                </a:solidFill>
              </a:rPr>
              <a:t>Institute</a:t>
            </a:r>
            <a:r>
              <a:rPr lang="tr-TR" sz="2000" dirty="0">
                <a:solidFill>
                  <a:srgbClr val="0617BA"/>
                </a:solidFill>
              </a:rPr>
              <a:t> of Accelerator Technologies (IAT) is </a:t>
            </a:r>
            <a:r>
              <a:rPr lang="tr-TR" sz="2000" dirty="0" err="1">
                <a:solidFill>
                  <a:srgbClr val="0617BA"/>
                </a:solidFill>
              </a:rPr>
              <a:t>established</a:t>
            </a:r>
            <a:r>
              <a:rPr lang="tr-TR" sz="2000" dirty="0">
                <a:solidFill>
                  <a:srgbClr val="0617BA"/>
                </a:solidFill>
              </a:rPr>
              <a:t> in 2010 </a:t>
            </a:r>
            <a:endParaRPr lang="en-US" sz="2000" dirty="0">
              <a:solidFill>
                <a:srgbClr val="0617BA"/>
              </a:solidFill>
            </a:endParaRP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03300"/>
                </a:solidFill>
              </a:rPr>
              <a:t>- First Facility: </a:t>
            </a:r>
            <a:r>
              <a:rPr lang="tr-TR" sz="2000" dirty="0">
                <a:solidFill>
                  <a:srgbClr val="0617BA"/>
                </a:solidFill>
              </a:rPr>
              <a:t>TARLA Facility (IR FEL &amp; Bremsstrahlung) is fully funded and under construction  </a:t>
            </a: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03300"/>
                </a:solidFill>
              </a:rPr>
              <a:t>- Technical Design </a:t>
            </a:r>
            <a:r>
              <a:rPr lang="tr-TR" sz="2000" dirty="0" err="1">
                <a:solidFill>
                  <a:srgbClr val="003300"/>
                </a:solidFill>
              </a:rPr>
              <a:t>Reports</a:t>
            </a:r>
            <a:r>
              <a:rPr lang="tr-TR" sz="2000" dirty="0">
                <a:solidFill>
                  <a:srgbClr val="003300"/>
                </a:solidFill>
              </a:rPr>
              <a:t> </a:t>
            </a:r>
            <a:r>
              <a:rPr lang="tr-TR" sz="2000" dirty="0" err="1">
                <a:solidFill>
                  <a:srgbClr val="003300"/>
                </a:solidFill>
              </a:rPr>
              <a:t>for</a:t>
            </a:r>
            <a:r>
              <a:rPr lang="tr-TR" sz="2000" dirty="0">
                <a:solidFill>
                  <a:srgbClr val="003300"/>
                </a:solidFill>
              </a:rPr>
              <a:t> </a:t>
            </a:r>
            <a:r>
              <a:rPr lang="tr-TR" sz="2000" dirty="0" err="1">
                <a:solidFill>
                  <a:srgbClr val="003300"/>
                </a:solidFill>
              </a:rPr>
              <a:t>Proposed</a:t>
            </a:r>
            <a:r>
              <a:rPr lang="tr-TR" sz="2000" dirty="0">
                <a:solidFill>
                  <a:srgbClr val="003300"/>
                </a:solidFill>
              </a:rPr>
              <a:t> </a:t>
            </a:r>
            <a:r>
              <a:rPr lang="tr-TR" sz="2000" dirty="0" err="1">
                <a:solidFill>
                  <a:srgbClr val="003300"/>
                </a:solidFill>
              </a:rPr>
              <a:t>Facilities</a:t>
            </a:r>
            <a:r>
              <a:rPr lang="tr-TR" sz="2000" dirty="0">
                <a:solidFill>
                  <a:srgbClr val="003300"/>
                </a:solidFill>
              </a:rPr>
              <a:t>: </a:t>
            </a: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066FF"/>
                </a:solidFill>
              </a:rPr>
              <a:t>			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-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Synchrotron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Radiation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(TURKAY)  </a:t>
            </a:r>
          </a:p>
          <a:p>
            <a:pPr marL="614363" lvl="1" fontAlgn="auto">
              <a:spcAft>
                <a:spcPts val="0"/>
              </a:spcAft>
              <a:buFont typeface="Wingdings 2" pitchFamily="18" charset="2"/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     	- Proton Accelerator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(TURKPRO)</a:t>
            </a: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			- SASE FEL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Facility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(TURKSEL)</a:t>
            </a:r>
          </a:p>
          <a:p>
            <a:pPr marL="328613" lvl="1" indent="0" fontAlgn="auto">
              <a:spcAft>
                <a:spcPts val="0"/>
              </a:spcAft>
              <a:buNone/>
              <a:tabLst>
                <a:tab pos="433388" algn="l"/>
                <a:tab pos="523875" algn="l"/>
              </a:tabLst>
              <a:defRPr/>
            </a:pP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 			-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Particle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</a:rPr>
              <a:t>Factory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</a:rPr>
              <a:t> (TURKFAB)</a:t>
            </a:r>
          </a:p>
        </p:txBody>
      </p:sp>
      <p:sp>
        <p:nvSpPr>
          <p:cNvPr id="9" name="Slayt Numarası Yer Tutucusu 4">
            <a:extLst>
              <a:ext uri="{FF2B5EF4-FFF2-40B4-BE49-F238E27FC236}">
                <a16:creationId xmlns:a16="http://schemas.microsoft.com/office/drawing/2014/main" xmlns="" id="{92EDD5B3-3C0E-40DE-95F2-3BC39E16174B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6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Altbilgi Yer Tutucusu 3">
            <a:extLst>
              <a:ext uri="{FF2B5EF4-FFF2-40B4-BE49-F238E27FC236}">
                <a16:creationId xmlns:a16="http://schemas.microsoft.com/office/drawing/2014/main" xmlns="" id="{F682DDFD-ABF8-454B-A9D4-943FADE8F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20963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848" y="235430"/>
            <a:ext cx="74515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Funding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Agency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Coordination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, Collaboration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and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tr-TR" sz="2000" dirty="0" err="1">
                <a:solidFill>
                  <a:schemeClr val="bg1"/>
                </a:solidFill>
                <a:latin typeface="Arial" charset="0"/>
              </a:rPr>
              <a:t>Facilities</a:t>
            </a:r>
            <a:r>
              <a:rPr lang="tr-TR" sz="2000" dirty="0">
                <a:solidFill>
                  <a:schemeClr val="bg1"/>
                </a:solidFill>
                <a:latin typeface="Arial" charset="0"/>
              </a:rPr>
              <a:t> </a:t>
            </a:r>
            <a:endParaRPr lang="en-GB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3298947" y="971436"/>
            <a:ext cx="2332946" cy="369332"/>
          </a:xfrm>
          <a:prstGeom prst="rect">
            <a:avLst/>
          </a:prstGeom>
          <a:noFill/>
          <a:ln w="19050">
            <a:solidFill>
              <a:srgbClr val="0617BA"/>
            </a:solidFill>
          </a:ln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FF0000"/>
                </a:solidFill>
              </a:rPr>
              <a:t>Government</a:t>
            </a:r>
            <a:r>
              <a:rPr lang="tr-TR" dirty="0">
                <a:solidFill>
                  <a:srgbClr val="FF0000"/>
                </a:solidFill>
              </a:rPr>
              <a:t> of Turkey 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3193660" y="1532636"/>
            <a:ext cx="2602476" cy="369332"/>
          </a:xfrm>
          <a:prstGeom prst="rect">
            <a:avLst/>
          </a:prstGeom>
          <a:solidFill>
            <a:srgbClr val="92D050"/>
          </a:solidFill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Ministry</a:t>
            </a:r>
            <a:r>
              <a:rPr lang="tr-TR" b="1" dirty="0">
                <a:solidFill>
                  <a:srgbClr val="FF0000"/>
                </a:solidFill>
              </a:rPr>
              <a:t> of Development 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2686358" y="2101756"/>
            <a:ext cx="3465628" cy="369332"/>
          </a:xfrm>
          <a:prstGeom prst="rect">
            <a:avLst/>
          </a:prstGeom>
          <a:noFill/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</a:rPr>
              <a:t>  Ankara </a:t>
            </a:r>
            <a:r>
              <a:rPr lang="tr-TR" dirty="0" err="1">
                <a:solidFill>
                  <a:srgbClr val="FF0000"/>
                </a:solidFill>
              </a:rPr>
              <a:t>University</a:t>
            </a:r>
            <a:r>
              <a:rPr lang="tr-TR" dirty="0">
                <a:solidFill>
                  <a:srgbClr val="FF0000"/>
                </a:solidFill>
              </a:rPr>
              <a:t> (</a:t>
            </a:r>
            <a:r>
              <a:rPr lang="tr-TR" dirty="0" err="1">
                <a:solidFill>
                  <a:srgbClr val="FF0000"/>
                </a:solidFill>
              </a:rPr>
              <a:t>Coordinator</a:t>
            </a:r>
            <a:r>
              <a:rPr lang="tr-TR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Aşağı Ok 13"/>
          <p:cNvSpPr/>
          <p:nvPr/>
        </p:nvSpPr>
        <p:spPr>
          <a:xfrm>
            <a:off x="4393415" y="1334573"/>
            <a:ext cx="144016" cy="173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/>
          <p:cNvSpPr txBox="1"/>
          <p:nvPr/>
        </p:nvSpPr>
        <p:spPr>
          <a:xfrm>
            <a:off x="1031162" y="2706677"/>
            <a:ext cx="7272809" cy="738664"/>
          </a:xfrm>
          <a:prstGeom prst="rect">
            <a:avLst/>
          </a:prstGeom>
          <a:solidFill>
            <a:srgbClr val="92D050"/>
          </a:solidFill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b="1" dirty="0" err="1">
                <a:solidFill>
                  <a:srgbClr val="FF0000"/>
                </a:solidFill>
              </a:rPr>
              <a:t>Turkish</a:t>
            </a:r>
            <a:r>
              <a:rPr lang="tr-TR" b="1" dirty="0">
                <a:solidFill>
                  <a:srgbClr val="FF0000"/>
                </a:solidFill>
              </a:rPr>
              <a:t> Accelerator Center Collaboration </a:t>
            </a:r>
          </a:p>
          <a:p>
            <a:pPr algn="ctr"/>
            <a:r>
              <a:rPr lang="tr-TR" sz="1200" dirty="0">
                <a:solidFill>
                  <a:srgbClr val="0617BA"/>
                </a:solidFill>
              </a:rPr>
              <a:t>   Ankara, Gazi, </a:t>
            </a:r>
            <a:r>
              <a:rPr lang="tr-TR" sz="1200" dirty="0" err="1">
                <a:solidFill>
                  <a:srgbClr val="0617BA"/>
                </a:solidFill>
              </a:rPr>
              <a:t>Istanbul</a:t>
            </a:r>
            <a:r>
              <a:rPr lang="tr-TR" sz="1200" dirty="0">
                <a:solidFill>
                  <a:srgbClr val="0617BA"/>
                </a:solidFill>
              </a:rPr>
              <a:t>, Boğaziçi, Doğuş, Gebze Teknik, Uludağ, Dumlupınar, </a:t>
            </a:r>
          </a:p>
          <a:p>
            <a:pPr algn="ctr"/>
            <a:r>
              <a:rPr lang="tr-TR" sz="1200" dirty="0">
                <a:solidFill>
                  <a:srgbClr val="0617BA"/>
                </a:solidFill>
              </a:rPr>
              <a:t>   Osmangazi, Erciyes, Niğde, S. Demirel, Gaziosmanpaşa </a:t>
            </a:r>
            <a:r>
              <a:rPr lang="tr-TR" sz="1200" dirty="0" err="1">
                <a:solidFill>
                  <a:srgbClr val="0617BA"/>
                </a:solidFill>
              </a:rPr>
              <a:t>and</a:t>
            </a:r>
            <a:r>
              <a:rPr lang="tr-TR" sz="1200" dirty="0">
                <a:solidFill>
                  <a:srgbClr val="0617BA"/>
                </a:solidFill>
              </a:rPr>
              <a:t> Adıyaman Universities </a:t>
            </a:r>
            <a:endParaRPr lang="tr-TR" sz="1200" dirty="0">
              <a:solidFill>
                <a:srgbClr val="FF0000"/>
              </a:solidFill>
            </a:endParaRPr>
          </a:p>
        </p:txBody>
      </p:sp>
      <p:sp>
        <p:nvSpPr>
          <p:cNvPr id="17" name="Aşağı Ok 16"/>
          <p:cNvSpPr/>
          <p:nvPr/>
        </p:nvSpPr>
        <p:spPr>
          <a:xfrm>
            <a:off x="4393415" y="1916832"/>
            <a:ext cx="144016" cy="173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Metin kutusu 18"/>
          <p:cNvSpPr txBox="1"/>
          <p:nvPr/>
        </p:nvSpPr>
        <p:spPr>
          <a:xfrm>
            <a:off x="2758781" y="4600161"/>
            <a:ext cx="3685466" cy="369332"/>
          </a:xfrm>
          <a:prstGeom prst="rect">
            <a:avLst/>
          </a:prstGeom>
          <a:noFill/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</a:rPr>
              <a:t>Accelerator </a:t>
            </a:r>
            <a:r>
              <a:rPr lang="tr-TR" dirty="0" err="1">
                <a:solidFill>
                  <a:srgbClr val="FF0000"/>
                </a:solidFill>
              </a:rPr>
              <a:t>Facilities</a:t>
            </a:r>
            <a:r>
              <a:rPr lang="tr-TR" dirty="0">
                <a:solidFill>
                  <a:srgbClr val="FF0000"/>
                </a:solidFill>
              </a:rPr>
              <a:t> (</a:t>
            </a:r>
            <a:r>
              <a:rPr lang="tr-TR" dirty="0" err="1">
                <a:solidFill>
                  <a:srgbClr val="FF0000"/>
                </a:solidFill>
              </a:rPr>
              <a:t>Sub-Projects</a:t>
            </a:r>
            <a:r>
              <a:rPr lang="tr-TR" dirty="0">
                <a:solidFill>
                  <a:srgbClr val="FF0000"/>
                </a:solidFill>
              </a:rPr>
              <a:t>) </a:t>
            </a:r>
          </a:p>
        </p:txBody>
      </p:sp>
      <p:sp>
        <p:nvSpPr>
          <p:cNvPr id="20" name="Aşağı Ok 19"/>
          <p:cNvSpPr/>
          <p:nvPr/>
        </p:nvSpPr>
        <p:spPr>
          <a:xfrm>
            <a:off x="4419612" y="2492896"/>
            <a:ext cx="144016" cy="173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Metin kutusu 22"/>
          <p:cNvSpPr txBox="1"/>
          <p:nvPr/>
        </p:nvSpPr>
        <p:spPr>
          <a:xfrm>
            <a:off x="2123728" y="3792497"/>
            <a:ext cx="4827407" cy="584775"/>
          </a:xfrm>
          <a:prstGeom prst="rect">
            <a:avLst/>
          </a:prstGeom>
          <a:noFill/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</a:rPr>
              <a:t>TAC Board (17 </a:t>
            </a:r>
            <a:r>
              <a:rPr lang="tr-TR" dirty="0" err="1">
                <a:solidFill>
                  <a:srgbClr val="FF0000"/>
                </a:solidFill>
              </a:rPr>
              <a:t>members</a:t>
            </a:r>
            <a:r>
              <a:rPr lang="tr-TR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tr-TR" sz="1400" dirty="0" err="1">
                <a:solidFill>
                  <a:srgbClr val="0617BA"/>
                </a:solidFill>
              </a:rPr>
              <a:t>Director</a:t>
            </a:r>
            <a:r>
              <a:rPr lang="tr-TR" sz="1400" dirty="0">
                <a:solidFill>
                  <a:srgbClr val="0617BA"/>
                </a:solidFill>
              </a:rPr>
              <a:t>: Prof. Dr. Omer Yavas (Ankara </a:t>
            </a:r>
            <a:r>
              <a:rPr lang="tr-TR" sz="1400" dirty="0" err="1">
                <a:solidFill>
                  <a:srgbClr val="0617BA"/>
                </a:solidFill>
              </a:rPr>
              <a:t>Univ</a:t>
            </a:r>
            <a:r>
              <a:rPr lang="tr-TR" sz="1400" dirty="0">
                <a:solidFill>
                  <a:srgbClr val="0617BA"/>
                </a:solidFill>
              </a:rPr>
              <a:t>.) </a:t>
            </a:r>
          </a:p>
        </p:txBody>
      </p:sp>
      <p:sp>
        <p:nvSpPr>
          <p:cNvPr id="24" name="Aşağı Ok 23"/>
          <p:cNvSpPr/>
          <p:nvPr/>
        </p:nvSpPr>
        <p:spPr>
          <a:xfrm>
            <a:off x="4424261" y="3474735"/>
            <a:ext cx="139367" cy="2741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Metin kutusu 25"/>
          <p:cNvSpPr txBox="1"/>
          <p:nvPr/>
        </p:nvSpPr>
        <p:spPr>
          <a:xfrm>
            <a:off x="6151986" y="1554737"/>
            <a:ext cx="2128218" cy="523220"/>
          </a:xfrm>
          <a:prstGeom prst="rect">
            <a:avLst/>
          </a:prstGeom>
          <a:solidFill>
            <a:srgbClr val="1D96A3"/>
          </a:solidFill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chemeClr val="bg1"/>
                </a:solidFill>
              </a:rPr>
              <a:t>International </a:t>
            </a:r>
            <a:r>
              <a:rPr lang="tr-TR" sz="1400" dirty="0" err="1">
                <a:solidFill>
                  <a:schemeClr val="bg1"/>
                </a:solidFill>
              </a:rPr>
              <a:t>Scientific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</a:p>
          <a:p>
            <a:r>
              <a:rPr lang="tr-TR" sz="1400" dirty="0" err="1">
                <a:solidFill>
                  <a:schemeClr val="bg1"/>
                </a:solidFill>
              </a:rPr>
              <a:t>Advisory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  <a:r>
              <a:rPr lang="tr-TR" sz="1400" dirty="0" err="1">
                <a:solidFill>
                  <a:schemeClr val="bg1"/>
                </a:solidFill>
              </a:rPr>
              <a:t>Committee</a:t>
            </a:r>
            <a:r>
              <a:rPr lang="tr-TR" sz="1400" dirty="0">
                <a:solidFill>
                  <a:schemeClr val="bg1"/>
                </a:solidFill>
              </a:rPr>
              <a:t> (ISAC) </a:t>
            </a:r>
          </a:p>
        </p:txBody>
      </p:sp>
      <p:sp>
        <p:nvSpPr>
          <p:cNvPr id="28" name="Metin kutusu 27"/>
          <p:cNvSpPr txBox="1"/>
          <p:nvPr/>
        </p:nvSpPr>
        <p:spPr>
          <a:xfrm>
            <a:off x="435786" y="1554737"/>
            <a:ext cx="2232248" cy="523220"/>
          </a:xfrm>
          <a:prstGeom prst="rect">
            <a:avLst/>
          </a:prstGeom>
          <a:solidFill>
            <a:srgbClr val="1D96A3"/>
          </a:solidFill>
          <a:ln w="19050">
            <a:solidFill>
              <a:srgbClr val="0617BA"/>
            </a:solidFill>
          </a:ln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chemeClr val="bg1"/>
                </a:solidFill>
              </a:rPr>
              <a:t>International Machine  </a:t>
            </a:r>
          </a:p>
          <a:p>
            <a:r>
              <a:rPr lang="tr-TR" sz="1400" dirty="0" err="1">
                <a:solidFill>
                  <a:schemeClr val="bg1"/>
                </a:solidFill>
              </a:rPr>
              <a:t>Advisory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  <a:r>
              <a:rPr lang="tr-TR" sz="1400" dirty="0" err="1">
                <a:solidFill>
                  <a:schemeClr val="bg1"/>
                </a:solidFill>
              </a:rPr>
              <a:t>Committee</a:t>
            </a:r>
            <a:r>
              <a:rPr lang="tr-TR" sz="1400" dirty="0">
                <a:solidFill>
                  <a:schemeClr val="bg1"/>
                </a:solidFill>
              </a:rPr>
              <a:t> (IMAC) </a:t>
            </a:r>
          </a:p>
        </p:txBody>
      </p:sp>
      <p:sp>
        <p:nvSpPr>
          <p:cNvPr id="29" name="Aşağı Ok 28"/>
          <p:cNvSpPr/>
          <p:nvPr/>
        </p:nvSpPr>
        <p:spPr>
          <a:xfrm>
            <a:off x="4396326" y="4397221"/>
            <a:ext cx="144016" cy="173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Satır Belirtme Çizgisi 2 30"/>
          <p:cNvSpPr/>
          <p:nvPr/>
        </p:nvSpPr>
        <p:spPr>
          <a:xfrm>
            <a:off x="7452319" y="5458716"/>
            <a:ext cx="1368153" cy="853699"/>
          </a:xfrm>
          <a:prstGeom prst="borderCallout2">
            <a:avLst>
              <a:gd name="adj1" fmla="val 20016"/>
              <a:gd name="adj2" fmla="val 989"/>
              <a:gd name="adj3" fmla="val 18750"/>
              <a:gd name="adj4" fmla="val -16667"/>
              <a:gd name="adj5" fmla="val -53562"/>
              <a:gd name="adj6" fmla="val -21975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Satır Belirtme Çizgisi 2 31"/>
          <p:cNvSpPr/>
          <p:nvPr/>
        </p:nvSpPr>
        <p:spPr>
          <a:xfrm>
            <a:off x="5594806" y="5436669"/>
            <a:ext cx="1449386" cy="853699"/>
          </a:xfrm>
          <a:prstGeom prst="borderCallout2">
            <a:avLst>
              <a:gd name="adj1" fmla="val 20016"/>
              <a:gd name="adj2" fmla="val 989"/>
              <a:gd name="adj3" fmla="val 18750"/>
              <a:gd name="adj4" fmla="val -16667"/>
              <a:gd name="adj5" fmla="val -51874"/>
              <a:gd name="adj6" fmla="val -7724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Satır Belirtme Çizgisi 2 32"/>
          <p:cNvSpPr/>
          <p:nvPr/>
        </p:nvSpPr>
        <p:spPr>
          <a:xfrm>
            <a:off x="3744162" y="5458715"/>
            <a:ext cx="1442517" cy="853700"/>
          </a:xfrm>
          <a:prstGeom prst="borderCallout2">
            <a:avLst>
              <a:gd name="adj1" fmla="val 20016"/>
              <a:gd name="adj2" fmla="val 989"/>
              <a:gd name="adj3" fmla="val 18750"/>
              <a:gd name="adj4" fmla="val -16667"/>
              <a:gd name="adj5" fmla="val -53538"/>
              <a:gd name="adj6" fmla="val 5009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Satır Belirtme Çizgisi 2 33"/>
          <p:cNvSpPr/>
          <p:nvPr/>
        </p:nvSpPr>
        <p:spPr>
          <a:xfrm>
            <a:off x="2033559" y="5477852"/>
            <a:ext cx="1374956" cy="853699"/>
          </a:xfrm>
          <a:prstGeom prst="borderCallout2">
            <a:avLst>
              <a:gd name="adj1" fmla="val 20016"/>
              <a:gd name="adj2" fmla="val 989"/>
              <a:gd name="adj3" fmla="val 18750"/>
              <a:gd name="adj4" fmla="val -16667"/>
              <a:gd name="adj5" fmla="val -57185"/>
              <a:gd name="adj6" fmla="val 175849"/>
            </a:avLst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Satır Belirtme Çizgisi 2 34"/>
          <p:cNvSpPr/>
          <p:nvPr/>
        </p:nvSpPr>
        <p:spPr>
          <a:xfrm>
            <a:off x="299677" y="5469896"/>
            <a:ext cx="1380330" cy="853699"/>
          </a:xfrm>
          <a:prstGeom prst="borderCallout2">
            <a:avLst>
              <a:gd name="adj1" fmla="val 20016"/>
              <a:gd name="adj2" fmla="val 989"/>
              <a:gd name="adj3" fmla="val 18750"/>
              <a:gd name="adj4" fmla="val -16667"/>
              <a:gd name="adj5" fmla="val -56665"/>
              <a:gd name="adj6" fmla="val 30118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38" name="Metin kutusu 37"/>
          <p:cNvSpPr txBox="1"/>
          <p:nvPr/>
        </p:nvSpPr>
        <p:spPr>
          <a:xfrm>
            <a:off x="323528" y="5477852"/>
            <a:ext cx="1390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TARLA</a:t>
            </a: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IRFEL &amp; </a:t>
            </a:r>
            <a:r>
              <a:rPr lang="tr-TR" sz="1000" b="1" dirty="0" err="1">
                <a:solidFill>
                  <a:srgbClr val="0617BA"/>
                </a:solidFill>
              </a:rPr>
              <a:t>Brems</a:t>
            </a:r>
            <a:r>
              <a:rPr lang="tr-TR" sz="1000" b="1" dirty="0">
                <a:solidFill>
                  <a:srgbClr val="0617BA"/>
                </a:solidFill>
              </a:rPr>
              <a:t>. </a:t>
            </a:r>
            <a:r>
              <a:rPr lang="tr-TR" sz="1000" b="1" dirty="0" err="1">
                <a:solidFill>
                  <a:srgbClr val="0617BA"/>
                </a:solidFill>
              </a:rPr>
              <a:t>Facility</a:t>
            </a:r>
            <a:endParaRPr lang="tr-TR" sz="1000" b="1" dirty="0">
              <a:solidFill>
                <a:srgbClr val="0617BA"/>
              </a:solidFill>
            </a:endParaRP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15-40 </a:t>
            </a:r>
            <a:r>
              <a:rPr lang="tr-TR" sz="1000" b="1" dirty="0" err="1">
                <a:solidFill>
                  <a:srgbClr val="0617BA"/>
                </a:solidFill>
              </a:rPr>
              <a:t>MeV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  <a:r>
              <a:rPr lang="tr-TR" sz="1000" b="1" dirty="0" err="1">
                <a:solidFill>
                  <a:srgbClr val="0617BA"/>
                </a:solidFill>
              </a:rPr>
              <a:t>Sc</a:t>
            </a:r>
            <a:r>
              <a:rPr lang="tr-TR" sz="1000" b="1" dirty="0">
                <a:solidFill>
                  <a:srgbClr val="0617BA"/>
                </a:solidFill>
              </a:rPr>
              <a:t> e- </a:t>
            </a:r>
            <a:r>
              <a:rPr lang="tr-TR" sz="1000" b="1" dirty="0" err="1">
                <a:solidFill>
                  <a:srgbClr val="0617BA"/>
                </a:solidFill>
              </a:rPr>
              <a:t>Linac</a:t>
            </a:r>
            <a:endParaRPr lang="tr-TR" sz="1000" b="1" dirty="0">
              <a:solidFill>
                <a:srgbClr val="0617BA"/>
              </a:solidFill>
            </a:endParaRPr>
          </a:p>
        </p:txBody>
      </p:sp>
      <p:sp>
        <p:nvSpPr>
          <p:cNvPr id="39" name="Metin kutusu 38"/>
          <p:cNvSpPr txBox="1"/>
          <p:nvPr/>
        </p:nvSpPr>
        <p:spPr>
          <a:xfrm>
            <a:off x="320519" y="6331550"/>
            <a:ext cx="1421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b="1" dirty="0">
                <a:solidFill>
                  <a:srgbClr val="7030A0"/>
                </a:solidFill>
              </a:rPr>
              <a:t>Under </a:t>
            </a:r>
            <a:r>
              <a:rPr lang="tr-TR" sz="1200" b="1" dirty="0" err="1">
                <a:solidFill>
                  <a:srgbClr val="7030A0"/>
                </a:solidFill>
              </a:rPr>
              <a:t>construction</a:t>
            </a:r>
            <a:endParaRPr lang="tr-TR" sz="1200" b="1" dirty="0">
              <a:solidFill>
                <a:srgbClr val="7030A0"/>
              </a:solidFill>
            </a:endParaRPr>
          </a:p>
        </p:txBody>
      </p:sp>
      <p:sp>
        <p:nvSpPr>
          <p:cNvPr id="40" name="Metin kutusu 39"/>
          <p:cNvSpPr txBox="1"/>
          <p:nvPr/>
        </p:nvSpPr>
        <p:spPr>
          <a:xfrm>
            <a:off x="2322937" y="6320353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b="1" dirty="0" err="1">
                <a:solidFill>
                  <a:srgbClr val="7030A0"/>
                </a:solidFill>
              </a:rPr>
              <a:t>Designed</a:t>
            </a:r>
            <a:r>
              <a:rPr lang="tr-TR" sz="12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1" name="Metin kutusu 40"/>
          <p:cNvSpPr txBox="1"/>
          <p:nvPr/>
        </p:nvSpPr>
        <p:spPr>
          <a:xfrm>
            <a:off x="4053916" y="630932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b="1" dirty="0" err="1">
                <a:solidFill>
                  <a:srgbClr val="7030A0"/>
                </a:solidFill>
              </a:rPr>
              <a:t>Designed</a:t>
            </a:r>
            <a:r>
              <a:rPr lang="tr-TR" sz="12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2" name="Metin kutusu 41"/>
          <p:cNvSpPr txBox="1"/>
          <p:nvPr/>
        </p:nvSpPr>
        <p:spPr>
          <a:xfrm>
            <a:off x="5913778" y="6282153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b="1" dirty="0" err="1">
                <a:solidFill>
                  <a:srgbClr val="7030A0"/>
                </a:solidFill>
              </a:rPr>
              <a:t>Designed</a:t>
            </a:r>
            <a:r>
              <a:rPr lang="tr-TR" sz="12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3" name="Metin kutusu 42"/>
          <p:cNvSpPr txBox="1"/>
          <p:nvPr/>
        </p:nvSpPr>
        <p:spPr>
          <a:xfrm>
            <a:off x="7781290" y="6320353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b="1" dirty="0" err="1">
                <a:solidFill>
                  <a:srgbClr val="7030A0"/>
                </a:solidFill>
              </a:rPr>
              <a:t>Designed</a:t>
            </a:r>
            <a:r>
              <a:rPr lang="tr-TR" sz="12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7439050" y="5436669"/>
            <a:ext cx="14959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TURKFAB </a:t>
            </a:r>
          </a:p>
          <a:p>
            <a:pPr algn="ctr"/>
            <a:r>
              <a:rPr lang="tr-TR" sz="1000" b="1" dirty="0" err="1">
                <a:solidFill>
                  <a:srgbClr val="0617BA"/>
                </a:solidFill>
              </a:rPr>
              <a:t>Particle</a:t>
            </a:r>
            <a:r>
              <a:rPr lang="tr-TR" sz="1000" b="1" dirty="0">
                <a:solidFill>
                  <a:srgbClr val="0617BA"/>
                </a:solidFill>
              </a:rPr>
              <a:t> (</a:t>
            </a:r>
            <a:r>
              <a:rPr lang="tr-TR" sz="1000" b="1" dirty="0" err="1">
                <a:solidFill>
                  <a:srgbClr val="0617BA"/>
                </a:solidFill>
              </a:rPr>
              <a:t>Charm</a:t>
            </a:r>
            <a:r>
              <a:rPr lang="tr-TR" sz="1000" b="1" dirty="0">
                <a:solidFill>
                  <a:srgbClr val="0617BA"/>
                </a:solidFill>
              </a:rPr>
              <a:t>) </a:t>
            </a:r>
            <a:r>
              <a:rPr lang="tr-TR" sz="1000" b="1" dirty="0" err="1">
                <a:solidFill>
                  <a:srgbClr val="0617BA"/>
                </a:solidFill>
              </a:rPr>
              <a:t>Factory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1 x 3.56 </a:t>
            </a:r>
            <a:r>
              <a:rPr lang="tr-TR" sz="1000" b="1" dirty="0" err="1">
                <a:solidFill>
                  <a:srgbClr val="0617BA"/>
                </a:solidFill>
              </a:rPr>
              <a:t>GeV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e-e+ </a:t>
            </a:r>
            <a:r>
              <a:rPr lang="tr-TR" sz="1000" b="1" dirty="0" err="1">
                <a:solidFill>
                  <a:srgbClr val="0617BA"/>
                </a:solidFill>
              </a:rPr>
              <a:t>Collider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</a:p>
        </p:txBody>
      </p:sp>
      <p:sp>
        <p:nvSpPr>
          <p:cNvPr id="45" name="Metin kutusu 44"/>
          <p:cNvSpPr txBox="1"/>
          <p:nvPr/>
        </p:nvSpPr>
        <p:spPr>
          <a:xfrm>
            <a:off x="5518642" y="5421960"/>
            <a:ext cx="16017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TURKPRO</a:t>
            </a: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Proton &amp; </a:t>
            </a:r>
            <a:r>
              <a:rPr lang="tr-TR" sz="1000" b="1" dirty="0" err="1">
                <a:solidFill>
                  <a:srgbClr val="0617BA"/>
                </a:solidFill>
              </a:rPr>
              <a:t>Neutron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  <a:r>
              <a:rPr lang="tr-TR" sz="1000" b="1" dirty="0" err="1">
                <a:solidFill>
                  <a:srgbClr val="0617BA"/>
                </a:solidFill>
              </a:rPr>
              <a:t>Facility</a:t>
            </a:r>
            <a:endParaRPr lang="tr-TR" sz="1000" b="1" dirty="0">
              <a:solidFill>
                <a:srgbClr val="0617BA"/>
              </a:solidFill>
            </a:endParaRP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3-2000 MeV p Linac </a:t>
            </a:r>
          </a:p>
        </p:txBody>
      </p:sp>
      <p:sp>
        <p:nvSpPr>
          <p:cNvPr id="46" name="Metin kutusu 45"/>
          <p:cNvSpPr txBox="1"/>
          <p:nvPr/>
        </p:nvSpPr>
        <p:spPr>
          <a:xfrm>
            <a:off x="3815794" y="5458715"/>
            <a:ext cx="1351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TURKSEL </a:t>
            </a: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 SASE FEL </a:t>
            </a:r>
            <a:r>
              <a:rPr lang="tr-TR" sz="1000" b="1" dirty="0" err="1">
                <a:solidFill>
                  <a:srgbClr val="0617BA"/>
                </a:solidFill>
              </a:rPr>
              <a:t>Facility</a:t>
            </a:r>
            <a:endParaRPr lang="tr-TR" sz="1000" b="1" dirty="0">
              <a:solidFill>
                <a:srgbClr val="0617BA"/>
              </a:solidFill>
            </a:endParaRP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1-6 </a:t>
            </a:r>
            <a:r>
              <a:rPr lang="tr-TR" sz="1000" b="1" dirty="0" err="1">
                <a:solidFill>
                  <a:srgbClr val="0617BA"/>
                </a:solidFill>
              </a:rPr>
              <a:t>GeV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  <a:r>
              <a:rPr lang="tr-TR" sz="1000" b="1" dirty="0" err="1">
                <a:solidFill>
                  <a:srgbClr val="0617BA"/>
                </a:solidFill>
              </a:rPr>
              <a:t>Sc</a:t>
            </a:r>
            <a:r>
              <a:rPr lang="tr-TR" sz="1000" b="1" dirty="0">
                <a:solidFill>
                  <a:srgbClr val="0617BA"/>
                </a:solidFill>
              </a:rPr>
              <a:t> e- </a:t>
            </a:r>
            <a:r>
              <a:rPr lang="tr-TR" sz="1000" b="1" dirty="0" err="1">
                <a:solidFill>
                  <a:srgbClr val="0617BA"/>
                </a:solidFill>
              </a:rPr>
              <a:t>Linac</a:t>
            </a:r>
            <a:endParaRPr lang="tr-TR" sz="1000" b="1" dirty="0">
              <a:solidFill>
                <a:srgbClr val="0617BA"/>
              </a:solidFill>
            </a:endParaRPr>
          </a:p>
        </p:txBody>
      </p:sp>
      <p:sp>
        <p:nvSpPr>
          <p:cNvPr id="47" name="Metin kutusu 46"/>
          <p:cNvSpPr txBox="1"/>
          <p:nvPr/>
        </p:nvSpPr>
        <p:spPr>
          <a:xfrm>
            <a:off x="2051667" y="5458715"/>
            <a:ext cx="13949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TURKAY</a:t>
            </a:r>
          </a:p>
          <a:p>
            <a:pPr algn="ctr"/>
            <a:r>
              <a:rPr lang="tr-TR" sz="1000" b="1" dirty="0" err="1">
                <a:solidFill>
                  <a:srgbClr val="0617BA"/>
                </a:solidFill>
              </a:rPr>
              <a:t>Synchrotron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  <a:r>
              <a:rPr lang="tr-TR" sz="1000" b="1" dirty="0" err="1">
                <a:solidFill>
                  <a:srgbClr val="0617BA"/>
                </a:solidFill>
              </a:rPr>
              <a:t>Radiation</a:t>
            </a:r>
            <a:endParaRPr lang="tr-TR" sz="1000" b="1" dirty="0">
              <a:solidFill>
                <a:srgbClr val="0617BA"/>
              </a:solidFill>
            </a:endParaRPr>
          </a:p>
          <a:p>
            <a:pPr algn="ctr"/>
            <a:r>
              <a:rPr lang="tr-TR" sz="1000" b="1" dirty="0" err="1">
                <a:solidFill>
                  <a:srgbClr val="0617BA"/>
                </a:solidFill>
              </a:rPr>
              <a:t>Facility</a:t>
            </a:r>
            <a:endParaRPr lang="tr-TR" sz="1000" b="1" dirty="0">
              <a:solidFill>
                <a:srgbClr val="0617BA"/>
              </a:solidFill>
            </a:endParaRPr>
          </a:p>
          <a:p>
            <a:pPr algn="ctr"/>
            <a:r>
              <a:rPr lang="tr-TR" sz="1000" b="1" dirty="0">
                <a:solidFill>
                  <a:srgbClr val="0617BA"/>
                </a:solidFill>
              </a:rPr>
              <a:t>3 </a:t>
            </a:r>
            <a:r>
              <a:rPr lang="tr-TR" sz="1000" b="1" dirty="0" err="1">
                <a:solidFill>
                  <a:srgbClr val="0617BA"/>
                </a:solidFill>
              </a:rPr>
              <a:t>GeV</a:t>
            </a:r>
            <a:r>
              <a:rPr lang="tr-TR" sz="1000" b="1" dirty="0">
                <a:solidFill>
                  <a:srgbClr val="0617BA"/>
                </a:solidFill>
              </a:rPr>
              <a:t> e- </a:t>
            </a:r>
            <a:r>
              <a:rPr lang="tr-TR" sz="1000" b="1" dirty="0" err="1">
                <a:solidFill>
                  <a:srgbClr val="0617BA"/>
                </a:solidFill>
              </a:rPr>
              <a:t>Synchrotron</a:t>
            </a:r>
            <a:r>
              <a:rPr lang="tr-TR" sz="1000" b="1" dirty="0">
                <a:solidFill>
                  <a:srgbClr val="0617BA"/>
                </a:solidFill>
              </a:rPr>
              <a:t> </a:t>
            </a:r>
          </a:p>
          <a:p>
            <a:pPr algn="ctr"/>
            <a:endParaRPr lang="tr-TR" sz="1000" b="1" dirty="0">
              <a:solidFill>
                <a:srgbClr val="0617BA"/>
              </a:solidFill>
            </a:endParaRPr>
          </a:p>
        </p:txBody>
      </p:sp>
      <p:sp>
        <p:nvSpPr>
          <p:cNvPr id="36" name="Slayt Numarası Yer Tutucusu 4">
            <a:extLst>
              <a:ext uri="{FF2B5EF4-FFF2-40B4-BE49-F238E27FC236}">
                <a16:creationId xmlns:a16="http://schemas.microsoft.com/office/drawing/2014/main" xmlns="" id="{F4358133-7C8F-475C-AE47-C95148482331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7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Altbilgi Yer Tutucusu 3">
            <a:extLst>
              <a:ext uri="{FF2B5EF4-FFF2-40B4-BE49-F238E27FC236}">
                <a16:creationId xmlns:a16="http://schemas.microsoft.com/office/drawing/2014/main" xmlns="" id="{354B3C47-94A0-44E3-9628-1E141B313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Yavaş| Ankara </a:t>
            </a:r>
            <a:r>
              <a:rPr lang="tr-TR" dirty="0" err="1"/>
              <a:t>University</a:t>
            </a:r>
            <a:r>
              <a:rPr lang="tr-TR" dirty="0"/>
              <a:t> </a:t>
            </a:r>
          </a:p>
        </p:txBody>
      </p:sp>
      <p:grpSp>
        <p:nvGrpSpPr>
          <p:cNvPr id="48" name="Grup 47">
            <a:extLst>
              <a:ext uri="{FF2B5EF4-FFF2-40B4-BE49-F238E27FC236}">
                <a16:creationId xmlns:a16="http://schemas.microsoft.com/office/drawing/2014/main" xmlns="" id="{B357EF0B-3D8B-48CB-8825-7AA1F934CE95}"/>
              </a:ext>
            </a:extLst>
          </p:cNvPr>
          <p:cNvGrpSpPr/>
          <p:nvPr/>
        </p:nvGrpSpPr>
        <p:grpSpPr>
          <a:xfrm>
            <a:off x="6476484" y="3571930"/>
            <a:ext cx="2652818" cy="1596078"/>
            <a:chOff x="-498" y="409577"/>
            <a:chExt cx="3147628" cy="2448272"/>
          </a:xfrm>
        </p:grpSpPr>
        <p:pic>
          <p:nvPicPr>
            <p:cNvPr id="49" name="Resim 48" descr="C:\Users\pc\Desktop\YUUP 20. YK Top_1.JPG">
              <a:extLst>
                <a:ext uri="{FF2B5EF4-FFF2-40B4-BE49-F238E27FC236}">
                  <a16:creationId xmlns:a16="http://schemas.microsoft.com/office/drawing/2014/main" xmlns="" id="{75112121-E112-4EF5-A515-53AE715DF166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98" y="409577"/>
              <a:ext cx="3147628" cy="24482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Metin kutusu 49">
              <a:extLst>
                <a:ext uri="{FF2B5EF4-FFF2-40B4-BE49-F238E27FC236}">
                  <a16:creationId xmlns:a16="http://schemas.microsoft.com/office/drawing/2014/main" xmlns="" id="{25B5C34D-223E-4087-9757-735768318582}"/>
                </a:ext>
              </a:extLst>
            </p:cNvPr>
            <p:cNvSpPr txBox="1"/>
            <p:nvPr/>
          </p:nvSpPr>
          <p:spPr>
            <a:xfrm>
              <a:off x="33634" y="2404035"/>
              <a:ext cx="2703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C000"/>
                  </a:solidFill>
                </a:rPr>
                <a:t>Board of TAC Collaboration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70920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1 Başlık"/>
          <p:cNvSpPr>
            <a:spLocks noGrp="1"/>
          </p:cNvSpPr>
          <p:nvPr>
            <p:ph type="title"/>
          </p:nvPr>
        </p:nvSpPr>
        <p:spPr>
          <a:xfrm>
            <a:off x="696913" y="-77338"/>
            <a:ext cx="8153400" cy="990601"/>
          </a:xfrm>
        </p:spPr>
        <p:txBody>
          <a:bodyPr/>
          <a:lstStyle/>
          <a:p>
            <a:pPr eaLnBrk="1" hangingPunct="1"/>
            <a:r>
              <a:rPr lang="en-US" altLang="tr-TR" dirty="0">
                <a:cs typeface="Arial" panose="020B0604020202020204" pitchFamily="34" charset="0"/>
              </a:rPr>
              <a:t>TAC </a:t>
            </a:r>
            <a:r>
              <a:rPr lang="tr-TR" altLang="tr-TR" dirty="0">
                <a:cs typeface="Arial" panose="020B0604020202020204" pitchFamily="34" charset="0"/>
              </a:rPr>
              <a:t>C</a:t>
            </a:r>
            <a:r>
              <a:rPr lang="en-US" altLang="tr-TR" dirty="0" err="1">
                <a:cs typeface="Arial" panose="020B0604020202020204" pitchFamily="34" charset="0"/>
              </a:rPr>
              <a:t>ollaboration</a:t>
            </a:r>
            <a:r>
              <a:rPr lang="tr-TR" altLang="tr-TR" dirty="0">
                <a:cs typeface="Arial" panose="020B0604020202020204" pitchFamily="34" charset="0"/>
              </a:rPr>
              <a:t> </a:t>
            </a:r>
            <a:r>
              <a:rPr lang="en-US" altLang="tr-TR" dirty="0">
                <a:cs typeface="Arial" panose="020B0604020202020204" pitchFamily="34" charset="0"/>
              </a:rPr>
              <a:t> </a:t>
            </a:r>
            <a:endParaRPr lang="tr-TR" altLang="tr-TR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6886" y="1201738"/>
            <a:ext cx="83169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44000" indent="-319088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000" b="1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Project Team: 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78 </a:t>
            </a:r>
            <a:r>
              <a:rPr lang="en-US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staff with PhD + 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78</a:t>
            </a:r>
            <a:r>
              <a:rPr lang="en-US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 graduate students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and</a:t>
            </a:r>
            <a:r>
              <a:rPr lang="tr-TR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tr-TR" sz="2000" dirty="0" err="1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engineers</a:t>
            </a:r>
            <a:r>
              <a:rPr lang="en-US" sz="2000" dirty="0">
                <a:solidFill>
                  <a:srgbClr val="0617BA"/>
                </a:solidFill>
                <a:latin typeface="Arial Narrow" panose="020B0606020202030204" pitchFamily="34" charset="0"/>
                <a:cs typeface="Arial" pitchFamily="34" charset="0"/>
              </a:rPr>
              <a:t>  </a:t>
            </a:r>
            <a:endParaRPr lang="tr-TR" sz="2000" dirty="0">
              <a:solidFill>
                <a:srgbClr val="0617BA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en-US" b="1" u="sng" dirty="0">
              <a:solidFill>
                <a:srgbClr val="CC0000"/>
              </a:solidFill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en-US" dirty="0">
              <a:solidFill>
                <a:srgbClr val="CC0000"/>
              </a:solidFill>
              <a:latin typeface="+mn-lt"/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en-US" sz="2000" dirty="0">
              <a:solidFill>
                <a:srgbClr val="0000FF"/>
              </a:solidFill>
              <a:cs typeface="Arial" pitchFamily="34" charset="0"/>
            </a:endParaRPr>
          </a:p>
          <a:p>
            <a:pPr marL="319088" indent="-319088" fontAlgn="auto">
              <a:spcBef>
                <a:spcPct val="5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en-US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1032" name="7 Grup"/>
          <p:cNvGrpSpPr>
            <a:grpSpLocks/>
          </p:cNvGrpSpPr>
          <p:nvPr/>
        </p:nvGrpSpPr>
        <p:grpSpPr bwMode="auto">
          <a:xfrm>
            <a:off x="468313" y="1844675"/>
            <a:ext cx="8382000" cy="3454400"/>
            <a:chOff x="457200" y="2667000"/>
            <a:chExt cx="8382000" cy="3454400"/>
          </a:xfrm>
        </p:grpSpPr>
        <p:sp>
          <p:nvSpPr>
            <p:cNvPr id="1039" name="Text Box 4"/>
            <p:cNvSpPr txBox="1">
              <a:spLocks noChangeArrowheads="1"/>
            </p:cNvSpPr>
            <p:nvPr/>
          </p:nvSpPr>
          <p:spPr bwMode="auto">
            <a:xfrm>
              <a:off x="457200" y="2971800"/>
              <a:ext cx="2895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Ankara University </a:t>
              </a:r>
              <a:r>
                <a:rPr lang="en-US" altLang="tr-TR" sz="1400" b="1">
                  <a:solidFill>
                    <a:srgbClr val="990033"/>
                  </a:solidFill>
                  <a:cs typeface="Arial" panose="020B0604020202020204" pitchFamily="34" charset="0"/>
                </a:rPr>
                <a:t>(Coordinator)</a:t>
              </a:r>
            </a:p>
          </p:txBody>
        </p:sp>
        <p:pic>
          <p:nvPicPr>
            <p:cNvPr id="1040" name="Picture 5" descr="au_amble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0544" y="274160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6" descr="gazi_amblem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944" y="3351201"/>
              <a:ext cx="762000" cy="7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Picture 7" descr="iu_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4744" y="3960801"/>
              <a:ext cx="838200" cy="82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3" name="Text Box 8"/>
            <p:cNvSpPr txBox="1">
              <a:spLocks noChangeArrowheads="1"/>
            </p:cNvSpPr>
            <p:nvPr/>
          </p:nvSpPr>
          <p:spPr bwMode="auto">
            <a:xfrm>
              <a:off x="1981200" y="3581400"/>
              <a:ext cx="16002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Gazi University </a:t>
              </a:r>
            </a:p>
          </p:txBody>
        </p:sp>
        <p:sp>
          <p:nvSpPr>
            <p:cNvPr id="1044" name="Text Box 9"/>
            <p:cNvSpPr txBox="1">
              <a:spLocks noChangeArrowheads="1"/>
            </p:cNvSpPr>
            <p:nvPr/>
          </p:nvSpPr>
          <p:spPr bwMode="auto">
            <a:xfrm>
              <a:off x="838200" y="4267200"/>
              <a:ext cx="1828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İstanbul University </a:t>
              </a:r>
            </a:p>
          </p:txBody>
        </p:sp>
        <p:pic>
          <p:nvPicPr>
            <p:cNvPr id="1045" name="Picture 10" descr="arm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7144" y="5256201"/>
              <a:ext cx="8382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6" name="Picture 11" descr="logo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038600"/>
              <a:ext cx="762000" cy="747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7" name="Picture 12" descr="amble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4691063"/>
              <a:ext cx="838200" cy="81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8" name="Text Box 13"/>
            <p:cNvSpPr txBox="1">
              <a:spLocks noChangeArrowheads="1"/>
            </p:cNvSpPr>
            <p:nvPr/>
          </p:nvSpPr>
          <p:spPr bwMode="auto">
            <a:xfrm>
              <a:off x="1981200" y="49530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Uludağ University </a:t>
              </a:r>
            </a:p>
          </p:txBody>
        </p:sp>
        <p:sp>
          <p:nvSpPr>
            <p:cNvPr id="1049" name="Text Box 14"/>
            <p:cNvSpPr txBox="1">
              <a:spLocks noChangeArrowheads="1"/>
            </p:cNvSpPr>
            <p:nvPr/>
          </p:nvSpPr>
          <p:spPr bwMode="auto">
            <a:xfrm>
              <a:off x="838200" y="5638800"/>
              <a:ext cx="2286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Dumlupınar University </a:t>
              </a:r>
            </a:p>
          </p:txBody>
        </p:sp>
        <p:sp>
          <p:nvSpPr>
            <p:cNvPr id="1050" name="Line 15"/>
            <p:cNvSpPr>
              <a:spLocks noChangeShapeType="1"/>
            </p:cNvSpPr>
            <p:nvPr/>
          </p:nvSpPr>
          <p:spPr bwMode="auto">
            <a:xfrm>
              <a:off x="4648200" y="2971800"/>
              <a:ext cx="0" cy="3124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51" name="Text Box 16"/>
            <p:cNvSpPr txBox="1">
              <a:spLocks noChangeArrowheads="1"/>
            </p:cNvSpPr>
            <p:nvPr/>
          </p:nvSpPr>
          <p:spPr bwMode="auto">
            <a:xfrm>
              <a:off x="5257800" y="42672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Erciyes University </a:t>
              </a:r>
            </a:p>
          </p:txBody>
        </p:sp>
        <p:sp>
          <p:nvSpPr>
            <p:cNvPr id="1052" name="Text Box 17"/>
            <p:cNvSpPr txBox="1">
              <a:spLocks noChangeArrowheads="1"/>
            </p:cNvSpPr>
            <p:nvPr/>
          </p:nvSpPr>
          <p:spPr bwMode="auto">
            <a:xfrm>
              <a:off x="5257800" y="29718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Boğaziçi University </a:t>
              </a:r>
            </a:p>
          </p:txBody>
        </p:sp>
        <p:sp>
          <p:nvSpPr>
            <p:cNvPr id="1053" name="Text Box 18"/>
            <p:cNvSpPr txBox="1">
              <a:spLocks noChangeArrowheads="1"/>
            </p:cNvSpPr>
            <p:nvPr/>
          </p:nvSpPr>
          <p:spPr bwMode="auto">
            <a:xfrm>
              <a:off x="6248400" y="35814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Doğuş University </a:t>
              </a:r>
            </a:p>
          </p:txBody>
        </p:sp>
        <p:sp>
          <p:nvSpPr>
            <p:cNvPr id="1054" name="Text Box 19"/>
            <p:cNvSpPr txBox="1">
              <a:spLocks noChangeArrowheads="1"/>
            </p:cNvSpPr>
            <p:nvPr/>
          </p:nvSpPr>
          <p:spPr bwMode="auto">
            <a:xfrm>
              <a:off x="5943600" y="4953000"/>
              <a:ext cx="2895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Süleyman Demirel University </a:t>
              </a:r>
            </a:p>
          </p:txBody>
        </p:sp>
        <p:sp>
          <p:nvSpPr>
            <p:cNvPr id="1055" name="Text Box 20"/>
            <p:cNvSpPr txBox="1">
              <a:spLocks noChangeArrowheads="1"/>
            </p:cNvSpPr>
            <p:nvPr/>
          </p:nvSpPr>
          <p:spPr bwMode="auto">
            <a:xfrm>
              <a:off x="5424983" y="55467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tr-TR" sz="1400" b="1">
                  <a:cs typeface="Arial" panose="020B0604020202020204" pitchFamily="34" charset="0"/>
                </a:rPr>
                <a:t>Niğde University </a:t>
              </a:r>
            </a:p>
          </p:txBody>
        </p:sp>
        <p:pic>
          <p:nvPicPr>
            <p:cNvPr id="1056" name="Picture 21" descr="bulogo-a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667000"/>
              <a:ext cx="795338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026" name="Object 101"/>
            <p:cNvGraphicFramePr>
              <a:graphicFrameLocks noChangeAspect="1"/>
            </p:cNvGraphicFramePr>
            <p:nvPr/>
          </p:nvGraphicFramePr>
          <p:xfrm>
            <a:off x="7010400" y="5410200"/>
            <a:ext cx="762000" cy="71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16" name="Bit Eşlem Resmi" r:id="rId10" imgW="1009791" imgH="942857" progId="PBrush">
                    <p:embed/>
                  </p:oleObj>
                </mc:Choice>
                <mc:Fallback>
                  <p:oleObj name="Bit Eşlem Resmi" r:id="rId10" imgW="1009791" imgH="942857" progId="PBrush">
                    <p:embed/>
                    <p:pic>
                      <p:nvPicPr>
                        <p:cNvPr id="0" name="Picture 9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10400" y="5410200"/>
                          <a:ext cx="762000" cy="711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102"/>
            <p:cNvGraphicFramePr>
              <a:graphicFrameLocks noChangeAspect="1"/>
            </p:cNvGraphicFramePr>
            <p:nvPr/>
          </p:nvGraphicFramePr>
          <p:xfrm>
            <a:off x="5410200" y="3352800"/>
            <a:ext cx="750888" cy="885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17" name="Bit Eşlem Resmi" r:id="rId12" imgW="828791" imgH="1038370" progId="PBrush">
                    <p:embed/>
                  </p:oleObj>
                </mc:Choice>
                <mc:Fallback>
                  <p:oleObj name="Bit Eşlem Resmi" r:id="rId12" imgW="828791" imgH="1038370" progId="PBrush">
                    <p:embed/>
                    <p:pic>
                      <p:nvPicPr>
                        <p:cNvPr id="0" name="Picture 9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11034"/>
                        <a:stretch>
                          <a:fillRect/>
                        </a:stretch>
                      </p:blipFill>
                      <p:spPr bwMode="auto">
                        <a:xfrm>
                          <a:off x="5410200" y="3352800"/>
                          <a:ext cx="750888" cy="8858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103"/>
            <p:cNvGraphicFramePr>
              <a:graphicFrameLocks noChangeAspect="1"/>
            </p:cNvGraphicFramePr>
            <p:nvPr/>
          </p:nvGraphicFramePr>
          <p:xfrm>
            <a:off x="5105400" y="4724400"/>
            <a:ext cx="790575" cy="847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18" name="Bit Eşlem Resmi" r:id="rId14" imgW="790476" imgH="847843" progId="PBrush">
                    <p:embed/>
                  </p:oleObj>
                </mc:Choice>
                <mc:Fallback>
                  <p:oleObj name="Bit Eşlem Resmi" r:id="rId14" imgW="790476" imgH="847843" progId="PBrush">
                    <p:embed/>
                    <p:pic>
                      <p:nvPicPr>
                        <p:cNvPr id="0" name="Picture 9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400" y="4724400"/>
                          <a:ext cx="790575" cy="847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33" name="Picture 26" descr="C:\Documents and Settings\Ömer.OMER-7D27BB07AA\Desktop\esogu amblem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300663"/>
            <a:ext cx="827087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4"/>
          <p:cNvSpPr txBox="1">
            <a:spLocks noChangeArrowheads="1"/>
          </p:cNvSpPr>
          <p:nvPr/>
        </p:nvSpPr>
        <p:spPr bwMode="auto">
          <a:xfrm>
            <a:off x="1763713" y="5445125"/>
            <a:ext cx="228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400" b="1">
                <a:cs typeface="Arial" panose="020B0604020202020204" pitchFamily="34" charset="0"/>
              </a:rPr>
              <a:t>Osmangazi </a:t>
            </a:r>
            <a:r>
              <a:rPr lang="en-US" altLang="tr-TR" sz="1400" b="1">
                <a:cs typeface="Arial" panose="020B0604020202020204" pitchFamily="34" charset="0"/>
              </a:rPr>
              <a:t>University </a:t>
            </a:r>
          </a:p>
        </p:txBody>
      </p:sp>
      <p:pic>
        <p:nvPicPr>
          <p:cNvPr id="1035" name="Picture 30" descr="C:\Documents and Settings\Ömer.OMER-7D27BB07AA\Desktop\gyte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300663"/>
            <a:ext cx="6588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31 Metin kutusu"/>
          <p:cNvSpPr txBox="1">
            <a:spLocks noChangeArrowheads="1"/>
          </p:cNvSpPr>
          <p:nvPr/>
        </p:nvSpPr>
        <p:spPr bwMode="auto">
          <a:xfrm>
            <a:off x="5795963" y="5373688"/>
            <a:ext cx="22272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1400" b="1"/>
              <a:t>Gebze Institute of </a:t>
            </a:r>
          </a:p>
          <a:p>
            <a:pPr eaLnBrk="1" hangingPunct="1"/>
            <a:r>
              <a:rPr lang="tr-TR" altLang="tr-TR" sz="1400" b="1"/>
              <a:t>Advanced Technologies</a:t>
            </a:r>
          </a:p>
        </p:txBody>
      </p:sp>
      <p:sp>
        <p:nvSpPr>
          <p:cNvPr id="1038" name="33 Metin kutusu"/>
          <p:cNvSpPr txBox="1">
            <a:spLocks noChangeArrowheads="1"/>
          </p:cNvSpPr>
          <p:nvPr/>
        </p:nvSpPr>
        <p:spPr bwMode="auto">
          <a:xfrm>
            <a:off x="684213" y="6165850"/>
            <a:ext cx="799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>
                <a:solidFill>
                  <a:srgbClr val="0E1EB2"/>
                </a:solidFill>
                <a:latin typeface="Calibri" panose="020F0502020204030204" pitchFamily="34" charset="0"/>
              </a:rPr>
              <a:t>In April 2013, Gaziosmanpasa and Adıyaman groups are joined to the collaboration</a:t>
            </a:r>
          </a:p>
        </p:txBody>
      </p:sp>
      <p:sp>
        <p:nvSpPr>
          <p:cNvPr id="3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32" name="Slayt Numarası Yer Tutucusu 4">
            <a:extLst>
              <a:ext uri="{FF2B5EF4-FFF2-40B4-BE49-F238E27FC236}">
                <a16:creationId xmlns:a16="http://schemas.microsoft.com/office/drawing/2014/main" xmlns="" id="{7F82BC2F-FBB8-4921-8702-9C05F6E10DC1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8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7406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2 İçerik Yer Tutucusu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tr-TR" sz="1600">
              <a:solidFill>
                <a:srgbClr val="0066FF"/>
              </a:solidFill>
            </a:endParaRPr>
          </a:p>
          <a:p>
            <a:endParaRPr lang="tr-TR"/>
          </a:p>
        </p:txBody>
      </p:sp>
      <p:pic>
        <p:nvPicPr>
          <p:cNvPr id="15366" name="Picture 12" descr="C:\Documents and Settings\Ömer.OMER-7D27BB07AA\Desktop\TRT Türk\Inst. of Accel. Tech._Open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1592263"/>
            <a:ext cx="39846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" descr="C:\Documents and Settings\Ömer.OMER-7D27BB07AA\Desktop\AÇILIŞ Resim-Video\Açılış Resimleri\Açılış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92263"/>
            <a:ext cx="3986212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9 Metin kutusu"/>
          <p:cNvSpPr txBox="1">
            <a:spLocks noChangeArrowheads="1"/>
          </p:cNvSpPr>
          <p:nvPr/>
        </p:nvSpPr>
        <p:spPr bwMode="auto">
          <a:xfrm>
            <a:off x="719138" y="4113213"/>
            <a:ext cx="13605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600" b="1" dirty="0">
                <a:solidFill>
                  <a:srgbClr val="003300"/>
                </a:solidFill>
                <a:latin typeface="Arial Narrow" panose="020B0606020202030204" pitchFamily="34" charset="0"/>
              </a:rPr>
              <a:t>TARLA </a:t>
            </a:r>
            <a:r>
              <a:rPr lang="tr-TR" sz="16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Facility</a:t>
            </a:r>
            <a:endParaRPr lang="tr-TR" sz="1600" b="1" dirty="0">
              <a:solidFill>
                <a:srgbClr val="003300"/>
              </a:solidFill>
              <a:latin typeface="Arial Narrow" panose="020B0606020202030204" pitchFamily="34" charset="0"/>
            </a:endParaRPr>
          </a:p>
        </p:txBody>
      </p:sp>
      <p:sp>
        <p:nvSpPr>
          <p:cNvPr id="15369" name="10 Metin kutusu"/>
          <p:cNvSpPr txBox="1">
            <a:spLocks noChangeArrowheads="1"/>
          </p:cNvSpPr>
          <p:nvPr/>
        </p:nvSpPr>
        <p:spPr bwMode="auto">
          <a:xfrm>
            <a:off x="5116259" y="4222418"/>
            <a:ext cx="3630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tr-TR" sz="1600" b="1" dirty="0" err="1">
                <a:solidFill>
                  <a:srgbClr val="003300"/>
                </a:solidFill>
                <a:latin typeface="Arial Narrow" panose="020B0606020202030204" pitchFamily="34" charset="0"/>
              </a:rPr>
              <a:t>Institute</a:t>
            </a:r>
            <a:r>
              <a:rPr lang="tr-TR" sz="1600" b="1" dirty="0">
                <a:solidFill>
                  <a:srgbClr val="003300"/>
                </a:solidFill>
                <a:latin typeface="Arial Narrow" panose="020B0606020202030204" pitchFamily="34" charset="0"/>
              </a:rPr>
              <a:t> of Accelerator Technologies (IAT) </a:t>
            </a:r>
            <a:endParaRPr lang="tr-TR" sz="1600" dirty="0">
              <a:solidFill>
                <a:srgbClr val="0033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5370" name="Picture 2" descr="E:\Resim-Video\AÇILIŞ Resim-Video\Açılış Resimleri\Kurdela kesimi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4652963"/>
            <a:ext cx="2411413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5" descr="C:\Documents and Settings\Ömer.OMER-7D27BB07AA\Desktop\IMG_96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0" y="4652963"/>
            <a:ext cx="24828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6" descr="C:\Documents and Settings\Ömer.OMER-7D27BB07AA\Desktop\IMG_959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652963"/>
            <a:ext cx="2538412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6084168" y="6649904"/>
            <a:ext cx="2895600" cy="196131"/>
          </a:xfrm>
        </p:spPr>
        <p:txBody>
          <a:bodyPr/>
          <a:lstStyle/>
          <a:p>
            <a:r>
              <a:rPr lang="tr-TR" dirty="0"/>
              <a:t>Ömer Yavaş | Ankara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2400" dirty="0"/>
              <a:t> TARLA </a:t>
            </a:r>
            <a:r>
              <a:rPr lang="tr-TR" sz="2400" dirty="0" err="1"/>
              <a:t>Facility</a:t>
            </a:r>
            <a:r>
              <a:rPr lang="tr-TR" sz="2400" dirty="0"/>
              <a:t> &amp; </a:t>
            </a:r>
            <a:r>
              <a:rPr lang="tr-TR" sz="2400" dirty="0" err="1"/>
              <a:t>Institute</a:t>
            </a:r>
            <a:r>
              <a:rPr lang="tr-TR" sz="2400" dirty="0"/>
              <a:t> of Accelerator Technologies 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853406" y="1016107"/>
            <a:ext cx="3348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Opening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</a:t>
            </a:r>
            <a:r>
              <a:rPr lang="tr-TR" sz="2000" dirty="0" err="1">
                <a:solidFill>
                  <a:srgbClr val="003300"/>
                </a:solidFill>
                <a:latin typeface="Arial Narrow" panose="020B0606020202030204" pitchFamily="34" charset="0"/>
              </a:rPr>
              <a:t>Ceremony</a:t>
            </a:r>
            <a:r>
              <a:rPr lang="tr-TR" sz="2000" dirty="0">
                <a:solidFill>
                  <a:srgbClr val="003300"/>
                </a:solidFill>
                <a:latin typeface="Arial Narrow" panose="020B0606020202030204" pitchFamily="34" charset="0"/>
              </a:rPr>
              <a:t> (May 9, 2011)</a:t>
            </a:r>
          </a:p>
        </p:txBody>
      </p:sp>
      <p:sp>
        <p:nvSpPr>
          <p:cNvPr id="14" name="Slayt Numarası Yer Tutucusu 4">
            <a:extLst>
              <a:ext uri="{FF2B5EF4-FFF2-40B4-BE49-F238E27FC236}">
                <a16:creationId xmlns:a16="http://schemas.microsoft.com/office/drawing/2014/main" xmlns="" id="{81729AC7-DCFA-4931-A0CF-E49A6F8C532D}"/>
              </a:ext>
            </a:extLst>
          </p:cNvPr>
          <p:cNvSpPr txBox="1">
            <a:spLocks/>
          </p:cNvSpPr>
          <p:nvPr/>
        </p:nvSpPr>
        <p:spPr bwMode="auto">
          <a:xfrm>
            <a:off x="8753982" y="6418265"/>
            <a:ext cx="375320" cy="2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08F63B89-1C6F-4BCD-B324-44D4CD44443D}" type="slidenum">
              <a:rPr lang="tr-TR" altLang="tr-TR" sz="1200" smtClean="0">
                <a:solidFill>
                  <a:srgbClr val="3366FF"/>
                </a:solidFill>
                <a:latin typeface="Calibri" panose="020F0502020204030204" pitchFamily="34" charset="0"/>
              </a:rPr>
              <a:pPr/>
              <a:t>9</a:t>
            </a:fld>
            <a:endParaRPr lang="tr-TR" altLang="tr-TR" sz="12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66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3373</TotalTime>
  <Words>3964</Words>
  <Application>Microsoft Macintosh PowerPoint</Application>
  <PresentationFormat>On-screen Show (4:3)</PresentationFormat>
  <Paragraphs>965</Paragraphs>
  <Slides>43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62" baseType="lpstr">
      <vt:lpstr>Arial Black</vt:lpstr>
      <vt:lpstr>Arial Narrow</vt:lpstr>
      <vt:lpstr>Arial Rounded MT Bold</vt:lpstr>
      <vt:lpstr>Calibri</vt:lpstr>
      <vt:lpstr>Cambria Math</vt:lpstr>
      <vt:lpstr>CMU Sans Serif Demi Condensed</vt:lpstr>
      <vt:lpstr>Courier New</vt:lpstr>
      <vt:lpstr>MS PGothic</vt:lpstr>
      <vt:lpstr>ＭＳ Ｐゴシック</vt:lpstr>
      <vt:lpstr>Symbol</vt:lpstr>
      <vt:lpstr>Times</vt:lpstr>
      <vt:lpstr>Times New Roman</vt:lpstr>
      <vt:lpstr>Wingdings</vt:lpstr>
      <vt:lpstr>Wingdings 2</vt:lpstr>
      <vt:lpstr>ヒラギノ角ゴ ProN W6</vt:lpstr>
      <vt:lpstr>Arial</vt:lpstr>
      <vt:lpstr>Ofis Teması</vt:lpstr>
      <vt:lpstr>Bit Eşlem Resmi</vt:lpstr>
      <vt:lpstr>Slide</vt:lpstr>
      <vt:lpstr>PowerPoint Presentation</vt:lpstr>
      <vt:lpstr>PowerPoint Presentation</vt:lpstr>
      <vt:lpstr>PowerPoint Presentation</vt:lpstr>
      <vt:lpstr> Turkish Acccelerator Center (TAC) Project</vt:lpstr>
      <vt:lpstr>Phases of the TAC Project </vt:lpstr>
      <vt:lpstr>Phases of the TAC Project </vt:lpstr>
      <vt:lpstr>PowerPoint Presentation</vt:lpstr>
      <vt:lpstr>TAC Collaboration  </vt:lpstr>
      <vt:lpstr> TARLA Facility &amp; Institute of Accelerator Technologies </vt:lpstr>
      <vt:lpstr>Institute of Accelerator Technologies (IAT)</vt:lpstr>
      <vt:lpstr>Infrared FEL &amp; Brems. Facility (TARLA) </vt:lpstr>
      <vt:lpstr>Research Potential of TARLA</vt:lpstr>
      <vt:lpstr>International Machine Advisory Committee (IMAC)</vt:lpstr>
      <vt:lpstr> Proposed TAC Facilities </vt:lpstr>
      <vt:lpstr>PowerPoint Presentation</vt:lpstr>
      <vt:lpstr>International Scientific Advisory Committe (ISAC)</vt:lpstr>
      <vt:lpstr> International MoUs in Frame of TAC </vt:lpstr>
      <vt:lpstr>International Collaborations on Light Sources </vt:lpstr>
      <vt:lpstr>International Collaborations on Light Sources </vt:lpstr>
      <vt:lpstr> From 2006 to date  </vt:lpstr>
      <vt:lpstr>Conclusion on TAC &amp; TARLA</vt:lpstr>
      <vt:lpstr>TAEK Proton Accelerator Facility </vt:lpstr>
      <vt:lpstr> </vt:lpstr>
      <vt:lpstr>  Accelerator-Related Ongoing Projects  </vt:lpstr>
      <vt:lpstr>Membership to SESAME</vt:lpstr>
      <vt:lpstr>  TR Participation to CERN CLIC Collaboration </vt:lpstr>
      <vt:lpstr>PowerPoint Presentation</vt:lpstr>
      <vt:lpstr>PowerPoint Presentation</vt:lpstr>
      <vt:lpstr>  Conclusion </vt:lpstr>
      <vt:lpstr>PowerPoint Presentation</vt:lpstr>
      <vt:lpstr>PowerPoint Presentation</vt:lpstr>
      <vt:lpstr>Main Parameters of TARLA Facility           </vt:lpstr>
      <vt:lpstr>Main Parameters of TARLA Facility           </vt:lpstr>
      <vt:lpstr>PowerPoint Presentation</vt:lpstr>
      <vt:lpstr>TAC Synchrotron Radiation Facility (TURKAY) </vt:lpstr>
      <vt:lpstr>Research and User Potential of TURKAY </vt:lpstr>
      <vt:lpstr>TAC Light Sources User Committies and Meetings </vt:lpstr>
      <vt:lpstr>PowerPoint Presentation</vt:lpstr>
      <vt:lpstr>TAC-Proton Accelerator Facility (TURKPRO)</vt:lpstr>
      <vt:lpstr>TAC Proton Accelerator Facility (TURKPRO)</vt:lpstr>
      <vt:lpstr>TAC Particle Factory (TURKFAB)</vt:lpstr>
      <vt:lpstr>TR Participation to CERN Projects </vt:lpstr>
      <vt:lpstr>TAC-ISAC Meetings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Caan</dc:creator>
  <cp:lastModifiedBy>Orhan Cakir</cp:lastModifiedBy>
  <cp:revision>507</cp:revision>
  <cp:lastPrinted>2017-10-06T05:01:20Z</cp:lastPrinted>
  <dcterms:created xsi:type="dcterms:W3CDTF">2013-06-12T08:56:16Z</dcterms:created>
  <dcterms:modified xsi:type="dcterms:W3CDTF">2017-10-06T05:01:27Z</dcterms:modified>
</cp:coreProperties>
</file>