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xlsx" ContentType="application/vnd.openxmlformats-officedocument.spreadsheetml.shee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4" r:id="rId1"/>
  </p:sldMasterIdLst>
  <p:notesMasterIdLst>
    <p:notesMasterId r:id="rId26"/>
  </p:notesMasterIdLst>
  <p:handoutMasterIdLst>
    <p:handoutMasterId r:id="rId27"/>
  </p:handoutMasterIdLst>
  <p:sldIdLst>
    <p:sldId id="275" r:id="rId2"/>
    <p:sldId id="406" r:id="rId3"/>
    <p:sldId id="401" r:id="rId4"/>
    <p:sldId id="402" r:id="rId5"/>
    <p:sldId id="385" r:id="rId6"/>
    <p:sldId id="386" r:id="rId7"/>
    <p:sldId id="403" r:id="rId8"/>
    <p:sldId id="387" r:id="rId9"/>
    <p:sldId id="407" r:id="rId10"/>
    <p:sldId id="389" r:id="rId11"/>
    <p:sldId id="408" r:id="rId12"/>
    <p:sldId id="404" r:id="rId13"/>
    <p:sldId id="397" r:id="rId14"/>
    <p:sldId id="396" r:id="rId15"/>
    <p:sldId id="392" r:id="rId16"/>
    <p:sldId id="399" r:id="rId17"/>
    <p:sldId id="391" r:id="rId18"/>
    <p:sldId id="395" r:id="rId19"/>
    <p:sldId id="393" r:id="rId20"/>
    <p:sldId id="394" r:id="rId21"/>
    <p:sldId id="398" r:id="rId22"/>
    <p:sldId id="405" r:id="rId23"/>
    <p:sldId id="400" r:id="rId24"/>
    <p:sldId id="280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02B8"/>
    <a:srgbClr val="E76EC7"/>
    <a:srgbClr val="EA6860"/>
    <a:srgbClr val="848584"/>
    <a:srgbClr val="22B6FF"/>
    <a:srgbClr val="E23FDD"/>
    <a:srgbClr val="DE33E6"/>
    <a:srgbClr val="0055A0"/>
    <a:srgbClr val="0E5396"/>
    <a:srgbClr val="6E0A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87" autoAdjust="0"/>
    <p:restoredTop sz="93137" autoAdjust="0"/>
  </p:normalViewPr>
  <p:slideViewPr>
    <p:cSldViewPr snapToGrid="0" snapToObjects="1">
      <p:cViewPr>
        <p:scale>
          <a:sx n="94" d="100"/>
          <a:sy n="94" d="100"/>
        </p:scale>
        <p:origin x="-816" y="-4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80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h\HadronLinacs\Linac3\md2017_xenon\LBS_180717\analysi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97831975892666"/>
          <c:y val="0.0982575349838536"/>
          <c:w val="0.737068787940123"/>
          <c:h val="0.565306821097439"/>
        </c:manualLayout>
      </c:layout>
      <c:scatterChart>
        <c:scatterStyle val="smoothMarker"/>
        <c:varyColors val="0"/>
        <c:ser>
          <c:idx val="0"/>
          <c:order val="0"/>
          <c:tx>
            <c:v>Measured 170426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Sheet1!$U$8:$U$25</c:f>
              <c:numCache>
                <c:formatCode>General</c:formatCode>
                <c:ptCount val="18"/>
                <c:pt idx="0">
                  <c:v>1800.0</c:v>
                </c:pt>
                <c:pt idx="1">
                  <c:v>1850.0</c:v>
                </c:pt>
                <c:pt idx="2">
                  <c:v>1900.0</c:v>
                </c:pt>
                <c:pt idx="3">
                  <c:v>1950.0</c:v>
                </c:pt>
                <c:pt idx="4">
                  <c:v>2000.0</c:v>
                </c:pt>
                <c:pt idx="5">
                  <c:v>2100.0</c:v>
                </c:pt>
                <c:pt idx="6">
                  <c:v>2200.0</c:v>
                </c:pt>
                <c:pt idx="7">
                  <c:v>2300.0</c:v>
                </c:pt>
                <c:pt idx="8">
                  <c:v>2400.0</c:v>
                </c:pt>
                <c:pt idx="9">
                  <c:v>2500.0</c:v>
                </c:pt>
                <c:pt idx="10">
                  <c:v>2600.0</c:v>
                </c:pt>
                <c:pt idx="11">
                  <c:v>2650.0</c:v>
                </c:pt>
                <c:pt idx="12">
                  <c:v>2700.0</c:v>
                </c:pt>
                <c:pt idx="13">
                  <c:v>2750.0</c:v>
                </c:pt>
                <c:pt idx="14">
                  <c:v>2800.0</c:v>
                </c:pt>
                <c:pt idx="15">
                  <c:v>2826.0</c:v>
                </c:pt>
                <c:pt idx="16">
                  <c:v>2850.0</c:v>
                </c:pt>
                <c:pt idx="17">
                  <c:v>2900.0</c:v>
                </c:pt>
              </c:numCache>
            </c:numRef>
          </c:xVal>
          <c:yVal>
            <c:numRef>
              <c:f>Sheet1!$V$8:$V$25</c:f>
              <c:numCache>
                <c:formatCode>0.0</c:formatCode>
                <c:ptCount val="18"/>
                <c:pt idx="0">
                  <c:v>11.9858156028369</c:v>
                </c:pt>
                <c:pt idx="1">
                  <c:v>18.93617021276598</c:v>
                </c:pt>
                <c:pt idx="2">
                  <c:v>28.36879432624113</c:v>
                </c:pt>
                <c:pt idx="3">
                  <c:v>37.94326241134746</c:v>
                </c:pt>
                <c:pt idx="4">
                  <c:v>45.39007092198583</c:v>
                </c:pt>
                <c:pt idx="5">
                  <c:v>53.90070921985816</c:v>
                </c:pt>
                <c:pt idx="6">
                  <c:v>56.0283687943262</c:v>
                </c:pt>
                <c:pt idx="7">
                  <c:v>60.99290780141844</c:v>
                </c:pt>
                <c:pt idx="8">
                  <c:v>66.66666666666665</c:v>
                </c:pt>
                <c:pt idx="9">
                  <c:v>69.50354609929078</c:v>
                </c:pt>
                <c:pt idx="10">
                  <c:v>72.3404255319149</c:v>
                </c:pt>
                <c:pt idx="11">
                  <c:v>72.3404255319149</c:v>
                </c:pt>
                <c:pt idx="12">
                  <c:v>74.46808510638293</c:v>
                </c:pt>
                <c:pt idx="13">
                  <c:v>74.46808510638293</c:v>
                </c:pt>
                <c:pt idx="14">
                  <c:v>75.88652482269501</c:v>
                </c:pt>
                <c:pt idx="15">
                  <c:v>75.88652482269501</c:v>
                </c:pt>
                <c:pt idx="16">
                  <c:v>75.88652482269501</c:v>
                </c:pt>
                <c:pt idx="17">
                  <c:v>75.88652482269501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3922-4387-AE9C-CAAC52A92DBD}"/>
            </c:ext>
          </c:extLst>
        </c:ser>
        <c:ser>
          <c:idx val="1"/>
          <c:order val="1"/>
          <c:tx>
            <c:v>Measured 171009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Sheet1!$P$34:$P$51</c:f>
              <c:numCache>
                <c:formatCode>General</c:formatCode>
                <c:ptCount val="18"/>
                <c:pt idx="0">
                  <c:v>2856.0</c:v>
                </c:pt>
                <c:pt idx="1">
                  <c:v>2846.0</c:v>
                </c:pt>
                <c:pt idx="2">
                  <c:v>2836.0</c:v>
                </c:pt>
                <c:pt idx="3">
                  <c:v>2826.0</c:v>
                </c:pt>
                <c:pt idx="4">
                  <c:v>2800.0</c:v>
                </c:pt>
                <c:pt idx="5">
                  <c:v>2750.0</c:v>
                </c:pt>
                <c:pt idx="6">
                  <c:v>2700.0</c:v>
                </c:pt>
                <c:pt idx="7">
                  <c:v>2650.0</c:v>
                </c:pt>
                <c:pt idx="8">
                  <c:v>2600.0</c:v>
                </c:pt>
                <c:pt idx="9">
                  <c:v>2550.0</c:v>
                </c:pt>
                <c:pt idx="10">
                  <c:v>2450.0</c:v>
                </c:pt>
                <c:pt idx="11">
                  <c:v>2350.0</c:v>
                </c:pt>
                <c:pt idx="12">
                  <c:v>2250.0</c:v>
                </c:pt>
                <c:pt idx="13">
                  <c:v>2150.0</c:v>
                </c:pt>
                <c:pt idx="14">
                  <c:v>2050.0</c:v>
                </c:pt>
                <c:pt idx="15">
                  <c:v>1950.0</c:v>
                </c:pt>
                <c:pt idx="16">
                  <c:v>1850.0</c:v>
                </c:pt>
                <c:pt idx="17">
                  <c:v>1750.0</c:v>
                </c:pt>
              </c:numCache>
            </c:numRef>
          </c:xVal>
          <c:yVal>
            <c:numRef>
              <c:f>Sheet1!$Q$34:$Q$51</c:f>
              <c:numCache>
                <c:formatCode>0.0</c:formatCode>
                <c:ptCount val="18"/>
                <c:pt idx="0">
                  <c:v>65.43283582089551</c:v>
                </c:pt>
                <c:pt idx="1">
                  <c:v>68.5970149253732</c:v>
                </c:pt>
                <c:pt idx="2">
                  <c:v>67.04477611940294</c:v>
                </c:pt>
                <c:pt idx="3">
                  <c:v>68.1791044776119</c:v>
                </c:pt>
                <c:pt idx="4">
                  <c:v>65.97014925373135</c:v>
                </c:pt>
                <c:pt idx="5">
                  <c:v>67.04477611940294</c:v>
                </c:pt>
                <c:pt idx="6">
                  <c:v>62.86567164179105</c:v>
                </c:pt>
                <c:pt idx="7">
                  <c:v>63.34328358208952</c:v>
                </c:pt>
                <c:pt idx="8">
                  <c:v>64.4179104477612</c:v>
                </c:pt>
                <c:pt idx="9">
                  <c:v>62.68656716417911</c:v>
                </c:pt>
                <c:pt idx="10">
                  <c:v>61.25373134328358</c:v>
                </c:pt>
                <c:pt idx="11">
                  <c:v>57.61194029850746</c:v>
                </c:pt>
                <c:pt idx="12">
                  <c:v>54.44776119402985</c:v>
                </c:pt>
                <c:pt idx="13">
                  <c:v>53.43283582089552</c:v>
                </c:pt>
                <c:pt idx="14">
                  <c:v>49.73134328358208</c:v>
                </c:pt>
                <c:pt idx="15">
                  <c:v>40.29850746268654</c:v>
                </c:pt>
                <c:pt idx="16">
                  <c:v>23.04477611940299</c:v>
                </c:pt>
                <c:pt idx="17">
                  <c:v>7.343283582089552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3922-4387-AE9C-CAAC52A92D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03999832"/>
        <c:axId val="-2003887736"/>
      </c:scatterChart>
      <c:scatterChart>
        <c:scatterStyle val="lineMarker"/>
        <c:varyColors val="0"/>
        <c:ser>
          <c:idx val="3"/>
          <c:order val="2"/>
          <c:tx>
            <c:v>Simulation 170505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rgbClr val="70AD47"/>
              </a:solidFill>
              <a:ln w="9525">
                <a:solidFill>
                  <a:schemeClr val="accent4"/>
                </a:solidFill>
              </a:ln>
              <a:effectLst/>
            </c:spPr>
          </c:marker>
          <c:dPt>
            <c:idx val="0"/>
            <c:marker>
              <c:symbol val="diamond"/>
              <c:size val="10"/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3922-4387-AE9C-CAAC52A92DBD}"/>
              </c:ext>
            </c:extLst>
          </c:dPt>
          <c:xVal>
            <c:numRef>
              <c:f>Sheet1!$S$15</c:f>
              <c:numCache>
                <c:formatCode>General</c:formatCode>
                <c:ptCount val="1"/>
                <c:pt idx="0">
                  <c:v>2802.875</c:v>
                </c:pt>
              </c:numCache>
            </c:numRef>
          </c:xVal>
          <c:yVal>
            <c:numRef>
              <c:f>Sheet1!$G$15</c:f>
              <c:numCache>
                <c:formatCode>General</c:formatCode>
                <c:ptCount val="1"/>
                <c:pt idx="0">
                  <c:v>68.0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3922-4387-AE9C-CAAC52A92DBD}"/>
            </c:ext>
          </c:extLst>
        </c:ser>
        <c:ser>
          <c:idx val="2"/>
          <c:order val="3"/>
          <c:tx>
            <c:v>Simulation 171009</c:v>
          </c:tx>
          <c:spPr>
            <a:ln w="25400" cap="rnd">
              <a:solidFill>
                <a:srgbClr val="5B9BD5">
                  <a:lumMod val="50000"/>
                </a:srgbClr>
              </a:solidFill>
              <a:round/>
            </a:ln>
            <a:effectLst/>
          </c:spPr>
          <c:marker>
            <c:symbol val="x"/>
            <c:size val="10"/>
            <c:spPr>
              <a:solidFill>
                <a:srgbClr val="70AD47">
                  <a:lumMod val="60000"/>
                  <a:lumOff val="40000"/>
                </a:srgbClr>
              </a:solidFill>
              <a:ln w="9525">
                <a:solidFill>
                  <a:srgbClr val="5B9BD5">
                    <a:lumMod val="50000"/>
                  </a:srgbClr>
                </a:solidFill>
              </a:ln>
              <a:effectLst/>
            </c:spPr>
          </c:marker>
          <c:xVal>
            <c:numRef>
              <c:f>Sheet1!$S$15</c:f>
              <c:numCache>
                <c:formatCode>General</c:formatCode>
                <c:ptCount val="1"/>
                <c:pt idx="0">
                  <c:v>2802.875</c:v>
                </c:pt>
              </c:numCache>
            </c:numRef>
          </c:xVal>
          <c:yVal>
            <c:numRef>
              <c:f>Sheet1!$I$15</c:f>
              <c:numCache>
                <c:formatCode>General</c:formatCode>
                <c:ptCount val="1"/>
                <c:pt idx="0">
                  <c:v>68.4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3922-4387-AE9C-CAAC52A92D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03999832"/>
        <c:axId val="-2003887736"/>
      </c:scatterChart>
      <c:valAx>
        <c:axId val="-2003999832"/>
        <c:scaling>
          <c:orientation val="minMax"/>
          <c:min val="1500.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/>
                  <a:t>ACQ [mV]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03887736"/>
        <c:crosses val="autoZero"/>
        <c:crossBetween val="midCat"/>
      </c:valAx>
      <c:valAx>
        <c:axId val="-2003887736"/>
        <c:scaling>
          <c:orientation val="minMax"/>
          <c:max val="10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/>
                  <a:t>Transmission [%]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0399983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0557508972482794"/>
          <c:y val="0.873945381763761"/>
          <c:w val="0.921500701856831"/>
          <c:h val="0.10753943494975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LBS profiles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0384134005721195"/>
          <c:y val="0.156497890295359"/>
          <c:w val="0.943118775117359"/>
          <c:h val="0.636412837635802"/>
        </c:manualLayout>
      </c:layout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phases!$A$3:$S$3</c:f>
              <c:numCache>
                <c:formatCode>General</c:formatCode>
                <c:ptCount val="19"/>
                <c:pt idx="0">
                  <c:v>-32.4</c:v>
                </c:pt>
                <c:pt idx="1">
                  <c:v>-28.8</c:v>
                </c:pt>
                <c:pt idx="2">
                  <c:v>-25.2</c:v>
                </c:pt>
                <c:pt idx="3">
                  <c:v>-21.6</c:v>
                </c:pt>
                <c:pt idx="4">
                  <c:v>-18.0</c:v>
                </c:pt>
                <c:pt idx="5">
                  <c:v>-14.4</c:v>
                </c:pt>
                <c:pt idx="6">
                  <c:v>-10.8</c:v>
                </c:pt>
                <c:pt idx="7">
                  <c:v>-7.2</c:v>
                </c:pt>
                <c:pt idx="8">
                  <c:v>-3.6</c:v>
                </c:pt>
                <c:pt idx="9">
                  <c:v>0.0</c:v>
                </c:pt>
                <c:pt idx="10">
                  <c:v>3.6</c:v>
                </c:pt>
                <c:pt idx="11">
                  <c:v>7.2</c:v>
                </c:pt>
                <c:pt idx="12">
                  <c:v>10.8</c:v>
                </c:pt>
                <c:pt idx="13">
                  <c:v>14.4</c:v>
                </c:pt>
                <c:pt idx="14">
                  <c:v>18.0</c:v>
                </c:pt>
                <c:pt idx="15">
                  <c:v>21.6</c:v>
                </c:pt>
                <c:pt idx="16">
                  <c:v>25.2</c:v>
                </c:pt>
                <c:pt idx="17">
                  <c:v>28.8</c:v>
                </c:pt>
                <c:pt idx="18">
                  <c:v>32.4</c:v>
                </c:pt>
              </c:numCache>
            </c:numRef>
          </c:xVal>
          <c:yVal>
            <c:numRef>
              <c:f>phases!$A$5:$S$5</c:f>
              <c:numCache>
                <c:formatCode>General</c:formatCode>
                <c:ptCount val="19"/>
                <c:pt idx="0">
                  <c:v>-0.66667</c:v>
                </c:pt>
                <c:pt idx="1">
                  <c:v>0.33333</c:v>
                </c:pt>
                <c:pt idx="2">
                  <c:v>3.366699999999998</c:v>
                </c:pt>
                <c:pt idx="3">
                  <c:v>5.3333</c:v>
                </c:pt>
                <c:pt idx="4">
                  <c:v>7.7</c:v>
                </c:pt>
                <c:pt idx="5">
                  <c:v>10.667</c:v>
                </c:pt>
                <c:pt idx="6">
                  <c:v>13.3</c:v>
                </c:pt>
                <c:pt idx="7">
                  <c:v>18.3</c:v>
                </c:pt>
                <c:pt idx="8">
                  <c:v>24.633</c:v>
                </c:pt>
                <c:pt idx="9">
                  <c:v>35.3</c:v>
                </c:pt>
                <c:pt idx="10">
                  <c:v>88.967</c:v>
                </c:pt>
                <c:pt idx="11">
                  <c:v>1068.0</c:v>
                </c:pt>
                <c:pt idx="12">
                  <c:v>6889.7</c:v>
                </c:pt>
                <c:pt idx="13">
                  <c:v>607.63</c:v>
                </c:pt>
                <c:pt idx="14">
                  <c:v>6.6333</c:v>
                </c:pt>
                <c:pt idx="15">
                  <c:v>16.0</c:v>
                </c:pt>
                <c:pt idx="16">
                  <c:v>5.6333</c:v>
                </c:pt>
                <c:pt idx="17">
                  <c:v>0.63333</c:v>
                </c:pt>
                <c:pt idx="18">
                  <c:v>-0.033333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68D4-43E2-8883-25398C80F7AA}"/>
            </c:ext>
          </c:extLst>
        </c:ser>
        <c:ser>
          <c:idx val="1"/>
          <c:order val="1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phases!$A$3:$S$3</c:f>
              <c:numCache>
                <c:formatCode>General</c:formatCode>
                <c:ptCount val="19"/>
                <c:pt idx="0">
                  <c:v>-32.4</c:v>
                </c:pt>
                <c:pt idx="1">
                  <c:v>-28.8</c:v>
                </c:pt>
                <c:pt idx="2">
                  <c:v>-25.2</c:v>
                </c:pt>
                <c:pt idx="3">
                  <c:v>-21.6</c:v>
                </c:pt>
                <c:pt idx="4">
                  <c:v>-18.0</c:v>
                </c:pt>
                <c:pt idx="5">
                  <c:v>-14.4</c:v>
                </c:pt>
                <c:pt idx="6">
                  <c:v>-10.8</c:v>
                </c:pt>
                <c:pt idx="7">
                  <c:v>-7.2</c:v>
                </c:pt>
                <c:pt idx="8">
                  <c:v>-3.6</c:v>
                </c:pt>
                <c:pt idx="9">
                  <c:v>0.0</c:v>
                </c:pt>
                <c:pt idx="10">
                  <c:v>3.6</c:v>
                </c:pt>
                <c:pt idx="11">
                  <c:v>7.2</c:v>
                </c:pt>
                <c:pt idx="12">
                  <c:v>10.8</c:v>
                </c:pt>
                <c:pt idx="13">
                  <c:v>14.4</c:v>
                </c:pt>
                <c:pt idx="14">
                  <c:v>18.0</c:v>
                </c:pt>
                <c:pt idx="15">
                  <c:v>21.6</c:v>
                </c:pt>
                <c:pt idx="16">
                  <c:v>25.2</c:v>
                </c:pt>
                <c:pt idx="17">
                  <c:v>28.8</c:v>
                </c:pt>
                <c:pt idx="18">
                  <c:v>32.4</c:v>
                </c:pt>
              </c:numCache>
            </c:numRef>
          </c:xVal>
          <c:yVal>
            <c:numRef>
              <c:f>phases!$A$6:$S$6</c:f>
              <c:numCache>
                <c:formatCode>General</c:formatCode>
                <c:ptCount val="19"/>
                <c:pt idx="0">
                  <c:v>0.33333</c:v>
                </c:pt>
                <c:pt idx="1">
                  <c:v>1.3333</c:v>
                </c:pt>
                <c:pt idx="2">
                  <c:v>3.7</c:v>
                </c:pt>
                <c:pt idx="3">
                  <c:v>5.0</c:v>
                </c:pt>
                <c:pt idx="4">
                  <c:v>10.033</c:v>
                </c:pt>
                <c:pt idx="5">
                  <c:v>15.667</c:v>
                </c:pt>
                <c:pt idx="6">
                  <c:v>21.3</c:v>
                </c:pt>
                <c:pt idx="7">
                  <c:v>31.3</c:v>
                </c:pt>
                <c:pt idx="8">
                  <c:v>55.3</c:v>
                </c:pt>
                <c:pt idx="9">
                  <c:v>153.3</c:v>
                </c:pt>
                <c:pt idx="10">
                  <c:v>3008.6</c:v>
                </c:pt>
                <c:pt idx="11">
                  <c:v>5395.3</c:v>
                </c:pt>
                <c:pt idx="12">
                  <c:v>85.333</c:v>
                </c:pt>
                <c:pt idx="13">
                  <c:v>3.6333</c:v>
                </c:pt>
                <c:pt idx="14">
                  <c:v>13.3</c:v>
                </c:pt>
                <c:pt idx="15">
                  <c:v>6.6667</c:v>
                </c:pt>
                <c:pt idx="16">
                  <c:v>3.6333</c:v>
                </c:pt>
                <c:pt idx="17">
                  <c:v>-0.033333</c:v>
                </c:pt>
                <c:pt idx="18">
                  <c:v>-0.36667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68D4-43E2-8883-25398C80F7AA}"/>
            </c:ext>
          </c:extLst>
        </c:ser>
        <c:ser>
          <c:idx val="2"/>
          <c:order val="2"/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phases!$A$3:$S$3</c:f>
              <c:numCache>
                <c:formatCode>General</c:formatCode>
                <c:ptCount val="19"/>
                <c:pt idx="0">
                  <c:v>-32.4</c:v>
                </c:pt>
                <c:pt idx="1">
                  <c:v>-28.8</c:v>
                </c:pt>
                <c:pt idx="2">
                  <c:v>-25.2</c:v>
                </c:pt>
                <c:pt idx="3">
                  <c:v>-21.6</c:v>
                </c:pt>
                <c:pt idx="4">
                  <c:v>-18.0</c:v>
                </c:pt>
                <c:pt idx="5">
                  <c:v>-14.4</c:v>
                </c:pt>
                <c:pt idx="6">
                  <c:v>-10.8</c:v>
                </c:pt>
                <c:pt idx="7">
                  <c:v>-7.2</c:v>
                </c:pt>
                <c:pt idx="8">
                  <c:v>-3.6</c:v>
                </c:pt>
                <c:pt idx="9">
                  <c:v>0.0</c:v>
                </c:pt>
                <c:pt idx="10">
                  <c:v>3.6</c:v>
                </c:pt>
                <c:pt idx="11">
                  <c:v>7.2</c:v>
                </c:pt>
                <c:pt idx="12">
                  <c:v>10.8</c:v>
                </c:pt>
                <c:pt idx="13">
                  <c:v>14.4</c:v>
                </c:pt>
                <c:pt idx="14">
                  <c:v>18.0</c:v>
                </c:pt>
                <c:pt idx="15">
                  <c:v>21.6</c:v>
                </c:pt>
                <c:pt idx="16">
                  <c:v>25.2</c:v>
                </c:pt>
                <c:pt idx="17">
                  <c:v>28.8</c:v>
                </c:pt>
                <c:pt idx="18">
                  <c:v>32.4</c:v>
                </c:pt>
              </c:numCache>
            </c:numRef>
          </c:xVal>
          <c:yVal>
            <c:numRef>
              <c:f>phases!$A$7:$S$7</c:f>
              <c:numCache>
                <c:formatCode>General</c:formatCode>
                <c:ptCount val="19"/>
                <c:pt idx="0">
                  <c:v>0.33333</c:v>
                </c:pt>
                <c:pt idx="1">
                  <c:v>-1.6667</c:v>
                </c:pt>
                <c:pt idx="2">
                  <c:v>-0.3</c:v>
                </c:pt>
                <c:pt idx="3">
                  <c:v>0.0</c:v>
                </c:pt>
                <c:pt idx="4">
                  <c:v>5.0333</c:v>
                </c:pt>
                <c:pt idx="5">
                  <c:v>16.33299999999999</c:v>
                </c:pt>
                <c:pt idx="6">
                  <c:v>25.967</c:v>
                </c:pt>
                <c:pt idx="7">
                  <c:v>61.96700000000001</c:v>
                </c:pt>
                <c:pt idx="8">
                  <c:v>1295.0</c:v>
                </c:pt>
                <c:pt idx="9">
                  <c:v>5165.6</c:v>
                </c:pt>
                <c:pt idx="10">
                  <c:v>843.63</c:v>
                </c:pt>
                <c:pt idx="11">
                  <c:v>5.0</c:v>
                </c:pt>
                <c:pt idx="12">
                  <c:v>4.6667</c:v>
                </c:pt>
                <c:pt idx="13">
                  <c:v>10.967</c:v>
                </c:pt>
                <c:pt idx="14">
                  <c:v>5.3</c:v>
                </c:pt>
                <c:pt idx="15">
                  <c:v>1.6667</c:v>
                </c:pt>
                <c:pt idx="16">
                  <c:v>2.966699999999999</c:v>
                </c:pt>
                <c:pt idx="17">
                  <c:v>-0.033333</c:v>
                </c:pt>
                <c:pt idx="18">
                  <c:v>-4.3667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68D4-43E2-8883-25398C80F7AA}"/>
            </c:ext>
          </c:extLst>
        </c:ser>
        <c:ser>
          <c:idx val="3"/>
          <c:order val="3"/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phases!$A$3:$S$3</c:f>
              <c:numCache>
                <c:formatCode>General</c:formatCode>
                <c:ptCount val="19"/>
                <c:pt idx="0">
                  <c:v>-32.4</c:v>
                </c:pt>
                <c:pt idx="1">
                  <c:v>-28.8</c:v>
                </c:pt>
                <c:pt idx="2">
                  <c:v>-25.2</c:v>
                </c:pt>
                <c:pt idx="3">
                  <c:v>-21.6</c:v>
                </c:pt>
                <c:pt idx="4">
                  <c:v>-18.0</c:v>
                </c:pt>
                <c:pt idx="5">
                  <c:v>-14.4</c:v>
                </c:pt>
                <c:pt idx="6">
                  <c:v>-10.8</c:v>
                </c:pt>
                <c:pt idx="7">
                  <c:v>-7.2</c:v>
                </c:pt>
                <c:pt idx="8">
                  <c:v>-3.6</c:v>
                </c:pt>
                <c:pt idx="9">
                  <c:v>0.0</c:v>
                </c:pt>
                <c:pt idx="10">
                  <c:v>3.6</c:v>
                </c:pt>
                <c:pt idx="11">
                  <c:v>7.2</c:v>
                </c:pt>
                <c:pt idx="12">
                  <c:v>10.8</c:v>
                </c:pt>
                <c:pt idx="13">
                  <c:v>14.4</c:v>
                </c:pt>
                <c:pt idx="14">
                  <c:v>18.0</c:v>
                </c:pt>
                <c:pt idx="15">
                  <c:v>21.6</c:v>
                </c:pt>
                <c:pt idx="16">
                  <c:v>25.2</c:v>
                </c:pt>
                <c:pt idx="17">
                  <c:v>28.8</c:v>
                </c:pt>
                <c:pt idx="18">
                  <c:v>32.4</c:v>
                </c:pt>
              </c:numCache>
            </c:numRef>
          </c:xVal>
          <c:yVal>
            <c:numRef>
              <c:f>phases!$A$8:$S$8</c:f>
              <c:numCache>
                <c:formatCode>General</c:formatCode>
                <c:ptCount val="19"/>
                <c:pt idx="0">
                  <c:v>-1.0</c:v>
                </c:pt>
                <c:pt idx="1">
                  <c:v>0.33333</c:v>
                </c:pt>
                <c:pt idx="2">
                  <c:v>0.033333</c:v>
                </c:pt>
                <c:pt idx="3">
                  <c:v>1.6667</c:v>
                </c:pt>
                <c:pt idx="4">
                  <c:v>5.7</c:v>
                </c:pt>
                <c:pt idx="5">
                  <c:v>32.0</c:v>
                </c:pt>
                <c:pt idx="6">
                  <c:v>287.63</c:v>
                </c:pt>
                <c:pt idx="7">
                  <c:v>4159.6</c:v>
                </c:pt>
                <c:pt idx="8">
                  <c:v>3058.6</c:v>
                </c:pt>
                <c:pt idx="9">
                  <c:v>12.633</c:v>
                </c:pt>
                <c:pt idx="10">
                  <c:v>5.9667</c:v>
                </c:pt>
                <c:pt idx="11">
                  <c:v>2.6667</c:v>
                </c:pt>
                <c:pt idx="12">
                  <c:v>14.0</c:v>
                </c:pt>
                <c:pt idx="13">
                  <c:v>4.3</c:v>
                </c:pt>
                <c:pt idx="14">
                  <c:v>3.3</c:v>
                </c:pt>
                <c:pt idx="15">
                  <c:v>3.0</c:v>
                </c:pt>
                <c:pt idx="16">
                  <c:v>1.3</c:v>
                </c:pt>
                <c:pt idx="17">
                  <c:v>-1.0333</c:v>
                </c:pt>
                <c:pt idx="18">
                  <c:v>-3.366699999999998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3-68D4-43E2-8883-25398C80F7AA}"/>
            </c:ext>
          </c:extLst>
        </c:ser>
        <c:ser>
          <c:idx val="4"/>
          <c:order val="4"/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phases!$A$3:$S$3</c:f>
              <c:numCache>
                <c:formatCode>General</c:formatCode>
                <c:ptCount val="19"/>
                <c:pt idx="0">
                  <c:v>-32.4</c:v>
                </c:pt>
                <c:pt idx="1">
                  <c:v>-28.8</c:v>
                </c:pt>
                <c:pt idx="2">
                  <c:v>-25.2</c:v>
                </c:pt>
                <c:pt idx="3">
                  <c:v>-21.6</c:v>
                </c:pt>
                <c:pt idx="4">
                  <c:v>-18.0</c:v>
                </c:pt>
                <c:pt idx="5">
                  <c:v>-14.4</c:v>
                </c:pt>
                <c:pt idx="6">
                  <c:v>-10.8</c:v>
                </c:pt>
                <c:pt idx="7">
                  <c:v>-7.2</c:v>
                </c:pt>
                <c:pt idx="8">
                  <c:v>-3.6</c:v>
                </c:pt>
                <c:pt idx="9">
                  <c:v>0.0</c:v>
                </c:pt>
                <c:pt idx="10">
                  <c:v>3.6</c:v>
                </c:pt>
                <c:pt idx="11">
                  <c:v>7.2</c:v>
                </c:pt>
                <c:pt idx="12">
                  <c:v>10.8</c:v>
                </c:pt>
                <c:pt idx="13">
                  <c:v>14.4</c:v>
                </c:pt>
                <c:pt idx="14">
                  <c:v>18.0</c:v>
                </c:pt>
                <c:pt idx="15">
                  <c:v>21.6</c:v>
                </c:pt>
                <c:pt idx="16">
                  <c:v>25.2</c:v>
                </c:pt>
                <c:pt idx="17">
                  <c:v>28.8</c:v>
                </c:pt>
                <c:pt idx="18">
                  <c:v>32.4</c:v>
                </c:pt>
              </c:numCache>
            </c:numRef>
          </c:xVal>
          <c:yVal>
            <c:numRef>
              <c:f>phases!$A$9:$S$9</c:f>
              <c:numCache>
                <c:formatCode>General</c:formatCode>
                <c:ptCount val="19"/>
                <c:pt idx="0">
                  <c:v>-1.0</c:v>
                </c:pt>
                <c:pt idx="1">
                  <c:v>-2.6667</c:v>
                </c:pt>
                <c:pt idx="2">
                  <c:v>-0.3</c:v>
                </c:pt>
                <c:pt idx="3">
                  <c:v>6.3333</c:v>
                </c:pt>
                <c:pt idx="4">
                  <c:v>62.367</c:v>
                </c:pt>
                <c:pt idx="5">
                  <c:v>2700.3</c:v>
                </c:pt>
                <c:pt idx="6">
                  <c:v>4363.0</c:v>
                </c:pt>
                <c:pt idx="7">
                  <c:v>41.96700000000001</c:v>
                </c:pt>
                <c:pt idx="8">
                  <c:v>3.966699999999999</c:v>
                </c:pt>
                <c:pt idx="9">
                  <c:v>-0.7</c:v>
                </c:pt>
                <c:pt idx="10">
                  <c:v>1.6333</c:v>
                </c:pt>
                <c:pt idx="11">
                  <c:v>14.667</c:v>
                </c:pt>
                <c:pt idx="12">
                  <c:v>4.6667</c:v>
                </c:pt>
                <c:pt idx="13">
                  <c:v>0.3</c:v>
                </c:pt>
                <c:pt idx="14">
                  <c:v>2.6333</c:v>
                </c:pt>
                <c:pt idx="15">
                  <c:v>-0.66667</c:v>
                </c:pt>
                <c:pt idx="16">
                  <c:v>0.3</c:v>
                </c:pt>
                <c:pt idx="17">
                  <c:v>0.3</c:v>
                </c:pt>
                <c:pt idx="18">
                  <c:v>-4.3667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4-68D4-43E2-8883-25398C80F7AA}"/>
            </c:ext>
          </c:extLst>
        </c:ser>
        <c:ser>
          <c:idx val="5"/>
          <c:order val="5"/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phases!$A$3:$S$3</c:f>
              <c:numCache>
                <c:formatCode>General</c:formatCode>
                <c:ptCount val="19"/>
                <c:pt idx="0">
                  <c:v>-32.4</c:v>
                </c:pt>
                <c:pt idx="1">
                  <c:v>-28.8</c:v>
                </c:pt>
                <c:pt idx="2">
                  <c:v>-25.2</c:v>
                </c:pt>
                <c:pt idx="3">
                  <c:v>-21.6</c:v>
                </c:pt>
                <c:pt idx="4">
                  <c:v>-18.0</c:v>
                </c:pt>
                <c:pt idx="5">
                  <c:v>-14.4</c:v>
                </c:pt>
                <c:pt idx="6">
                  <c:v>-10.8</c:v>
                </c:pt>
                <c:pt idx="7">
                  <c:v>-7.2</c:v>
                </c:pt>
                <c:pt idx="8">
                  <c:v>-3.6</c:v>
                </c:pt>
                <c:pt idx="9">
                  <c:v>0.0</c:v>
                </c:pt>
                <c:pt idx="10">
                  <c:v>3.6</c:v>
                </c:pt>
                <c:pt idx="11">
                  <c:v>7.2</c:v>
                </c:pt>
                <c:pt idx="12">
                  <c:v>10.8</c:v>
                </c:pt>
                <c:pt idx="13">
                  <c:v>14.4</c:v>
                </c:pt>
                <c:pt idx="14">
                  <c:v>18.0</c:v>
                </c:pt>
                <c:pt idx="15">
                  <c:v>21.6</c:v>
                </c:pt>
                <c:pt idx="16">
                  <c:v>25.2</c:v>
                </c:pt>
                <c:pt idx="17">
                  <c:v>28.8</c:v>
                </c:pt>
                <c:pt idx="18">
                  <c:v>32.4</c:v>
                </c:pt>
              </c:numCache>
            </c:numRef>
          </c:xVal>
          <c:yVal>
            <c:numRef>
              <c:f>phases!$A$10:$S$10</c:f>
              <c:numCache>
                <c:formatCode>General</c:formatCode>
                <c:ptCount val="19"/>
                <c:pt idx="0">
                  <c:v>-2.0</c:v>
                </c:pt>
                <c:pt idx="1">
                  <c:v>0.33333</c:v>
                </c:pt>
                <c:pt idx="2">
                  <c:v>0.033333</c:v>
                </c:pt>
                <c:pt idx="3">
                  <c:v>3.6667</c:v>
                </c:pt>
                <c:pt idx="4">
                  <c:v>11.033</c:v>
                </c:pt>
                <c:pt idx="5">
                  <c:v>299.0</c:v>
                </c:pt>
                <c:pt idx="6">
                  <c:v>4538.6</c:v>
                </c:pt>
                <c:pt idx="7">
                  <c:v>2496.3</c:v>
                </c:pt>
                <c:pt idx="8">
                  <c:v>13.967</c:v>
                </c:pt>
                <c:pt idx="9">
                  <c:v>1.3</c:v>
                </c:pt>
                <c:pt idx="10">
                  <c:v>2.6333</c:v>
                </c:pt>
                <c:pt idx="11">
                  <c:v>5.3333</c:v>
                </c:pt>
                <c:pt idx="12">
                  <c:v>11.0</c:v>
                </c:pt>
                <c:pt idx="13">
                  <c:v>-0.033333</c:v>
                </c:pt>
                <c:pt idx="14">
                  <c:v>1.3</c:v>
                </c:pt>
                <c:pt idx="15">
                  <c:v>0.33333</c:v>
                </c:pt>
                <c:pt idx="16">
                  <c:v>-2.7</c:v>
                </c:pt>
                <c:pt idx="17">
                  <c:v>0.3</c:v>
                </c:pt>
                <c:pt idx="18">
                  <c:v>-6.0333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5-68D4-43E2-8883-25398C80F7AA}"/>
            </c:ext>
          </c:extLst>
        </c:ser>
        <c:ser>
          <c:idx val="6"/>
          <c:order val="6"/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phases!$A$3:$S$3</c:f>
              <c:numCache>
                <c:formatCode>General</c:formatCode>
                <c:ptCount val="19"/>
                <c:pt idx="0">
                  <c:v>-32.4</c:v>
                </c:pt>
                <c:pt idx="1">
                  <c:v>-28.8</c:v>
                </c:pt>
                <c:pt idx="2">
                  <c:v>-25.2</c:v>
                </c:pt>
                <c:pt idx="3">
                  <c:v>-21.6</c:v>
                </c:pt>
                <c:pt idx="4">
                  <c:v>-18.0</c:v>
                </c:pt>
                <c:pt idx="5">
                  <c:v>-14.4</c:v>
                </c:pt>
                <c:pt idx="6">
                  <c:v>-10.8</c:v>
                </c:pt>
                <c:pt idx="7">
                  <c:v>-7.2</c:v>
                </c:pt>
                <c:pt idx="8">
                  <c:v>-3.6</c:v>
                </c:pt>
                <c:pt idx="9">
                  <c:v>0.0</c:v>
                </c:pt>
                <c:pt idx="10">
                  <c:v>3.6</c:v>
                </c:pt>
                <c:pt idx="11">
                  <c:v>7.2</c:v>
                </c:pt>
                <c:pt idx="12">
                  <c:v>10.8</c:v>
                </c:pt>
                <c:pt idx="13">
                  <c:v>14.4</c:v>
                </c:pt>
                <c:pt idx="14">
                  <c:v>18.0</c:v>
                </c:pt>
                <c:pt idx="15">
                  <c:v>21.6</c:v>
                </c:pt>
                <c:pt idx="16">
                  <c:v>25.2</c:v>
                </c:pt>
                <c:pt idx="17">
                  <c:v>28.8</c:v>
                </c:pt>
                <c:pt idx="18">
                  <c:v>32.4</c:v>
                </c:pt>
              </c:numCache>
            </c:numRef>
          </c:xVal>
          <c:yVal>
            <c:numRef>
              <c:f>phases!$A$11:$S$11</c:f>
              <c:numCache>
                <c:formatCode>General</c:formatCode>
                <c:ptCount val="19"/>
                <c:pt idx="0">
                  <c:v>-2.0</c:v>
                </c:pt>
                <c:pt idx="1">
                  <c:v>0.66667</c:v>
                </c:pt>
                <c:pt idx="2">
                  <c:v>0.033333</c:v>
                </c:pt>
                <c:pt idx="3">
                  <c:v>4.0</c:v>
                </c:pt>
                <c:pt idx="4">
                  <c:v>5.7</c:v>
                </c:pt>
                <c:pt idx="5">
                  <c:v>7.0</c:v>
                </c:pt>
                <c:pt idx="6">
                  <c:v>11.633</c:v>
                </c:pt>
                <c:pt idx="7">
                  <c:v>15.3</c:v>
                </c:pt>
                <c:pt idx="8">
                  <c:v>24.3</c:v>
                </c:pt>
                <c:pt idx="9">
                  <c:v>38.96700000000001</c:v>
                </c:pt>
                <c:pt idx="10">
                  <c:v>163.97</c:v>
                </c:pt>
                <c:pt idx="11">
                  <c:v>3975.3</c:v>
                </c:pt>
                <c:pt idx="12">
                  <c:v>4701.3</c:v>
                </c:pt>
                <c:pt idx="13">
                  <c:v>16.967</c:v>
                </c:pt>
                <c:pt idx="14">
                  <c:v>5.9667</c:v>
                </c:pt>
                <c:pt idx="15">
                  <c:v>16.66700000000001</c:v>
                </c:pt>
                <c:pt idx="16">
                  <c:v>1.6333</c:v>
                </c:pt>
                <c:pt idx="17">
                  <c:v>-1.0333</c:v>
                </c:pt>
                <c:pt idx="18">
                  <c:v>-3.0333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6-68D4-43E2-8883-25398C80F7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17863992"/>
        <c:axId val="-2018498584"/>
      </c:scatterChart>
      <c:valAx>
        <c:axId val="-20178639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mm</a:t>
                </a:r>
              </a:p>
            </c:rich>
          </c:tx>
          <c:layout>
            <c:manualLayout>
              <c:xMode val="edge"/>
              <c:yMode val="edge"/>
              <c:x val="0.46817836540445"/>
              <c:y val="0.782630772300863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18498584"/>
        <c:crosses val="autoZero"/>
        <c:crossBetween val="midCat"/>
      </c:valAx>
      <c:valAx>
        <c:axId val="-20184985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178639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33226793640624"/>
          <c:y val="0.870985256196124"/>
          <c:w val="0.687314495950764"/>
          <c:h val="0.12901474380387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C3C69A-03FB-6E4A-B7EB-FF30DF587EB5}" type="datetime1">
              <a:rPr lang="en-US" smtClean="0"/>
              <a:pPr/>
              <a:t>12/10/17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6EC1ED-C620-F147-804C-8EF761D1A9C8}" type="datetime1">
              <a:rPr lang="en-US" smtClean="0"/>
              <a:pPr/>
              <a:t>12/10/17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5631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E539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rgbClr val="0E5396"/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3762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4857750"/>
          </a:xfrm>
        </p:spPr>
        <p:txBody>
          <a:bodyPr/>
          <a:lstStyle>
            <a:lvl1pPr marL="180000" indent="-187200">
              <a:spcBef>
                <a:spcPts val="1600"/>
              </a:spcBef>
              <a:spcAft>
                <a:spcPts val="400"/>
              </a:spcAft>
              <a:buFont typeface="Arial"/>
              <a:buChar char="•"/>
              <a:defRPr sz="1700" b="1">
                <a:solidFill>
                  <a:srgbClr val="0055A0"/>
                </a:solidFill>
              </a:defRPr>
            </a:lvl1pPr>
            <a:lvl2pPr marL="381600" indent="-194400"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/>
            </a:lvl2pPr>
            <a:lvl3pPr>
              <a:spcBef>
                <a:spcPts val="0"/>
              </a:spcBef>
              <a:spcAft>
                <a:spcPts val="200"/>
              </a:spcAft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6198"/>
            <a:ext cx="8229600" cy="4735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image" Target="../media/image17.png"/><Relationship Id="rId9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2.emf"/><Relationship Id="rId3" Type="http://schemas.openxmlformats.org/officeDocument/2006/relationships/chart" Target="../charts/char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67" y="2956859"/>
            <a:ext cx="8701471" cy="1344706"/>
          </a:xfrm>
        </p:spPr>
        <p:txBody>
          <a:bodyPr>
            <a:normAutofit/>
          </a:bodyPr>
          <a:lstStyle/>
          <a:p>
            <a:r>
              <a:rPr lang="en-US" sz="3300" dirty="0" smtClean="0"/>
              <a:t>2017 LIU ions </a:t>
            </a:r>
            <a:r>
              <a:rPr lang="en-US" sz="3300" dirty="0" smtClean="0"/>
              <a:t>MDs - status </a:t>
            </a:r>
            <a:endParaRPr lang="en-US" sz="33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667" y="4301565"/>
            <a:ext cx="8701471" cy="1565834"/>
          </a:xfrm>
        </p:spPr>
        <p:txBody>
          <a:bodyPr>
            <a:normAutofit/>
          </a:bodyPr>
          <a:lstStyle/>
          <a:p>
            <a:pPr>
              <a:spcBef>
                <a:spcPts val="400"/>
              </a:spcBef>
            </a:pPr>
            <a:r>
              <a:rPr lang="en-US" dirty="0" smtClean="0">
                <a:solidFill>
                  <a:srgbClr val="FFFFFF"/>
                </a:solidFill>
              </a:rPr>
              <a:t>H. Bartosik and Giovanni Rumolo</a:t>
            </a:r>
          </a:p>
          <a:p>
            <a:pPr>
              <a:spcBef>
                <a:spcPts val="400"/>
              </a:spcBef>
            </a:pPr>
            <a:endParaRPr lang="en-US" dirty="0" smtClean="0">
              <a:solidFill>
                <a:srgbClr val="FFFFFF"/>
              </a:solidFill>
            </a:endParaRPr>
          </a:p>
          <a:p>
            <a:pPr>
              <a:spcBef>
                <a:spcPts val="400"/>
              </a:spcBef>
            </a:pPr>
            <a:r>
              <a:rPr lang="en-US" dirty="0" smtClean="0">
                <a:solidFill>
                  <a:srgbClr val="FFFFFF"/>
                </a:solidFill>
              </a:rPr>
              <a:t>for the Linac3 and LEIR study </a:t>
            </a:r>
            <a:r>
              <a:rPr lang="en-US" dirty="0" smtClean="0">
                <a:solidFill>
                  <a:srgbClr val="FFFFFF"/>
                </a:solidFill>
              </a:rPr>
              <a:t>team </a:t>
            </a:r>
          </a:p>
          <a:p>
            <a:pPr>
              <a:spcBef>
                <a:spcPts val="400"/>
              </a:spcBef>
            </a:pPr>
            <a:r>
              <a:rPr lang="en-US" dirty="0" smtClean="0">
                <a:solidFill>
                  <a:srgbClr val="FFFFFF"/>
                </a:solidFill>
              </a:rPr>
              <a:t>(contributors on next slide)</a:t>
            </a:r>
            <a:endParaRPr lang="en-US" dirty="0" smtClean="0">
              <a:solidFill>
                <a:srgbClr val="FF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2667" y="6361668"/>
            <a:ext cx="1814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October 13, </a:t>
            </a:r>
            <a:r>
              <a:rPr lang="en-US" dirty="0" smtClean="0"/>
              <a:t>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614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Xe</a:t>
            </a:r>
            <a:r>
              <a:rPr lang="en-US" dirty="0" smtClean="0"/>
              <a:t> MDs with high intensity / “NOMINAL”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5355296"/>
          </a:xfrm>
        </p:spPr>
        <p:txBody>
          <a:bodyPr>
            <a:normAutofit/>
          </a:bodyPr>
          <a:lstStyle/>
          <a:p>
            <a:r>
              <a:rPr lang="en-US" dirty="0" smtClean="0"/>
              <a:t>Cooling </a:t>
            </a:r>
          </a:p>
          <a:p>
            <a:pPr lvl="1"/>
            <a:r>
              <a:rPr lang="en-US" b="1" dirty="0" smtClean="0"/>
              <a:t>Benchmark </a:t>
            </a:r>
            <a:r>
              <a:rPr lang="en-US" b="1" dirty="0"/>
              <a:t>of </a:t>
            </a:r>
            <a:r>
              <a:rPr lang="en-US" b="1" dirty="0" smtClean="0"/>
              <a:t>cooling efficiency with simulation tools</a:t>
            </a:r>
          </a:p>
          <a:p>
            <a:pPr lvl="1"/>
            <a:r>
              <a:rPr lang="en-US" dirty="0" smtClean="0"/>
              <a:t>Maximize accumulated intensity with 100 </a:t>
            </a:r>
            <a:r>
              <a:rPr lang="en-US" dirty="0" err="1" smtClean="0"/>
              <a:t>ms</a:t>
            </a:r>
            <a:r>
              <a:rPr lang="en-US" dirty="0" smtClean="0"/>
              <a:t> injection spacing</a:t>
            </a:r>
          </a:p>
          <a:p>
            <a:r>
              <a:rPr lang="en-US" dirty="0" smtClean="0"/>
              <a:t>RF </a:t>
            </a:r>
            <a:endParaRPr lang="en-US" dirty="0"/>
          </a:p>
          <a:p>
            <a:pPr lvl="1"/>
            <a:r>
              <a:rPr lang="en-US" b="1" dirty="0" smtClean="0"/>
              <a:t>RF voltage </a:t>
            </a:r>
            <a:r>
              <a:rPr lang="en-US" b="1" dirty="0"/>
              <a:t>calibration with </a:t>
            </a:r>
            <a:r>
              <a:rPr lang="en-US" b="1" dirty="0" err="1" smtClean="0"/>
              <a:t>Tomoscope</a:t>
            </a:r>
            <a:endParaRPr lang="en-US" b="1" dirty="0" smtClean="0"/>
          </a:p>
          <a:p>
            <a:pPr lvl="1"/>
            <a:r>
              <a:rPr lang="en-US" dirty="0" smtClean="0"/>
              <a:t>Setting up and tests of h3</a:t>
            </a:r>
            <a:r>
              <a:rPr lang="en-US" dirty="0"/>
              <a:t>+</a:t>
            </a:r>
            <a:r>
              <a:rPr lang="en-US" dirty="0" smtClean="0"/>
              <a:t>6 (and also h2+4+6?)</a:t>
            </a:r>
            <a:endParaRPr lang="en-US" dirty="0"/>
          </a:p>
          <a:p>
            <a:r>
              <a:rPr lang="en-US" dirty="0" smtClean="0"/>
              <a:t>Impedance </a:t>
            </a:r>
          </a:p>
          <a:p>
            <a:pPr lvl="1"/>
            <a:r>
              <a:rPr lang="en-US" b="1" dirty="0" smtClean="0"/>
              <a:t>Comparison of coasting beam instability with results from Pb54+</a:t>
            </a:r>
          </a:p>
          <a:p>
            <a:pPr lvl="1"/>
            <a:r>
              <a:rPr lang="en-US" b="1" dirty="0" smtClean="0"/>
              <a:t>Impedance</a:t>
            </a:r>
            <a:r>
              <a:rPr lang="en-US" b="1" dirty="0"/>
              <a:t>, instability rise time after </a:t>
            </a:r>
            <a:r>
              <a:rPr lang="en-US" b="1" dirty="0" smtClean="0"/>
              <a:t>capture</a:t>
            </a:r>
          </a:p>
          <a:p>
            <a:pPr lvl="1"/>
            <a:r>
              <a:rPr lang="en-US" dirty="0" smtClean="0"/>
              <a:t>BTF measurements</a:t>
            </a:r>
            <a:endParaRPr lang="en-US" b="0" dirty="0" smtClean="0"/>
          </a:p>
          <a:p>
            <a:r>
              <a:rPr lang="en-US" dirty="0" smtClean="0"/>
              <a:t>Space </a:t>
            </a:r>
            <a:r>
              <a:rPr lang="en-US" dirty="0"/>
              <a:t>charge </a:t>
            </a:r>
            <a:r>
              <a:rPr lang="en-US" dirty="0" smtClean="0"/>
              <a:t>and resonance studies </a:t>
            </a:r>
          </a:p>
          <a:p>
            <a:pPr lvl="1"/>
            <a:r>
              <a:rPr lang="en-US" b="1" dirty="0" smtClean="0"/>
              <a:t>Beam response close to resonances and benchmarking with simulations</a:t>
            </a:r>
          </a:p>
          <a:p>
            <a:pPr lvl="1"/>
            <a:r>
              <a:rPr lang="en-US" dirty="0" smtClean="0"/>
              <a:t>Resonance compensation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heck </a:t>
            </a:r>
            <a:r>
              <a:rPr lang="en-US" dirty="0"/>
              <a:t>harmonic </a:t>
            </a:r>
            <a:r>
              <a:rPr lang="en-US" dirty="0" err="1" smtClean="0"/>
              <a:t>sextupoles</a:t>
            </a:r>
            <a:endParaRPr lang="en-US" dirty="0" smtClean="0"/>
          </a:p>
          <a:p>
            <a:pPr lvl="1"/>
            <a:r>
              <a:rPr lang="en-US" dirty="0" smtClean="0"/>
              <a:t>New tune knobs </a:t>
            </a:r>
            <a:r>
              <a:rPr lang="en-US" dirty="0"/>
              <a:t>to </a:t>
            </a:r>
            <a:r>
              <a:rPr lang="en-US" dirty="0" smtClean="0"/>
              <a:t>access </a:t>
            </a:r>
            <a:r>
              <a:rPr lang="en-US" dirty="0"/>
              <a:t>larger range of working </a:t>
            </a:r>
            <a:r>
              <a:rPr lang="en-US" dirty="0" smtClean="0"/>
              <a:t>points</a:t>
            </a:r>
          </a:p>
          <a:p>
            <a:pPr lvl="1"/>
            <a:r>
              <a:rPr lang="en-US" dirty="0" smtClean="0"/>
              <a:t>New optics (only if time permits)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381826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Xe</a:t>
            </a:r>
            <a:r>
              <a:rPr lang="en-US" dirty="0" smtClean="0"/>
              <a:t> MDs with high intensity / “NOMINAL”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5355296"/>
          </a:xfrm>
        </p:spPr>
        <p:txBody>
          <a:bodyPr>
            <a:normAutofit/>
          </a:bodyPr>
          <a:lstStyle/>
          <a:p>
            <a:r>
              <a:rPr lang="en-US" dirty="0" smtClean="0"/>
              <a:t>Cooling </a:t>
            </a:r>
          </a:p>
          <a:p>
            <a:pPr lvl="1"/>
            <a:r>
              <a:rPr lang="en-US" b="1" dirty="0" smtClean="0">
                <a:solidFill>
                  <a:srgbClr val="008000"/>
                </a:solidFill>
              </a:rPr>
              <a:t>Benchmark </a:t>
            </a:r>
            <a:r>
              <a:rPr lang="en-US" b="1" dirty="0">
                <a:solidFill>
                  <a:srgbClr val="008000"/>
                </a:solidFill>
              </a:rPr>
              <a:t>of </a:t>
            </a:r>
            <a:r>
              <a:rPr lang="en-US" b="1" dirty="0" smtClean="0">
                <a:solidFill>
                  <a:srgbClr val="008000"/>
                </a:solidFill>
              </a:rPr>
              <a:t>cooling efficiency with simulation tools</a:t>
            </a:r>
          </a:p>
          <a:p>
            <a:pPr lvl="1"/>
            <a:r>
              <a:rPr lang="en-US" dirty="0" smtClean="0"/>
              <a:t>Maximize accumulated intensity with 100 </a:t>
            </a:r>
            <a:r>
              <a:rPr lang="en-US" dirty="0" err="1" smtClean="0"/>
              <a:t>ms</a:t>
            </a:r>
            <a:r>
              <a:rPr lang="en-US" dirty="0" smtClean="0"/>
              <a:t> injection spacing</a:t>
            </a:r>
          </a:p>
          <a:p>
            <a:r>
              <a:rPr lang="en-US" dirty="0" smtClean="0"/>
              <a:t>RF </a:t>
            </a:r>
            <a:endParaRPr lang="en-US" dirty="0"/>
          </a:p>
          <a:p>
            <a:pPr lvl="1"/>
            <a:r>
              <a:rPr lang="en-US" b="1" dirty="0" smtClean="0">
                <a:solidFill>
                  <a:srgbClr val="008000"/>
                </a:solidFill>
              </a:rPr>
              <a:t>RF voltage </a:t>
            </a:r>
            <a:r>
              <a:rPr lang="en-US" b="1" dirty="0">
                <a:solidFill>
                  <a:srgbClr val="008000"/>
                </a:solidFill>
              </a:rPr>
              <a:t>calibration with </a:t>
            </a:r>
            <a:r>
              <a:rPr lang="en-US" b="1" dirty="0" err="1" smtClean="0">
                <a:solidFill>
                  <a:srgbClr val="008000"/>
                </a:solidFill>
              </a:rPr>
              <a:t>Tomoscope</a:t>
            </a:r>
            <a:endParaRPr lang="en-US" b="1" dirty="0" smtClean="0">
              <a:solidFill>
                <a:srgbClr val="008000"/>
              </a:solidFill>
            </a:endParaRP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Setting up and tests of h3</a:t>
            </a:r>
            <a:r>
              <a:rPr lang="en-US" dirty="0">
                <a:solidFill>
                  <a:srgbClr val="008000"/>
                </a:solidFill>
              </a:rPr>
              <a:t>+</a:t>
            </a:r>
            <a:r>
              <a:rPr lang="en-US" dirty="0" smtClean="0">
                <a:solidFill>
                  <a:srgbClr val="008000"/>
                </a:solidFill>
              </a:rPr>
              <a:t>6 (and also h2+4+6?)</a:t>
            </a:r>
            <a:endParaRPr lang="en-US" dirty="0">
              <a:solidFill>
                <a:srgbClr val="008000"/>
              </a:solidFill>
            </a:endParaRPr>
          </a:p>
          <a:p>
            <a:r>
              <a:rPr lang="en-US" dirty="0" smtClean="0"/>
              <a:t>Impedance </a:t>
            </a:r>
          </a:p>
          <a:p>
            <a:pPr lvl="1"/>
            <a:r>
              <a:rPr lang="en-US" b="1" dirty="0" smtClean="0">
                <a:solidFill>
                  <a:srgbClr val="008000"/>
                </a:solidFill>
              </a:rPr>
              <a:t>Comparison of coasting beam instability with results from Pb54+</a:t>
            </a:r>
          </a:p>
          <a:p>
            <a:pPr lvl="1"/>
            <a:r>
              <a:rPr lang="en-US" b="1" dirty="0" smtClean="0"/>
              <a:t>Impedance</a:t>
            </a:r>
            <a:r>
              <a:rPr lang="en-US" b="1" dirty="0"/>
              <a:t>, instability rise time after </a:t>
            </a:r>
            <a:r>
              <a:rPr lang="en-US" b="1" dirty="0" smtClean="0"/>
              <a:t>capture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BTF measurements</a:t>
            </a:r>
            <a:endParaRPr lang="en-US" b="0" dirty="0" smtClean="0">
              <a:solidFill>
                <a:srgbClr val="008000"/>
              </a:solidFill>
            </a:endParaRPr>
          </a:p>
          <a:p>
            <a:r>
              <a:rPr lang="en-US" dirty="0" smtClean="0"/>
              <a:t>Space </a:t>
            </a:r>
            <a:r>
              <a:rPr lang="en-US" dirty="0"/>
              <a:t>charge </a:t>
            </a:r>
            <a:r>
              <a:rPr lang="en-US" dirty="0" smtClean="0"/>
              <a:t>and resonance studies </a:t>
            </a:r>
          </a:p>
          <a:p>
            <a:pPr lvl="1"/>
            <a:r>
              <a:rPr lang="en-US" b="1" dirty="0" smtClean="0">
                <a:solidFill>
                  <a:srgbClr val="008000"/>
                </a:solidFill>
              </a:rPr>
              <a:t>Beam response close to resonances and benchmarking with simulations</a:t>
            </a:r>
          </a:p>
          <a:p>
            <a:pPr lvl="1"/>
            <a:r>
              <a:rPr lang="en-US" dirty="0" smtClean="0"/>
              <a:t>Resonance compensation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heck </a:t>
            </a:r>
            <a:r>
              <a:rPr lang="en-US" dirty="0"/>
              <a:t>harmonic </a:t>
            </a:r>
            <a:r>
              <a:rPr lang="en-US" dirty="0" err="1" smtClean="0"/>
              <a:t>sextupoles</a:t>
            </a:r>
            <a:endParaRPr lang="en-US" dirty="0" smtClean="0"/>
          </a:p>
          <a:p>
            <a:pPr lvl="1"/>
            <a:r>
              <a:rPr lang="en-US" dirty="0" smtClean="0"/>
              <a:t>New tune knobs </a:t>
            </a:r>
            <a:r>
              <a:rPr lang="en-US" dirty="0"/>
              <a:t>to </a:t>
            </a:r>
            <a:r>
              <a:rPr lang="en-US" dirty="0" smtClean="0"/>
              <a:t>access </a:t>
            </a:r>
            <a:r>
              <a:rPr lang="en-US" dirty="0"/>
              <a:t>larger range of working </a:t>
            </a:r>
            <a:r>
              <a:rPr lang="en-US" dirty="0" smtClean="0"/>
              <a:t>points</a:t>
            </a:r>
          </a:p>
          <a:p>
            <a:pPr lvl="1"/>
            <a:r>
              <a:rPr lang="en-US" dirty="0" smtClean="0"/>
              <a:t>New optics (only if time permits)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2"/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080098" y="3823322"/>
            <a:ext cx="1589836" cy="7478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8000"/>
                </a:solidFill>
              </a:rPr>
              <a:t>-- ongoing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-- to be started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3704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ClrTx/>
            </a:pPr>
            <a:endParaRPr lang="en-US" dirty="0" smtClean="0"/>
          </a:p>
          <a:p>
            <a:pPr>
              <a:buClrTx/>
            </a:pPr>
            <a:r>
              <a:rPr lang="en-US" dirty="0" smtClean="0">
                <a:solidFill>
                  <a:srgbClr val="A6A6A6"/>
                </a:solidFill>
              </a:rPr>
              <a:t>Introduction and main challenges in view of LIU</a:t>
            </a:r>
          </a:p>
          <a:p>
            <a:pPr>
              <a:buClrTx/>
            </a:pPr>
            <a:r>
              <a:rPr lang="en-US" dirty="0" smtClean="0">
                <a:solidFill>
                  <a:srgbClr val="A6A6A6"/>
                </a:solidFill>
              </a:rPr>
              <a:t>Overview of 2017 MDs (plans)</a:t>
            </a:r>
          </a:p>
          <a:p>
            <a:pPr>
              <a:buClrTx/>
            </a:pPr>
            <a:r>
              <a:rPr lang="en-US" dirty="0" smtClean="0"/>
              <a:t>Status of 2017 MDs with </a:t>
            </a:r>
            <a:r>
              <a:rPr lang="en-US" dirty="0" err="1" smtClean="0"/>
              <a:t>Xe</a:t>
            </a:r>
            <a:endParaRPr lang="en-US" dirty="0" smtClean="0"/>
          </a:p>
          <a:p>
            <a:pPr>
              <a:buClrTx/>
            </a:pPr>
            <a:r>
              <a:rPr lang="en-US" dirty="0" smtClean="0">
                <a:solidFill>
                  <a:srgbClr val="A6A6A6"/>
                </a:solidFill>
              </a:rPr>
              <a:t>Summary and conclusions</a:t>
            </a:r>
            <a:endParaRPr lang="en-US" dirty="0">
              <a:solidFill>
                <a:srgbClr val="A6A6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3971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Linac3 and source studies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1800" dirty="0"/>
              <a:t>Tracking </a:t>
            </a:r>
            <a:r>
              <a:rPr lang="en-US" sz="1800" dirty="0" smtClean="0"/>
              <a:t>the </a:t>
            </a:r>
            <a:r>
              <a:rPr lang="en-US" sz="1800" dirty="0"/>
              <a:t>beam reconstructed from quad scan measurements in the </a:t>
            </a:r>
            <a:r>
              <a:rPr lang="en-US" sz="1800" dirty="0" smtClean="0"/>
              <a:t>LEBT reproduces the measured transmission </a:t>
            </a:r>
            <a:r>
              <a:rPr lang="en-US" sz="1800" dirty="0"/>
              <a:t>values through </a:t>
            </a:r>
            <a:r>
              <a:rPr lang="en-US" sz="1800" dirty="0" smtClean="0"/>
              <a:t>Linac3</a:t>
            </a:r>
            <a:endParaRPr lang="en-US" dirty="0"/>
          </a:p>
        </p:txBody>
      </p:sp>
      <p:grpSp>
        <p:nvGrpSpPr>
          <p:cNvPr id="43" name="Group 42"/>
          <p:cNvGrpSpPr>
            <a:grpSpLocks noChangeAspect="1"/>
          </p:cNvGrpSpPr>
          <p:nvPr/>
        </p:nvGrpSpPr>
        <p:grpSpPr>
          <a:xfrm>
            <a:off x="767455" y="1998915"/>
            <a:ext cx="7145038" cy="4063398"/>
            <a:chOff x="-169940" y="1080987"/>
            <a:chExt cx="12361941" cy="7157082"/>
          </a:xfrm>
        </p:grpSpPr>
        <p:cxnSp>
          <p:nvCxnSpPr>
            <p:cNvPr id="44" name="Straight Connector 43"/>
            <p:cNvCxnSpPr/>
            <p:nvPr/>
          </p:nvCxnSpPr>
          <p:spPr>
            <a:xfrm flipH="1">
              <a:off x="2022761" y="2249714"/>
              <a:ext cx="1" cy="19933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4347029" y="2481943"/>
              <a:ext cx="49480" cy="57561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>
              <a:off x="2022761" y="4232584"/>
              <a:ext cx="232426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9412517" y="2472409"/>
              <a:ext cx="0" cy="23843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>
              <a:off x="4396509" y="4232584"/>
              <a:ext cx="5016008" cy="1049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1" name="Picture 50"/>
            <p:cNvPicPr>
              <a:picLocks noChangeAspect="1"/>
            </p:cNvPicPr>
            <p:nvPr/>
          </p:nvPicPr>
          <p:blipFill rotWithShape="1">
            <a:blip r:embed="rId2"/>
            <a:srcRect l="13031" t="71452" r="8712" b="13494"/>
            <a:stretch/>
          </p:blipFill>
          <p:spPr>
            <a:xfrm>
              <a:off x="1" y="1891783"/>
              <a:ext cx="12192000" cy="1325218"/>
            </a:xfrm>
            <a:prstGeom prst="rect">
              <a:avLst/>
            </a:prstGeom>
          </p:spPr>
        </p:pic>
        <p:sp>
          <p:nvSpPr>
            <p:cNvPr id="52" name="TextBox 51"/>
            <p:cNvSpPr txBox="1"/>
            <p:nvPr/>
          </p:nvSpPr>
          <p:spPr>
            <a:xfrm>
              <a:off x="1568103" y="1254692"/>
              <a:ext cx="2058909" cy="487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7030A0"/>
                  </a:solidFill>
                </a:rPr>
                <a:t>BCT05~ 170uA</a:t>
              </a:r>
              <a:endParaRPr lang="en-GB" sz="1200" b="1" dirty="0">
                <a:solidFill>
                  <a:srgbClr val="7030A0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8834929" y="1180351"/>
              <a:ext cx="2244199" cy="487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7030A0"/>
                  </a:solidFill>
                </a:rPr>
                <a:t>BCT15</a:t>
              </a:r>
              <a:r>
                <a:rPr lang="en-US" sz="1200" b="1" dirty="0" smtClean="0">
                  <a:solidFill>
                    <a:srgbClr val="7030A0"/>
                  </a:solidFill>
                </a:rPr>
                <a:t>~170uA</a:t>
              </a:r>
              <a:endParaRPr lang="en-GB" sz="1200" b="1" dirty="0">
                <a:solidFill>
                  <a:srgbClr val="7030A0"/>
                </a:solidFill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2393537" y="2617820"/>
              <a:ext cx="711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SEM</a:t>
              </a:r>
              <a:endParaRPr lang="en-GB" sz="1200" b="1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015508" y="2615043"/>
              <a:ext cx="711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SEM</a:t>
              </a:r>
              <a:endParaRPr lang="en-GB" sz="1200" b="1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9393051" y="2615043"/>
              <a:ext cx="711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SEM</a:t>
              </a:r>
              <a:endParaRPr lang="en-GB" sz="1200" b="1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1129932" y="2615043"/>
              <a:ext cx="711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SEM</a:t>
              </a:r>
              <a:endParaRPr lang="en-GB" sz="1200" b="1" dirty="0"/>
            </a:p>
          </p:txBody>
        </p:sp>
        <p:cxnSp>
          <p:nvCxnSpPr>
            <p:cNvPr id="58" name="Straight Arrow Connector 57"/>
            <p:cNvCxnSpPr/>
            <p:nvPr/>
          </p:nvCxnSpPr>
          <p:spPr>
            <a:xfrm>
              <a:off x="27708" y="3483429"/>
              <a:ext cx="298994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>
              <a:off x="2959594" y="3483429"/>
              <a:ext cx="108131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>
              <a:off x="4040909" y="3483429"/>
              <a:ext cx="7112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>
              <a:off x="4752109" y="3483429"/>
              <a:ext cx="320039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>
              <a:off x="7952508" y="3483429"/>
              <a:ext cx="359228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>
              <a:off x="1138051" y="3483429"/>
              <a:ext cx="711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accent1">
                      <a:lumMod val="75000"/>
                    </a:schemeClr>
                  </a:solidFill>
                </a:rPr>
                <a:t>ITL</a:t>
              </a:r>
              <a:endParaRPr lang="en-GB" sz="12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104737" y="3483429"/>
              <a:ext cx="711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accent1">
                      <a:lumMod val="75000"/>
                    </a:schemeClr>
                  </a:solidFill>
                </a:rPr>
                <a:t>RFQ</a:t>
              </a:r>
              <a:endParaRPr lang="en-GB" sz="12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015508" y="3483429"/>
              <a:ext cx="711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accent1">
                      <a:lumMod val="75000"/>
                    </a:schemeClr>
                  </a:solidFill>
                </a:rPr>
                <a:t>ITM</a:t>
              </a:r>
              <a:endParaRPr lang="en-GB" sz="12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842494" y="3483429"/>
              <a:ext cx="12640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accent1">
                      <a:lumMod val="75000"/>
                    </a:schemeClr>
                  </a:solidFill>
                </a:rPr>
                <a:t>IH LINAC</a:t>
              </a:r>
              <a:endParaRPr lang="en-GB" sz="12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9238837" y="3483429"/>
              <a:ext cx="10196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accent1">
                      <a:lumMod val="75000"/>
                    </a:schemeClr>
                  </a:solidFill>
                </a:rPr>
                <a:t>ITF/ITFS</a:t>
              </a:r>
              <a:endParaRPr lang="en-GB" sz="12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7221911" y="1572895"/>
              <a:ext cx="2297456" cy="487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Stripper 22 -&gt; 39</a:t>
              </a:r>
              <a:endParaRPr lang="en-GB" sz="1200" dirty="0"/>
            </a:p>
          </p:txBody>
        </p:sp>
        <p:cxnSp>
          <p:nvCxnSpPr>
            <p:cNvPr id="69" name="Straight Arrow Connector 68"/>
            <p:cNvCxnSpPr/>
            <p:nvPr/>
          </p:nvCxnSpPr>
          <p:spPr>
            <a:xfrm>
              <a:off x="27708" y="1823984"/>
              <a:ext cx="3600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>
              <a:off x="-169940" y="1080987"/>
              <a:ext cx="1500818" cy="8131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All ion species</a:t>
              </a:r>
              <a:endParaRPr lang="en-GB" sz="1200" b="1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568102" y="1633855"/>
              <a:ext cx="1123391" cy="487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7030A0"/>
                  </a:solidFill>
                </a:rPr>
                <a:t>ITL.FC</a:t>
              </a:r>
              <a:endParaRPr lang="en-GB" sz="1200" b="1" dirty="0">
                <a:solidFill>
                  <a:srgbClr val="7030A0"/>
                </a:solidFill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3627012" y="1266877"/>
              <a:ext cx="2005247" cy="487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7030A0"/>
                  </a:solidFill>
                </a:rPr>
                <a:t>ITM.FC~115uA</a:t>
              </a:r>
              <a:endParaRPr lang="en-GB" sz="1200" b="1" dirty="0">
                <a:solidFill>
                  <a:srgbClr val="7030A0"/>
                </a:solidFill>
              </a:endParaRPr>
            </a:p>
          </p:txBody>
        </p:sp>
        <p:cxnSp>
          <p:nvCxnSpPr>
            <p:cNvPr id="73" name="Straight Arrow Connector 72"/>
            <p:cNvCxnSpPr/>
            <p:nvPr/>
          </p:nvCxnSpPr>
          <p:spPr>
            <a:xfrm>
              <a:off x="2024075" y="2740878"/>
              <a:ext cx="3600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4" name="TextBox 73"/>
            <p:cNvSpPr txBox="1"/>
            <p:nvPr/>
          </p:nvSpPr>
          <p:spPr>
            <a:xfrm>
              <a:off x="1622879" y="2853654"/>
              <a:ext cx="10686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Xe22</a:t>
              </a:r>
              <a:endParaRPr lang="en-GB" sz="1200" b="1" dirty="0"/>
            </a:p>
          </p:txBody>
        </p:sp>
      </p:grpSp>
      <p:graphicFrame>
        <p:nvGraphicFramePr>
          <p:cNvPr id="75" name="Chart 7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1412350"/>
              </p:ext>
            </p:extLst>
          </p:nvPr>
        </p:nvGraphicFramePr>
        <p:xfrm>
          <a:off x="275140" y="4261068"/>
          <a:ext cx="3057081" cy="2360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76" name="Group 75"/>
          <p:cNvGrpSpPr>
            <a:grpSpLocks noChangeAspect="1"/>
          </p:cNvGrpSpPr>
          <p:nvPr/>
        </p:nvGrpSpPr>
        <p:grpSpPr>
          <a:xfrm>
            <a:off x="3652870" y="4370694"/>
            <a:ext cx="4587705" cy="1776344"/>
            <a:chOff x="1" y="2141220"/>
            <a:chExt cx="12191999" cy="4716780"/>
          </a:xfrm>
        </p:grpSpPr>
        <p:pic>
          <p:nvPicPr>
            <p:cNvPr id="77" name="Picture 76"/>
            <p:cNvPicPr>
              <a:picLocks noChangeAspect="1"/>
            </p:cNvPicPr>
            <p:nvPr/>
          </p:nvPicPr>
          <p:blipFill rotWithShape="1">
            <a:blip r:embed="rId4"/>
            <a:srcRect l="6008" t="32500" r="56250" b="20972"/>
            <a:stretch/>
          </p:blipFill>
          <p:spPr>
            <a:xfrm>
              <a:off x="1" y="2141221"/>
              <a:ext cx="6303045" cy="4716779"/>
            </a:xfrm>
            <a:prstGeom prst="rect">
              <a:avLst/>
            </a:prstGeom>
          </p:spPr>
        </p:pic>
        <p:pic>
          <p:nvPicPr>
            <p:cNvPr id="78" name="Picture 77"/>
            <p:cNvPicPr>
              <a:picLocks noChangeAspect="1"/>
            </p:cNvPicPr>
            <p:nvPr/>
          </p:nvPicPr>
          <p:blipFill rotWithShape="1">
            <a:blip r:embed="rId5"/>
            <a:srcRect l="23125" t="34444" r="55142" b="36667"/>
            <a:stretch/>
          </p:blipFill>
          <p:spPr>
            <a:xfrm>
              <a:off x="6303045" y="2141220"/>
              <a:ext cx="5888955" cy="4716779"/>
            </a:xfrm>
            <a:prstGeom prst="rect">
              <a:avLst/>
            </a:prstGeom>
          </p:spPr>
        </p:pic>
      </p:grpSp>
      <p:sp>
        <p:nvSpPr>
          <p:cNvPr id="81" name="TextBox 80"/>
          <p:cNvSpPr txBox="1"/>
          <p:nvPr/>
        </p:nvSpPr>
        <p:spPr>
          <a:xfrm>
            <a:off x="4499290" y="3882789"/>
            <a:ext cx="263405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sz="1500" b="1" dirty="0" smtClean="0">
                <a:sym typeface="Wingdings"/>
              </a:rPr>
              <a:t>~ 80% IH </a:t>
            </a:r>
            <a:r>
              <a:rPr lang="en-US" sz="1500" b="1" dirty="0" err="1" smtClean="0">
                <a:sym typeface="Wingdings"/>
              </a:rPr>
              <a:t>linac</a:t>
            </a:r>
            <a:r>
              <a:rPr lang="en-US" sz="1500" b="1" dirty="0" smtClean="0">
                <a:sym typeface="Wingdings"/>
              </a:rPr>
              <a:t> transmission</a:t>
            </a:r>
          </a:p>
          <a:p>
            <a:r>
              <a:rPr lang="en-US" sz="1500" b="1" dirty="0" smtClean="0">
                <a:sym typeface="Wingdings"/>
              </a:rPr>
              <a:t>	(measured &amp; simulated)</a:t>
            </a:r>
            <a:endParaRPr lang="en-US" sz="1500" b="1" dirty="0">
              <a:sym typeface="Wingdings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926223" y="3882789"/>
            <a:ext cx="211634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/>
              <a:t>~70% RFQ transmission</a:t>
            </a:r>
          </a:p>
          <a:p>
            <a:r>
              <a:rPr lang="en-US" sz="1500" b="1" dirty="0" smtClean="0"/>
              <a:t>(measured &amp; simulated)</a:t>
            </a:r>
            <a:endParaRPr lang="en-US" sz="1500" b="1" dirty="0"/>
          </a:p>
        </p:txBody>
      </p:sp>
      <p:sp>
        <p:nvSpPr>
          <p:cNvPr id="83" name="TextBox 82"/>
          <p:cNvSpPr txBox="1"/>
          <p:nvPr/>
        </p:nvSpPr>
        <p:spPr>
          <a:xfrm>
            <a:off x="6238037" y="6362166"/>
            <a:ext cx="1601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G. </a:t>
            </a:r>
            <a:r>
              <a:rPr lang="en-US" dirty="0" err="1" smtClean="0">
                <a:solidFill>
                  <a:srgbClr val="0000FF"/>
                </a:solidFill>
              </a:rPr>
              <a:t>Bellodi</a:t>
            </a:r>
            <a:r>
              <a:rPr lang="en-US" dirty="0" smtClean="0">
                <a:solidFill>
                  <a:srgbClr val="0000FF"/>
                </a:solidFill>
              </a:rPr>
              <a:t> et al.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360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Commissioning of new transfer line BPMs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BPM signals affected by secondary electrons generated during beam passage</a:t>
            </a:r>
          </a:p>
          <a:p>
            <a:pPr lvl="1"/>
            <a:r>
              <a:rPr lang="en-US" dirty="0"/>
              <a:t>Strong signal offsets caused by charges collected on </a:t>
            </a:r>
            <a:r>
              <a:rPr lang="en-US" dirty="0" smtClean="0"/>
              <a:t>electrodes</a:t>
            </a:r>
            <a:r>
              <a:rPr lang="en-US" dirty="0"/>
              <a:t>, not possible to calculate </a:t>
            </a:r>
            <a:r>
              <a:rPr lang="en-US" dirty="0" smtClean="0"/>
              <a:t>position</a:t>
            </a:r>
          </a:p>
          <a:p>
            <a:pPr lvl="1"/>
            <a:r>
              <a:rPr lang="en-US" dirty="0"/>
              <a:t>Addition of magnetic field and electrode </a:t>
            </a:r>
            <a:r>
              <a:rPr lang="en-US" dirty="0" smtClean="0"/>
              <a:t>bias significantly improved signal quality</a:t>
            </a:r>
          </a:p>
          <a:p>
            <a:pPr lvl="1"/>
            <a:r>
              <a:rPr lang="en-US" dirty="0" smtClean="0"/>
              <a:t>Work in progress (possibility of exploiting 100 MHz beam structure under study)</a:t>
            </a:r>
            <a:endParaRPr lang="en-US" dirty="0"/>
          </a:p>
          <a:p>
            <a:pPr lvl="1"/>
            <a:endParaRPr lang="en-US" dirty="0"/>
          </a:p>
          <a:p>
            <a:endParaRPr lang="en-US" dirty="0" smtClean="0"/>
          </a:p>
        </p:txBody>
      </p:sp>
      <p:pic>
        <p:nvPicPr>
          <p:cNvPr id="4" name="Picture 3" descr="C:\Users\soby\AppData\Local\Microsoft\Windows\Temporary Internet Files\Content.Word\ECR figure #1.bmp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32" t="31168" r="832"/>
          <a:stretch/>
        </p:blipFill>
        <p:spPr bwMode="auto">
          <a:xfrm>
            <a:off x="1001058" y="2976137"/>
            <a:ext cx="2192217" cy="184951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>
            <a:spLocks noChangeAspect="1"/>
          </p:cNvSpPr>
          <p:nvPr/>
        </p:nvSpPr>
        <p:spPr>
          <a:xfrm>
            <a:off x="1403015" y="2667859"/>
            <a:ext cx="15373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ITE BPMs</a:t>
            </a:r>
            <a:endParaRPr lang="en-GB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7783" y="5257971"/>
            <a:ext cx="1327116" cy="73428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3025" y="5258412"/>
            <a:ext cx="1303624" cy="7338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31684" y="5258412"/>
            <a:ext cx="1322483" cy="734286"/>
          </a:xfrm>
          <a:prstGeom prst="rect">
            <a:avLst/>
          </a:prstGeom>
        </p:spPr>
      </p:pic>
      <p:sp>
        <p:nvSpPr>
          <p:cNvPr id="10" name="TextBox 9"/>
          <p:cNvSpPr txBox="1">
            <a:spLocks noChangeAspect="1"/>
          </p:cNvSpPr>
          <p:nvPr/>
        </p:nvSpPr>
        <p:spPr>
          <a:xfrm>
            <a:off x="4459023" y="6043999"/>
            <a:ext cx="99782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Wall Electrons</a:t>
            </a:r>
            <a:endParaRPr lang="en-GB" sz="1600" dirty="0"/>
          </a:p>
        </p:txBody>
      </p:sp>
      <p:sp>
        <p:nvSpPr>
          <p:cNvPr id="11" name="TextBox 10"/>
          <p:cNvSpPr txBox="1">
            <a:spLocks noChangeAspect="1"/>
          </p:cNvSpPr>
          <p:nvPr/>
        </p:nvSpPr>
        <p:spPr>
          <a:xfrm>
            <a:off x="5949461" y="6043999"/>
            <a:ext cx="103718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Beam-Gas ions</a:t>
            </a:r>
            <a:endParaRPr lang="en-GB" sz="1600" dirty="0"/>
          </a:p>
        </p:txBody>
      </p:sp>
      <p:sp>
        <p:nvSpPr>
          <p:cNvPr id="12" name="TextBox 11"/>
          <p:cNvSpPr txBox="1">
            <a:spLocks noChangeAspect="1"/>
          </p:cNvSpPr>
          <p:nvPr/>
        </p:nvSpPr>
        <p:spPr>
          <a:xfrm>
            <a:off x="7098398" y="6082232"/>
            <a:ext cx="135438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Beam-Gas electrons</a:t>
            </a:r>
            <a:endParaRPr lang="en-GB" sz="16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/>
          <a:srcRect l="76841"/>
          <a:stretch/>
        </p:blipFill>
        <p:spPr>
          <a:xfrm>
            <a:off x="6560993" y="3072643"/>
            <a:ext cx="1006206" cy="198025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7"/>
          <a:srcRect l="74882"/>
          <a:stretch/>
        </p:blipFill>
        <p:spPr>
          <a:xfrm>
            <a:off x="7575161" y="3068717"/>
            <a:ext cx="1091303" cy="1972694"/>
          </a:xfrm>
          <a:prstGeom prst="rect">
            <a:avLst/>
          </a:prstGeom>
        </p:spPr>
      </p:pic>
      <p:sp>
        <p:nvSpPr>
          <p:cNvPr id="16" name="TextBox 15"/>
          <p:cNvSpPr txBox="1">
            <a:spLocks noChangeAspect="1"/>
          </p:cNvSpPr>
          <p:nvPr/>
        </p:nvSpPr>
        <p:spPr>
          <a:xfrm>
            <a:off x="6352820" y="2751532"/>
            <a:ext cx="30721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With/Without </a:t>
            </a:r>
            <a:r>
              <a:rPr lang="en-US" sz="1600" dirty="0" smtClean="0"/>
              <a:t>Solenoid field</a:t>
            </a:r>
            <a:endParaRPr lang="en-GB" sz="16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53371" y="3066917"/>
            <a:ext cx="1449846" cy="1603950"/>
          </a:xfrm>
          <a:prstGeom prst="rect">
            <a:avLst/>
          </a:prstGeom>
        </p:spPr>
      </p:pic>
      <p:pic>
        <p:nvPicPr>
          <p:cNvPr id="18" name="Picture 2" descr="image005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06"/>
          <a:stretch/>
        </p:blipFill>
        <p:spPr bwMode="auto">
          <a:xfrm>
            <a:off x="1485306" y="4823088"/>
            <a:ext cx="2207544" cy="1648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" name="Straight Connector 18"/>
          <p:cNvCxnSpPr>
            <a:cxnSpLocks noChangeAspect="1"/>
          </p:cNvCxnSpPr>
          <p:nvPr/>
        </p:nvCxnSpPr>
        <p:spPr>
          <a:xfrm>
            <a:off x="1342164" y="5496346"/>
            <a:ext cx="235068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cxnSpLocks noChangeAspect="1"/>
          </p:cNvCxnSpPr>
          <p:nvPr/>
        </p:nvCxnSpPr>
        <p:spPr>
          <a:xfrm>
            <a:off x="1323349" y="5427065"/>
            <a:ext cx="23695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>
            <a:spLocks noChangeAspect="1"/>
          </p:cNvSpPr>
          <p:nvPr/>
        </p:nvSpPr>
        <p:spPr>
          <a:xfrm>
            <a:off x="122128" y="5262327"/>
            <a:ext cx="1242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Symbol" panose="05050102010706020507" pitchFamily="18" charset="2"/>
              </a:rPr>
              <a:t>D</a:t>
            </a:r>
            <a:r>
              <a:rPr lang="en-US" dirty="0" smtClean="0"/>
              <a:t>V/V ~ 5%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3603673" y="2762540"/>
            <a:ext cx="17400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Solenoids installed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5104" y="6515687"/>
            <a:ext cx="2960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M. </a:t>
            </a:r>
            <a:r>
              <a:rPr lang="en-US" dirty="0" err="1" smtClean="0">
                <a:solidFill>
                  <a:srgbClr val="0000FF"/>
                </a:solidFill>
              </a:rPr>
              <a:t>Bozzolan</a:t>
            </a:r>
            <a:r>
              <a:rPr lang="en-US" dirty="0" smtClean="0">
                <a:solidFill>
                  <a:srgbClr val="0000FF"/>
                </a:solidFill>
              </a:rPr>
              <a:t>, R. </a:t>
            </a:r>
            <a:r>
              <a:rPr lang="en-US" dirty="0" err="1" smtClean="0">
                <a:solidFill>
                  <a:srgbClr val="0000FF"/>
                </a:solidFill>
              </a:rPr>
              <a:t>Scrivens</a:t>
            </a:r>
            <a:r>
              <a:rPr lang="en-US" dirty="0" smtClean="0">
                <a:solidFill>
                  <a:srgbClr val="0000FF"/>
                </a:solidFill>
              </a:rPr>
              <a:t> et al.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343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Longitudinal </a:t>
            </a:r>
            <a:r>
              <a:rPr lang="en-US" dirty="0" err="1"/>
              <a:t>Schottky</a:t>
            </a:r>
            <a:r>
              <a:rPr lang="en-US" dirty="0"/>
              <a:t> </a:t>
            </a:r>
            <a:r>
              <a:rPr lang="en-US" dirty="0" smtClean="0"/>
              <a:t>acquisitions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Improvement of signal quality of existing system</a:t>
            </a:r>
          </a:p>
          <a:p>
            <a:pPr marL="487350" lvl="1" indent="-285750">
              <a:buFont typeface="Arial" charset="0"/>
              <a:buChar char="•"/>
            </a:pPr>
            <a:r>
              <a:rPr lang="en-US" dirty="0" smtClean="0"/>
              <a:t>improved </a:t>
            </a:r>
            <a:r>
              <a:rPr lang="en-US" dirty="0"/>
              <a:t>signal quality and resolution compared to previous </a:t>
            </a:r>
            <a:r>
              <a:rPr lang="en-US" dirty="0" smtClean="0"/>
              <a:t>years</a:t>
            </a:r>
            <a:endParaRPr lang="en-US" dirty="0"/>
          </a:p>
          <a:p>
            <a:pPr marL="487350" lvl="1" indent="-285750">
              <a:buFont typeface="Arial" charset="0"/>
              <a:buChar char="•"/>
            </a:pPr>
            <a:r>
              <a:rPr lang="en-US" dirty="0"/>
              <a:t>Improvement of analysis quality by a new </a:t>
            </a:r>
            <a:r>
              <a:rPr lang="en-US" dirty="0" err="1"/>
              <a:t>ansatz</a:t>
            </a:r>
            <a:r>
              <a:rPr lang="en-US" dirty="0"/>
              <a:t> and </a:t>
            </a:r>
            <a:r>
              <a:rPr lang="en-US" dirty="0" smtClean="0"/>
              <a:t>techniques</a:t>
            </a:r>
            <a:endParaRPr lang="en-US" dirty="0"/>
          </a:p>
          <a:p>
            <a:pPr marL="487350" lvl="1" indent="-285750">
              <a:buFont typeface="Arial" charset="0"/>
              <a:buChar char="•"/>
            </a:pPr>
            <a:r>
              <a:rPr lang="en-US" dirty="0"/>
              <a:t>Improvement of software </a:t>
            </a:r>
            <a:r>
              <a:rPr lang="en-US" dirty="0" smtClean="0"/>
              <a:t>(</a:t>
            </a:r>
            <a:r>
              <a:rPr lang="en-US" dirty="0" err="1" smtClean="0"/>
              <a:t>iPhyton</a:t>
            </a:r>
            <a:r>
              <a:rPr lang="en-US" dirty="0" smtClean="0"/>
              <a:t>) </a:t>
            </a:r>
            <a:r>
              <a:rPr lang="en-US" dirty="0"/>
              <a:t>to analyze the data </a:t>
            </a:r>
            <a:r>
              <a:rPr lang="en-US" dirty="0" smtClean="0"/>
              <a:t>directly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</a:t>
            </a:r>
            <a:r>
              <a:rPr lang="en-US" dirty="0"/>
              <a:t>parameter scans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8" t="4662" r="12966" b="6213"/>
          <a:stretch/>
        </p:blipFill>
        <p:spPr>
          <a:xfrm>
            <a:off x="5359928" y="4602864"/>
            <a:ext cx="3030801" cy="2065996"/>
          </a:xfrm>
          <a:prstGeom prst="rect">
            <a:avLst/>
          </a:prstGeom>
        </p:spPr>
      </p:pic>
      <p:sp>
        <p:nvSpPr>
          <p:cNvPr id="7" name="TextBox 6"/>
          <p:cNvSpPr txBox="1">
            <a:spLocks noChangeAspect="1"/>
          </p:cNvSpPr>
          <p:nvPr/>
        </p:nvSpPr>
        <p:spPr>
          <a:xfrm>
            <a:off x="5445191" y="2639672"/>
            <a:ext cx="317050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1500" dirty="0" smtClean="0"/>
              <a:t>Cooling efficiency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500" dirty="0" smtClean="0"/>
              <a:t>Dragging 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500" dirty="0" smtClean="0"/>
              <a:t>Measure </a:t>
            </a:r>
            <a:r>
              <a:rPr lang="en-US" sz="1500" dirty="0" smtClean="0"/>
              <a:t>cooling time</a:t>
            </a:r>
            <a:endParaRPr lang="en-US" sz="1500" dirty="0"/>
          </a:p>
        </p:txBody>
      </p:sp>
      <p:sp>
        <p:nvSpPr>
          <p:cNvPr id="8" name="TextBox 7"/>
          <p:cNvSpPr txBox="1">
            <a:spLocks noChangeAspect="1"/>
          </p:cNvSpPr>
          <p:nvPr/>
        </p:nvSpPr>
        <p:spPr>
          <a:xfrm>
            <a:off x="4210534" y="2649944"/>
            <a:ext cx="16741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Injection efficiency:</a:t>
            </a:r>
            <a:endParaRPr lang="en-US" sz="1500" dirty="0"/>
          </a:p>
        </p:txBody>
      </p:sp>
      <p:sp>
        <p:nvSpPr>
          <p:cNvPr id="11" name="TextBox 10"/>
          <p:cNvSpPr txBox="1">
            <a:spLocks noChangeAspect="1"/>
          </p:cNvSpPr>
          <p:nvPr/>
        </p:nvSpPr>
        <p:spPr>
          <a:xfrm>
            <a:off x="4197832" y="4226811"/>
            <a:ext cx="15744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Space charge:</a:t>
            </a:r>
          </a:p>
        </p:txBody>
      </p:sp>
      <p:sp>
        <p:nvSpPr>
          <p:cNvPr id="12" name="TextBox 11"/>
          <p:cNvSpPr txBox="1">
            <a:spLocks noChangeAspect="1"/>
          </p:cNvSpPr>
          <p:nvPr/>
        </p:nvSpPr>
        <p:spPr>
          <a:xfrm>
            <a:off x="5445191" y="3529391"/>
            <a:ext cx="369881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500" dirty="0" smtClean="0"/>
              <a:t>Initial beam characterization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500" dirty="0" smtClean="0"/>
              <a:t>Influence of </a:t>
            </a:r>
            <a:r>
              <a:rPr lang="en-US" sz="1500" dirty="0" smtClean="0"/>
              <a:t>ramping cavity parameters</a:t>
            </a:r>
            <a:endParaRPr lang="en-US" sz="1500" dirty="0" smtClean="0"/>
          </a:p>
          <a:p>
            <a:endParaRPr lang="en-US" sz="1500" dirty="0"/>
          </a:p>
        </p:txBody>
      </p:sp>
      <p:sp>
        <p:nvSpPr>
          <p:cNvPr id="13" name="TextBox 12"/>
          <p:cNvSpPr txBox="1">
            <a:spLocks noChangeAspect="1"/>
          </p:cNvSpPr>
          <p:nvPr/>
        </p:nvSpPr>
        <p:spPr>
          <a:xfrm>
            <a:off x="5454507" y="4234861"/>
            <a:ext cx="236652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500" dirty="0" smtClean="0"/>
              <a:t>Double </a:t>
            </a:r>
            <a:r>
              <a:rPr lang="en-US" sz="1500" dirty="0" smtClean="0"/>
              <a:t>peak effect</a:t>
            </a:r>
            <a:endParaRPr lang="en-US" sz="1500" dirty="0" smtClean="0"/>
          </a:p>
        </p:txBody>
      </p:sp>
      <p:sp>
        <p:nvSpPr>
          <p:cNvPr id="14" name="TextBox 13"/>
          <p:cNvSpPr txBox="1">
            <a:spLocks noChangeAspect="1"/>
          </p:cNvSpPr>
          <p:nvPr/>
        </p:nvSpPr>
        <p:spPr>
          <a:xfrm>
            <a:off x="4210534" y="3529391"/>
            <a:ext cx="167413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LINAC3:</a:t>
            </a:r>
            <a:endParaRPr lang="en-US" sz="1500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6488668"/>
            <a:ext cx="1394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S. </a:t>
            </a:r>
            <a:r>
              <a:rPr lang="en-US" dirty="0" err="1" smtClean="0">
                <a:solidFill>
                  <a:srgbClr val="0000FF"/>
                </a:solidFill>
              </a:rPr>
              <a:t>Hirlaender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0269" y="4702257"/>
            <a:ext cx="1110646" cy="1857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15" y="2794229"/>
            <a:ext cx="3807069" cy="3243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7946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parameters at LEIR injection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1800" dirty="0" smtClean="0"/>
              <a:t>Characterize </a:t>
            </a:r>
            <a:r>
              <a:rPr lang="en-US" sz="1800" dirty="0"/>
              <a:t>beam </a:t>
            </a:r>
            <a:r>
              <a:rPr lang="en-US" sz="1800" dirty="0" smtClean="0"/>
              <a:t>parameters at LEIR injection by scanning </a:t>
            </a:r>
            <a:r>
              <a:rPr lang="en-US" sz="1800" dirty="0"/>
              <a:t>the phase of ramping and </a:t>
            </a:r>
            <a:r>
              <a:rPr lang="en-US" sz="1800" dirty="0" err="1"/>
              <a:t>debuncher</a:t>
            </a:r>
            <a:r>
              <a:rPr lang="en-US" sz="1800" dirty="0"/>
              <a:t> </a:t>
            </a:r>
            <a:r>
              <a:rPr lang="en-US" sz="1800" dirty="0" smtClean="0"/>
              <a:t>cavity </a:t>
            </a:r>
          </a:p>
          <a:p>
            <a:pPr lvl="1"/>
            <a:r>
              <a:rPr lang="en-US" dirty="0"/>
              <a:t>modifies mean energy and energy spread</a:t>
            </a:r>
          </a:p>
          <a:p>
            <a:pPr lvl="1"/>
            <a:r>
              <a:rPr lang="en-US" dirty="0"/>
              <a:t>compared Linac3 profiles taken in LBS spectrometer line with </a:t>
            </a:r>
            <a:r>
              <a:rPr lang="en-US" dirty="0" err="1"/>
              <a:t>Schottky</a:t>
            </a:r>
            <a:r>
              <a:rPr lang="en-US" dirty="0"/>
              <a:t> measurements of the injected beam in LEIR</a:t>
            </a:r>
          </a:p>
          <a:p>
            <a:endParaRPr lang="en-US" dirty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24"/>
          <a:stretch/>
        </p:blipFill>
        <p:spPr>
          <a:xfrm>
            <a:off x="4323731" y="2819967"/>
            <a:ext cx="4820270" cy="3322003"/>
          </a:xfrm>
          <a:prstGeom prst="rect">
            <a:avLst/>
          </a:prstGeom>
        </p:spPr>
      </p:pic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8195458"/>
              </p:ext>
            </p:extLst>
          </p:nvPr>
        </p:nvGraphicFramePr>
        <p:xfrm>
          <a:off x="351829" y="2929840"/>
          <a:ext cx="4120530" cy="32121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620980" y="6372145"/>
            <a:ext cx="3310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Linac3 team &amp; S. </a:t>
            </a:r>
            <a:r>
              <a:rPr lang="en-US" dirty="0" err="1" smtClean="0">
                <a:solidFill>
                  <a:srgbClr val="0000FF"/>
                </a:solidFill>
              </a:rPr>
              <a:t>Hirlaender</a:t>
            </a:r>
            <a:r>
              <a:rPr lang="en-US" dirty="0" smtClean="0">
                <a:solidFill>
                  <a:srgbClr val="0000FF"/>
                </a:solidFill>
              </a:rPr>
              <a:t> et al.</a:t>
            </a:r>
            <a:endParaRPr lang="en-US" dirty="0">
              <a:solidFill>
                <a:srgbClr val="0000FF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6706010"/>
              </p:ext>
            </p:extLst>
          </p:nvPr>
        </p:nvGraphicFramePr>
        <p:xfrm>
          <a:off x="62274" y="3299173"/>
          <a:ext cx="1437518" cy="14173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91702">
                  <a:extLst>
                    <a:ext uri="{9D8B030D-6E8A-4147-A177-3AD203B41FA5}">
                      <a16:colId xmlns:a16="http://schemas.microsoft.com/office/drawing/2014/main" xmlns="" val="171861358"/>
                    </a:ext>
                  </a:extLst>
                </a:gridCol>
                <a:gridCol w="416204">
                  <a:extLst>
                    <a:ext uri="{9D8B030D-6E8A-4147-A177-3AD203B41FA5}">
                      <a16:colId xmlns:a16="http://schemas.microsoft.com/office/drawing/2014/main" xmlns="" val="2878702093"/>
                    </a:ext>
                  </a:extLst>
                </a:gridCol>
                <a:gridCol w="529612">
                  <a:extLst>
                    <a:ext uri="{9D8B030D-6E8A-4147-A177-3AD203B41FA5}">
                      <a16:colId xmlns:a16="http://schemas.microsoft.com/office/drawing/2014/main" xmlns="" val="1412331816"/>
                    </a:ext>
                  </a:extLst>
                </a:gridCol>
              </a:tblGrid>
              <a:tr h="16346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Series #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RC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DB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762178840"/>
                  </a:ext>
                </a:extLst>
              </a:tr>
              <a:tr h="1634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96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45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477393738"/>
                  </a:ext>
                </a:extLst>
              </a:tr>
              <a:tr h="1634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102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51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815457737"/>
                  </a:ext>
                </a:extLst>
              </a:tr>
              <a:tr h="1634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112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60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247035751"/>
                  </a:ext>
                </a:extLst>
              </a:tr>
              <a:tr h="1634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127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77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24637655"/>
                  </a:ext>
                </a:extLst>
              </a:tr>
              <a:tr h="1634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142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93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868146754"/>
                  </a:ext>
                </a:extLst>
              </a:tr>
              <a:tr h="1634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152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103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572975881"/>
                  </a:ext>
                </a:extLst>
              </a:tr>
              <a:tr h="1634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158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110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522897489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43346" y="2943350"/>
            <a:ext cx="16250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</a:t>
            </a:r>
            <a:r>
              <a:rPr lang="en-US" sz="1600" dirty="0" smtClean="0"/>
              <a:t>hases </a:t>
            </a:r>
            <a:r>
              <a:rPr lang="en-US" sz="1600" dirty="0" smtClean="0"/>
              <a:t>– </a:t>
            </a:r>
            <a:r>
              <a:rPr lang="en-US" sz="1600" dirty="0" err="1" smtClean="0"/>
              <a:t>deg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200279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RF studies and commissioning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New LLRF features for studies and future </a:t>
            </a:r>
            <a:r>
              <a:rPr lang="en-US" dirty="0" smtClean="0"/>
              <a:t>beams</a:t>
            </a:r>
          </a:p>
          <a:p>
            <a:pPr lvl="1"/>
            <a:r>
              <a:rPr lang="en-US" dirty="0" smtClean="0"/>
              <a:t>Operation </a:t>
            </a:r>
            <a:r>
              <a:rPr lang="en-US" dirty="0"/>
              <a:t>at h=3+6 (including extraction </a:t>
            </a:r>
            <a:r>
              <a:rPr lang="en-US" dirty="0" err="1"/>
              <a:t>synchro</a:t>
            </a:r>
            <a:r>
              <a:rPr lang="en-US" dirty="0"/>
              <a:t>): deployed and validated with beam</a:t>
            </a:r>
          </a:p>
          <a:p>
            <a:pPr lvl="1"/>
            <a:r>
              <a:rPr lang="en-US" dirty="0"/>
              <a:t>Operation at triple harmonics (ex: h=2+4+6) with 2 cavities: deployed and validated with beam (proof of principle)</a:t>
            </a:r>
          </a:p>
          <a:p>
            <a:pPr lvl="1"/>
            <a:r>
              <a:rPr lang="en-US" dirty="0"/>
              <a:t>Interfacing with </a:t>
            </a:r>
            <a:r>
              <a:rPr lang="en-US" dirty="0" smtClean="0"/>
              <a:t>new </a:t>
            </a:r>
            <a:r>
              <a:rPr lang="en-US" dirty="0"/>
              <a:t>White Rabbit-based distribution of </a:t>
            </a:r>
            <a:r>
              <a:rPr lang="en-US" dirty="0" err="1"/>
              <a:t>Btrain</a:t>
            </a:r>
            <a:r>
              <a:rPr lang="en-US" dirty="0"/>
              <a:t>: deployed, to be validated soon.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148749" y="3475950"/>
            <a:ext cx="2870209" cy="2510919"/>
          </a:xfrm>
          <a:prstGeom prst="rect">
            <a:avLst/>
          </a:prstGeom>
          <a:ln>
            <a:noFill/>
          </a:ln>
        </p:spPr>
      </p:pic>
      <p:sp>
        <p:nvSpPr>
          <p:cNvPr id="5" name="TextShape 3"/>
          <p:cNvSpPr txBox="1">
            <a:spLocks noChangeAspect="1"/>
          </p:cNvSpPr>
          <p:nvPr/>
        </p:nvSpPr>
        <p:spPr>
          <a:xfrm>
            <a:off x="202797" y="3066045"/>
            <a:ext cx="5022631" cy="5944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600" dirty="0">
                <a:latin typeface="Arial"/>
              </a:rPr>
              <a:t>h=2+4+6 proof of principle</a:t>
            </a:r>
            <a:endParaRPr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3537337" y="3516480"/>
            <a:ext cx="2379428" cy="2481642"/>
          </a:xfrm>
          <a:prstGeom prst="rect">
            <a:avLst/>
          </a:prstGeom>
          <a:ln>
            <a:noFill/>
          </a:ln>
        </p:spPr>
      </p:pic>
      <p:sp>
        <p:nvSpPr>
          <p:cNvPr id="7" name="TextShape 4"/>
          <p:cNvSpPr txBox="1">
            <a:spLocks noChangeAspect="1"/>
          </p:cNvSpPr>
          <p:nvPr/>
        </p:nvSpPr>
        <p:spPr>
          <a:xfrm>
            <a:off x="3086518" y="2911192"/>
            <a:ext cx="3123900" cy="429658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-US" sz="1600" dirty="0">
                <a:latin typeface="Arial"/>
              </a:rPr>
              <a:t>Frequency modulation to be implemented with h=2+4+6</a:t>
            </a:r>
            <a:endParaRPr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6215353" y="3484216"/>
            <a:ext cx="2928647" cy="2403963"/>
          </a:xfrm>
          <a:prstGeom prst="rect">
            <a:avLst/>
          </a:prstGeom>
          <a:ln>
            <a:noFill/>
          </a:ln>
        </p:spPr>
      </p:pic>
      <p:sp>
        <p:nvSpPr>
          <p:cNvPr id="9" name="TextShape 5"/>
          <p:cNvSpPr txBox="1">
            <a:spLocks noChangeAspect="1"/>
          </p:cNvSpPr>
          <p:nvPr/>
        </p:nvSpPr>
        <p:spPr>
          <a:xfrm>
            <a:off x="6466864" y="2903401"/>
            <a:ext cx="2450819" cy="919224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-US" sz="1600" dirty="0">
                <a:latin typeface="Arial"/>
              </a:rPr>
              <a:t>h=1+2 to be tested for high intensity beams</a:t>
            </a:r>
            <a:endParaRPr sz="1600" dirty="0"/>
          </a:p>
        </p:txBody>
      </p:sp>
      <p:sp>
        <p:nvSpPr>
          <p:cNvPr id="10" name="TextShape 6"/>
          <p:cNvSpPr txBox="1">
            <a:spLocks noChangeAspect="1"/>
          </p:cNvSpPr>
          <p:nvPr/>
        </p:nvSpPr>
        <p:spPr>
          <a:xfrm>
            <a:off x="6600978" y="5888179"/>
            <a:ext cx="1011240" cy="422778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>
                <a:solidFill>
                  <a:srgbClr val="00AE00"/>
                </a:solidFill>
                <a:latin typeface="Arial"/>
              </a:rPr>
              <a:t>h=2+4</a:t>
            </a:r>
            <a:endParaRPr/>
          </a:p>
        </p:txBody>
      </p:sp>
      <p:sp>
        <p:nvSpPr>
          <p:cNvPr id="11" name="TextShape 7"/>
          <p:cNvSpPr txBox="1">
            <a:spLocks noChangeAspect="1"/>
          </p:cNvSpPr>
          <p:nvPr/>
        </p:nvSpPr>
        <p:spPr>
          <a:xfrm>
            <a:off x="7639242" y="5888179"/>
            <a:ext cx="881587" cy="368573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dirty="0">
                <a:solidFill>
                  <a:srgbClr val="0000FF"/>
                </a:solidFill>
                <a:latin typeface="Arial"/>
              </a:rPr>
              <a:t>h=1+2</a:t>
            </a:r>
            <a:endParaRPr dirty="0"/>
          </a:p>
        </p:txBody>
      </p:sp>
      <p:sp>
        <p:nvSpPr>
          <p:cNvPr id="12" name="TextBox 11"/>
          <p:cNvSpPr txBox="1"/>
          <p:nvPr/>
        </p:nvSpPr>
        <p:spPr>
          <a:xfrm>
            <a:off x="14709" y="6476958"/>
            <a:ext cx="2648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S. Albright, M.E. </a:t>
            </a:r>
            <a:r>
              <a:rPr lang="en-US" dirty="0" err="1" smtClean="0">
                <a:solidFill>
                  <a:srgbClr val="0000FF"/>
                </a:solidFill>
              </a:rPr>
              <a:t>Angoletta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96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E-cooler studies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Measured cooling efficiency as function of closed orbit in cooler</a:t>
            </a:r>
          </a:p>
          <a:p>
            <a:pPr lvl="1"/>
            <a:r>
              <a:rPr lang="en-US" dirty="0" smtClean="0"/>
              <a:t>Clear </a:t>
            </a:r>
            <a:r>
              <a:rPr lang="en-US" dirty="0"/>
              <a:t>optimum </a:t>
            </a:r>
            <a:r>
              <a:rPr lang="en-US" dirty="0" smtClean="0"/>
              <a:t>in H plane, indications </a:t>
            </a:r>
            <a:r>
              <a:rPr lang="en-US" dirty="0"/>
              <a:t>of </a:t>
            </a:r>
            <a:r>
              <a:rPr lang="en-US" dirty="0" smtClean="0"/>
              <a:t>optimum </a:t>
            </a:r>
            <a:r>
              <a:rPr lang="en-US" dirty="0"/>
              <a:t>also in </a:t>
            </a:r>
            <a:r>
              <a:rPr lang="en-US" dirty="0" smtClean="0"/>
              <a:t>V but losses </a:t>
            </a:r>
            <a:r>
              <a:rPr lang="en-US" dirty="0"/>
              <a:t>already after </a:t>
            </a:r>
            <a:r>
              <a:rPr lang="en-US" dirty="0" smtClean="0"/>
              <a:t>injection</a:t>
            </a:r>
            <a:endParaRPr lang="en-US" dirty="0"/>
          </a:p>
          <a:p>
            <a:pPr lvl="1"/>
            <a:r>
              <a:rPr lang="en-US" dirty="0" smtClean="0"/>
              <a:t>Self-bunching observed in strongly cooled beams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4" t="14163" r="2867" b="7715"/>
          <a:stretch/>
        </p:blipFill>
        <p:spPr>
          <a:xfrm>
            <a:off x="762713" y="4535832"/>
            <a:ext cx="3008406" cy="22806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0" t="14163" r="3191" b="7715"/>
          <a:stretch/>
        </p:blipFill>
        <p:spPr>
          <a:xfrm>
            <a:off x="762713" y="2183676"/>
            <a:ext cx="3005637" cy="22785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85655" y="6484787"/>
            <a:ext cx="2232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A. Latina, N. </a:t>
            </a:r>
            <a:r>
              <a:rPr lang="en-US" dirty="0" err="1" smtClean="0">
                <a:solidFill>
                  <a:srgbClr val="0000FF"/>
                </a:solidFill>
              </a:rPr>
              <a:t>Biancacci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386" y="2445305"/>
            <a:ext cx="2877363" cy="4039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>
            <a:spLocks noChangeAspect="1"/>
          </p:cNvSpPr>
          <p:nvPr/>
        </p:nvSpPr>
        <p:spPr>
          <a:xfrm>
            <a:off x="5186054" y="2138556"/>
            <a:ext cx="1842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Strong H cooling</a:t>
            </a:r>
            <a:endParaRPr lang="en-US" dirty="0"/>
          </a:p>
        </p:txBody>
      </p:sp>
      <p:sp>
        <p:nvSpPr>
          <p:cNvPr id="9" name="TextBox 8"/>
          <p:cNvSpPr txBox="1">
            <a:spLocks noChangeAspect="1"/>
          </p:cNvSpPr>
          <p:nvPr/>
        </p:nvSpPr>
        <p:spPr>
          <a:xfrm>
            <a:off x="4862964" y="4125970"/>
            <a:ext cx="67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frev</a:t>
            </a:r>
            <a:endParaRPr lang="en-US" dirty="0"/>
          </a:p>
        </p:txBody>
      </p:sp>
      <p:cxnSp>
        <p:nvCxnSpPr>
          <p:cNvPr id="10" name="Straight Arrow Connector 9"/>
          <p:cNvCxnSpPr>
            <a:cxnSpLocks noChangeAspect="1"/>
          </p:cNvCxnSpPr>
          <p:nvPr/>
        </p:nvCxnSpPr>
        <p:spPr>
          <a:xfrm flipH="1">
            <a:off x="4777787" y="4519925"/>
            <a:ext cx="297256" cy="2920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>
            <a:spLocks noChangeAspect="1"/>
          </p:cNvSpPr>
          <p:nvPr/>
        </p:nvSpPr>
        <p:spPr>
          <a:xfrm>
            <a:off x="5696288" y="4335259"/>
            <a:ext cx="1703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self bunching!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713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Impedance and instability studies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Transverse impedance: </a:t>
            </a:r>
          </a:p>
          <a:p>
            <a:pPr lvl="1"/>
            <a:r>
              <a:rPr lang="en-US" dirty="0"/>
              <a:t>Tune shift </a:t>
            </a:r>
            <a:r>
              <a:rPr lang="en-US" dirty="0" err="1"/>
              <a:t>vs</a:t>
            </a:r>
            <a:r>
              <a:rPr lang="en-US" dirty="0"/>
              <a:t> intensity in both coasting </a:t>
            </a:r>
            <a:br>
              <a:rPr lang="en-US" dirty="0"/>
            </a:br>
            <a:r>
              <a:rPr lang="en-US" dirty="0"/>
              <a:t>and bunched beam (on going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/>
              <a:t>Stability: </a:t>
            </a:r>
          </a:p>
          <a:p>
            <a:pPr lvl="1"/>
            <a:r>
              <a:rPr lang="en-US" dirty="0" smtClean="0"/>
              <a:t>Beam transfer function (BTF) </a:t>
            </a:r>
            <a:r>
              <a:rPr lang="en-US" dirty="0"/>
              <a:t>scans with/without cooler and as function of Q’</a:t>
            </a:r>
          </a:p>
          <a:p>
            <a:pPr lvl="1"/>
            <a:r>
              <a:rPr lang="en-US" dirty="0"/>
              <a:t>Effect of Q’ on the transverse beam stability.</a:t>
            </a:r>
          </a:p>
          <a:p>
            <a:pPr lvl="1"/>
            <a:r>
              <a:rPr lang="en-US" dirty="0"/>
              <a:t>Threshold of stability </a:t>
            </a:r>
            <a:r>
              <a:rPr lang="en-US" dirty="0" err="1"/>
              <a:t>vs</a:t>
            </a:r>
            <a:r>
              <a:rPr lang="en-US" dirty="0"/>
              <a:t> damper gain: </a:t>
            </a:r>
            <a:r>
              <a:rPr lang="en-US" dirty="0" smtClean="0"/>
              <a:t>20</a:t>
            </a:r>
            <a:r>
              <a:rPr lang="en-US" dirty="0"/>
              <a:t>% of the max gain enough to </a:t>
            </a:r>
            <a:r>
              <a:rPr lang="en-US" dirty="0" smtClean="0"/>
              <a:t>stabilize 8e10 </a:t>
            </a:r>
            <a:r>
              <a:rPr lang="en-US" dirty="0"/>
              <a:t>accumulated charges.</a:t>
            </a:r>
          </a:p>
          <a:p>
            <a:endParaRPr lang="en-US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978" y="3703053"/>
            <a:ext cx="4012956" cy="3054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243071" y="408001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BTF</a:t>
            </a:r>
            <a:endParaRPr lang="en-US" b="1" dirty="0"/>
          </a:p>
        </p:txBody>
      </p:sp>
      <p:sp>
        <p:nvSpPr>
          <p:cNvPr id="18" name="Rectangle 17"/>
          <p:cNvSpPr/>
          <p:nvPr/>
        </p:nvSpPr>
        <p:spPr>
          <a:xfrm>
            <a:off x="4539198" y="5098001"/>
            <a:ext cx="32894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Beam </a:t>
            </a:r>
            <a:r>
              <a:rPr lang="en-US" dirty="0"/>
              <a:t>SD increased for |Q’|&gt;0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4539198" y="397873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BTF gives access </a:t>
            </a:r>
            <a:r>
              <a:rPr lang="en-US" dirty="0"/>
              <a:t>to:</a:t>
            </a:r>
          </a:p>
          <a:p>
            <a:pPr marL="742950" lvl="1" indent="-285750">
              <a:buFont typeface="Courier New" pitchFamily="49" charset="0"/>
              <a:buChar char="o"/>
            </a:pPr>
            <a:r>
              <a:rPr lang="en-US" dirty="0"/>
              <a:t>Transverse stability diagram.</a:t>
            </a:r>
          </a:p>
          <a:p>
            <a:pPr marL="742950" lvl="1" indent="-285750">
              <a:buFont typeface="Courier New" pitchFamily="49" charset="0"/>
              <a:buChar char="o"/>
            </a:pPr>
            <a:r>
              <a:rPr lang="en-US" dirty="0"/>
              <a:t>Transverse impedance of the machine.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435723" y="6428508"/>
            <a:ext cx="1829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N. </a:t>
            </a:r>
            <a:r>
              <a:rPr lang="en-US" dirty="0" err="1" smtClean="0">
                <a:solidFill>
                  <a:srgbClr val="0000FF"/>
                </a:solidFill>
              </a:rPr>
              <a:t>Biancacci</a:t>
            </a:r>
            <a:r>
              <a:rPr lang="en-US" dirty="0" smtClean="0">
                <a:solidFill>
                  <a:srgbClr val="0000FF"/>
                </a:solidFill>
              </a:rPr>
              <a:t> et al.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923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Contributors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ClrTx/>
            </a:pPr>
            <a:endParaRPr lang="en-US" dirty="0" smtClean="0"/>
          </a:p>
          <a:p>
            <a:pPr>
              <a:buClrTx/>
            </a:pPr>
            <a:endParaRPr lang="en-US" dirty="0"/>
          </a:p>
          <a:p>
            <a:pPr algn="ctr">
              <a:buClrTx/>
            </a:pPr>
            <a:endParaRPr lang="en-US" dirty="0" smtClean="0"/>
          </a:p>
          <a:p>
            <a:pPr marL="0" indent="0" algn="ctr">
              <a:buClrTx/>
              <a:buNone/>
            </a:pPr>
            <a:r>
              <a:rPr lang="en-US" dirty="0" smtClean="0"/>
              <a:t>S. Albright, M.E. </a:t>
            </a:r>
            <a:r>
              <a:rPr lang="en-US" dirty="0" err="1" smtClean="0"/>
              <a:t>Angoletta</a:t>
            </a:r>
            <a:r>
              <a:rPr lang="en-US" dirty="0" smtClean="0"/>
              <a:t>, H</a:t>
            </a:r>
            <a:r>
              <a:rPr lang="en-US" dirty="0"/>
              <a:t>. Bartosik, </a:t>
            </a:r>
            <a:r>
              <a:rPr lang="en-US" dirty="0" smtClean="0"/>
              <a:t>G. Baud, </a:t>
            </a:r>
            <a:r>
              <a:rPr lang="en-US" sz="1600" dirty="0" smtClean="0"/>
              <a:t>G</a:t>
            </a:r>
            <a:r>
              <a:rPr lang="en-US" sz="1600" dirty="0"/>
              <a:t>. </a:t>
            </a:r>
            <a:r>
              <a:rPr lang="en-US" sz="1600" dirty="0" err="1"/>
              <a:t>Bellodi</a:t>
            </a:r>
            <a:r>
              <a:rPr lang="en-US" sz="1600" dirty="0"/>
              <a:t>, </a:t>
            </a:r>
            <a:r>
              <a:rPr lang="en-US" sz="1600" dirty="0" smtClean="0"/>
              <a:t>S</a:t>
            </a:r>
            <a:r>
              <a:rPr lang="en-US" sz="1600" dirty="0"/>
              <a:t>. Benedetti,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N</a:t>
            </a:r>
            <a:r>
              <a:rPr lang="en-US" dirty="0" smtClean="0"/>
              <a:t>. </a:t>
            </a:r>
            <a:r>
              <a:rPr lang="en-US" dirty="0" err="1"/>
              <a:t>Biancacci</a:t>
            </a:r>
            <a:r>
              <a:rPr lang="en-US" dirty="0"/>
              <a:t>, </a:t>
            </a:r>
            <a:r>
              <a:rPr lang="en-US" dirty="0" smtClean="0"/>
              <a:t>M. </a:t>
            </a:r>
            <a:r>
              <a:rPr lang="en-US" dirty="0" err="1" smtClean="0"/>
              <a:t>Bozzolan</a:t>
            </a:r>
            <a:r>
              <a:rPr lang="en-US" dirty="0" smtClean="0"/>
              <a:t>, S. </a:t>
            </a:r>
            <a:r>
              <a:rPr lang="en-US" dirty="0" err="1" smtClean="0"/>
              <a:t>Hirlaender</a:t>
            </a:r>
            <a:r>
              <a:rPr lang="en-US" dirty="0" smtClean="0"/>
              <a:t>, A. Huschauer, A. Latina, </a:t>
            </a:r>
            <a:br>
              <a:rPr lang="en-US" dirty="0" smtClean="0"/>
            </a:br>
            <a:r>
              <a:rPr lang="en-US" dirty="0" smtClean="0"/>
              <a:t>D. Moreno, V. Kain</a:t>
            </a:r>
            <a:r>
              <a:rPr lang="en-US" dirty="0"/>
              <a:t>, </a:t>
            </a:r>
            <a:r>
              <a:rPr lang="en-US" dirty="0" smtClean="0"/>
              <a:t>D</a:t>
            </a:r>
            <a:r>
              <a:rPr lang="en-US" sz="1600" dirty="0" smtClean="0"/>
              <a:t>. </a:t>
            </a:r>
            <a:r>
              <a:rPr lang="en-US" sz="1600" dirty="0" err="1"/>
              <a:t>Kuchler</a:t>
            </a:r>
            <a:r>
              <a:rPr lang="en-US" sz="1600" dirty="0" smtClean="0"/>
              <a:t>, </a:t>
            </a:r>
            <a:r>
              <a:rPr lang="en-US" dirty="0" smtClean="0"/>
              <a:t>A</a:t>
            </a:r>
            <a:r>
              <a:rPr lang="en-US" dirty="0"/>
              <a:t>. </a:t>
            </a:r>
            <a:r>
              <a:rPr lang="en-US" dirty="0" err="1"/>
              <a:t>Saa</a:t>
            </a:r>
            <a:r>
              <a:rPr lang="en-US" dirty="0"/>
              <a:t> Hernandez, </a:t>
            </a:r>
            <a:r>
              <a:rPr lang="en-US" dirty="0" smtClean="0"/>
              <a:t>R</a:t>
            </a:r>
            <a:r>
              <a:rPr lang="en-US" dirty="0"/>
              <a:t>. </a:t>
            </a:r>
            <a:r>
              <a:rPr lang="en-US" dirty="0" err="1" smtClean="0"/>
              <a:t>Scrivens</a:t>
            </a:r>
            <a:r>
              <a:rPr lang="en-US" dirty="0" smtClean="0"/>
              <a:t>,</a:t>
            </a:r>
            <a:r>
              <a:rPr lang="en-US" sz="1600" dirty="0"/>
              <a:t>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L. </a:t>
            </a:r>
            <a:r>
              <a:rPr lang="en-US" sz="1600" dirty="0" err="1" smtClean="0"/>
              <a:t>Soby</a:t>
            </a:r>
            <a:r>
              <a:rPr lang="en-US" sz="1600" dirty="0" smtClean="0"/>
              <a:t>, F</a:t>
            </a:r>
            <a:r>
              <a:rPr lang="en-US" sz="1600" dirty="0"/>
              <a:t>. </a:t>
            </a:r>
            <a:r>
              <a:rPr lang="en-US" sz="1600" dirty="0" err="1" smtClean="0"/>
              <a:t>Wenander</a:t>
            </a:r>
            <a:r>
              <a:rPr lang="en-US" sz="1600" dirty="0" smtClean="0"/>
              <a:t>, R. </a:t>
            </a:r>
            <a:r>
              <a:rPr lang="en-US" sz="1600" dirty="0" err="1" smtClean="0"/>
              <a:t>Alemany</a:t>
            </a:r>
            <a:r>
              <a:rPr lang="en-US" sz="1600" dirty="0" smtClean="0"/>
              <a:t> Fernandez</a:t>
            </a:r>
          </a:p>
          <a:p>
            <a:pPr marL="0" indent="0" algn="ctr">
              <a:buClrTx/>
              <a:buNone/>
            </a:pPr>
            <a:r>
              <a:rPr lang="en-US" sz="1600" dirty="0" smtClean="0"/>
              <a:t>+</a:t>
            </a:r>
          </a:p>
          <a:p>
            <a:pPr marL="0" indent="0" algn="ctr">
              <a:buClrTx/>
              <a:buNone/>
            </a:pPr>
            <a:r>
              <a:rPr lang="en-US" sz="1600" dirty="0" smtClean="0"/>
              <a:t>LINAC3 / LEIR machine supervisors</a:t>
            </a:r>
            <a:endParaRPr lang="en-US" sz="1600" dirty="0"/>
          </a:p>
          <a:p>
            <a:pPr marL="0" indent="0" algn="ctr">
              <a:buClrTx/>
              <a:buNone/>
            </a:pPr>
            <a:endParaRPr lang="en-GB" sz="1600" dirty="0"/>
          </a:p>
          <a:p>
            <a:pPr marL="0" indent="0">
              <a:buClrTx/>
              <a:buNone/>
            </a:pPr>
            <a:endParaRPr lang="en-US" dirty="0" smtClean="0"/>
          </a:p>
          <a:p>
            <a:pPr marL="0" indent="0">
              <a:buClrTx/>
              <a:buNone/>
            </a:pPr>
            <a:endParaRPr lang="en-US" dirty="0"/>
          </a:p>
          <a:p>
            <a:pPr marL="0" indent="0">
              <a:buClr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77279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Space charge studies with </a:t>
            </a:r>
            <a:r>
              <a:rPr lang="en-US" dirty="0" err="1"/>
              <a:t>Xe</a:t>
            </a:r>
            <a:r>
              <a:rPr lang="en-US" dirty="0"/>
              <a:t> beams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Emittance growth and losses as function of working point</a:t>
            </a:r>
          </a:p>
          <a:p>
            <a:pPr lvl="1"/>
            <a:r>
              <a:rPr lang="en-US" dirty="0" smtClean="0"/>
              <a:t>In the region around operational working point (1.82, 2.72)</a:t>
            </a:r>
          </a:p>
          <a:p>
            <a:pPr lvl="1"/>
            <a:r>
              <a:rPr lang="en-US" dirty="0" smtClean="0"/>
              <a:t>Many resonances observed (as with Pb beams)</a:t>
            </a:r>
          </a:p>
          <a:p>
            <a:pPr lvl="1"/>
            <a:r>
              <a:rPr lang="en-US" dirty="0"/>
              <a:t>Studies with different intensities ongoing to check if resonances excited by space charge itself</a:t>
            </a:r>
          </a:p>
          <a:p>
            <a:pPr lvl="1"/>
            <a:r>
              <a:rPr lang="en-US" dirty="0" smtClean="0"/>
              <a:t>Will be used for comparing with space charge simulations 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488667"/>
            <a:ext cx="35232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A</a:t>
            </a:r>
            <a:r>
              <a:rPr lang="en-US" dirty="0">
                <a:solidFill>
                  <a:srgbClr val="0000FF"/>
                </a:solidFill>
              </a:rPr>
              <a:t>. </a:t>
            </a:r>
            <a:r>
              <a:rPr lang="en-US" dirty="0" err="1">
                <a:solidFill>
                  <a:srgbClr val="0000FF"/>
                </a:solidFill>
              </a:rPr>
              <a:t>Saa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Hernandez, D. Moreno, et al.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6" name="Picture 5" descr="line_QH_1.82Detai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835" y="2769544"/>
            <a:ext cx="7869191" cy="3638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0932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LEIR to </a:t>
            </a:r>
            <a:r>
              <a:rPr lang="en-US" dirty="0"/>
              <a:t>PS </a:t>
            </a:r>
            <a:r>
              <a:rPr lang="en-US" dirty="0" smtClean="0"/>
              <a:t>transfer line optics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Current </a:t>
            </a:r>
            <a:r>
              <a:rPr lang="en-US" dirty="0"/>
              <a:t>TL optics is not matched to the PS periodic solution </a:t>
            </a:r>
          </a:p>
          <a:p>
            <a:pPr lvl="1"/>
            <a:r>
              <a:rPr lang="en-US" dirty="0"/>
              <a:t>not possible to steer the line in a deterministic way, it is trial and error</a:t>
            </a:r>
          </a:p>
          <a:p>
            <a:pPr lvl="1"/>
            <a:r>
              <a:rPr lang="en-US" dirty="0"/>
              <a:t>However, a VERY GOOD transmission efficiency can be reached ~ 100% </a:t>
            </a:r>
            <a:endParaRPr lang="en-US" dirty="0" smtClean="0"/>
          </a:p>
          <a:p>
            <a:r>
              <a:rPr lang="en-GB" dirty="0" smtClean="0"/>
              <a:t>Effect of the main PS bend #25 taken into account for calculating new optics</a:t>
            </a:r>
          </a:p>
          <a:p>
            <a:pPr lvl="1"/>
            <a:r>
              <a:rPr lang="en-GB" dirty="0" smtClean="0"/>
              <a:t>Stray fields give important deflection of incoming beam</a:t>
            </a:r>
          </a:p>
          <a:p>
            <a:pPr lvl="1"/>
            <a:r>
              <a:rPr lang="en-GB" dirty="0" smtClean="0"/>
              <a:t>Was taken into account in original optics designed by C. </a:t>
            </a:r>
            <a:r>
              <a:rPr lang="en-GB" dirty="0" err="1" smtClean="0"/>
              <a:t>Carli</a:t>
            </a:r>
            <a:r>
              <a:rPr lang="en-GB" dirty="0" smtClean="0"/>
              <a:t> and M. Martini</a:t>
            </a:r>
          </a:p>
          <a:p>
            <a:pPr lvl="1"/>
            <a:r>
              <a:rPr lang="en-GB" dirty="0" smtClean="0"/>
              <a:t>Included for calculating new matched optics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239" y="3666910"/>
            <a:ext cx="3632354" cy="2955492"/>
          </a:xfrm>
          <a:prstGeom prst="rect">
            <a:avLst/>
          </a:prstGeom>
        </p:spPr>
      </p:pic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4202118" y="3701770"/>
            <a:ext cx="3985934" cy="2893612"/>
            <a:chOff x="5202396" y="2172030"/>
            <a:chExt cx="5083803" cy="369061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80772" y="2172030"/>
              <a:ext cx="4505427" cy="3690616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7962018" y="4791636"/>
              <a:ext cx="4171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PS</a:t>
              </a:r>
              <a:endParaRPr lang="en-GB" b="1" dirty="0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6967768" y="4776397"/>
              <a:ext cx="2790496" cy="1299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6540834" y="4791636"/>
              <a:ext cx="394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TL</a:t>
              </a:r>
              <a:endParaRPr lang="en-GB" b="1" dirty="0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6497802" y="4782227"/>
              <a:ext cx="497957" cy="2687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V="1">
              <a:off x="6101894" y="4776397"/>
              <a:ext cx="395908" cy="38457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5202396" y="5122671"/>
              <a:ext cx="1587524" cy="5709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/>
                <a:t>LEIR extraction septum</a:t>
              </a:r>
              <a:endParaRPr lang="en-GB" sz="1200" b="1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904585" y="3416513"/>
            <a:ext cx="1459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new TL optics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76042" y="3385019"/>
            <a:ext cx="2277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Current existing optics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6514678"/>
            <a:ext cx="2276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R. </a:t>
            </a:r>
            <a:r>
              <a:rPr lang="en-US" dirty="0" err="1" smtClean="0">
                <a:solidFill>
                  <a:srgbClr val="0000FF"/>
                </a:solidFill>
              </a:rPr>
              <a:t>Alemany</a:t>
            </a:r>
            <a:r>
              <a:rPr lang="en-US" dirty="0" smtClean="0">
                <a:solidFill>
                  <a:srgbClr val="0000FF"/>
                </a:solidFill>
              </a:rPr>
              <a:t> Fernandez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050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ClrTx/>
            </a:pPr>
            <a:endParaRPr lang="en-US" dirty="0" smtClean="0"/>
          </a:p>
          <a:p>
            <a:pPr>
              <a:buClrTx/>
            </a:pPr>
            <a:r>
              <a:rPr lang="en-US" dirty="0" smtClean="0">
                <a:solidFill>
                  <a:srgbClr val="A6A6A6"/>
                </a:solidFill>
              </a:rPr>
              <a:t>Introduction and main challenges in view of LIU</a:t>
            </a:r>
          </a:p>
          <a:p>
            <a:pPr>
              <a:buClrTx/>
            </a:pPr>
            <a:r>
              <a:rPr lang="en-US" dirty="0" smtClean="0">
                <a:solidFill>
                  <a:srgbClr val="A6A6A6"/>
                </a:solidFill>
              </a:rPr>
              <a:t>Overview of 2017 MDs (plans)</a:t>
            </a:r>
          </a:p>
          <a:p>
            <a:pPr>
              <a:buClrTx/>
            </a:pPr>
            <a:r>
              <a:rPr lang="en-US" dirty="0" smtClean="0">
                <a:solidFill>
                  <a:srgbClr val="A6A6A6"/>
                </a:solidFill>
              </a:rPr>
              <a:t>Status of 2017 MDs with </a:t>
            </a:r>
            <a:r>
              <a:rPr lang="en-US" dirty="0" err="1" smtClean="0">
                <a:solidFill>
                  <a:srgbClr val="A6A6A6"/>
                </a:solidFill>
              </a:rPr>
              <a:t>Xe</a:t>
            </a:r>
            <a:endParaRPr lang="en-US" dirty="0" smtClean="0">
              <a:solidFill>
                <a:srgbClr val="A6A6A6"/>
              </a:solidFill>
            </a:endParaRPr>
          </a:p>
          <a:p>
            <a:pPr>
              <a:buClrTx/>
            </a:pPr>
            <a:r>
              <a:rPr lang="en-US" dirty="0" smtClean="0"/>
              <a:t>Summary and 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3971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conclusions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Main remaining challenges for PS-ion injectors</a:t>
            </a:r>
          </a:p>
          <a:p>
            <a:pPr lvl="1"/>
            <a:r>
              <a:rPr lang="en-US" b="1" dirty="0" smtClean="0"/>
              <a:t>Regularly </a:t>
            </a:r>
            <a:r>
              <a:rPr lang="en-US" b="1" dirty="0"/>
              <a:t>deliver the required high beam intensity</a:t>
            </a:r>
          </a:p>
          <a:p>
            <a:pPr lvl="1"/>
            <a:r>
              <a:rPr lang="en-US" b="1" dirty="0" smtClean="0"/>
              <a:t>Gain intensity margin in LEIR to avoid operating at performance limit </a:t>
            </a:r>
          </a:p>
          <a:p>
            <a:r>
              <a:rPr lang="en-US" dirty="0" smtClean="0"/>
              <a:t>Only </a:t>
            </a:r>
            <a:r>
              <a:rPr lang="en-US" dirty="0"/>
              <a:t>selected machine studies in 2017 (operation with </a:t>
            </a:r>
            <a:r>
              <a:rPr lang="en-US" dirty="0" err="1"/>
              <a:t>Xe</a:t>
            </a:r>
            <a:r>
              <a:rPr lang="en-US" dirty="0"/>
              <a:t>-ions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Most of the MD subjects defined at the beginning of the year are being worked on / almost completed</a:t>
            </a:r>
          </a:p>
          <a:p>
            <a:pPr lvl="1"/>
            <a:r>
              <a:rPr lang="en-US" dirty="0" smtClean="0"/>
              <a:t>Motivated and enthusiastic team working on Linac3 and LEIR is gaining experience for next years production run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7638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/>
          </p:cNvSpPr>
          <p:nvPr/>
        </p:nvSpPr>
        <p:spPr>
          <a:xfrm>
            <a:off x="203200" y="4889500"/>
            <a:ext cx="8763034" cy="1111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80000" marR="0" lvl="0" indent="-187200" algn="ctr" defTabSz="4572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Thank you for your attention!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+mj-lt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55816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ClrTx/>
            </a:pPr>
            <a:endParaRPr lang="en-US" dirty="0" smtClean="0"/>
          </a:p>
          <a:p>
            <a:pPr>
              <a:buClrTx/>
            </a:pPr>
            <a:r>
              <a:rPr lang="en-US" dirty="0" smtClean="0"/>
              <a:t>Introduction and main challenges in view of LIU</a:t>
            </a:r>
          </a:p>
          <a:p>
            <a:pPr>
              <a:buClrTx/>
            </a:pPr>
            <a:r>
              <a:rPr lang="en-US" dirty="0" smtClean="0"/>
              <a:t>Overview of 2017 MDs (plans)</a:t>
            </a:r>
          </a:p>
          <a:p>
            <a:pPr>
              <a:buClrTx/>
            </a:pPr>
            <a:r>
              <a:rPr lang="en-US" dirty="0" smtClean="0"/>
              <a:t>Status of 2017 MDs with </a:t>
            </a:r>
            <a:r>
              <a:rPr lang="en-US" dirty="0" err="1" smtClean="0"/>
              <a:t>Xe</a:t>
            </a:r>
            <a:endParaRPr lang="en-US" dirty="0" smtClean="0"/>
          </a:p>
          <a:p>
            <a:pPr>
              <a:buClrTx/>
            </a:pPr>
            <a:r>
              <a:rPr lang="en-US" dirty="0" smtClean="0"/>
              <a:t>Summary and 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947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ClrTx/>
            </a:pPr>
            <a:endParaRPr lang="en-US" dirty="0" smtClean="0"/>
          </a:p>
          <a:p>
            <a:pPr>
              <a:buClrTx/>
            </a:pPr>
            <a:r>
              <a:rPr lang="en-US" dirty="0" smtClean="0"/>
              <a:t>Introduction and main challenges in view of LIU</a:t>
            </a:r>
          </a:p>
          <a:p>
            <a:pPr>
              <a:buClrTx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Overview of 2017 MDs (plans)</a:t>
            </a:r>
          </a:p>
          <a:p>
            <a:pPr>
              <a:buClrTx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Status of 2017 MDs with </a:t>
            </a:r>
            <a:r>
              <a:rPr lang="en-US" dirty="0" err="1" smtClean="0">
                <a:solidFill>
                  <a:schemeClr val="bg1">
                    <a:lumMod val="65000"/>
                  </a:schemeClr>
                </a:solidFill>
              </a:rPr>
              <a:t>Xe</a:t>
            </a:r>
            <a:endParaRPr lang="en-US" dirty="0" smtClean="0">
              <a:solidFill>
                <a:schemeClr val="bg1">
                  <a:lumMod val="65000"/>
                </a:schemeClr>
              </a:solidFill>
            </a:endParaRPr>
          </a:p>
          <a:p>
            <a:pPr>
              <a:buClrTx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Summary and conclusions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386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– main results from 2016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5623304"/>
          </a:xfrm>
        </p:spPr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86340" y="186653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046" y="1057482"/>
            <a:ext cx="5566675" cy="3576439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9252188"/>
              </p:ext>
            </p:extLst>
          </p:nvPr>
        </p:nvGraphicFramePr>
        <p:xfrm>
          <a:off x="1271006" y="4726188"/>
          <a:ext cx="6739136" cy="1956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5390"/>
                <a:gridCol w="2032348"/>
                <a:gridCol w="2451398"/>
              </a:tblGrid>
              <a:tr h="501286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Accumulated ions</a:t>
                      </a:r>
                      <a:endParaRPr lang="en-GB" sz="1400" dirty="0"/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Ions / bunch at extraction</a:t>
                      </a:r>
                      <a:endParaRPr lang="en-GB" sz="1400" dirty="0"/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</a:tr>
              <a:tr h="342186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Achieved 2015</a:t>
                      </a:r>
                      <a:endParaRPr lang="en-GB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15.5 x 10</a:t>
                      </a:r>
                      <a:r>
                        <a:rPr lang="en-GB" sz="1400" baseline="30000" dirty="0" smtClean="0"/>
                        <a:t>8</a:t>
                      </a:r>
                      <a:r>
                        <a:rPr lang="en-GB" sz="140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6.0 x 10</a:t>
                      </a:r>
                      <a:r>
                        <a:rPr lang="en-GB" sz="1400" baseline="30000" dirty="0" smtClean="0"/>
                        <a:t>8</a:t>
                      </a:r>
                      <a:endParaRPr lang="en-GB" sz="1400" dirty="0"/>
                    </a:p>
                  </a:txBody>
                  <a:tcPr anchor="ctr"/>
                </a:tc>
              </a:tr>
              <a:tr h="356588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Achieved 2016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19.1 x 10</a:t>
                      </a:r>
                      <a:r>
                        <a:rPr lang="en-GB" sz="1400" b="1" baseline="30000" dirty="0" smtClean="0"/>
                        <a:t>8</a:t>
                      </a:r>
                      <a:r>
                        <a:rPr lang="en-GB" sz="1400" b="1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8.1 x 10</a:t>
                      </a:r>
                      <a:r>
                        <a:rPr lang="en-GB" sz="1400" b="1" baseline="30000" dirty="0" smtClean="0"/>
                        <a:t>8</a:t>
                      </a:r>
                      <a:r>
                        <a:rPr lang="en-GB" sz="1400" b="1" dirty="0" smtClean="0"/>
                        <a:t> </a:t>
                      </a:r>
                    </a:p>
                  </a:txBody>
                  <a:tcPr/>
                </a:tc>
              </a:tr>
              <a:tr h="378109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Intensity record 2016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22.8 x 10</a:t>
                      </a:r>
                      <a:r>
                        <a:rPr lang="en-GB" sz="1400" baseline="30000" dirty="0" smtClean="0"/>
                        <a:t>8</a:t>
                      </a:r>
                      <a:r>
                        <a:rPr lang="en-GB" sz="1400" dirty="0" smtClean="0"/>
                        <a:t>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9.5 x 10</a:t>
                      </a:r>
                      <a:r>
                        <a:rPr lang="en-GB" sz="1400" baseline="30000" dirty="0" smtClean="0"/>
                        <a:t>8</a:t>
                      </a:r>
                      <a:r>
                        <a:rPr lang="en-GB" sz="1400" dirty="0" smtClean="0"/>
                        <a:t> </a:t>
                      </a:r>
                    </a:p>
                  </a:txBody>
                  <a:tcPr/>
                </a:tc>
              </a:tr>
              <a:tr h="378109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LIU/HL-LHC baseline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19.1 x 10</a:t>
                      </a:r>
                      <a:r>
                        <a:rPr lang="en-GB" sz="1400" b="1" baseline="30000" dirty="0" smtClean="0"/>
                        <a:t>8</a:t>
                      </a:r>
                      <a:r>
                        <a:rPr lang="en-GB" sz="1400" b="1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8.1 x 10</a:t>
                      </a:r>
                      <a:r>
                        <a:rPr lang="en-GB" sz="1400" b="1" baseline="30000" dirty="0" smtClean="0"/>
                        <a:t>8</a:t>
                      </a:r>
                      <a:r>
                        <a:rPr lang="en-GB" sz="1400" b="1" dirty="0" smtClean="0"/>
                        <a:t> 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7427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remaining challenges in view of LIU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Regularly deliver the required high beam intensity</a:t>
            </a:r>
          </a:p>
          <a:p>
            <a:pPr lvl="1"/>
            <a:r>
              <a:rPr lang="en-US" dirty="0" smtClean="0"/>
              <a:t>Improve understanding of source behavior and easier source tuning (automatic source control?)</a:t>
            </a:r>
          </a:p>
          <a:p>
            <a:pPr lvl="1"/>
            <a:r>
              <a:rPr lang="en-US" dirty="0" smtClean="0"/>
              <a:t>Improve monitoring of beam parameters from Linac3 (e.g. transfer line BPMs, stripper foil characterization)</a:t>
            </a:r>
          </a:p>
          <a:p>
            <a:pPr lvl="1"/>
            <a:r>
              <a:rPr lang="en-US" dirty="0" smtClean="0"/>
              <a:t>Make LEIR performance less sensitive to optimal machine settings/beam parameters (e.g. due to exchange or degradation of stripper foil)</a:t>
            </a:r>
          </a:p>
          <a:p>
            <a:r>
              <a:rPr lang="en-US" dirty="0" smtClean="0"/>
              <a:t>Gain intensity margin in LEIR to avoid operating at performance limit </a:t>
            </a:r>
          </a:p>
          <a:p>
            <a:pPr lvl="1"/>
            <a:r>
              <a:rPr lang="en-US" dirty="0" smtClean="0"/>
              <a:t>Further understanding and characterization of loss mechanism at RF capture</a:t>
            </a:r>
          </a:p>
          <a:p>
            <a:pPr lvl="1"/>
            <a:r>
              <a:rPr lang="en-US" dirty="0" smtClean="0"/>
              <a:t>Optimization of working point and sextupole settings</a:t>
            </a:r>
          </a:p>
          <a:p>
            <a:pPr lvl="1"/>
            <a:r>
              <a:rPr lang="en-US" dirty="0" smtClean="0"/>
              <a:t>Further optimization of RF capture process</a:t>
            </a:r>
          </a:p>
          <a:p>
            <a:pPr lvl="1"/>
            <a:r>
              <a:rPr lang="en-US" dirty="0" smtClean="0"/>
              <a:t>Reduced injection spacing (100 or 150 </a:t>
            </a:r>
            <a:r>
              <a:rPr lang="en-US" dirty="0" err="1" smtClean="0"/>
              <a:t>ms</a:t>
            </a:r>
            <a:r>
              <a:rPr lang="en-US" dirty="0" smtClean="0"/>
              <a:t>) in combination with increased e-current in cooler</a:t>
            </a:r>
          </a:p>
          <a:p>
            <a:pPr lvl="1"/>
            <a:r>
              <a:rPr lang="en-US" dirty="0" smtClean="0"/>
              <a:t>Confirm that coherent instabilities will not become performance limitation</a:t>
            </a:r>
          </a:p>
          <a:p>
            <a:r>
              <a:rPr lang="en-US" dirty="0" smtClean="0"/>
              <a:t>Only selected machine studies in 2017 (operation with </a:t>
            </a:r>
            <a:r>
              <a:rPr lang="en-US" dirty="0" err="1" smtClean="0"/>
              <a:t>Xe</a:t>
            </a:r>
            <a:r>
              <a:rPr lang="en-US" dirty="0" smtClean="0"/>
              <a:t>-ions) </a:t>
            </a:r>
            <a:r>
              <a:rPr lang="is-IS" dirty="0" smtClean="0"/>
              <a:t>…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326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ClrTx/>
            </a:pPr>
            <a:endParaRPr lang="en-US" dirty="0" smtClean="0"/>
          </a:p>
          <a:p>
            <a:pPr>
              <a:buClrTx/>
            </a:pPr>
            <a:r>
              <a:rPr lang="en-US" dirty="0" smtClean="0">
                <a:solidFill>
                  <a:srgbClr val="A6A6A6"/>
                </a:solidFill>
              </a:rPr>
              <a:t>Introduction and main challenges in view of LIU</a:t>
            </a:r>
          </a:p>
          <a:p>
            <a:pPr>
              <a:buClrTx/>
            </a:pPr>
            <a:r>
              <a:rPr lang="en-US" dirty="0" smtClean="0"/>
              <a:t>Overview of 2017 MDs (plans)</a:t>
            </a:r>
          </a:p>
          <a:p>
            <a:pPr>
              <a:buClrTx/>
            </a:pPr>
            <a:r>
              <a:rPr lang="en-US" dirty="0" smtClean="0">
                <a:solidFill>
                  <a:srgbClr val="A6A6A6"/>
                </a:solidFill>
              </a:rPr>
              <a:t>Status of 2017 MDs with </a:t>
            </a:r>
            <a:r>
              <a:rPr lang="en-US" dirty="0" err="1" smtClean="0">
                <a:solidFill>
                  <a:srgbClr val="A6A6A6"/>
                </a:solidFill>
              </a:rPr>
              <a:t>Xe</a:t>
            </a:r>
            <a:endParaRPr lang="en-US" dirty="0" smtClean="0">
              <a:solidFill>
                <a:srgbClr val="A6A6A6"/>
              </a:solidFill>
            </a:endParaRPr>
          </a:p>
          <a:p>
            <a:pPr>
              <a:buClrTx/>
            </a:pPr>
            <a:r>
              <a:rPr lang="en-US" dirty="0" smtClean="0">
                <a:solidFill>
                  <a:srgbClr val="A6A6A6"/>
                </a:solidFill>
              </a:rPr>
              <a:t>Summary and conclusions</a:t>
            </a:r>
            <a:endParaRPr lang="en-US" dirty="0">
              <a:solidFill>
                <a:srgbClr val="A6A6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3971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Xe</a:t>
            </a:r>
            <a:r>
              <a:rPr lang="en-US" dirty="0" smtClean="0"/>
              <a:t> MDs with low intensity / “EARLY”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5328276"/>
          </a:xfrm>
        </p:spPr>
        <p:txBody>
          <a:bodyPr>
            <a:normAutofit/>
          </a:bodyPr>
          <a:lstStyle/>
          <a:p>
            <a:r>
              <a:rPr lang="en-US" dirty="0"/>
              <a:t>Studies </a:t>
            </a:r>
            <a:r>
              <a:rPr lang="en-US" dirty="0" smtClean="0"/>
              <a:t>in view of improving </a:t>
            </a:r>
            <a:r>
              <a:rPr lang="en-US" dirty="0"/>
              <a:t>reproducibility of machine performance </a:t>
            </a:r>
            <a:endParaRPr lang="en-US" dirty="0" smtClean="0"/>
          </a:p>
          <a:p>
            <a:pPr lvl="1"/>
            <a:r>
              <a:rPr lang="en-US" dirty="0"/>
              <a:t>Stripper foil tests, charge state distribution</a:t>
            </a:r>
          </a:p>
          <a:p>
            <a:r>
              <a:rPr lang="en-US" dirty="0" smtClean="0"/>
              <a:t>Characterization </a:t>
            </a:r>
            <a:r>
              <a:rPr lang="en-US" dirty="0"/>
              <a:t>of beam parameters at LEIR injection </a:t>
            </a:r>
            <a:endParaRPr lang="en-US" dirty="0" smtClean="0"/>
          </a:p>
          <a:p>
            <a:pPr lvl="1"/>
            <a:r>
              <a:rPr lang="en-US" dirty="0" smtClean="0"/>
              <a:t>Different </a:t>
            </a:r>
            <a:r>
              <a:rPr lang="en-US" dirty="0"/>
              <a:t>settings of ramping and </a:t>
            </a:r>
            <a:r>
              <a:rPr lang="en-US" dirty="0" err="1"/>
              <a:t>debunching</a:t>
            </a:r>
            <a:r>
              <a:rPr lang="en-US" dirty="0"/>
              <a:t> cavities (</a:t>
            </a:r>
            <a:r>
              <a:rPr lang="en-US" dirty="0" smtClean="0"/>
              <a:t>joint </a:t>
            </a:r>
            <a:r>
              <a:rPr lang="en-US" dirty="0"/>
              <a:t>Linac3/LEIR MDs) </a:t>
            </a:r>
            <a:endParaRPr lang="en-US" dirty="0" smtClean="0"/>
          </a:p>
          <a:p>
            <a:pPr lvl="1"/>
            <a:r>
              <a:rPr lang="en-US" dirty="0" smtClean="0"/>
              <a:t>Measurements with the </a:t>
            </a:r>
            <a:r>
              <a:rPr lang="en-US" dirty="0" err="1" smtClean="0"/>
              <a:t>Schottky</a:t>
            </a:r>
            <a:r>
              <a:rPr lang="en-US" dirty="0" smtClean="0"/>
              <a:t> (longitudinal and transverse) and IPMs</a:t>
            </a:r>
          </a:p>
          <a:p>
            <a:pPr lvl="1"/>
            <a:r>
              <a:rPr lang="en-US" dirty="0" smtClean="0"/>
              <a:t>Studies </a:t>
            </a:r>
            <a:r>
              <a:rPr lang="en-US" dirty="0"/>
              <a:t>on injection efficiency</a:t>
            </a:r>
          </a:p>
          <a:p>
            <a:r>
              <a:rPr lang="en-US" dirty="0" smtClean="0"/>
              <a:t>Beam instrumentation commissioning</a:t>
            </a:r>
          </a:p>
          <a:p>
            <a:pPr lvl="1"/>
            <a:r>
              <a:rPr lang="en-US" dirty="0" smtClean="0"/>
              <a:t>BPMs </a:t>
            </a:r>
            <a:r>
              <a:rPr lang="en-US" dirty="0"/>
              <a:t>in ITE (characterization, calibration, YASP, </a:t>
            </a:r>
            <a:r>
              <a:rPr lang="is-IS" dirty="0"/>
              <a:t>…)</a:t>
            </a:r>
          </a:p>
          <a:p>
            <a:pPr lvl="1"/>
            <a:r>
              <a:rPr lang="en-US" dirty="0"/>
              <a:t>New electronics for TBT </a:t>
            </a:r>
            <a:r>
              <a:rPr lang="en-US" dirty="0" smtClean="0"/>
              <a:t>measurements</a:t>
            </a:r>
          </a:p>
          <a:p>
            <a:r>
              <a:rPr lang="en-US" dirty="0" smtClean="0"/>
              <a:t>Optics studies</a:t>
            </a:r>
          </a:p>
          <a:p>
            <a:pPr lvl="1"/>
            <a:r>
              <a:rPr lang="en-US" dirty="0" smtClean="0"/>
              <a:t>K-modulation</a:t>
            </a:r>
          </a:p>
          <a:p>
            <a:pPr lvl="1"/>
            <a:r>
              <a:rPr lang="en-US" dirty="0" smtClean="0"/>
              <a:t>TBT measurements (when new BPM electronics available)</a:t>
            </a:r>
          </a:p>
          <a:p>
            <a:r>
              <a:rPr lang="en-US" dirty="0" smtClean="0"/>
              <a:t>Preparation of 100/150 </a:t>
            </a:r>
            <a:r>
              <a:rPr lang="en-US" dirty="0" err="1" smtClean="0"/>
              <a:t>ms</a:t>
            </a:r>
            <a:r>
              <a:rPr lang="en-US" dirty="0" smtClean="0"/>
              <a:t> injection</a:t>
            </a:r>
          </a:p>
          <a:p>
            <a:pPr lvl="1"/>
            <a:r>
              <a:rPr lang="en-US" dirty="0" smtClean="0"/>
              <a:t>Tests of source pulsing</a:t>
            </a:r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46252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Xe</a:t>
            </a:r>
            <a:r>
              <a:rPr lang="en-US" dirty="0" smtClean="0"/>
              <a:t> MDs with low intensity / “EARLY”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5328276"/>
          </a:xfrm>
        </p:spPr>
        <p:txBody>
          <a:bodyPr>
            <a:normAutofit/>
          </a:bodyPr>
          <a:lstStyle/>
          <a:p>
            <a:r>
              <a:rPr lang="en-US" dirty="0"/>
              <a:t>Studies </a:t>
            </a:r>
            <a:r>
              <a:rPr lang="en-US" dirty="0" smtClean="0"/>
              <a:t>in view of improving </a:t>
            </a:r>
            <a:r>
              <a:rPr lang="en-US" dirty="0"/>
              <a:t>reproducibility of machine performance </a:t>
            </a:r>
            <a:endParaRPr lang="en-US" dirty="0" smtClean="0"/>
          </a:p>
          <a:p>
            <a:pPr lvl="1"/>
            <a:r>
              <a:rPr lang="en-US" dirty="0">
                <a:solidFill>
                  <a:srgbClr val="008000"/>
                </a:solidFill>
              </a:rPr>
              <a:t>Stripper foil tests, charge state distribution</a:t>
            </a:r>
          </a:p>
          <a:p>
            <a:r>
              <a:rPr lang="en-US" dirty="0" smtClean="0"/>
              <a:t>Characterization </a:t>
            </a:r>
            <a:r>
              <a:rPr lang="en-US" dirty="0"/>
              <a:t>of beam parameters at LEIR injection 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Different </a:t>
            </a:r>
            <a:r>
              <a:rPr lang="en-US" dirty="0">
                <a:solidFill>
                  <a:srgbClr val="008000"/>
                </a:solidFill>
              </a:rPr>
              <a:t>settings of ramping and </a:t>
            </a:r>
            <a:r>
              <a:rPr lang="en-US" dirty="0" err="1">
                <a:solidFill>
                  <a:srgbClr val="008000"/>
                </a:solidFill>
              </a:rPr>
              <a:t>debunching</a:t>
            </a:r>
            <a:r>
              <a:rPr lang="en-US" dirty="0">
                <a:solidFill>
                  <a:srgbClr val="008000"/>
                </a:solidFill>
              </a:rPr>
              <a:t> cavities (</a:t>
            </a:r>
            <a:r>
              <a:rPr lang="en-US" dirty="0" smtClean="0">
                <a:solidFill>
                  <a:srgbClr val="008000"/>
                </a:solidFill>
              </a:rPr>
              <a:t>joint </a:t>
            </a:r>
            <a:r>
              <a:rPr lang="en-US" dirty="0">
                <a:solidFill>
                  <a:srgbClr val="008000"/>
                </a:solidFill>
              </a:rPr>
              <a:t>Linac3/LEIR MDs) </a:t>
            </a:r>
            <a:endParaRPr lang="en-US" dirty="0" smtClean="0">
              <a:solidFill>
                <a:srgbClr val="008000"/>
              </a:solidFill>
            </a:endParaRP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Measurements with the </a:t>
            </a:r>
            <a:r>
              <a:rPr lang="en-US" dirty="0" err="1" smtClean="0">
                <a:solidFill>
                  <a:srgbClr val="008000"/>
                </a:solidFill>
              </a:rPr>
              <a:t>Schottky</a:t>
            </a:r>
            <a:r>
              <a:rPr lang="en-US" dirty="0" smtClean="0">
                <a:solidFill>
                  <a:srgbClr val="008000"/>
                </a:solidFill>
              </a:rPr>
              <a:t> (longitudinal and transverse) and IPMs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Studies </a:t>
            </a:r>
            <a:r>
              <a:rPr lang="en-US" dirty="0">
                <a:solidFill>
                  <a:srgbClr val="008000"/>
                </a:solidFill>
              </a:rPr>
              <a:t>on injection efficiency</a:t>
            </a:r>
          </a:p>
          <a:p>
            <a:r>
              <a:rPr lang="en-US" dirty="0" smtClean="0"/>
              <a:t>Beam instrumentation commissioning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BPMs </a:t>
            </a:r>
            <a:r>
              <a:rPr lang="en-US" dirty="0">
                <a:solidFill>
                  <a:srgbClr val="008000"/>
                </a:solidFill>
              </a:rPr>
              <a:t>in ITE (characterization, calibration, YASP, </a:t>
            </a:r>
            <a:r>
              <a:rPr lang="is-IS" dirty="0">
                <a:solidFill>
                  <a:srgbClr val="008000"/>
                </a:solidFill>
              </a:rPr>
              <a:t>…)</a:t>
            </a:r>
          </a:p>
          <a:p>
            <a:pPr lvl="1"/>
            <a:r>
              <a:rPr lang="en-US" dirty="0">
                <a:solidFill>
                  <a:srgbClr val="008000"/>
                </a:solidFill>
              </a:rPr>
              <a:t>New electronics for TBT </a:t>
            </a:r>
            <a:r>
              <a:rPr lang="en-US" dirty="0" smtClean="0">
                <a:solidFill>
                  <a:srgbClr val="008000"/>
                </a:solidFill>
              </a:rPr>
              <a:t>measurements</a:t>
            </a:r>
          </a:p>
          <a:p>
            <a:r>
              <a:rPr lang="en-US" dirty="0" smtClean="0"/>
              <a:t>Optics studies</a:t>
            </a:r>
          </a:p>
          <a:p>
            <a:pPr lvl="1"/>
            <a:r>
              <a:rPr lang="en-US" dirty="0" smtClean="0"/>
              <a:t>K-modulation</a:t>
            </a:r>
          </a:p>
          <a:p>
            <a:pPr lvl="1"/>
            <a:r>
              <a:rPr lang="en-US" dirty="0" smtClean="0"/>
              <a:t>TBT measurements (when new BPM electronics available)</a:t>
            </a:r>
          </a:p>
          <a:p>
            <a:r>
              <a:rPr lang="en-US" dirty="0" smtClean="0"/>
              <a:t>Preparation of 100/150 </a:t>
            </a:r>
            <a:r>
              <a:rPr lang="en-US" dirty="0" err="1" smtClean="0"/>
              <a:t>ms</a:t>
            </a:r>
            <a:r>
              <a:rPr lang="en-US" dirty="0" smtClean="0"/>
              <a:t> injection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Tests of source pulsing</a:t>
            </a:r>
          </a:p>
          <a:p>
            <a:pPr lvl="2"/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080098" y="3823322"/>
            <a:ext cx="1589836" cy="747897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8000"/>
                </a:solidFill>
              </a:rPr>
              <a:t>-- ongoing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-- to be started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97028"/>
      </p:ext>
    </p:extLst>
  </p:cSld>
  <p:clrMapOvr>
    <a:masterClrMapping/>
  </p:clrMapOvr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36244</TotalTime>
  <Words>1634</Words>
  <Application>Microsoft Macintosh PowerPoint</Application>
  <PresentationFormat>On-screen Show (4:3)</PresentationFormat>
  <Paragraphs>296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LIU_PowerPoint_Template</vt:lpstr>
      <vt:lpstr>2017 LIU ions MDs - status </vt:lpstr>
      <vt:lpstr>Contributors</vt:lpstr>
      <vt:lpstr>Outline</vt:lpstr>
      <vt:lpstr>Outline</vt:lpstr>
      <vt:lpstr>Introduction – main results from 2016</vt:lpstr>
      <vt:lpstr>Main remaining challenges in view of LIU</vt:lpstr>
      <vt:lpstr>Outline</vt:lpstr>
      <vt:lpstr>Xe MDs with low intensity / “EARLY”</vt:lpstr>
      <vt:lpstr>Xe MDs with low intensity / “EARLY”</vt:lpstr>
      <vt:lpstr>Xe MDs with high intensity / “NOMINAL”</vt:lpstr>
      <vt:lpstr>Xe MDs with high intensity / “NOMINAL”</vt:lpstr>
      <vt:lpstr>Outline</vt:lpstr>
      <vt:lpstr>Linac3 and source studies</vt:lpstr>
      <vt:lpstr>Commissioning of new transfer line BPMs</vt:lpstr>
      <vt:lpstr>Longitudinal Schottky acquisitions</vt:lpstr>
      <vt:lpstr>Beam parameters at LEIR injection</vt:lpstr>
      <vt:lpstr>RF studies and commissioning</vt:lpstr>
      <vt:lpstr>E-cooler studies </vt:lpstr>
      <vt:lpstr>Impedance and instability studies</vt:lpstr>
      <vt:lpstr>Space charge studies with Xe beams</vt:lpstr>
      <vt:lpstr>New LEIR to PS transfer line optics</vt:lpstr>
      <vt:lpstr>Outline</vt:lpstr>
      <vt:lpstr>Summary and conclusions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Cecile Noels</dc:creator>
  <cp:keywords/>
  <dc:description/>
  <cp:lastModifiedBy>Hannes Bartosik</cp:lastModifiedBy>
  <cp:revision>1562</cp:revision>
  <dcterms:created xsi:type="dcterms:W3CDTF">2013-04-17T22:56:34Z</dcterms:created>
  <dcterms:modified xsi:type="dcterms:W3CDTF">2017-10-13T08:01:37Z</dcterms:modified>
  <cp:category/>
</cp:coreProperties>
</file>