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5"/>
  </p:notesMasterIdLst>
  <p:handoutMasterIdLst>
    <p:handoutMasterId r:id="rId46"/>
  </p:handoutMasterIdLst>
  <p:sldIdLst>
    <p:sldId id="256" r:id="rId2"/>
    <p:sldId id="411" r:id="rId3"/>
    <p:sldId id="481" r:id="rId4"/>
    <p:sldId id="482" r:id="rId5"/>
    <p:sldId id="548" r:id="rId6"/>
    <p:sldId id="434" r:id="rId7"/>
    <p:sldId id="521" r:id="rId8"/>
    <p:sldId id="488" r:id="rId9"/>
    <p:sldId id="424" r:id="rId10"/>
    <p:sldId id="457" r:id="rId11"/>
    <p:sldId id="435" r:id="rId12"/>
    <p:sldId id="524" r:id="rId13"/>
    <p:sldId id="489" r:id="rId14"/>
    <p:sldId id="543" r:id="rId15"/>
    <p:sldId id="544" r:id="rId16"/>
    <p:sldId id="545" r:id="rId17"/>
    <p:sldId id="525" r:id="rId18"/>
    <p:sldId id="483" r:id="rId19"/>
    <p:sldId id="526" r:id="rId20"/>
    <p:sldId id="495" r:id="rId21"/>
    <p:sldId id="527" r:id="rId22"/>
    <p:sldId id="497" r:id="rId23"/>
    <p:sldId id="528" r:id="rId24"/>
    <p:sldId id="529" r:id="rId25"/>
    <p:sldId id="459" r:id="rId26"/>
    <p:sldId id="518" r:id="rId27"/>
    <p:sldId id="460" r:id="rId28"/>
    <p:sldId id="519" r:id="rId29"/>
    <p:sldId id="520" r:id="rId30"/>
    <p:sldId id="461" r:id="rId31"/>
    <p:sldId id="533" r:id="rId32"/>
    <p:sldId id="538" r:id="rId33"/>
    <p:sldId id="549" r:id="rId34"/>
    <p:sldId id="550" r:id="rId35"/>
    <p:sldId id="532" r:id="rId36"/>
    <p:sldId id="507" r:id="rId37"/>
    <p:sldId id="522" r:id="rId38"/>
    <p:sldId id="467" r:id="rId39"/>
    <p:sldId id="375" r:id="rId40"/>
    <p:sldId id="506" r:id="rId41"/>
    <p:sldId id="468" r:id="rId42"/>
    <p:sldId id="530" r:id="rId43"/>
    <p:sldId id="531" r:id="rId44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2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a Passarelli" initials="AP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EF4FC1"/>
    <a:srgbClr val="21FF26"/>
    <a:srgbClr val="006600"/>
    <a:srgbClr val="FFCC00"/>
    <a:srgbClr val="6600CC"/>
    <a:srgbClr val="4D94CC"/>
    <a:srgbClr val="000000"/>
    <a:srgbClr val="F6F6F6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77" autoAdjust="0"/>
    <p:restoredTop sz="87083" autoAdjust="0"/>
  </p:normalViewPr>
  <p:slideViewPr>
    <p:cSldViewPr snapToGrid="0" snapToObjects="1">
      <p:cViewPr varScale="1">
        <p:scale>
          <a:sx n="111" d="100"/>
          <a:sy n="111" d="100"/>
        </p:scale>
        <p:origin x="486" y="150"/>
      </p:cViewPr>
      <p:guideLst>
        <p:guide orient="horz" pos="2184"/>
        <p:guide pos="2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79" d="100"/>
          <a:sy n="79" d="100"/>
        </p:scale>
        <p:origin x="3954" y="90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A0F7F5-3EE5-4462-B6E2-704E12FA1E3E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D90073-CEBA-409E-A23D-87B52F2778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427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966B49-9905-4291-A063-AF4A8E7AC0E0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88452-2EE1-42BD-8E8F-9D3A2CBE6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6715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8452-2EE1-42BD-8E8F-9D3A2CBE697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8040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8452-2EE1-42BD-8E8F-9D3A2CBE697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326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8452-2EE1-42BD-8E8F-9D3A2CBE6978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1258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8452-2EE1-42BD-8E8F-9D3A2CBE6978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290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8452-2EE1-42BD-8E8F-9D3A2CBE6978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235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8452-2EE1-42BD-8E8F-9D3A2CBE6978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609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8452-2EE1-42BD-8E8F-9D3A2CBE6978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281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0" y="557258"/>
            <a:ext cx="2520000" cy="2494674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4608000" y="0"/>
            <a:ext cx="4536000" cy="3427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 userDrawn="1"/>
        </p:nvSpPr>
        <p:spPr>
          <a:xfrm>
            <a:off x="4608000" y="3440151"/>
            <a:ext cx="4536000" cy="3420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3440151"/>
            <a:ext cx="4590000" cy="3420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702" y="786524"/>
            <a:ext cx="4526517" cy="1846951"/>
          </a:xfrm>
          <a:prstGeom prst="rect">
            <a:avLst/>
          </a:prstGeom>
        </p:spPr>
      </p:pic>
      <p:pic>
        <p:nvPicPr>
          <p:cNvPr id="10248" name="Picture 8" descr="https://www.vocedinapoli.it/wp-content/uploads/2016/11/FedericoII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" t="5127" r="1693" b="5864"/>
          <a:stretch/>
        </p:blipFill>
        <p:spPr bwMode="auto">
          <a:xfrm>
            <a:off x="4691641" y="4469450"/>
            <a:ext cx="4366902" cy="1350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Risultati immagini per infn logo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8" y="3888896"/>
            <a:ext cx="4524943" cy="2511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s://indico.cern.ch/event/671745/attachments/1536401/2407095/Aries-Logo-std-S.jpg?from_preview=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725" y="6195299"/>
            <a:ext cx="877972" cy="618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pic>
        <p:nvPicPr>
          <p:cNvPr id="17" name="Image 9" descr="bande-02.eps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929"/>
          <a:stretch/>
        </p:blipFill>
        <p:spPr>
          <a:xfrm>
            <a:off x="23770" y="6150798"/>
            <a:ext cx="829442" cy="707202"/>
          </a:xfrm>
          <a:prstGeom prst="rect">
            <a:avLst/>
          </a:prstGeom>
        </p:spPr>
      </p:pic>
      <p:sp>
        <p:nvSpPr>
          <p:cNvPr id="2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47613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12" y="6182825"/>
            <a:ext cx="1395133" cy="643147"/>
          </a:xfrm>
          <a:prstGeom prst="rect">
            <a:avLst/>
          </a:prstGeom>
        </p:spPr>
      </p:pic>
      <p:pic>
        <p:nvPicPr>
          <p:cNvPr id="22" name="Image 9" descr="bande-02.eps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0" r="90093"/>
          <a:stretch/>
        </p:blipFill>
        <p:spPr>
          <a:xfrm>
            <a:off x="2307693" y="6150798"/>
            <a:ext cx="213652" cy="70720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556955" y="6235430"/>
            <a:ext cx="590542" cy="590542"/>
          </a:xfrm>
          <a:prstGeom prst="rect">
            <a:avLst/>
          </a:prstGeom>
        </p:spPr>
      </p:pic>
      <p:pic>
        <p:nvPicPr>
          <p:cNvPr id="25" name="Image 9" descr="bande-02.eps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0" r="90093"/>
          <a:stretch/>
        </p:blipFill>
        <p:spPr>
          <a:xfrm>
            <a:off x="3165987" y="6146426"/>
            <a:ext cx="213652" cy="707202"/>
          </a:xfrm>
          <a:prstGeom prst="rect">
            <a:avLst/>
          </a:prstGeom>
        </p:spPr>
      </p:pic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4441215" y="6347613"/>
            <a:ext cx="1597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61183" y="6345496"/>
            <a:ext cx="14420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7th Low Emittance Rings Workshop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676" y="6235030"/>
            <a:ext cx="943653" cy="523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3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45496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4441215" y="6347613"/>
            <a:ext cx="1597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61183" y="6345496"/>
            <a:ext cx="14420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7th Low Emittance Rings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887086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image" Target="../media/image5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ndico.cern.ch/event/671745/attachments/1536401/2407095/Aries-Logo-std-S.jpg?from_preview=1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725" y="6195299"/>
            <a:ext cx="877972" cy="618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 9" descr="bande-02.eps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929"/>
          <a:stretch/>
        </p:blipFill>
        <p:spPr>
          <a:xfrm>
            <a:off x="23770" y="6150798"/>
            <a:ext cx="829442" cy="707202"/>
          </a:xfrm>
          <a:prstGeom prst="rect">
            <a:avLst/>
          </a:prstGeom>
        </p:spPr>
      </p:pic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78946"/>
            <a:ext cx="8226854" cy="501408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441215" y="6347613"/>
            <a:ext cx="1597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61183" y="6345496"/>
            <a:ext cx="14420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7th Low Emittance Rings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47613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12" y="6182825"/>
            <a:ext cx="1395133" cy="64314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9144000" cy="738000"/>
          </a:xfrm>
          <a:prstGeom prst="rect">
            <a:avLst/>
          </a:prstGeom>
          <a:solidFill>
            <a:schemeClr val="tx2"/>
          </a:solidFill>
          <a:ln w="508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30" y="738000"/>
            <a:ext cx="9144000" cy="0"/>
          </a:xfrm>
          <a:prstGeom prst="line">
            <a:avLst/>
          </a:prstGeom>
          <a:ln w="38100">
            <a:solidFill>
              <a:srgbClr val="4D94C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V="1">
            <a:off x="9133242" y="0"/>
            <a:ext cx="0" cy="738000"/>
          </a:xfrm>
          <a:prstGeom prst="line">
            <a:avLst/>
          </a:prstGeom>
          <a:ln w="38100">
            <a:solidFill>
              <a:srgbClr val="4D94C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Image 9" descr="bande-02.eps"/>
          <p:cNvPicPr>
            <a:picLocks noChangeAspect="1"/>
          </p:cNvPicPr>
          <p:nvPr userDrawn="1"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0" r="90093"/>
          <a:stretch/>
        </p:blipFill>
        <p:spPr>
          <a:xfrm>
            <a:off x="2307693" y="6150798"/>
            <a:ext cx="213652" cy="7072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556955" y="6235430"/>
            <a:ext cx="590542" cy="5905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676" y="6235030"/>
            <a:ext cx="943653" cy="523727"/>
          </a:xfrm>
          <a:prstGeom prst="rect">
            <a:avLst/>
          </a:prstGeom>
        </p:spPr>
      </p:pic>
      <p:pic>
        <p:nvPicPr>
          <p:cNvPr id="16" name="Image 9" descr="bande-02.eps"/>
          <p:cNvPicPr>
            <a:picLocks noChangeAspect="1"/>
          </p:cNvPicPr>
          <p:nvPr userDrawn="1"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0" r="90093"/>
          <a:stretch/>
        </p:blipFill>
        <p:spPr>
          <a:xfrm>
            <a:off x="3165987" y="6146426"/>
            <a:ext cx="213652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2" r:id="rId5"/>
    <p:sldLayoutId id="2147483679" r:id="rId6"/>
    <p:sldLayoutId id="2147483674" r:id="rId7"/>
    <p:sldLayoutId id="2147483683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0.png"/><Relationship Id="rId4" Type="http://schemas.openxmlformats.org/officeDocument/2006/relationships/image" Target="../media/image16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0.png"/><Relationship Id="rId3" Type="http://schemas.openxmlformats.org/officeDocument/2006/relationships/image" Target="../media/image280.png"/><Relationship Id="rId7" Type="http://schemas.openxmlformats.org/officeDocument/2006/relationships/image" Target="../media/image330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0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emf"/><Relationship Id="rId7" Type="http://schemas.openxmlformats.org/officeDocument/2006/relationships/image" Target="../media/image4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JP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JPG"/><Relationship Id="rId9" Type="http://schemas.openxmlformats.org/officeDocument/2006/relationships/image" Target="../media/image5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4.emf"/><Relationship Id="rId4" Type="http://schemas.openxmlformats.org/officeDocument/2006/relationships/image" Target="../media/image63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png"/><Relationship Id="rId5" Type="http://schemas.openxmlformats.org/officeDocument/2006/relationships/image" Target="../media/image68.jpg"/><Relationship Id="rId4" Type="http://schemas.openxmlformats.org/officeDocument/2006/relationships/image" Target="../media/image67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4.png"/><Relationship Id="rId4" Type="http://schemas.openxmlformats.org/officeDocument/2006/relationships/image" Target="../media/image1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Analytical </a:t>
            </a:r>
            <a:r>
              <a:rPr lang="en-GB" dirty="0" smtClean="0"/>
              <a:t>evaluations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69558" y="2578823"/>
                <a:ext cx="83303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ea typeface="Andale Sans UI"/>
                    <a:cs typeface="Tahoma" panose="020B0604030504040204" pitchFamily="34" charset="0"/>
                  </a:rPr>
                  <a:t>Along </a:t>
                </a:r>
                <a:r>
                  <a:rPr lang="en-US" sz="2800" dirty="0" smtClean="0">
                    <a:ea typeface="Andale Sans UI"/>
                    <a:cs typeface="Tahoma" panose="020B0604030504040204" pitchFamily="34" charset="0"/>
                  </a:rPr>
                  <a:t>the waveguide walls </a:t>
                </a:r>
                <a:r>
                  <a:rPr lang="en-US" sz="2800" dirty="0">
                    <a:ea typeface="Andale Sans UI"/>
                    <a:cs typeface="Tahoma" panose="020B0604030504040204" pitchFamily="34" charset="0"/>
                  </a:rPr>
                  <a:t>of length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ahoma" panose="020B0604030504040204" pitchFamily="34" charset="0"/>
                      </a:rPr>
                      <m:t>𝑙</m:t>
                    </m:r>
                  </m:oMath>
                </a14:m>
                <a:r>
                  <a:rPr lang="en-US" sz="2800" i="1" dirty="0" smtClean="0">
                    <a:ea typeface="Andale Sans UI"/>
                    <a:cs typeface="Tahoma" panose="020B0604030504040204" pitchFamily="34" charset="0"/>
                  </a:rPr>
                  <a:t>:</a:t>
                </a:r>
                <a:r>
                  <a:rPr lang="en-US" sz="2800" dirty="0" smtClean="0">
                    <a:ea typeface="Andale Sans UI"/>
                    <a:cs typeface="Tahoma" panose="020B0604030504040204" pitchFamily="34" charset="0"/>
                  </a:rPr>
                  <a:t> </a:t>
                </a:r>
                <a:endParaRPr lang="en-GB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558" y="2578823"/>
                <a:ext cx="8330348" cy="523220"/>
              </a:xfrm>
              <a:prstGeom prst="rect">
                <a:avLst/>
              </a:prstGeom>
              <a:blipFill rotWithShape="0">
                <a:blip r:embed="rId2"/>
                <a:stretch>
                  <a:fillRect l="-1318" t="-11628" b="-313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704967" y="3030206"/>
                <a:ext cx="8232703" cy="13565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𝑅𝑒</m:t>
                          </m:r>
                          <m:d>
                            <m:dPr>
                              <m:ctrlP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subSup"/>
                              <m:ctrlP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2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𝒏</m:t>
                                      </m:r>
                                      <m:r>
                                        <a:rPr lang="it-IT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×</m:t>
                                      </m:r>
                                      <m:sSub>
                                        <m:sSubPr>
                                          <m:ctrlPr>
                                            <a:rPr lang="en-GB" sz="2200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200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𝑯</m:t>
                                          </m:r>
                                        </m:e>
                                        <m:sub>
                                          <m:r>
                                            <a:rPr lang="en-US" sz="22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  <m:r>
                                            <a:rPr lang="it-IT" sz="22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22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𝑑𝑙</m:t>
                              </m:r>
                            </m:e>
                          </m:nary>
                        </m:num>
                        <m:den>
                          <m:sSup>
                            <m:sSupPr>
                              <m:ctrlP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  <m:r>
                                        <a:rPr lang="it-IT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𝑅𝑒</m:t>
                          </m:r>
                          <m:d>
                            <m:dPr>
                              <m:ctrlP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sSub>
                            <m:sSubPr>
                              <m:ctrlP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sSubSup>
                                <m:sSubSupPr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  <m:sup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  <m:sup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  <m:sSub>
                        <m:sSubPr>
                          <m:ctrlP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GB" sz="2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967" y="3030206"/>
                <a:ext cx="8232703" cy="135652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356452" y="820311"/>
            <a:ext cx="51539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 smtClean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The attenuation for TE</a:t>
            </a:r>
            <a:r>
              <a:rPr lang="en-US" sz="2800" baseline="-25000" dirty="0" smtClean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1,0 </a:t>
            </a:r>
            <a:r>
              <a:rPr lang="en-US" sz="2800" dirty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mode:</a:t>
            </a:r>
            <a:endParaRPr lang="en-GB" sz="2800" dirty="0">
              <a:solidFill>
                <a:srgbClr val="0055A0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2987835" y="3221321"/>
            <a:ext cx="360000" cy="360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516691" y="3215265"/>
            <a:ext cx="360000" cy="360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7476281" y="4981616"/>
                <a:ext cx="1393267" cy="126720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GB" sz="140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GB" sz="140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6281" y="4981616"/>
                <a:ext cx="1393267" cy="126720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2852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2435504" y="4863438"/>
                <a:ext cx="4303422" cy="8738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𝑎𝐶</m:t>
                          </m:r>
                        </m:sub>
                      </m:sSub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𝑎𝐶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𝑡𝑔</m:t>
                          </m:r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𝑎𝐶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𝑡𝑔</m:t>
                          </m:r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𝑎𝐶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5504" y="4863438"/>
                <a:ext cx="4303422" cy="87389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8"/>
          <p:cNvSpPr/>
          <p:nvPr/>
        </p:nvSpPr>
        <p:spPr>
          <a:xfrm>
            <a:off x="4705350" y="1586396"/>
            <a:ext cx="703523" cy="272843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Analytical </a:t>
            </a:r>
            <a:r>
              <a:rPr lang="en-GB" dirty="0" smtClean="0"/>
              <a:t>evaluations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789592" y="5037829"/>
                <a:ext cx="144231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9592" y="5037829"/>
                <a:ext cx="1442318" cy="461665"/>
              </a:xfrm>
              <a:prstGeom prst="rect">
                <a:avLst/>
              </a:prstGeom>
              <a:blipFill rotWithShape="0">
                <a:blip r:embed="rId3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2905125" y="1586396"/>
            <a:ext cx="1800225" cy="2728430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4762500" y="2419350"/>
            <a:ext cx="342900" cy="0"/>
          </a:xfrm>
          <a:prstGeom prst="straightConnector1">
            <a:avLst/>
          </a:prstGeom>
          <a:ln w="3175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105400" y="2409825"/>
            <a:ext cx="0" cy="638175"/>
          </a:xfrm>
          <a:prstGeom prst="line">
            <a:avLst/>
          </a:prstGeom>
          <a:ln w="28575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515734" y="1688068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Cu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4784591" y="3061781"/>
                <a:ext cx="57964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sz="2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591" y="3061781"/>
                <a:ext cx="579646" cy="4616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/>
          <p:cNvCxnSpPr/>
          <p:nvPr/>
        </p:nvCxnSpPr>
        <p:spPr>
          <a:xfrm flipH="1">
            <a:off x="5422766" y="2428875"/>
            <a:ext cx="342900" cy="0"/>
          </a:xfrm>
          <a:prstGeom prst="straightConnector1">
            <a:avLst/>
          </a:prstGeom>
          <a:ln w="3175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765666" y="2419350"/>
            <a:ext cx="0" cy="638175"/>
          </a:xfrm>
          <a:prstGeom prst="line">
            <a:avLst/>
          </a:prstGeom>
          <a:ln w="28575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5444857" y="3071306"/>
                <a:ext cx="56970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sz="2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4857" y="3071306"/>
                <a:ext cx="569708" cy="4616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4767608" y="1688068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/>
              <a:t>aC</a:t>
            </a:r>
            <a:endParaRPr lang="en-GB" sz="2400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4708391" y="4419600"/>
            <a:ext cx="682759" cy="0"/>
          </a:xfrm>
          <a:prstGeom prst="line">
            <a:avLst/>
          </a:prstGeom>
          <a:ln w="28575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4891375" y="434118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0637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9" grpId="0" animBg="1"/>
      <p:bldP spid="3" grpId="0"/>
      <p:bldP spid="25" grpId="0"/>
      <p:bldP spid="28" grpId="0"/>
      <p:bldP spid="30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Analytical </a:t>
            </a:r>
            <a:r>
              <a:rPr lang="en-GB" dirty="0" smtClean="0"/>
              <a:t>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04" t="27179" r="46287" b="29942"/>
          <a:stretch/>
        </p:blipFill>
        <p:spPr>
          <a:xfrm rot="-2700000">
            <a:off x="1124492" y="2950946"/>
            <a:ext cx="1494556" cy="1470451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192656" y="5491901"/>
            <a:ext cx="87344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B050"/>
                </a:solidFill>
                <a:ea typeface="Andale Sans UI"/>
                <a:cs typeface="Times New Roman" panose="02020603050405020304" pitchFamily="18" charset="0"/>
              </a:rPr>
              <a:t>Good </a:t>
            </a:r>
            <a:r>
              <a:rPr lang="en-GB" sz="2000" b="1" dirty="0">
                <a:solidFill>
                  <a:srgbClr val="00B050"/>
                </a:solidFill>
                <a:ea typeface="Andale Sans UI"/>
                <a:cs typeface="Times New Roman" panose="02020603050405020304" pitchFamily="18" charset="0"/>
              </a:rPr>
              <a:t>agreement </a:t>
            </a:r>
            <a:r>
              <a:rPr lang="en-GB" sz="2000" dirty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between </a:t>
            </a:r>
            <a:r>
              <a:rPr lang="en-GB" sz="2000" dirty="0" smtClean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TD CST simulations and analytical evaluations. </a:t>
            </a:r>
            <a:endParaRPr lang="en-GB" sz="2000" dirty="0"/>
          </a:p>
        </p:txBody>
      </p:sp>
      <p:sp>
        <p:nvSpPr>
          <p:cNvPr id="44" name="Rectangle 43"/>
          <p:cNvSpPr/>
          <p:nvPr/>
        </p:nvSpPr>
        <p:spPr>
          <a:xfrm>
            <a:off x="591832" y="1212941"/>
            <a:ext cx="38493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 smtClean="0">
                <a:latin typeface="+mj-lt"/>
                <a:ea typeface="Andale Sans UI"/>
                <a:cs typeface="Tahoma" panose="020B0604030504040204" pitchFamily="34" charset="0"/>
              </a:rPr>
              <a:t>copper conductivity: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cu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= 6</a:t>
            </a:r>
            <a:r>
              <a:rPr lang="en-US" kern="150" dirty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∙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10</a:t>
            </a:r>
            <a:r>
              <a:rPr lang="en-US" kern="150" baseline="3000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7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 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S/m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aC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conductivity:</a:t>
            </a:r>
            <a:endParaRPr lang="en-US" kern="150" dirty="0" smtClean="0">
              <a:solidFill>
                <a:srgbClr val="FF0000"/>
              </a:solidFill>
              <a:effectLst/>
              <a:latin typeface="+mj-lt"/>
              <a:ea typeface="Andale Sans UI"/>
              <a:cs typeface="Tahoma" panose="020B060403050404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680507" y="1212941"/>
            <a:ext cx="38493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 smtClean="0">
                <a:ea typeface="Andale Sans UI"/>
                <a:cs typeface="Tahoma" panose="020B0604030504040204" pitchFamily="34" charset="0"/>
              </a:rPr>
              <a:t>waveguide </a:t>
            </a:r>
            <a:r>
              <a:rPr lang="en-US" kern="150" dirty="0">
                <a:ea typeface="Andale Sans UI"/>
                <a:cs typeface="Tahoma" panose="020B0604030504040204" pitchFamily="34" charset="0"/>
              </a:rPr>
              <a:t>length: 7cm </a:t>
            </a:r>
            <a:endParaRPr lang="en-US" kern="150" dirty="0" smtClean="0">
              <a:ea typeface="Andale Sans UI"/>
              <a:cs typeface="Tahoma" panose="020B0604030504040204" pitchFamily="34" charset="0"/>
            </a:endParaRPr>
          </a:p>
          <a:p>
            <a:pPr lvl="0">
              <a:spcAft>
                <a:spcPts val="0"/>
              </a:spcAft>
            </a:pPr>
            <a:r>
              <a:rPr lang="en-US" kern="150" dirty="0">
                <a:ea typeface="Andale Sans UI"/>
                <a:cs typeface="Tahoma" panose="020B0604030504040204" pitchFamily="34" charset="0"/>
              </a:rPr>
              <a:t>waveguide </a:t>
            </a:r>
            <a:r>
              <a:rPr lang="en-US" kern="150" dirty="0" smtClean="0">
                <a:ea typeface="Andale Sans UI"/>
                <a:cs typeface="Tahoma" panose="020B0604030504040204" pitchFamily="34" charset="0"/>
              </a:rPr>
              <a:t>side: 1.27mm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r="6169" b="3872"/>
          <a:stretch/>
        </p:blipFill>
        <p:spPr>
          <a:xfrm>
            <a:off x="3370802" y="1977260"/>
            <a:ext cx="5159088" cy="3618567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 rot="2700000">
            <a:off x="1077036" y="2879736"/>
            <a:ext cx="1591701" cy="159170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Straight Connector 47"/>
          <p:cNvCxnSpPr/>
          <p:nvPr/>
        </p:nvCxnSpPr>
        <p:spPr>
          <a:xfrm>
            <a:off x="797832" y="3640507"/>
            <a:ext cx="1099037" cy="1091853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815595" y="2611989"/>
            <a:ext cx="1058588" cy="1053017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1861147" y="3671989"/>
            <a:ext cx="1058588" cy="1053017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1861147" y="2611989"/>
            <a:ext cx="1063152" cy="1073122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2651332" y="5785006"/>
            <a:ext cx="38170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000" dirty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What happens with two modes?</a:t>
            </a:r>
            <a:endParaRPr lang="en-GB" sz="2000" dirty="0">
              <a:solidFill>
                <a:srgbClr val="0055A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86976" y="1493617"/>
            <a:ext cx="1568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150" dirty="0" err="1">
                <a:solidFill>
                  <a:srgbClr val="FF0000"/>
                </a:solidFill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>
                <a:solidFill>
                  <a:srgbClr val="FF0000"/>
                </a:solidFill>
                <a:ea typeface="Andale Sans UI"/>
                <a:cs typeface="Times New Roman" panose="02020603050405020304" pitchFamily="18" charset="0"/>
              </a:rPr>
              <a:t>ac</a:t>
            </a:r>
            <a:r>
              <a:rPr lang="en-US" kern="150" dirty="0">
                <a:solidFill>
                  <a:srgbClr val="FF0000"/>
                </a:solidFill>
                <a:ea typeface="Andale Sans UI"/>
                <a:cs typeface="Tahoma" panose="020B0604030504040204" pitchFamily="34" charset="0"/>
              </a:rPr>
              <a:t> = 10</a:t>
            </a:r>
            <a:r>
              <a:rPr lang="en-US" kern="150" baseline="30000" dirty="0">
                <a:solidFill>
                  <a:srgbClr val="FF0000"/>
                </a:solidFill>
                <a:ea typeface="Andale Sans UI"/>
                <a:cs typeface="Tahoma" panose="020B0604030504040204" pitchFamily="34" charset="0"/>
              </a:rPr>
              <a:t>4</a:t>
            </a:r>
            <a:r>
              <a:rPr lang="en-US" kern="150" dirty="0">
                <a:solidFill>
                  <a:srgbClr val="FF0000"/>
                </a:solidFill>
                <a:ea typeface="Andale Sans UI"/>
                <a:cs typeface="Tahoma" panose="020B0604030504040204" pitchFamily="34" charset="0"/>
              </a:rPr>
              <a:t> S/m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0543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Analytical </a:t>
            </a:r>
            <a:r>
              <a:rPr lang="en-GB" dirty="0" smtClean="0"/>
              <a:t>evaluations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69558" y="2578823"/>
                <a:ext cx="83303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ea typeface="Andale Sans UI"/>
                    <a:cs typeface="Tahoma" panose="020B0604030504040204" pitchFamily="34" charset="0"/>
                  </a:rPr>
                  <a:t>Along </a:t>
                </a:r>
                <a:r>
                  <a:rPr lang="en-US" sz="2800" dirty="0" smtClean="0">
                    <a:ea typeface="Andale Sans UI"/>
                    <a:cs typeface="Tahoma" panose="020B0604030504040204" pitchFamily="34" charset="0"/>
                  </a:rPr>
                  <a:t>the waveguide walls </a:t>
                </a:r>
                <a:r>
                  <a:rPr lang="en-US" sz="2800" dirty="0">
                    <a:ea typeface="Andale Sans UI"/>
                    <a:cs typeface="Tahoma" panose="020B0604030504040204" pitchFamily="34" charset="0"/>
                  </a:rPr>
                  <a:t>of length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ahoma" panose="020B0604030504040204" pitchFamily="34" charset="0"/>
                      </a:rPr>
                      <m:t>𝑙</m:t>
                    </m:r>
                  </m:oMath>
                </a14:m>
                <a:r>
                  <a:rPr lang="en-US" sz="2800" i="1" dirty="0" smtClean="0">
                    <a:ea typeface="Andale Sans UI"/>
                    <a:cs typeface="Tahoma" panose="020B0604030504040204" pitchFamily="34" charset="0"/>
                  </a:rPr>
                  <a:t>:</a:t>
                </a:r>
                <a:r>
                  <a:rPr lang="en-US" sz="2800" dirty="0" smtClean="0">
                    <a:ea typeface="Andale Sans UI"/>
                    <a:cs typeface="Tahoma" panose="020B0604030504040204" pitchFamily="34" charset="0"/>
                  </a:rPr>
                  <a:t> </a:t>
                </a:r>
                <a:endParaRPr lang="en-GB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558" y="2578823"/>
                <a:ext cx="8330348" cy="523220"/>
              </a:xfrm>
              <a:prstGeom prst="rect">
                <a:avLst/>
              </a:prstGeom>
              <a:blipFill rotWithShape="0">
                <a:blip r:embed="rId2"/>
                <a:stretch>
                  <a:fillRect l="-1318" t="-11628" b="-313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6308" y="2980810"/>
                <a:ext cx="9127692" cy="13565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2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22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200" i="1">
                          <a:latin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ctrlPr>
                            <a:rPr lang="en-GB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en-GB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subSup"/>
                              <m:ctrlPr>
                                <a:rPr lang="en-GB" sz="22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2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200" b="1" i="1">
                                          <a:latin typeface="Cambria Math" panose="02040503050406030204" pitchFamily="18" charset="0"/>
                                        </a:rPr>
                                        <m:t>𝒏</m:t>
                                      </m:r>
                                      <m:r>
                                        <a:rPr lang="it-IT" sz="2200" i="1">
                                          <a:latin typeface="Cambria Math" panose="02040503050406030204" pitchFamily="18" charset="0"/>
                                        </a:rPr>
                                        <m:t>×</m:t>
                                      </m:r>
                                      <m:d>
                                        <m:dPr>
                                          <m:ctrlPr>
                                            <a:rPr lang="en-GB" sz="2200" b="1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GB" sz="2200" b="1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200" b="1" i="1">
                                                  <a:latin typeface="Cambria Math" panose="02040503050406030204" pitchFamily="18" charset="0"/>
                                                </a:rPr>
                                                <m:t>𝑯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200" i="1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  <m:r>
                                                <a:rPr lang="it-IT" sz="2200" i="1"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US" sz="2200" i="1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200" b="1" i="1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GB" sz="2200" b="1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200" b="1" i="1">
                                                  <a:latin typeface="Cambria Math" panose="02040503050406030204" pitchFamily="18" charset="0"/>
                                                </a:rPr>
                                                <m:t>𝑯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200" i="1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  <m:r>
                                                <a:rPr lang="it-IT" sz="2200" i="1"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US" sz="2200" i="1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it-IT" sz="2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𝑑𝑙</m:t>
                              </m:r>
                            </m:e>
                          </m:nary>
                        </m:num>
                        <m:den>
                          <m:sSub>
                            <m:sSubPr>
                              <m:ctrlPr>
                                <a:rPr lang="en-GB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  <m:r>
                                        <a:rPr lang="it-IT" sz="22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it-IT" sz="22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𝑅𝑒</m:t>
                          </m:r>
                          <m:d>
                            <m:dPr>
                              <m:ctrlP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sSub>
                            <m:sSubPr>
                              <m:ctrlP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sSubSup>
                                <m:sSubSupPr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  <m:sup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  <m:sup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  <m:sSub>
                        <m:sSubPr>
                          <m:ctrlP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GB" sz="2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08" y="2980810"/>
                <a:ext cx="9127692" cy="135652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356452" y="820311"/>
            <a:ext cx="77026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 smtClean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The attenuation for both TE</a:t>
            </a:r>
            <a:r>
              <a:rPr lang="en-US" sz="2800" baseline="-25000" dirty="0" smtClean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1,0 </a:t>
            </a:r>
            <a:r>
              <a:rPr lang="en-US" sz="2800" dirty="0" smtClean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and TE</a:t>
            </a:r>
            <a:r>
              <a:rPr lang="en-US" sz="2800" baseline="-25000" dirty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 </a:t>
            </a:r>
            <a:r>
              <a:rPr lang="en-US" sz="2800" baseline="-25000" dirty="0" smtClean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0,1 </a:t>
            </a:r>
            <a:r>
              <a:rPr lang="en-US" sz="2800" dirty="0" smtClean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mode</a:t>
            </a:r>
            <a:r>
              <a:rPr lang="en-US" sz="2800" dirty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:</a:t>
            </a:r>
            <a:endParaRPr lang="en-GB" sz="2800" dirty="0">
              <a:solidFill>
                <a:srgbClr val="0055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7476281" y="5041998"/>
                <a:ext cx="1393267" cy="126720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GB" sz="140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GB" sz="140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6281" y="5041998"/>
                <a:ext cx="1393267" cy="126720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194502" y="4398797"/>
            <a:ext cx="71987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ea typeface="Andale Sans UI"/>
                <a:cs typeface="Times New Roman" panose="02020603050405020304" pitchFamily="18" charset="0"/>
              </a:rPr>
              <a:t>The attenuation is the same as the single mode case.</a:t>
            </a:r>
            <a:endParaRPr lang="en-GB" sz="2000" dirty="0" smtClean="0"/>
          </a:p>
          <a:p>
            <a:r>
              <a:rPr lang="en-GB" sz="2000" dirty="0" smtClean="0"/>
              <a:t>The </a:t>
            </a:r>
            <a:r>
              <a:rPr lang="en-GB" sz="2000" dirty="0"/>
              <a:t>losses on the walls for the two modes are just double of those of one mode alone as well as the flowing power.</a:t>
            </a:r>
          </a:p>
        </p:txBody>
      </p:sp>
    </p:spTree>
    <p:extLst>
      <p:ext uri="{BB962C8B-B14F-4D97-AF65-F5344CB8AC3E}">
        <p14:creationId xmlns:p14="http://schemas.microsoft.com/office/powerpoint/2010/main" val="274152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Analytical </a:t>
            </a:r>
            <a:r>
              <a:rPr lang="en-GB" dirty="0" smtClean="0"/>
              <a:t>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05" t="26653" r="41522" b="27311"/>
          <a:stretch/>
        </p:blipFill>
        <p:spPr>
          <a:xfrm rot="-2700000">
            <a:off x="1160423" y="2939303"/>
            <a:ext cx="1436149" cy="145568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92656" y="5491901"/>
            <a:ext cx="87344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ea typeface="Andale Sans UI"/>
                <a:cs typeface="Times New Roman" panose="02020603050405020304" pitchFamily="18" charset="0"/>
              </a:rPr>
              <a:t>Bad </a:t>
            </a:r>
            <a:r>
              <a:rPr lang="en-GB" sz="2000" b="1" dirty="0">
                <a:solidFill>
                  <a:srgbClr val="FF0000"/>
                </a:solidFill>
                <a:ea typeface="Andale Sans UI"/>
                <a:cs typeface="Times New Roman" panose="02020603050405020304" pitchFamily="18" charset="0"/>
              </a:rPr>
              <a:t>agreement</a:t>
            </a:r>
            <a:r>
              <a:rPr lang="en-GB" sz="2000" b="1" dirty="0">
                <a:solidFill>
                  <a:srgbClr val="00B050"/>
                </a:solidFill>
                <a:ea typeface="Andale Sans UI"/>
                <a:cs typeface="Times New Roman" panose="02020603050405020304" pitchFamily="18" charset="0"/>
              </a:rPr>
              <a:t> </a:t>
            </a:r>
            <a:r>
              <a:rPr lang="en-GB" sz="2000" dirty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between </a:t>
            </a:r>
            <a:r>
              <a:rPr lang="en-GB" sz="2000" dirty="0" smtClean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TD CST simulations and analytical evaluations. </a:t>
            </a:r>
            <a:endParaRPr lang="en-GB" sz="2000" dirty="0"/>
          </a:p>
        </p:txBody>
      </p:sp>
      <p:sp>
        <p:nvSpPr>
          <p:cNvPr id="19" name="Rectangle 18"/>
          <p:cNvSpPr/>
          <p:nvPr/>
        </p:nvSpPr>
        <p:spPr>
          <a:xfrm>
            <a:off x="591832" y="1212941"/>
            <a:ext cx="38493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 smtClean="0">
                <a:latin typeface="+mj-lt"/>
                <a:ea typeface="Andale Sans UI"/>
                <a:cs typeface="Tahoma" panose="020B0604030504040204" pitchFamily="34" charset="0"/>
              </a:rPr>
              <a:t>copper conductivity: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cu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= 6</a:t>
            </a:r>
            <a:r>
              <a:rPr lang="en-US" kern="150" dirty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∙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10</a:t>
            </a:r>
            <a:r>
              <a:rPr lang="en-US" kern="150" baseline="3000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7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 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S/m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aC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conductivity: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ac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= 10</a:t>
            </a:r>
            <a:r>
              <a:rPr lang="en-US" kern="150" baseline="3000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4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S/m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680507" y="1212941"/>
            <a:ext cx="38493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 smtClean="0">
                <a:ea typeface="Andale Sans UI"/>
                <a:cs typeface="Tahoma" panose="020B0604030504040204" pitchFamily="34" charset="0"/>
              </a:rPr>
              <a:t>waveguide </a:t>
            </a:r>
            <a:r>
              <a:rPr lang="en-US" kern="150" dirty="0">
                <a:ea typeface="Andale Sans UI"/>
                <a:cs typeface="Tahoma" panose="020B0604030504040204" pitchFamily="34" charset="0"/>
              </a:rPr>
              <a:t>length: 7cm </a:t>
            </a:r>
            <a:endParaRPr lang="en-US" kern="150" dirty="0" smtClean="0">
              <a:ea typeface="Andale Sans UI"/>
              <a:cs typeface="Tahoma" panose="020B0604030504040204" pitchFamily="34" charset="0"/>
            </a:endParaRPr>
          </a:p>
          <a:p>
            <a:pPr lvl="0">
              <a:spcAft>
                <a:spcPts val="0"/>
              </a:spcAft>
            </a:pPr>
            <a:r>
              <a:rPr lang="en-US" kern="150" dirty="0">
                <a:ea typeface="Andale Sans UI"/>
                <a:cs typeface="Tahoma" panose="020B0604030504040204" pitchFamily="34" charset="0"/>
              </a:rPr>
              <a:t>waveguide </a:t>
            </a:r>
            <a:r>
              <a:rPr lang="en-US" kern="150" dirty="0" smtClean="0">
                <a:ea typeface="Andale Sans UI"/>
                <a:cs typeface="Tahoma" panose="020B0604030504040204" pitchFamily="34" charset="0"/>
              </a:rPr>
              <a:t>side: 1.27mm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6" r="5914" b="3791"/>
          <a:stretch/>
        </p:blipFill>
        <p:spPr>
          <a:xfrm>
            <a:off x="3327401" y="1988391"/>
            <a:ext cx="5015120" cy="352662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 rot="2700000">
            <a:off x="1077036" y="2879736"/>
            <a:ext cx="1591701" cy="159170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/>
          <p:cNvCxnSpPr/>
          <p:nvPr/>
        </p:nvCxnSpPr>
        <p:spPr>
          <a:xfrm>
            <a:off x="797832" y="3640507"/>
            <a:ext cx="1099037" cy="1091853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815595" y="2611989"/>
            <a:ext cx="1058588" cy="1053017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1861147" y="3671989"/>
            <a:ext cx="1058588" cy="1053017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861147" y="2611989"/>
            <a:ext cx="1063152" cy="1073122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2076666" y="5785006"/>
            <a:ext cx="49664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000" dirty="0" smtClean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If we rotate the structure and polarization?</a:t>
            </a:r>
            <a:endParaRPr lang="en-GB" sz="20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15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Analytical </a:t>
            </a:r>
            <a:r>
              <a:rPr lang="en-GB" dirty="0" smtClean="0"/>
              <a:t>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 rot="-2700000">
            <a:off x="797832" y="2611989"/>
            <a:ext cx="2126467" cy="2120371"/>
            <a:chOff x="797832" y="2611989"/>
            <a:chExt cx="2126467" cy="2120371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05" t="26653" r="41522" b="27311"/>
            <a:stretch/>
          </p:blipFill>
          <p:spPr>
            <a:xfrm rot="18900000">
              <a:off x="1145217" y="2902592"/>
              <a:ext cx="1466272" cy="1486221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 rot="2700000">
              <a:off x="1077036" y="2879736"/>
              <a:ext cx="1591701" cy="1591700"/>
            </a:xfrm>
            <a:prstGeom prst="rect">
              <a:avLst/>
            </a:prstGeom>
            <a:noFill/>
            <a:ln w="762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797832" y="3640507"/>
              <a:ext cx="1099037" cy="1091853"/>
            </a:xfrm>
            <a:prstGeom prst="line">
              <a:avLst/>
            </a:prstGeom>
            <a:ln w="4445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815595" y="2611989"/>
              <a:ext cx="1058588" cy="1053017"/>
            </a:xfrm>
            <a:prstGeom prst="line">
              <a:avLst/>
            </a:prstGeom>
            <a:ln w="4445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1861147" y="3671989"/>
              <a:ext cx="1058588" cy="1053017"/>
            </a:xfrm>
            <a:prstGeom prst="line">
              <a:avLst/>
            </a:prstGeom>
            <a:ln w="4445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1861147" y="2611989"/>
              <a:ext cx="1063152" cy="1073122"/>
            </a:xfrm>
            <a:prstGeom prst="line">
              <a:avLst/>
            </a:prstGeom>
            <a:ln w="4445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/>
          <p:cNvSpPr/>
          <p:nvPr/>
        </p:nvSpPr>
        <p:spPr>
          <a:xfrm>
            <a:off x="192656" y="5491901"/>
            <a:ext cx="87344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B050"/>
                </a:solidFill>
                <a:ea typeface="Andale Sans UI"/>
                <a:cs typeface="Times New Roman" panose="02020603050405020304" pitchFamily="18" charset="0"/>
              </a:rPr>
              <a:t>Good </a:t>
            </a:r>
            <a:r>
              <a:rPr lang="en-GB" sz="2000" b="1" dirty="0">
                <a:solidFill>
                  <a:srgbClr val="00B050"/>
                </a:solidFill>
                <a:ea typeface="Andale Sans UI"/>
                <a:cs typeface="Times New Roman" panose="02020603050405020304" pitchFamily="18" charset="0"/>
              </a:rPr>
              <a:t>agreement </a:t>
            </a:r>
            <a:r>
              <a:rPr lang="en-GB" sz="2000" dirty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between TD CST simulations and analytical </a:t>
            </a:r>
            <a:r>
              <a:rPr lang="en-GB" sz="2000" dirty="0" smtClean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evaluations </a:t>
            </a:r>
          </a:p>
          <a:p>
            <a:pPr algn="ctr"/>
            <a:r>
              <a:rPr lang="en-GB" sz="2000" dirty="0" smtClean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if we c</a:t>
            </a:r>
            <a:r>
              <a:rPr lang="en-GB" sz="2000" dirty="0" smtClean="0">
                <a:ea typeface="Andale Sans UI"/>
                <a:cs typeface="Times New Roman" panose="02020603050405020304" pitchFamily="18" charset="0"/>
              </a:rPr>
              <a:t>oherently rotate the structure and the polarization.</a:t>
            </a:r>
            <a:endParaRPr lang="en-GB" sz="2000" dirty="0"/>
          </a:p>
        </p:txBody>
      </p:sp>
      <p:sp>
        <p:nvSpPr>
          <p:cNvPr id="36" name="Rectangle 35"/>
          <p:cNvSpPr/>
          <p:nvPr/>
        </p:nvSpPr>
        <p:spPr>
          <a:xfrm>
            <a:off x="591832" y="1212941"/>
            <a:ext cx="38493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 smtClean="0">
                <a:latin typeface="+mj-lt"/>
                <a:ea typeface="Andale Sans UI"/>
                <a:cs typeface="Tahoma" panose="020B0604030504040204" pitchFamily="34" charset="0"/>
              </a:rPr>
              <a:t>copper conductivity: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cu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= 6</a:t>
            </a:r>
            <a:r>
              <a:rPr lang="en-US" kern="150" dirty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∙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10</a:t>
            </a:r>
            <a:r>
              <a:rPr lang="en-US" kern="150" baseline="3000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7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 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S/m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aC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conductivity: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ac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= 10</a:t>
            </a:r>
            <a:r>
              <a:rPr lang="en-US" kern="150" baseline="3000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4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S/m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680507" y="1212941"/>
            <a:ext cx="38493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 smtClean="0">
                <a:ea typeface="Andale Sans UI"/>
                <a:cs typeface="Tahoma" panose="020B0604030504040204" pitchFamily="34" charset="0"/>
              </a:rPr>
              <a:t>waveguide </a:t>
            </a:r>
            <a:r>
              <a:rPr lang="en-US" kern="150" dirty="0">
                <a:ea typeface="Andale Sans UI"/>
                <a:cs typeface="Tahoma" panose="020B0604030504040204" pitchFamily="34" charset="0"/>
              </a:rPr>
              <a:t>length: 7cm </a:t>
            </a:r>
            <a:endParaRPr lang="en-US" kern="150" dirty="0" smtClean="0">
              <a:ea typeface="Andale Sans UI"/>
              <a:cs typeface="Tahoma" panose="020B0604030504040204" pitchFamily="34" charset="0"/>
            </a:endParaRPr>
          </a:p>
          <a:p>
            <a:pPr lvl="0">
              <a:spcAft>
                <a:spcPts val="0"/>
              </a:spcAft>
            </a:pPr>
            <a:r>
              <a:rPr lang="en-US" kern="150" dirty="0">
                <a:ea typeface="Andale Sans UI"/>
                <a:cs typeface="Tahoma" panose="020B0604030504040204" pitchFamily="34" charset="0"/>
              </a:rPr>
              <a:t>waveguide </a:t>
            </a:r>
            <a:r>
              <a:rPr lang="en-US" kern="150" dirty="0" smtClean="0">
                <a:ea typeface="Andale Sans UI"/>
                <a:cs typeface="Tahoma" panose="020B0604030504040204" pitchFamily="34" charset="0"/>
              </a:rPr>
              <a:t>side: 1.27mm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1" r="5709" b="3596"/>
          <a:stretch/>
        </p:blipFill>
        <p:spPr>
          <a:xfrm>
            <a:off x="3564466" y="1961744"/>
            <a:ext cx="5041096" cy="354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340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It is time to contact CST support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149531" y="841586"/>
            <a:ext cx="6383383" cy="5306665"/>
            <a:chOff x="1149531" y="841586"/>
            <a:chExt cx="6383383" cy="5306665"/>
          </a:xfrm>
        </p:grpSpPr>
        <p:grpSp>
          <p:nvGrpSpPr>
            <p:cNvPr id="18" name="Group 17"/>
            <p:cNvGrpSpPr/>
            <p:nvPr/>
          </p:nvGrpSpPr>
          <p:grpSpPr>
            <a:xfrm>
              <a:off x="1149531" y="841586"/>
              <a:ext cx="6383383" cy="5306665"/>
              <a:chOff x="736600" y="868923"/>
              <a:chExt cx="6826874" cy="5667347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736600" y="2209803"/>
                <a:ext cx="6826874" cy="4326467"/>
                <a:chOff x="897467" y="1295400"/>
                <a:chExt cx="6826874" cy="4326467"/>
              </a:xfrm>
            </p:grpSpPr>
            <p:pic>
              <p:nvPicPr>
                <p:cNvPr id="23" name="Picture 22"/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34455" t="22146" r="16458" b="22550"/>
                <a:stretch/>
              </p:blipFill>
              <p:spPr>
                <a:xfrm>
                  <a:off x="897467" y="1295400"/>
                  <a:ext cx="6826874" cy="4326467"/>
                </a:xfrm>
                <a:prstGeom prst="rect">
                  <a:avLst/>
                </a:prstGeom>
              </p:spPr>
            </p:pic>
            <p:cxnSp>
              <p:nvCxnSpPr>
                <p:cNvPr id="24" name="Straight Connector 23"/>
                <p:cNvCxnSpPr/>
                <p:nvPr/>
              </p:nvCxnSpPr>
              <p:spPr>
                <a:xfrm>
                  <a:off x="5604928" y="2325943"/>
                  <a:ext cx="1951769" cy="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 flipV="1">
                  <a:off x="2191940" y="2523244"/>
                  <a:ext cx="1480982" cy="1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22" name="Picture 21"/>
              <p:cNvPicPr>
                <a:picLocks noChangeAspect="1"/>
              </p:cNvPicPr>
              <p:nvPr/>
            </p:nvPicPr>
            <p:blipFill rotWithShape="1">
              <a:blip r:embed="rId3"/>
              <a:srcRect l="34349" t="35755" r="16869" b="45931"/>
              <a:stretch/>
            </p:blipFill>
            <p:spPr>
              <a:xfrm>
                <a:off x="739076" y="868923"/>
                <a:ext cx="6349701" cy="1340879"/>
              </a:xfrm>
              <a:prstGeom prst="rect">
                <a:avLst/>
              </a:prstGeom>
            </p:spPr>
          </p:pic>
        </p:grpSp>
        <p:cxnSp>
          <p:nvCxnSpPr>
            <p:cNvPr id="19" name="Straight Connector 18"/>
            <p:cNvCxnSpPr/>
            <p:nvPr/>
          </p:nvCxnSpPr>
          <p:spPr>
            <a:xfrm>
              <a:off x="3744686" y="3547837"/>
              <a:ext cx="1288923" cy="1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904308" y="4322950"/>
              <a:ext cx="492034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94849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Analytical </a:t>
            </a:r>
            <a:r>
              <a:rPr lang="en-GB" dirty="0" smtClean="0"/>
              <a:t>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05" t="26653" r="41522" b="27311"/>
          <a:stretch/>
        </p:blipFill>
        <p:spPr>
          <a:xfrm rot="-2700000">
            <a:off x="1147811" y="2908855"/>
            <a:ext cx="1461133" cy="148101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91832" y="1212941"/>
            <a:ext cx="38493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 smtClean="0">
                <a:latin typeface="+mj-lt"/>
                <a:ea typeface="Andale Sans UI"/>
                <a:cs typeface="Tahoma" panose="020B0604030504040204" pitchFamily="34" charset="0"/>
              </a:rPr>
              <a:t>copper conductivity: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cu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= 6</a:t>
            </a:r>
            <a:r>
              <a:rPr lang="en-US" kern="150" dirty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∙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10</a:t>
            </a:r>
            <a:r>
              <a:rPr lang="en-US" kern="150" baseline="3000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7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 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S/m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aC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conductivity: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ac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= 10</a:t>
            </a:r>
            <a:r>
              <a:rPr lang="en-US" kern="150" baseline="3000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4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S/m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680507" y="1212941"/>
            <a:ext cx="38493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 smtClean="0">
                <a:ea typeface="Andale Sans UI"/>
                <a:cs typeface="Tahoma" panose="020B0604030504040204" pitchFamily="34" charset="0"/>
              </a:rPr>
              <a:t>waveguide </a:t>
            </a:r>
            <a:r>
              <a:rPr lang="en-US" kern="150" dirty="0">
                <a:ea typeface="Andale Sans UI"/>
                <a:cs typeface="Tahoma" panose="020B0604030504040204" pitchFamily="34" charset="0"/>
              </a:rPr>
              <a:t>length: 7cm </a:t>
            </a:r>
            <a:endParaRPr lang="en-US" kern="150" dirty="0" smtClean="0">
              <a:ea typeface="Andale Sans UI"/>
              <a:cs typeface="Tahoma" panose="020B0604030504040204" pitchFamily="34" charset="0"/>
            </a:endParaRPr>
          </a:p>
          <a:p>
            <a:pPr lvl="0">
              <a:spcAft>
                <a:spcPts val="0"/>
              </a:spcAft>
            </a:pPr>
            <a:r>
              <a:rPr lang="en-US" kern="150" dirty="0">
                <a:ea typeface="Andale Sans UI"/>
                <a:cs typeface="Tahoma" panose="020B0604030504040204" pitchFamily="34" charset="0"/>
              </a:rPr>
              <a:t>waveguide </a:t>
            </a:r>
            <a:r>
              <a:rPr lang="en-US" kern="150" dirty="0" smtClean="0">
                <a:ea typeface="Andale Sans UI"/>
                <a:cs typeface="Tahoma" panose="020B0604030504040204" pitchFamily="34" charset="0"/>
              </a:rPr>
              <a:t>side: 1.27mm</a:t>
            </a:r>
          </a:p>
        </p:txBody>
      </p:sp>
      <p:sp>
        <p:nvSpPr>
          <p:cNvPr id="16" name="Rectangle 15"/>
          <p:cNvSpPr/>
          <p:nvPr/>
        </p:nvSpPr>
        <p:spPr>
          <a:xfrm rot="2700000">
            <a:off x="1077036" y="2879736"/>
            <a:ext cx="1591701" cy="159170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>
            <a:off x="797832" y="3640507"/>
            <a:ext cx="1099037" cy="1091853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815595" y="2611989"/>
            <a:ext cx="1058588" cy="1053017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861147" y="3671989"/>
            <a:ext cx="1058588" cy="1053017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861147" y="2611989"/>
            <a:ext cx="1063152" cy="1073122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92656" y="5491901"/>
            <a:ext cx="87344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00B050"/>
                </a:solidFill>
                <a:ea typeface="Andale Sans UI"/>
                <a:cs typeface="Times New Roman" panose="02020603050405020304" pitchFamily="18" charset="0"/>
              </a:rPr>
              <a:t>Good </a:t>
            </a:r>
            <a:r>
              <a:rPr lang="en-GB" sz="2000" b="1" dirty="0">
                <a:solidFill>
                  <a:srgbClr val="00B050"/>
                </a:solidFill>
                <a:ea typeface="Andale Sans UI"/>
                <a:cs typeface="Times New Roman" panose="02020603050405020304" pitchFamily="18" charset="0"/>
              </a:rPr>
              <a:t>agreement </a:t>
            </a:r>
            <a:r>
              <a:rPr lang="en-GB" sz="2000" dirty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between F</a:t>
            </a:r>
            <a:r>
              <a:rPr lang="en-GB" sz="2000" dirty="0" smtClean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D CST simulations and analytical evaluations.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122615" y="5776356"/>
            <a:ext cx="28745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000" dirty="0" smtClean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If we coat a central foil?</a:t>
            </a:r>
            <a:endParaRPr lang="en-GB" sz="2000" dirty="0">
              <a:solidFill>
                <a:srgbClr val="0055A0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9" r="6574" b="3742"/>
          <a:stretch/>
        </p:blipFill>
        <p:spPr>
          <a:xfrm>
            <a:off x="3454400" y="1896401"/>
            <a:ext cx="5472681" cy="36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22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Analytical </a:t>
            </a:r>
            <a:r>
              <a:rPr lang="en-GB" dirty="0" smtClean="0"/>
              <a:t>evaluations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56452" y="2397917"/>
            <a:ext cx="8330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ea typeface="Andale Sans UI"/>
                <a:cs typeface="Tahoma" panose="020B0604030504040204" pitchFamily="34" charset="0"/>
              </a:rPr>
              <a:t>Along the </a:t>
            </a:r>
            <a:r>
              <a:rPr lang="en-US" sz="2800" dirty="0" smtClean="0">
                <a:ea typeface="Andale Sans UI"/>
                <a:cs typeface="Tahoma" panose="020B0604030504040204" pitchFamily="34" charset="0"/>
              </a:rPr>
              <a:t>foil </a:t>
            </a:r>
            <a:r>
              <a:rPr lang="en-US" sz="2800" dirty="0">
                <a:ea typeface="Andale Sans UI"/>
                <a:cs typeface="Tahoma" panose="020B0604030504040204" pitchFamily="34" charset="0"/>
              </a:rPr>
              <a:t>of length </a:t>
            </a:r>
            <a:r>
              <a:rPr lang="en-US" sz="2800" i="1" dirty="0" smtClean="0">
                <a:ea typeface="Andale Sans UI"/>
                <a:cs typeface="Tahoma" panose="020B0604030504040204" pitchFamily="34" charset="0"/>
              </a:rPr>
              <a:t>l</a:t>
            </a:r>
            <a:r>
              <a:rPr lang="en-US" sz="2800" dirty="0" smtClean="0">
                <a:ea typeface="Andale Sans UI"/>
                <a:cs typeface="Tahoma" panose="020B0604030504040204" pitchFamily="34" charset="0"/>
              </a:rPr>
              <a:t>:</a:t>
            </a:r>
            <a:endParaRPr lang="en-GB" sz="2800" dirty="0"/>
          </a:p>
        </p:txBody>
      </p:sp>
      <p:sp>
        <p:nvSpPr>
          <p:cNvPr id="9" name="Rectangle 8"/>
          <p:cNvSpPr/>
          <p:nvPr/>
        </p:nvSpPr>
        <p:spPr>
          <a:xfrm>
            <a:off x="356452" y="820311"/>
            <a:ext cx="77026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 smtClean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The attenuation for both TE</a:t>
            </a:r>
            <a:r>
              <a:rPr lang="en-US" sz="2800" baseline="-25000" dirty="0" smtClean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1,0 </a:t>
            </a:r>
            <a:r>
              <a:rPr lang="en-US" sz="2800" dirty="0" smtClean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and TE</a:t>
            </a:r>
            <a:r>
              <a:rPr lang="en-US" sz="2800" baseline="-25000" dirty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 </a:t>
            </a:r>
            <a:r>
              <a:rPr lang="en-US" sz="2800" baseline="-25000" dirty="0" smtClean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0,1 </a:t>
            </a:r>
            <a:r>
              <a:rPr lang="en-US" sz="2800" dirty="0" smtClean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mode</a:t>
            </a:r>
            <a:r>
              <a:rPr lang="en-US" sz="2800" dirty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:</a:t>
            </a:r>
            <a:endParaRPr lang="en-GB" sz="2800" dirty="0">
              <a:solidFill>
                <a:srgbClr val="0055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-92655" y="3034183"/>
                <a:ext cx="9305048" cy="12667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subSup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1" i="1">
                                          <a:latin typeface="Cambria Math" panose="02040503050406030204" pitchFamily="18" charset="0"/>
                                        </a:rPr>
                                        <m:t>𝒏</m:t>
                                      </m:r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×</m:t>
                                      </m:r>
                                      <m:d>
                                        <m:dPr>
                                          <m:ctrlPr>
                                            <a:rPr lang="en-GB" sz="2000" b="1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GB" sz="2000" b="1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1" i="1">
                                                  <a:latin typeface="Cambria Math" panose="02040503050406030204" pitchFamily="18" charset="0"/>
                                                </a:rPr>
                                                <m:t>𝑯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i="1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  <m:r>
                                                <a:rPr lang="it-IT" sz="2000" i="1"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US" sz="2000" i="1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1" i="1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GB" sz="2000" b="1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1" i="1">
                                                  <a:latin typeface="Cambria Math" panose="02040503050406030204" pitchFamily="18" charset="0"/>
                                                </a:rPr>
                                                <m:t>𝑯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i="1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  <m:r>
                                                <a:rPr lang="it-IT" sz="2000" i="1"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US" sz="2000" i="1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𝑑𝑙</m:t>
                              </m:r>
                            </m:e>
                          </m:nary>
                        </m:num>
                        <m:den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it-IT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𝑅𝑒</m:t>
                          </m:r>
                          <m:d>
                            <m:d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2655" y="3034183"/>
                <a:ext cx="9305048" cy="126675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058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Analytical </a:t>
            </a:r>
            <a:r>
              <a:rPr lang="en-GB" dirty="0" smtClean="0"/>
              <a:t>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05" t="26653" r="41522" b="27311"/>
          <a:stretch/>
        </p:blipFill>
        <p:spPr>
          <a:xfrm rot="-2700000">
            <a:off x="1074818" y="2865637"/>
            <a:ext cx="1591702" cy="1613357"/>
          </a:xfrm>
          <a:prstGeom prst="rect">
            <a:avLst/>
          </a:prstGeom>
          <a:effectLst/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t="50096"/>
          <a:stretch/>
        </p:blipFill>
        <p:spPr>
          <a:xfrm>
            <a:off x="749000" y="3672820"/>
            <a:ext cx="2274005" cy="113482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91832" y="1212941"/>
            <a:ext cx="38493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 smtClean="0">
                <a:latin typeface="+mj-lt"/>
                <a:ea typeface="Andale Sans UI"/>
                <a:cs typeface="Tahoma" panose="020B0604030504040204" pitchFamily="34" charset="0"/>
              </a:rPr>
              <a:t>copper conductivity: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cu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= 6</a:t>
            </a:r>
            <a:r>
              <a:rPr lang="en-US" kern="150" dirty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∙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10</a:t>
            </a:r>
            <a:r>
              <a:rPr lang="en-US" kern="150" baseline="3000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7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 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S/m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aC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conductivity: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ac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= 10</a:t>
            </a:r>
            <a:r>
              <a:rPr lang="en-US" kern="150" baseline="3000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4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S/m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680507" y="1212941"/>
            <a:ext cx="38493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 smtClean="0">
                <a:ea typeface="Andale Sans UI"/>
                <a:cs typeface="Tahoma" panose="020B0604030504040204" pitchFamily="34" charset="0"/>
              </a:rPr>
              <a:t>waveguide </a:t>
            </a:r>
            <a:r>
              <a:rPr lang="en-US" kern="150" dirty="0">
                <a:ea typeface="Andale Sans UI"/>
                <a:cs typeface="Tahoma" panose="020B0604030504040204" pitchFamily="34" charset="0"/>
              </a:rPr>
              <a:t>length: 7cm </a:t>
            </a:r>
            <a:endParaRPr lang="en-US" kern="150" dirty="0" smtClean="0">
              <a:ea typeface="Andale Sans UI"/>
              <a:cs typeface="Tahoma" panose="020B0604030504040204" pitchFamily="34" charset="0"/>
            </a:endParaRPr>
          </a:p>
          <a:p>
            <a:pPr lvl="0">
              <a:spcAft>
                <a:spcPts val="0"/>
              </a:spcAft>
            </a:pPr>
            <a:r>
              <a:rPr lang="en-US" kern="150" dirty="0">
                <a:ea typeface="Andale Sans UI"/>
                <a:cs typeface="Tahoma" panose="020B0604030504040204" pitchFamily="34" charset="0"/>
              </a:rPr>
              <a:t>waveguide </a:t>
            </a:r>
            <a:r>
              <a:rPr lang="en-US" kern="150" dirty="0" smtClean="0">
                <a:ea typeface="Andale Sans UI"/>
                <a:cs typeface="Tahoma" panose="020B0604030504040204" pitchFamily="34" charset="0"/>
              </a:rPr>
              <a:t>side: 1.27mm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4" r="6599" b="4273"/>
          <a:stretch/>
        </p:blipFill>
        <p:spPr>
          <a:xfrm>
            <a:off x="3445933" y="1970964"/>
            <a:ext cx="5083957" cy="3591653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 rot="2700000">
            <a:off x="1077036" y="2879736"/>
            <a:ext cx="1591701" cy="1591700"/>
          </a:xfrm>
          <a:prstGeom prst="rect">
            <a:avLst/>
          </a:prstGeom>
          <a:noFill/>
          <a:ln w="762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192656" y="5491901"/>
            <a:ext cx="87344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00B050"/>
                </a:solidFill>
                <a:ea typeface="Andale Sans UI"/>
                <a:cs typeface="Times New Roman" panose="02020603050405020304" pitchFamily="18" charset="0"/>
              </a:rPr>
              <a:t>Good </a:t>
            </a:r>
            <a:r>
              <a:rPr lang="en-GB" sz="2000" b="1" dirty="0">
                <a:solidFill>
                  <a:srgbClr val="00B050"/>
                </a:solidFill>
                <a:ea typeface="Andale Sans UI"/>
                <a:cs typeface="Times New Roman" panose="02020603050405020304" pitchFamily="18" charset="0"/>
              </a:rPr>
              <a:t>agreement </a:t>
            </a:r>
            <a:r>
              <a:rPr lang="en-GB" sz="2000" dirty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between F</a:t>
            </a:r>
            <a:r>
              <a:rPr lang="en-GB" sz="2000" dirty="0" smtClean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D CST simulations and analytical evaluations. </a:t>
            </a:r>
            <a:endParaRPr lang="en-GB" sz="2000" dirty="0"/>
          </a:p>
        </p:txBody>
      </p:sp>
      <p:sp>
        <p:nvSpPr>
          <p:cNvPr id="19" name="Rectangle 18"/>
          <p:cNvSpPr/>
          <p:nvPr/>
        </p:nvSpPr>
        <p:spPr>
          <a:xfrm>
            <a:off x="2382756" y="5785006"/>
            <a:ext cx="43542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000" dirty="0" smtClean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We need two pyramidal transitions…</a:t>
            </a:r>
            <a:endParaRPr lang="en-GB" sz="2000" dirty="0">
              <a:solidFill>
                <a:srgbClr val="0055A0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747384" y="3672820"/>
            <a:ext cx="2218687" cy="0"/>
          </a:xfrm>
          <a:prstGeom prst="line">
            <a:avLst/>
          </a:prstGeom>
          <a:ln w="76200">
            <a:solidFill>
              <a:srgbClr val="FFCC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90739" y="3617291"/>
            <a:ext cx="1990532" cy="0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890737" y="3727356"/>
            <a:ext cx="1990532" cy="0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686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7th Low Emittance Rings Workshop</a:t>
            </a:r>
            <a:endParaRPr lang="en-US" dirty="0"/>
          </a:p>
        </p:txBody>
      </p:sp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211665" y="1940076"/>
            <a:ext cx="7028379" cy="1454459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verdana" panose="020B0604030504040204" pitchFamily="34" charset="0"/>
              </a:rPr>
              <a:t>High-frequency </a:t>
            </a:r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</a:rPr>
              <a:t>impedance measurements of coated waveguides</a:t>
            </a:r>
            <a:endParaRPr lang="en-GB" sz="3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Text Placeholder 4"/>
          <p:cNvSpPr>
            <a:spLocks noGrp="1"/>
          </p:cNvSpPr>
          <p:nvPr>
            <p:ph type="body" idx="10"/>
          </p:nvPr>
        </p:nvSpPr>
        <p:spPr>
          <a:xfrm>
            <a:off x="211665" y="4326535"/>
            <a:ext cx="8226854" cy="626463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en-GB" sz="2400" dirty="0" err="1" smtClean="0">
                <a:solidFill>
                  <a:srgbClr val="92D050"/>
                </a:solidFill>
              </a:rPr>
              <a:t>A.Passarelli</a:t>
            </a:r>
            <a:r>
              <a:rPr lang="en-GB" sz="2400" dirty="0" smtClean="0">
                <a:solidFill>
                  <a:srgbClr val="92D050"/>
                </a:solidFill>
              </a:rPr>
              <a:t>, A. Andreone, H. Bartosik, O. Boine-Frankenheim</a:t>
            </a:r>
          </a:p>
          <a:p>
            <a:r>
              <a:rPr lang="en-GB" sz="2400" dirty="0" smtClean="0">
                <a:solidFill>
                  <a:srgbClr val="92D050"/>
                </a:solidFill>
              </a:rPr>
              <a:t>M.R. Masullo, </a:t>
            </a:r>
            <a:r>
              <a:rPr lang="en-GB" sz="2400" dirty="0" err="1" smtClean="0">
                <a:solidFill>
                  <a:srgbClr val="92D050"/>
                </a:solidFill>
              </a:rPr>
              <a:t>G.Papari</a:t>
            </a:r>
            <a:r>
              <a:rPr lang="en-GB" sz="2400" dirty="0" smtClean="0">
                <a:solidFill>
                  <a:srgbClr val="92D050"/>
                </a:solidFill>
              </a:rPr>
              <a:t>, G. Rumolo, V.G. Vaccaro</a:t>
            </a:r>
            <a:endParaRPr lang="en-GB" sz="24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1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Analytical </a:t>
            </a:r>
            <a:r>
              <a:rPr lang="en-GB" dirty="0" smtClean="0"/>
              <a:t>evaluations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69558" y="4331547"/>
                <a:ext cx="83303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ea typeface="Andale Sans UI"/>
                    <a:cs typeface="Tahoma" panose="020B0604030504040204" pitchFamily="34" charset="0"/>
                  </a:rPr>
                  <a:t>Along </a:t>
                </a:r>
                <a:r>
                  <a:rPr lang="en-US" sz="2800" dirty="0" smtClean="0">
                    <a:ea typeface="Andale Sans UI"/>
                    <a:cs typeface="Tahoma" panose="020B0604030504040204" pitchFamily="34" charset="0"/>
                  </a:rPr>
                  <a:t>the waveguide walls </a:t>
                </a:r>
                <a:r>
                  <a:rPr lang="en-US" sz="2800" dirty="0">
                    <a:ea typeface="Andale Sans UI"/>
                    <a:cs typeface="Tahoma" panose="020B0604030504040204" pitchFamily="34" charset="0"/>
                  </a:rPr>
                  <a:t>of length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ahoma" panose="020B0604030504040204" pitchFamily="34" charset="0"/>
                      </a:rPr>
                      <m:t>𝑙</m:t>
                    </m:r>
                  </m:oMath>
                </a14:m>
                <a:r>
                  <a:rPr lang="en-US" sz="2800" i="1" dirty="0" smtClean="0">
                    <a:ea typeface="Andale Sans UI"/>
                    <a:cs typeface="Tahoma" panose="020B0604030504040204" pitchFamily="34" charset="0"/>
                  </a:rPr>
                  <a:t>:</a:t>
                </a:r>
                <a:r>
                  <a:rPr lang="en-US" sz="2800" dirty="0" smtClean="0">
                    <a:ea typeface="Andale Sans UI"/>
                    <a:cs typeface="Tahoma" panose="020B0604030504040204" pitchFamily="34" charset="0"/>
                  </a:rPr>
                  <a:t> </a:t>
                </a:r>
                <a:endParaRPr lang="en-GB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558" y="4331547"/>
                <a:ext cx="8330348" cy="523220"/>
              </a:xfrm>
              <a:prstGeom prst="rect">
                <a:avLst/>
              </a:prstGeom>
              <a:blipFill rotWithShape="0">
                <a:blip r:embed="rId2"/>
                <a:stretch>
                  <a:fillRect l="-1318" t="-12941" b="-329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592400" y="4818711"/>
                <a:ext cx="5800883" cy="12124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latin typeface="Cambria Math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it-IT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charset="0"/>
                        </a:rPr>
                        <m:t>2</m:t>
                      </m:r>
                      <m:nary>
                        <m:naryPr>
                          <m:limLoc m:val="subSup"/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𝑔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i="1">
                                  <a:latin typeface="Cambria Math" charset="0"/>
                                </a:rPr>
                                <m:t>2</m:t>
                              </m:r>
                            </m:den>
                          </m:f>
                        </m:sub>
                        <m:sup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𝑔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i="1">
                                  <a:latin typeface="Cambria Math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400" i="1">
                              <a:latin typeface="Cambria Math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charset="0"/>
                                </a:rPr>
                                <m:t>𝑡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𝑅𝑒</m:t>
                              </m:r>
                              <m:d>
                                <m:d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d>
                              <m:sSub>
                                <m:sSub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i="1">
                                  <a:latin typeface="Cambria Math" charset="0"/>
                                </a:rPr>
                                <m:t>𝑧</m:t>
                              </m:r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𝑎</m:t>
                                  </m:r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(</m:t>
                                  </m:r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𝑧</m:t>
                                  </m:r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)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sSubSup>
                                    <m:sSubSupPr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sub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𝑧</m:t>
                                  </m:r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sub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𝑧</m:t>
                                  </m:r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i="1">
                              <a:latin typeface="Cambria Math" charset="0"/>
                            </a:rPr>
                            <m:t>𝑧</m:t>
                          </m:r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400" y="4818711"/>
                <a:ext cx="5800883" cy="121244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369558" y="3792376"/>
            <a:ext cx="77026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 smtClean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The attenuation for both TE</a:t>
            </a:r>
            <a:r>
              <a:rPr lang="en-US" sz="2800" baseline="-25000" dirty="0" smtClean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1,0 </a:t>
            </a:r>
            <a:r>
              <a:rPr lang="en-US" sz="2800" dirty="0" smtClean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and TE</a:t>
            </a:r>
            <a:r>
              <a:rPr lang="en-US" sz="2800" baseline="-25000" dirty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 </a:t>
            </a:r>
            <a:r>
              <a:rPr lang="en-US" sz="2800" baseline="-25000" dirty="0" smtClean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0,1 </a:t>
            </a:r>
            <a:r>
              <a:rPr lang="en-US" sz="2800" dirty="0" smtClean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mode</a:t>
            </a:r>
            <a:r>
              <a:rPr lang="en-US" sz="2800" dirty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:</a:t>
            </a:r>
            <a:endParaRPr lang="en-GB" sz="2800" dirty="0">
              <a:solidFill>
                <a:srgbClr val="0055A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94853" y="792711"/>
            <a:ext cx="87430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/>
              <a:t>Pyramidal transitions to </a:t>
            </a:r>
            <a:r>
              <a:rPr lang="en-GB" sz="2800" dirty="0"/>
              <a:t>enhance </a:t>
            </a:r>
            <a:r>
              <a:rPr lang="en-GB" sz="2800" dirty="0" smtClean="0"/>
              <a:t>the</a:t>
            </a:r>
            <a:r>
              <a:rPr lang="en-GB" sz="2800" dirty="0"/>
              <a:t> </a:t>
            </a:r>
            <a:r>
              <a:rPr lang="en-GB" sz="2800" dirty="0" smtClean="0"/>
              <a:t>signal </a:t>
            </a:r>
            <a:r>
              <a:rPr lang="en-GB" sz="2800" dirty="0"/>
              <a:t>collection.</a:t>
            </a:r>
            <a:endParaRPr lang="en-GB" sz="2800" dirty="0">
              <a:solidFill>
                <a:srgbClr val="0055A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94" t="4771" r="21944" b="4947"/>
          <a:stretch/>
        </p:blipFill>
        <p:spPr>
          <a:xfrm>
            <a:off x="660399" y="1778000"/>
            <a:ext cx="2091267" cy="156633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54" t="13041" r="17539" b="3364"/>
          <a:stretch/>
        </p:blipFill>
        <p:spPr>
          <a:xfrm>
            <a:off x="2917596" y="1571936"/>
            <a:ext cx="3539067" cy="2116666"/>
          </a:xfrm>
          <a:prstGeom prst="rect">
            <a:avLst/>
          </a:prstGeom>
        </p:spPr>
      </p:pic>
      <p:sp>
        <p:nvSpPr>
          <p:cNvPr id="14" name="Right Brace 13"/>
          <p:cNvSpPr/>
          <p:nvPr/>
        </p:nvSpPr>
        <p:spPr>
          <a:xfrm rot="3514893">
            <a:off x="4714780" y="2094610"/>
            <a:ext cx="278725" cy="1165366"/>
          </a:xfrm>
          <a:prstGeom prst="rightBrace">
            <a:avLst/>
          </a:prstGeom>
          <a:ln w="28575">
            <a:solidFill>
              <a:srgbClr val="21FF2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Brace 14"/>
          <p:cNvSpPr/>
          <p:nvPr/>
        </p:nvSpPr>
        <p:spPr>
          <a:xfrm rot="3514893">
            <a:off x="3779328" y="2800591"/>
            <a:ext cx="278725" cy="895086"/>
          </a:xfrm>
          <a:prstGeom prst="rightBrace">
            <a:avLst/>
          </a:prstGeom>
          <a:ln w="28575">
            <a:solidFill>
              <a:srgbClr val="EF4F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>
            <a:stCxn id="14" idx="1"/>
            <a:endCxn id="22" idx="1"/>
          </p:cNvCxnSpPr>
          <p:nvPr/>
        </p:nvCxnSpPr>
        <p:spPr>
          <a:xfrm flipV="1">
            <a:off x="4926790" y="1913286"/>
            <a:ext cx="1780612" cy="882937"/>
          </a:xfrm>
          <a:prstGeom prst="straightConnector1">
            <a:avLst/>
          </a:prstGeom>
          <a:ln w="28575">
            <a:solidFill>
              <a:srgbClr val="21FF2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23" idx="1"/>
          </p:cNvCxnSpPr>
          <p:nvPr/>
        </p:nvCxnSpPr>
        <p:spPr>
          <a:xfrm flipV="1">
            <a:off x="3990819" y="2921639"/>
            <a:ext cx="2714043" cy="456218"/>
          </a:xfrm>
          <a:prstGeom prst="straightConnector1">
            <a:avLst/>
          </a:prstGeom>
          <a:ln w="28575">
            <a:solidFill>
              <a:srgbClr val="EF4FC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6707402" y="1552834"/>
                <a:ext cx="2223749" cy="7209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𝑑𝑙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7402" y="1552834"/>
                <a:ext cx="2223749" cy="72090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6704862" y="2561187"/>
                <a:ext cx="1965218" cy="7209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2</m:t>
                      </m:r>
                      <m:nary>
                        <m:naryPr>
                          <m:limLoc m:val="subSup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𝑑𝑙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4862" y="2561187"/>
                <a:ext cx="1965218" cy="72090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ight Brace 25"/>
          <p:cNvSpPr/>
          <p:nvPr/>
        </p:nvSpPr>
        <p:spPr>
          <a:xfrm rot="3514893">
            <a:off x="5613451" y="1675813"/>
            <a:ext cx="278725" cy="895086"/>
          </a:xfrm>
          <a:prstGeom prst="rightBrace">
            <a:avLst/>
          </a:prstGeom>
          <a:ln w="28575">
            <a:solidFill>
              <a:srgbClr val="EF4F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/>
          <p:cNvCxnSpPr>
            <a:stCxn id="26" idx="1"/>
            <a:endCxn id="23" idx="1"/>
          </p:cNvCxnSpPr>
          <p:nvPr/>
        </p:nvCxnSpPr>
        <p:spPr>
          <a:xfrm>
            <a:off x="5825461" y="2242286"/>
            <a:ext cx="879401" cy="679353"/>
          </a:xfrm>
          <a:prstGeom prst="straightConnector1">
            <a:avLst/>
          </a:prstGeom>
          <a:ln w="28575">
            <a:solidFill>
              <a:srgbClr val="EF4FC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7476281" y="5041998"/>
                <a:ext cx="1393267" cy="126720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GB" sz="140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GB" sz="140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6281" y="5041998"/>
                <a:ext cx="1393267" cy="126720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481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Analytical </a:t>
            </a:r>
            <a:r>
              <a:rPr lang="en-GB" dirty="0" smtClean="0"/>
              <a:t>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91832" y="1212941"/>
            <a:ext cx="38493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 smtClean="0">
                <a:latin typeface="+mj-lt"/>
                <a:ea typeface="Andale Sans UI"/>
                <a:cs typeface="Tahoma" panose="020B0604030504040204" pitchFamily="34" charset="0"/>
              </a:rPr>
              <a:t>copper conductivity: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cu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= 6</a:t>
            </a:r>
            <a:r>
              <a:rPr lang="en-US" kern="150" dirty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∙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10</a:t>
            </a:r>
            <a:r>
              <a:rPr lang="en-US" kern="150" baseline="3000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7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 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S/m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aC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conductivity: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ac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= 10</a:t>
            </a:r>
            <a:r>
              <a:rPr lang="en-US" kern="150" baseline="3000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4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S/m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680507" y="1212941"/>
            <a:ext cx="38493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 smtClean="0">
                <a:ea typeface="Andale Sans UI"/>
                <a:cs typeface="Tahoma" panose="020B0604030504040204" pitchFamily="34" charset="0"/>
              </a:rPr>
              <a:t>transition </a:t>
            </a:r>
            <a:r>
              <a:rPr lang="en-US" kern="150" dirty="0">
                <a:ea typeface="Andale Sans UI"/>
                <a:cs typeface="Tahoma" panose="020B0604030504040204" pitchFamily="34" charset="0"/>
              </a:rPr>
              <a:t>length: </a:t>
            </a:r>
            <a:r>
              <a:rPr lang="en-US" kern="150" dirty="0" smtClean="0">
                <a:ea typeface="Andale Sans UI"/>
                <a:cs typeface="Tahoma" panose="020B0604030504040204" pitchFamily="34" charset="0"/>
              </a:rPr>
              <a:t>3.7cm </a:t>
            </a:r>
          </a:p>
          <a:p>
            <a:pPr lvl="0">
              <a:spcAft>
                <a:spcPts val="0"/>
              </a:spcAft>
            </a:pPr>
            <a:r>
              <a:rPr lang="en-US" kern="150" dirty="0" smtClean="0">
                <a:ea typeface="Andale Sans UI"/>
                <a:cs typeface="Tahoma" panose="020B0604030504040204" pitchFamily="34" charset="0"/>
              </a:rPr>
              <a:t>transition side: 5mm → 1.27mm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" r="6175" b="4287"/>
          <a:stretch/>
        </p:blipFill>
        <p:spPr>
          <a:xfrm>
            <a:off x="3382331" y="1945957"/>
            <a:ext cx="5050090" cy="3571082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 rot="2700000">
            <a:off x="1077036" y="2879736"/>
            <a:ext cx="1591701" cy="159170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/>
          <p:cNvCxnSpPr/>
          <p:nvPr/>
        </p:nvCxnSpPr>
        <p:spPr>
          <a:xfrm>
            <a:off x="797832" y="3640507"/>
            <a:ext cx="1099037" cy="1091853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815595" y="2611989"/>
            <a:ext cx="1058588" cy="1053017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1861147" y="3671989"/>
            <a:ext cx="1058588" cy="1053017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861147" y="2611989"/>
            <a:ext cx="1063152" cy="1073122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05" t="26653" r="41522" b="27311"/>
          <a:stretch/>
        </p:blipFill>
        <p:spPr>
          <a:xfrm rot="-2700000">
            <a:off x="1164126" y="2948242"/>
            <a:ext cx="1428814" cy="1448253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192656" y="5491901"/>
            <a:ext cx="87344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00B050"/>
                </a:solidFill>
                <a:ea typeface="Andale Sans UI"/>
                <a:cs typeface="Times New Roman" panose="02020603050405020304" pitchFamily="18" charset="0"/>
              </a:rPr>
              <a:t>Good </a:t>
            </a:r>
            <a:r>
              <a:rPr lang="en-GB" sz="2000" b="1" dirty="0">
                <a:solidFill>
                  <a:srgbClr val="00B050"/>
                </a:solidFill>
                <a:ea typeface="Andale Sans UI"/>
                <a:cs typeface="Times New Roman" panose="02020603050405020304" pitchFamily="18" charset="0"/>
              </a:rPr>
              <a:t>agreement </a:t>
            </a:r>
            <a:r>
              <a:rPr lang="en-GB" sz="2000" dirty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between F</a:t>
            </a:r>
            <a:r>
              <a:rPr lang="en-GB" sz="2000" dirty="0" smtClean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D CST simulations and analytical evaluations. </a:t>
            </a:r>
            <a:endParaRPr lang="en-GB" sz="2000" dirty="0"/>
          </a:p>
        </p:txBody>
      </p:sp>
      <p:sp>
        <p:nvSpPr>
          <p:cNvPr id="36" name="Rectangle 35"/>
          <p:cNvSpPr/>
          <p:nvPr/>
        </p:nvSpPr>
        <p:spPr>
          <a:xfrm>
            <a:off x="3122628" y="5785006"/>
            <a:ext cx="28745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000" dirty="0" smtClean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If we coat a central foil?</a:t>
            </a:r>
            <a:endParaRPr lang="en-GB" sz="20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24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Analytical </a:t>
            </a:r>
            <a:r>
              <a:rPr lang="en-GB" dirty="0" smtClean="0"/>
              <a:t>evaluations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56452" y="2397917"/>
            <a:ext cx="8330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ea typeface="Andale Sans UI"/>
                <a:cs typeface="Tahoma" panose="020B0604030504040204" pitchFamily="34" charset="0"/>
              </a:rPr>
              <a:t>Along the </a:t>
            </a:r>
            <a:r>
              <a:rPr lang="en-US" sz="2800" dirty="0" smtClean="0">
                <a:ea typeface="Andale Sans UI"/>
                <a:cs typeface="Tahoma" panose="020B0604030504040204" pitchFamily="34" charset="0"/>
              </a:rPr>
              <a:t>foil </a:t>
            </a:r>
            <a:r>
              <a:rPr lang="en-US" sz="2800" dirty="0">
                <a:ea typeface="Andale Sans UI"/>
                <a:cs typeface="Tahoma" panose="020B0604030504040204" pitchFamily="34" charset="0"/>
              </a:rPr>
              <a:t>of length </a:t>
            </a:r>
            <a:r>
              <a:rPr lang="en-US" sz="2800" i="1" dirty="0" smtClean="0">
                <a:ea typeface="Andale Sans UI"/>
                <a:cs typeface="Tahoma" panose="020B0604030504040204" pitchFamily="34" charset="0"/>
              </a:rPr>
              <a:t>l</a:t>
            </a:r>
            <a:r>
              <a:rPr lang="en-US" sz="2800" dirty="0" smtClean="0">
                <a:ea typeface="Andale Sans UI"/>
                <a:cs typeface="Tahoma" panose="020B0604030504040204" pitchFamily="34" charset="0"/>
              </a:rPr>
              <a:t>:</a:t>
            </a:r>
            <a:endParaRPr lang="en-GB" sz="2800" dirty="0"/>
          </a:p>
        </p:txBody>
      </p:sp>
      <p:sp>
        <p:nvSpPr>
          <p:cNvPr id="9" name="Rectangle 8"/>
          <p:cNvSpPr/>
          <p:nvPr/>
        </p:nvSpPr>
        <p:spPr>
          <a:xfrm>
            <a:off x="356452" y="820311"/>
            <a:ext cx="77026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 smtClean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The attenuation for both TE</a:t>
            </a:r>
            <a:r>
              <a:rPr lang="en-US" sz="2800" baseline="-25000" dirty="0" smtClean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1,0 </a:t>
            </a:r>
            <a:r>
              <a:rPr lang="en-US" sz="2800" dirty="0" smtClean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and TE</a:t>
            </a:r>
            <a:r>
              <a:rPr lang="en-US" sz="2800" baseline="-25000" dirty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 </a:t>
            </a:r>
            <a:r>
              <a:rPr lang="en-US" sz="2800" baseline="-25000" dirty="0" smtClean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0,1 </a:t>
            </a:r>
            <a:r>
              <a:rPr lang="en-US" sz="2800" dirty="0" smtClean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mode</a:t>
            </a:r>
            <a:r>
              <a:rPr lang="en-US" sz="2800" dirty="0">
                <a:solidFill>
                  <a:srgbClr val="0055A0"/>
                </a:solidFill>
                <a:ea typeface="Andale Sans UI"/>
                <a:cs typeface="Tahoma" panose="020B0604030504040204" pitchFamily="34" charset="0"/>
              </a:rPr>
              <a:t>:</a:t>
            </a:r>
            <a:endParaRPr lang="en-GB" sz="2800" dirty="0">
              <a:solidFill>
                <a:srgbClr val="0055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46442" y="3038087"/>
                <a:ext cx="6224204" cy="12124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latin typeface="Cambria Math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400" i="1">
                          <a:latin typeface="Cambria Math" charset="0"/>
                          <a:ea typeface="Cambria Math" panose="02040503050406030204" pitchFamily="18" charset="0"/>
                        </a:rPr>
                        <m:t>=2</m:t>
                      </m:r>
                      <m:nary>
                        <m:naryPr>
                          <m:limLoc m:val="subSup"/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𝑔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i="1">
                                  <a:latin typeface="Cambria Math" charset="0"/>
                                </a:rPr>
                                <m:t>2</m:t>
                              </m:r>
                            </m:den>
                          </m:f>
                        </m:sub>
                        <m:sup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𝑔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i="1">
                                  <a:latin typeface="Cambria Math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400" i="1">
                              <a:latin typeface="Cambria Math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charset="0"/>
                                </a:rPr>
                                <m:t>𝑡</m:t>
                              </m:r>
                            </m:sub>
                          </m:sSub>
                        </m:sup>
                        <m:e>
                          <m:rad>
                            <m:radPr>
                              <m:degHide m:val="on"/>
                              <m:ctrlPr>
                                <a:rPr lang="it-IT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  <m:f>
                            <m:fPr>
                              <m:ctrlP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𝑅𝑒</m:t>
                              </m:r>
                              <m:d>
                                <m:d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d>
                              <m:sSub>
                                <m:sSub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i="1">
                                  <a:latin typeface="Cambria Math" charset="0"/>
                                </a:rPr>
                                <m:t>𝑧</m:t>
                              </m:r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400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sz="2400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sSub>
                                <m:sSub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</m:sub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𝑧</m:t>
                                  </m:r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𝑧</m:t>
                                      </m:r>
                                    </m:sub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𝑧</m:t>
                                  </m:r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i="1">
                              <a:latin typeface="Cambria Math" charset="0"/>
                            </a:rPr>
                            <m:t>𝑧</m:t>
                          </m:r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442" y="3038087"/>
                <a:ext cx="6224204" cy="121244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706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Analytical </a:t>
            </a:r>
            <a:r>
              <a:rPr lang="en-GB" dirty="0" smtClean="0"/>
              <a:t>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91832" y="1212941"/>
            <a:ext cx="38493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 smtClean="0">
                <a:latin typeface="+mj-lt"/>
                <a:ea typeface="Andale Sans UI"/>
                <a:cs typeface="Tahoma" panose="020B0604030504040204" pitchFamily="34" charset="0"/>
              </a:rPr>
              <a:t>copper conductivity: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cu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= 6</a:t>
            </a:r>
            <a:r>
              <a:rPr lang="en-US" kern="150" dirty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∙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10</a:t>
            </a:r>
            <a:r>
              <a:rPr lang="en-US" kern="150" baseline="3000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7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 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S/m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aC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conductivity: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ac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= 10</a:t>
            </a:r>
            <a:r>
              <a:rPr lang="en-US" kern="150" baseline="3000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4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S/m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680507" y="1212941"/>
            <a:ext cx="38493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 smtClean="0">
                <a:ea typeface="Andale Sans UI"/>
                <a:cs typeface="Tahoma" panose="020B0604030504040204" pitchFamily="34" charset="0"/>
              </a:rPr>
              <a:t>transition </a:t>
            </a:r>
            <a:r>
              <a:rPr lang="en-US" kern="150" dirty="0">
                <a:ea typeface="Andale Sans UI"/>
                <a:cs typeface="Tahoma" panose="020B0604030504040204" pitchFamily="34" charset="0"/>
              </a:rPr>
              <a:t>length: </a:t>
            </a:r>
            <a:r>
              <a:rPr lang="en-US" kern="150" dirty="0" smtClean="0">
                <a:ea typeface="Andale Sans UI"/>
                <a:cs typeface="Tahoma" panose="020B0604030504040204" pitchFamily="34" charset="0"/>
              </a:rPr>
              <a:t>3.7cm </a:t>
            </a:r>
          </a:p>
          <a:p>
            <a:pPr lvl="0">
              <a:spcAft>
                <a:spcPts val="0"/>
              </a:spcAft>
            </a:pPr>
            <a:r>
              <a:rPr lang="en-US" kern="150" dirty="0" smtClean="0">
                <a:ea typeface="Andale Sans UI"/>
                <a:cs typeface="Tahoma" panose="020B0604030504040204" pitchFamily="34" charset="0"/>
              </a:rPr>
              <a:t>transition side: 5mm → 1.27mm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6" r="6073" b="4317"/>
          <a:stretch/>
        </p:blipFill>
        <p:spPr>
          <a:xfrm>
            <a:off x="3335867" y="2013329"/>
            <a:ext cx="5194023" cy="3648468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92656" y="5601970"/>
            <a:ext cx="87344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00B050"/>
                </a:solidFill>
                <a:ea typeface="Andale Sans UI"/>
                <a:cs typeface="Times New Roman" panose="02020603050405020304" pitchFamily="18" charset="0"/>
              </a:rPr>
              <a:t>Good </a:t>
            </a:r>
            <a:r>
              <a:rPr lang="en-GB" sz="2000" b="1" dirty="0">
                <a:solidFill>
                  <a:srgbClr val="00B050"/>
                </a:solidFill>
                <a:ea typeface="Andale Sans UI"/>
                <a:cs typeface="Times New Roman" panose="02020603050405020304" pitchFamily="18" charset="0"/>
              </a:rPr>
              <a:t>agreement </a:t>
            </a:r>
            <a:r>
              <a:rPr lang="en-GB" sz="2000" dirty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between F</a:t>
            </a:r>
            <a:r>
              <a:rPr lang="en-GB" sz="2000" dirty="0" smtClean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D CST simulations and analytical evaluations. </a:t>
            </a:r>
            <a:endParaRPr lang="en-GB" sz="2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05" t="26653" r="41522" b="27311"/>
          <a:stretch/>
        </p:blipFill>
        <p:spPr>
          <a:xfrm rot="-2700000">
            <a:off x="1074818" y="2865637"/>
            <a:ext cx="1591702" cy="1613357"/>
          </a:xfrm>
          <a:prstGeom prst="rect">
            <a:avLst/>
          </a:prstGeom>
          <a:effectLst/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t="50096"/>
          <a:stretch/>
        </p:blipFill>
        <p:spPr>
          <a:xfrm>
            <a:off x="749000" y="3672820"/>
            <a:ext cx="2274005" cy="113482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 rot="2700000">
            <a:off x="1077036" y="2879736"/>
            <a:ext cx="1591701" cy="1591700"/>
          </a:xfrm>
          <a:prstGeom prst="rect">
            <a:avLst/>
          </a:prstGeom>
          <a:noFill/>
          <a:ln w="762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/>
        </p:nvCxnSpPr>
        <p:spPr>
          <a:xfrm>
            <a:off x="747384" y="3672820"/>
            <a:ext cx="2218687" cy="0"/>
          </a:xfrm>
          <a:prstGeom prst="line">
            <a:avLst/>
          </a:prstGeom>
          <a:ln w="76200">
            <a:solidFill>
              <a:srgbClr val="FFCC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890739" y="3617291"/>
            <a:ext cx="1990532" cy="0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90737" y="3727356"/>
            <a:ext cx="1990532" cy="0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201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Analytical </a:t>
            </a:r>
            <a:r>
              <a:rPr lang="en-GB" dirty="0" smtClean="0"/>
              <a:t>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92655" y="4731723"/>
            <a:ext cx="8951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lvl="0">
              <a:spcBef>
                <a:spcPct val="20000"/>
              </a:spcBef>
              <a:buSzPct val="100000"/>
            </a:pPr>
            <a:r>
              <a:rPr lang="en-GB" dirty="0"/>
              <a:t>The signal attenuation along a central coated slab is equal to the one on coated walls.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92655" y="962282"/>
            <a:ext cx="87344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Comparison between attenuation on walls and on foil for different thickness</a:t>
            </a:r>
            <a:endParaRPr lang="en-GB" sz="20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2" r="6357" b="4020"/>
          <a:stretch/>
        </p:blipFill>
        <p:spPr>
          <a:xfrm>
            <a:off x="0" y="1415180"/>
            <a:ext cx="4682854" cy="323326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7" r="7287" b="4020"/>
          <a:stretch/>
        </p:blipFill>
        <p:spPr>
          <a:xfrm>
            <a:off x="4517532" y="1415036"/>
            <a:ext cx="4623472" cy="3233265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192655" y="5089467"/>
            <a:ext cx="8734426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lvl="0">
              <a:spcBef>
                <a:spcPct val="20000"/>
              </a:spcBef>
              <a:buSzPct val="100000"/>
            </a:pPr>
            <a:r>
              <a:rPr lang="en-GB" dirty="0"/>
              <a:t>The advantages of the setup with the central coated slab </a:t>
            </a:r>
            <a:r>
              <a:rPr lang="en-GB" dirty="0" smtClean="0"/>
              <a:t>are:</a:t>
            </a:r>
          </a:p>
          <a:p>
            <a:pPr marL="1008126" lvl="1" indent="-514350">
              <a:spcBef>
                <a:spcPct val="20000"/>
              </a:spcBef>
              <a:buSzPct val="100000"/>
              <a:buFont typeface="Arial" charset="0"/>
              <a:buChar char="•"/>
            </a:pPr>
            <a:r>
              <a:rPr lang="en-GB" dirty="0"/>
              <a:t>intrinsic simplification of the manipulation of all the setup.</a:t>
            </a:r>
          </a:p>
          <a:p>
            <a:pPr marL="1008126" lvl="1" indent="-514350">
              <a:spcBef>
                <a:spcPct val="20000"/>
              </a:spcBef>
              <a:buSzPct val="100000"/>
              <a:buFont typeface="Arial" charset="0"/>
              <a:buChar char="•"/>
            </a:pPr>
            <a:r>
              <a:rPr lang="en-GB" dirty="0" smtClean="0"/>
              <a:t>possibility </a:t>
            </a:r>
            <a:r>
              <a:rPr lang="en-GB" dirty="0"/>
              <a:t>to have a uniform deposition on the slab.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2716" y="1913467"/>
            <a:ext cx="1193104" cy="11899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5627" y="1914380"/>
            <a:ext cx="1191600" cy="11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22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4000" dirty="0" smtClean="0">
                <a:solidFill>
                  <a:schemeClr val="accent2"/>
                </a:solidFill>
              </a:rPr>
              <a:t>Analytical evaluations</a:t>
            </a:r>
          </a:p>
          <a:p>
            <a:r>
              <a:rPr lang="en-GB" sz="4000" dirty="0" smtClean="0"/>
              <a:t>Measurement setup</a:t>
            </a:r>
          </a:p>
          <a:p>
            <a:r>
              <a:rPr lang="en-GB" sz="4000" dirty="0" smtClean="0">
                <a:solidFill>
                  <a:schemeClr val="accent2"/>
                </a:solidFill>
              </a:rPr>
              <a:t>Measurement results</a:t>
            </a:r>
          </a:p>
          <a:p>
            <a:r>
              <a:rPr lang="en-GB" sz="4000" dirty="0" smtClean="0">
                <a:solidFill>
                  <a:schemeClr val="accent2"/>
                </a:solidFill>
              </a:rPr>
              <a:t>Coatings</a:t>
            </a:r>
          </a:p>
          <a:p>
            <a:r>
              <a:rPr lang="en-GB" sz="4000" dirty="0" smtClean="0">
                <a:solidFill>
                  <a:schemeClr val="accent2"/>
                </a:solidFill>
              </a:rPr>
              <a:t>Conclusions</a:t>
            </a:r>
          </a:p>
          <a:p>
            <a:r>
              <a:rPr lang="en-GB" sz="4000" dirty="0">
                <a:solidFill>
                  <a:schemeClr val="accent2"/>
                </a:solidFill>
              </a:rPr>
              <a:t>Next steps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17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84460" y="5304850"/>
            <a:ext cx="1967948" cy="866971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734623" y="5386628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0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35965" y="5385343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1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15477" y="5424722"/>
            <a:ext cx="867545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100</a:t>
            </a:r>
            <a:endParaRPr lang="en-GB" sz="3200" b="1" dirty="0">
              <a:solidFill>
                <a:srgbClr val="FF0000"/>
              </a:solidFill>
            </a:endParaRPr>
          </a:p>
        </p:txBody>
      </p:sp>
      <p:pic>
        <p:nvPicPr>
          <p:cNvPr id="114" name="Picture 1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4250" y="1262064"/>
            <a:ext cx="4851999" cy="29314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364" y="978378"/>
            <a:ext cx="3941233" cy="28820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600" y="980554"/>
            <a:ext cx="3943385" cy="28836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Measurement system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84460" y="3908567"/>
            <a:ext cx="1967948" cy="1083364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84460" y="4124960"/>
            <a:ext cx="1133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T-Light/</a:t>
            </a:r>
          </a:p>
          <a:p>
            <a:r>
              <a:rPr lang="en-GB" dirty="0" smtClean="0"/>
              <a:t>FS-Laser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84460" y="555366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ODU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642654" y="4080817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PortA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1642655" y="4626820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PortB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993913" y="5415169"/>
            <a:ext cx="1218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Input </a:t>
            </a:r>
            <a:r>
              <a:rPr lang="en-GB" sz="1200" dirty="0" err="1" smtClean="0"/>
              <a:t>fiber</a:t>
            </a:r>
            <a:r>
              <a:rPr lang="en-GB" sz="1200" dirty="0" smtClean="0"/>
              <a:t> port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882088" y="5784501"/>
            <a:ext cx="1326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Output </a:t>
            </a:r>
            <a:r>
              <a:rPr lang="en-GB" sz="1200" dirty="0" err="1" smtClean="0"/>
              <a:t>fiber</a:t>
            </a:r>
            <a:r>
              <a:rPr lang="en-GB" sz="1200" dirty="0" smtClean="0"/>
              <a:t> port</a:t>
            </a:r>
            <a:endParaRPr lang="en-GB" sz="1200" dirty="0"/>
          </a:p>
        </p:txBody>
      </p:sp>
      <p:sp>
        <p:nvSpPr>
          <p:cNvPr id="65" name="TextBox 64"/>
          <p:cNvSpPr txBox="1"/>
          <p:nvPr/>
        </p:nvSpPr>
        <p:spPr>
          <a:xfrm>
            <a:off x="3474921" y="4229560"/>
            <a:ext cx="114326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err="1" smtClean="0">
                <a:solidFill>
                  <a:schemeClr val="accent6"/>
                </a:solidFill>
              </a:rPr>
              <a:t>Tx</a:t>
            </a:r>
            <a:endParaRPr lang="en-GB" sz="1600" dirty="0" smtClean="0">
              <a:solidFill>
                <a:schemeClr val="accent6"/>
              </a:solidFill>
            </a:endParaRPr>
          </a:p>
          <a:p>
            <a:pPr algn="ctr"/>
            <a:r>
              <a:rPr lang="en-GB" sz="1000" dirty="0" smtClean="0">
                <a:solidFill>
                  <a:schemeClr val="accent6"/>
                </a:solidFill>
              </a:rPr>
              <a:t>Tera15-SL25-FC</a:t>
            </a:r>
            <a:endParaRPr lang="en-GB" sz="1000" dirty="0">
              <a:solidFill>
                <a:schemeClr val="accent6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663148" y="4230854"/>
            <a:ext cx="116570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/>
                </a:solidFill>
              </a:rPr>
              <a:t>R</a:t>
            </a:r>
            <a:r>
              <a:rPr lang="en-GB" sz="1600" dirty="0" smtClean="0">
                <a:solidFill>
                  <a:schemeClr val="accent6"/>
                </a:solidFill>
              </a:rPr>
              <a:t>x</a:t>
            </a:r>
          </a:p>
          <a:p>
            <a:pPr algn="ctr"/>
            <a:r>
              <a:rPr lang="en-GB" sz="1000" dirty="0" smtClean="0">
                <a:solidFill>
                  <a:schemeClr val="accent6"/>
                </a:solidFill>
              </a:rPr>
              <a:t>Tera15-DP25-FC</a:t>
            </a:r>
            <a:endParaRPr lang="en-GB" sz="1000" dirty="0">
              <a:solidFill>
                <a:schemeClr val="accent6"/>
              </a:solidFill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 flipV="1">
            <a:off x="2160423" y="4219316"/>
            <a:ext cx="1165340" cy="1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3325763" y="4205030"/>
            <a:ext cx="0" cy="698789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325763" y="4896784"/>
            <a:ext cx="400951" cy="0"/>
          </a:xfrm>
          <a:prstGeom prst="line">
            <a:avLst/>
          </a:prstGeom>
          <a:ln w="28575" cap="flat">
            <a:solidFill>
              <a:srgbClr val="FF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2152408" y="4712363"/>
            <a:ext cx="475178" cy="138499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1" name="Straight Connector 80"/>
          <p:cNvCxnSpPr/>
          <p:nvPr/>
        </p:nvCxnSpPr>
        <p:spPr>
          <a:xfrm flipV="1">
            <a:off x="2627586" y="4781613"/>
            <a:ext cx="350730" cy="1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2970544" y="4766529"/>
            <a:ext cx="0" cy="78714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2157273" y="5553668"/>
            <a:ext cx="821043" cy="1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2157272" y="5942673"/>
            <a:ext cx="6872428" cy="40743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9029700" y="5193120"/>
            <a:ext cx="0" cy="79982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8552664" y="5201587"/>
            <a:ext cx="477036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Rectangle 107"/>
          <p:cNvSpPr/>
          <p:nvPr/>
        </p:nvSpPr>
        <p:spPr>
          <a:xfrm>
            <a:off x="2077984" y="4533514"/>
            <a:ext cx="66236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800" dirty="0" smtClean="0">
                <a:solidFill>
                  <a:schemeClr val="accent6"/>
                </a:solidFill>
              </a:rPr>
              <a:t>Attenuator</a:t>
            </a:r>
            <a:endParaRPr lang="en-GB" sz="800" dirty="0">
              <a:solidFill>
                <a:schemeClr val="accent6"/>
              </a:solidFill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3726714" y="4313520"/>
            <a:ext cx="4825950" cy="1559974"/>
            <a:chOff x="3726714" y="4313520"/>
            <a:chExt cx="4825950" cy="1559974"/>
          </a:xfrm>
        </p:grpSpPr>
        <p:grpSp>
          <p:nvGrpSpPr>
            <p:cNvPr id="64" name="Group 63"/>
            <p:cNvGrpSpPr/>
            <p:nvPr/>
          </p:nvGrpSpPr>
          <p:grpSpPr>
            <a:xfrm>
              <a:off x="3726714" y="4313520"/>
              <a:ext cx="4825950" cy="1403590"/>
              <a:chOff x="3359426" y="4486460"/>
              <a:chExt cx="4066716" cy="1091279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3359426" y="4820481"/>
                <a:ext cx="516835" cy="423238"/>
              </a:xfrm>
              <a:prstGeom prst="rect">
                <a:avLst/>
              </a:prstGeom>
              <a:gradFill>
                <a:gsLst>
                  <a:gs pos="77000">
                    <a:srgbClr val="B8D797"/>
                  </a:gs>
                  <a:gs pos="0">
                    <a:srgbClr val="92D050"/>
                  </a:gs>
                  <a:gs pos="100000">
                    <a:schemeClr val="accent1">
                      <a:tint val="99555"/>
                      <a:satMod val="155000"/>
                    </a:schemeClr>
                  </a:gs>
                </a:gsLst>
                <a:lin ang="5400000" scaled="1"/>
              </a:gra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Flowchart: Delay 20"/>
              <p:cNvSpPr/>
              <p:nvPr/>
            </p:nvSpPr>
            <p:spPr>
              <a:xfrm>
                <a:off x="3724927" y="4897640"/>
                <a:ext cx="302668" cy="268920"/>
              </a:xfrm>
              <a:prstGeom prst="flowChartDelay">
                <a:avLst/>
              </a:prstGeom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9" name="Picture 28"/>
              <p:cNvPicPr>
                <a:picLocks noChangeAspect="1"/>
              </p:cNvPicPr>
              <p:nvPr/>
            </p:nvPicPr>
            <p:blipFill rotWithShape="1">
              <a:blip r:embed="rId6"/>
              <a:srcRect l="1" r="51200"/>
              <a:stretch/>
            </p:blipFill>
            <p:spPr>
              <a:xfrm>
                <a:off x="4747099" y="4486460"/>
                <a:ext cx="336180" cy="1091279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 rotWithShape="1">
              <a:blip r:embed="rId6"/>
              <a:srcRect l="1" r="51200"/>
              <a:stretch/>
            </p:blipFill>
            <p:spPr>
              <a:xfrm flipH="1">
                <a:off x="4337100" y="4486460"/>
                <a:ext cx="336180" cy="1091279"/>
              </a:xfrm>
              <a:prstGeom prst="rect">
                <a:avLst/>
              </a:prstGeom>
            </p:spPr>
          </p:pic>
          <p:cxnSp>
            <p:nvCxnSpPr>
              <p:cNvPr id="32" name="Straight Connector 31"/>
              <p:cNvCxnSpPr>
                <a:stCxn id="21" idx="3"/>
              </p:cNvCxnSpPr>
              <p:nvPr/>
            </p:nvCxnSpPr>
            <p:spPr>
              <a:xfrm flipV="1">
                <a:off x="4027595" y="4787901"/>
                <a:ext cx="309505" cy="24419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4337100" y="4787901"/>
                <a:ext cx="746179" cy="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4337100" y="5276265"/>
                <a:ext cx="746179" cy="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4027595" y="5032100"/>
                <a:ext cx="309505" cy="24419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H="1" flipV="1">
                <a:off x="5083279" y="4787901"/>
                <a:ext cx="309505" cy="24419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H="1">
                <a:off x="5083279" y="5032100"/>
                <a:ext cx="309505" cy="24419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V="1">
                <a:off x="5392784" y="4787901"/>
                <a:ext cx="309505" cy="24419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5392784" y="5032100"/>
                <a:ext cx="309505" cy="24419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Rectangle 54"/>
              <p:cNvSpPr/>
              <p:nvPr/>
            </p:nvSpPr>
            <p:spPr>
              <a:xfrm flipH="1">
                <a:off x="6909307" y="4820481"/>
                <a:ext cx="516835" cy="423238"/>
              </a:xfrm>
              <a:prstGeom prst="rect">
                <a:avLst/>
              </a:prstGeom>
              <a:gradFill>
                <a:gsLst>
                  <a:gs pos="77000">
                    <a:srgbClr val="B8D797"/>
                  </a:gs>
                  <a:gs pos="0">
                    <a:srgbClr val="92D050"/>
                  </a:gs>
                  <a:gs pos="100000">
                    <a:schemeClr val="accent1">
                      <a:tint val="99555"/>
                      <a:satMod val="155000"/>
                    </a:schemeClr>
                  </a:gs>
                </a:gsLst>
                <a:lin ang="5400000" scaled="1"/>
              </a:gra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Flowchart: Delay 55"/>
              <p:cNvSpPr/>
              <p:nvPr/>
            </p:nvSpPr>
            <p:spPr>
              <a:xfrm flipH="1">
                <a:off x="6757973" y="4897640"/>
                <a:ext cx="302668" cy="268920"/>
              </a:xfrm>
              <a:prstGeom prst="flowChartDelay">
                <a:avLst/>
              </a:prstGeom>
              <a:ln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57" name="Picture 56"/>
              <p:cNvPicPr>
                <a:picLocks noChangeAspect="1"/>
              </p:cNvPicPr>
              <p:nvPr/>
            </p:nvPicPr>
            <p:blipFill rotWithShape="1">
              <a:blip r:embed="rId6"/>
              <a:srcRect l="1" r="51200"/>
              <a:stretch/>
            </p:blipFill>
            <p:spPr>
              <a:xfrm flipH="1">
                <a:off x="5702289" y="4486460"/>
                <a:ext cx="336180" cy="1091279"/>
              </a:xfrm>
              <a:prstGeom prst="rect">
                <a:avLst/>
              </a:prstGeom>
            </p:spPr>
          </p:pic>
          <p:pic>
            <p:nvPicPr>
              <p:cNvPr id="58" name="Picture 57"/>
              <p:cNvPicPr>
                <a:picLocks noChangeAspect="1"/>
              </p:cNvPicPr>
              <p:nvPr/>
            </p:nvPicPr>
            <p:blipFill rotWithShape="1">
              <a:blip r:embed="rId6"/>
              <a:srcRect l="1" r="51200"/>
              <a:stretch/>
            </p:blipFill>
            <p:spPr>
              <a:xfrm>
                <a:off x="6112288" y="4486460"/>
                <a:ext cx="336180" cy="1091279"/>
              </a:xfrm>
              <a:prstGeom prst="rect">
                <a:avLst/>
              </a:prstGeom>
            </p:spPr>
          </p:pic>
          <p:cxnSp>
            <p:nvCxnSpPr>
              <p:cNvPr id="59" name="Straight Connector 58"/>
              <p:cNvCxnSpPr>
                <a:stCxn id="56" idx="3"/>
              </p:cNvCxnSpPr>
              <p:nvPr/>
            </p:nvCxnSpPr>
            <p:spPr>
              <a:xfrm flipH="1" flipV="1">
                <a:off x="6448468" y="4787901"/>
                <a:ext cx="309505" cy="24419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H="1">
                <a:off x="5702289" y="4787901"/>
                <a:ext cx="746179" cy="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flipH="1">
                <a:off x="5702289" y="5276265"/>
                <a:ext cx="746179" cy="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H="1">
                <a:off x="6448468" y="5032100"/>
                <a:ext cx="309505" cy="24419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9" name="Rectangle 108"/>
            <p:cNvSpPr/>
            <p:nvPr/>
          </p:nvSpPr>
          <p:spPr>
            <a:xfrm>
              <a:off x="4739003" y="5651273"/>
              <a:ext cx="46679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800" dirty="0" smtClean="0">
                  <a:solidFill>
                    <a:schemeClr val="accent6"/>
                  </a:solidFill>
                </a:rPr>
                <a:t>Lens1</a:t>
              </a:r>
              <a:endParaRPr lang="en-GB" sz="800" dirty="0">
                <a:solidFill>
                  <a:schemeClr val="accent6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479746" y="5655380"/>
              <a:ext cx="46679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800" dirty="0" smtClean="0">
                  <a:solidFill>
                    <a:schemeClr val="accent6"/>
                  </a:solidFill>
                </a:rPr>
                <a:t>Lens2</a:t>
              </a:r>
              <a:endParaRPr lang="en-GB" sz="800" dirty="0">
                <a:solidFill>
                  <a:schemeClr val="accent6"/>
                </a:solidFill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6365584" y="5654031"/>
              <a:ext cx="46679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800" dirty="0" smtClean="0">
                  <a:solidFill>
                    <a:schemeClr val="accent6"/>
                  </a:solidFill>
                </a:rPr>
                <a:t>Lens3</a:t>
              </a:r>
              <a:endParaRPr lang="en-GB" sz="800" dirty="0">
                <a:solidFill>
                  <a:schemeClr val="accent6"/>
                </a:solidFill>
              </a:endParaRP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7061011" y="5658050"/>
              <a:ext cx="46679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800" dirty="0" smtClean="0">
                  <a:solidFill>
                    <a:schemeClr val="accent6"/>
                  </a:solidFill>
                </a:rPr>
                <a:t>Lens4</a:t>
              </a:r>
              <a:endParaRPr lang="en-GB" sz="800" dirty="0">
                <a:solidFill>
                  <a:schemeClr val="accent6"/>
                </a:solidFill>
              </a:endParaRPr>
            </a:p>
          </p:txBody>
        </p:sp>
      </p:grpSp>
      <p:cxnSp>
        <p:nvCxnSpPr>
          <p:cNvPr id="115" name="Straight Connector 114"/>
          <p:cNvCxnSpPr/>
          <p:nvPr/>
        </p:nvCxnSpPr>
        <p:spPr>
          <a:xfrm>
            <a:off x="5772401" y="4305732"/>
            <a:ext cx="734576" cy="0"/>
          </a:xfrm>
          <a:prstGeom prst="line">
            <a:avLst/>
          </a:prstGeom>
          <a:ln w="22225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Rectangle 117"/>
          <p:cNvSpPr/>
          <p:nvPr/>
        </p:nvSpPr>
        <p:spPr>
          <a:xfrm>
            <a:off x="5973884" y="4107743"/>
            <a:ext cx="3337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 smtClean="0"/>
              <a:t>2F</a:t>
            </a:r>
            <a:endParaRPr lang="en-GB" sz="10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325763" y="5188257"/>
            <a:ext cx="400951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325763" y="5188257"/>
            <a:ext cx="0" cy="528853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325763" y="5718878"/>
            <a:ext cx="1014276" cy="0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3534060" y="5506525"/>
            <a:ext cx="7665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 smtClean="0">
                <a:solidFill>
                  <a:srgbClr val="4D4D4D"/>
                </a:solidFill>
              </a:rPr>
              <a:t>DDS Out1</a:t>
            </a:r>
            <a:endParaRPr lang="en-GB" dirty="0"/>
          </a:p>
        </p:txBody>
      </p:sp>
      <p:cxnSp>
        <p:nvCxnSpPr>
          <p:cNvPr id="74" name="Straight Arrow Connector 73"/>
          <p:cNvCxnSpPr/>
          <p:nvPr/>
        </p:nvCxnSpPr>
        <p:spPr>
          <a:xfrm rot="10800000">
            <a:off x="8552664" y="4871846"/>
            <a:ext cx="400951" cy="0"/>
          </a:xfrm>
          <a:prstGeom prst="straightConnector1">
            <a:avLst/>
          </a:prstGeom>
          <a:ln>
            <a:solidFill>
              <a:srgbClr val="0070C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8953615" y="4056596"/>
            <a:ext cx="0" cy="815252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endCxn id="41" idx="3"/>
          </p:cNvCxnSpPr>
          <p:nvPr/>
        </p:nvCxnSpPr>
        <p:spPr>
          <a:xfrm flipH="1">
            <a:off x="8664297" y="4056596"/>
            <a:ext cx="289320" cy="1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7759753" y="3860405"/>
            <a:ext cx="904544" cy="39238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accent1">
                <a:shade val="60000"/>
                <a:satMod val="30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Rectangle 87"/>
          <p:cNvSpPr/>
          <p:nvPr/>
        </p:nvSpPr>
        <p:spPr>
          <a:xfrm>
            <a:off x="8180393" y="3932724"/>
            <a:ext cx="56758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>
                <a:solidFill>
                  <a:srgbClr val="4D4D4D"/>
                </a:solidFill>
              </a:rPr>
              <a:t>PA310</a:t>
            </a:r>
            <a:endParaRPr lang="en-GB" dirty="0"/>
          </a:p>
        </p:txBody>
      </p:sp>
      <p:sp>
        <p:nvSpPr>
          <p:cNvPr id="90" name="Rectangle 89"/>
          <p:cNvSpPr/>
          <p:nvPr/>
        </p:nvSpPr>
        <p:spPr>
          <a:xfrm>
            <a:off x="7703714" y="3855557"/>
            <a:ext cx="60765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 smtClean="0">
                <a:solidFill>
                  <a:srgbClr val="4D4D4D"/>
                </a:solidFill>
              </a:rPr>
              <a:t>Supply</a:t>
            </a:r>
            <a:endParaRPr lang="en-GB" sz="800" dirty="0"/>
          </a:p>
        </p:txBody>
      </p:sp>
      <p:sp>
        <p:nvSpPr>
          <p:cNvPr id="91" name="Rectangle 90"/>
          <p:cNvSpPr/>
          <p:nvPr/>
        </p:nvSpPr>
        <p:spPr>
          <a:xfrm>
            <a:off x="7703714" y="4040811"/>
            <a:ext cx="60765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 smtClean="0">
                <a:solidFill>
                  <a:srgbClr val="4D4D4D"/>
                </a:solidFill>
              </a:rPr>
              <a:t>Out</a:t>
            </a:r>
            <a:endParaRPr lang="en-GB" sz="800" dirty="0"/>
          </a:p>
        </p:txBody>
      </p:sp>
      <p:cxnSp>
        <p:nvCxnSpPr>
          <p:cNvPr id="93" name="Straight Connector 92"/>
          <p:cNvCxnSpPr/>
          <p:nvPr/>
        </p:nvCxnSpPr>
        <p:spPr>
          <a:xfrm flipH="1" flipV="1">
            <a:off x="7029629" y="3961725"/>
            <a:ext cx="730126" cy="9907"/>
          </a:xfrm>
          <a:prstGeom prst="line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H="1" flipV="1">
            <a:off x="7029629" y="4146570"/>
            <a:ext cx="730126" cy="9907"/>
          </a:xfrm>
          <a:prstGeom prst="line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Rectangle 94"/>
          <p:cNvSpPr/>
          <p:nvPr/>
        </p:nvSpPr>
        <p:spPr>
          <a:xfrm>
            <a:off x="7071062" y="3763685"/>
            <a:ext cx="60765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 smtClean="0">
                <a:solidFill>
                  <a:srgbClr val="4D4D4D"/>
                </a:solidFill>
              </a:rPr>
              <a:t>±15V</a:t>
            </a:r>
            <a:endParaRPr lang="en-GB" sz="800" dirty="0"/>
          </a:p>
        </p:txBody>
      </p:sp>
      <p:sp>
        <p:nvSpPr>
          <p:cNvPr id="96" name="Rectangle 95"/>
          <p:cNvSpPr/>
          <p:nvPr/>
        </p:nvSpPr>
        <p:spPr>
          <a:xfrm>
            <a:off x="7071062" y="3966089"/>
            <a:ext cx="60765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 smtClean="0">
                <a:solidFill>
                  <a:srgbClr val="4D4D4D"/>
                </a:solidFill>
              </a:rPr>
              <a:t>Vin</a:t>
            </a:r>
            <a:endParaRPr lang="en-GB" sz="800" dirty="0"/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7"/>
          <a:srcRect b="63418"/>
          <a:stretch/>
        </p:blipFill>
        <p:spPr>
          <a:xfrm>
            <a:off x="137794" y="899655"/>
            <a:ext cx="4256464" cy="1431235"/>
          </a:xfrm>
          <a:prstGeom prst="rect">
            <a:avLst/>
          </a:prstGeom>
          <a:noFill/>
        </p:spPr>
      </p:pic>
      <p:sp>
        <p:nvSpPr>
          <p:cNvPr id="77" name="Rectangle 76"/>
          <p:cNvSpPr/>
          <p:nvPr/>
        </p:nvSpPr>
        <p:spPr>
          <a:xfrm>
            <a:off x="171118" y="2253997"/>
            <a:ext cx="40818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System </a:t>
            </a:r>
            <a:r>
              <a:rPr lang="en-GB" b="1" dirty="0" smtClean="0"/>
              <a:t>specifications: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Spectral </a:t>
            </a:r>
            <a:r>
              <a:rPr lang="en-GB" dirty="0"/>
              <a:t>Range: &gt; 3 </a:t>
            </a:r>
            <a:r>
              <a:rPr lang="en-GB" dirty="0" smtClean="0"/>
              <a:t>THz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Dynamic </a:t>
            </a:r>
            <a:r>
              <a:rPr lang="en-GB" dirty="0"/>
              <a:t>Range &gt; </a:t>
            </a:r>
            <a:r>
              <a:rPr lang="en-GB" dirty="0" smtClean="0"/>
              <a:t>70 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Scanning </a:t>
            </a:r>
            <a:r>
              <a:rPr lang="en-GB" dirty="0"/>
              <a:t>Range </a:t>
            </a:r>
            <a:r>
              <a:rPr lang="en-GB" dirty="0" smtClean="0"/>
              <a:t>~400ps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Spectral </a:t>
            </a:r>
            <a:r>
              <a:rPr lang="en-GB" dirty="0"/>
              <a:t>Resolution &lt; </a:t>
            </a:r>
            <a:r>
              <a:rPr lang="en-GB" dirty="0" smtClean="0"/>
              <a:t>3GHz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2754916" y="4116428"/>
            <a:ext cx="426188" cy="205777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ight Arrow 77"/>
          <p:cNvSpPr/>
          <p:nvPr/>
        </p:nvSpPr>
        <p:spPr>
          <a:xfrm rot="5400000">
            <a:off x="2757449" y="5066639"/>
            <a:ext cx="426188" cy="205777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4570344" y="4767331"/>
            <a:ext cx="3147358" cy="1307152"/>
            <a:chOff x="4570344" y="4767331"/>
            <a:chExt cx="3147358" cy="1307152"/>
          </a:xfrm>
        </p:grpSpPr>
        <p:sp>
          <p:nvSpPr>
            <p:cNvPr id="79" name="Right Arrow 78"/>
            <p:cNvSpPr/>
            <p:nvPr/>
          </p:nvSpPr>
          <p:spPr>
            <a:xfrm>
              <a:off x="5193111" y="5868706"/>
              <a:ext cx="426188" cy="205777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ight Arrow 81"/>
            <p:cNvSpPr/>
            <p:nvPr/>
          </p:nvSpPr>
          <p:spPr>
            <a:xfrm rot="19261473">
              <a:off x="4587047" y="4791850"/>
              <a:ext cx="262043" cy="124521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Right Arrow 83"/>
            <p:cNvSpPr/>
            <p:nvPr/>
          </p:nvSpPr>
          <p:spPr>
            <a:xfrm rot="2368608">
              <a:off x="4570344" y="5097604"/>
              <a:ext cx="262043" cy="124521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Right Arrow 84"/>
            <p:cNvSpPr/>
            <p:nvPr/>
          </p:nvSpPr>
          <p:spPr>
            <a:xfrm rot="2368608">
              <a:off x="5808192" y="4767331"/>
              <a:ext cx="262043" cy="124521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ight Arrow 86"/>
            <p:cNvSpPr/>
            <p:nvPr/>
          </p:nvSpPr>
          <p:spPr>
            <a:xfrm rot="19261473">
              <a:off x="5830958" y="5103469"/>
              <a:ext cx="262043" cy="124521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Right Arrow 88"/>
            <p:cNvSpPr/>
            <p:nvPr/>
          </p:nvSpPr>
          <p:spPr>
            <a:xfrm rot="19261473">
              <a:off x="6196368" y="4790556"/>
              <a:ext cx="262043" cy="124521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Right Arrow 97"/>
            <p:cNvSpPr/>
            <p:nvPr/>
          </p:nvSpPr>
          <p:spPr>
            <a:xfrm rot="2368608">
              <a:off x="6199103" y="5113438"/>
              <a:ext cx="262043" cy="124521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Right Arrow 98"/>
            <p:cNvSpPr/>
            <p:nvPr/>
          </p:nvSpPr>
          <p:spPr>
            <a:xfrm rot="2368608">
              <a:off x="7432893" y="4774945"/>
              <a:ext cx="262043" cy="124521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Right Arrow 100"/>
            <p:cNvSpPr/>
            <p:nvPr/>
          </p:nvSpPr>
          <p:spPr>
            <a:xfrm rot="19261473">
              <a:off x="7455659" y="5111083"/>
              <a:ext cx="262043" cy="124521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600" y="979200"/>
            <a:ext cx="3943385" cy="2883600"/>
          </a:xfrm>
          <a:prstGeom prst="rect">
            <a:avLst/>
          </a:prstGeom>
        </p:spPr>
      </p:pic>
      <p:sp>
        <p:nvSpPr>
          <p:cNvPr id="104" name="TextBox 103"/>
          <p:cNvSpPr txBox="1"/>
          <p:nvPr/>
        </p:nvSpPr>
        <p:spPr>
          <a:xfrm>
            <a:off x="691006" y="5426490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N</a:t>
            </a:r>
            <a:endParaRPr lang="en-GB" sz="3200" b="1" dirty="0">
              <a:solidFill>
                <a:srgbClr val="FF0000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600" y="979200"/>
            <a:ext cx="3943386" cy="288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11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02" grpId="2"/>
      <p:bldP spid="102" grpId="3"/>
      <p:bldP spid="103" grpId="0" animBg="1"/>
      <p:bldP spid="103" grpId="1" animBg="1"/>
      <p:bldP spid="2" grpId="0" animBg="1"/>
      <p:bldP spid="2" grpId="1" animBg="1"/>
      <p:bldP spid="2" grpId="2" animBg="1"/>
      <p:bldP spid="2" grpId="3" animBg="1"/>
      <p:bldP spid="2" grpId="4" animBg="1"/>
      <p:bldP spid="2" grpId="5" animBg="1"/>
      <p:bldP spid="2" grpId="6" animBg="1"/>
      <p:bldP spid="2" grpId="7" animBg="1"/>
      <p:bldP spid="78" grpId="0" animBg="1"/>
      <p:bldP spid="78" grpId="1" animBg="1"/>
      <p:bldP spid="78" grpId="2" animBg="1"/>
      <p:bldP spid="78" grpId="3" animBg="1"/>
      <p:bldP spid="78" grpId="4" animBg="1"/>
      <p:bldP spid="78" grpId="5" animBg="1"/>
      <p:bldP spid="78" grpId="6" animBg="1"/>
      <p:bldP spid="78" grpId="7" animBg="1"/>
      <p:bldP spid="10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4000" dirty="0" smtClean="0">
                <a:solidFill>
                  <a:schemeClr val="accent2"/>
                </a:solidFill>
              </a:rPr>
              <a:t>Analytical evaluations</a:t>
            </a:r>
          </a:p>
          <a:p>
            <a:r>
              <a:rPr lang="en-GB" sz="4000" dirty="0" smtClean="0">
                <a:solidFill>
                  <a:schemeClr val="accent2"/>
                </a:solidFill>
              </a:rPr>
              <a:t>Measurement setup</a:t>
            </a:r>
          </a:p>
          <a:p>
            <a:r>
              <a:rPr lang="en-GB" sz="4000" dirty="0" smtClean="0"/>
              <a:t>Measurement results</a:t>
            </a:r>
          </a:p>
          <a:p>
            <a:r>
              <a:rPr lang="en-GB" sz="4000" dirty="0" smtClean="0">
                <a:solidFill>
                  <a:schemeClr val="accent2"/>
                </a:solidFill>
              </a:rPr>
              <a:t>Coatings</a:t>
            </a:r>
          </a:p>
          <a:p>
            <a:r>
              <a:rPr lang="en-GB" sz="4000" dirty="0" smtClean="0">
                <a:solidFill>
                  <a:schemeClr val="accent2"/>
                </a:solidFill>
              </a:rPr>
              <a:t>Conclusions</a:t>
            </a:r>
          </a:p>
          <a:p>
            <a:r>
              <a:rPr lang="en-GB" sz="4000" dirty="0" smtClean="0">
                <a:solidFill>
                  <a:schemeClr val="accent2"/>
                </a:solidFill>
              </a:rPr>
              <a:t>Next steps</a:t>
            </a:r>
            <a:endParaRPr lang="en-GB" sz="4000" dirty="0">
              <a:solidFill>
                <a:schemeClr val="accent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68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3571957" y="2115199"/>
            <a:ext cx="2047643" cy="313295"/>
            <a:chOff x="2971618" y="2976805"/>
            <a:chExt cx="4320000" cy="576000"/>
          </a:xfrm>
        </p:grpSpPr>
        <p:sp>
          <p:nvSpPr>
            <p:cNvPr id="41" name="Rettangolo 2"/>
            <p:cNvSpPr/>
            <p:nvPr/>
          </p:nvSpPr>
          <p:spPr>
            <a:xfrm>
              <a:off x="2971618" y="2976805"/>
              <a:ext cx="4320000" cy="5760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Trapezio 76"/>
            <p:cNvSpPr/>
            <p:nvPr/>
          </p:nvSpPr>
          <p:spPr>
            <a:xfrm rot="5400000">
              <a:off x="3785859" y="2357380"/>
              <a:ext cx="180976" cy="1800000"/>
            </a:xfrm>
            <a:prstGeom prst="trapezoid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Rettangolo 75"/>
            <p:cNvSpPr/>
            <p:nvPr/>
          </p:nvSpPr>
          <p:spPr>
            <a:xfrm>
              <a:off x="4706730" y="3221380"/>
              <a:ext cx="792000" cy="72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Trapezio 77"/>
            <p:cNvSpPr/>
            <p:nvPr/>
          </p:nvSpPr>
          <p:spPr>
            <a:xfrm rot="16200000" flipH="1">
              <a:off x="6300459" y="2357381"/>
              <a:ext cx="180976" cy="1800000"/>
            </a:xfrm>
            <a:prstGeom prst="trapezoid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47" name="Straight Connector 46"/>
          <p:cNvCxnSpPr/>
          <p:nvPr/>
        </p:nvCxnSpPr>
        <p:spPr>
          <a:xfrm>
            <a:off x="3580618" y="2524483"/>
            <a:ext cx="2048604" cy="0"/>
          </a:xfrm>
          <a:prstGeom prst="line">
            <a:avLst/>
          </a:prstGeom>
          <a:ln w="22225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4277066" y="2508342"/>
            <a:ext cx="62011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/>
              <a:t>120mm</a:t>
            </a:r>
            <a:endParaRPr lang="en-GB" sz="1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different configurations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18665" y="2061344"/>
            <a:ext cx="941050" cy="428598"/>
          </a:xfrm>
          <a:prstGeom prst="rect">
            <a:avLst/>
          </a:prstGeom>
          <a:gradFill>
            <a:gsLst>
              <a:gs pos="77000">
                <a:srgbClr val="B8D797"/>
              </a:gs>
              <a:gs pos="0">
                <a:srgbClr val="92D050"/>
              </a:gs>
              <a:gs pos="100000">
                <a:schemeClr val="accent1">
                  <a:tint val="99555"/>
                  <a:satMod val="155000"/>
                </a:schemeClr>
              </a:gs>
            </a:gsLst>
            <a:lin ang="5400000" scaled="1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lowchart: Delay 13"/>
          <p:cNvSpPr/>
          <p:nvPr/>
        </p:nvSpPr>
        <p:spPr>
          <a:xfrm>
            <a:off x="884167" y="2139480"/>
            <a:ext cx="551096" cy="272326"/>
          </a:xfrm>
          <a:prstGeom prst="flowChartDelay">
            <a:avLst/>
          </a:prstGeom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l="1" r="51200"/>
          <a:stretch/>
        </p:blipFill>
        <p:spPr>
          <a:xfrm>
            <a:off x="2745332" y="1723093"/>
            <a:ext cx="612115" cy="110509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l="1" r="51200"/>
          <a:stretch/>
        </p:blipFill>
        <p:spPr>
          <a:xfrm flipH="1">
            <a:off x="1998808" y="1723093"/>
            <a:ext cx="612115" cy="1105099"/>
          </a:xfrm>
          <a:prstGeom prst="rect">
            <a:avLst/>
          </a:prstGeom>
        </p:spPr>
      </p:pic>
      <p:cxnSp>
        <p:nvCxnSpPr>
          <p:cNvPr id="17" name="Straight Connector 16"/>
          <p:cNvCxnSpPr>
            <a:stCxn id="14" idx="3"/>
          </p:cNvCxnSpPr>
          <p:nvPr/>
        </p:nvCxnSpPr>
        <p:spPr>
          <a:xfrm flipV="1">
            <a:off x="1435263" y="2139480"/>
            <a:ext cx="563545" cy="13616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998808" y="2137680"/>
            <a:ext cx="1358638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998808" y="2423510"/>
            <a:ext cx="1358638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 flipH="1">
            <a:off x="8073738" y="2061344"/>
            <a:ext cx="941050" cy="428598"/>
          </a:xfrm>
          <a:prstGeom prst="rect">
            <a:avLst/>
          </a:prstGeom>
          <a:gradFill>
            <a:gsLst>
              <a:gs pos="77000">
                <a:srgbClr val="B8D797"/>
              </a:gs>
              <a:gs pos="0">
                <a:srgbClr val="92D050"/>
              </a:gs>
              <a:gs pos="100000">
                <a:schemeClr val="accent1">
                  <a:tint val="99555"/>
                  <a:satMod val="155000"/>
                </a:schemeClr>
              </a:gs>
            </a:gsLst>
            <a:lin ang="5400000" scaled="1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lowchart: Delay 25"/>
          <p:cNvSpPr/>
          <p:nvPr/>
        </p:nvSpPr>
        <p:spPr>
          <a:xfrm flipH="1">
            <a:off x="7798190" y="2139480"/>
            <a:ext cx="551096" cy="272326"/>
          </a:xfrm>
          <a:prstGeom prst="flowChartDelay">
            <a:avLst/>
          </a:prstGeom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/>
          <a:srcRect l="1" r="51200"/>
          <a:stretch/>
        </p:blipFill>
        <p:spPr>
          <a:xfrm flipH="1">
            <a:off x="5876006" y="1723093"/>
            <a:ext cx="612115" cy="110509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/>
          <a:srcRect l="1" r="51200"/>
          <a:stretch/>
        </p:blipFill>
        <p:spPr>
          <a:xfrm>
            <a:off x="6622530" y="1723093"/>
            <a:ext cx="612115" cy="110509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771862" y="2776356"/>
            <a:ext cx="716223" cy="1696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800" dirty="0" smtClean="0">
                <a:solidFill>
                  <a:schemeClr val="accent6"/>
                </a:solidFill>
              </a:rPr>
              <a:t>Lens1</a:t>
            </a:r>
            <a:endParaRPr lang="en-GB" sz="800" dirty="0">
              <a:solidFill>
                <a:schemeClr val="accent6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08414" y="2779590"/>
            <a:ext cx="716223" cy="1696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800" dirty="0" smtClean="0">
                <a:solidFill>
                  <a:schemeClr val="accent6"/>
                </a:solidFill>
              </a:rPr>
              <a:t>Lens2</a:t>
            </a:r>
            <a:endParaRPr lang="en-GB" sz="800" dirty="0">
              <a:solidFill>
                <a:schemeClr val="accent6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39186" y="2778528"/>
            <a:ext cx="716223" cy="1696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800" dirty="0" smtClean="0">
                <a:solidFill>
                  <a:schemeClr val="accent6"/>
                </a:solidFill>
              </a:rPr>
              <a:t>Lens3</a:t>
            </a:r>
            <a:endParaRPr lang="en-GB" sz="800" dirty="0">
              <a:solidFill>
                <a:schemeClr val="accent6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726084" y="2781692"/>
            <a:ext cx="716223" cy="1696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800" dirty="0" smtClean="0">
                <a:solidFill>
                  <a:schemeClr val="accent6"/>
                </a:solidFill>
              </a:rPr>
              <a:t>Lens4</a:t>
            </a:r>
            <a:endParaRPr lang="en-GB" sz="800" dirty="0">
              <a:solidFill>
                <a:schemeClr val="accent6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3357447" y="1723093"/>
            <a:ext cx="2518559" cy="0"/>
          </a:xfrm>
          <a:prstGeom prst="line">
            <a:avLst/>
          </a:prstGeom>
          <a:ln w="22225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300290" y="1504173"/>
            <a:ext cx="62327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/>
              <a:t>152mm</a:t>
            </a:r>
            <a:endParaRPr lang="en-GB" sz="1000" dirty="0"/>
          </a:p>
        </p:txBody>
      </p:sp>
      <p:cxnSp>
        <p:nvCxnSpPr>
          <p:cNvPr id="52" name="Straight Connector 51"/>
          <p:cNvCxnSpPr/>
          <p:nvPr/>
        </p:nvCxnSpPr>
        <p:spPr>
          <a:xfrm>
            <a:off x="1447537" y="2270747"/>
            <a:ext cx="563545" cy="13616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 flipV="1">
            <a:off x="3338947" y="2142089"/>
            <a:ext cx="563545" cy="13616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3351221" y="2273356"/>
            <a:ext cx="563545" cy="13616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330185" y="2141767"/>
            <a:ext cx="563545" cy="13616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5893730" y="2139967"/>
            <a:ext cx="1358638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5893730" y="2425797"/>
            <a:ext cx="1358638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5342459" y="2273034"/>
            <a:ext cx="563545" cy="13616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 flipV="1">
            <a:off x="7233869" y="2144376"/>
            <a:ext cx="563545" cy="13616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>
            <a:off x="7246143" y="2275643"/>
            <a:ext cx="563545" cy="13616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3379577" y="2894691"/>
            <a:ext cx="22823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>
                <a:solidFill>
                  <a:prstClr val="black"/>
                </a:solidFill>
                <a:latin typeface="Calibri"/>
              </a:rPr>
              <a:t>spot diameter 2.4 mm 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Calibri"/>
              </a:rPr>
              <a:t>&lt; 5 mm aperture!</a:t>
            </a:r>
          </a:p>
        </p:txBody>
      </p:sp>
      <p:cxnSp>
        <p:nvCxnSpPr>
          <p:cNvPr id="68" name="Straight Connector 67"/>
          <p:cNvCxnSpPr/>
          <p:nvPr/>
        </p:nvCxnSpPr>
        <p:spPr>
          <a:xfrm flipH="1">
            <a:off x="3466910" y="2261945"/>
            <a:ext cx="85338" cy="722807"/>
          </a:xfrm>
          <a:prstGeom prst="line">
            <a:avLst/>
          </a:prstGeom>
          <a:ln w="22225">
            <a:solidFill>
              <a:schemeClr val="accent6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>
            <a:off x="3571957" y="4579007"/>
            <a:ext cx="2047643" cy="313295"/>
            <a:chOff x="2971618" y="2976805"/>
            <a:chExt cx="4320000" cy="576000"/>
          </a:xfrm>
        </p:grpSpPr>
        <p:sp>
          <p:nvSpPr>
            <p:cNvPr id="51" name="Rettangolo 2"/>
            <p:cNvSpPr/>
            <p:nvPr/>
          </p:nvSpPr>
          <p:spPr>
            <a:xfrm>
              <a:off x="2971618" y="2976805"/>
              <a:ext cx="4320000" cy="5760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Trapezio 76"/>
            <p:cNvSpPr/>
            <p:nvPr/>
          </p:nvSpPr>
          <p:spPr>
            <a:xfrm rot="5400000">
              <a:off x="3785859" y="2357380"/>
              <a:ext cx="180976" cy="1800000"/>
            </a:xfrm>
            <a:prstGeom prst="trapezoid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Rettangolo 75"/>
            <p:cNvSpPr/>
            <p:nvPr/>
          </p:nvSpPr>
          <p:spPr>
            <a:xfrm>
              <a:off x="4706730" y="3221380"/>
              <a:ext cx="792000" cy="72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Trapezio 77"/>
            <p:cNvSpPr/>
            <p:nvPr/>
          </p:nvSpPr>
          <p:spPr>
            <a:xfrm rot="16200000" flipH="1">
              <a:off x="6300459" y="2357381"/>
              <a:ext cx="180976" cy="1800000"/>
            </a:xfrm>
            <a:prstGeom prst="trapezoid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58" name="Straight Connector 57"/>
          <p:cNvCxnSpPr/>
          <p:nvPr/>
        </p:nvCxnSpPr>
        <p:spPr>
          <a:xfrm>
            <a:off x="3580618" y="4988291"/>
            <a:ext cx="2048604" cy="0"/>
          </a:xfrm>
          <a:prstGeom prst="line">
            <a:avLst/>
          </a:prstGeom>
          <a:ln w="22225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4277066" y="4972150"/>
            <a:ext cx="62011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/>
              <a:t>120mm</a:t>
            </a:r>
            <a:endParaRPr lang="en-GB" sz="1000" dirty="0"/>
          </a:p>
        </p:txBody>
      </p:sp>
      <p:sp>
        <p:nvSpPr>
          <p:cNvPr id="60" name="Rectangle 59"/>
          <p:cNvSpPr/>
          <p:nvPr/>
        </p:nvSpPr>
        <p:spPr>
          <a:xfrm>
            <a:off x="218665" y="4525152"/>
            <a:ext cx="941050" cy="428598"/>
          </a:xfrm>
          <a:prstGeom prst="rect">
            <a:avLst/>
          </a:prstGeom>
          <a:gradFill>
            <a:gsLst>
              <a:gs pos="77000">
                <a:srgbClr val="B8D797"/>
              </a:gs>
              <a:gs pos="0">
                <a:srgbClr val="92D050"/>
              </a:gs>
              <a:gs pos="100000">
                <a:schemeClr val="accent1">
                  <a:tint val="99555"/>
                  <a:satMod val="155000"/>
                </a:schemeClr>
              </a:gs>
            </a:gsLst>
            <a:lin ang="5400000" scaled="1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Flowchart: Delay 60"/>
          <p:cNvSpPr/>
          <p:nvPr/>
        </p:nvSpPr>
        <p:spPr>
          <a:xfrm>
            <a:off x="884167" y="4603288"/>
            <a:ext cx="551096" cy="272326"/>
          </a:xfrm>
          <a:prstGeom prst="flowChartDelay">
            <a:avLst/>
          </a:prstGeom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2"/>
          <a:srcRect l="1" r="51200"/>
          <a:stretch/>
        </p:blipFill>
        <p:spPr>
          <a:xfrm flipH="1">
            <a:off x="1998808" y="4186901"/>
            <a:ext cx="612115" cy="1105099"/>
          </a:xfrm>
          <a:prstGeom prst="rect">
            <a:avLst/>
          </a:prstGeom>
        </p:spPr>
      </p:pic>
      <p:cxnSp>
        <p:nvCxnSpPr>
          <p:cNvPr id="70" name="Straight Connector 69"/>
          <p:cNvCxnSpPr>
            <a:stCxn id="61" idx="3"/>
          </p:cNvCxnSpPr>
          <p:nvPr/>
        </p:nvCxnSpPr>
        <p:spPr>
          <a:xfrm flipV="1">
            <a:off x="1435263" y="4603288"/>
            <a:ext cx="563545" cy="13616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1998808" y="4601488"/>
            <a:ext cx="1573149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1998808" y="4875614"/>
            <a:ext cx="1573149" cy="11704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 flipH="1">
            <a:off x="8073738" y="4525152"/>
            <a:ext cx="941050" cy="428598"/>
          </a:xfrm>
          <a:prstGeom prst="rect">
            <a:avLst/>
          </a:prstGeom>
          <a:gradFill>
            <a:gsLst>
              <a:gs pos="77000">
                <a:srgbClr val="B8D797"/>
              </a:gs>
              <a:gs pos="0">
                <a:srgbClr val="92D050"/>
              </a:gs>
              <a:gs pos="100000">
                <a:schemeClr val="accent1">
                  <a:tint val="99555"/>
                  <a:satMod val="155000"/>
                </a:schemeClr>
              </a:gs>
            </a:gsLst>
            <a:lin ang="5400000" scaled="1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Flowchart: Delay 73"/>
          <p:cNvSpPr/>
          <p:nvPr/>
        </p:nvSpPr>
        <p:spPr>
          <a:xfrm flipH="1">
            <a:off x="7798190" y="4603288"/>
            <a:ext cx="551096" cy="272326"/>
          </a:xfrm>
          <a:prstGeom prst="flowChartDelay">
            <a:avLst/>
          </a:prstGeom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 rotWithShape="1">
          <a:blip r:embed="rId2"/>
          <a:srcRect l="1" r="51200"/>
          <a:stretch/>
        </p:blipFill>
        <p:spPr>
          <a:xfrm>
            <a:off x="6622530" y="4186901"/>
            <a:ext cx="612115" cy="1105099"/>
          </a:xfrm>
          <a:prstGeom prst="rect">
            <a:avLst/>
          </a:prstGeom>
        </p:spPr>
      </p:pic>
      <p:sp>
        <p:nvSpPr>
          <p:cNvPr id="76" name="Rectangle 75"/>
          <p:cNvSpPr/>
          <p:nvPr/>
        </p:nvSpPr>
        <p:spPr>
          <a:xfrm>
            <a:off x="1771862" y="5240164"/>
            <a:ext cx="716223" cy="1696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800" dirty="0" smtClean="0">
                <a:solidFill>
                  <a:schemeClr val="accent6"/>
                </a:solidFill>
              </a:rPr>
              <a:t>Lens1</a:t>
            </a:r>
            <a:endParaRPr lang="en-GB" sz="800" dirty="0">
              <a:solidFill>
                <a:schemeClr val="accent6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6726084" y="5245500"/>
            <a:ext cx="716223" cy="1696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800" dirty="0" smtClean="0">
                <a:solidFill>
                  <a:schemeClr val="accent6"/>
                </a:solidFill>
              </a:rPr>
              <a:t>Lens4</a:t>
            </a:r>
            <a:endParaRPr lang="en-GB" sz="800" dirty="0">
              <a:solidFill>
                <a:schemeClr val="accent6"/>
              </a:solidFill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>
            <a:off x="1447537" y="4734555"/>
            <a:ext cx="563545" cy="13616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5629222" y="4601488"/>
            <a:ext cx="1623146" cy="2287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5629222" y="4889605"/>
            <a:ext cx="1623146" cy="1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 flipV="1">
            <a:off x="7233869" y="4608184"/>
            <a:ext cx="563545" cy="13616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H="1">
            <a:off x="7246143" y="4739451"/>
            <a:ext cx="563545" cy="13616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2837869" y="5195748"/>
            <a:ext cx="22823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5 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mm aperture!</a:t>
            </a:r>
          </a:p>
        </p:txBody>
      </p:sp>
      <p:cxnSp>
        <p:nvCxnSpPr>
          <p:cNvPr id="84" name="Straight Connector 83"/>
          <p:cNvCxnSpPr/>
          <p:nvPr/>
        </p:nvCxnSpPr>
        <p:spPr>
          <a:xfrm>
            <a:off x="2684207" y="4608184"/>
            <a:ext cx="0" cy="284118"/>
          </a:xfrm>
          <a:prstGeom prst="line">
            <a:avLst/>
          </a:prstGeom>
          <a:ln w="22225">
            <a:solidFill>
              <a:schemeClr val="accent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2659332" y="4612697"/>
            <a:ext cx="5806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8 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mm </a:t>
            </a:r>
            <a:endParaRPr lang="en-GB" dirty="0"/>
          </a:p>
        </p:txBody>
      </p:sp>
      <p:cxnSp>
        <p:nvCxnSpPr>
          <p:cNvPr id="86" name="Straight Connector 85"/>
          <p:cNvCxnSpPr/>
          <p:nvPr/>
        </p:nvCxnSpPr>
        <p:spPr>
          <a:xfrm flipH="1">
            <a:off x="2962275" y="4763146"/>
            <a:ext cx="589973" cy="492618"/>
          </a:xfrm>
          <a:prstGeom prst="line">
            <a:avLst/>
          </a:prstGeom>
          <a:ln w="22225">
            <a:solidFill>
              <a:schemeClr val="accent6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91338" y="941612"/>
            <a:ext cx="50930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Adapted “confocal” geometry</a:t>
            </a:r>
            <a:endParaRPr lang="en-GB" sz="2800" dirty="0"/>
          </a:p>
        </p:txBody>
      </p:sp>
      <p:sp>
        <p:nvSpPr>
          <p:cNvPr id="87" name="Rectangle 86"/>
          <p:cNvSpPr/>
          <p:nvPr/>
        </p:nvSpPr>
        <p:spPr>
          <a:xfrm>
            <a:off x="291338" y="3599062"/>
            <a:ext cx="3773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Collimated geometry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3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668866" y="4998021"/>
            <a:ext cx="78570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Two geometries show similar results. </a:t>
            </a:r>
          </a:p>
          <a:p>
            <a:r>
              <a:rPr lang="en-US" sz="2000" dirty="0" smtClean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The collimated geometry is preferred for the planar wave </a:t>
            </a:r>
            <a:r>
              <a:rPr lang="en-US" sz="2000" dirty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similarity.</a:t>
            </a: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7" t="4674" r="6947" b="2796"/>
          <a:stretch/>
        </p:blipFill>
        <p:spPr>
          <a:xfrm>
            <a:off x="391357" y="1233701"/>
            <a:ext cx="4076241" cy="34434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1" t="5069" r="7430" b="2202"/>
          <a:stretch/>
        </p:blipFill>
        <p:spPr>
          <a:xfrm>
            <a:off x="4606362" y="1233701"/>
            <a:ext cx="4241495" cy="355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10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543" y="2888727"/>
            <a:ext cx="6724650" cy="21431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4605" y="1418020"/>
            <a:ext cx="78705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 smtClean="0">
                <a:latin typeface="+mj-lt"/>
              </a:rPr>
              <a:t>Study </a:t>
            </a:r>
            <a:r>
              <a:rPr lang="en-GB" sz="2800" dirty="0">
                <a:latin typeface="+mj-lt"/>
              </a:rPr>
              <a:t>the electromagnetic properties of </a:t>
            </a:r>
            <a:r>
              <a:rPr lang="en-GB" sz="2800" b="1" dirty="0">
                <a:solidFill>
                  <a:srgbClr val="FF0000"/>
                </a:solidFill>
                <a:latin typeface="+mj-lt"/>
              </a:rPr>
              <a:t>Amorphous Carbon </a:t>
            </a:r>
            <a:r>
              <a:rPr lang="en-GB" sz="2800" dirty="0" smtClean="0">
                <a:latin typeface="+mj-lt"/>
              </a:rPr>
              <a:t>coating in </a:t>
            </a:r>
            <a:r>
              <a:rPr lang="en-GB" sz="2800" b="1" dirty="0" smtClean="0">
                <a:solidFill>
                  <a:srgbClr val="FF0000"/>
                </a:solidFill>
                <a:latin typeface="+mj-lt"/>
              </a:rPr>
              <a:t>Sub-THz range.</a:t>
            </a:r>
            <a:endParaRPr lang="en-GB" sz="28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98042" y="3698680"/>
            <a:ext cx="923651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6"/>
                </a:solidFill>
              </a:rPr>
              <a:t>DUT</a:t>
            </a:r>
            <a:endParaRPr lang="en-GB" sz="2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99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4000" dirty="0" smtClean="0">
                <a:solidFill>
                  <a:schemeClr val="accent2"/>
                </a:solidFill>
              </a:rPr>
              <a:t>Analytical evaluations</a:t>
            </a:r>
          </a:p>
          <a:p>
            <a:r>
              <a:rPr lang="en-GB" sz="4000" dirty="0" smtClean="0">
                <a:solidFill>
                  <a:schemeClr val="accent2"/>
                </a:solidFill>
              </a:rPr>
              <a:t>Measurement setup</a:t>
            </a:r>
          </a:p>
          <a:p>
            <a:r>
              <a:rPr lang="en-GB" sz="4000" dirty="0" smtClean="0">
                <a:solidFill>
                  <a:schemeClr val="accent2"/>
                </a:solidFill>
              </a:rPr>
              <a:t>Measurement results</a:t>
            </a:r>
          </a:p>
          <a:p>
            <a:r>
              <a:rPr lang="en-GB" sz="4000" dirty="0" smtClean="0">
                <a:solidFill>
                  <a:schemeClr val="tx2"/>
                </a:solidFill>
              </a:rPr>
              <a:t>Coatings </a:t>
            </a:r>
            <a:r>
              <a:rPr lang="en-GB" sz="2600" dirty="0" smtClean="0">
                <a:solidFill>
                  <a:schemeClr val="tx2"/>
                </a:solidFill>
              </a:rPr>
              <a:t>(in </a:t>
            </a:r>
            <a:r>
              <a:rPr lang="en-GB" sz="2600" dirty="0">
                <a:solidFill>
                  <a:schemeClr val="tx2"/>
                </a:solidFill>
              </a:rPr>
              <a:t>collaboration with TE-VSC-SCC)</a:t>
            </a:r>
            <a:endParaRPr lang="en-GB" sz="2600" dirty="0" smtClean="0">
              <a:solidFill>
                <a:schemeClr val="tx2"/>
              </a:solidFill>
            </a:endParaRPr>
          </a:p>
          <a:p>
            <a:r>
              <a:rPr lang="en-GB" sz="4000" dirty="0" smtClean="0">
                <a:solidFill>
                  <a:schemeClr val="accent2"/>
                </a:solidFill>
              </a:rPr>
              <a:t>Conclusions</a:t>
            </a:r>
          </a:p>
          <a:p>
            <a:r>
              <a:rPr lang="en-GB" sz="4000" dirty="0" smtClean="0">
                <a:solidFill>
                  <a:schemeClr val="accent2"/>
                </a:solidFill>
              </a:rPr>
              <a:t>Next steps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49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81177" y="1195073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DC magnetron sputtering system</a:t>
            </a:r>
            <a:endParaRPr lang="en-GB" sz="4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442" y="1625564"/>
            <a:ext cx="8421641" cy="429155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254814" y="270813"/>
            <a:ext cx="19050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C. Yin </a:t>
            </a:r>
            <a:r>
              <a:rPr lang="en-US" sz="1200" dirty="0" err="1" smtClean="0">
                <a:solidFill>
                  <a:schemeClr val="bg1"/>
                </a:solidFill>
              </a:rPr>
              <a:t>Vallgren</a:t>
            </a:r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1200" dirty="0" smtClean="0">
                <a:solidFill>
                  <a:schemeClr val="bg1"/>
                </a:solidFill>
              </a:rPr>
              <a:t>CERN-THESIS-2011-063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33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203529" y="3454543"/>
            <a:ext cx="8712680" cy="2793160"/>
          </a:xfrm>
          <a:prstGeom prst="rect">
            <a:avLst/>
          </a:prstGeom>
          <a:solidFill>
            <a:srgbClr val="FF0000">
              <a:alpha val="1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03529" y="835814"/>
            <a:ext cx="8712679" cy="2612052"/>
          </a:xfrm>
          <a:prstGeom prst="rect">
            <a:avLst/>
          </a:prstGeom>
          <a:solidFill>
            <a:schemeClr val="tx2">
              <a:lumMod val="20000"/>
              <a:lumOff val="80000"/>
              <a:alpha val="3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1770" y="4887515"/>
            <a:ext cx="1218351" cy="136987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4" t="13914" r="24493" b="19363"/>
          <a:stretch/>
        </p:blipFill>
        <p:spPr>
          <a:xfrm>
            <a:off x="5050341" y="1838550"/>
            <a:ext cx="1467054" cy="13840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74900" y="911508"/>
            <a:ext cx="32592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One side coating</a:t>
            </a:r>
            <a:endParaRPr lang="en-GB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838" y="1535188"/>
            <a:ext cx="2935349" cy="179727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62" t="31141" r="29275" b="25598"/>
          <a:stretch/>
        </p:blipFill>
        <p:spPr>
          <a:xfrm>
            <a:off x="3683926" y="995969"/>
            <a:ext cx="1697020" cy="138404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507610" y="1492657"/>
            <a:ext cx="25144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Good thickness 5μm No </a:t>
            </a:r>
            <a:r>
              <a:rPr lang="en-US" b="1" dirty="0">
                <a:solidFill>
                  <a:srgbClr val="92D050"/>
                </a:solidFill>
              </a:rPr>
              <a:t>Peel off </a:t>
            </a:r>
            <a:endParaRPr lang="en-US" b="1" dirty="0" smtClean="0">
              <a:solidFill>
                <a:srgbClr val="92D05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Sample </a:t>
            </a:r>
            <a:r>
              <a:rPr lang="en-US" b="1" dirty="0">
                <a:solidFill>
                  <a:srgbClr val="FF0000"/>
                </a:solidFill>
              </a:rPr>
              <a:t>under stress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24041" y="3447866"/>
            <a:ext cx="3555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Two sides coating 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428" y="4110450"/>
            <a:ext cx="4292816" cy="202813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64790" y="3640419"/>
            <a:ext cx="1225331" cy="134233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32903" y="3812035"/>
            <a:ext cx="1153897" cy="115952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92420" y="3812035"/>
            <a:ext cx="1240483" cy="1185026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6292420" y="5196674"/>
            <a:ext cx="26445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Good thickness ~5μm </a:t>
            </a:r>
          </a:p>
          <a:p>
            <a:r>
              <a:rPr lang="en-US" b="1" dirty="0">
                <a:solidFill>
                  <a:srgbClr val="FF0000"/>
                </a:solidFill>
              </a:rPr>
              <a:t>Peel off</a:t>
            </a:r>
            <a:endParaRPr lang="en-US" dirty="0"/>
          </a:p>
          <a:p>
            <a:r>
              <a:rPr lang="en-US" b="1" dirty="0" smtClean="0">
                <a:solidFill>
                  <a:srgbClr val="92D050"/>
                </a:solidFill>
              </a:rPr>
              <a:t>No stress on foil</a:t>
            </a:r>
          </a:p>
        </p:txBody>
      </p:sp>
    </p:spTree>
    <p:extLst>
      <p:ext uri="{BB962C8B-B14F-4D97-AF65-F5344CB8AC3E}">
        <p14:creationId xmlns:p14="http://schemas.microsoft.com/office/powerpoint/2010/main" val="77338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Backup solution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975454"/>
            <a:ext cx="9143999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700" dirty="0" smtClean="0"/>
              <a:t>Use the </a:t>
            </a:r>
            <a:r>
              <a:rPr lang="en-US" sz="1700" b="1" dirty="0" smtClean="0">
                <a:solidFill>
                  <a:srgbClr val="FF0000"/>
                </a:solidFill>
              </a:rPr>
              <a:t>NEG</a:t>
            </a:r>
            <a:r>
              <a:rPr lang="en-US" sz="1700" dirty="0" smtClean="0"/>
              <a:t> Coatings as Eirini K.P. did in her thesis to validate our measurement method</a:t>
            </a:r>
            <a:endParaRPr lang="en-US" sz="1700" dirty="0"/>
          </a:p>
        </p:txBody>
      </p:sp>
      <p:sp>
        <p:nvSpPr>
          <p:cNvPr id="9" name="Rectangle 8"/>
          <p:cNvSpPr/>
          <p:nvPr/>
        </p:nvSpPr>
        <p:spPr>
          <a:xfrm>
            <a:off x="7246188" y="270813"/>
            <a:ext cx="19137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E. Koukovini Platia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CERN-THESIS-2015-152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1160" r="6296" b="17566"/>
          <a:stretch/>
        </p:blipFill>
        <p:spPr>
          <a:xfrm>
            <a:off x="733777" y="1435895"/>
            <a:ext cx="3352801" cy="25152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56" y="3951111"/>
            <a:ext cx="2868672" cy="21548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308" y="4526473"/>
            <a:ext cx="2992574" cy="17429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1373" t="1480" r="6480" b="1441"/>
          <a:stretch/>
        </p:blipFill>
        <p:spPr>
          <a:xfrm>
            <a:off x="4438930" y="1250882"/>
            <a:ext cx="4686530" cy="422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79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Backup solution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0" r="6788" b="3817"/>
          <a:stretch/>
        </p:blipFill>
        <p:spPr>
          <a:xfrm>
            <a:off x="1742285" y="818921"/>
            <a:ext cx="5635168" cy="460586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6419" y="5597242"/>
            <a:ext cx="90469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/>
              <a:t>We need from 4 to </a:t>
            </a:r>
            <a:r>
              <a:rPr lang="el-GR" sz="2400" dirty="0"/>
              <a:t>5 μ</a:t>
            </a:r>
            <a:r>
              <a:rPr lang="en-GB" sz="2400" dirty="0"/>
              <a:t>m of NEG </a:t>
            </a:r>
            <a:r>
              <a:rPr lang="en-GB" sz="2400" dirty="0" smtClean="0"/>
              <a:t>coating thickness </a:t>
            </a:r>
            <a:r>
              <a:rPr lang="en-GB" sz="2400" dirty="0"/>
              <a:t>on copper </a:t>
            </a:r>
            <a:r>
              <a:rPr lang="en-GB" sz="2400" dirty="0" smtClean="0"/>
              <a:t>foil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5068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4000" dirty="0" smtClean="0">
                <a:solidFill>
                  <a:schemeClr val="accent2"/>
                </a:solidFill>
              </a:rPr>
              <a:t>Analytical evaluations</a:t>
            </a:r>
          </a:p>
          <a:p>
            <a:r>
              <a:rPr lang="en-GB" sz="4000" dirty="0" smtClean="0">
                <a:solidFill>
                  <a:schemeClr val="accent2"/>
                </a:solidFill>
              </a:rPr>
              <a:t>Measurement setup</a:t>
            </a:r>
          </a:p>
          <a:p>
            <a:r>
              <a:rPr lang="en-GB" sz="4000" dirty="0" smtClean="0">
                <a:solidFill>
                  <a:schemeClr val="accent2"/>
                </a:solidFill>
              </a:rPr>
              <a:t>Measurement results</a:t>
            </a:r>
          </a:p>
          <a:p>
            <a:r>
              <a:rPr lang="en-GB" sz="4000" dirty="0" smtClean="0">
                <a:solidFill>
                  <a:schemeClr val="accent2"/>
                </a:solidFill>
              </a:rPr>
              <a:t>Coatings</a:t>
            </a:r>
          </a:p>
          <a:p>
            <a:r>
              <a:rPr lang="en-GB" sz="4000" dirty="0" smtClean="0">
                <a:solidFill>
                  <a:schemeClr val="tx2"/>
                </a:solidFill>
              </a:rPr>
              <a:t>Conclusions</a:t>
            </a:r>
          </a:p>
          <a:p>
            <a:r>
              <a:rPr lang="en-GB" sz="4000" dirty="0" smtClean="0">
                <a:solidFill>
                  <a:schemeClr val="tx2"/>
                </a:solidFill>
              </a:rPr>
              <a:t>Next steps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93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800" dirty="0" smtClean="0"/>
              <a:t>Good agreement between Analytical evaluation and CST FD solver.</a:t>
            </a:r>
          </a:p>
          <a:p>
            <a:r>
              <a:rPr lang="en-GB" sz="2800" dirty="0" smtClean="0"/>
              <a:t>The rhomboidal waveguides is used to have</a:t>
            </a:r>
            <a:r>
              <a:rPr lang="en-GB" sz="2800" dirty="0"/>
              <a:t> </a:t>
            </a:r>
            <a:r>
              <a:rPr lang="en-GB" sz="2800" dirty="0" smtClean="0"/>
              <a:t>a smoother transition with </a:t>
            </a:r>
            <a:r>
              <a:rPr lang="en-GB" sz="2800" smtClean="0"/>
              <a:t>pyramidal </a:t>
            </a:r>
            <a:r>
              <a:rPr lang="en-GB" sz="2800" smtClean="0"/>
              <a:t>horns.</a:t>
            </a:r>
            <a:endParaRPr lang="en-GB" sz="2800" dirty="0" smtClean="0"/>
          </a:p>
          <a:p>
            <a:r>
              <a:rPr lang="en-US" sz="2800" dirty="0" smtClean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The </a:t>
            </a:r>
            <a:r>
              <a:rPr lang="en-US" sz="2800" dirty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collimated geometry is preferred for the planar wave similarity</a:t>
            </a:r>
            <a:r>
              <a:rPr lang="en-US" sz="2800" dirty="0" smtClean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.</a:t>
            </a:r>
          </a:p>
          <a:p>
            <a:r>
              <a:rPr lang="en-GB" sz="2800" dirty="0" smtClean="0"/>
              <a:t>We </a:t>
            </a:r>
            <a:r>
              <a:rPr lang="en-GB" sz="2800" dirty="0"/>
              <a:t>will use a </a:t>
            </a:r>
            <a:r>
              <a:rPr lang="en-GB" sz="2800" dirty="0" smtClean="0"/>
              <a:t>foil </a:t>
            </a:r>
            <a:r>
              <a:rPr lang="en-GB" sz="2800" dirty="0"/>
              <a:t>as long as the entire length of the </a:t>
            </a:r>
            <a:r>
              <a:rPr lang="en-GB" sz="2800" dirty="0" smtClean="0"/>
              <a:t>guide + transitions. </a:t>
            </a:r>
          </a:p>
          <a:p>
            <a:r>
              <a:rPr lang="en-GB" sz="2800" dirty="0" smtClean="0"/>
              <a:t>Problems in the a-C coating process.</a:t>
            </a:r>
          </a:p>
          <a:p>
            <a:r>
              <a:rPr lang="en-GB" sz="2800" dirty="0" smtClean="0"/>
              <a:t>Evaluate NEG conductivity </a:t>
            </a:r>
            <a:r>
              <a:rPr lang="en-GB" sz="2800" dirty="0"/>
              <a:t>to </a:t>
            </a:r>
            <a:r>
              <a:rPr lang="en-GB" sz="2800" dirty="0" smtClean="0"/>
              <a:t>validate measurement </a:t>
            </a:r>
            <a:r>
              <a:rPr lang="en-GB" sz="2800" dirty="0" smtClean="0"/>
              <a:t>method.</a:t>
            </a:r>
            <a:endParaRPr lang="en-GB" sz="2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44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0" r="6788" b="3817"/>
          <a:stretch/>
        </p:blipFill>
        <p:spPr>
          <a:xfrm>
            <a:off x="5554476" y="3363707"/>
            <a:ext cx="3504904" cy="286471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916" y="1436725"/>
            <a:ext cx="3876299" cy="18313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30" r="6296" b="17407"/>
          <a:stretch/>
        </p:blipFill>
        <p:spPr>
          <a:xfrm>
            <a:off x="381396" y="3862328"/>
            <a:ext cx="4064000" cy="17629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940065"/>
            <a:ext cx="8226854" cy="5242529"/>
          </a:xfrm>
        </p:spPr>
        <p:txBody>
          <a:bodyPr/>
          <a:lstStyle/>
          <a:p>
            <a:r>
              <a:rPr lang="en-GB" dirty="0" smtClean="0"/>
              <a:t>Have </a:t>
            </a:r>
            <a:r>
              <a:rPr lang="el-GR" dirty="0" smtClean="0"/>
              <a:t>5 </a:t>
            </a:r>
            <a:r>
              <a:rPr lang="el-GR" dirty="0"/>
              <a:t>μ</a:t>
            </a:r>
            <a:r>
              <a:rPr lang="en-GB" dirty="0"/>
              <a:t>m </a:t>
            </a:r>
            <a:r>
              <a:rPr lang="en-GB" dirty="0" smtClean="0"/>
              <a:t>of NEG coatings on copper foil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sp>
        <p:nvSpPr>
          <p:cNvPr id="14" name="Content Placeholder 8"/>
          <p:cNvSpPr txBox="1">
            <a:spLocks/>
          </p:cNvSpPr>
          <p:nvPr/>
        </p:nvSpPr>
        <p:spPr>
          <a:xfrm>
            <a:off x="459946" y="3294886"/>
            <a:ext cx="8226854" cy="56744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Evaluate NEG conductivity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2" t="26894" r="14894" b="34936"/>
          <a:stretch/>
        </p:blipFill>
        <p:spPr>
          <a:xfrm rot="596396">
            <a:off x="4706204" y="1817316"/>
            <a:ext cx="4187805" cy="11174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/>
          <a:srcRect l="8747" t="10193" r="9678" b="11467"/>
          <a:stretch/>
        </p:blipFill>
        <p:spPr>
          <a:xfrm>
            <a:off x="4280466" y="4872335"/>
            <a:ext cx="1274010" cy="95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395536" y="1844824"/>
            <a:ext cx="8229600" cy="25782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j-ea"/>
                <a:cs typeface="+mj-cs"/>
              </a:rPr>
              <a:t>Thank you!</a:t>
            </a:r>
            <a:endParaRPr kumimoji="0" lang="en-GB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948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395536" y="1844824"/>
            <a:ext cx="8229600" cy="25782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j-ea"/>
                <a:cs typeface="+mj-cs"/>
              </a:rPr>
              <a:t>Backup slides</a:t>
            </a:r>
            <a:endParaRPr kumimoji="0" lang="en-GB" sz="7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2558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 Damping Rings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9375713"/>
              </p:ext>
            </p:extLst>
          </p:nvPr>
        </p:nvGraphicFramePr>
        <p:xfrm>
          <a:off x="6163733" y="1431522"/>
          <a:ext cx="2916000" cy="3108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27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1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8000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Parameters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CLIC @3 </a:t>
                      </a:r>
                      <a:r>
                        <a:rPr lang="en-GB" sz="1100" b="1" dirty="0" err="1" smtClean="0">
                          <a:solidFill>
                            <a:schemeClr val="accent6"/>
                          </a:solidFill>
                          <a:latin typeface="+mj-lt"/>
                        </a:rPr>
                        <a:t>TeV</a:t>
                      </a:r>
                      <a:endParaRPr lang="en-GB" sz="1100" b="1" dirty="0" smtClean="0">
                        <a:solidFill>
                          <a:schemeClr val="accent6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00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Energy [GeV]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2.86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00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Circumference [m]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427.5</a:t>
                      </a:r>
                      <a:endParaRPr lang="en-GB" sz="1100" dirty="0">
                        <a:solidFill>
                          <a:schemeClr val="accent6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800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RF voltage [MV]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5.1</a:t>
                      </a:r>
                      <a:endParaRPr lang="en-GB" sz="1100" dirty="0">
                        <a:solidFill>
                          <a:schemeClr val="accent6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Damping time x/s [</a:t>
                      </a:r>
                      <a:r>
                        <a:rPr lang="en-GB" sz="1100" dirty="0" err="1" smtClean="0">
                          <a:solidFill>
                            <a:schemeClr val="accent6"/>
                          </a:solidFill>
                          <a:latin typeface="+mj-lt"/>
                        </a:rPr>
                        <a:t>ms</a:t>
                      </a:r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2/1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800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Bunch population [10</a:t>
                      </a:r>
                      <a:r>
                        <a:rPr lang="en-GB" sz="1100" baseline="300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9</a:t>
                      </a:r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4.1</a:t>
                      </a:r>
                      <a:endParaRPr lang="en-GB" sz="1100" dirty="0">
                        <a:solidFill>
                          <a:schemeClr val="accent6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Hor. norm. emit. [</a:t>
                      </a:r>
                      <a:r>
                        <a:rPr lang="en-GB" sz="1100" dirty="0" err="1" smtClean="0">
                          <a:solidFill>
                            <a:schemeClr val="accent6"/>
                          </a:solidFill>
                          <a:latin typeface="+mj-lt"/>
                        </a:rPr>
                        <a:t>nm.rad</a:t>
                      </a:r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500</a:t>
                      </a:r>
                      <a:endParaRPr lang="en-GB" sz="1100" dirty="0">
                        <a:solidFill>
                          <a:schemeClr val="accent6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800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Ver. norm. emit. [</a:t>
                      </a:r>
                      <a:r>
                        <a:rPr lang="en-GB" sz="1100" dirty="0" err="1" smtClean="0">
                          <a:solidFill>
                            <a:schemeClr val="accent6"/>
                          </a:solidFill>
                          <a:latin typeface="+mj-lt"/>
                        </a:rPr>
                        <a:t>nm.rad</a:t>
                      </a:r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5</a:t>
                      </a:r>
                      <a:endParaRPr lang="en-GB" sz="1100" dirty="0">
                        <a:solidFill>
                          <a:schemeClr val="accent6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800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Bunch length [mm]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1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1.8</a:t>
                      </a:r>
                      <a:endParaRPr lang="en-GB" sz="1100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800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Number of trains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2</a:t>
                      </a:r>
                      <a:endParaRPr lang="en-GB" sz="1100" dirty="0">
                        <a:solidFill>
                          <a:schemeClr val="accent6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800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Bunches per train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156</a:t>
                      </a:r>
                      <a:endParaRPr lang="en-GB" sz="1100" dirty="0">
                        <a:solidFill>
                          <a:schemeClr val="accent6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Bunch spacing [ns]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100" dirty="0" smtClean="0">
                          <a:solidFill>
                            <a:schemeClr val="accent6"/>
                          </a:solidFill>
                          <a:latin typeface="+mj-lt"/>
                        </a:rPr>
                        <a:t>1</a:t>
                      </a:r>
                      <a:endParaRPr lang="en-GB" sz="1100" dirty="0">
                        <a:solidFill>
                          <a:schemeClr val="accent6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9" name="Rectangle 18"/>
          <p:cNvSpPr/>
          <p:nvPr/>
        </p:nvSpPr>
        <p:spPr>
          <a:xfrm>
            <a:off x="1174576" y="5020360"/>
            <a:ext cx="71650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The short </a:t>
            </a:r>
            <a:r>
              <a:rPr lang="en-GB" sz="2400" dirty="0" err="1">
                <a:solidFill>
                  <a:srgbClr val="FF0000"/>
                </a:solidFill>
              </a:rPr>
              <a:t>rms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l-GR" sz="2400" dirty="0" smtClean="0">
                <a:solidFill>
                  <a:srgbClr val="FF0000"/>
                </a:solidFill>
              </a:rPr>
              <a:t>σ</a:t>
            </a:r>
            <a:r>
              <a:rPr lang="en-GB" sz="2400" baseline="-25000" dirty="0" smtClean="0">
                <a:solidFill>
                  <a:srgbClr val="FF0000"/>
                </a:solidFill>
              </a:rPr>
              <a:t>z</a:t>
            </a:r>
            <a:r>
              <a:rPr lang="en-GB" sz="2400" dirty="0" smtClean="0">
                <a:solidFill>
                  <a:srgbClr val="FF0000"/>
                </a:solidFill>
              </a:rPr>
              <a:t>=1.8 </a:t>
            </a:r>
            <a:r>
              <a:rPr lang="en-GB" sz="2400" dirty="0">
                <a:solidFill>
                  <a:srgbClr val="FF0000"/>
                </a:solidFill>
              </a:rPr>
              <a:t>mm </a:t>
            </a:r>
            <a:r>
              <a:rPr lang="en-GB" sz="2400" dirty="0"/>
              <a:t>translates into </a:t>
            </a:r>
            <a:endParaRPr lang="en-GB" sz="2400" dirty="0" smtClean="0"/>
          </a:p>
          <a:p>
            <a:pPr algn="ctr"/>
            <a:r>
              <a:rPr lang="en-GB" sz="2400" dirty="0" smtClean="0"/>
              <a:t>hundreds </a:t>
            </a:r>
            <a:r>
              <a:rPr lang="en-GB" sz="2400" dirty="0"/>
              <a:t>of GHz </a:t>
            </a:r>
            <a:r>
              <a:rPr lang="en-GB" sz="2400" dirty="0" smtClean="0"/>
              <a:t>in the </a:t>
            </a:r>
            <a:r>
              <a:rPr lang="en-GB" sz="2400" dirty="0"/>
              <a:t>frequency </a:t>
            </a:r>
            <a:r>
              <a:rPr lang="en-GB" sz="2400" dirty="0" smtClean="0"/>
              <a:t>domain.</a:t>
            </a:r>
            <a:endParaRPr lang="en-GB" sz="2400" dirty="0"/>
          </a:p>
        </p:txBody>
      </p:sp>
      <p:grpSp>
        <p:nvGrpSpPr>
          <p:cNvPr id="3" name="Group 2"/>
          <p:cNvGrpSpPr/>
          <p:nvPr/>
        </p:nvGrpSpPr>
        <p:grpSpPr>
          <a:xfrm>
            <a:off x="234988" y="1155744"/>
            <a:ext cx="5928745" cy="3634070"/>
            <a:chOff x="234988" y="901745"/>
            <a:chExt cx="5928745" cy="3634070"/>
          </a:xfrm>
        </p:grpSpPr>
        <p:grpSp>
          <p:nvGrpSpPr>
            <p:cNvPr id="16" name="Group 15"/>
            <p:cNvGrpSpPr/>
            <p:nvPr/>
          </p:nvGrpSpPr>
          <p:grpSpPr>
            <a:xfrm>
              <a:off x="234988" y="901745"/>
              <a:ext cx="5928745" cy="3634070"/>
              <a:chOff x="234988" y="901745"/>
              <a:chExt cx="5928745" cy="3634070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2"/>
              <a:srcRect l="2370"/>
              <a:stretch/>
            </p:blipFill>
            <p:spPr>
              <a:xfrm>
                <a:off x="234988" y="901745"/>
                <a:ext cx="5928745" cy="3634070"/>
              </a:xfrm>
              <a:prstGeom prst="rect">
                <a:avLst/>
              </a:prstGeom>
            </p:spPr>
          </p:pic>
          <p:sp>
            <p:nvSpPr>
              <p:cNvPr id="2" name="Rectangle 1"/>
              <p:cNvSpPr/>
              <p:nvPr/>
            </p:nvSpPr>
            <p:spPr>
              <a:xfrm>
                <a:off x="1270001" y="4256657"/>
                <a:ext cx="829733" cy="27093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8" name="Straight Connector 7"/>
            <p:cNvCxnSpPr/>
            <p:nvPr/>
          </p:nvCxnSpPr>
          <p:spPr>
            <a:xfrm flipH="1" flipV="1">
              <a:off x="2768600" y="3437467"/>
              <a:ext cx="84668" cy="237066"/>
            </a:xfrm>
            <a:prstGeom prst="line">
              <a:avLst/>
            </a:prstGeom>
            <a:ln w="254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 flipV="1">
              <a:off x="2768601" y="3437468"/>
              <a:ext cx="430759" cy="321732"/>
            </a:xfrm>
            <a:prstGeom prst="line">
              <a:avLst/>
            </a:prstGeom>
            <a:ln w="254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532467" y="3114941"/>
              <a:ext cx="16174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Two DRs, one for </a:t>
              </a:r>
            </a:p>
            <a:p>
              <a:r>
                <a:rPr lang="en-GB" sz="1400" dirty="0" smtClean="0"/>
                <a:t>each species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8127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CST support reply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99488"/>
            <a:ext cx="9144000" cy="33862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3711" y="1023489"/>
            <a:ext cx="80965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Simulation considering the coating thickness of 1um.</a:t>
            </a:r>
          </a:p>
          <a:p>
            <a:r>
              <a:rPr lang="en-US" dirty="0" smtClean="0"/>
              <a:t>The attenuation is similar for all the simulation in frequency domain and in the time domain with the waveguide aligned to the axis. </a:t>
            </a:r>
          </a:p>
          <a:p>
            <a:r>
              <a:rPr lang="en-US" dirty="0" smtClean="0"/>
              <a:t>The simulation with the “rotated” waveguide show different results also increasing the number of meshes. </a:t>
            </a:r>
          </a:p>
        </p:txBody>
      </p:sp>
    </p:spTree>
    <p:extLst>
      <p:ext uri="{BB962C8B-B14F-4D97-AF65-F5344CB8AC3E}">
        <p14:creationId xmlns:p14="http://schemas.microsoft.com/office/powerpoint/2010/main" val="323285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Skin depth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533" y="1473102"/>
            <a:ext cx="5641933" cy="421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01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Analytical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92656" y="5491901"/>
            <a:ext cx="87344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kern="150" dirty="0" smtClean="0">
                <a:solidFill>
                  <a:srgbClr val="FF0000"/>
                </a:solidFill>
                <a:ea typeface="Andale Sans UI"/>
                <a:cs typeface="Tahoma" panose="020B0604030504040204" pitchFamily="34" charset="0"/>
              </a:rPr>
              <a:t>6/7 </a:t>
            </a:r>
            <a:r>
              <a:rPr lang="en-US" sz="2000" b="1" kern="150" dirty="0" err="1">
                <a:solidFill>
                  <a:srgbClr val="FF0000"/>
                </a:solidFill>
                <a:ea typeface="Andale Sans UI"/>
                <a:cs typeface="Times New Roman" panose="02020603050405020304" pitchFamily="18" charset="0"/>
              </a:rPr>
              <a:t>μ</a:t>
            </a:r>
            <a:r>
              <a:rPr lang="en-US" sz="2000" b="1" kern="150" dirty="0" err="1">
                <a:solidFill>
                  <a:srgbClr val="FF0000"/>
                </a:solidFill>
                <a:ea typeface="Andale Sans UI"/>
                <a:cs typeface="Tahoma" panose="020B0604030504040204" pitchFamily="34" charset="0"/>
              </a:rPr>
              <a:t>m</a:t>
            </a:r>
            <a:r>
              <a:rPr lang="en-US" sz="2000" b="1" kern="150" dirty="0">
                <a:solidFill>
                  <a:srgbClr val="FF0000"/>
                </a:solidFill>
                <a:ea typeface="Andale Sans UI"/>
                <a:cs typeface="Tahoma" panose="020B0604030504040204" pitchFamily="34" charset="0"/>
              </a:rPr>
              <a:t> </a:t>
            </a:r>
            <a:r>
              <a:rPr lang="en-US" sz="2000" dirty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of </a:t>
            </a:r>
            <a:r>
              <a:rPr lang="en-US" sz="2000" dirty="0" err="1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aC</a:t>
            </a:r>
            <a:r>
              <a:rPr lang="en-US" sz="2000" dirty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 coating thickness is needed to appreciate a signal attenuation</a:t>
            </a:r>
            <a:r>
              <a:rPr lang="en-US" sz="2000" dirty="0" smtClean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.</a:t>
            </a:r>
            <a:endParaRPr lang="en-GB" sz="2000" dirty="0"/>
          </a:p>
        </p:txBody>
      </p:sp>
      <p:sp>
        <p:nvSpPr>
          <p:cNvPr id="9" name="Rectangle 8"/>
          <p:cNvSpPr/>
          <p:nvPr/>
        </p:nvSpPr>
        <p:spPr>
          <a:xfrm>
            <a:off x="591832" y="1212941"/>
            <a:ext cx="38493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 smtClean="0">
                <a:latin typeface="+mj-lt"/>
                <a:ea typeface="Andale Sans UI"/>
                <a:cs typeface="Tahoma" panose="020B0604030504040204" pitchFamily="34" charset="0"/>
              </a:rPr>
              <a:t>copper conductivity: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cu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= 6</a:t>
            </a:r>
            <a:r>
              <a:rPr lang="en-US" kern="150" dirty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∙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10</a:t>
            </a:r>
            <a:r>
              <a:rPr lang="en-US" kern="150" baseline="3000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7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 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S/m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aC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conductivity: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ac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= 10</a:t>
            </a:r>
            <a:r>
              <a:rPr lang="en-US" kern="150" baseline="3000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4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S/m</a:t>
            </a:r>
          </a:p>
        </p:txBody>
      </p:sp>
      <p:sp>
        <p:nvSpPr>
          <p:cNvPr id="10" name="Rectangle 9"/>
          <p:cNvSpPr/>
          <p:nvPr/>
        </p:nvSpPr>
        <p:spPr>
          <a:xfrm>
            <a:off x="4680507" y="1212941"/>
            <a:ext cx="38493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 smtClean="0">
                <a:ea typeface="Andale Sans UI"/>
                <a:cs typeface="Tahoma" panose="020B0604030504040204" pitchFamily="34" charset="0"/>
              </a:rPr>
              <a:t>waveguide </a:t>
            </a:r>
            <a:r>
              <a:rPr lang="en-US" kern="150" dirty="0">
                <a:ea typeface="Andale Sans UI"/>
                <a:cs typeface="Tahoma" panose="020B0604030504040204" pitchFamily="34" charset="0"/>
              </a:rPr>
              <a:t>length: 7cm </a:t>
            </a:r>
            <a:endParaRPr lang="en-US" kern="150" dirty="0" smtClean="0">
              <a:ea typeface="Andale Sans UI"/>
              <a:cs typeface="Tahoma" panose="020B0604030504040204" pitchFamily="34" charset="0"/>
            </a:endParaRPr>
          </a:p>
          <a:p>
            <a:pPr lvl="0">
              <a:spcAft>
                <a:spcPts val="0"/>
              </a:spcAft>
            </a:pPr>
            <a:r>
              <a:rPr lang="en-US" kern="150" dirty="0">
                <a:ea typeface="Andale Sans UI"/>
                <a:cs typeface="Tahoma" panose="020B0604030504040204" pitchFamily="34" charset="0"/>
              </a:rPr>
              <a:t>waveguide </a:t>
            </a:r>
            <a:r>
              <a:rPr lang="en-US" kern="150" dirty="0" smtClean="0">
                <a:ea typeface="Andale Sans UI"/>
                <a:cs typeface="Tahoma" panose="020B0604030504040204" pitchFamily="34" charset="0"/>
              </a:rPr>
              <a:t>radius: </a:t>
            </a:r>
            <a:r>
              <a:rPr lang="en-US" kern="150" dirty="0" smtClean="0">
                <a:solidFill>
                  <a:srgbClr val="FF0000"/>
                </a:solidFill>
                <a:ea typeface="Andale Sans UI"/>
                <a:cs typeface="Tahoma" panose="020B0604030504040204" pitchFamily="34" charset="0"/>
              </a:rPr>
              <a:t>0.9mm</a:t>
            </a:r>
          </a:p>
        </p:txBody>
      </p:sp>
      <p:sp>
        <p:nvSpPr>
          <p:cNvPr id="11" name="Oval 10"/>
          <p:cNvSpPr/>
          <p:nvPr/>
        </p:nvSpPr>
        <p:spPr>
          <a:xfrm>
            <a:off x="953256" y="2434364"/>
            <a:ext cx="2040467" cy="2040467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890737" y="2380095"/>
            <a:ext cx="2160000" cy="21600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3561806" y="2067626"/>
            <a:ext cx="4781005" cy="3349106"/>
            <a:chOff x="3701142" y="2067626"/>
            <a:chExt cx="4258491" cy="326202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96" r="4843" b="3685"/>
            <a:stretch/>
          </p:blipFill>
          <p:spPr>
            <a:xfrm>
              <a:off x="3701142" y="2067626"/>
              <a:ext cx="4258491" cy="3262020"/>
            </a:xfrm>
            <a:prstGeom prst="rect">
              <a:avLst/>
            </a:prstGeom>
          </p:spPr>
        </p:pic>
        <p:grpSp>
          <p:nvGrpSpPr>
            <p:cNvPr id="15" name="Group 14"/>
            <p:cNvGrpSpPr/>
            <p:nvPr/>
          </p:nvGrpSpPr>
          <p:grpSpPr>
            <a:xfrm>
              <a:off x="5825067" y="2450921"/>
              <a:ext cx="1930400" cy="2641845"/>
              <a:chOff x="5825067" y="2450921"/>
              <a:chExt cx="1930400" cy="2641845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5825067" y="2450921"/>
                <a:ext cx="601134" cy="2641845"/>
              </a:xfrm>
              <a:prstGeom prst="rect">
                <a:avLst/>
              </a:prstGeom>
              <a:solidFill>
                <a:schemeClr val="accent2">
                  <a:alpha val="9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426201" y="4123267"/>
                <a:ext cx="728132" cy="969499"/>
              </a:xfrm>
              <a:prstGeom prst="rect">
                <a:avLst/>
              </a:prstGeom>
              <a:solidFill>
                <a:schemeClr val="accent2">
                  <a:alpha val="9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7154333" y="2461726"/>
                <a:ext cx="601134" cy="2620236"/>
              </a:xfrm>
              <a:prstGeom prst="rect">
                <a:avLst/>
              </a:prstGeom>
              <a:solidFill>
                <a:schemeClr val="accent2">
                  <a:alpha val="9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6426201" y="2461726"/>
                <a:ext cx="728132" cy="59861"/>
              </a:xfrm>
              <a:prstGeom prst="rect">
                <a:avLst/>
              </a:prstGeom>
              <a:solidFill>
                <a:schemeClr val="accent2">
                  <a:alpha val="9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08812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Analytical results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94" y="2074654"/>
            <a:ext cx="4765534" cy="3391821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591832" y="1222466"/>
            <a:ext cx="38493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 smtClean="0">
                <a:latin typeface="+mj-lt"/>
                <a:ea typeface="Andale Sans UI"/>
                <a:cs typeface="Tahoma" panose="020B0604030504040204" pitchFamily="34" charset="0"/>
              </a:rPr>
              <a:t>copper conductivity: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cu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= 6</a:t>
            </a:r>
            <a:r>
              <a:rPr lang="en-US" kern="150" dirty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∙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10</a:t>
            </a:r>
            <a:r>
              <a:rPr lang="en-US" kern="150" baseline="3000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7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 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S/m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aC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conductivity: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ac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= 10</a:t>
            </a:r>
            <a:r>
              <a:rPr lang="en-US" kern="150" baseline="3000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4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S/m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680507" y="1222466"/>
            <a:ext cx="38493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 smtClean="0">
                <a:ea typeface="Andale Sans UI"/>
                <a:cs typeface="Tahoma" panose="020B0604030504040204" pitchFamily="34" charset="0"/>
              </a:rPr>
              <a:t>waveguide </a:t>
            </a:r>
            <a:r>
              <a:rPr lang="en-US" kern="150" dirty="0">
                <a:ea typeface="Andale Sans UI"/>
                <a:cs typeface="Tahoma" panose="020B0604030504040204" pitchFamily="34" charset="0"/>
              </a:rPr>
              <a:t>length: 7cm </a:t>
            </a:r>
            <a:endParaRPr lang="en-US" kern="150" dirty="0" smtClean="0">
              <a:ea typeface="Andale Sans UI"/>
              <a:cs typeface="Tahoma" panose="020B0604030504040204" pitchFamily="34" charset="0"/>
            </a:endParaRPr>
          </a:p>
          <a:p>
            <a:pPr lvl="0">
              <a:spcAft>
                <a:spcPts val="0"/>
              </a:spcAft>
            </a:pPr>
            <a:r>
              <a:rPr lang="en-US" kern="150" dirty="0">
                <a:ea typeface="Andale Sans UI"/>
                <a:cs typeface="Tahoma" panose="020B0604030504040204" pitchFamily="34" charset="0"/>
              </a:rPr>
              <a:t>waveguide </a:t>
            </a:r>
            <a:r>
              <a:rPr lang="en-US" kern="150" dirty="0" smtClean="0">
                <a:ea typeface="Andale Sans UI"/>
                <a:cs typeface="Tahoma" panose="020B0604030504040204" pitchFamily="34" charset="0"/>
              </a:rPr>
              <a:t>radius: </a:t>
            </a:r>
            <a:r>
              <a:rPr lang="en-US" kern="150" dirty="0" smtClean="0">
                <a:solidFill>
                  <a:srgbClr val="FF0000"/>
                </a:solidFill>
                <a:ea typeface="Andale Sans UI"/>
                <a:cs typeface="Tahoma" panose="020B0604030504040204" pitchFamily="34" charset="0"/>
              </a:rPr>
              <a:t>0.9mm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92656" y="5491901"/>
            <a:ext cx="87344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kern="150" dirty="0" smtClean="0">
                <a:solidFill>
                  <a:srgbClr val="FF0000"/>
                </a:solidFill>
                <a:ea typeface="Andale Sans UI"/>
                <a:cs typeface="Tahoma" panose="020B0604030504040204" pitchFamily="34" charset="0"/>
              </a:rPr>
              <a:t>6/7 </a:t>
            </a:r>
            <a:r>
              <a:rPr lang="en-US" sz="2000" b="1" kern="150" dirty="0" err="1">
                <a:solidFill>
                  <a:srgbClr val="FF0000"/>
                </a:solidFill>
                <a:ea typeface="Andale Sans UI"/>
                <a:cs typeface="Times New Roman" panose="02020603050405020304" pitchFamily="18" charset="0"/>
              </a:rPr>
              <a:t>μ</a:t>
            </a:r>
            <a:r>
              <a:rPr lang="en-US" sz="2000" b="1" kern="150" dirty="0" err="1">
                <a:solidFill>
                  <a:srgbClr val="FF0000"/>
                </a:solidFill>
                <a:ea typeface="Andale Sans UI"/>
                <a:cs typeface="Tahoma" panose="020B0604030504040204" pitchFamily="34" charset="0"/>
              </a:rPr>
              <a:t>m</a:t>
            </a:r>
            <a:r>
              <a:rPr lang="en-US" sz="2000" b="1" kern="150" dirty="0">
                <a:solidFill>
                  <a:srgbClr val="FF0000"/>
                </a:solidFill>
                <a:ea typeface="Andale Sans UI"/>
                <a:cs typeface="Tahoma" panose="020B0604030504040204" pitchFamily="34" charset="0"/>
              </a:rPr>
              <a:t> </a:t>
            </a:r>
            <a:r>
              <a:rPr lang="en-US" sz="2000" dirty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of </a:t>
            </a:r>
            <a:r>
              <a:rPr lang="en-US" sz="2000" dirty="0" err="1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aC</a:t>
            </a:r>
            <a:r>
              <a:rPr lang="en-US" sz="2000" dirty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 coating thickness is needed to appreciate a signal attenuation</a:t>
            </a:r>
            <a:r>
              <a:rPr lang="en-US" sz="2000" dirty="0" smtClean="0">
                <a:solidFill>
                  <a:schemeClr val="tx2"/>
                </a:solidFill>
                <a:ea typeface="Andale Sans UI"/>
                <a:cs typeface="Times New Roman" panose="02020603050405020304" pitchFamily="18" charset="0"/>
              </a:rPr>
              <a:t>.</a:t>
            </a:r>
            <a:endParaRPr lang="en-GB" sz="2000" dirty="0"/>
          </a:p>
        </p:txBody>
      </p:sp>
      <p:cxnSp>
        <p:nvCxnSpPr>
          <p:cNvPr id="24" name="Straight Connector 23"/>
          <p:cNvCxnSpPr>
            <a:stCxn id="27" idx="2"/>
            <a:endCxn id="27" idx="6"/>
          </p:cNvCxnSpPr>
          <p:nvPr/>
        </p:nvCxnSpPr>
        <p:spPr>
          <a:xfrm>
            <a:off x="890737" y="3469620"/>
            <a:ext cx="2160000" cy="0"/>
          </a:xfrm>
          <a:prstGeom prst="line">
            <a:avLst/>
          </a:prstGeom>
          <a:ln w="76200">
            <a:solidFill>
              <a:srgbClr val="FFCC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975405" y="3414091"/>
            <a:ext cx="1990532" cy="0"/>
          </a:xfrm>
          <a:prstGeom prst="line">
            <a:avLst/>
          </a:prstGeom>
          <a:ln w="4445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975403" y="3532623"/>
            <a:ext cx="1990532" cy="0"/>
          </a:xfrm>
          <a:prstGeom prst="line">
            <a:avLst/>
          </a:prstGeom>
          <a:ln w="4445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890737" y="2389620"/>
            <a:ext cx="2160000" cy="21600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42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5139" y="2847110"/>
            <a:ext cx="3431545" cy="2634318"/>
          </a:xfrm>
          <a:prstGeom prst="rect">
            <a:avLst/>
          </a:prstGeom>
        </p:spPr>
      </p:pic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46442" y="-121522"/>
            <a:ext cx="8226854" cy="940443"/>
          </a:xfrm>
        </p:spPr>
        <p:txBody>
          <a:bodyPr/>
          <a:lstStyle/>
          <a:p>
            <a:r>
              <a:rPr lang="en-GB" dirty="0" smtClean="0"/>
              <a:t>Electron Cloud</a:t>
            </a:r>
            <a:endParaRPr lang="en-US" dirty="0"/>
          </a:p>
        </p:txBody>
      </p:sp>
      <p:sp>
        <p:nvSpPr>
          <p:cNvPr id="47" name="Content Placeholder 8"/>
          <p:cNvSpPr>
            <a:spLocks noGrp="1"/>
          </p:cNvSpPr>
          <p:nvPr>
            <p:ph idx="1"/>
          </p:nvPr>
        </p:nvSpPr>
        <p:spPr>
          <a:xfrm>
            <a:off x="519074" y="899627"/>
            <a:ext cx="5500726" cy="1892338"/>
          </a:xfrm>
        </p:spPr>
        <p:txBody>
          <a:bodyPr>
            <a:normAutofit fontScale="77500" lnSpcReduction="20000"/>
          </a:bodyPr>
          <a:lstStyle/>
          <a:p>
            <a:r>
              <a:rPr lang="en-US" sz="2235" dirty="0" smtClean="0"/>
              <a:t>When electrons hit the pipe wall, they do not just disappear…..</a:t>
            </a:r>
          </a:p>
          <a:p>
            <a:pPr lvl="1">
              <a:buClr>
                <a:schemeClr val="tx1"/>
              </a:buClr>
            </a:pPr>
            <a:r>
              <a:rPr lang="en-US" sz="1882" dirty="0" smtClean="0">
                <a:solidFill>
                  <a:srgbClr val="0000FF"/>
                </a:solidFill>
                <a:latin typeface="+mj-lt"/>
              </a:rPr>
              <a:t>High energy electrons </a:t>
            </a:r>
            <a:r>
              <a:rPr lang="en-US" sz="1882" dirty="0" smtClean="0">
                <a:latin typeface="+mj-lt"/>
              </a:rPr>
              <a:t>easily survive and actually multiply through </a:t>
            </a:r>
            <a:r>
              <a:rPr lang="en-US" sz="1882" b="1" dirty="0" smtClean="0">
                <a:solidFill>
                  <a:srgbClr val="FF0000"/>
                </a:solidFill>
                <a:latin typeface="+mj-lt"/>
              </a:rPr>
              <a:t>secondary electron emission </a:t>
            </a:r>
          </a:p>
          <a:p>
            <a:pPr lvl="1">
              <a:buClr>
                <a:schemeClr val="tx1"/>
              </a:buClr>
            </a:pPr>
            <a:r>
              <a:rPr lang="en-US" sz="1882" dirty="0" smtClean="0">
                <a:solidFill>
                  <a:srgbClr val="0000FF"/>
                </a:solidFill>
                <a:latin typeface="+mj-lt"/>
              </a:rPr>
              <a:t>Low energy electrons </a:t>
            </a:r>
            <a:r>
              <a:rPr lang="en-US" sz="1882" dirty="0" smtClean="0">
                <a:latin typeface="+mj-lt"/>
              </a:rPr>
              <a:t>tend to survive long because they are likely to be </a:t>
            </a:r>
            <a:r>
              <a:rPr lang="en-US" sz="1882" dirty="0" smtClean="0">
                <a:solidFill>
                  <a:srgbClr val="008000"/>
                </a:solidFill>
                <a:latin typeface="+mj-lt"/>
              </a:rPr>
              <a:t>elastically reflected</a:t>
            </a:r>
            <a:r>
              <a:rPr lang="en-US" sz="1882" dirty="0" smtClean="0">
                <a:latin typeface="+mj-lt"/>
              </a:rPr>
              <a:t>.</a:t>
            </a:r>
          </a:p>
          <a:p>
            <a:r>
              <a:rPr lang="en-US" sz="2235" b="1" dirty="0" smtClean="0">
                <a:latin typeface="+mj-lt"/>
              </a:rPr>
              <a:t>Secondary electron emission is governed by the curve below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6248400" y="1223400"/>
            <a:ext cx="2438400" cy="1588"/>
          </a:xfrm>
          <a:prstGeom prst="line">
            <a:avLst/>
          </a:prstGeom>
          <a:ln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5400000" flipH="1" flipV="1">
            <a:off x="6439694" y="1490894"/>
            <a:ext cx="989012" cy="4572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/>
        </p:nvSpPr>
        <p:spPr>
          <a:xfrm>
            <a:off x="6535513" y="2261481"/>
            <a:ext cx="212440" cy="200606"/>
          </a:xfrm>
          <a:prstGeom prst="ellipse">
            <a:avLst/>
          </a:prstGeom>
          <a:solidFill>
            <a:srgbClr val="0000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/>
          <p:cNvCxnSpPr/>
          <p:nvPr/>
        </p:nvCxnSpPr>
        <p:spPr>
          <a:xfrm rot="5400000">
            <a:off x="6042218" y="1671382"/>
            <a:ext cx="2241165" cy="1588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250712" y="1975409"/>
            <a:ext cx="520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 smtClean="0">
                <a:solidFill>
                  <a:srgbClr val="0000FF"/>
                </a:solidFill>
              </a:rPr>
              <a:t>E</a:t>
            </a:r>
            <a:r>
              <a:rPr lang="en-US" sz="1500" baseline="-25000" dirty="0" err="1" smtClean="0">
                <a:solidFill>
                  <a:srgbClr val="0000FF"/>
                </a:solidFill>
              </a:rPr>
              <a:t>p</a:t>
            </a:r>
            <a:endParaRPr lang="en-US" sz="1500" dirty="0">
              <a:solidFill>
                <a:srgbClr val="0000FF"/>
              </a:solidFill>
            </a:endParaRPr>
          </a:p>
        </p:txBody>
      </p:sp>
      <p:sp>
        <p:nvSpPr>
          <p:cNvPr id="53" name="Freeform 52"/>
          <p:cNvSpPr/>
          <p:nvPr/>
        </p:nvSpPr>
        <p:spPr>
          <a:xfrm>
            <a:off x="6967422" y="1643044"/>
            <a:ext cx="189913" cy="83091"/>
          </a:xfrm>
          <a:custGeom>
            <a:avLst/>
            <a:gdLst>
              <a:gd name="connsiteX0" fmla="*/ 0 w 189913"/>
              <a:gd name="connsiteY0" fmla="*/ 0 h 83091"/>
              <a:gd name="connsiteX1" fmla="*/ 83087 w 189913"/>
              <a:gd name="connsiteY1" fmla="*/ 71221 h 83091"/>
              <a:gd name="connsiteX2" fmla="*/ 189913 w 189913"/>
              <a:gd name="connsiteY2" fmla="*/ 71221 h 83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9913" h="83091">
                <a:moveTo>
                  <a:pt x="0" y="0"/>
                </a:moveTo>
                <a:cubicBezTo>
                  <a:pt x="25717" y="29675"/>
                  <a:pt x="51435" y="59351"/>
                  <a:pt x="83087" y="71221"/>
                </a:cubicBezTo>
                <a:cubicBezTo>
                  <a:pt x="114739" y="83091"/>
                  <a:pt x="152326" y="77156"/>
                  <a:pt x="189913" y="71221"/>
                </a:cubicBezTo>
              </a:path>
            </a:pathLst>
          </a:custGeom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6861445" y="1678655"/>
            <a:ext cx="3077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 smtClean="0">
                <a:latin typeface="Symbol" charset="2"/>
                <a:cs typeface="Symbol" charset="2"/>
              </a:rPr>
              <a:t>q</a:t>
            </a:r>
            <a:endParaRPr lang="en-US" sz="1500" dirty="0">
              <a:latin typeface="Symbol" charset="2"/>
              <a:cs typeface="Symbol" charset="2"/>
            </a:endParaRPr>
          </a:p>
        </p:txBody>
      </p:sp>
      <p:grpSp>
        <p:nvGrpSpPr>
          <p:cNvPr id="55" name="Group 47"/>
          <p:cNvGrpSpPr/>
          <p:nvPr/>
        </p:nvGrpSpPr>
        <p:grpSpPr>
          <a:xfrm>
            <a:off x="7162800" y="1224988"/>
            <a:ext cx="1818438" cy="944329"/>
            <a:chOff x="7162800" y="1754188"/>
            <a:chExt cx="1818438" cy="944329"/>
          </a:xfrm>
        </p:grpSpPr>
        <p:grpSp>
          <p:nvGrpSpPr>
            <p:cNvPr id="56" name="Group 42"/>
            <p:cNvGrpSpPr/>
            <p:nvPr/>
          </p:nvGrpSpPr>
          <p:grpSpPr>
            <a:xfrm>
              <a:off x="7162800" y="1754188"/>
              <a:ext cx="1410379" cy="666175"/>
              <a:chOff x="7162800" y="1754188"/>
              <a:chExt cx="1410379" cy="666175"/>
            </a:xfrm>
          </p:grpSpPr>
          <p:sp>
            <p:nvSpPr>
              <p:cNvPr id="58" name="Oval 57"/>
              <p:cNvSpPr/>
              <p:nvPr/>
            </p:nvSpPr>
            <p:spPr>
              <a:xfrm>
                <a:off x="7543800" y="2161594"/>
                <a:ext cx="212440" cy="200606"/>
              </a:xfrm>
              <a:prstGeom prst="ellipse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8360739" y="2219757"/>
                <a:ext cx="212440" cy="200606"/>
              </a:xfrm>
              <a:prstGeom prst="ellipse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0" name="Straight Arrow Connector 59"/>
              <p:cNvCxnSpPr/>
              <p:nvPr/>
            </p:nvCxnSpPr>
            <p:spPr>
              <a:xfrm rot="16200000" flipH="1">
                <a:off x="7149597" y="1767391"/>
                <a:ext cx="407406" cy="3810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/>
              <p:cNvCxnSpPr/>
              <p:nvPr/>
            </p:nvCxnSpPr>
            <p:spPr>
              <a:xfrm>
                <a:off x="7162800" y="1754188"/>
                <a:ext cx="1122142" cy="50114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TextBox 56"/>
            <p:cNvSpPr txBox="1"/>
            <p:nvPr/>
          </p:nvSpPr>
          <p:spPr>
            <a:xfrm>
              <a:off x="7834875" y="2421518"/>
              <a:ext cx="11463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>
                  <a:solidFill>
                    <a:srgbClr val="FF0000"/>
                  </a:solidFill>
                </a:rPr>
                <a:t>secondaries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2" name="Group 46"/>
          <p:cNvGrpSpPr/>
          <p:nvPr/>
        </p:nvGrpSpPr>
        <p:grpSpPr>
          <a:xfrm>
            <a:off x="7169205" y="1272469"/>
            <a:ext cx="1132187" cy="1686893"/>
            <a:chOff x="7169205" y="1801669"/>
            <a:chExt cx="1132187" cy="1686893"/>
          </a:xfrm>
        </p:grpSpPr>
        <p:grpSp>
          <p:nvGrpSpPr>
            <p:cNvPr id="63" name="Group 43"/>
            <p:cNvGrpSpPr/>
            <p:nvPr/>
          </p:nvGrpSpPr>
          <p:grpSpPr>
            <a:xfrm>
              <a:off x="7169205" y="1801669"/>
              <a:ext cx="640225" cy="1222559"/>
              <a:chOff x="7169205" y="1801669"/>
              <a:chExt cx="640225" cy="1222559"/>
            </a:xfrm>
          </p:grpSpPr>
          <p:cxnSp>
            <p:nvCxnSpPr>
              <p:cNvPr id="65" name="Straight Arrow Connector 64"/>
              <p:cNvCxnSpPr/>
              <p:nvPr/>
            </p:nvCxnSpPr>
            <p:spPr>
              <a:xfrm rot="16200000" flipH="1">
                <a:off x="6903299" y="2067575"/>
                <a:ext cx="989012" cy="457200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Oval 65"/>
              <p:cNvSpPr/>
              <p:nvPr/>
            </p:nvSpPr>
            <p:spPr>
              <a:xfrm>
                <a:off x="7596990" y="2823622"/>
                <a:ext cx="212440" cy="200606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>
              <a:off x="7354746" y="3026897"/>
              <a:ext cx="9466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8000"/>
                  </a:solidFill>
                </a:rPr>
                <a:t>elastically reflected</a:t>
              </a:r>
              <a:endParaRPr lang="en-US" sz="1200" dirty="0">
                <a:solidFill>
                  <a:srgbClr val="008000"/>
                </a:solidFill>
              </a:endParaRPr>
            </a:p>
          </p:txBody>
        </p:sp>
      </p:grpSp>
      <p:pic>
        <p:nvPicPr>
          <p:cNvPr id="67" name="Picture 7" descr="seys.pdf                                                       00052080Macintosh HD                   BC25E8C6:"/>
          <p:cNvPicPr>
            <a:picLocks noChangeAspect="1" noChangeArrowheads="1"/>
          </p:cNvPicPr>
          <p:nvPr/>
        </p:nvPicPr>
        <p:blipFill>
          <a:blip r:embed="rId3">
            <a:lum bright="-40000" contrast="58000"/>
          </a:blip>
          <a:srcRect l="6734" t="9513" r="9764" b="5708"/>
          <a:stretch>
            <a:fillRect/>
          </a:stretch>
        </p:blipFill>
        <p:spPr bwMode="auto">
          <a:xfrm>
            <a:off x="924724" y="2703604"/>
            <a:ext cx="3713206" cy="2669732"/>
          </a:xfrm>
          <a:prstGeom prst="rect">
            <a:avLst/>
          </a:prstGeom>
          <a:noFill/>
        </p:spPr>
      </p:pic>
      <p:sp>
        <p:nvSpPr>
          <p:cNvPr id="68" name="Content Placeholder 8"/>
          <p:cNvSpPr txBox="1">
            <a:spLocks/>
          </p:cNvSpPr>
          <p:nvPr/>
        </p:nvSpPr>
        <p:spPr>
          <a:xfrm>
            <a:off x="874030" y="5473544"/>
            <a:ext cx="7371677" cy="87771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800" dirty="0" smtClean="0"/>
              <a:t>The el</a:t>
            </a:r>
            <a:r>
              <a:rPr lang="en-US" sz="1700" dirty="0" err="1">
                <a:solidFill>
                  <a:srgbClr val="0055A0"/>
                </a:solidFill>
              </a:rPr>
              <a:t>ectro</a:t>
            </a:r>
            <a:r>
              <a:rPr lang="en-GB" sz="1800" dirty="0" err="1" smtClean="0"/>
              <a:t>ectromagnetic</a:t>
            </a:r>
            <a:r>
              <a:rPr lang="en-GB" sz="1800" dirty="0" smtClean="0"/>
              <a:t> </a:t>
            </a:r>
            <a:r>
              <a:rPr lang="en-GB" sz="1800" dirty="0"/>
              <a:t>(EM) characterization of </a:t>
            </a:r>
            <a:r>
              <a:rPr lang="en-GB" sz="1800" dirty="0" smtClean="0"/>
              <a:t>a-C properties </a:t>
            </a:r>
            <a:r>
              <a:rPr lang="en-GB" sz="1800" dirty="0"/>
              <a:t>up to </a:t>
            </a:r>
            <a:r>
              <a:rPr lang="en-GB" sz="1800" dirty="0" smtClean="0"/>
              <a:t>is </a:t>
            </a:r>
            <a:r>
              <a:rPr lang="en-GB" sz="1800" dirty="0"/>
              <a:t>required for </a:t>
            </a:r>
            <a:r>
              <a:rPr lang="en-GB" sz="1800" dirty="0" smtClean="0"/>
              <a:t>the impedance modelling </a:t>
            </a:r>
            <a:r>
              <a:rPr lang="en-GB" sz="1800" dirty="0"/>
              <a:t>of the </a:t>
            </a:r>
            <a:r>
              <a:rPr lang="en-GB" sz="1800" dirty="0" smtClean="0"/>
              <a:t>CLIC DR components.</a:t>
            </a:r>
            <a:endParaRPr lang="en-US" sz="1700" dirty="0" smtClean="0"/>
          </a:p>
        </p:txBody>
      </p:sp>
      <p:sp>
        <p:nvSpPr>
          <p:cNvPr id="69" name="Rectangle 68"/>
          <p:cNvSpPr/>
          <p:nvPr/>
        </p:nvSpPr>
        <p:spPr>
          <a:xfrm>
            <a:off x="6763852" y="270813"/>
            <a:ext cx="2396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G. </a:t>
            </a:r>
            <a:r>
              <a:rPr lang="en-US" sz="1200" dirty="0">
                <a:solidFill>
                  <a:schemeClr val="bg1"/>
                </a:solidFill>
              </a:rPr>
              <a:t>Rumolo, </a:t>
            </a:r>
            <a:r>
              <a:rPr lang="en-US" sz="1200" dirty="0" smtClean="0">
                <a:solidFill>
                  <a:schemeClr val="bg1"/>
                </a:solidFill>
              </a:rPr>
              <a:t>H. </a:t>
            </a:r>
            <a:r>
              <a:rPr lang="en-US" sz="1200" dirty="0">
                <a:solidFill>
                  <a:schemeClr val="bg1"/>
                </a:solidFill>
              </a:rPr>
              <a:t>Bartosik and </a:t>
            </a:r>
            <a:r>
              <a:rPr lang="en-US" sz="1200" dirty="0" smtClean="0">
                <a:solidFill>
                  <a:schemeClr val="bg1"/>
                </a:solidFill>
              </a:rPr>
              <a:t>K. Li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USPAS Lectures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749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4000" dirty="0" smtClean="0"/>
              <a:t>Analytical evaluations</a:t>
            </a:r>
          </a:p>
          <a:p>
            <a:r>
              <a:rPr lang="en-GB" sz="4000" dirty="0" smtClean="0">
                <a:solidFill>
                  <a:schemeClr val="accent2"/>
                </a:solidFill>
              </a:rPr>
              <a:t>Measurement setup</a:t>
            </a:r>
          </a:p>
          <a:p>
            <a:r>
              <a:rPr lang="en-GB" sz="4000" dirty="0" smtClean="0">
                <a:solidFill>
                  <a:schemeClr val="accent2"/>
                </a:solidFill>
              </a:rPr>
              <a:t>Measurement results</a:t>
            </a:r>
          </a:p>
          <a:p>
            <a:r>
              <a:rPr lang="en-GB" sz="4000" dirty="0" smtClean="0">
                <a:solidFill>
                  <a:schemeClr val="accent2"/>
                </a:solidFill>
              </a:rPr>
              <a:t>Coatings</a:t>
            </a:r>
          </a:p>
          <a:p>
            <a:r>
              <a:rPr lang="en-GB" sz="4000" dirty="0" smtClean="0">
                <a:solidFill>
                  <a:schemeClr val="accent2"/>
                </a:solidFill>
              </a:rPr>
              <a:t>Conclusions</a:t>
            </a:r>
          </a:p>
          <a:p>
            <a:r>
              <a:rPr lang="en-GB" sz="4000" dirty="0">
                <a:solidFill>
                  <a:schemeClr val="accent2"/>
                </a:solidFill>
              </a:rPr>
              <a:t>Next steps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7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6"/>
          <a:stretch/>
        </p:blipFill>
        <p:spPr>
          <a:xfrm>
            <a:off x="517586" y="1367639"/>
            <a:ext cx="7924984" cy="42607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Waveguide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58"/>
          <a:stretch/>
        </p:blipFill>
        <p:spPr>
          <a:xfrm>
            <a:off x="517586" y="1367639"/>
            <a:ext cx="7882871" cy="426074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13"/>
          <a:stretch/>
        </p:blipFill>
        <p:spPr>
          <a:xfrm>
            <a:off x="517586" y="1367639"/>
            <a:ext cx="7927266" cy="426074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75"/>
          <a:stretch/>
        </p:blipFill>
        <p:spPr>
          <a:xfrm>
            <a:off x="517587" y="1367639"/>
            <a:ext cx="7927266" cy="426074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91832" y="1466790"/>
            <a:ext cx="3849383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kern="150" dirty="0" smtClean="0">
                <a:latin typeface="+mj-lt"/>
                <a:ea typeface="Andale Sans UI"/>
                <a:cs typeface="Tahoma" panose="020B0604030504040204" pitchFamily="34" charset="0"/>
              </a:rPr>
              <a:t>Square waveguide</a:t>
            </a:r>
          </a:p>
          <a:p>
            <a:pPr lvl="0">
              <a:spcAft>
                <a:spcPts val="0"/>
              </a:spcAft>
            </a:pPr>
            <a:r>
              <a:rPr lang="en-US" kern="150" dirty="0" smtClean="0">
                <a:latin typeface="+mj-lt"/>
                <a:ea typeface="Andale Sans UI"/>
                <a:cs typeface="Tahoma" panose="020B0604030504040204" pitchFamily="34" charset="0"/>
              </a:rPr>
              <a:t>copper conductivity: </a:t>
            </a:r>
            <a:r>
              <a:rPr lang="en-US" kern="15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σ</a:t>
            </a:r>
            <a:r>
              <a:rPr lang="en-US" kern="150" baseline="-25000" dirty="0" err="1" smtClean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cu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 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= 6</a:t>
            </a:r>
            <a:r>
              <a:rPr lang="en-US" kern="150" dirty="0">
                <a:effectLst/>
                <a:latin typeface="+mj-lt"/>
                <a:ea typeface="Andale Sans UI"/>
                <a:cs typeface="Times New Roman" panose="02020603050405020304" pitchFamily="18" charset="0"/>
              </a:rPr>
              <a:t>∙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10</a:t>
            </a:r>
            <a:r>
              <a:rPr lang="en-US" kern="150" baseline="3000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7</a:t>
            </a:r>
            <a:r>
              <a:rPr lang="en-US" kern="150" dirty="0">
                <a:effectLst/>
                <a:latin typeface="+mj-lt"/>
                <a:ea typeface="Andale Sans UI"/>
                <a:cs typeface="Tahoma" panose="020B0604030504040204" pitchFamily="34" charset="0"/>
              </a:rPr>
              <a:t> </a:t>
            </a:r>
            <a:r>
              <a:rPr lang="en-US" kern="150" dirty="0" smtClean="0">
                <a:effectLst/>
                <a:latin typeface="+mj-lt"/>
                <a:ea typeface="Andale Sans UI"/>
                <a:cs typeface="Tahoma" panose="020B0604030504040204" pitchFamily="34" charset="0"/>
              </a:rPr>
              <a:t>S/m</a:t>
            </a:r>
          </a:p>
          <a:p>
            <a:pPr lvl="0">
              <a:spcAft>
                <a:spcPts val="0"/>
              </a:spcAft>
            </a:pPr>
            <a:r>
              <a:rPr lang="en-US" kern="150" dirty="0">
                <a:ea typeface="Andale Sans UI"/>
                <a:cs typeface="Tahoma" panose="020B0604030504040204" pitchFamily="34" charset="0"/>
              </a:rPr>
              <a:t>waveguide length: 7cm </a:t>
            </a:r>
          </a:p>
          <a:p>
            <a:pPr lvl="0">
              <a:spcAft>
                <a:spcPts val="0"/>
              </a:spcAft>
            </a:pPr>
            <a:r>
              <a:rPr lang="en-US" kern="150" dirty="0">
                <a:ea typeface="Andale Sans UI"/>
                <a:cs typeface="Tahoma" panose="020B0604030504040204" pitchFamily="34" charset="0"/>
              </a:rPr>
              <a:t>waveguide side: </a:t>
            </a:r>
            <a:r>
              <a:rPr lang="en-US" kern="150" dirty="0" smtClean="0">
                <a:ea typeface="Andale Sans UI"/>
                <a:cs typeface="Tahoma" panose="020B0604030504040204" pitchFamily="34" charset="0"/>
              </a:rPr>
              <a:t>1.27mm</a:t>
            </a:r>
            <a:endParaRPr lang="en-US" kern="150" dirty="0">
              <a:ea typeface="Andale Sans UI"/>
              <a:cs typeface="Tahoma" panose="020B060403050404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4081" y="3842131"/>
            <a:ext cx="2334970" cy="2334970"/>
          </a:xfrm>
          <a:prstGeom prst="rect">
            <a:avLst/>
          </a:prstGeom>
          <a:ln w="38100">
            <a:solidFill>
              <a:srgbClr val="FF5050"/>
            </a:solidFill>
          </a:ln>
        </p:spPr>
      </p:pic>
      <p:grpSp>
        <p:nvGrpSpPr>
          <p:cNvPr id="10" name="Group 9"/>
          <p:cNvGrpSpPr/>
          <p:nvPr/>
        </p:nvGrpSpPr>
        <p:grpSpPr>
          <a:xfrm>
            <a:off x="6478251" y="3949616"/>
            <a:ext cx="2126467" cy="2120371"/>
            <a:chOff x="353695" y="3116059"/>
            <a:chExt cx="2126467" cy="2120371"/>
          </a:xfrm>
          <a:solidFill>
            <a:schemeClr val="bg1"/>
          </a:solidFill>
          <a:effectLst/>
        </p:grpSpPr>
        <p:cxnSp>
          <p:nvCxnSpPr>
            <p:cNvPr id="11" name="Straight Connector 10"/>
            <p:cNvCxnSpPr/>
            <p:nvPr/>
          </p:nvCxnSpPr>
          <p:spPr>
            <a:xfrm>
              <a:off x="353695" y="4144577"/>
              <a:ext cx="1099037" cy="1091853"/>
            </a:xfrm>
            <a:prstGeom prst="line">
              <a:avLst/>
            </a:prstGeom>
            <a:grpFill/>
            <a:ln w="4445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371458" y="3116059"/>
              <a:ext cx="1058588" cy="1053017"/>
            </a:xfrm>
            <a:prstGeom prst="line">
              <a:avLst/>
            </a:prstGeom>
            <a:grpFill/>
            <a:ln w="4445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1417010" y="4176059"/>
              <a:ext cx="1058588" cy="1053017"/>
            </a:xfrm>
            <a:prstGeom prst="line">
              <a:avLst/>
            </a:prstGeom>
            <a:grpFill/>
            <a:ln w="4445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417010" y="3116059"/>
              <a:ext cx="1063152" cy="1073122"/>
            </a:xfrm>
            <a:prstGeom prst="line">
              <a:avLst/>
            </a:prstGeom>
            <a:grpFill/>
            <a:ln w="4445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Parallelogram 25"/>
          <p:cNvSpPr/>
          <p:nvPr/>
        </p:nvSpPr>
        <p:spPr>
          <a:xfrm rot="15981890">
            <a:off x="1805081" y="4832947"/>
            <a:ext cx="569344" cy="513273"/>
          </a:xfrm>
          <a:prstGeom prst="parallelogram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Parallelogram 29"/>
          <p:cNvSpPr/>
          <p:nvPr/>
        </p:nvSpPr>
        <p:spPr>
          <a:xfrm rot="15981890">
            <a:off x="1214968" y="4814931"/>
            <a:ext cx="567056" cy="549299"/>
          </a:xfrm>
          <a:prstGeom prst="parallelogram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Connector 31"/>
          <p:cNvCxnSpPr/>
          <p:nvPr/>
        </p:nvCxnSpPr>
        <p:spPr>
          <a:xfrm>
            <a:off x="6386031" y="5010786"/>
            <a:ext cx="2218687" cy="0"/>
          </a:xfrm>
          <a:prstGeom prst="line">
            <a:avLst/>
          </a:prstGeom>
          <a:ln w="76200">
            <a:solidFill>
              <a:srgbClr val="FFCC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529386" y="4955257"/>
            <a:ext cx="1990532" cy="0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529384" y="5065322"/>
            <a:ext cx="1990532" cy="0"/>
          </a:xfrm>
          <a:prstGeom prst="line">
            <a:avLst/>
          </a:prstGeom>
          <a:ln w="444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781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2"/>
          <a:srcRect l="17815" t="56658" r="63489" b="10081"/>
          <a:stretch/>
        </p:blipFill>
        <p:spPr>
          <a:xfrm rot="2700000">
            <a:off x="7607018" y="1628687"/>
            <a:ext cx="1305473" cy="130638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/>
          <a:srcRect l="39765" t="17592" r="41979" b="49089"/>
          <a:stretch/>
        </p:blipFill>
        <p:spPr>
          <a:xfrm rot="2700000">
            <a:off x="4109881" y="1685288"/>
            <a:ext cx="1274684" cy="130865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7733" t="18112" r="63835" b="48932"/>
          <a:stretch/>
        </p:blipFill>
        <p:spPr>
          <a:xfrm rot="2700000">
            <a:off x="2340932" y="1713503"/>
            <a:ext cx="1286998" cy="129438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04" t="27179" r="46287" b="29942"/>
          <a:stretch/>
        </p:blipFill>
        <p:spPr>
          <a:xfrm rot="18878495">
            <a:off x="4125836" y="1722526"/>
            <a:ext cx="1240081" cy="122008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04" t="27179" r="46287" b="29942"/>
          <a:stretch/>
        </p:blipFill>
        <p:spPr>
          <a:xfrm rot="2636441">
            <a:off x="2357343" y="1756728"/>
            <a:ext cx="1240081" cy="122008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Analytical </a:t>
            </a:r>
            <a:r>
              <a:rPr lang="en-GB" dirty="0" smtClean="0"/>
              <a:t>evaluations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700000">
            <a:off x="632899" y="3383806"/>
            <a:ext cx="1591701" cy="159170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353695" y="3116059"/>
            <a:ext cx="2126467" cy="2120371"/>
            <a:chOff x="353695" y="3116059"/>
            <a:chExt cx="2126467" cy="2120371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353695" y="4144577"/>
              <a:ext cx="1099037" cy="1091853"/>
            </a:xfrm>
            <a:prstGeom prst="line">
              <a:avLst/>
            </a:prstGeom>
            <a:ln w="4445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371458" y="3116059"/>
              <a:ext cx="1058588" cy="1053017"/>
            </a:xfrm>
            <a:prstGeom prst="line">
              <a:avLst/>
            </a:prstGeom>
            <a:ln w="4445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1417010" y="4176059"/>
              <a:ext cx="1058588" cy="1053017"/>
            </a:xfrm>
            <a:prstGeom prst="line">
              <a:avLst/>
            </a:prstGeom>
            <a:ln w="4445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417010" y="3116059"/>
              <a:ext cx="1063152" cy="1073122"/>
            </a:xfrm>
            <a:prstGeom prst="line">
              <a:avLst/>
            </a:prstGeom>
            <a:ln w="4445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2628916" y="3592654"/>
                <a:ext cx="2712831" cy="5666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TE</m:t>
                          </m:r>
                          <m:r>
                            <a:rPr lang="en-GB" b="0" i="0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1,</m:t>
                          </m:r>
                          <m: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TE</m:t>
                          </m:r>
                          <m:r>
                            <a:rPr lang="en-GB" b="0" i="0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m:rPr>
                              <m:nor/>
                            </m:rPr>
                            <a:rPr lang="en-GB" dirty="0">
                              <a:solidFill>
                                <a:schemeClr val="accent6"/>
                              </a:solidFill>
                            </a:rPr>
                            <m:t> 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ctrlP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GB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 smtClean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8916" y="3592654"/>
                <a:ext cx="2712831" cy="56669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5872919" y="3518660"/>
                <a:ext cx="2898547" cy="7481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TE</m:t>
                              </m:r>
                              <m:r>
                                <a:rPr lang="en-GB" b="0" i="0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TM</m:t>
                          </m:r>
                          <m:r>
                            <a:rPr lang="en-GB" b="0" i="0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1,1</m:t>
                          </m:r>
                        </m:sub>
                      </m:sSub>
                      <m:r>
                        <a:rPr lang="en-GB" i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m:rPr>
                              <m:nor/>
                            </m:rPr>
                            <a:rPr lang="en-GB" dirty="0">
                              <a:solidFill>
                                <a:schemeClr val="accent6"/>
                              </a:solidFill>
                            </a:rPr>
                            <m:t> </m:t>
                          </m:r>
                        </m:num>
                        <m:den>
                          <m:r>
                            <a:rPr lang="en-GB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ctrlPr>
                            <a:rPr lang="en-GB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en-GB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GB" i="1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rad>
                              <m:r>
                                <a:rPr lang="en-GB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GB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 smtClean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2919" y="3518660"/>
                <a:ext cx="2898547" cy="7481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/>
          <p:cNvCxnSpPr/>
          <p:nvPr/>
        </p:nvCxnSpPr>
        <p:spPr>
          <a:xfrm>
            <a:off x="5450401" y="3864475"/>
            <a:ext cx="313865" cy="11526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46282"/>
              </p:ext>
            </p:extLst>
          </p:nvPr>
        </p:nvGraphicFramePr>
        <p:xfrm>
          <a:off x="3123204" y="4566877"/>
          <a:ext cx="5384164" cy="815340"/>
        </p:xfrm>
        <a:graphic>
          <a:graphicData uri="http://schemas.openxmlformats.org/drawingml/2006/table">
            <a:tbl>
              <a:tblPr/>
              <a:tblGrid>
                <a:gridCol w="2692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20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Waveguide</a:t>
                      </a:r>
                      <a:r>
                        <a:rPr lang="it-IT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 side </a:t>
                      </a:r>
                      <a:r>
                        <a:rPr lang="it-IT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a</a:t>
                      </a:r>
                      <a:r>
                        <a:rPr lang="it-IT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it-IT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[mm]</a:t>
                      </a:r>
                      <a:endParaRPr lang="it-IT" dirty="0">
                        <a:effectLst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Frequency</a:t>
                      </a:r>
                      <a:r>
                        <a:rPr lang="en-GB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 range</a:t>
                      </a:r>
                      <a:r>
                        <a:rPr lang="en-GB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GB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[GHz]</a:t>
                      </a:r>
                      <a:endParaRPr lang="en-GB" dirty="0">
                        <a:effectLst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1.27</a:t>
                      </a:r>
                      <a:endParaRPr lang="en-GB" dirty="0">
                        <a:effectLst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120-170</a:t>
                      </a:r>
                      <a:endParaRPr lang="en-GB" dirty="0">
                        <a:effectLst/>
                      </a:endParaRPr>
                    </a:p>
                  </a:txBody>
                  <a:tcPr marL="66675" marR="66675" marT="66675" marB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/>
          <a:srcRect l="45757" t="50727" r="48423" b="44315"/>
          <a:stretch/>
        </p:blipFill>
        <p:spPr>
          <a:xfrm>
            <a:off x="4570578" y="3288862"/>
            <a:ext cx="406400" cy="19473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/>
          <a:srcRect l="61073" t="17022" r="20231" b="49717"/>
          <a:stretch/>
        </p:blipFill>
        <p:spPr>
          <a:xfrm rot="2700000">
            <a:off x="5843536" y="1657316"/>
            <a:ext cx="1305473" cy="130638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/>
          <a:srcRect l="67208" t="50062" r="26972" b="44980"/>
          <a:stretch/>
        </p:blipFill>
        <p:spPr>
          <a:xfrm>
            <a:off x="6321037" y="3285401"/>
            <a:ext cx="406400" cy="19473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6"/>
          <a:srcRect l="24306" t="89529" r="69874" b="5513"/>
          <a:stretch/>
        </p:blipFill>
        <p:spPr>
          <a:xfrm>
            <a:off x="8100968" y="3289105"/>
            <a:ext cx="406400" cy="19473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05" t="26653" r="41522" b="27311"/>
          <a:stretch/>
        </p:blipFill>
        <p:spPr>
          <a:xfrm rot="-2700000">
            <a:off x="3195993" y="1715076"/>
            <a:ext cx="1301891" cy="1319603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303089" y="4118817"/>
            <a:ext cx="2218687" cy="110065"/>
            <a:chOff x="303089" y="4118817"/>
            <a:chExt cx="2218687" cy="110065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303089" y="4174346"/>
              <a:ext cx="2218687" cy="0"/>
            </a:xfrm>
            <a:prstGeom prst="line">
              <a:avLst/>
            </a:prstGeom>
            <a:ln w="76200">
              <a:solidFill>
                <a:srgbClr val="FFCC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46444" y="4118817"/>
              <a:ext cx="1990532" cy="0"/>
            </a:xfrm>
            <a:prstGeom prst="line">
              <a:avLst/>
            </a:prstGeom>
            <a:ln w="4445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446442" y="4228882"/>
              <a:ext cx="1990532" cy="0"/>
            </a:xfrm>
            <a:prstGeom prst="line">
              <a:avLst/>
            </a:prstGeom>
            <a:ln w="4445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Connector 35"/>
          <p:cNvCxnSpPr/>
          <p:nvPr/>
        </p:nvCxnSpPr>
        <p:spPr>
          <a:xfrm>
            <a:off x="2920100" y="2361004"/>
            <a:ext cx="1853677" cy="0"/>
          </a:xfrm>
          <a:prstGeom prst="line">
            <a:avLst/>
          </a:prstGeom>
          <a:ln w="25400"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624081" y="2310204"/>
            <a:ext cx="1717251" cy="0"/>
          </a:xfrm>
          <a:prstGeom prst="line">
            <a:avLst/>
          </a:prstGeom>
          <a:ln w="25400"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7737929" y="1732127"/>
            <a:ext cx="999747" cy="119693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768749" y="1732127"/>
            <a:ext cx="999747" cy="119693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28583" y="4266814"/>
            <a:ext cx="1075284" cy="111540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471985" y="464520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i="1" dirty="0">
                <a:latin typeface="Cambria" panose="02040503050406030204" pitchFamily="18" charset="0"/>
              </a:rPr>
              <a:t>a</a:t>
            </a:r>
            <a:endParaRPr lang="en-GB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2"/>
          <a:srcRect l="24182" t="89530" r="69998" b="5512"/>
          <a:stretch/>
        </p:blipFill>
        <p:spPr>
          <a:xfrm>
            <a:off x="8065422" y="3282183"/>
            <a:ext cx="406400" cy="194733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2"/>
          <a:srcRect l="24306" t="51170" r="69874" b="43872"/>
          <a:stretch/>
        </p:blipFill>
        <p:spPr>
          <a:xfrm>
            <a:off x="2853770" y="3294507"/>
            <a:ext cx="406400" cy="194733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>
            <a:off x="2768543" y="5555598"/>
            <a:ext cx="6208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000" dirty="0" smtClean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The frequency range goes from </a:t>
            </a:r>
            <a:r>
              <a:rPr lang="en-GB" sz="2000" dirty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f</a:t>
            </a:r>
            <a:r>
              <a:rPr lang="en-GB" sz="2000" baseline="-25000" dirty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TE1,0</a:t>
            </a:r>
            <a:r>
              <a:rPr lang="en-GB" sz="2000" dirty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= </a:t>
            </a:r>
            <a:r>
              <a:rPr lang="en-GB" sz="2000" dirty="0" smtClean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f</a:t>
            </a:r>
            <a:r>
              <a:rPr lang="en-GB" sz="2000" baseline="-25000" dirty="0" smtClean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TE1,0</a:t>
            </a:r>
            <a:r>
              <a:rPr lang="en-GB" sz="2000" dirty="0" smtClean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 to f</a:t>
            </a:r>
            <a:r>
              <a:rPr lang="en-GB" sz="2000" baseline="-25000" dirty="0" smtClean="0">
                <a:solidFill>
                  <a:srgbClr val="0055A0"/>
                </a:solidFill>
                <a:ea typeface="Andale Sans UI"/>
                <a:cs typeface="Times New Roman" panose="02020603050405020304" pitchFamily="18" charset="0"/>
              </a:rPr>
              <a:t>TE1,1</a:t>
            </a:r>
            <a:endParaRPr lang="en-GB" sz="2000" baseline="-250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289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1111E-6 L 0.09514 0.00185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57" y="9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44444E-6 L 0.07135 -0.00115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59" y="-69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7037E-6 L -0.09496 0.0081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57" y="39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0 L -0.0816 0.0037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80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41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Analytical </a:t>
            </a:r>
            <a:r>
              <a:rPr lang="en-GB" dirty="0" smtClean="0"/>
              <a:t>evaluations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January 15-17,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7th Low Emittance Rings Workshop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6452" y="1222439"/>
            <a:ext cx="8330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ea typeface="Andale Sans UI"/>
                <a:cs typeface="Tahoma" panose="020B0604030504040204" pitchFamily="34" charset="0"/>
              </a:rPr>
              <a:t>Power attenuation per length unit </a:t>
            </a:r>
            <a:r>
              <a:rPr lang="en-US" sz="2800" dirty="0">
                <a:ea typeface="Andale Sans UI"/>
              </a:rPr>
              <a:t>α is defined </a:t>
            </a:r>
            <a:r>
              <a:rPr lang="en-US" sz="2800" dirty="0" smtClean="0">
                <a:ea typeface="Andale Sans UI"/>
              </a:rPr>
              <a:t>by:</a:t>
            </a:r>
            <a:endParaRPr lang="en-GB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56452" y="2315842"/>
                <a:ext cx="355571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n-GB" sz="2400" i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GB" sz="2400" i="0">
                              <a:latin typeface="Cambria Math" panose="02040503050406030204" pitchFamily="18" charset="0"/>
                            </a:rPr>
                            <m:t>(0)</m:t>
                          </m:r>
                          <m:r>
                            <m:rPr>
                              <m:sty m:val="p"/>
                            </m:rPr>
                            <a:rPr lang="en-GB" sz="2400" i="0">
                              <a:latin typeface="Cambria Math" panose="02040503050406030204" pitchFamily="18" charset="0"/>
                            </a:rPr>
                            <m:t>ex</m:t>
                          </m:r>
                          <m:func>
                            <m:func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24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fName>
                            <m:e>
                              <m:r>
                                <a:rPr lang="en-GB" sz="2400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</m:e>
                          </m:func>
                          <m:r>
                            <a:rPr lang="en-GB" sz="2400" i="0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452" y="2315842"/>
                <a:ext cx="3555717" cy="461665"/>
              </a:xfrm>
              <a:prstGeom prst="rect">
                <a:avLst/>
              </a:prstGeom>
              <a:blipFill rotWithShape="0">
                <a:blip r:embed="rId2"/>
                <a:stretch>
                  <a:fillRect t="-127632" r="-19007" b="-1973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5513181" y="2123769"/>
                <a:ext cx="2349426" cy="8458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 i="0" smtClean="0">
                          <a:latin typeface="Cambria Math" panose="02040503050406030204" pitchFamily="18" charset="0"/>
                        </a:rPr>
                        <m:t>α</m:t>
                      </m:r>
                      <m:r>
                        <a:rPr lang="en-GB" sz="2400" i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GB" sz="2400" i="0">
                              <a:latin typeface="Cambria Math" panose="02040503050406030204" pitchFamily="18" charset="0"/>
                            </a:rPr>
                            <m:t>P</m:t>
                          </m:r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GB" sz="2400" i="0"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</m:e>
                          </m:d>
                        </m:den>
                      </m:f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dP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GB" sz="2400" i="0">
                              <a:latin typeface="Cambria Math" panose="02040503050406030204" pitchFamily="18" charset="0"/>
                            </a:rPr>
                            <m:t>dz</m:t>
                          </m:r>
                        </m:den>
                      </m:f>
                    </m:oMath>
                  </m:oMathPara>
                </a14:m>
                <a:endParaRPr lang="en-GB" sz="2400" dirty="0" smtClean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181" y="2123769"/>
                <a:ext cx="2349426" cy="84580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ight Arrow 7"/>
          <p:cNvSpPr/>
          <p:nvPr/>
        </p:nvSpPr>
        <p:spPr>
          <a:xfrm>
            <a:off x="4428774" y="2402391"/>
            <a:ext cx="414589" cy="348926"/>
          </a:xfrm>
          <a:prstGeom prst="rightArrow">
            <a:avLst/>
          </a:prstGeom>
          <a:solidFill>
            <a:srgbClr val="4D94CC"/>
          </a:solidFill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56452" y="3434239"/>
            <a:ext cx="8330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ea typeface="Andale Sans UI"/>
                <a:cs typeface="Tahoma" panose="020B0604030504040204" pitchFamily="34" charset="0"/>
              </a:rPr>
              <a:t>The attenuation </a:t>
            </a:r>
            <a:r>
              <a:rPr lang="en-US" sz="2800" dirty="0">
                <a:ea typeface="Andale Sans UI"/>
              </a:rPr>
              <a:t>α</a:t>
            </a:r>
            <a:r>
              <a:rPr lang="en-US" sz="2800" dirty="0" smtClean="0">
                <a:ea typeface="Andale Sans UI"/>
                <a:cs typeface="Tahoma" panose="020B0604030504040204" pitchFamily="34" charset="0"/>
              </a:rPr>
              <a:t> due to the losses in the walls is</a:t>
            </a:r>
            <a:r>
              <a:rPr lang="en-US" sz="2800" dirty="0" smtClean="0">
                <a:ea typeface="Andale Sans UI"/>
              </a:rPr>
              <a:t>:</a:t>
            </a:r>
            <a:endParaRPr lang="en-GB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2669580" y="4422120"/>
                <a:ext cx="3505575" cy="998607"/>
              </a:xfrm>
              <a:prstGeom prst="rect">
                <a:avLst/>
              </a:prstGeom>
              <a:ln w="1905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GB" sz="2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𝑅𝑒</m:t>
                          </m:r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𝑅𝑒</m:t>
                          </m:r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</m:d>
                        </m:den>
                      </m:f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24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  <m:t>𝑡𝑎𝑛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𝑑𝑠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hr m:val="∬"/>
                              <m:limLoc m:val="undOvr"/>
                              <m:subHide m:val="on"/>
                              <m:supHide m:val="on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9580" y="4422120"/>
                <a:ext cx="3505575" cy="99860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7192781" y="5300761"/>
            <a:ext cx="180530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err="1" smtClean="0">
                <a:latin typeface="Cambria Math" panose="02040503050406030204" pitchFamily="18" charset="0"/>
                <a:ea typeface="Cambria Math" panose="02040503050406030204" pitchFamily="18" charset="0"/>
                <a:cs typeface="Tahoma" panose="020B0604030504040204" pitchFamily="34" charset="0"/>
              </a:rPr>
              <a:t>Z</a:t>
            </a:r>
            <a:r>
              <a:rPr lang="en-US" sz="1400" i="1" baseline="-25000" dirty="0" err="1">
                <a:latin typeface="Cambria Math" panose="02040503050406030204" pitchFamily="18" charset="0"/>
                <a:ea typeface="Cambria Math" panose="02040503050406030204" pitchFamily="18" charset="0"/>
                <a:cs typeface="Tahoma" panose="020B0604030504040204" pitchFamily="34" charset="0"/>
              </a:rPr>
              <a:t>s</a:t>
            </a:r>
            <a:r>
              <a:rPr lang="en-US" sz="1400" i="1" baseline="-25000" dirty="0" smtClean="0">
                <a:latin typeface="Cambria Math" panose="02040503050406030204" pitchFamily="18" charset="0"/>
                <a:ea typeface="Cambria Math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US" sz="1400" dirty="0" smtClean="0">
                <a:ea typeface="Andale Sans UI"/>
                <a:cs typeface="Tahoma" panose="020B0604030504040204" pitchFamily="34" charset="0"/>
              </a:rPr>
              <a:t>: surf. </a:t>
            </a:r>
            <a:r>
              <a:rPr lang="en-US" sz="1400" dirty="0" err="1" smtClean="0">
                <a:ea typeface="Andale Sans UI"/>
                <a:cs typeface="Tahoma" panose="020B0604030504040204" pitchFamily="34" charset="0"/>
              </a:rPr>
              <a:t>char.imp</a:t>
            </a:r>
            <a:r>
              <a:rPr lang="en-US" sz="1400" dirty="0" smtClean="0">
                <a:ea typeface="Andale Sans UI"/>
                <a:cs typeface="Tahoma" panose="020B0604030504040204" pitchFamily="34" charset="0"/>
              </a:rPr>
              <a:t>.</a:t>
            </a:r>
          </a:p>
          <a:p>
            <a:r>
              <a:rPr lang="en-US" sz="1400" i="1" dirty="0" smtClean="0">
                <a:latin typeface="Cambria Math" panose="02040503050406030204" pitchFamily="18" charset="0"/>
                <a:ea typeface="Cambria Math" panose="02040503050406030204" pitchFamily="18" charset="0"/>
                <a:cs typeface="Tahoma" panose="020B0604030504040204" pitchFamily="34" charset="0"/>
              </a:rPr>
              <a:t>Z </a:t>
            </a:r>
            <a:r>
              <a:rPr lang="en-US" sz="1400" dirty="0" smtClean="0">
                <a:cs typeface="Tahoma" panose="020B0604030504040204" pitchFamily="34" charset="0"/>
              </a:rPr>
              <a:t>: mode </a:t>
            </a:r>
            <a:r>
              <a:rPr lang="en-US" sz="1400" dirty="0" err="1" smtClean="0">
                <a:ea typeface="Andale Sans UI"/>
                <a:cs typeface="Tahoma" panose="020B0604030504040204" pitchFamily="34" charset="0"/>
              </a:rPr>
              <a:t>char.imp</a:t>
            </a:r>
            <a:r>
              <a:rPr lang="en-US" sz="1400" dirty="0" smtClean="0">
                <a:ea typeface="Andale Sans UI"/>
                <a:cs typeface="Tahoma" panose="020B0604030504040204" pitchFamily="34" charset="0"/>
              </a:rPr>
              <a:t>.</a:t>
            </a:r>
          </a:p>
          <a:p>
            <a:r>
              <a:rPr lang="en-US" sz="1400" i="1" dirty="0" err="1" smtClean="0">
                <a:latin typeface="Cambria Math" panose="02040503050406030204" pitchFamily="18" charset="0"/>
                <a:ea typeface="Cambria Math" panose="02040503050406030204" pitchFamily="18" charset="0"/>
                <a:cs typeface="Tahoma" panose="020B0604030504040204" pitchFamily="34" charset="0"/>
              </a:rPr>
              <a:t>H</a:t>
            </a:r>
            <a:r>
              <a:rPr lang="en-US" sz="1400" i="1" baseline="-25000" dirty="0" err="1" smtClean="0">
                <a:latin typeface="Cambria Math" panose="02040503050406030204" pitchFamily="18" charset="0"/>
                <a:ea typeface="Cambria Math" panose="02040503050406030204" pitchFamily="18" charset="0"/>
                <a:cs typeface="Tahoma" panose="020B0604030504040204" pitchFamily="34" charset="0"/>
              </a:rPr>
              <a:t>tan</a:t>
            </a:r>
            <a:r>
              <a:rPr lang="en-US" sz="1400" i="1" baseline="-25000" dirty="0" smtClean="0">
                <a:latin typeface="Cambria Math" panose="02040503050406030204" pitchFamily="18" charset="0"/>
                <a:ea typeface="Cambria Math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US" sz="1400" dirty="0" smtClean="0">
                <a:cs typeface="Tahoma" panose="020B0604030504040204" pitchFamily="34" charset="0"/>
              </a:rPr>
              <a:t>: tang. mag. field</a:t>
            </a:r>
          </a:p>
          <a:p>
            <a:r>
              <a:rPr lang="en-US" sz="1400" i="1" dirty="0" err="1" smtClean="0">
                <a:latin typeface="Cambria Math" panose="02040503050406030204" pitchFamily="18" charset="0"/>
                <a:ea typeface="Cambria Math" panose="02040503050406030204" pitchFamily="18" charset="0"/>
                <a:cs typeface="Tahoma" panose="020B0604030504040204" pitchFamily="34" charset="0"/>
              </a:rPr>
              <a:t>H</a:t>
            </a:r>
            <a:r>
              <a:rPr lang="en-US" sz="1400" i="1" baseline="-25000" dirty="0" err="1" smtClean="0">
                <a:latin typeface="Cambria Math" panose="02040503050406030204" pitchFamily="18" charset="0"/>
                <a:ea typeface="Cambria Math" panose="02040503050406030204" pitchFamily="18" charset="0"/>
                <a:cs typeface="Tahoma" panose="020B0604030504040204" pitchFamily="34" charset="0"/>
              </a:rPr>
              <a:t>t</a:t>
            </a:r>
            <a:r>
              <a:rPr lang="en-US" sz="1400" i="1" baseline="-25000" dirty="0" smtClean="0">
                <a:latin typeface="Cambria Math" panose="02040503050406030204" pitchFamily="18" charset="0"/>
                <a:ea typeface="Cambria Math" panose="02040503050406030204" pitchFamily="18" charset="0"/>
                <a:cs typeface="Tahoma" panose="020B0604030504040204" pitchFamily="34" charset="0"/>
              </a:rPr>
              <a:t> </a:t>
            </a:r>
            <a:r>
              <a:rPr lang="en-US" sz="1400" dirty="0" smtClean="0">
                <a:cs typeface="Tahoma" panose="020B0604030504040204" pitchFamily="34" charset="0"/>
              </a:rPr>
              <a:t>: trans. mag. field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2661113" y="5430538"/>
            <a:ext cx="2654393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ea typeface="Andale Sans UI"/>
                <a:cs typeface="Tahoma" panose="020B0604030504040204" pitchFamily="34" charset="0"/>
              </a:rPr>
              <a:t>N.Markuvitz</a:t>
            </a:r>
            <a:r>
              <a:rPr lang="en-US" sz="1200" dirty="0" smtClean="0">
                <a:ea typeface="Andale Sans UI"/>
                <a:cs typeface="Tahoma" panose="020B0604030504040204" pitchFamily="34" charset="0"/>
              </a:rPr>
              <a:t> – Waveguide Handbook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1464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78941</TotalTime>
  <Words>1737</Words>
  <Application>Microsoft Office PowerPoint</Application>
  <PresentationFormat>On-screen Show (4:3)</PresentationFormat>
  <Paragraphs>422</Paragraphs>
  <Slides>43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3" baseType="lpstr">
      <vt:lpstr>Andale Sans UI</vt:lpstr>
      <vt:lpstr>Arial</vt:lpstr>
      <vt:lpstr>Calibri</vt:lpstr>
      <vt:lpstr>Cambria</vt:lpstr>
      <vt:lpstr>Cambria Math</vt:lpstr>
      <vt:lpstr>Symbol</vt:lpstr>
      <vt:lpstr>Tahoma</vt:lpstr>
      <vt:lpstr>Times New Roman</vt:lpstr>
      <vt:lpstr>verdana</vt:lpstr>
      <vt:lpstr>CERNCobranding4-3</vt:lpstr>
      <vt:lpstr>PowerPoint Presentation</vt:lpstr>
      <vt:lpstr>High-frequency impedance measurements of coated waveguides</vt:lpstr>
      <vt:lpstr>Goal</vt:lpstr>
      <vt:lpstr>CLIC Damping Rings</vt:lpstr>
      <vt:lpstr>Electron Cloud</vt:lpstr>
      <vt:lpstr>Outline</vt:lpstr>
      <vt:lpstr>Waveguide</vt:lpstr>
      <vt:lpstr>Analytical evaluations</vt:lpstr>
      <vt:lpstr>Analytical evaluations</vt:lpstr>
      <vt:lpstr>Analytical evaluations</vt:lpstr>
      <vt:lpstr>Analytical evaluations</vt:lpstr>
      <vt:lpstr>Analytical results</vt:lpstr>
      <vt:lpstr>Analytical evaluations</vt:lpstr>
      <vt:lpstr>Analytical results</vt:lpstr>
      <vt:lpstr>Analytical results</vt:lpstr>
      <vt:lpstr>It is time to contact CST support</vt:lpstr>
      <vt:lpstr>Analytical results</vt:lpstr>
      <vt:lpstr>Analytical evaluations</vt:lpstr>
      <vt:lpstr>Analytical results</vt:lpstr>
      <vt:lpstr>Analytical evaluations</vt:lpstr>
      <vt:lpstr>Analytical results</vt:lpstr>
      <vt:lpstr>Analytical evaluations</vt:lpstr>
      <vt:lpstr>Analytical results</vt:lpstr>
      <vt:lpstr>Analytical results</vt:lpstr>
      <vt:lpstr>Outline</vt:lpstr>
      <vt:lpstr>Measurement system</vt:lpstr>
      <vt:lpstr>Outline</vt:lpstr>
      <vt:lpstr>Two different configurations</vt:lpstr>
      <vt:lpstr>Comparison</vt:lpstr>
      <vt:lpstr>Outline</vt:lpstr>
      <vt:lpstr>Coatings</vt:lpstr>
      <vt:lpstr>Coatings</vt:lpstr>
      <vt:lpstr>Backup solution</vt:lpstr>
      <vt:lpstr>Backup solution</vt:lpstr>
      <vt:lpstr>Outline</vt:lpstr>
      <vt:lpstr>Conclusions</vt:lpstr>
      <vt:lpstr>Next steps</vt:lpstr>
      <vt:lpstr>PowerPoint Presentation</vt:lpstr>
      <vt:lpstr>PowerPoint Presentation</vt:lpstr>
      <vt:lpstr>CST support reply</vt:lpstr>
      <vt:lpstr>Skin depth</vt:lpstr>
      <vt:lpstr>Analytical results</vt:lpstr>
      <vt:lpstr>Analytical results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Passarelli</dc:creator>
  <cp:lastModifiedBy>Andrea Passarelli</cp:lastModifiedBy>
  <cp:revision>771</cp:revision>
  <cp:lastPrinted>2016-10-25T08:59:46Z</cp:lastPrinted>
  <dcterms:created xsi:type="dcterms:W3CDTF">2015-04-01T12:32:53Z</dcterms:created>
  <dcterms:modified xsi:type="dcterms:W3CDTF">2018-01-15T10:00:48Z</dcterms:modified>
</cp:coreProperties>
</file>