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1028" r:id="rId2"/>
    <p:sldId id="1055" r:id="rId3"/>
    <p:sldId id="1047" r:id="rId4"/>
    <p:sldId id="1056" r:id="rId5"/>
    <p:sldId id="1049" r:id="rId6"/>
    <p:sldId id="1045" r:id="rId7"/>
    <p:sldId id="1038" r:id="rId8"/>
    <p:sldId id="1039" r:id="rId9"/>
    <p:sldId id="1057" r:id="rId10"/>
    <p:sldId id="1058" r:id="rId11"/>
    <p:sldId id="1059" r:id="rId12"/>
    <p:sldId id="1060" r:id="rId13"/>
    <p:sldId id="1040" r:id="rId14"/>
    <p:sldId id="1061" r:id="rId15"/>
    <p:sldId id="1032" r:id="rId16"/>
    <p:sldId id="1043" r:id="rId17"/>
    <p:sldId id="1042" r:id="rId18"/>
    <p:sldId id="954" r:id="rId19"/>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Default Section" id="{EF8DA332-498F-42A6-A2C9-CF447893222E}">
          <p14:sldIdLst>
            <p14:sldId id="1028"/>
            <p14:sldId id="1055"/>
            <p14:sldId id="1047"/>
            <p14:sldId id="1056"/>
            <p14:sldId id="1049"/>
            <p14:sldId id="1045"/>
            <p14:sldId id="1038"/>
            <p14:sldId id="1039"/>
            <p14:sldId id="1057"/>
            <p14:sldId id="1058"/>
            <p14:sldId id="1059"/>
            <p14:sldId id="1060"/>
            <p14:sldId id="1040"/>
            <p14:sldId id="1061"/>
            <p14:sldId id="1032"/>
            <p14:sldId id="1043"/>
            <p14:sldId id="1042"/>
            <p14:sldId id="95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Iribarren" initials="" lastIdx="7" clrIdx="0"/>
  <p:cmAuthor id="1" name="Nikos Kasioumis" initials="" lastIdx="3" clrIdx="1"/>
  <p:cmAuthor id="2" name="Sebastian Lopienski" initials="" lastIdx="3" clrIdx="2"/>
  <p:cmAuthor id="3" name="Jerome Caffaro" initials="" lastIdx="1" clrIdx="3"/>
  <p:cmAuthor id="4" name="Harris Tzovanakis" initial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E1EBFD"/>
    <a:srgbClr val="DFD3E3"/>
    <a:srgbClr val="C95F09"/>
    <a:srgbClr val="89AAD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17" autoAdjust="0"/>
    <p:restoredTop sz="84599" autoAdjust="0"/>
  </p:normalViewPr>
  <p:slideViewPr>
    <p:cSldViewPr>
      <p:cViewPr varScale="1">
        <p:scale>
          <a:sx n="91" d="100"/>
          <a:sy n="91" d="100"/>
        </p:scale>
        <p:origin x="208" y="400"/>
      </p:cViewPr>
      <p:guideLst>
        <p:guide orient="horz" pos="2160"/>
        <p:guide pos="2880"/>
      </p:guideLst>
    </p:cSldViewPr>
  </p:slideViewPr>
  <p:notesTextViewPr>
    <p:cViewPr>
      <p:scale>
        <a:sx n="120" d="100"/>
        <a:sy n="120" d="100"/>
      </p:scale>
      <p:origin x="0" y="0"/>
    </p:cViewPr>
  </p:notesTextViewPr>
  <p:sorterViewPr>
    <p:cViewPr>
      <p:scale>
        <a:sx n="100" d="100"/>
        <a:sy n="100" d="100"/>
      </p:scale>
      <p:origin x="0" y="4816"/>
    </p:cViewPr>
  </p:sorterViewPr>
  <p:notesViewPr>
    <p:cSldViewPr>
      <p:cViewPr varScale="1">
        <p:scale>
          <a:sx n="52" d="100"/>
          <a:sy n="52" d="100"/>
        </p:scale>
        <p:origin x="-2722" y="-9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D484B42-78D7-4A2F-893A-69569475D6B4}" type="datetimeFigureOut">
              <a:rPr lang="en-GB" smtClean="0"/>
              <a:t>05/03/2018</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15C6E26-FEC2-4DFE-8CAD-1F552704DB60}" type="slidenum">
              <a:rPr lang="en-GB" smtClean="0"/>
              <a:t>‹#›</a:t>
            </a:fld>
            <a:endParaRPr lang="en-GB"/>
          </a:p>
        </p:txBody>
      </p:sp>
    </p:spTree>
    <p:extLst>
      <p:ext uri="{BB962C8B-B14F-4D97-AF65-F5344CB8AC3E}">
        <p14:creationId xmlns:p14="http://schemas.microsoft.com/office/powerpoint/2010/main" val="4992354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838C82-E9C4-4A05-A085-94C856BD6EF3}" type="slidenum">
              <a:rPr lang="fr-FR"/>
              <a:pPr>
                <a:defRPr/>
              </a:pPr>
              <a:t>‹#›</a:t>
            </a:fld>
            <a:endParaRPr lang="fr-FR"/>
          </a:p>
        </p:txBody>
      </p:sp>
    </p:spTree>
    <p:extLst>
      <p:ext uri="{BB962C8B-B14F-4D97-AF65-F5344CB8AC3E}">
        <p14:creationId xmlns:p14="http://schemas.microsoft.com/office/powerpoint/2010/main" val="181588997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 warmly welcome you all, lecturers and attendees alike, to this Inverted CERN School of Computing (</a:t>
            </a:r>
            <a:r>
              <a:rPr lang="en-US" baseline="0" dirty="0" err="1"/>
              <a:t>iCSC</a:t>
            </a:r>
            <a:r>
              <a:rPr lang="en-US" baseline="0" dirty="0"/>
              <a:t>) 2018. There are three reasons why I feel particularly happy and privileged to be writing these words.</a:t>
            </a:r>
          </a:p>
          <a:p>
            <a:endParaRPr lang="en-US" baseline="0" dirty="0"/>
          </a:p>
          <a:p>
            <a:r>
              <a:rPr lang="en-US" baseline="0" dirty="0"/>
              <a:t>First, this year we have a very rich program, based on proposals received from students of the main CSC 2017 (Madrid, Spain) and the Thematic CSC 2017 (Split, Croatia). It consists of a record 13 hours of lectures and 7 hours of hands-on exercises (a novelty!). Topics include </a:t>
            </a:r>
            <a:r>
              <a:rPr lang="en-US" baseline="0" dirty="0" err="1"/>
              <a:t>Blockchain</a:t>
            </a:r>
            <a:r>
              <a:rPr lang="en-US" baseline="0" dirty="0"/>
              <a:t> and Decentralized Consensus, Backend Systems, Complexity and Data Structures, Data Analysis, Identity Federation, Medical Imaging and Parallel Programming, and more. I’m sure you will find them both relevant and interesting!</a:t>
            </a:r>
          </a:p>
          <a:p>
            <a:endParaRPr lang="en-US" baseline="0" dirty="0"/>
          </a:p>
          <a:p>
            <a:r>
              <a:rPr lang="en-US" baseline="0" dirty="0"/>
              <a:t>Secondly, this is already the 11th edition of the Inverted CSC. It was founded by one of my predecessors, François </a:t>
            </a:r>
            <a:r>
              <a:rPr lang="en-US" baseline="0" dirty="0" err="1"/>
              <a:t>Fluckiger</a:t>
            </a:r>
            <a:r>
              <a:rPr lang="en-US" baseline="0" dirty="0"/>
              <a:t>, in 2005 (initially, the Inverted School did not take place every year). His idea was give the floor to former students of the main CERN School of Computing, so that they could share their knowledge and expertise with their colleagues. The fact that we've reached the 11th edition this year, and that we actually received more proposals for lectures than we were able to accommodate, proves that this idea is still valid.</a:t>
            </a:r>
          </a:p>
          <a:p>
            <a:endParaRPr lang="en-US" baseline="0" dirty="0"/>
          </a:p>
          <a:p>
            <a:r>
              <a:rPr lang="en-US" baseline="0" dirty="0"/>
              <a:t>And finally, on a more personal note, the Inverted CSC remains close to my heart. I was one of the lecturers of its first edition back in 2005, giving a lecture about software security - even though I worked on something else at that time. I still remember how this experience had pushed me to develop further my knowledge and passion in security, and - consequently - heavily influenced my professional life. I hope this year’s </a:t>
            </a:r>
            <a:r>
              <a:rPr lang="en-US" baseline="0" dirty="0" err="1"/>
              <a:t>iCSC</a:t>
            </a:r>
            <a:r>
              <a:rPr lang="en-US" baseline="0" dirty="0"/>
              <a:t> will have a similar positive impact on the careers of the lecturers!</a:t>
            </a:r>
          </a:p>
          <a:p>
            <a:endParaRPr lang="en-US" baseline="0" dirty="0"/>
          </a:p>
          <a:p>
            <a:r>
              <a:rPr lang="en-US" baseline="0" dirty="0"/>
              <a:t>I wish to thank the lecturers for their significant work put in preparing the lectures; the mentors for their invaluable input and feedback; </a:t>
            </a:r>
            <a:r>
              <a:rPr lang="en-US" baseline="0" dirty="0" err="1"/>
              <a:t>Joelma</a:t>
            </a:r>
            <a:r>
              <a:rPr lang="en-US" baseline="0" dirty="0"/>
              <a:t> </a:t>
            </a:r>
            <a:r>
              <a:rPr lang="en-US" baseline="0" dirty="0" err="1"/>
              <a:t>Tolomeo</a:t>
            </a:r>
            <a:r>
              <a:rPr lang="en-US" baseline="0" dirty="0"/>
              <a:t> (the School’s Administrative Manager) and Nikos </a:t>
            </a:r>
            <a:r>
              <a:rPr lang="en-US" baseline="0" dirty="0" err="1"/>
              <a:t>Kasioumis</a:t>
            </a:r>
            <a:r>
              <a:rPr lang="en-US" baseline="0" dirty="0"/>
              <a:t> (the Technical Manager) for the work behind the scenes; and finally, you - the attendees - for your interest.</a:t>
            </a:r>
          </a:p>
          <a:p>
            <a:endParaRPr lang="en-US" baseline="0" dirty="0"/>
          </a:p>
          <a:p>
            <a:r>
              <a:rPr lang="en-US" baseline="0" dirty="0"/>
              <a:t>Please join me in enjoying this great learning and knowledge-sharing experience!</a:t>
            </a:r>
          </a:p>
          <a:p>
            <a:endParaRPr lang="en-US" baseline="0" dirty="0"/>
          </a:p>
          <a:p>
            <a:endParaRPr lang="en-US" baseline="0" dirty="0"/>
          </a:p>
          <a:p>
            <a:r>
              <a:rPr lang="en-US" sz="1200" kern="1200" dirty="0">
                <a:solidFill>
                  <a:schemeClr val="tx1"/>
                </a:solidFill>
                <a:effectLst/>
                <a:latin typeface="Arial" charset="0"/>
                <a:ea typeface="ＭＳ Ｐゴシック" charset="-128"/>
                <a:cs typeface="+mn-cs"/>
              </a:rPr>
              <a:t>* Just like the main CSC, </a:t>
            </a:r>
            <a:r>
              <a:rPr lang="en-US" sz="1200" kern="1200" dirty="0" err="1">
                <a:solidFill>
                  <a:schemeClr val="tx1"/>
                </a:solidFill>
                <a:effectLst/>
                <a:latin typeface="Arial" charset="0"/>
                <a:ea typeface="ＭＳ Ｐゴシック" charset="-128"/>
                <a:cs typeface="+mn-cs"/>
              </a:rPr>
              <a:t>iCSC</a:t>
            </a:r>
            <a:r>
              <a:rPr lang="en-US" sz="1200" kern="1200" dirty="0">
                <a:solidFill>
                  <a:schemeClr val="tx1"/>
                </a:solidFill>
                <a:effectLst/>
                <a:latin typeface="Arial" charset="0"/>
                <a:ea typeface="ＭＳ Ｐゴシック" charset="-128"/>
                <a:cs typeface="+mn-cs"/>
              </a:rPr>
              <a:t> is not a conference (where people present what they’ve done) but a “real” school (where selected speakers give series of lectures)</a:t>
            </a:r>
          </a:p>
          <a:p>
            <a:br>
              <a:rPr lang="en-US" sz="1200" kern="1200" dirty="0">
                <a:solidFill>
                  <a:schemeClr val="tx1"/>
                </a:solidFill>
                <a:effectLst/>
                <a:latin typeface="Arial" charset="0"/>
                <a:ea typeface="ＭＳ Ｐゴシック" charset="-128"/>
                <a:cs typeface="+mn-cs"/>
              </a:rPr>
            </a:br>
            <a:br>
              <a:rPr lang="en-US" dirty="0"/>
            </a:br>
            <a:r>
              <a:rPr lang="en-US" sz="1200" b="0" i="0" kern="1200" dirty="0">
                <a:solidFill>
                  <a:schemeClr val="tx1"/>
                </a:solidFill>
                <a:effectLst/>
                <a:latin typeface="Arial" charset="0"/>
                <a:ea typeface="ＭＳ Ｐゴシック" charset="-128"/>
                <a:cs typeface="+mn-cs"/>
              </a:rPr>
              <a:t>* Just like the main CSC, Inverted CSC is not a conference (where people present what they’ve done) but a “real” school (where selected speakers, past CSC students, have put significant efforts to prepare high quality lectures and exercises)</a:t>
            </a:r>
            <a:br>
              <a:rPr lang="en-US" dirty="0"/>
            </a:br>
            <a:br>
              <a:rPr lang="en-US" dirty="0"/>
            </a:br>
            <a:r>
              <a:rPr lang="en-US" sz="1200" b="0" i="0" kern="1200" dirty="0">
                <a:solidFill>
                  <a:schemeClr val="tx1"/>
                </a:solidFill>
                <a:effectLst/>
                <a:latin typeface="Arial" charset="0"/>
                <a:ea typeface="ＭＳ Ｐゴシック" charset="-128"/>
                <a:cs typeface="+mn-cs"/>
              </a:rPr>
              <a:t>* Lectures will provide state-of-the-art knowledge on important, very relevant and trending topics that are likely to have impact on many aspects of computing in the coming years. These topics include: Parallel Programming, Algorithm Complexity and Data Structures, Backend Systems, </a:t>
            </a:r>
            <a:r>
              <a:rPr lang="en-US" sz="1200" b="0" i="0" kern="1200" dirty="0" err="1">
                <a:solidFill>
                  <a:schemeClr val="tx1"/>
                </a:solidFill>
                <a:effectLst/>
                <a:latin typeface="Arial" charset="0"/>
                <a:ea typeface="ＭＳ Ｐゴシック" charset="-128"/>
                <a:cs typeface="+mn-cs"/>
              </a:rPr>
              <a:t>Blockchain</a:t>
            </a:r>
            <a:r>
              <a:rPr lang="en-US" sz="1200" b="0" i="0" kern="1200" dirty="0">
                <a:solidFill>
                  <a:schemeClr val="tx1"/>
                </a:solidFill>
                <a:effectLst/>
                <a:latin typeface="Arial" charset="0"/>
                <a:ea typeface="ＭＳ Ｐゴシック" charset="-128"/>
                <a:cs typeface="+mn-cs"/>
              </a:rPr>
              <a:t> and Decentralized Consensus, Identity Federation, Medical Imaging, etc.</a:t>
            </a:r>
            <a:br>
              <a:rPr lang="en-US" dirty="0"/>
            </a:br>
            <a:br>
              <a:rPr lang="en-US" dirty="0"/>
            </a:br>
            <a:r>
              <a:rPr lang="en-US" sz="1200" b="0" i="0" kern="1200" dirty="0">
                <a:solidFill>
                  <a:schemeClr val="tx1"/>
                </a:solidFill>
                <a:effectLst/>
                <a:latin typeface="Arial" charset="0"/>
                <a:ea typeface="ＭＳ Ｐゴシック" charset="-128"/>
                <a:cs typeface="+mn-cs"/>
              </a:rPr>
              <a:t>* A novelty this year is 7 hours of hands-on, practical exercises - which complement the theory lectures.</a:t>
            </a:r>
            <a:br>
              <a:rPr lang="en-US" dirty="0"/>
            </a:br>
            <a:br>
              <a:rPr lang="en-US" dirty="0"/>
            </a:br>
            <a:r>
              <a:rPr lang="en-US" sz="1200" b="0" i="0" kern="1200" dirty="0">
                <a:solidFill>
                  <a:schemeClr val="tx1"/>
                </a:solidFill>
                <a:effectLst/>
                <a:latin typeface="Arial" charset="0"/>
                <a:ea typeface="ＭＳ Ｐゴシック" charset="-128"/>
                <a:cs typeface="+mn-cs"/>
              </a:rPr>
              <a:t>* More generally: computer science is (obviously) a constantly evolving domain; new techniques, paradigms or approaches can </a:t>
            </a:r>
            <a:r>
              <a:rPr lang="en-US" sz="1200" b="0" i="0" kern="1200" dirty="0" err="1">
                <a:solidFill>
                  <a:schemeClr val="tx1"/>
                </a:solidFill>
                <a:effectLst/>
                <a:latin typeface="Arial" charset="0"/>
                <a:ea typeface="ＭＳ Ｐゴシック" charset="-128"/>
                <a:cs typeface="+mn-cs"/>
              </a:rPr>
              <a:t>revolutionise</a:t>
            </a:r>
            <a:r>
              <a:rPr lang="en-US" sz="1200" b="0" i="0" kern="1200" dirty="0">
                <a:solidFill>
                  <a:schemeClr val="tx1"/>
                </a:solidFill>
                <a:effectLst/>
                <a:latin typeface="Arial" charset="0"/>
                <a:ea typeface="ＭＳ Ｐゴシック" charset="-128"/>
                <a:cs typeface="+mn-cs"/>
              </a:rPr>
              <a:t> how we (computer engineers, physicists) work; and Inverted CSC helps sharing knowledge and learning early the details of such trends.</a:t>
            </a:r>
            <a:br>
              <a:rPr lang="en-US" dirty="0"/>
            </a:br>
            <a:br>
              <a:rPr lang="en-US" dirty="0"/>
            </a:br>
            <a:r>
              <a:rPr lang="en-US" sz="1200" b="0" i="0" kern="1200" dirty="0">
                <a:solidFill>
                  <a:schemeClr val="tx1"/>
                </a:solidFill>
                <a:effectLst/>
                <a:latin typeface="Arial" charset="0"/>
                <a:ea typeface="ＭＳ Ｐゴシック" charset="-128"/>
                <a:cs typeface="+mn-cs"/>
              </a:rPr>
              <a:t>* Other CSC: Thematic CSC applications close in a week (March 11); main CSC applications will open very soon (mid-March); so interested people should apply!</a:t>
            </a:r>
            <a:br>
              <a:rPr lang="en-US" dirty="0"/>
            </a:br>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a:t>
            </a:fld>
            <a:endParaRPr lang="fr-FR"/>
          </a:p>
        </p:txBody>
      </p:sp>
    </p:spTree>
    <p:extLst>
      <p:ext uri="{BB962C8B-B14F-4D97-AF65-F5344CB8AC3E}">
        <p14:creationId xmlns:p14="http://schemas.microsoft.com/office/powerpoint/2010/main" val="996647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a:t>
            </a:fld>
            <a:endParaRPr lang="fr-FR"/>
          </a:p>
        </p:txBody>
      </p:sp>
    </p:spTree>
    <p:extLst>
      <p:ext uri="{BB962C8B-B14F-4D97-AF65-F5344CB8AC3E}">
        <p14:creationId xmlns:p14="http://schemas.microsoft.com/office/powerpoint/2010/main" val="178410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4</a:t>
            </a:fld>
            <a:endParaRPr lang="fr-FR"/>
          </a:p>
        </p:txBody>
      </p:sp>
    </p:spTree>
    <p:extLst>
      <p:ext uri="{BB962C8B-B14F-4D97-AF65-F5344CB8AC3E}">
        <p14:creationId xmlns:p14="http://schemas.microsoft.com/office/powerpoint/2010/main" val="3854594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Interestingly, some lecturers proposed</a:t>
            </a:r>
            <a:r>
              <a:rPr lang="en-GB" baseline="0" dirty="0"/>
              <a:t> two different topics</a:t>
            </a:r>
          </a:p>
          <a:p>
            <a:r>
              <a:rPr lang="en-GB" baseline="0" dirty="0"/>
              <a:t>We were not able to accommodate all proposals.</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8</a:t>
            </a:fld>
            <a:endParaRPr lang="fr-FR"/>
          </a:p>
        </p:txBody>
      </p:sp>
    </p:spTree>
    <p:extLst>
      <p:ext uri="{BB962C8B-B14F-4D97-AF65-F5344CB8AC3E}">
        <p14:creationId xmlns:p14="http://schemas.microsoft.com/office/powerpoint/2010/main" val="1193592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a:t>
            </a:r>
            <a:r>
              <a:rPr lang="en-US" baseline="0" dirty="0"/>
              <a:t> of </a:t>
            </a:r>
            <a:r>
              <a:rPr lang="en-US" baseline="0" dirty="0" err="1"/>
              <a:t>tCSC</a:t>
            </a:r>
            <a:r>
              <a:rPr lang="en-US" baseline="0" dirty="0"/>
              <a:t> 2017, CSC 2017 and CSC 2015</a:t>
            </a:r>
          </a:p>
          <a:p>
            <a:endParaRPr lang="en-US" baseline="0" dirty="0"/>
          </a:p>
          <a:p>
            <a:r>
              <a:rPr lang="en-US" baseline="0" dirty="0"/>
              <a:t>5 Ph.D. students (AFAIK)</a:t>
            </a:r>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11</a:t>
            </a:fld>
            <a:endParaRPr lang="fr-FR"/>
          </a:p>
        </p:txBody>
      </p:sp>
    </p:spTree>
    <p:extLst>
      <p:ext uri="{BB962C8B-B14F-4D97-AF65-F5344CB8AC3E}">
        <p14:creationId xmlns:p14="http://schemas.microsoft.com/office/powerpoint/2010/main" val="336195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13</a:t>
            </a:fld>
            <a:endParaRPr lang="fr-FR"/>
          </a:p>
        </p:txBody>
      </p:sp>
    </p:spTree>
    <p:extLst>
      <p:ext uri="{BB962C8B-B14F-4D97-AF65-F5344CB8AC3E}">
        <p14:creationId xmlns:p14="http://schemas.microsoft.com/office/powerpoint/2010/main" val="905613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15907"/>
            <a:ext cx="5438139" cy="4467701"/>
          </a:xfrm>
          <a:prstGeom prst="rect">
            <a:avLst/>
          </a:prstGeom>
        </p:spPr>
        <p:txBody>
          <a:bodyPr lIns="91425" tIns="91425" rIns="91425" bIns="91425" anchor="ctr" anchorCtr="0">
            <a:noAutofit/>
          </a:bodyPr>
          <a:lstStyle/>
          <a:p>
            <a:endParaRPr/>
          </a:p>
        </p:txBody>
      </p:sp>
      <p:sp>
        <p:nvSpPr>
          <p:cNvPr id="92" name="Shape 92"/>
          <p:cNvSpPr>
            <a:spLocks noGrp="1" noRot="1" noChangeAspect="1"/>
          </p:cNvSpPr>
          <p:nvPr>
            <p:ph type="sldImg" idx="2"/>
          </p:nvPr>
        </p:nvSpPr>
        <p:spPr>
          <a:xfrm>
            <a:off x="919163" y="744538"/>
            <a:ext cx="4960937"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56792"/>
            <a:ext cx="7772400" cy="1902073"/>
          </a:xfrm>
        </p:spPr>
        <p:txBody>
          <a:bodyPr/>
          <a:lstStyle/>
          <a:p>
            <a:r>
              <a:rPr lang="fr-CH"/>
              <a:t>Cliquez et modifiez le titre</a:t>
            </a:r>
            <a:endParaRPr lang="fr-FR"/>
          </a:p>
        </p:txBody>
      </p:sp>
      <p:sp>
        <p:nvSpPr>
          <p:cNvPr id="3" name="Sous-titre 2"/>
          <p:cNvSpPr>
            <a:spLocks noGrp="1"/>
          </p:cNvSpPr>
          <p:nvPr>
            <p:ph type="subTitle" idx="1"/>
          </p:nvPr>
        </p:nvSpPr>
        <p:spPr>
          <a:xfrm>
            <a:off x="1371600" y="3908648"/>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dirty="0"/>
              <a:t>Cliquez pour modifier le style des sous-titres du masque</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fr-FR"/>
              <a:t>Sebastian Lopienski – inverted CSC 2018</a:t>
            </a:r>
            <a:endParaRPr lang="fr-FR" dirty="0"/>
          </a:p>
        </p:txBody>
      </p:sp>
      <p:sp>
        <p:nvSpPr>
          <p:cNvPr id="6" name="Rectangle 6"/>
          <p:cNvSpPr>
            <a:spLocks noGrp="1" noChangeArrowheads="1"/>
          </p:cNvSpPr>
          <p:nvPr>
            <p:ph type="sldNum" sz="quarter" idx="12"/>
          </p:nvPr>
        </p:nvSpPr>
        <p:spPr>
          <a:ln/>
        </p:spPr>
        <p:txBody>
          <a:bodyPr/>
          <a:lstStyle>
            <a:lvl1pPr>
              <a:defRPr/>
            </a:lvl1pPr>
          </a:lstStyle>
          <a:p>
            <a:pPr>
              <a:defRPr/>
            </a:pPr>
            <a:fld id="{A0C4CEF3-0E61-48B5-9F19-C0A65678DA8A}" type="slidenum">
              <a:rPr lang="fr-FR"/>
              <a:pPr>
                <a:defRPr/>
              </a:pPr>
              <a:t>‹#›</a:t>
            </a:fld>
            <a:endParaRPr lang="fr-FR" dirty="0"/>
          </a:p>
        </p:txBody>
      </p:sp>
    </p:spTree>
    <p:extLst>
      <p:ext uri="{BB962C8B-B14F-4D97-AF65-F5344CB8AC3E}">
        <p14:creationId xmlns:p14="http://schemas.microsoft.com/office/powerpoint/2010/main" val="2243580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3C56454-9167-4CFA-BF49-6C2EB5D0FCF2}" type="slidenum">
              <a:rPr lang="fr-FR"/>
              <a:pPr>
                <a:defRPr/>
              </a:pPr>
              <a:t>‹#›</a:t>
            </a:fld>
            <a:endParaRPr lang="fr-FR" dirty="0"/>
          </a:p>
        </p:txBody>
      </p:sp>
    </p:spTree>
    <p:extLst>
      <p:ext uri="{BB962C8B-B14F-4D97-AF65-F5344CB8AC3E}">
        <p14:creationId xmlns:p14="http://schemas.microsoft.com/office/powerpoint/2010/main" val="21681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H"/>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4CBFCD81-8B2A-480D-B669-A4A1D1FE1E25}" type="slidenum">
              <a:rPr lang="fr-FR"/>
              <a:pPr>
                <a:defRPr/>
              </a:pPr>
              <a:t>‹#›</a:t>
            </a:fld>
            <a:endParaRPr lang="fr-FR" dirty="0"/>
          </a:p>
        </p:txBody>
      </p:sp>
    </p:spTree>
    <p:extLst>
      <p:ext uri="{BB962C8B-B14F-4D97-AF65-F5344CB8AC3E}">
        <p14:creationId xmlns:p14="http://schemas.microsoft.com/office/powerpoint/2010/main" val="3203944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Diapositive de titre">
    <p:bg>
      <p:bgPr>
        <a:solidFill>
          <a:srgbClr val="104282"/>
        </a:solidFill>
        <a:effectLst/>
      </p:bgPr>
    </p:bg>
    <p:spTree>
      <p:nvGrpSpPr>
        <p:cNvPr id="1" name="Shape 20"/>
        <p:cNvGrpSpPr/>
        <p:nvPr/>
      </p:nvGrpSpPr>
      <p:grpSpPr>
        <a:xfrm>
          <a:off x="0" y="0"/>
          <a:ext cx="0" cy="0"/>
          <a:chOff x="0" y="0"/>
          <a:chExt cx="0" cy="0"/>
        </a:xfrm>
      </p:grpSpPr>
      <p:grpSp>
        <p:nvGrpSpPr>
          <p:cNvPr id="21" name="Shape 21"/>
          <p:cNvGrpSpPr/>
          <p:nvPr/>
        </p:nvGrpSpPr>
        <p:grpSpPr>
          <a:xfrm>
            <a:off x="3312000" y="2185425"/>
            <a:ext cx="2534573" cy="2509330"/>
            <a:chOff x="0" y="4525"/>
            <a:chExt cx="3017350" cy="3017625"/>
          </a:xfrm>
        </p:grpSpPr>
        <p:sp>
          <p:nvSpPr>
            <p:cNvPr id="22" name="Shape 22"/>
            <p:cNvSpPr/>
            <p:nvPr/>
          </p:nvSpPr>
          <p:spPr>
            <a:xfrm>
              <a:off x="244100" y="840875"/>
              <a:ext cx="395875" cy="459125"/>
            </a:xfrm>
            <a:custGeom>
              <a:avLst/>
              <a:gdLst/>
              <a:ahLst/>
              <a:cxnLst/>
              <a:rect l="0" t="0" r="0" b="0"/>
              <a:pathLst>
                <a:path w="15835" h="18365" extrusionOk="0">
                  <a:moveTo>
                    <a:pt x="9766" y="1"/>
                  </a:moveTo>
                  <a:cubicBezTo>
                    <a:pt x="4153" y="1"/>
                    <a:pt x="1" y="3646"/>
                    <a:pt x="1" y="9183"/>
                  </a:cubicBezTo>
                  <a:cubicBezTo>
                    <a:pt x="1" y="14719"/>
                    <a:pt x="3880" y="18364"/>
                    <a:pt x="9629" y="18364"/>
                  </a:cubicBezTo>
                  <a:cubicBezTo>
                    <a:pt x="12778" y="18364"/>
                    <a:pt x="14877" y="17026"/>
                    <a:pt x="15470" y="16565"/>
                  </a:cubicBezTo>
                  <a:lnTo>
                    <a:pt x="15835" y="14581"/>
                  </a:lnTo>
                  <a:lnTo>
                    <a:pt x="15744" y="14442"/>
                  </a:lnTo>
                  <a:cubicBezTo>
                    <a:pt x="14420" y="15596"/>
                    <a:pt x="12960" y="17026"/>
                    <a:pt x="9903" y="17026"/>
                  </a:cubicBezTo>
                  <a:cubicBezTo>
                    <a:pt x="6481" y="17026"/>
                    <a:pt x="2648" y="14304"/>
                    <a:pt x="2648" y="9090"/>
                  </a:cubicBezTo>
                  <a:cubicBezTo>
                    <a:pt x="2648" y="3784"/>
                    <a:pt x="6389" y="1108"/>
                    <a:pt x="9675" y="1108"/>
                  </a:cubicBezTo>
                  <a:cubicBezTo>
                    <a:pt x="12230" y="1108"/>
                    <a:pt x="13964" y="2169"/>
                    <a:pt x="15014" y="3369"/>
                  </a:cubicBezTo>
                  <a:lnTo>
                    <a:pt x="15196" y="3323"/>
                  </a:lnTo>
                  <a:cubicBezTo>
                    <a:pt x="15287" y="2769"/>
                    <a:pt x="15515" y="1939"/>
                    <a:pt x="15835" y="1246"/>
                  </a:cubicBezTo>
                  <a:cubicBezTo>
                    <a:pt x="14420" y="647"/>
                    <a:pt x="11911" y="1"/>
                    <a:pt x="9766" y="1"/>
                  </a:cubicBezTo>
                  <a:close/>
                </a:path>
              </a:pathLst>
            </a:custGeom>
            <a:solidFill>
              <a:srgbClr val="FEFEFE"/>
            </a:solidFill>
            <a:ln>
              <a:noFill/>
            </a:ln>
          </p:spPr>
          <p:txBody>
            <a:bodyPr lIns="91425" tIns="91425" rIns="91425" bIns="91425" anchor="ctr" anchorCtr="0">
              <a:noAutofit/>
            </a:bodyPr>
            <a:lstStyle/>
            <a:p>
              <a:endParaRPr/>
            </a:p>
          </p:txBody>
        </p:sp>
        <p:sp>
          <p:nvSpPr>
            <p:cNvPr id="23" name="Shape 23"/>
            <p:cNvSpPr/>
            <p:nvPr/>
          </p:nvSpPr>
          <p:spPr>
            <a:xfrm>
              <a:off x="711825" y="848950"/>
              <a:ext cx="273800" cy="442975"/>
            </a:xfrm>
            <a:custGeom>
              <a:avLst/>
              <a:gdLst/>
              <a:ahLst/>
              <a:cxnLst/>
              <a:rect l="0" t="0" r="0" b="0"/>
              <a:pathLst>
                <a:path w="10952" h="17719" extrusionOk="0">
                  <a:moveTo>
                    <a:pt x="1" y="1"/>
                  </a:moveTo>
                  <a:lnTo>
                    <a:pt x="1" y="1"/>
                  </a:lnTo>
                  <a:cubicBezTo>
                    <a:pt x="92" y="2169"/>
                    <a:pt x="183" y="4430"/>
                    <a:pt x="183" y="6599"/>
                  </a:cubicBezTo>
                  <a:lnTo>
                    <a:pt x="183" y="11028"/>
                  </a:lnTo>
                  <a:cubicBezTo>
                    <a:pt x="183" y="13243"/>
                    <a:pt x="92" y="15457"/>
                    <a:pt x="1" y="17718"/>
                  </a:cubicBezTo>
                  <a:cubicBezTo>
                    <a:pt x="1552" y="17626"/>
                    <a:pt x="3925" y="17580"/>
                    <a:pt x="5476" y="17580"/>
                  </a:cubicBezTo>
                  <a:lnTo>
                    <a:pt x="5704" y="17580"/>
                  </a:lnTo>
                  <a:cubicBezTo>
                    <a:pt x="6206" y="17580"/>
                    <a:pt x="6891" y="17580"/>
                    <a:pt x="7575" y="17626"/>
                  </a:cubicBezTo>
                  <a:cubicBezTo>
                    <a:pt x="8807" y="17626"/>
                    <a:pt x="10039" y="17672"/>
                    <a:pt x="10952" y="17718"/>
                  </a:cubicBezTo>
                  <a:cubicBezTo>
                    <a:pt x="10952" y="17441"/>
                    <a:pt x="10906" y="17165"/>
                    <a:pt x="10906" y="16749"/>
                  </a:cubicBezTo>
                  <a:cubicBezTo>
                    <a:pt x="10906" y="16380"/>
                    <a:pt x="10952" y="15965"/>
                    <a:pt x="10952" y="15780"/>
                  </a:cubicBezTo>
                  <a:lnTo>
                    <a:pt x="10952" y="15780"/>
                  </a:lnTo>
                  <a:cubicBezTo>
                    <a:pt x="9218" y="15919"/>
                    <a:pt x="4472" y="16103"/>
                    <a:pt x="2602" y="16103"/>
                  </a:cubicBezTo>
                  <a:cubicBezTo>
                    <a:pt x="2602" y="15642"/>
                    <a:pt x="2556" y="10105"/>
                    <a:pt x="2602" y="9229"/>
                  </a:cubicBezTo>
                  <a:cubicBezTo>
                    <a:pt x="3332" y="9229"/>
                    <a:pt x="7256" y="9275"/>
                    <a:pt x="8990" y="9459"/>
                  </a:cubicBezTo>
                  <a:cubicBezTo>
                    <a:pt x="8944" y="9229"/>
                    <a:pt x="8944" y="8813"/>
                    <a:pt x="8944" y="8583"/>
                  </a:cubicBezTo>
                  <a:cubicBezTo>
                    <a:pt x="8944" y="8306"/>
                    <a:pt x="8944" y="7844"/>
                    <a:pt x="8990" y="7614"/>
                  </a:cubicBezTo>
                  <a:lnTo>
                    <a:pt x="8990" y="7614"/>
                  </a:lnTo>
                  <a:cubicBezTo>
                    <a:pt x="7530" y="7706"/>
                    <a:pt x="5613" y="7844"/>
                    <a:pt x="2602" y="7844"/>
                  </a:cubicBezTo>
                  <a:cubicBezTo>
                    <a:pt x="2602" y="7198"/>
                    <a:pt x="2647" y="2538"/>
                    <a:pt x="2693" y="1431"/>
                  </a:cubicBezTo>
                  <a:cubicBezTo>
                    <a:pt x="5978" y="1431"/>
                    <a:pt x="8944" y="1616"/>
                    <a:pt x="10633" y="1754"/>
                  </a:cubicBezTo>
                  <a:cubicBezTo>
                    <a:pt x="10587" y="1569"/>
                    <a:pt x="10587" y="1246"/>
                    <a:pt x="10587" y="877"/>
                  </a:cubicBezTo>
                  <a:cubicBezTo>
                    <a:pt x="10587" y="508"/>
                    <a:pt x="10587" y="231"/>
                    <a:pt x="10633" y="1"/>
                  </a:cubicBezTo>
                  <a:lnTo>
                    <a:pt x="10633" y="1"/>
                  </a:lnTo>
                  <a:cubicBezTo>
                    <a:pt x="9766" y="47"/>
                    <a:pt x="6936" y="139"/>
                    <a:pt x="5385" y="139"/>
                  </a:cubicBezTo>
                  <a:cubicBezTo>
                    <a:pt x="3879" y="139"/>
                    <a:pt x="1506" y="93"/>
                    <a:pt x="1" y="1"/>
                  </a:cubicBezTo>
                  <a:close/>
                </a:path>
              </a:pathLst>
            </a:custGeom>
            <a:solidFill>
              <a:srgbClr val="FEFEFE"/>
            </a:solidFill>
            <a:ln>
              <a:noFill/>
            </a:ln>
          </p:spPr>
          <p:txBody>
            <a:bodyPr lIns="91425" tIns="91425" rIns="91425" bIns="91425" anchor="ctr" anchorCtr="0">
              <a:noAutofit/>
            </a:bodyPr>
            <a:lstStyle/>
            <a:p>
              <a:endParaRPr/>
            </a:p>
          </p:txBody>
        </p:sp>
        <p:sp>
          <p:nvSpPr>
            <p:cNvPr id="24" name="Shape 24"/>
            <p:cNvSpPr/>
            <p:nvPr/>
          </p:nvSpPr>
          <p:spPr>
            <a:xfrm>
              <a:off x="1063175" y="848950"/>
              <a:ext cx="335425" cy="442975"/>
            </a:xfrm>
            <a:custGeom>
              <a:avLst/>
              <a:gdLst/>
              <a:ahLst/>
              <a:cxnLst/>
              <a:rect l="0" t="0" r="0" b="0"/>
              <a:pathLst>
                <a:path w="13417" h="17719" extrusionOk="0">
                  <a:moveTo>
                    <a:pt x="5157" y="1062"/>
                  </a:moveTo>
                  <a:cubicBezTo>
                    <a:pt x="6891" y="1062"/>
                    <a:pt x="9081" y="1892"/>
                    <a:pt x="9081" y="4430"/>
                  </a:cubicBezTo>
                  <a:cubicBezTo>
                    <a:pt x="9081" y="7383"/>
                    <a:pt x="6344" y="8029"/>
                    <a:pt x="4245" y="8075"/>
                  </a:cubicBezTo>
                  <a:lnTo>
                    <a:pt x="2556" y="8075"/>
                  </a:lnTo>
                  <a:cubicBezTo>
                    <a:pt x="2556" y="7891"/>
                    <a:pt x="2556" y="6645"/>
                    <a:pt x="2556" y="6645"/>
                  </a:cubicBezTo>
                  <a:cubicBezTo>
                    <a:pt x="2556" y="4799"/>
                    <a:pt x="2602" y="3092"/>
                    <a:pt x="2693" y="1200"/>
                  </a:cubicBezTo>
                  <a:cubicBezTo>
                    <a:pt x="3241" y="1154"/>
                    <a:pt x="3971" y="1062"/>
                    <a:pt x="5157" y="1062"/>
                  </a:cubicBezTo>
                  <a:close/>
                  <a:moveTo>
                    <a:pt x="6024" y="1"/>
                  </a:moveTo>
                  <a:cubicBezTo>
                    <a:pt x="5066" y="1"/>
                    <a:pt x="4108" y="139"/>
                    <a:pt x="3149" y="139"/>
                  </a:cubicBezTo>
                  <a:cubicBezTo>
                    <a:pt x="2191" y="139"/>
                    <a:pt x="959" y="93"/>
                    <a:pt x="1" y="1"/>
                  </a:cubicBezTo>
                  <a:lnTo>
                    <a:pt x="1" y="1"/>
                  </a:lnTo>
                  <a:cubicBezTo>
                    <a:pt x="92" y="2215"/>
                    <a:pt x="183" y="4430"/>
                    <a:pt x="183" y="6645"/>
                  </a:cubicBezTo>
                  <a:lnTo>
                    <a:pt x="183" y="11074"/>
                  </a:lnTo>
                  <a:cubicBezTo>
                    <a:pt x="183" y="13289"/>
                    <a:pt x="92" y="15504"/>
                    <a:pt x="1" y="17718"/>
                  </a:cubicBezTo>
                  <a:cubicBezTo>
                    <a:pt x="412" y="17626"/>
                    <a:pt x="1187" y="17626"/>
                    <a:pt x="1370" y="17626"/>
                  </a:cubicBezTo>
                  <a:cubicBezTo>
                    <a:pt x="1507" y="17626"/>
                    <a:pt x="2328" y="17626"/>
                    <a:pt x="2739" y="17718"/>
                  </a:cubicBezTo>
                  <a:cubicBezTo>
                    <a:pt x="2647" y="15504"/>
                    <a:pt x="2556" y="13289"/>
                    <a:pt x="2556" y="11074"/>
                  </a:cubicBezTo>
                  <a:lnTo>
                    <a:pt x="2556" y="8998"/>
                  </a:lnTo>
                  <a:lnTo>
                    <a:pt x="3834" y="8998"/>
                  </a:lnTo>
                  <a:cubicBezTo>
                    <a:pt x="6024" y="11305"/>
                    <a:pt x="9218" y="16150"/>
                    <a:pt x="10222" y="17718"/>
                  </a:cubicBezTo>
                  <a:cubicBezTo>
                    <a:pt x="10724" y="17626"/>
                    <a:pt x="11591" y="17626"/>
                    <a:pt x="11819" y="17626"/>
                  </a:cubicBezTo>
                  <a:cubicBezTo>
                    <a:pt x="12047" y="17626"/>
                    <a:pt x="12914" y="17626"/>
                    <a:pt x="13416" y="17718"/>
                  </a:cubicBezTo>
                  <a:cubicBezTo>
                    <a:pt x="11956" y="16057"/>
                    <a:pt x="7484" y="10567"/>
                    <a:pt x="6252" y="8998"/>
                  </a:cubicBezTo>
                  <a:cubicBezTo>
                    <a:pt x="8169" y="8721"/>
                    <a:pt x="11545" y="7521"/>
                    <a:pt x="11545" y="4107"/>
                  </a:cubicBezTo>
                  <a:cubicBezTo>
                    <a:pt x="11545" y="877"/>
                    <a:pt x="8899" y="1"/>
                    <a:pt x="6024" y="1"/>
                  </a:cubicBezTo>
                  <a:close/>
                </a:path>
              </a:pathLst>
            </a:custGeom>
            <a:solidFill>
              <a:srgbClr val="FEFEFE"/>
            </a:solidFill>
            <a:ln>
              <a:noFill/>
            </a:ln>
          </p:spPr>
          <p:txBody>
            <a:bodyPr lIns="91425" tIns="91425" rIns="91425" bIns="91425" anchor="ctr" anchorCtr="0">
              <a:noAutofit/>
            </a:bodyPr>
            <a:lstStyle/>
            <a:p>
              <a:endParaRPr/>
            </a:p>
          </p:txBody>
        </p:sp>
        <p:sp>
          <p:nvSpPr>
            <p:cNvPr id="25" name="Shape 25"/>
            <p:cNvSpPr/>
            <p:nvPr/>
          </p:nvSpPr>
          <p:spPr>
            <a:xfrm>
              <a:off x="1455600" y="844350"/>
              <a:ext cx="387900" cy="453325"/>
            </a:xfrm>
            <a:custGeom>
              <a:avLst/>
              <a:gdLst/>
              <a:ahLst/>
              <a:cxnLst/>
              <a:rect l="0" t="0" r="0" b="0"/>
              <a:pathLst>
                <a:path w="15516" h="18133" extrusionOk="0">
                  <a:moveTo>
                    <a:pt x="183" y="0"/>
                  </a:moveTo>
                  <a:cubicBezTo>
                    <a:pt x="229" y="1615"/>
                    <a:pt x="275" y="3414"/>
                    <a:pt x="275" y="6644"/>
                  </a:cubicBezTo>
                  <a:cubicBezTo>
                    <a:pt x="275" y="10797"/>
                    <a:pt x="229" y="15180"/>
                    <a:pt x="1" y="17902"/>
                  </a:cubicBezTo>
                  <a:cubicBezTo>
                    <a:pt x="320" y="17856"/>
                    <a:pt x="685" y="17810"/>
                    <a:pt x="1096" y="17810"/>
                  </a:cubicBezTo>
                  <a:cubicBezTo>
                    <a:pt x="1552" y="17810"/>
                    <a:pt x="1917" y="17856"/>
                    <a:pt x="2191" y="17902"/>
                  </a:cubicBezTo>
                  <a:cubicBezTo>
                    <a:pt x="2100" y="15780"/>
                    <a:pt x="1872" y="11904"/>
                    <a:pt x="1872" y="9366"/>
                  </a:cubicBezTo>
                  <a:cubicBezTo>
                    <a:pt x="1872" y="7429"/>
                    <a:pt x="1917" y="5445"/>
                    <a:pt x="1917" y="4522"/>
                  </a:cubicBezTo>
                  <a:cubicBezTo>
                    <a:pt x="2830" y="5491"/>
                    <a:pt x="13508" y="16749"/>
                    <a:pt x="14511" y="18133"/>
                  </a:cubicBezTo>
                  <a:lnTo>
                    <a:pt x="15333" y="18133"/>
                  </a:lnTo>
                  <a:cubicBezTo>
                    <a:pt x="15287" y="16518"/>
                    <a:pt x="15242" y="14673"/>
                    <a:pt x="15242" y="11443"/>
                  </a:cubicBezTo>
                  <a:cubicBezTo>
                    <a:pt x="15242" y="7290"/>
                    <a:pt x="15333" y="2907"/>
                    <a:pt x="15515" y="185"/>
                  </a:cubicBezTo>
                  <a:lnTo>
                    <a:pt x="15515" y="185"/>
                  </a:lnTo>
                  <a:cubicBezTo>
                    <a:pt x="15242" y="231"/>
                    <a:pt x="14876" y="277"/>
                    <a:pt x="14420" y="277"/>
                  </a:cubicBezTo>
                  <a:cubicBezTo>
                    <a:pt x="13964" y="277"/>
                    <a:pt x="13599" y="231"/>
                    <a:pt x="13325" y="185"/>
                  </a:cubicBezTo>
                  <a:lnTo>
                    <a:pt x="13325" y="185"/>
                  </a:lnTo>
                  <a:cubicBezTo>
                    <a:pt x="13462" y="2261"/>
                    <a:pt x="13644" y="6183"/>
                    <a:pt x="13644" y="8721"/>
                  </a:cubicBezTo>
                  <a:cubicBezTo>
                    <a:pt x="13644" y="10658"/>
                    <a:pt x="13644" y="12319"/>
                    <a:pt x="13599" y="13242"/>
                  </a:cubicBezTo>
                  <a:cubicBezTo>
                    <a:pt x="12686" y="12273"/>
                    <a:pt x="2100" y="1200"/>
                    <a:pt x="1005" y="0"/>
                  </a:cubicBezTo>
                  <a:close/>
                </a:path>
              </a:pathLst>
            </a:custGeom>
            <a:solidFill>
              <a:srgbClr val="FEFEFE"/>
            </a:solidFill>
            <a:ln>
              <a:noFill/>
            </a:ln>
          </p:spPr>
          <p:txBody>
            <a:bodyPr lIns="91425" tIns="91425" rIns="91425" bIns="91425" anchor="ctr" anchorCtr="0">
              <a:noAutofit/>
            </a:bodyPr>
            <a:lstStyle/>
            <a:p>
              <a:endParaRPr/>
            </a:p>
          </p:txBody>
        </p:sp>
        <p:sp>
          <p:nvSpPr>
            <p:cNvPr id="26" name="Shape 26"/>
            <p:cNvSpPr/>
            <p:nvPr/>
          </p:nvSpPr>
          <p:spPr>
            <a:xfrm>
              <a:off x="465425" y="1464925"/>
              <a:ext cx="223600" cy="539850"/>
            </a:xfrm>
            <a:custGeom>
              <a:avLst/>
              <a:gdLst/>
              <a:ahLst/>
              <a:cxnLst/>
              <a:rect l="0" t="0" r="0" b="0"/>
              <a:pathLst>
                <a:path w="8944" h="21594" extrusionOk="0">
                  <a:moveTo>
                    <a:pt x="0" y="0"/>
                  </a:moveTo>
                  <a:cubicBezTo>
                    <a:pt x="183" y="6460"/>
                    <a:pt x="1734" y="13196"/>
                    <a:pt x="5202" y="19794"/>
                  </a:cubicBezTo>
                  <a:cubicBezTo>
                    <a:pt x="6024" y="20486"/>
                    <a:pt x="7940" y="21317"/>
                    <a:pt x="8944" y="21594"/>
                  </a:cubicBezTo>
                  <a:cubicBezTo>
                    <a:pt x="3925" y="13611"/>
                    <a:pt x="2510" y="5906"/>
                    <a:pt x="2328" y="0"/>
                  </a:cubicBezTo>
                  <a:close/>
                </a:path>
              </a:pathLst>
            </a:custGeom>
            <a:solidFill>
              <a:srgbClr val="FEFEFE"/>
            </a:solidFill>
            <a:ln>
              <a:noFill/>
            </a:ln>
          </p:spPr>
          <p:txBody>
            <a:bodyPr lIns="91425" tIns="91425" rIns="91425" bIns="91425" anchor="ctr" anchorCtr="0">
              <a:noAutofit/>
            </a:bodyPr>
            <a:lstStyle/>
            <a:p>
              <a:endParaRPr/>
            </a:p>
          </p:txBody>
        </p:sp>
        <p:sp>
          <p:nvSpPr>
            <p:cNvPr id="27" name="Shape 27"/>
            <p:cNvSpPr/>
            <p:nvPr/>
          </p:nvSpPr>
          <p:spPr>
            <a:xfrm>
              <a:off x="0" y="4525"/>
              <a:ext cx="3017350" cy="3017625"/>
            </a:xfrm>
            <a:custGeom>
              <a:avLst/>
              <a:gdLst/>
              <a:ahLst/>
              <a:cxnLst/>
              <a:rect l="0" t="0" r="0" b="0"/>
              <a:pathLst>
                <a:path w="120694" h="120705" extrusionOk="0">
                  <a:moveTo>
                    <a:pt x="47907" y="0"/>
                  </a:moveTo>
                  <a:cubicBezTo>
                    <a:pt x="46869" y="0"/>
                    <a:pt x="45909" y="1"/>
                    <a:pt x="45038" y="4"/>
                  </a:cubicBezTo>
                  <a:cubicBezTo>
                    <a:pt x="42163" y="4"/>
                    <a:pt x="40246" y="188"/>
                    <a:pt x="39653" y="234"/>
                  </a:cubicBezTo>
                  <a:cubicBezTo>
                    <a:pt x="17066" y="1711"/>
                    <a:pt x="46" y="21735"/>
                    <a:pt x="0" y="43605"/>
                  </a:cubicBezTo>
                  <a:cubicBezTo>
                    <a:pt x="0" y="49927"/>
                    <a:pt x="1643" y="57078"/>
                    <a:pt x="4335" y="66767"/>
                  </a:cubicBezTo>
                  <a:cubicBezTo>
                    <a:pt x="7940" y="79502"/>
                    <a:pt x="12138" y="94174"/>
                    <a:pt x="12138" y="94174"/>
                  </a:cubicBezTo>
                  <a:lnTo>
                    <a:pt x="14419" y="94174"/>
                  </a:lnTo>
                  <a:lnTo>
                    <a:pt x="5978" y="65291"/>
                  </a:lnTo>
                  <a:lnTo>
                    <a:pt x="6023" y="65245"/>
                  </a:lnTo>
                  <a:cubicBezTo>
                    <a:pt x="12229" y="77380"/>
                    <a:pt x="26603" y="87161"/>
                    <a:pt x="42847" y="87161"/>
                  </a:cubicBezTo>
                  <a:cubicBezTo>
                    <a:pt x="51654" y="87161"/>
                    <a:pt x="59822" y="84670"/>
                    <a:pt x="66210" y="80102"/>
                  </a:cubicBezTo>
                  <a:lnTo>
                    <a:pt x="66256" y="80148"/>
                  </a:lnTo>
                  <a:lnTo>
                    <a:pt x="28610" y="120705"/>
                  </a:lnTo>
                  <a:lnTo>
                    <a:pt x="31531" y="120705"/>
                  </a:lnTo>
                  <a:cubicBezTo>
                    <a:pt x="31531" y="120705"/>
                    <a:pt x="57997" y="92237"/>
                    <a:pt x="66986" y="82547"/>
                  </a:cubicBezTo>
                  <a:cubicBezTo>
                    <a:pt x="73876" y="75165"/>
                    <a:pt x="77481" y="70366"/>
                    <a:pt x="78987" y="67875"/>
                  </a:cubicBezTo>
                  <a:cubicBezTo>
                    <a:pt x="80675" y="65060"/>
                    <a:pt x="86151" y="56847"/>
                    <a:pt x="85968" y="44805"/>
                  </a:cubicBezTo>
                  <a:lnTo>
                    <a:pt x="86014" y="44805"/>
                  </a:lnTo>
                  <a:lnTo>
                    <a:pt x="102532" y="120658"/>
                  </a:lnTo>
                  <a:lnTo>
                    <a:pt x="104905" y="120658"/>
                  </a:lnTo>
                  <a:cubicBezTo>
                    <a:pt x="104905" y="120658"/>
                    <a:pt x="91079" y="58555"/>
                    <a:pt x="88387" y="45589"/>
                  </a:cubicBezTo>
                  <a:cubicBezTo>
                    <a:pt x="85740" y="32809"/>
                    <a:pt x="82592" y="24873"/>
                    <a:pt x="79215" y="20351"/>
                  </a:cubicBezTo>
                  <a:cubicBezTo>
                    <a:pt x="78074" y="19705"/>
                    <a:pt x="76249" y="18967"/>
                    <a:pt x="75428" y="18736"/>
                  </a:cubicBezTo>
                  <a:lnTo>
                    <a:pt x="75428" y="18736"/>
                  </a:lnTo>
                  <a:cubicBezTo>
                    <a:pt x="80310" y="25011"/>
                    <a:pt x="83961" y="34285"/>
                    <a:pt x="83961" y="43605"/>
                  </a:cubicBezTo>
                  <a:cubicBezTo>
                    <a:pt x="83961" y="66352"/>
                    <a:pt x="65663" y="84854"/>
                    <a:pt x="43121" y="84854"/>
                  </a:cubicBezTo>
                  <a:cubicBezTo>
                    <a:pt x="20625" y="84854"/>
                    <a:pt x="2327" y="66352"/>
                    <a:pt x="2327" y="43605"/>
                  </a:cubicBezTo>
                  <a:cubicBezTo>
                    <a:pt x="2327" y="20812"/>
                    <a:pt x="20671" y="2311"/>
                    <a:pt x="43167" y="2311"/>
                  </a:cubicBezTo>
                  <a:cubicBezTo>
                    <a:pt x="53114" y="2311"/>
                    <a:pt x="62377" y="6002"/>
                    <a:pt x="69496" y="12092"/>
                  </a:cubicBezTo>
                  <a:cubicBezTo>
                    <a:pt x="70865" y="12323"/>
                    <a:pt x="72690" y="12738"/>
                    <a:pt x="73831" y="13153"/>
                  </a:cubicBezTo>
                  <a:lnTo>
                    <a:pt x="73831" y="13107"/>
                  </a:lnTo>
                  <a:cubicBezTo>
                    <a:pt x="68720" y="7986"/>
                    <a:pt x="62332" y="4156"/>
                    <a:pt x="55213" y="2126"/>
                  </a:cubicBezTo>
                  <a:cubicBezTo>
                    <a:pt x="55213" y="2080"/>
                    <a:pt x="55213" y="2080"/>
                    <a:pt x="55213" y="2080"/>
                  </a:cubicBezTo>
                  <a:lnTo>
                    <a:pt x="120693" y="2495"/>
                  </a:lnTo>
                  <a:lnTo>
                    <a:pt x="120693" y="419"/>
                  </a:lnTo>
                  <a:cubicBezTo>
                    <a:pt x="120693" y="419"/>
                    <a:pt x="68668" y="0"/>
                    <a:pt x="47907" y="0"/>
                  </a:cubicBezTo>
                  <a:close/>
                </a:path>
              </a:pathLst>
            </a:custGeom>
            <a:solidFill>
              <a:srgbClr val="FEFEFE"/>
            </a:solidFill>
            <a:ln>
              <a:noFill/>
            </a:ln>
          </p:spPr>
          <p:txBody>
            <a:bodyPr lIns="91425" tIns="91425" rIns="91425" bIns="91425" anchor="ctr" anchorCtr="0">
              <a:noAutofit/>
            </a:bodyPr>
            <a:lstStyle/>
            <a:p>
              <a:endParaRPr/>
            </a:p>
          </p:txBody>
        </p:sp>
        <p:sp>
          <p:nvSpPr>
            <p:cNvPr id="28" name="Shape 28"/>
            <p:cNvSpPr/>
            <p:nvPr/>
          </p:nvSpPr>
          <p:spPr>
            <a:xfrm>
              <a:off x="722100" y="2158175"/>
              <a:ext cx="501950" cy="317225"/>
            </a:xfrm>
            <a:custGeom>
              <a:avLst/>
              <a:gdLst/>
              <a:ahLst/>
              <a:cxnLst/>
              <a:rect l="0" t="0" r="0" b="0"/>
              <a:pathLst>
                <a:path w="20078" h="12689" extrusionOk="0">
                  <a:moveTo>
                    <a:pt x="0" y="0"/>
                  </a:moveTo>
                  <a:cubicBezTo>
                    <a:pt x="4928" y="5629"/>
                    <a:pt x="11682" y="10151"/>
                    <a:pt x="18298" y="12688"/>
                  </a:cubicBezTo>
                  <a:lnTo>
                    <a:pt x="20078" y="10843"/>
                  </a:lnTo>
                  <a:cubicBezTo>
                    <a:pt x="12868" y="8397"/>
                    <a:pt x="7621" y="4429"/>
                    <a:pt x="4381" y="1200"/>
                  </a:cubicBezTo>
                  <a:cubicBezTo>
                    <a:pt x="2921" y="969"/>
                    <a:pt x="1095" y="461"/>
                    <a:pt x="0" y="0"/>
                  </a:cubicBezTo>
                  <a:close/>
                </a:path>
              </a:pathLst>
            </a:custGeom>
            <a:solidFill>
              <a:srgbClr val="FEFEFE"/>
            </a:solidFill>
            <a:ln>
              <a:noFill/>
            </a:ln>
          </p:spPr>
          <p:txBody>
            <a:bodyPr lIns="91425" tIns="91425" rIns="91425" bIns="91425" anchor="ctr" anchorCtr="0">
              <a:noAutofit/>
            </a:bodyPr>
            <a:lstStyle/>
            <a:p>
              <a:endParaRPr/>
            </a:p>
          </p:txBody>
        </p:sp>
        <p:sp>
          <p:nvSpPr>
            <p:cNvPr id="29" name="Shape 29"/>
            <p:cNvSpPr/>
            <p:nvPr/>
          </p:nvSpPr>
          <p:spPr>
            <a:xfrm>
              <a:off x="1302750" y="2106250"/>
              <a:ext cx="1046100" cy="436050"/>
            </a:xfrm>
            <a:custGeom>
              <a:avLst/>
              <a:gdLst/>
              <a:ahLst/>
              <a:cxnLst/>
              <a:rect l="0" t="0" r="0" b="0"/>
              <a:pathLst>
                <a:path w="41844" h="17442" extrusionOk="0">
                  <a:moveTo>
                    <a:pt x="41205" y="1"/>
                  </a:moveTo>
                  <a:cubicBezTo>
                    <a:pt x="33977" y="8964"/>
                    <a:pt x="22718" y="15043"/>
                    <a:pt x="9775" y="15043"/>
                  </a:cubicBezTo>
                  <a:cubicBezTo>
                    <a:pt x="9726" y="15043"/>
                    <a:pt x="9677" y="15042"/>
                    <a:pt x="9628" y="15042"/>
                  </a:cubicBezTo>
                  <a:cubicBezTo>
                    <a:pt x="6845" y="15042"/>
                    <a:pt x="4107" y="14765"/>
                    <a:pt x="1871" y="14304"/>
                  </a:cubicBezTo>
                  <a:lnTo>
                    <a:pt x="0" y="16288"/>
                  </a:lnTo>
                  <a:cubicBezTo>
                    <a:pt x="3560" y="17119"/>
                    <a:pt x="6708" y="17442"/>
                    <a:pt x="9765" y="17442"/>
                  </a:cubicBezTo>
                  <a:cubicBezTo>
                    <a:pt x="23135" y="17442"/>
                    <a:pt x="34543" y="11120"/>
                    <a:pt x="41844" y="2815"/>
                  </a:cubicBezTo>
                  <a:lnTo>
                    <a:pt x="41205" y="1"/>
                  </a:lnTo>
                  <a:close/>
                </a:path>
              </a:pathLst>
            </a:custGeom>
            <a:solidFill>
              <a:srgbClr val="FEFEFE"/>
            </a:solidFill>
            <a:ln>
              <a:noFill/>
            </a:ln>
          </p:spPr>
          <p:txBody>
            <a:bodyPr lIns="91425" tIns="91425" rIns="91425" bIns="91425" anchor="ctr" anchorCtr="0">
              <a:noAutofit/>
            </a:bodyPr>
            <a:lstStyle/>
            <a:p>
              <a:endParaRPr/>
            </a:p>
          </p:txBody>
        </p:sp>
        <p:sp>
          <p:nvSpPr>
            <p:cNvPr id="30" name="Shape 30"/>
            <p:cNvSpPr/>
            <p:nvPr/>
          </p:nvSpPr>
          <p:spPr>
            <a:xfrm>
              <a:off x="736925" y="274525"/>
              <a:ext cx="2031725" cy="1779850"/>
            </a:xfrm>
            <a:custGeom>
              <a:avLst/>
              <a:gdLst/>
              <a:ahLst/>
              <a:cxnLst/>
              <a:rect l="0" t="0" r="0" b="0"/>
              <a:pathLst>
                <a:path w="81269" h="71194" extrusionOk="0">
                  <a:moveTo>
                    <a:pt x="79033" y="0"/>
                  </a:moveTo>
                  <a:lnTo>
                    <a:pt x="75109" y="41018"/>
                  </a:lnTo>
                  <a:lnTo>
                    <a:pt x="75017" y="41018"/>
                  </a:lnTo>
                  <a:cubicBezTo>
                    <a:pt x="74470" y="33313"/>
                    <a:pt x="70637" y="24039"/>
                    <a:pt x="65937" y="18179"/>
                  </a:cubicBezTo>
                  <a:cubicBezTo>
                    <a:pt x="57723" y="8028"/>
                    <a:pt x="45723" y="1892"/>
                    <a:pt x="32216" y="1892"/>
                  </a:cubicBezTo>
                  <a:cubicBezTo>
                    <a:pt x="19348" y="1892"/>
                    <a:pt x="7895" y="7659"/>
                    <a:pt x="0" y="16703"/>
                  </a:cubicBezTo>
                  <a:lnTo>
                    <a:pt x="1780" y="18179"/>
                  </a:lnTo>
                  <a:cubicBezTo>
                    <a:pt x="9264" y="9643"/>
                    <a:pt x="19941" y="4199"/>
                    <a:pt x="32216" y="4199"/>
                  </a:cubicBezTo>
                  <a:cubicBezTo>
                    <a:pt x="47183" y="4199"/>
                    <a:pt x="59366" y="11950"/>
                    <a:pt x="66211" y="22470"/>
                  </a:cubicBezTo>
                  <a:cubicBezTo>
                    <a:pt x="72280" y="31883"/>
                    <a:pt x="74287" y="43925"/>
                    <a:pt x="72873" y="52784"/>
                  </a:cubicBezTo>
                  <a:cubicBezTo>
                    <a:pt x="72417" y="55737"/>
                    <a:pt x="71321" y="61550"/>
                    <a:pt x="67397" y="68148"/>
                  </a:cubicBezTo>
                  <a:lnTo>
                    <a:pt x="68082" y="71194"/>
                  </a:lnTo>
                  <a:cubicBezTo>
                    <a:pt x="72918" y="63627"/>
                    <a:pt x="75383" y="56890"/>
                    <a:pt x="77253" y="39726"/>
                  </a:cubicBezTo>
                  <a:cubicBezTo>
                    <a:pt x="78714" y="26530"/>
                    <a:pt x="81269" y="0"/>
                    <a:pt x="81269" y="0"/>
                  </a:cubicBezTo>
                  <a:close/>
                </a:path>
              </a:pathLst>
            </a:custGeom>
            <a:solidFill>
              <a:srgbClr val="FEFEFE"/>
            </a:solidFill>
            <a:ln>
              <a:noFill/>
            </a:ln>
          </p:spPr>
          <p:txBody>
            <a:bodyPr lIns="91425" tIns="91425" rIns="91425" bIns="91425" anchor="ctr" anchorCtr="0">
              <a:noAutofit/>
            </a:bodyPr>
            <a:lstStyle/>
            <a:p>
              <a:endParaRPr/>
            </a:p>
          </p:txBody>
        </p:sp>
      </p:grpSp>
    </p:spTree>
    <p:extLst>
      <p:ext uri="{BB962C8B-B14F-4D97-AF65-F5344CB8AC3E}">
        <p14:creationId xmlns:p14="http://schemas.microsoft.com/office/powerpoint/2010/main" val="2663639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a:t>Cliquez et modifiez le titre</a:t>
            </a:r>
            <a:endParaRPr lang="fr-FR" dirty="0"/>
          </a:p>
        </p:txBody>
      </p:sp>
      <p:sp>
        <p:nvSpPr>
          <p:cNvPr id="3" name="Espace réservé du contenu 2"/>
          <p:cNvSpPr>
            <a:spLocks noGrp="1"/>
          </p:cNvSpPr>
          <p:nvPr>
            <p:ph idx="1"/>
          </p:nvPr>
        </p:nvSpPr>
        <p:spPr>
          <a:xfrm>
            <a:off x="251519" y="1412776"/>
            <a:ext cx="8744843" cy="4968552"/>
          </a:xfrm>
        </p:spPr>
        <p:txBody>
          <a:bodyPr/>
          <a:lstStyle>
            <a:lvl2pPr>
              <a:defRPr>
                <a:solidFill>
                  <a:schemeClr val="tx1">
                    <a:lumMod val="65000"/>
                    <a:lumOff val="35000"/>
                  </a:schemeClr>
                </a:solidFill>
              </a:defRPr>
            </a:lvl2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7"/>
          </a:xfrm>
          <a:ln/>
        </p:spPr>
        <p:txBody>
          <a:bodyPr/>
          <a:lstStyle>
            <a:lvl1pPr algn="l">
              <a:defRPr i="1">
                <a:solidFill>
                  <a:schemeClr val="bg1">
                    <a:lumMod val="65000"/>
                  </a:schemeClr>
                </a:solidFill>
              </a:defRPr>
            </a:lvl1pPr>
          </a:lstStyle>
          <a:p>
            <a:pPr>
              <a:defRPr/>
            </a:pPr>
            <a:r>
              <a:rPr lang="fr-FR"/>
              <a:t>Sebastian Lopienski – inverted CSC 2018</a:t>
            </a:r>
            <a:endParaRPr lang="fr-FR" dirty="0"/>
          </a:p>
        </p:txBody>
      </p:sp>
      <p:sp>
        <p:nvSpPr>
          <p:cNvPr id="6"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6843C2BB-0BC1-4280-9510-6EBE6484FF4A}" type="slidenum">
              <a:rPr lang="fr-FR" smtClean="0"/>
              <a:pPr>
                <a:defRPr/>
              </a:pPr>
              <a:t>‹#›</a:t>
            </a:fld>
            <a:endParaRPr lang="fr-FR" dirty="0"/>
          </a:p>
        </p:txBody>
      </p:sp>
      <p:pic>
        <p:nvPicPr>
          <p:cNvPr id="7" name="Picture 6"/>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100392" y="72083"/>
            <a:ext cx="959100" cy="548605"/>
          </a:xfrm>
          <a:prstGeom prst="rect">
            <a:avLst/>
          </a:prstGeom>
        </p:spPr>
      </p:pic>
    </p:spTree>
    <p:extLst>
      <p:ext uri="{BB962C8B-B14F-4D97-AF65-F5344CB8AC3E}">
        <p14:creationId xmlns:p14="http://schemas.microsoft.com/office/powerpoint/2010/main" val="1401419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8"/>
          </a:xfrm>
          <a:ln/>
        </p:spPr>
        <p:txBody>
          <a:bodyPr/>
          <a:lstStyle>
            <a:lvl1pPr algn="l">
              <a:defRPr i="1">
                <a:solidFill>
                  <a:schemeClr val="bg1">
                    <a:lumMod val="65000"/>
                  </a:schemeClr>
                </a:solidFill>
              </a:defRPr>
            </a:lvl1pPr>
          </a:lstStyle>
          <a:p>
            <a:pPr>
              <a:defRPr/>
            </a:pPr>
            <a:r>
              <a:rPr lang="en-US"/>
              <a:t>Sebastian Lopienski – inverted CSC 2018</a:t>
            </a:r>
            <a:endParaRPr lang="fr-FR" dirty="0"/>
          </a:p>
        </p:txBody>
      </p:sp>
      <p:sp>
        <p:nvSpPr>
          <p:cNvPr id="6" name="Rectangle 6"/>
          <p:cNvSpPr>
            <a:spLocks noGrp="1" noChangeArrowheads="1"/>
          </p:cNvSpPr>
          <p:nvPr>
            <p:ph type="sldNum" sz="quarter" idx="12"/>
          </p:nvPr>
        </p:nvSpPr>
        <p:spPr>
          <a:ln/>
        </p:spPr>
        <p:txBody>
          <a:bodyPr/>
          <a:lstStyle>
            <a:lvl1pPr>
              <a:defRPr>
                <a:solidFill>
                  <a:schemeClr val="bg1">
                    <a:lumMod val="65000"/>
                  </a:schemeClr>
                </a:solidFill>
              </a:defRPr>
            </a:lvl1pPr>
          </a:lstStyle>
          <a:p>
            <a:pPr>
              <a:defRPr/>
            </a:pPr>
            <a:fld id="{BF147916-B63C-4415-8AE0-20995E1305E4}" type="slidenum">
              <a:rPr lang="fr-FR" smtClean="0"/>
              <a:pPr>
                <a:defRPr/>
              </a:pPr>
              <a:t>‹#›</a:t>
            </a:fld>
            <a:endParaRPr lang="fr-FR" dirty="0"/>
          </a:p>
        </p:txBody>
      </p:sp>
    </p:spTree>
    <p:extLst>
      <p:ext uri="{BB962C8B-B14F-4D97-AF65-F5344CB8AC3E}">
        <p14:creationId xmlns:p14="http://schemas.microsoft.com/office/powerpoint/2010/main" val="58399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a:t>Cliquez et modifiez le titre</a:t>
            </a:r>
            <a:endParaRPr lang="fr-FR" dirty="0"/>
          </a:p>
        </p:txBody>
      </p:sp>
      <p:sp>
        <p:nvSpPr>
          <p:cNvPr id="3" name="Espace réservé du contenu 2"/>
          <p:cNvSpPr>
            <a:spLocks noGrp="1"/>
          </p:cNvSpPr>
          <p:nvPr>
            <p:ph sz="half" idx="1"/>
          </p:nvPr>
        </p:nvSpPr>
        <p:spPr>
          <a:xfrm>
            <a:off x="251520" y="1628800"/>
            <a:ext cx="4320480"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4" name="Espace réservé du contenu 3"/>
          <p:cNvSpPr>
            <a:spLocks noGrp="1"/>
          </p:cNvSpPr>
          <p:nvPr>
            <p:ph sz="half" idx="2"/>
          </p:nvPr>
        </p:nvSpPr>
        <p:spPr>
          <a:xfrm>
            <a:off x="4648200" y="1628800"/>
            <a:ext cx="4316288"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xfrm>
            <a:off x="251520" y="6381328"/>
            <a:ext cx="5696272" cy="360040"/>
          </a:xfrm>
          <a:ln/>
        </p:spPr>
        <p:txBody>
          <a:bodyPr/>
          <a:lstStyle>
            <a:lvl1pPr algn="l">
              <a:defRPr i="1">
                <a:solidFill>
                  <a:schemeClr val="bg1">
                    <a:lumMod val="65000"/>
                  </a:schemeClr>
                </a:solidFill>
              </a:defRPr>
            </a:lvl1pPr>
          </a:lstStyle>
          <a:p>
            <a:pPr>
              <a:defRPr/>
            </a:pPr>
            <a:r>
              <a:rPr lang="en-US"/>
              <a:t>Sebastian Lopienski – inverted CSC 2018</a:t>
            </a:r>
            <a:endParaRPr lang="fr-FR" dirty="0"/>
          </a:p>
        </p:txBody>
      </p:sp>
      <p:sp>
        <p:nvSpPr>
          <p:cNvPr id="7"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E8073BDF-7870-40B8-9744-0FB5F14AF90C}" type="slidenum">
              <a:rPr lang="fr-FR" smtClean="0"/>
              <a:pPr>
                <a:defRPr/>
              </a:pPr>
              <a:t>‹#›</a:t>
            </a:fld>
            <a:endParaRPr lang="fr-FR" dirty="0"/>
          </a:p>
        </p:txBody>
      </p:sp>
    </p:spTree>
    <p:extLst>
      <p:ext uri="{BB962C8B-B14F-4D97-AF65-F5344CB8AC3E}">
        <p14:creationId xmlns:p14="http://schemas.microsoft.com/office/powerpoint/2010/main" val="1336753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lvl1pPr>
              <a:defRPr/>
            </a:lvl1pPr>
          </a:lstStyle>
          <a:p>
            <a:r>
              <a:rPr lang="fr-CH" dirty="0"/>
              <a:t>Cliquez et modifiez le titre</a:t>
            </a:r>
            <a:endParaRPr lang="fr-FR" dirty="0"/>
          </a:p>
        </p:txBody>
      </p:sp>
      <p:sp>
        <p:nvSpPr>
          <p:cNvPr id="3" name="Espace réservé du texte 2"/>
          <p:cNvSpPr>
            <a:spLocks noGrp="1"/>
          </p:cNvSpPr>
          <p:nvPr>
            <p:ph type="body" idx="1"/>
          </p:nvPr>
        </p:nvSpPr>
        <p:spPr>
          <a:xfrm>
            <a:off x="457200" y="1844823"/>
            <a:ext cx="4040188"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5" name="Espace réservé du texte 4"/>
          <p:cNvSpPr>
            <a:spLocks noGrp="1"/>
          </p:cNvSpPr>
          <p:nvPr>
            <p:ph type="body" sz="quarter" idx="3"/>
          </p:nvPr>
        </p:nvSpPr>
        <p:spPr>
          <a:xfrm>
            <a:off x="4645025" y="1844823"/>
            <a:ext cx="4041775"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EE3C677F-74BB-44A1-A78C-E164C755B5ED}" type="slidenum">
              <a:rPr lang="fr-FR"/>
              <a:pPr>
                <a:defRPr/>
              </a:pPr>
              <a:t>‹#›</a:t>
            </a:fld>
            <a:endParaRPr lang="fr-FR" dirty="0"/>
          </a:p>
        </p:txBody>
      </p:sp>
    </p:spTree>
    <p:extLst>
      <p:ext uri="{BB962C8B-B14F-4D97-AF65-F5344CB8AC3E}">
        <p14:creationId xmlns:p14="http://schemas.microsoft.com/office/powerpoint/2010/main" val="36728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60AD2952-C8CA-4298-9C05-0B0548194CF4}" type="slidenum">
              <a:rPr lang="fr-FR"/>
              <a:pPr>
                <a:defRPr/>
              </a:pPr>
              <a:t>‹#›</a:t>
            </a:fld>
            <a:endParaRPr lang="fr-FR" dirty="0"/>
          </a:p>
        </p:txBody>
      </p:sp>
    </p:spTree>
    <p:extLst>
      <p:ext uri="{BB962C8B-B14F-4D97-AF65-F5344CB8AC3E}">
        <p14:creationId xmlns:p14="http://schemas.microsoft.com/office/powerpoint/2010/main" val="2628278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4D208F7D-CC7C-4172-BE2D-29DF22FF4249}" type="slidenum">
              <a:rPr lang="fr-FR"/>
              <a:pPr>
                <a:defRPr/>
              </a:pPr>
              <a:t>‹#›</a:t>
            </a:fld>
            <a:endParaRPr lang="fr-FR" dirty="0"/>
          </a:p>
        </p:txBody>
      </p:sp>
    </p:spTree>
    <p:extLst>
      <p:ext uri="{BB962C8B-B14F-4D97-AF65-F5344CB8AC3E}">
        <p14:creationId xmlns:p14="http://schemas.microsoft.com/office/powerpoint/2010/main" val="1321136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5569542-5DF4-4984-8DFE-CF610591BDB0}" type="slidenum">
              <a:rPr lang="fr-FR"/>
              <a:pPr>
                <a:defRPr/>
              </a:pPr>
              <a:t>‹#›</a:t>
            </a:fld>
            <a:endParaRPr lang="fr-FR" dirty="0"/>
          </a:p>
        </p:txBody>
      </p:sp>
    </p:spTree>
    <p:extLst>
      <p:ext uri="{BB962C8B-B14F-4D97-AF65-F5344CB8AC3E}">
        <p14:creationId xmlns:p14="http://schemas.microsoft.com/office/powerpoint/2010/main" val="3187248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a:t>Sebastian Lopienski – inverted CSC 2018</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916583C-83B7-48C7-A14F-8540A156A442}" type="slidenum">
              <a:rPr lang="fr-FR"/>
              <a:pPr>
                <a:defRPr/>
              </a:pPr>
              <a:t>‹#›</a:t>
            </a:fld>
            <a:endParaRPr lang="fr-FR" dirty="0"/>
          </a:p>
        </p:txBody>
      </p:sp>
    </p:spTree>
    <p:extLst>
      <p:ext uri="{BB962C8B-B14F-4D97-AF65-F5344CB8AC3E}">
        <p14:creationId xmlns:p14="http://schemas.microsoft.com/office/powerpoint/2010/main" val="194604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51519" y="836613"/>
            <a:ext cx="8744843" cy="648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9" name="Rectangle 3"/>
          <p:cNvSpPr>
            <a:spLocks noGrp="1" noChangeArrowheads="1"/>
          </p:cNvSpPr>
          <p:nvPr>
            <p:ph type="body" idx="1"/>
          </p:nvPr>
        </p:nvSpPr>
        <p:spPr bwMode="auto">
          <a:xfrm>
            <a:off x="251519" y="1628800"/>
            <a:ext cx="8744843" cy="4752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smtClean="0"/>
            </a:lvl1pPr>
          </a:lstStyle>
          <a:p>
            <a:pPr>
              <a:defRPr/>
            </a:pPr>
            <a:endParaRPr lang="fr-FR"/>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smtClean="0"/>
            </a:lvl1pPr>
          </a:lstStyle>
          <a:p>
            <a:pPr>
              <a:defRPr/>
            </a:pPr>
            <a:r>
              <a:rPr lang="fr-FR"/>
              <a:t>Sebastian Lopienski – inverted CSC 2018</a:t>
            </a:r>
            <a:endParaRPr lang="fr-FR" dirty="0"/>
          </a:p>
        </p:txBody>
      </p:sp>
      <p:sp>
        <p:nvSpPr>
          <p:cNvPr id="1030" name="Rectangle 6"/>
          <p:cNvSpPr>
            <a:spLocks noGrp="1" noChangeArrowheads="1"/>
          </p:cNvSpPr>
          <p:nvPr>
            <p:ph type="sldNum" sz="quarter" idx="4"/>
          </p:nvPr>
        </p:nvSpPr>
        <p:spPr bwMode="auto">
          <a:xfrm>
            <a:off x="6553199" y="6389241"/>
            <a:ext cx="2443163" cy="35212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799BC38-B1E0-46CB-93C7-62D565B48AD3}"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6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300">
          <a:solidFill>
            <a:schemeClr val="tx1">
              <a:lumMod val="75000"/>
              <a:lumOff val="25000"/>
            </a:schemeClr>
          </a:solidFill>
          <a:latin typeface="+mn-lt"/>
          <a:ea typeface="ＭＳ Ｐゴシック" charset="-128"/>
        </a:defRPr>
      </a:lvl2pPr>
      <a:lvl3pPr marL="1143000" indent="-228600" algn="l" rtl="0" eaLnBrk="0" fontAlgn="base" hangingPunct="0">
        <a:spcBef>
          <a:spcPct val="20000"/>
        </a:spcBef>
        <a:spcAft>
          <a:spcPct val="0"/>
        </a:spcAft>
        <a:buChar char="•"/>
        <a:defRPr sz="2000">
          <a:solidFill>
            <a:schemeClr val="tx1">
              <a:lumMod val="50000"/>
              <a:lumOff val="50000"/>
            </a:schemeClr>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ndico.cern.ch/e/iCSC-201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21.jpg"/><Relationship Id="rId7" Type="http://schemas.openxmlformats.org/officeDocument/2006/relationships/image" Target="../media/image25.jp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g"/><Relationship Id="rId9" Type="http://schemas.openxmlformats.org/officeDocument/2006/relationships/image" Target="../media/image27.jp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indico.cern.ch/event/671879/page/11702-speakers" TargetMode="External"/><Relationship Id="rId7"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jpg"/><Relationship Id="rId11" Type="http://schemas.openxmlformats.org/officeDocument/2006/relationships/image" Target="../media/image27.jpg"/><Relationship Id="rId5" Type="http://schemas.openxmlformats.org/officeDocument/2006/relationships/image" Target="../media/image21.jpg"/><Relationship Id="rId10" Type="http://schemas.openxmlformats.org/officeDocument/2006/relationships/image" Target="../media/image26.jpg"/><Relationship Id="rId4" Type="http://schemas.openxmlformats.org/officeDocument/2006/relationships/image" Target="../media/image20.png"/><Relationship Id="rId9" Type="http://schemas.openxmlformats.org/officeDocument/2006/relationships/image" Target="../media/image25.jpg"/></Relationships>
</file>

<file path=ppt/slides/_rels/slide12.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29.png"/><Relationship Id="rId7" Type="http://schemas.openxmlformats.org/officeDocument/2006/relationships/image" Target="../media/image33.jpg"/><Relationship Id="rId2" Type="http://schemas.openxmlformats.org/officeDocument/2006/relationships/image" Target="../media/image28.jpg"/><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30.jpg"/></Relationships>
</file>

<file path=ppt/slides/_rels/slide13.xml.rels><?xml version="1.0" encoding="UTF-8" standalone="yes"?>
<Relationships xmlns="http://schemas.openxmlformats.org/package/2006/relationships"><Relationship Id="rId8" Type="http://schemas.openxmlformats.org/officeDocument/2006/relationships/image" Target="../media/image40.tiff"/><Relationship Id="rId3" Type="http://schemas.openxmlformats.org/officeDocument/2006/relationships/image" Target="../media/image35.tiff"/><Relationship Id="rId7" Type="http://schemas.openxmlformats.org/officeDocument/2006/relationships/image" Target="../media/image39.tif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8.tiff"/><Relationship Id="rId5" Type="http://schemas.openxmlformats.org/officeDocument/2006/relationships/image" Target="../media/image37.tiff"/><Relationship Id="rId10" Type="http://schemas.openxmlformats.org/officeDocument/2006/relationships/image" Target="../media/image42.tiff"/><Relationship Id="rId4" Type="http://schemas.openxmlformats.org/officeDocument/2006/relationships/image" Target="../media/image36.tiff"/><Relationship Id="rId9" Type="http://schemas.openxmlformats.org/officeDocument/2006/relationships/image" Target="../media/image41.tiff"/></Relationships>
</file>

<file path=ppt/slides/_rels/slide14.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39.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671879/timetable/"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36" y="260648"/>
            <a:ext cx="4894312" cy="1902073"/>
          </a:xfrm>
        </p:spPr>
        <p:txBody>
          <a:bodyPr>
            <a:noAutofit/>
          </a:bodyPr>
          <a:lstStyle/>
          <a:p>
            <a:pPr algn="l"/>
            <a:r>
              <a:rPr lang="en-GB" dirty="0">
                <a:solidFill>
                  <a:schemeClr val="bg1">
                    <a:lumMod val="50000"/>
                  </a:schemeClr>
                </a:solidFill>
              </a:rPr>
              <a:t>Welcome to</a:t>
            </a:r>
            <a:endParaRPr lang="en-GB" sz="4400" dirty="0">
              <a:solidFill>
                <a:schemeClr val="bg1">
                  <a:lumMod val="50000"/>
                </a:schemeClr>
              </a:solidFill>
            </a:endParaRPr>
          </a:p>
        </p:txBody>
      </p:sp>
      <p:sp>
        <p:nvSpPr>
          <p:cNvPr id="3" name="Subtitle 2"/>
          <p:cNvSpPr>
            <a:spLocks noGrp="1"/>
          </p:cNvSpPr>
          <p:nvPr>
            <p:ph type="subTitle" idx="1"/>
          </p:nvPr>
        </p:nvSpPr>
        <p:spPr>
          <a:xfrm>
            <a:off x="467544" y="4786883"/>
            <a:ext cx="8352928" cy="1757213"/>
          </a:xfrm>
        </p:spPr>
        <p:txBody>
          <a:bodyPr/>
          <a:lstStyle/>
          <a:p>
            <a:r>
              <a:rPr lang="en-GB" dirty="0">
                <a:solidFill>
                  <a:schemeClr val="tx1">
                    <a:lumMod val="95000"/>
                    <a:lumOff val="5000"/>
                  </a:schemeClr>
                </a:solidFill>
                <a:hlinkClick r:id="rId3"/>
              </a:rPr>
              <a:t>http://indico.cern.ch/e/iCSC-2018</a:t>
            </a:r>
            <a:endParaRPr lang="en-GB" dirty="0">
              <a:solidFill>
                <a:schemeClr val="tx1">
                  <a:lumMod val="95000"/>
                  <a:lumOff val="5000"/>
                </a:schemeClr>
              </a:solidFill>
            </a:endParaRPr>
          </a:p>
          <a:p>
            <a:r>
              <a:rPr lang="en-GB" dirty="0">
                <a:solidFill>
                  <a:schemeClr val="tx1">
                    <a:lumMod val="95000"/>
                    <a:lumOff val="5000"/>
                  </a:schemeClr>
                </a:solidFill>
              </a:rPr>
              <a:t> </a:t>
            </a:r>
          </a:p>
          <a:p>
            <a:r>
              <a:rPr lang="en-GB" i="1" dirty="0">
                <a:solidFill>
                  <a:schemeClr val="tx1">
                    <a:lumMod val="95000"/>
                    <a:lumOff val="5000"/>
                  </a:schemeClr>
                </a:solidFill>
              </a:rPr>
              <a:t>Sebastian </a:t>
            </a:r>
            <a:r>
              <a:rPr lang="en-GB" i="1" dirty="0" err="1">
                <a:solidFill>
                  <a:schemeClr val="tx1">
                    <a:lumMod val="95000"/>
                    <a:lumOff val="5000"/>
                  </a:schemeClr>
                </a:solidFill>
              </a:rPr>
              <a:t>Lopienski</a:t>
            </a:r>
            <a:br>
              <a:rPr lang="en-GB" i="1" dirty="0">
                <a:solidFill>
                  <a:schemeClr val="tx1">
                    <a:lumMod val="95000"/>
                    <a:lumOff val="5000"/>
                  </a:schemeClr>
                </a:solidFill>
              </a:rPr>
            </a:br>
            <a:r>
              <a:rPr lang="en-GB" sz="2000" i="1" dirty="0">
                <a:solidFill>
                  <a:schemeClr val="bg1">
                    <a:lumMod val="50000"/>
                  </a:schemeClr>
                </a:solidFill>
              </a:rPr>
              <a:t>CERN School of Computing director</a:t>
            </a:r>
          </a:p>
          <a:p>
            <a:endParaRPr lang="en-GB" sz="2000" dirty="0">
              <a:solidFill>
                <a:schemeClr val="tx1">
                  <a:lumMod val="65000"/>
                  <a:lumOff val="35000"/>
                </a:schemeClr>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88224" y="146521"/>
            <a:ext cx="2447556" cy="1400002"/>
          </a:xfrm>
          <a:prstGeom prst="rect">
            <a:avLst/>
          </a:prstGeom>
        </p:spPr>
      </p:pic>
      <p:pic>
        <p:nvPicPr>
          <p:cNvPr id="7" name="Picture 6">
            <a:extLst>
              <a:ext uri="{FF2B5EF4-FFF2-40B4-BE49-F238E27FC236}">
                <a16:creationId xmlns:a16="http://schemas.microsoft.com/office/drawing/2014/main" id="{82E67162-4782-F944-99EB-FCC87F486A95}"/>
              </a:ext>
            </a:extLst>
          </p:cNvPr>
          <p:cNvPicPr>
            <a:picLocks noChangeAspect="1"/>
          </p:cNvPicPr>
          <p:nvPr/>
        </p:nvPicPr>
        <p:blipFill rotWithShape="1">
          <a:blip r:embed="rId5"/>
          <a:srcRect b="43000"/>
          <a:stretch/>
        </p:blipFill>
        <p:spPr>
          <a:xfrm>
            <a:off x="0" y="1700808"/>
            <a:ext cx="9144000" cy="2931790"/>
          </a:xfrm>
          <a:prstGeom prst="rect">
            <a:avLst/>
          </a:prstGeom>
        </p:spPr>
      </p:pic>
    </p:spTree>
    <p:extLst>
      <p:ext uri="{BB962C8B-B14F-4D97-AF65-F5344CB8AC3E}">
        <p14:creationId xmlns:p14="http://schemas.microsoft.com/office/powerpoint/2010/main" val="1837437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a:t>Topics</a:t>
            </a:r>
          </a:p>
        </p:txBody>
      </p:sp>
      <p:sp>
        <p:nvSpPr>
          <p:cNvPr id="3" name="Content Placeholder 2"/>
          <p:cNvSpPr>
            <a:spLocks noGrp="1"/>
          </p:cNvSpPr>
          <p:nvPr>
            <p:ph idx="1"/>
          </p:nvPr>
        </p:nvSpPr>
        <p:spPr>
          <a:xfrm>
            <a:off x="251519" y="980728"/>
            <a:ext cx="8744843" cy="4968552"/>
          </a:xfrm>
        </p:spPr>
        <p:txBody>
          <a:bodyPr/>
          <a:lstStyle/>
          <a:p>
            <a:pPr marL="1338263" indent="0">
              <a:lnSpc>
                <a:spcPct val="150000"/>
              </a:lnSpc>
              <a:buNone/>
            </a:pPr>
            <a:r>
              <a:rPr lang="en-US" dirty="0">
                <a:solidFill>
                  <a:srgbClr val="C00000"/>
                </a:solidFill>
              </a:rPr>
              <a:t>Backend Systems</a:t>
            </a:r>
          </a:p>
          <a:p>
            <a:pPr marL="1338263" indent="0">
              <a:lnSpc>
                <a:spcPct val="150000"/>
              </a:lnSpc>
              <a:buNone/>
            </a:pPr>
            <a:r>
              <a:rPr lang="en-US" dirty="0" err="1">
                <a:solidFill>
                  <a:srgbClr val="C00000"/>
                </a:solidFill>
              </a:rPr>
              <a:t>Blockchain</a:t>
            </a:r>
            <a:r>
              <a:rPr lang="en-US" dirty="0">
                <a:solidFill>
                  <a:srgbClr val="C00000"/>
                </a:solidFill>
              </a:rPr>
              <a:t> and Decentralized Consensus</a:t>
            </a:r>
          </a:p>
          <a:p>
            <a:pPr marL="1338263" indent="0">
              <a:lnSpc>
                <a:spcPct val="150000"/>
              </a:lnSpc>
              <a:buNone/>
            </a:pPr>
            <a:r>
              <a:rPr lang="en-US" dirty="0">
                <a:solidFill>
                  <a:srgbClr val="C00000"/>
                </a:solidFill>
              </a:rPr>
              <a:t>Complexity and Data Structures</a:t>
            </a:r>
          </a:p>
          <a:p>
            <a:pPr marL="1338263" indent="0">
              <a:lnSpc>
                <a:spcPct val="150000"/>
              </a:lnSpc>
              <a:buNone/>
            </a:pPr>
            <a:r>
              <a:rPr lang="en-US" dirty="0">
                <a:solidFill>
                  <a:srgbClr val="C00000"/>
                </a:solidFill>
              </a:rPr>
              <a:t>Bayesian Data Analysis</a:t>
            </a:r>
          </a:p>
          <a:p>
            <a:pPr marL="1338263" indent="0">
              <a:lnSpc>
                <a:spcPct val="150000"/>
              </a:lnSpc>
              <a:buNone/>
            </a:pPr>
            <a:r>
              <a:rPr lang="en-US" dirty="0">
                <a:solidFill>
                  <a:srgbClr val="C00000"/>
                </a:solidFill>
              </a:rPr>
              <a:t>Identity Federation</a:t>
            </a:r>
          </a:p>
          <a:p>
            <a:pPr marL="1338263" indent="0">
              <a:lnSpc>
                <a:spcPct val="150000"/>
              </a:lnSpc>
              <a:buNone/>
            </a:pPr>
            <a:r>
              <a:rPr lang="en-US" dirty="0">
                <a:solidFill>
                  <a:srgbClr val="C00000"/>
                </a:solidFill>
              </a:rPr>
              <a:t>Medical Imaging</a:t>
            </a:r>
          </a:p>
          <a:p>
            <a:pPr marL="1338263" indent="0">
              <a:lnSpc>
                <a:spcPct val="150000"/>
              </a:lnSpc>
              <a:buNone/>
            </a:pPr>
            <a:r>
              <a:rPr lang="en-US" dirty="0">
                <a:solidFill>
                  <a:srgbClr val="C00000"/>
                </a:solidFill>
              </a:rPr>
              <a:t>Parallel Programming with </a:t>
            </a:r>
            <a:r>
              <a:rPr lang="en-US" dirty="0" err="1">
                <a:solidFill>
                  <a:srgbClr val="C00000"/>
                </a:solidFill>
              </a:rPr>
              <a:t>OpenMP</a:t>
            </a:r>
            <a:endParaRPr lang="en-US" dirty="0">
              <a:solidFill>
                <a:srgbClr val="C00000"/>
              </a:solidFill>
            </a:endParaRPr>
          </a:p>
          <a:p>
            <a:pPr marL="1338263" indent="0">
              <a:lnSpc>
                <a:spcPct val="150000"/>
              </a:lnSpc>
              <a:buNone/>
            </a:pPr>
            <a:r>
              <a:rPr lang="en-US" dirty="0">
                <a:solidFill>
                  <a:srgbClr val="C00000"/>
                </a:solidFill>
              </a:rPr>
              <a:t>Parallel Programming Patterns</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10</a:t>
            </a:fld>
            <a:endParaRPr lang="fr-FR" dirty="0"/>
          </a:p>
        </p:txBody>
      </p:sp>
      <p:pic>
        <p:nvPicPr>
          <p:cNvPr id="8" name="Picture 7">
            <a:extLst>
              <a:ext uri="{FF2B5EF4-FFF2-40B4-BE49-F238E27FC236}">
                <a16:creationId xmlns:a16="http://schemas.microsoft.com/office/drawing/2014/main" id="{124F153E-8D3C-6743-9033-450B8F0E38B8}"/>
              </a:ext>
            </a:extLst>
          </p:cNvPr>
          <p:cNvPicPr>
            <a:picLocks noChangeAspect="1"/>
          </p:cNvPicPr>
          <p:nvPr/>
        </p:nvPicPr>
        <p:blipFill>
          <a:blip r:embed="rId2"/>
          <a:stretch>
            <a:fillRect/>
          </a:stretch>
        </p:blipFill>
        <p:spPr>
          <a:xfrm>
            <a:off x="899592" y="1046329"/>
            <a:ext cx="540000" cy="654479"/>
          </a:xfrm>
          <a:prstGeom prst="rect">
            <a:avLst/>
          </a:prstGeom>
        </p:spPr>
      </p:pic>
      <p:pic>
        <p:nvPicPr>
          <p:cNvPr id="11" name="Picture 10">
            <a:extLst>
              <a:ext uri="{FF2B5EF4-FFF2-40B4-BE49-F238E27FC236}">
                <a16:creationId xmlns:a16="http://schemas.microsoft.com/office/drawing/2014/main" id="{0E1A1B70-3A78-7144-97E8-10BB27F7726C}"/>
              </a:ext>
            </a:extLst>
          </p:cNvPr>
          <p:cNvPicPr>
            <a:picLocks noChangeAspect="1"/>
          </p:cNvPicPr>
          <p:nvPr/>
        </p:nvPicPr>
        <p:blipFill>
          <a:blip r:embed="rId3"/>
          <a:stretch>
            <a:fillRect/>
          </a:stretch>
        </p:blipFill>
        <p:spPr>
          <a:xfrm>
            <a:off x="899592" y="4339362"/>
            <a:ext cx="540000" cy="576818"/>
          </a:xfrm>
          <a:prstGeom prst="rect">
            <a:avLst/>
          </a:prstGeom>
        </p:spPr>
      </p:pic>
      <p:pic>
        <p:nvPicPr>
          <p:cNvPr id="14" name="Picture 13">
            <a:extLst>
              <a:ext uri="{FF2B5EF4-FFF2-40B4-BE49-F238E27FC236}">
                <a16:creationId xmlns:a16="http://schemas.microsoft.com/office/drawing/2014/main" id="{027C3CED-87B4-DB48-B2AE-2C493DC165C3}"/>
              </a:ext>
            </a:extLst>
          </p:cNvPr>
          <p:cNvPicPr>
            <a:picLocks noChangeAspect="1"/>
          </p:cNvPicPr>
          <p:nvPr/>
        </p:nvPicPr>
        <p:blipFill>
          <a:blip r:embed="rId4"/>
          <a:stretch>
            <a:fillRect/>
          </a:stretch>
        </p:blipFill>
        <p:spPr>
          <a:xfrm>
            <a:off x="899592" y="3766300"/>
            <a:ext cx="540000" cy="540000"/>
          </a:xfrm>
          <a:prstGeom prst="rect">
            <a:avLst/>
          </a:prstGeom>
        </p:spPr>
      </p:pic>
      <p:pic>
        <p:nvPicPr>
          <p:cNvPr id="17" name="Picture 16">
            <a:extLst>
              <a:ext uri="{FF2B5EF4-FFF2-40B4-BE49-F238E27FC236}">
                <a16:creationId xmlns:a16="http://schemas.microsoft.com/office/drawing/2014/main" id="{1FF6E901-E666-FE4E-B8FF-C1B6CF3F37DF}"/>
              </a:ext>
            </a:extLst>
          </p:cNvPr>
          <p:cNvPicPr>
            <a:picLocks noChangeAspect="1"/>
          </p:cNvPicPr>
          <p:nvPr/>
        </p:nvPicPr>
        <p:blipFill>
          <a:blip r:embed="rId5"/>
          <a:stretch>
            <a:fillRect/>
          </a:stretch>
        </p:blipFill>
        <p:spPr>
          <a:xfrm>
            <a:off x="899592" y="3013238"/>
            <a:ext cx="540000" cy="720000"/>
          </a:xfrm>
          <a:prstGeom prst="rect">
            <a:avLst/>
          </a:prstGeom>
        </p:spPr>
      </p:pic>
      <p:pic>
        <p:nvPicPr>
          <p:cNvPr id="20" name="Picture 19">
            <a:extLst>
              <a:ext uri="{FF2B5EF4-FFF2-40B4-BE49-F238E27FC236}">
                <a16:creationId xmlns:a16="http://schemas.microsoft.com/office/drawing/2014/main" id="{73490DC8-3F3F-D942-AE53-051E2D694396}"/>
              </a:ext>
            </a:extLst>
          </p:cNvPr>
          <p:cNvPicPr>
            <a:picLocks noChangeAspect="1"/>
          </p:cNvPicPr>
          <p:nvPr/>
        </p:nvPicPr>
        <p:blipFill>
          <a:blip r:embed="rId6"/>
          <a:stretch>
            <a:fillRect/>
          </a:stretch>
        </p:blipFill>
        <p:spPr>
          <a:xfrm>
            <a:off x="899592" y="4949242"/>
            <a:ext cx="540000" cy="774782"/>
          </a:xfrm>
          <a:prstGeom prst="rect">
            <a:avLst/>
          </a:prstGeom>
        </p:spPr>
      </p:pic>
      <p:pic>
        <p:nvPicPr>
          <p:cNvPr id="23" name="Picture 22">
            <a:extLst>
              <a:ext uri="{FF2B5EF4-FFF2-40B4-BE49-F238E27FC236}">
                <a16:creationId xmlns:a16="http://schemas.microsoft.com/office/drawing/2014/main" id="{043F5F61-3E93-3F48-9666-085486C6D9FD}"/>
              </a:ext>
            </a:extLst>
          </p:cNvPr>
          <p:cNvPicPr>
            <a:picLocks noChangeAspect="1"/>
          </p:cNvPicPr>
          <p:nvPr/>
        </p:nvPicPr>
        <p:blipFill>
          <a:blip r:embed="rId7"/>
          <a:stretch>
            <a:fillRect/>
          </a:stretch>
        </p:blipFill>
        <p:spPr>
          <a:xfrm>
            <a:off x="899592" y="5757088"/>
            <a:ext cx="540000" cy="624240"/>
          </a:xfrm>
          <a:prstGeom prst="rect">
            <a:avLst/>
          </a:prstGeom>
        </p:spPr>
      </p:pic>
      <p:pic>
        <p:nvPicPr>
          <p:cNvPr id="25" name="Picture 24">
            <a:extLst>
              <a:ext uri="{FF2B5EF4-FFF2-40B4-BE49-F238E27FC236}">
                <a16:creationId xmlns:a16="http://schemas.microsoft.com/office/drawing/2014/main" id="{0FE031B1-73AC-8C43-8963-FCBC95DE7788}"/>
              </a:ext>
            </a:extLst>
          </p:cNvPr>
          <p:cNvPicPr>
            <a:picLocks noChangeAspect="1"/>
          </p:cNvPicPr>
          <p:nvPr/>
        </p:nvPicPr>
        <p:blipFill>
          <a:blip r:embed="rId8"/>
          <a:stretch>
            <a:fillRect/>
          </a:stretch>
        </p:blipFill>
        <p:spPr>
          <a:xfrm>
            <a:off x="899592" y="2427995"/>
            <a:ext cx="540000" cy="552181"/>
          </a:xfrm>
          <a:prstGeom prst="rect">
            <a:avLst/>
          </a:prstGeom>
        </p:spPr>
      </p:pic>
      <p:pic>
        <p:nvPicPr>
          <p:cNvPr id="27" name="Picture 26">
            <a:extLst>
              <a:ext uri="{FF2B5EF4-FFF2-40B4-BE49-F238E27FC236}">
                <a16:creationId xmlns:a16="http://schemas.microsoft.com/office/drawing/2014/main" id="{4F51930C-18F3-F346-AE14-FC399ED905B5}"/>
              </a:ext>
            </a:extLst>
          </p:cNvPr>
          <p:cNvPicPr>
            <a:picLocks noChangeAspect="1"/>
          </p:cNvPicPr>
          <p:nvPr/>
        </p:nvPicPr>
        <p:blipFill>
          <a:blip r:embed="rId9"/>
          <a:stretch>
            <a:fillRect/>
          </a:stretch>
        </p:blipFill>
        <p:spPr>
          <a:xfrm>
            <a:off x="899592" y="1733870"/>
            <a:ext cx="540000" cy="661063"/>
          </a:xfrm>
          <a:prstGeom prst="rect">
            <a:avLst/>
          </a:prstGeom>
        </p:spPr>
      </p:pic>
    </p:spTree>
    <p:extLst>
      <p:ext uri="{BB962C8B-B14F-4D97-AF65-F5344CB8AC3E}">
        <p14:creationId xmlns:p14="http://schemas.microsoft.com/office/powerpoint/2010/main" val="411456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188541"/>
            <a:ext cx="8744843" cy="648171"/>
          </a:xfrm>
        </p:spPr>
        <p:txBody>
          <a:bodyPr/>
          <a:lstStyle/>
          <a:p>
            <a:r>
              <a:rPr lang="en-US" dirty="0"/>
              <a:t>Lecturers </a:t>
            </a:r>
            <a:br>
              <a:rPr lang="en-US" dirty="0"/>
            </a:br>
            <a:r>
              <a:rPr lang="en-US" sz="2000" dirty="0">
                <a:hlinkClick r:id="rId3"/>
              </a:rPr>
              <a:t>https://indico.cern.ch/event/671879/page/11702-speakers</a:t>
            </a:r>
            <a:r>
              <a:rPr lang="en-US" sz="2000" dirty="0"/>
              <a:t> </a:t>
            </a:r>
            <a:endParaRPr lang="en-US" sz="1800" dirty="0"/>
          </a:p>
        </p:txBody>
      </p:sp>
      <p:sp>
        <p:nvSpPr>
          <p:cNvPr id="20" name="Rectangle 19"/>
          <p:cNvSpPr/>
          <p:nvPr/>
        </p:nvSpPr>
        <p:spPr>
          <a:xfrm>
            <a:off x="6588224" y="2804735"/>
            <a:ext cx="2480937" cy="923330"/>
          </a:xfrm>
          <a:prstGeom prst="rect">
            <a:avLst/>
          </a:prstGeom>
        </p:spPr>
        <p:txBody>
          <a:bodyPr wrap="square">
            <a:spAutoFit/>
          </a:bodyPr>
          <a:lstStyle/>
          <a:p>
            <a:pPr algn="ctr"/>
            <a:r>
              <a:rPr lang="en-US" dirty="0"/>
              <a:t>Gabriele </a:t>
            </a:r>
            <a:r>
              <a:rPr lang="en-US" dirty="0" err="1"/>
              <a:t>Fronzé</a:t>
            </a:r>
            <a:br>
              <a:rPr lang="en-US" dirty="0"/>
            </a:br>
            <a:r>
              <a:rPr lang="en-US" i="1" dirty="0">
                <a:solidFill>
                  <a:schemeClr val="bg1">
                    <a:lumMod val="50000"/>
                  </a:schemeClr>
                </a:solidFill>
              </a:rPr>
              <a:t>INFN Torino (IT),</a:t>
            </a:r>
            <a:br>
              <a:rPr lang="en-US" i="1" dirty="0">
                <a:solidFill>
                  <a:schemeClr val="bg1">
                    <a:lumMod val="50000"/>
                  </a:schemeClr>
                </a:solidFill>
              </a:rPr>
            </a:br>
            <a:r>
              <a:rPr lang="en-US" i="1" dirty="0" err="1">
                <a:solidFill>
                  <a:schemeClr val="bg1">
                    <a:lumMod val="50000"/>
                  </a:schemeClr>
                </a:solidFill>
              </a:rPr>
              <a:t>Subatech</a:t>
            </a:r>
            <a:r>
              <a:rPr lang="en-US" i="1" dirty="0">
                <a:solidFill>
                  <a:schemeClr val="bg1">
                    <a:lumMod val="50000"/>
                  </a:schemeClr>
                </a:solidFill>
              </a:rPr>
              <a:t> Nantes (FR)</a:t>
            </a:r>
          </a:p>
        </p:txBody>
      </p:sp>
      <p:sp>
        <p:nvSpPr>
          <p:cNvPr id="34" name="Slide Number Placeholder 33"/>
          <p:cNvSpPr>
            <a:spLocks noGrp="1"/>
          </p:cNvSpPr>
          <p:nvPr>
            <p:ph type="sldNum" sz="quarter" idx="12"/>
          </p:nvPr>
        </p:nvSpPr>
        <p:spPr/>
        <p:txBody>
          <a:bodyPr/>
          <a:lstStyle/>
          <a:p>
            <a:pPr>
              <a:defRPr/>
            </a:pPr>
            <a:fld id="{6843C2BB-0BC1-4280-9510-6EBE6484FF4A}" type="slidenum">
              <a:rPr lang="fr-FR" smtClean="0"/>
              <a:pPr>
                <a:defRPr/>
              </a:pPr>
              <a:t>11</a:t>
            </a:fld>
            <a:endParaRPr lang="fr-FR" dirty="0"/>
          </a:p>
        </p:txBody>
      </p:sp>
      <p:pic>
        <p:nvPicPr>
          <p:cNvPr id="22" name="Picture 21">
            <a:extLst>
              <a:ext uri="{FF2B5EF4-FFF2-40B4-BE49-F238E27FC236}">
                <a16:creationId xmlns:a16="http://schemas.microsoft.com/office/drawing/2014/main" id="{E8BC0DE0-BC7D-9046-9A43-0E5DEE8C0A90}"/>
              </a:ext>
            </a:extLst>
          </p:cNvPr>
          <p:cNvPicPr>
            <a:picLocks noChangeAspect="1"/>
          </p:cNvPicPr>
          <p:nvPr/>
        </p:nvPicPr>
        <p:blipFill>
          <a:blip r:embed="rId4"/>
          <a:stretch>
            <a:fillRect/>
          </a:stretch>
        </p:blipFill>
        <p:spPr>
          <a:xfrm>
            <a:off x="7020272" y="4166657"/>
            <a:ext cx="1336635" cy="1620000"/>
          </a:xfrm>
          <a:prstGeom prst="rect">
            <a:avLst/>
          </a:prstGeom>
        </p:spPr>
      </p:pic>
      <p:pic>
        <p:nvPicPr>
          <p:cNvPr id="28" name="Picture 27">
            <a:extLst>
              <a:ext uri="{FF2B5EF4-FFF2-40B4-BE49-F238E27FC236}">
                <a16:creationId xmlns:a16="http://schemas.microsoft.com/office/drawing/2014/main" id="{56BD0B95-F67C-5B4B-B193-C6C329DBDC48}"/>
              </a:ext>
            </a:extLst>
          </p:cNvPr>
          <p:cNvPicPr>
            <a:picLocks noChangeAspect="1"/>
          </p:cNvPicPr>
          <p:nvPr/>
        </p:nvPicPr>
        <p:blipFill>
          <a:blip r:embed="rId5"/>
          <a:stretch>
            <a:fillRect/>
          </a:stretch>
        </p:blipFill>
        <p:spPr>
          <a:xfrm>
            <a:off x="4783596" y="4166657"/>
            <a:ext cx="1516596" cy="1620000"/>
          </a:xfrm>
          <a:prstGeom prst="rect">
            <a:avLst/>
          </a:prstGeom>
        </p:spPr>
      </p:pic>
      <p:pic>
        <p:nvPicPr>
          <p:cNvPr id="35" name="Picture 34">
            <a:extLst>
              <a:ext uri="{FF2B5EF4-FFF2-40B4-BE49-F238E27FC236}">
                <a16:creationId xmlns:a16="http://schemas.microsoft.com/office/drawing/2014/main" id="{39902EEE-983E-984B-B9DA-F88FFFCB36D6}"/>
              </a:ext>
            </a:extLst>
          </p:cNvPr>
          <p:cNvPicPr>
            <a:picLocks noChangeAspect="1"/>
          </p:cNvPicPr>
          <p:nvPr/>
        </p:nvPicPr>
        <p:blipFill>
          <a:blip r:embed="rId6"/>
          <a:stretch>
            <a:fillRect/>
          </a:stretch>
        </p:blipFill>
        <p:spPr>
          <a:xfrm>
            <a:off x="2411760" y="4166657"/>
            <a:ext cx="1620000" cy="1620000"/>
          </a:xfrm>
          <a:prstGeom prst="rect">
            <a:avLst/>
          </a:prstGeom>
        </p:spPr>
      </p:pic>
      <p:pic>
        <p:nvPicPr>
          <p:cNvPr id="36" name="Picture 35">
            <a:extLst>
              <a:ext uri="{FF2B5EF4-FFF2-40B4-BE49-F238E27FC236}">
                <a16:creationId xmlns:a16="http://schemas.microsoft.com/office/drawing/2014/main" id="{BD96D2B8-191A-FE46-A589-63B3D31A2E6D}"/>
              </a:ext>
            </a:extLst>
          </p:cNvPr>
          <p:cNvPicPr>
            <a:picLocks noChangeAspect="1"/>
          </p:cNvPicPr>
          <p:nvPr/>
        </p:nvPicPr>
        <p:blipFill>
          <a:blip r:embed="rId7"/>
          <a:stretch>
            <a:fillRect/>
          </a:stretch>
        </p:blipFill>
        <p:spPr>
          <a:xfrm>
            <a:off x="440365" y="4166657"/>
            <a:ext cx="1215000" cy="1620000"/>
          </a:xfrm>
          <a:prstGeom prst="rect">
            <a:avLst/>
          </a:prstGeom>
        </p:spPr>
      </p:pic>
      <p:pic>
        <p:nvPicPr>
          <p:cNvPr id="37" name="Picture 36">
            <a:extLst>
              <a:ext uri="{FF2B5EF4-FFF2-40B4-BE49-F238E27FC236}">
                <a16:creationId xmlns:a16="http://schemas.microsoft.com/office/drawing/2014/main" id="{494A4741-E182-2D42-8699-A82CBD486EC7}"/>
              </a:ext>
            </a:extLst>
          </p:cNvPr>
          <p:cNvPicPr>
            <a:picLocks noChangeAspect="1"/>
          </p:cNvPicPr>
          <p:nvPr/>
        </p:nvPicPr>
        <p:blipFill>
          <a:blip r:embed="rId8"/>
          <a:stretch>
            <a:fillRect/>
          </a:stretch>
        </p:blipFill>
        <p:spPr>
          <a:xfrm>
            <a:off x="7227815" y="1215747"/>
            <a:ext cx="1129092" cy="1620000"/>
          </a:xfrm>
          <a:prstGeom prst="rect">
            <a:avLst/>
          </a:prstGeom>
        </p:spPr>
      </p:pic>
      <p:pic>
        <p:nvPicPr>
          <p:cNvPr id="38" name="Picture 37">
            <a:extLst>
              <a:ext uri="{FF2B5EF4-FFF2-40B4-BE49-F238E27FC236}">
                <a16:creationId xmlns:a16="http://schemas.microsoft.com/office/drawing/2014/main" id="{63380A17-2718-8E4D-9261-D3BA014E033B}"/>
              </a:ext>
            </a:extLst>
          </p:cNvPr>
          <p:cNvPicPr>
            <a:picLocks noChangeAspect="1"/>
          </p:cNvPicPr>
          <p:nvPr/>
        </p:nvPicPr>
        <p:blipFill>
          <a:blip r:embed="rId9"/>
          <a:stretch>
            <a:fillRect/>
          </a:stretch>
        </p:blipFill>
        <p:spPr>
          <a:xfrm>
            <a:off x="4682784" y="1215747"/>
            <a:ext cx="1401384" cy="1620000"/>
          </a:xfrm>
          <a:prstGeom prst="rect">
            <a:avLst/>
          </a:prstGeom>
        </p:spPr>
      </p:pic>
      <p:pic>
        <p:nvPicPr>
          <p:cNvPr id="39" name="Picture 38">
            <a:extLst>
              <a:ext uri="{FF2B5EF4-FFF2-40B4-BE49-F238E27FC236}">
                <a16:creationId xmlns:a16="http://schemas.microsoft.com/office/drawing/2014/main" id="{3EFF87D5-7E17-B046-AD7F-4C8A26D1C735}"/>
              </a:ext>
            </a:extLst>
          </p:cNvPr>
          <p:cNvPicPr>
            <a:picLocks noChangeAspect="1"/>
          </p:cNvPicPr>
          <p:nvPr/>
        </p:nvPicPr>
        <p:blipFill>
          <a:blip r:embed="rId10"/>
          <a:stretch>
            <a:fillRect/>
          </a:stretch>
        </p:blipFill>
        <p:spPr>
          <a:xfrm>
            <a:off x="2411673" y="1215747"/>
            <a:ext cx="1584263" cy="1620000"/>
          </a:xfrm>
          <a:prstGeom prst="rect">
            <a:avLst/>
          </a:prstGeom>
        </p:spPr>
      </p:pic>
      <p:pic>
        <p:nvPicPr>
          <p:cNvPr id="40" name="Picture 39">
            <a:extLst>
              <a:ext uri="{FF2B5EF4-FFF2-40B4-BE49-F238E27FC236}">
                <a16:creationId xmlns:a16="http://schemas.microsoft.com/office/drawing/2014/main" id="{1B9B38CE-D16D-C448-9D23-1ACFD80BC540}"/>
              </a:ext>
            </a:extLst>
          </p:cNvPr>
          <p:cNvPicPr>
            <a:picLocks noChangeAspect="1"/>
          </p:cNvPicPr>
          <p:nvPr/>
        </p:nvPicPr>
        <p:blipFill>
          <a:blip r:embed="rId11"/>
          <a:stretch>
            <a:fillRect/>
          </a:stretch>
        </p:blipFill>
        <p:spPr>
          <a:xfrm>
            <a:off x="440365" y="1215747"/>
            <a:ext cx="1323323" cy="1620000"/>
          </a:xfrm>
          <a:prstGeom prst="rect">
            <a:avLst/>
          </a:prstGeom>
        </p:spPr>
      </p:pic>
      <p:sp>
        <p:nvSpPr>
          <p:cNvPr id="41" name="Rectangle 40">
            <a:extLst>
              <a:ext uri="{FF2B5EF4-FFF2-40B4-BE49-F238E27FC236}">
                <a16:creationId xmlns:a16="http://schemas.microsoft.com/office/drawing/2014/main" id="{2401EECA-CAD8-DC46-8923-4A97A9CDAC67}"/>
              </a:ext>
            </a:extLst>
          </p:cNvPr>
          <p:cNvSpPr/>
          <p:nvPr/>
        </p:nvSpPr>
        <p:spPr>
          <a:xfrm>
            <a:off x="49512" y="5818038"/>
            <a:ext cx="2146224" cy="923330"/>
          </a:xfrm>
          <a:prstGeom prst="rect">
            <a:avLst/>
          </a:prstGeom>
        </p:spPr>
        <p:txBody>
          <a:bodyPr wrap="square">
            <a:spAutoFit/>
          </a:bodyPr>
          <a:lstStyle/>
          <a:p>
            <a:pPr algn="ctr"/>
            <a:r>
              <a:rPr lang="en-US" dirty="0"/>
              <a:t>Christian Graf</a:t>
            </a:r>
            <a:br>
              <a:rPr lang="en-US" dirty="0"/>
            </a:br>
            <a:r>
              <a:rPr lang="en-US" i="1" dirty="0">
                <a:solidFill>
                  <a:schemeClr val="bg1">
                    <a:lumMod val="50000"/>
                  </a:schemeClr>
                </a:solidFill>
              </a:rPr>
              <a:t>Max Planck Institute (Germany)</a:t>
            </a:r>
          </a:p>
        </p:txBody>
      </p:sp>
      <p:sp>
        <p:nvSpPr>
          <p:cNvPr id="42" name="Rectangle 41">
            <a:extLst>
              <a:ext uri="{FF2B5EF4-FFF2-40B4-BE49-F238E27FC236}">
                <a16:creationId xmlns:a16="http://schemas.microsoft.com/office/drawing/2014/main" id="{C8828A33-7BBD-8C43-A2F1-796B2A2A2051}"/>
              </a:ext>
            </a:extLst>
          </p:cNvPr>
          <p:cNvSpPr/>
          <p:nvPr/>
        </p:nvSpPr>
        <p:spPr>
          <a:xfrm>
            <a:off x="2503092" y="5818038"/>
            <a:ext cx="1608702" cy="646331"/>
          </a:xfrm>
          <a:prstGeom prst="rect">
            <a:avLst/>
          </a:prstGeom>
        </p:spPr>
        <p:txBody>
          <a:bodyPr wrap="square">
            <a:spAutoFit/>
          </a:bodyPr>
          <a:lstStyle/>
          <a:p>
            <a:pPr algn="ctr"/>
            <a:r>
              <a:rPr lang="en-US" dirty="0"/>
              <a:t>Hannah Short</a:t>
            </a:r>
            <a:br>
              <a:rPr lang="en-US" dirty="0"/>
            </a:br>
            <a:r>
              <a:rPr lang="en-US" i="1" dirty="0">
                <a:solidFill>
                  <a:schemeClr val="bg1">
                    <a:lumMod val="50000"/>
                  </a:schemeClr>
                </a:solidFill>
              </a:rPr>
              <a:t>CERN</a:t>
            </a:r>
          </a:p>
        </p:txBody>
      </p:sp>
      <p:sp>
        <p:nvSpPr>
          <p:cNvPr id="43" name="Rectangle 42">
            <a:extLst>
              <a:ext uri="{FF2B5EF4-FFF2-40B4-BE49-F238E27FC236}">
                <a16:creationId xmlns:a16="http://schemas.microsoft.com/office/drawing/2014/main" id="{08388B34-4FAC-5B4B-99DD-3BCDC4AD45A9}"/>
              </a:ext>
            </a:extLst>
          </p:cNvPr>
          <p:cNvSpPr/>
          <p:nvPr/>
        </p:nvSpPr>
        <p:spPr>
          <a:xfrm>
            <a:off x="4419150" y="5818038"/>
            <a:ext cx="1991838" cy="646331"/>
          </a:xfrm>
          <a:prstGeom prst="rect">
            <a:avLst/>
          </a:prstGeom>
        </p:spPr>
        <p:txBody>
          <a:bodyPr wrap="square">
            <a:spAutoFit/>
          </a:bodyPr>
          <a:lstStyle/>
          <a:p>
            <a:pPr algn="ctr"/>
            <a:r>
              <a:rPr lang="en-US" dirty="0"/>
              <a:t>Victoria </a:t>
            </a:r>
            <a:r>
              <a:rPr lang="en-US" dirty="0" err="1"/>
              <a:t>Tokareva</a:t>
            </a:r>
            <a:br>
              <a:rPr lang="en-US" dirty="0"/>
            </a:br>
            <a:r>
              <a:rPr lang="en-US" i="1" dirty="0">
                <a:solidFill>
                  <a:schemeClr val="bg1">
                    <a:lumMod val="50000"/>
                  </a:schemeClr>
                </a:solidFill>
              </a:rPr>
              <a:t>JINR (Russia)</a:t>
            </a:r>
          </a:p>
        </p:txBody>
      </p:sp>
      <p:sp>
        <p:nvSpPr>
          <p:cNvPr id="44" name="Rectangle 43">
            <a:extLst>
              <a:ext uri="{FF2B5EF4-FFF2-40B4-BE49-F238E27FC236}">
                <a16:creationId xmlns:a16="http://schemas.microsoft.com/office/drawing/2014/main" id="{527551E4-7D39-F14B-90A8-5675CF523279}"/>
              </a:ext>
            </a:extLst>
          </p:cNvPr>
          <p:cNvSpPr/>
          <p:nvPr/>
        </p:nvSpPr>
        <p:spPr>
          <a:xfrm>
            <a:off x="6718344" y="5818038"/>
            <a:ext cx="2390160" cy="646331"/>
          </a:xfrm>
          <a:prstGeom prst="rect">
            <a:avLst/>
          </a:prstGeom>
        </p:spPr>
        <p:txBody>
          <a:bodyPr wrap="square">
            <a:spAutoFit/>
          </a:bodyPr>
          <a:lstStyle/>
          <a:p>
            <a:pPr algn="ctr"/>
            <a:r>
              <a:rPr lang="en-US" dirty="0"/>
              <a:t>Georgios </a:t>
            </a:r>
            <a:r>
              <a:rPr lang="en-US" dirty="0" err="1"/>
              <a:t>Voulgarakis</a:t>
            </a:r>
            <a:br>
              <a:rPr lang="en-US" dirty="0"/>
            </a:br>
            <a:r>
              <a:rPr lang="en-US" i="1" dirty="0">
                <a:solidFill>
                  <a:schemeClr val="bg1">
                    <a:lumMod val="50000"/>
                  </a:schemeClr>
                </a:solidFill>
              </a:rPr>
              <a:t>CERN</a:t>
            </a:r>
          </a:p>
        </p:txBody>
      </p:sp>
      <p:sp>
        <p:nvSpPr>
          <p:cNvPr id="46" name="Rectangle 45">
            <a:extLst>
              <a:ext uri="{FF2B5EF4-FFF2-40B4-BE49-F238E27FC236}">
                <a16:creationId xmlns:a16="http://schemas.microsoft.com/office/drawing/2014/main" id="{FFC62F71-57EE-B843-8089-F5EF52EF6A09}"/>
              </a:ext>
            </a:extLst>
          </p:cNvPr>
          <p:cNvSpPr/>
          <p:nvPr/>
        </p:nvSpPr>
        <p:spPr>
          <a:xfrm>
            <a:off x="4132401" y="2804735"/>
            <a:ext cx="2171728" cy="1200329"/>
          </a:xfrm>
          <a:prstGeom prst="rect">
            <a:avLst/>
          </a:prstGeom>
        </p:spPr>
        <p:txBody>
          <a:bodyPr wrap="square">
            <a:spAutoFit/>
          </a:bodyPr>
          <a:lstStyle/>
          <a:p>
            <a:pPr algn="ctr"/>
            <a:r>
              <a:rPr lang="en-US" dirty="0" err="1"/>
              <a:t>Plácido</a:t>
            </a:r>
            <a:r>
              <a:rPr lang="en-US" dirty="0"/>
              <a:t> </a:t>
            </a:r>
            <a:r>
              <a:rPr lang="en-US" dirty="0" err="1"/>
              <a:t>Fernández</a:t>
            </a:r>
            <a:br>
              <a:rPr lang="en-US" dirty="0"/>
            </a:br>
            <a:r>
              <a:rPr lang="en-US" i="1" dirty="0">
                <a:solidFill>
                  <a:schemeClr val="bg1">
                    <a:lumMod val="50000"/>
                  </a:schemeClr>
                </a:solidFill>
              </a:rPr>
              <a:t>CERN, and University Carlos III of Madrid (Spain)</a:t>
            </a:r>
          </a:p>
        </p:txBody>
      </p:sp>
      <p:sp>
        <p:nvSpPr>
          <p:cNvPr id="47" name="Rectangle 46">
            <a:extLst>
              <a:ext uri="{FF2B5EF4-FFF2-40B4-BE49-F238E27FC236}">
                <a16:creationId xmlns:a16="http://schemas.microsoft.com/office/drawing/2014/main" id="{9D99DE54-710F-8244-9FF2-ABA319D75A2F}"/>
              </a:ext>
            </a:extLst>
          </p:cNvPr>
          <p:cNvSpPr/>
          <p:nvPr/>
        </p:nvSpPr>
        <p:spPr>
          <a:xfrm>
            <a:off x="2188599" y="2804735"/>
            <a:ext cx="1659708" cy="923330"/>
          </a:xfrm>
          <a:prstGeom prst="rect">
            <a:avLst/>
          </a:prstGeom>
        </p:spPr>
        <p:txBody>
          <a:bodyPr wrap="square">
            <a:spAutoFit/>
          </a:bodyPr>
          <a:lstStyle/>
          <a:p>
            <a:pPr algn="ctr"/>
            <a:r>
              <a:rPr lang="en-US" dirty="0" err="1"/>
              <a:t>Lennaert</a:t>
            </a:r>
            <a:r>
              <a:rPr lang="en-US" dirty="0"/>
              <a:t> Bel</a:t>
            </a:r>
            <a:br>
              <a:rPr lang="en-US" dirty="0"/>
            </a:br>
            <a:r>
              <a:rPr lang="en-US" i="1" dirty="0" err="1">
                <a:solidFill>
                  <a:schemeClr val="bg1">
                    <a:lumMod val="50000"/>
                  </a:schemeClr>
                </a:solidFill>
              </a:rPr>
              <a:t>Nikhef</a:t>
            </a:r>
            <a:r>
              <a:rPr lang="en-US" i="1" dirty="0">
                <a:solidFill>
                  <a:schemeClr val="bg1">
                    <a:lumMod val="50000"/>
                  </a:schemeClr>
                </a:solidFill>
              </a:rPr>
              <a:t> </a:t>
            </a:r>
            <a:br>
              <a:rPr lang="en-US" i="1" dirty="0">
                <a:solidFill>
                  <a:schemeClr val="bg1">
                    <a:lumMod val="50000"/>
                  </a:schemeClr>
                </a:solidFill>
              </a:rPr>
            </a:br>
            <a:r>
              <a:rPr lang="en-US" i="1" dirty="0">
                <a:solidFill>
                  <a:schemeClr val="bg1">
                    <a:lumMod val="50000"/>
                  </a:schemeClr>
                </a:solidFill>
              </a:rPr>
              <a:t>(Netherlands)</a:t>
            </a:r>
          </a:p>
        </p:txBody>
      </p:sp>
      <p:sp>
        <p:nvSpPr>
          <p:cNvPr id="48" name="Rectangle 47">
            <a:extLst>
              <a:ext uri="{FF2B5EF4-FFF2-40B4-BE49-F238E27FC236}">
                <a16:creationId xmlns:a16="http://schemas.microsoft.com/office/drawing/2014/main" id="{609CD274-1C21-C342-8656-3EFE476D4C4E}"/>
              </a:ext>
            </a:extLst>
          </p:cNvPr>
          <p:cNvSpPr/>
          <p:nvPr/>
        </p:nvSpPr>
        <p:spPr>
          <a:xfrm>
            <a:off x="35496" y="2804735"/>
            <a:ext cx="1869009" cy="923330"/>
          </a:xfrm>
          <a:prstGeom prst="rect">
            <a:avLst/>
          </a:prstGeom>
        </p:spPr>
        <p:txBody>
          <a:bodyPr wrap="square">
            <a:spAutoFit/>
          </a:bodyPr>
          <a:lstStyle/>
          <a:p>
            <a:pPr algn="ctr"/>
            <a:r>
              <a:rPr lang="en-US" dirty="0"/>
              <a:t>Alejandro </a:t>
            </a:r>
            <a:r>
              <a:rPr lang="en-US" dirty="0" err="1"/>
              <a:t>Avilés</a:t>
            </a:r>
            <a:br>
              <a:rPr lang="en-US" dirty="0"/>
            </a:br>
            <a:r>
              <a:rPr lang="en-US" i="1" dirty="0">
                <a:solidFill>
                  <a:schemeClr val="bg1">
                    <a:lumMod val="50000"/>
                  </a:schemeClr>
                </a:solidFill>
              </a:rPr>
              <a:t>Bity SA </a:t>
            </a:r>
            <a:br>
              <a:rPr lang="en-US" i="1" dirty="0">
                <a:solidFill>
                  <a:schemeClr val="bg1">
                    <a:lumMod val="50000"/>
                  </a:schemeClr>
                </a:solidFill>
              </a:rPr>
            </a:br>
            <a:r>
              <a:rPr lang="en-US" i="1" dirty="0">
                <a:solidFill>
                  <a:schemeClr val="bg1">
                    <a:lumMod val="50000"/>
                  </a:schemeClr>
                </a:solidFill>
              </a:rPr>
              <a:t>(Switzerland)</a:t>
            </a:r>
          </a:p>
        </p:txBody>
      </p:sp>
    </p:spTree>
    <p:extLst>
      <p:ext uri="{BB962C8B-B14F-4D97-AF65-F5344CB8AC3E}">
        <p14:creationId xmlns:p14="http://schemas.microsoft.com/office/powerpoint/2010/main" val="1069459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a:t>Conveners </a:t>
            </a:r>
            <a:r>
              <a:rPr lang="en-US" sz="2800" dirty="0"/>
              <a:t>(session chairs)</a:t>
            </a:r>
          </a:p>
        </p:txBody>
      </p:sp>
      <p:sp>
        <p:nvSpPr>
          <p:cNvPr id="4" name="Footer Placeholder 3"/>
          <p:cNvSpPr>
            <a:spLocks noGrp="1"/>
          </p:cNvSpPr>
          <p:nvPr>
            <p:ph type="ftr" sz="quarter" idx="11"/>
          </p:nvPr>
        </p:nvSpPr>
        <p:spPr/>
        <p:txBody>
          <a:bodyPr/>
          <a:lstStyle/>
          <a:p>
            <a:pPr>
              <a:defRPr/>
            </a:pPr>
            <a:r>
              <a:rPr lang="fr-FR" dirty="0" err="1"/>
              <a:t>Sebastian</a:t>
            </a:r>
            <a:r>
              <a:rPr lang="fr-FR" dirty="0"/>
              <a:t> </a:t>
            </a:r>
            <a:r>
              <a:rPr lang="fr-FR" dirty="0" err="1"/>
              <a:t>Lopienski</a:t>
            </a:r>
            <a:r>
              <a:rPr lang="fr-FR" dirty="0"/>
              <a:t> – </a:t>
            </a:r>
            <a:r>
              <a:rPr lang="fr-FR" dirty="0" err="1"/>
              <a:t>inverted</a:t>
            </a:r>
            <a:r>
              <a:rPr lang="fr-FR" dirty="0"/>
              <a:t> CSC 2018</a:t>
            </a:r>
          </a:p>
        </p:txBody>
      </p:sp>
      <p:sp>
        <p:nvSpPr>
          <p:cNvPr id="9" name="Rectangle 8"/>
          <p:cNvSpPr/>
          <p:nvPr/>
        </p:nvSpPr>
        <p:spPr>
          <a:xfrm>
            <a:off x="2789770" y="5655813"/>
            <a:ext cx="1441420" cy="369332"/>
          </a:xfrm>
          <a:prstGeom prst="rect">
            <a:avLst/>
          </a:prstGeom>
        </p:spPr>
        <p:txBody>
          <a:bodyPr wrap="none">
            <a:spAutoFit/>
          </a:bodyPr>
          <a:lstStyle/>
          <a:p>
            <a:r>
              <a:rPr lang="en-US" dirty="0"/>
              <a:t>Eva Hansen</a:t>
            </a:r>
          </a:p>
        </p:txBody>
      </p:sp>
      <p:sp>
        <p:nvSpPr>
          <p:cNvPr id="17" name="Slide Number Placeholder 16"/>
          <p:cNvSpPr>
            <a:spLocks noGrp="1"/>
          </p:cNvSpPr>
          <p:nvPr>
            <p:ph type="sldNum" sz="quarter" idx="12"/>
          </p:nvPr>
        </p:nvSpPr>
        <p:spPr/>
        <p:txBody>
          <a:bodyPr/>
          <a:lstStyle/>
          <a:p>
            <a:pPr>
              <a:defRPr/>
            </a:pPr>
            <a:fld id="{6843C2BB-0BC1-4280-9510-6EBE6484FF4A}" type="slidenum">
              <a:rPr lang="fr-FR" smtClean="0"/>
              <a:pPr>
                <a:defRPr/>
              </a:pPr>
              <a:t>12</a:t>
            </a:fld>
            <a:endParaRPr lang="fr-FR" dirty="0"/>
          </a:p>
        </p:txBody>
      </p:sp>
      <p:pic>
        <p:nvPicPr>
          <p:cNvPr id="20" name="Content Placeholder 19">
            <a:extLst>
              <a:ext uri="{FF2B5EF4-FFF2-40B4-BE49-F238E27FC236}">
                <a16:creationId xmlns:a16="http://schemas.microsoft.com/office/drawing/2014/main" id="{3CF50FBE-3B4F-D342-BA25-67A3BA72886C}"/>
              </a:ext>
            </a:extLst>
          </p:cNvPr>
          <p:cNvPicPr>
            <a:picLocks noGrp="1" noChangeAspect="1"/>
          </p:cNvPicPr>
          <p:nvPr>
            <p:ph idx="1"/>
          </p:nvPr>
        </p:nvPicPr>
        <p:blipFill>
          <a:blip r:embed="rId2"/>
          <a:stretch>
            <a:fillRect/>
          </a:stretch>
        </p:blipFill>
        <p:spPr>
          <a:xfrm>
            <a:off x="1074157" y="1140144"/>
            <a:ext cx="1769651" cy="1800000"/>
          </a:xfrm>
        </p:spPr>
      </p:pic>
      <p:pic>
        <p:nvPicPr>
          <p:cNvPr id="22" name="Picture 21">
            <a:extLst>
              <a:ext uri="{FF2B5EF4-FFF2-40B4-BE49-F238E27FC236}">
                <a16:creationId xmlns:a16="http://schemas.microsoft.com/office/drawing/2014/main" id="{F190EFC6-DEA0-6942-924E-FC934B89BD3F}"/>
              </a:ext>
            </a:extLst>
          </p:cNvPr>
          <p:cNvPicPr>
            <a:picLocks noChangeAspect="1"/>
          </p:cNvPicPr>
          <p:nvPr/>
        </p:nvPicPr>
        <p:blipFill>
          <a:blip r:embed="rId3"/>
          <a:stretch>
            <a:fillRect/>
          </a:stretch>
        </p:blipFill>
        <p:spPr>
          <a:xfrm>
            <a:off x="6268323" y="1140144"/>
            <a:ext cx="1544037" cy="1800000"/>
          </a:xfrm>
          <a:prstGeom prst="rect">
            <a:avLst/>
          </a:prstGeom>
        </p:spPr>
      </p:pic>
      <p:pic>
        <p:nvPicPr>
          <p:cNvPr id="24" name="Picture 23">
            <a:extLst>
              <a:ext uri="{FF2B5EF4-FFF2-40B4-BE49-F238E27FC236}">
                <a16:creationId xmlns:a16="http://schemas.microsoft.com/office/drawing/2014/main" id="{02AC53C8-7A3F-9849-99D0-4CE1BD67F7E9}"/>
              </a:ext>
            </a:extLst>
          </p:cNvPr>
          <p:cNvPicPr>
            <a:picLocks noChangeAspect="1"/>
          </p:cNvPicPr>
          <p:nvPr/>
        </p:nvPicPr>
        <p:blipFill>
          <a:blip r:embed="rId4"/>
          <a:stretch>
            <a:fillRect/>
          </a:stretch>
        </p:blipFill>
        <p:spPr>
          <a:xfrm>
            <a:off x="7308304" y="3789040"/>
            <a:ext cx="1200000" cy="1800000"/>
          </a:xfrm>
          <a:prstGeom prst="rect">
            <a:avLst/>
          </a:prstGeom>
        </p:spPr>
      </p:pic>
      <p:pic>
        <p:nvPicPr>
          <p:cNvPr id="26" name="Picture 25">
            <a:extLst>
              <a:ext uri="{FF2B5EF4-FFF2-40B4-BE49-F238E27FC236}">
                <a16:creationId xmlns:a16="http://schemas.microsoft.com/office/drawing/2014/main" id="{A5BC4EFF-22F2-D346-89DC-A137E90E64DA}"/>
              </a:ext>
            </a:extLst>
          </p:cNvPr>
          <p:cNvPicPr>
            <a:picLocks noChangeAspect="1"/>
          </p:cNvPicPr>
          <p:nvPr/>
        </p:nvPicPr>
        <p:blipFill>
          <a:blip r:embed="rId5"/>
          <a:stretch>
            <a:fillRect/>
          </a:stretch>
        </p:blipFill>
        <p:spPr>
          <a:xfrm>
            <a:off x="3664987" y="1140144"/>
            <a:ext cx="1782158" cy="1800000"/>
          </a:xfrm>
          <a:prstGeom prst="rect">
            <a:avLst/>
          </a:prstGeom>
        </p:spPr>
      </p:pic>
      <p:pic>
        <p:nvPicPr>
          <p:cNvPr id="28" name="Picture 27">
            <a:extLst>
              <a:ext uri="{FF2B5EF4-FFF2-40B4-BE49-F238E27FC236}">
                <a16:creationId xmlns:a16="http://schemas.microsoft.com/office/drawing/2014/main" id="{02F827EC-BC0B-184E-9543-55452ED4E6BA}"/>
              </a:ext>
            </a:extLst>
          </p:cNvPr>
          <p:cNvPicPr>
            <a:picLocks noChangeAspect="1"/>
          </p:cNvPicPr>
          <p:nvPr/>
        </p:nvPicPr>
        <p:blipFill rotWithShape="1">
          <a:blip r:embed="rId6"/>
          <a:srcRect r="34091" b="30543"/>
          <a:stretch/>
        </p:blipFill>
        <p:spPr>
          <a:xfrm>
            <a:off x="2627784" y="3789040"/>
            <a:ext cx="1708065" cy="1800000"/>
          </a:xfrm>
          <a:prstGeom prst="rect">
            <a:avLst/>
          </a:prstGeom>
        </p:spPr>
      </p:pic>
      <p:pic>
        <p:nvPicPr>
          <p:cNvPr id="30" name="Picture 29">
            <a:extLst>
              <a:ext uri="{FF2B5EF4-FFF2-40B4-BE49-F238E27FC236}">
                <a16:creationId xmlns:a16="http://schemas.microsoft.com/office/drawing/2014/main" id="{E0BE1F28-E64A-D345-A181-C3E13BA9C616}"/>
              </a:ext>
            </a:extLst>
          </p:cNvPr>
          <p:cNvPicPr>
            <a:picLocks noChangeAspect="1"/>
          </p:cNvPicPr>
          <p:nvPr/>
        </p:nvPicPr>
        <p:blipFill>
          <a:blip r:embed="rId7"/>
          <a:stretch>
            <a:fillRect/>
          </a:stretch>
        </p:blipFill>
        <p:spPr>
          <a:xfrm>
            <a:off x="395728" y="3789040"/>
            <a:ext cx="1728000" cy="1800000"/>
          </a:xfrm>
          <a:prstGeom prst="rect">
            <a:avLst/>
          </a:prstGeom>
        </p:spPr>
      </p:pic>
      <p:pic>
        <p:nvPicPr>
          <p:cNvPr id="32" name="Picture 31">
            <a:extLst>
              <a:ext uri="{FF2B5EF4-FFF2-40B4-BE49-F238E27FC236}">
                <a16:creationId xmlns:a16="http://schemas.microsoft.com/office/drawing/2014/main" id="{EF067CE4-C9ED-8A4D-B96D-F8BAEB09E28D}"/>
              </a:ext>
            </a:extLst>
          </p:cNvPr>
          <p:cNvPicPr>
            <a:picLocks noChangeAspect="1"/>
          </p:cNvPicPr>
          <p:nvPr/>
        </p:nvPicPr>
        <p:blipFill>
          <a:blip r:embed="rId8"/>
          <a:stretch>
            <a:fillRect/>
          </a:stretch>
        </p:blipFill>
        <p:spPr>
          <a:xfrm>
            <a:off x="4860032" y="3789040"/>
            <a:ext cx="1734000" cy="1800000"/>
          </a:xfrm>
          <a:prstGeom prst="rect">
            <a:avLst/>
          </a:prstGeom>
        </p:spPr>
      </p:pic>
      <p:sp>
        <p:nvSpPr>
          <p:cNvPr id="34" name="Rectangle 33">
            <a:extLst>
              <a:ext uri="{FF2B5EF4-FFF2-40B4-BE49-F238E27FC236}">
                <a16:creationId xmlns:a16="http://schemas.microsoft.com/office/drawing/2014/main" id="{0E572E21-A554-614C-AB00-FB731DE583FB}"/>
              </a:ext>
            </a:extLst>
          </p:cNvPr>
          <p:cNvSpPr/>
          <p:nvPr/>
        </p:nvSpPr>
        <p:spPr>
          <a:xfrm>
            <a:off x="3635896" y="3012734"/>
            <a:ext cx="1851789" cy="369332"/>
          </a:xfrm>
          <a:prstGeom prst="rect">
            <a:avLst/>
          </a:prstGeom>
        </p:spPr>
        <p:txBody>
          <a:bodyPr wrap="none">
            <a:spAutoFit/>
          </a:bodyPr>
          <a:lstStyle/>
          <a:p>
            <a:r>
              <a:rPr lang="en-US" dirty="0"/>
              <a:t>Daniel </a:t>
            </a:r>
            <a:r>
              <a:rPr lang="en-US" dirty="0" err="1"/>
              <a:t>Campora</a:t>
            </a:r>
            <a:endParaRPr lang="en-US" dirty="0"/>
          </a:p>
        </p:txBody>
      </p:sp>
      <p:sp>
        <p:nvSpPr>
          <p:cNvPr id="35" name="Rectangle 34">
            <a:extLst>
              <a:ext uri="{FF2B5EF4-FFF2-40B4-BE49-F238E27FC236}">
                <a16:creationId xmlns:a16="http://schemas.microsoft.com/office/drawing/2014/main" id="{BBE69464-4346-194C-B218-9CEA52F3AEE3}"/>
              </a:ext>
            </a:extLst>
          </p:cNvPr>
          <p:cNvSpPr/>
          <p:nvPr/>
        </p:nvSpPr>
        <p:spPr>
          <a:xfrm>
            <a:off x="6300192" y="3012734"/>
            <a:ext cx="1492716" cy="369332"/>
          </a:xfrm>
          <a:prstGeom prst="rect">
            <a:avLst/>
          </a:prstGeom>
        </p:spPr>
        <p:txBody>
          <a:bodyPr wrap="none">
            <a:spAutoFit/>
          </a:bodyPr>
          <a:lstStyle/>
          <a:p>
            <a:r>
              <a:rPr lang="en-US" dirty="0"/>
              <a:t>Stefan </a:t>
            </a:r>
            <a:r>
              <a:rPr lang="en-US" dirty="0" err="1"/>
              <a:t>Chitic</a:t>
            </a:r>
            <a:endParaRPr lang="en-US" dirty="0"/>
          </a:p>
        </p:txBody>
      </p:sp>
      <p:sp>
        <p:nvSpPr>
          <p:cNvPr id="36" name="Rectangle 35">
            <a:extLst>
              <a:ext uri="{FF2B5EF4-FFF2-40B4-BE49-F238E27FC236}">
                <a16:creationId xmlns:a16="http://schemas.microsoft.com/office/drawing/2014/main" id="{807F8B23-B083-9947-8C67-42098C1B9041}"/>
              </a:ext>
            </a:extLst>
          </p:cNvPr>
          <p:cNvSpPr/>
          <p:nvPr/>
        </p:nvSpPr>
        <p:spPr>
          <a:xfrm>
            <a:off x="449250" y="5655813"/>
            <a:ext cx="1620957" cy="369332"/>
          </a:xfrm>
          <a:prstGeom prst="rect">
            <a:avLst/>
          </a:prstGeom>
        </p:spPr>
        <p:txBody>
          <a:bodyPr wrap="none">
            <a:spAutoFit/>
          </a:bodyPr>
          <a:lstStyle/>
          <a:p>
            <a:r>
              <a:rPr lang="en-US" dirty="0"/>
              <a:t>Michael Davis</a:t>
            </a:r>
          </a:p>
        </p:txBody>
      </p:sp>
      <p:sp>
        <p:nvSpPr>
          <p:cNvPr id="37" name="Rectangle 36">
            <a:extLst>
              <a:ext uri="{FF2B5EF4-FFF2-40B4-BE49-F238E27FC236}">
                <a16:creationId xmlns:a16="http://schemas.microsoft.com/office/drawing/2014/main" id="{219597FE-FFA1-2344-A532-5A422174126C}"/>
              </a:ext>
            </a:extLst>
          </p:cNvPr>
          <p:cNvSpPr/>
          <p:nvPr/>
        </p:nvSpPr>
        <p:spPr>
          <a:xfrm>
            <a:off x="1314604" y="3012734"/>
            <a:ext cx="1313180" cy="369332"/>
          </a:xfrm>
          <a:prstGeom prst="rect">
            <a:avLst/>
          </a:prstGeom>
        </p:spPr>
        <p:txBody>
          <a:bodyPr wrap="none">
            <a:spAutoFit/>
          </a:bodyPr>
          <a:lstStyle/>
          <a:p>
            <a:r>
              <a:rPr lang="en-US" dirty="0"/>
              <a:t>Julio </a:t>
            </a:r>
            <a:r>
              <a:rPr lang="en-US" dirty="0" err="1"/>
              <a:t>Calvo</a:t>
            </a:r>
            <a:endParaRPr lang="en-US" dirty="0"/>
          </a:p>
        </p:txBody>
      </p:sp>
      <p:sp>
        <p:nvSpPr>
          <p:cNvPr id="38" name="Rectangle 37">
            <a:extLst>
              <a:ext uri="{FF2B5EF4-FFF2-40B4-BE49-F238E27FC236}">
                <a16:creationId xmlns:a16="http://schemas.microsoft.com/office/drawing/2014/main" id="{7D4A97ED-BFAD-0C49-9117-CFDE662361F7}"/>
              </a:ext>
            </a:extLst>
          </p:cNvPr>
          <p:cNvSpPr/>
          <p:nvPr/>
        </p:nvSpPr>
        <p:spPr>
          <a:xfrm>
            <a:off x="4918619" y="5655813"/>
            <a:ext cx="1620957" cy="369332"/>
          </a:xfrm>
          <a:prstGeom prst="rect">
            <a:avLst/>
          </a:prstGeom>
        </p:spPr>
        <p:txBody>
          <a:bodyPr wrap="none">
            <a:spAutoFit/>
          </a:bodyPr>
          <a:lstStyle/>
          <a:p>
            <a:r>
              <a:rPr lang="en-US" dirty="0"/>
              <a:t>Miguel </a:t>
            </a:r>
            <a:r>
              <a:rPr lang="en-US" dirty="0" err="1"/>
              <a:t>Hermo</a:t>
            </a:r>
            <a:endParaRPr lang="en-US" dirty="0"/>
          </a:p>
        </p:txBody>
      </p:sp>
      <p:sp>
        <p:nvSpPr>
          <p:cNvPr id="39" name="Rectangle 38">
            <a:extLst>
              <a:ext uri="{FF2B5EF4-FFF2-40B4-BE49-F238E27FC236}">
                <a16:creationId xmlns:a16="http://schemas.microsoft.com/office/drawing/2014/main" id="{5E9F3ED4-6681-384C-A934-1CD98A85C43C}"/>
              </a:ext>
            </a:extLst>
          </p:cNvPr>
          <p:cNvSpPr/>
          <p:nvPr/>
        </p:nvSpPr>
        <p:spPr>
          <a:xfrm>
            <a:off x="6876256" y="5655813"/>
            <a:ext cx="2014334" cy="369332"/>
          </a:xfrm>
          <a:prstGeom prst="rect">
            <a:avLst/>
          </a:prstGeom>
        </p:spPr>
        <p:txBody>
          <a:bodyPr wrap="none">
            <a:spAutoFit/>
          </a:bodyPr>
          <a:lstStyle/>
          <a:p>
            <a:r>
              <a:rPr lang="en-US" dirty="0" err="1"/>
              <a:t>Benedikt</a:t>
            </a:r>
            <a:r>
              <a:rPr lang="en-US" dirty="0"/>
              <a:t> </a:t>
            </a:r>
            <a:r>
              <a:rPr lang="en-US" dirty="0" err="1"/>
              <a:t>Wurkner</a:t>
            </a:r>
            <a:endParaRPr lang="en-US" dirty="0"/>
          </a:p>
        </p:txBody>
      </p:sp>
    </p:spTree>
    <p:extLst>
      <p:ext uri="{BB962C8B-B14F-4D97-AF65-F5344CB8AC3E}">
        <p14:creationId xmlns:p14="http://schemas.microsoft.com/office/powerpoint/2010/main" val="3304824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549"/>
            <a:ext cx="8744843" cy="648171"/>
          </a:xfrm>
        </p:spPr>
        <p:txBody>
          <a:bodyPr/>
          <a:lstStyle/>
          <a:p>
            <a:pPr algn="l"/>
            <a:r>
              <a:rPr lang="en-US" dirty="0"/>
              <a:t>Mentors </a:t>
            </a:r>
            <a:r>
              <a:rPr lang="en-US" sz="2400" dirty="0"/>
              <a:t>(providing </a:t>
            </a:r>
            <a:r>
              <a:rPr lang="en-US" sz="2400" dirty="0" err="1"/>
              <a:t>advice&amp;feedback</a:t>
            </a:r>
            <a:r>
              <a:rPr lang="en-US" sz="2400" dirty="0"/>
              <a:t> to lecturers)</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pic>
        <p:nvPicPr>
          <p:cNvPr id="6" name="Picture 5"/>
          <p:cNvPicPr>
            <a:picLocks noChangeAspect="1"/>
          </p:cNvPicPr>
          <p:nvPr/>
        </p:nvPicPr>
        <p:blipFill>
          <a:blip r:embed="rId3"/>
          <a:stretch>
            <a:fillRect/>
          </a:stretch>
        </p:blipFill>
        <p:spPr>
          <a:xfrm>
            <a:off x="4376091" y="1052736"/>
            <a:ext cx="2160000" cy="2160000"/>
          </a:xfrm>
          <a:prstGeom prst="rect">
            <a:avLst/>
          </a:prstGeom>
        </p:spPr>
      </p:pic>
      <p:pic>
        <p:nvPicPr>
          <p:cNvPr id="7" name="Picture 6"/>
          <p:cNvPicPr>
            <a:picLocks noChangeAspect="1"/>
          </p:cNvPicPr>
          <p:nvPr/>
        </p:nvPicPr>
        <p:blipFill>
          <a:blip r:embed="rId4"/>
          <a:stretch>
            <a:fillRect/>
          </a:stretch>
        </p:blipFill>
        <p:spPr>
          <a:xfrm>
            <a:off x="6710728" y="1052736"/>
            <a:ext cx="2037736" cy="2160000"/>
          </a:xfrm>
          <a:prstGeom prst="rect">
            <a:avLst/>
          </a:prstGeom>
        </p:spPr>
      </p:pic>
      <p:pic>
        <p:nvPicPr>
          <p:cNvPr id="8" name="Picture 7"/>
          <p:cNvPicPr>
            <a:picLocks noChangeAspect="1"/>
          </p:cNvPicPr>
          <p:nvPr/>
        </p:nvPicPr>
        <p:blipFill>
          <a:blip r:embed="rId5"/>
          <a:stretch>
            <a:fillRect/>
          </a:stretch>
        </p:blipFill>
        <p:spPr>
          <a:xfrm>
            <a:off x="282819" y="1052736"/>
            <a:ext cx="2059200" cy="2160000"/>
          </a:xfrm>
          <a:prstGeom prst="rect">
            <a:avLst/>
          </a:prstGeom>
        </p:spPr>
      </p:pic>
      <p:pic>
        <p:nvPicPr>
          <p:cNvPr id="9" name="Picture 8"/>
          <p:cNvPicPr>
            <a:picLocks noChangeAspect="1"/>
          </p:cNvPicPr>
          <p:nvPr/>
        </p:nvPicPr>
        <p:blipFill>
          <a:blip r:embed="rId6"/>
          <a:stretch>
            <a:fillRect/>
          </a:stretch>
        </p:blipFill>
        <p:spPr>
          <a:xfrm>
            <a:off x="6948464" y="3789040"/>
            <a:ext cx="1800000" cy="2160000"/>
          </a:xfrm>
          <a:prstGeom prst="rect">
            <a:avLst/>
          </a:prstGeom>
        </p:spPr>
      </p:pic>
      <p:pic>
        <p:nvPicPr>
          <p:cNvPr id="10" name="Picture 9"/>
          <p:cNvPicPr>
            <a:picLocks noChangeAspect="1"/>
          </p:cNvPicPr>
          <p:nvPr/>
        </p:nvPicPr>
        <p:blipFill>
          <a:blip r:embed="rId7"/>
          <a:stretch>
            <a:fillRect/>
          </a:stretch>
        </p:blipFill>
        <p:spPr>
          <a:xfrm>
            <a:off x="2516655" y="1052736"/>
            <a:ext cx="1684800" cy="2160000"/>
          </a:xfrm>
          <a:prstGeom prst="rect">
            <a:avLst/>
          </a:prstGeom>
        </p:spPr>
      </p:pic>
      <p:pic>
        <p:nvPicPr>
          <p:cNvPr id="12" name="Picture 11"/>
          <p:cNvPicPr>
            <a:picLocks noChangeAspect="1"/>
          </p:cNvPicPr>
          <p:nvPr/>
        </p:nvPicPr>
        <p:blipFill>
          <a:blip r:embed="rId8"/>
          <a:stretch>
            <a:fillRect/>
          </a:stretch>
        </p:blipFill>
        <p:spPr>
          <a:xfrm>
            <a:off x="4441572" y="3789040"/>
            <a:ext cx="2160000" cy="2160000"/>
          </a:xfrm>
          <a:prstGeom prst="rect">
            <a:avLst/>
          </a:prstGeom>
        </p:spPr>
      </p:pic>
      <p:pic>
        <p:nvPicPr>
          <p:cNvPr id="13" name="Picture 12"/>
          <p:cNvPicPr>
            <a:picLocks noChangeAspect="1"/>
          </p:cNvPicPr>
          <p:nvPr/>
        </p:nvPicPr>
        <p:blipFill>
          <a:blip r:embed="rId9"/>
          <a:stretch>
            <a:fillRect/>
          </a:stretch>
        </p:blipFill>
        <p:spPr>
          <a:xfrm>
            <a:off x="282819" y="3789040"/>
            <a:ext cx="1840909" cy="2160000"/>
          </a:xfrm>
          <a:prstGeom prst="rect">
            <a:avLst/>
          </a:prstGeom>
        </p:spPr>
      </p:pic>
      <p:sp>
        <p:nvSpPr>
          <p:cNvPr id="15" name="Rectangle 14"/>
          <p:cNvSpPr/>
          <p:nvPr/>
        </p:nvSpPr>
        <p:spPr>
          <a:xfrm>
            <a:off x="251520" y="5949280"/>
            <a:ext cx="8217634" cy="369332"/>
          </a:xfrm>
          <a:prstGeom prst="rect">
            <a:avLst/>
          </a:prstGeom>
        </p:spPr>
        <p:txBody>
          <a:bodyPr wrap="none">
            <a:spAutoFit/>
          </a:bodyPr>
          <a:lstStyle/>
          <a:p>
            <a:pPr>
              <a:tabLst>
                <a:tab pos="2216150" algn="l"/>
                <a:tab pos="4305300" algn="l"/>
                <a:tab pos="6799263" algn="l"/>
              </a:tabLst>
            </a:pPr>
            <a:r>
              <a:rPr lang="en-US" dirty="0"/>
              <a:t>Sebastien Ponce	Are </a:t>
            </a:r>
            <a:r>
              <a:rPr lang="en-US" dirty="0" err="1"/>
              <a:t>Strandlie</a:t>
            </a:r>
            <a:r>
              <a:rPr lang="en-US" dirty="0"/>
              <a:t>	</a:t>
            </a:r>
            <a:r>
              <a:rPr lang="en-US" dirty="0" err="1"/>
              <a:t>Enric</a:t>
            </a:r>
            <a:r>
              <a:rPr lang="en-US" dirty="0"/>
              <a:t> </a:t>
            </a:r>
            <a:r>
              <a:rPr lang="en-US" dirty="0" err="1"/>
              <a:t>Tejedor</a:t>
            </a:r>
            <a:r>
              <a:rPr lang="en-US" dirty="0"/>
              <a:t>	Ivica </a:t>
            </a:r>
            <a:r>
              <a:rPr lang="en-US" dirty="0" err="1"/>
              <a:t>Puljak</a:t>
            </a:r>
            <a:endParaRPr lang="en-US" dirty="0"/>
          </a:p>
        </p:txBody>
      </p:sp>
      <p:sp>
        <p:nvSpPr>
          <p:cNvPr id="16" name="Rectangle 15"/>
          <p:cNvSpPr/>
          <p:nvPr/>
        </p:nvSpPr>
        <p:spPr>
          <a:xfrm>
            <a:off x="251520" y="3212976"/>
            <a:ext cx="8371523" cy="369332"/>
          </a:xfrm>
          <a:prstGeom prst="rect">
            <a:avLst/>
          </a:prstGeom>
        </p:spPr>
        <p:txBody>
          <a:bodyPr wrap="none">
            <a:spAutoFit/>
          </a:bodyPr>
          <a:lstStyle/>
          <a:p>
            <a:pPr>
              <a:tabLst>
                <a:tab pos="2124075" algn="l"/>
                <a:tab pos="4086225" algn="l"/>
                <a:tab pos="6799263" algn="l"/>
              </a:tabLst>
            </a:pPr>
            <a:r>
              <a:rPr lang="en-US" dirty="0"/>
              <a:t>Danilo </a:t>
            </a:r>
            <a:r>
              <a:rPr lang="en-US" dirty="0" err="1"/>
              <a:t>Piparo</a:t>
            </a:r>
            <a:r>
              <a:rPr lang="en-US" dirty="0"/>
              <a:t>	Nikos </a:t>
            </a:r>
            <a:r>
              <a:rPr lang="en-US" dirty="0" err="1"/>
              <a:t>Kasioumis</a:t>
            </a:r>
            <a:r>
              <a:rPr lang="en-US" dirty="0"/>
              <a:t>	Sebastian </a:t>
            </a:r>
            <a:r>
              <a:rPr lang="en-US" dirty="0" err="1"/>
              <a:t>Lopienski</a:t>
            </a:r>
            <a:r>
              <a:rPr lang="en-US" dirty="0"/>
              <a:t>	Alberto Pace</a:t>
            </a:r>
          </a:p>
        </p:txBody>
      </p:sp>
      <p:sp>
        <p:nvSpPr>
          <p:cNvPr id="17" name="Slide Number Placeholder 16"/>
          <p:cNvSpPr>
            <a:spLocks noGrp="1"/>
          </p:cNvSpPr>
          <p:nvPr>
            <p:ph type="sldNum" sz="quarter" idx="12"/>
          </p:nvPr>
        </p:nvSpPr>
        <p:spPr/>
        <p:txBody>
          <a:bodyPr/>
          <a:lstStyle/>
          <a:p>
            <a:pPr>
              <a:defRPr/>
            </a:pPr>
            <a:fld id="{6843C2BB-0BC1-4280-9510-6EBE6484FF4A}" type="slidenum">
              <a:rPr lang="fr-FR" smtClean="0"/>
              <a:pPr>
                <a:defRPr/>
              </a:pPr>
              <a:t>13</a:t>
            </a:fld>
            <a:endParaRPr lang="fr-FR" dirty="0"/>
          </a:p>
        </p:txBody>
      </p:sp>
      <p:pic>
        <p:nvPicPr>
          <p:cNvPr id="3" name="Picture 2">
            <a:extLst>
              <a:ext uri="{FF2B5EF4-FFF2-40B4-BE49-F238E27FC236}">
                <a16:creationId xmlns:a16="http://schemas.microsoft.com/office/drawing/2014/main" id="{EBF72B11-705F-CA40-9F32-FB2A467AAB65}"/>
              </a:ext>
            </a:extLst>
          </p:cNvPr>
          <p:cNvPicPr>
            <a:picLocks noChangeAspect="1"/>
          </p:cNvPicPr>
          <p:nvPr/>
        </p:nvPicPr>
        <p:blipFill>
          <a:blip r:embed="rId10"/>
          <a:stretch>
            <a:fillRect/>
          </a:stretch>
        </p:blipFill>
        <p:spPr>
          <a:xfrm>
            <a:off x="2440250" y="3789040"/>
            <a:ext cx="1684800" cy="2160000"/>
          </a:xfrm>
          <a:prstGeom prst="rect">
            <a:avLst/>
          </a:prstGeom>
        </p:spPr>
      </p:pic>
    </p:spTree>
    <p:extLst>
      <p:ext uri="{BB962C8B-B14F-4D97-AF65-F5344CB8AC3E}">
        <p14:creationId xmlns:p14="http://schemas.microsoft.com/office/powerpoint/2010/main" val="818450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a:t>CSC Organizers</a:t>
            </a:r>
            <a:endParaRPr lang="en-US" sz="2800" dirty="0"/>
          </a:p>
        </p:txBody>
      </p:sp>
      <p:sp>
        <p:nvSpPr>
          <p:cNvPr id="4" name="Footer Placeholder 3"/>
          <p:cNvSpPr>
            <a:spLocks noGrp="1"/>
          </p:cNvSpPr>
          <p:nvPr>
            <p:ph type="ftr" sz="quarter" idx="11"/>
          </p:nvPr>
        </p:nvSpPr>
        <p:spPr/>
        <p:txBody>
          <a:bodyPr/>
          <a:lstStyle/>
          <a:p>
            <a:pPr>
              <a:defRPr/>
            </a:pPr>
            <a:r>
              <a:rPr lang="fr-FR" dirty="0" err="1"/>
              <a:t>Sebastian</a:t>
            </a:r>
            <a:r>
              <a:rPr lang="fr-FR" dirty="0"/>
              <a:t> </a:t>
            </a:r>
            <a:r>
              <a:rPr lang="fr-FR" dirty="0" err="1"/>
              <a:t>Lopienski</a:t>
            </a:r>
            <a:r>
              <a:rPr lang="fr-FR" dirty="0"/>
              <a:t> – </a:t>
            </a:r>
            <a:r>
              <a:rPr lang="fr-FR" dirty="0" err="1"/>
              <a:t>inverted</a:t>
            </a:r>
            <a:r>
              <a:rPr lang="fr-FR" dirty="0"/>
              <a:t> CSC 2018</a:t>
            </a:r>
          </a:p>
        </p:txBody>
      </p:sp>
      <p:sp>
        <p:nvSpPr>
          <p:cNvPr id="17" name="Slide Number Placeholder 16"/>
          <p:cNvSpPr>
            <a:spLocks noGrp="1"/>
          </p:cNvSpPr>
          <p:nvPr>
            <p:ph type="sldNum" sz="quarter" idx="12"/>
          </p:nvPr>
        </p:nvSpPr>
        <p:spPr/>
        <p:txBody>
          <a:bodyPr/>
          <a:lstStyle/>
          <a:p>
            <a:pPr>
              <a:defRPr/>
            </a:pPr>
            <a:fld id="{6843C2BB-0BC1-4280-9510-6EBE6484FF4A}" type="slidenum">
              <a:rPr lang="fr-FR" smtClean="0"/>
              <a:pPr>
                <a:defRPr/>
              </a:pPr>
              <a:t>14</a:t>
            </a:fld>
            <a:endParaRPr lang="fr-FR" dirty="0"/>
          </a:p>
        </p:txBody>
      </p:sp>
      <p:sp>
        <p:nvSpPr>
          <p:cNvPr id="34" name="Rectangle 33">
            <a:extLst>
              <a:ext uri="{FF2B5EF4-FFF2-40B4-BE49-F238E27FC236}">
                <a16:creationId xmlns:a16="http://schemas.microsoft.com/office/drawing/2014/main" id="{0E572E21-A554-614C-AB00-FB731DE583FB}"/>
              </a:ext>
            </a:extLst>
          </p:cNvPr>
          <p:cNvSpPr/>
          <p:nvPr/>
        </p:nvSpPr>
        <p:spPr>
          <a:xfrm>
            <a:off x="5638121" y="4847340"/>
            <a:ext cx="2822311" cy="677108"/>
          </a:xfrm>
          <a:prstGeom prst="rect">
            <a:avLst/>
          </a:prstGeom>
        </p:spPr>
        <p:txBody>
          <a:bodyPr wrap="none">
            <a:spAutoFit/>
          </a:bodyPr>
          <a:lstStyle/>
          <a:p>
            <a:pPr algn="ctr"/>
            <a:r>
              <a:rPr lang="en-US" sz="2000" b="1" dirty="0"/>
              <a:t>Nikos </a:t>
            </a:r>
            <a:r>
              <a:rPr lang="en-US" sz="2000" b="1" dirty="0" err="1"/>
              <a:t>Kasioumis</a:t>
            </a:r>
            <a:br>
              <a:rPr lang="en-US" sz="2000" b="1" dirty="0"/>
            </a:br>
            <a:r>
              <a:rPr lang="en-US" dirty="0"/>
              <a:t>(CSC Technical Manager)</a:t>
            </a:r>
          </a:p>
        </p:txBody>
      </p:sp>
      <p:sp>
        <p:nvSpPr>
          <p:cNvPr id="37" name="Rectangle 36">
            <a:extLst>
              <a:ext uri="{FF2B5EF4-FFF2-40B4-BE49-F238E27FC236}">
                <a16:creationId xmlns:a16="http://schemas.microsoft.com/office/drawing/2014/main" id="{219597FE-FFA1-2344-A532-5A422174126C}"/>
              </a:ext>
            </a:extLst>
          </p:cNvPr>
          <p:cNvSpPr/>
          <p:nvPr/>
        </p:nvSpPr>
        <p:spPr>
          <a:xfrm>
            <a:off x="957601" y="4847340"/>
            <a:ext cx="3300967" cy="677108"/>
          </a:xfrm>
          <a:prstGeom prst="rect">
            <a:avLst/>
          </a:prstGeom>
        </p:spPr>
        <p:txBody>
          <a:bodyPr wrap="none">
            <a:spAutoFit/>
          </a:bodyPr>
          <a:lstStyle/>
          <a:p>
            <a:pPr algn="ctr"/>
            <a:r>
              <a:rPr lang="en-US" sz="2000" b="1" dirty="0" err="1"/>
              <a:t>Joelma</a:t>
            </a:r>
            <a:r>
              <a:rPr lang="en-US" sz="2000" b="1" dirty="0"/>
              <a:t> </a:t>
            </a:r>
            <a:r>
              <a:rPr lang="en-US" sz="2000" b="1" dirty="0" err="1"/>
              <a:t>Tolomeo</a:t>
            </a:r>
            <a:br>
              <a:rPr lang="en-US" sz="2000" b="1" dirty="0"/>
            </a:br>
            <a:r>
              <a:rPr lang="en-US" dirty="0"/>
              <a:t>(CSC Administrative Manager)</a:t>
            </a:r>
          </a:p>
        </p:txBody>
      </p:sp>
      <p:pic>
        <p:nvPicPr>
          <p:cNvPr id="19" name="Picture 18">
            <a:extLst>
              <a:ext uri="{FF2B5EF4-FFF2-40B4-BE49-F238E27FC236}">
                <a16:creationId xmlns:a16="http://schemas.microsoft.com/office/drawing/2014/main" id="{9477E071-3D39-2D40-AC51-1C9BAFF7D775}"/>
              </a:ext>
            </a:extLst>
          </p:cNvPr>
          <p:cNvPicPr>
            <a:picLocks noChangeAspect="1"/>
          </p:cNvPicPr>
          <p:nvPr/>
        </p:nvPicPr>
        <p:blipFill>
          <a:blip r:embed="rId2"/>
          <a:stretch>
            <a:fillRect/>
          </a:stretch>
        </p:blipFill>
        <p:spPr>
          <a:xfrm>
            <a:off x="5785676" y="1484784"/>
            <a:ext cx="2527200" cy="3240000"/>
          </a:xfrm>
          <a:prstGeom prst="rect">
            <a:avLst/>
          </a:prstGeom>
        </p:spPr>
      </p:pic>
      <p:pic>
        <p:nvPicPr>
          <p:cNvPr id="6" name="Picture 5">
            <a:extLst>
              <a:ext uri="{FF2B5EF4-FFF2-40B4-BE49-F238E27FC236}">
                <a16:creationId xmlns:a16="http://schemas.microsoft.com/office/drawing/2014/main" id="{09DA5EE0-06B0-9649-9C7E-4C06AAED8AD5}"/>
              </a:ext>
            </a:extLst>
          </p:cNvPr>
          <p:cNvPicPr>
            <a:picLocks noChangeAspect="1"/>
          </p:cNvPicPr>
          <p:nvPr/>
        </p:nvPicPr>
        <p:blipFill>
          <a:blip r:embed="rId3"/>
          <a:stretch>
            <a:fillRect/>
          </a:stretch>
        </p:blipFill>
        <p:spPr>
          <a:xfrm>
            <a:off x="830762" y="1484784"/>
            <a:ext cx="3554647" cy="3240000"/>
          </a:xfrm>
          <a:prstGeom prst="rect">
            <a:avLst/>
          </a:prstGeom>
        </p:spPr>
      </p:pic>
    </p:spTree>
    <p:extLst>
      <p:ext uri="{BB962C8B-B14F-4D97-AF65-F5344CB8AC3E}">
        <p14:creationId xmlns:p14="http://schemas.microsoft.com/office/powerpoint/2010/main" val="250550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Logistics</a:t>
            </a:r>
          </a:p>
        </p:txBody>
      </p:sp>
      <p:sp>
        <p:nvSpPr>
          <p:cNvPr id="3" name="Content Placeholder 2"/>
          <p:cNvSpPr>
            <a:spLocks noGrp="1"/>
          </p:cNvSpPr>
          <p:nvPr>
            <p:ph idx="1"/>
          </p:nvPr>
        </p:nvSpPr>
        <p:spPr/>
        <p:txBody>
          <a:bodyPr/>
          <a:lstStyle/>
          <a:p>
            <a:r>
              <a:rPr lang="en-US" dirty="0"/>
              <a:t>You can attend only selected lectures</a:t>
            </a:r>
          </a:p>
          <a:p>
            <a:pPr lvl="1"/>
            <a:r>
              <a:rPr lang="en-US" dirty="0"/>
              <a:t>but </a:t>
            </a:r>
            <a:r>
              <a:rPr lang="en-US" dirty="0">
                <a:solidFill>
                  <a:srgbClr val="C00000"/>
                </a:solidFill>
              </a:rPr>
              <a:t>please be on time for the start</a:t>
            </a:r>
            <a:r>
              <a:rPr lang="en-US" dirty="0"/>
              <a:t>, </a:t>
            </a:r>
            <a:br>
              <a:rPr lang="en-US" dirty="0"/>
            </a:br>
            <a:r>
              <a:rPr lang="en-US" dirty="0"/>
              <a:t>and avoid leaving in the middle of a lecture</a:t>
            </a:r>
          </a:p>
          <a:p>
            <a:pPr lvl="3"/>
            <a:endParaRPr lang="en-US" dirty="0"/>
          </a:p>
          <a:p>
            <a:r>
              <a:rPr lang="en-US" dirty="0"/>
              <a:t>Please silence your phone</a:t>
            </a:r>
          </a:p>
          <a:p>
            <a:pPr lvl="3"/>
            <a:endParaRPr lang="en-US" dirty="0"/>
          </a:p>
          <a:p>
            <a:r>
              <a:rPr lang="en-US" dirty="0"/>
              <a:t>Please use the microphone when asking questions</a:t>
            </a:r>
          </a:p>
          <a:p>
            <a:pPr lvl="1"/>
            <a:r>
              <a:rPr lang="en-US" dirty="0"/>
              <a:t>lectures are webcast and recorded</a:t>
            </a:r>
          </a:p>
          <a:p>
            <a:pPr lvl="3"/>
            <a:endParaRPr lang="en-US" dirty="0"/>
          </a:p>
          <a:p>
            <a:r>
              <a:rPr lang="en-US" dirty="0"/>
              <a:t>Enjoy coffee and snacks</a:t>
            </a:r>
          </a:p>
          <a:p>
            <a:pPr lvl="1"/>
            <a:r>
              <a:rPr lang="en-US" dirty="0"/>
              <a:t>an opportunity to discuss with lecturers and colleagues</a:t>
            </a:r>
          </a:p>
          <a:p>
            <a:pPr lvl="1"/>
            <a:endParaRPr lang="en-US" dirty="0"/>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pic>
        <p:nvPicPr>
          <p:cNvPr id="6" name="Picture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788024" y="2996952"/>
            <a:ext cx="648072" cy="648072"/>
          </a:xfrm>
          <a:prstGeom prst="rect">
            <a:avLst/>
          </a:prstGeom>
        </p:spPr>
      </p:pic>
      <p:sp>
        <p:nvSpPr>
          <p:cNvPr id="7" name="Slide Number Placeholder 6"/>
          <p:cNvSpPr>
            <a:spLocks noGrp="1"/>
          </p:cNvSpPr>
          <p:nvPr>
            <p:ph type="sldNum" sz="quarter" idx="12"/>
          </p:nvPr>
        </p:nvSpPr>
        <p:spPr/>
        <p:txBody>
          <a:bodyPr/>
          <a:lstStyle/>
          <a:p>
            <a:pPr>
              <a:defRPr/>
            </a:pPr>
            <a:fld id="{6843C2BB-0BC1-4280-9510-6EBE6484FF4A}" type="slidenum">
              <a:rPr lang="fr-FR" smtClean="0"/>
              <a:pPr>
                <a:defRPr/>
              </a:pPr>
              <a:t>15</a:t>
            </a:fld>
            <a:endParaRPr lang="fr-FR" dirty="0"/>
          </a:p>
        </p:txBody>
      </p:sp>
    </p:spTree>
    <p:extLst>
      <p:ext uri="{BB962C8B-B14F-4D97-AF65-F5344CB8AC3E}">
        <p14:creationId xmlns:p14="http://schemas.microsoft.com/office/powerpoint/2010/main" val="166771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err="1"/>
              <a:t>iCSC</a:t>
            </a:r>
            <a:r>
              <a:rPr lang="en-US" dirty="0"/>
              <a:t> booklet</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sp>
        <p:nvSpPr>
          <p:cNvPr id="7" name="Content Placeholder 6"/>
          <p:cNvSpPr>
            <a:spLocks noGrp="1"/>
          </p:cNvSpPr>
          <p:nvPr>
            <p:ph idx="1"/>
          </p:nvPr>
        </p:nvSpPr>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r>
              <a:rPr lang="pl-PL" dirty="0"/>
              <a:t>For </a:t>
            </a:r>
            <a:r>
              <a:rPr lang="pl-PL" dirty="0" err="1"/>
              <a:t>those</a:t>
            </a:r>
            <a:r>
              <a:rPr lang="pl-PL" dirty="0"/>
              <a:t> </a:t>
            </a:r>
            <a:r>
              <a:rPr lang="pl-PL" dirty="0" err="1"/>
              <a:t>registered</a:t>
            </a:r>
            <a:r>
              <a:rPr lang="pl-PL" dirty="0"/>
              <a:t> </a:t>
            </a:r>
            <a:r>
              <a:rPr lang="pl-PL" dirty="0" err="1"/>
              <a:t>participants</a:t>
            </a:r>
            <a:br>
              <a:rPr lang="pl-PL" dirty="0"/>
            </a:br>
            <a:r>
              <a:rPr lang="mr-IN" dirty="0"/>
              <a:t>…</a:t>
            </a:r>
            <a:r>
              <a:rPr lang="pl-PL" dirty="0"/>
              <a:t> and </a:t>
            </a:r>
            <a:r>
              <a:rPr lang="pl-PL" dirty="0" err="1"/>
              <a:t>others</a:t>
            </a:r>
            <a:r>
              <a:rPr lang="pl-PL" dirty="0"/>
              <a:t>, </a:t>
            </a:r>
            <a:r>
              <a:rPr lang="pl-PL" dirty="0" err="1"/>
              <a:t>if</a:t>
            </a:r>
            <a:r>
              <a:rPr lang="pl-PL" dirty="0"/>
              <a:t> </a:t>
            </a:r>
            <a:r>
              <a:rPr lang="pl-PL" dirty="0" err="1"/>
              <a:t>enough</a:t>
            </a:r>
            <a:r>
              <a:rPr lang="pl-PL" dirty="0"/>
              <a:t> </a:t>
            </a:r>
            <a:r>
              <a:rPr lang="pl-PL" dirty="0" err="1"/>
              <a:t>copies</a:t>
            </a:r>
            <a:endParaRPr lang="en-US" dirty="0"/>
          </a:p>
        </p:txBody>
      </p:sp>
      <p:sp>
        <p:nvSpPr>
          <p:cNvPr id="9" name="Slide Number Placeholder 8"/>
          <p:cNvSpPr>
            <a:spLocks noGrp="1"/>
          </p:cNvSpPr>
          <p:nvPr>
            <p:ph type="sldNum" sz="quarter" idx="12"/>
          </p:nvPr>
        </p:nvSpPr>
        <p:spPr/>
        <p:txBody>
          <a:bodyPr/>
          <a:lstStyle/>
          <a:p>
            <a:pPr>
              <a:defRPr/>
            </a:pPr>
            <a:fld id="{6843C2BB-0BC1-4280-9510-6EBE6484FF4A}" type="slidenum">
              <a:rPr lang="fr-FR" smtClean="0"/>
              <a:pPr>
                <a:defRPr/>
              </a:pPr>
              <a:t>16</a:t>
            </a:fld>
            <a:endParaRPr lang="fr-FR" dirty="0"/>
          </a:p>
        </p:txBody>
      </p:sp>
      <p:pic>
        <p:nvPicPr>
          <p:cNvPr id="11" name="Picture 10">
            <a:extLst>
              <a:ext uri="{FF2B5EF4-FFF2-40B4-BE49-F238E27FC236}">
                <a16:creationId xmlns:a16="http://schemas.microsoft.com/office/drawing/2014/main" id="{BE7862BD-BE4A-B74F-BBED-375CFA7C5538}"/>
              </a:ext>
            </a:extLst>
          </p:cNvPr>
          <p:cNvPicPr>
            <a:picLocks noChangeAspect="1"/>
          </p:cNvPicPr>
          <p:nvPr/>
        </p:nvPicPr>
        <p:blipFill>
          <a:blip r:embed="rId2"/>
          <a:stretch>
            <a:fillRect/>
          </a:stretch>
        </p:blipFill>
        <p:spPr>
          <a:xfrm>
            <a:off x="3261179" y="1196752"/>
            <a:ext cx="2720520" cy="3940546"/>
          </a:xfrm>
          <a:prstGeom prst="rect">
            <a:avLst/>
          </a:prstGeom>
          <a:ln w="76200">
            <a:solidFill>
              <a:schemeClr val="bg1"/>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729014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780829"/>
            <a:ext cx="8744843" cy="648171"/>
          </a:xfrm>
        </p:spPr>
        <p:txBody>
          <a:bodyPr/>
          <a:lstStyle/>
          <a:p>
            <a:r>
              <a:rPr lang="en-US" sz="5400" dirty="0">
                <a:solidFill>
                  <a:srgbClr val="C00000"/>
                </a:solidFill>
              </a:rPr>
              <a:t>Enjoy the School!</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17</a:t>
            </a:fld>
            <a:endParaRPr lang="fr-FR" dirty="0"/>
          </a:p>
        </p:txBody>
      </p:sp>
    </p:spTree>
    <p:extLst>
      <p:ext uri="{BB962C8B-B14F-4D97-AF65-F5344CB8AC3E}">
        <p14:creationId xmlns:p14="http://schemas.microsoft.com/office/powerpoint/2010/main" val="166435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Tree>
    <p:extLst>
      <p:ext uri="{BB962C8B-B14F-4D97-AF65-F5344CB8AC3E}">
        <p14:creationId xmlns:p14="http://schemas.microsoft.com/office/powerpoint/2010/main" val="4250939241"/>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Three </a:t>
            </a:r>
            <a:r>
              <a:rPr lang="en-US" dirty="0"/>
              <a:t>CERN Schools of Computing</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sp>
        <p:nvSpPr>
          <p:cNvPr id="19" name="Slide Number Placeholder 18"/>
          <p:cNvSpPr>
            <a:spLocks noGrp="1"/>
          </p:cNvSpPr>
          <p:nvPr>
            <p:ph type="sldNum" sz="quarter" idx="12"/>
          </p:nvPr>
        </p:nvSpPr>
        <p:spPr/>
        <p:txBody>
          <a:bodyPr/>
          <a:lstStyle/>
          <a:p>
            <a:pPr>
              <a:defRPr/>
            </a:pPr>
            <a:fld id="{6843C2BB-0BC1-4280-9510-6EBE6484FF4A}" type="slidenum">
              <a:rPr lang="fr-FR" smtClean="0"/>
              <a:pPr>
                <a:defRPr/>
              </a:pPr>
              <a:t>2</a:t>
            </a:fld>
            <a:endParaRPr lang="fr-FR" dirty="0"/>
          </a:p>
        </p:txBody>
      </p:sp>
      <p:pic>
        <p:nvPicPr>
          <p:cNvPr id="14" name="Picture 13">
            <a:extLst>
              <a:ext uri="{FF2B5EF4-FFF2-40B4-BE49-F238E27FC236}">
                <a16:creationId xmlns:a16="http://schemas.microsoft.com/office/drawing/2014/main" id="{22142CDF-2EB5-0B4B-AAC6-6FA4BE26A49D}"/>
              </a:ext>
            </a:extLst>
          </p:cNvPr>
          <p:cNvPicPr>
            <a:picLocks noChangeAspect="1"/>
          </p:cNvPicPr>
          <p:nvPr/>
        </p:nvPicPr>
        <p:blipFill rotWithShape="1">
          <a:blip r:embed="rId2"/>
          <a:srcRect l="66926"/>
          <a:stretch/>
        </p:blipFill>
        <p:spPr>
          <a:xfrm>
            <a:off x="35496" y="1619016"/>
            <a:ext cx="3024336" cy="3980008"/>
          </a:xfrm>
          <a:prstGeom prst="rect">
            <a:avLst/>
          </a:prstGeom>
        </p:spPr>
      </p:pic>
      <p:pic>
        <p:nvPicPr>
          <p:cNvPr id="15" name="Picture 14">
            <a:extLst>
              <a:ext uri="{FF2B5EF4-FFF2-40B4-BE49-F238E27FC236}">
                <a16:creationId xmlns:a16="http://schemas.microsoft.com/office/drawing/2014/main" id="{5A05262E-7147-0249-98CE-2A8773B734E7}"/>
              </a:ext>
            </a:extLst>
          </p:cNvPr>
          <p:cNvPicPr>
            <a:picLocks noChangeAspect="1"/>
          </p:cNvPicPr>
          <p:nvPr/>
        </p:nvPicPr>
        <p:blipFill rotWithShape="1">
          <a:blip r:embed="rId2"/>
          <a:srcRect l="33064" r="33075"/>
          <a:stretch/>
        </p:blipFill>
        <p:spPr>
          <a:xfrm>
            <a:off x="3059832" y="1619016"/>
            <a:ext cx="3096344" cy="3980008"/>
          </a:xfrm>
          <a:prstGeom prst="rect">
            <a:avLst/>
          </a:prstGeom>
        </p:spPr>
      </p:pic>
      <p:pic>
        <p:nvPicPr>
          <p:cNvPr id="20" name="Picture 19">
            <a:extLst>
              <a:ext uri="{FF2B5EF4-FFF2-40B4-BE49-F238E27FC236}">
                <a16:creationId xmlns:a16="http://schemas.microsoft.com/office/drawing/2014/main" id="{E1EA47D4-A310-5348-837A-7893910795AF}"/>
              </a:ext>
            </a:extLst>
          </p:cNvPr>
          <p:cNvPicPr>
            <a:picLocks noChangeAspect="1"/>
          </p:cNvPicPr>
          <p:nvPr/>
        </p:nvPicPr>
        <p:blipFill rotWithShape="1">
          <a:blip r:embed="rId2"/>
          <a:srcRect r="66937"/>
          <a:stretch/>
        </p:blipFill>
        <p:spPr>
          <a:xfrm>
            <a:off x="6157193" y="1619016"/>
            <a:ext cx="3023319" cy="3980008"/>
          </a:xfrm>
          <a:prstGeom prst="rect">
            <a:avLst/>
          </a:prstGeom>
        </p:spPr>
      </p:pic>
      <p:cxnSp>
        <p:nvCxnSpPr>
          <p:cNvPr id="6" name="Straight Connector 5"/>
          <p:cNvCxnSpPr/>
          <p:nvPr/>
        </p:nvCxnSpPr>
        <p:spPr>
          <a:xfrm>
            <a:off x="3059832"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084168"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071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1052736"/>
            <a:ext cx="1872258" cy="1368203"/>
          </a:xfrm>
        </p:spPr>
        <p:txBody>
          <a:bodyPr/>
          <a:lstStyle/>
          <a:p>
            <a:pPr algn="r"/>
            <a:r>
              <a:rPr lang="en-US" dirty="0"/>
              <a:t>Back </a:t>
            </a:r>
            <a:r>
              <a:rPr lang="en-US"/>
              <a:t>in </a:t>
            </a:r>
            <a:br>
              <a:rPr lang="en-US"/>
            </a:br>
            <a:r>
              <a:rPr lang="en-US"/>
              <a:t>2005</a:t>
            </a:r>
            <a:r>
              <a:rPr lang="mr-IN" dirty="0"/>
              <a:t>…</a:t>
            </a:r>
            <a:endParaRPr lang="en-US" dirty="0"/>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57550" y="116632"/>
            <a:ext cx="4602682" cy="6669360"/>
          </a:xfrm>
          <a:prstGeom prst="rect">
            <a:avLst/>
          </a:prstGeom>
          <a:effectLst>
            <a:outerShdw blurRad="63500" sx="102000" sy="102000" algn="ctr" rotWithShape="0">
              <a:prstClr val="black">
                <a:alpha val="40000"/>
              </a:prstClr>
            </a:outerShdw>
          </a:effectLst>
        </p:spPr>
      </p:pic>
      <p:sp>
        <p:nvSpPr>
          <p:cNvPr id="9" name="Title 1"/>
          <p:cNvSpPr txBox="1">
            <a:spLocks/>
          </p:cNvSpPr>
          <p:nvPr/>
        </p:nvSpPr>
        <p:spPr bwMode="auto">
          <a:xfrm>
            <a:off x="6876206" y="3573016"/>
            <a:ext cx="1872258" cy="22322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3200" i="1" kern="0" dirty="0"/>
              <a:t>“Where students turn into teachers”</a:t>
            </a:r>
          </a:p>
        </p:txBody>
      </p:sp>
      <p:sp>
        <p:nvSpPr>
          <p:cNvPr id="10" name="Slide Number Placeholder 9"/>
          <p:cNvSpPr>
            <a:spLocks noGrp="1"/>
          </p:cNvSpPr>
          <p:nvPr>
            <p:ph type="sldNum" sz="quarter" idx="12"/>
          </p:nvPr>
        </p:nvSpPr>
        <p:spPr/>
        <p:txBody>
          <a:bodyPr/>
          <a:lstStyle/>
          <a:p>
            <a:pPr>
              <a:defRPr/>
            </a:pPr>
            <a:fld id="{6843C2BB-0BC1-4280-9510-6EBE6484FF4A}" type="slidenum">
              <a:rPr lang="fr-FR" smtClean="0"/>
              <a:pPr>
                <a:defRPr/>
              </a:pPr>
              <a:t>3</a:t>
            </a:fld>
            <a:endParaRPr lang="fr-FR" dirty="0"/>
          </a:p>
        </p:txBody>
      </p:sp>
    </p:spTree>
    <p:extLst>
      <p:ext uri="{BB962C8B-B14F-4D97-AF65-F5344CB8AC3E}">
        <p14:creationId xmlns:p14="http://schemas.microsoft.com/office/powerpoint/2010/main" val="715205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2018: the </a:t>
            </a:r>
            <a:r>
              <a:rPr lang="en-US" dirty="0">
                <a:solidFill>
                  <a:srgbClr val="C00000"/>
                </a:solidFill>
              </a:rPr>
              <a:t>11</a:t>
            </a:r>
            <a:r>
              <a:rPr lang="en-US" baseline="30000" dirty="0">
                <a:solidFill>
                  <a:srgbClr val="C00000"/>
                </a:solidFill>
              </a:rPr>
              <a:t>th</a:t>
            </a:r>
            <a:r>
              <a:rPr lang="en-US" dirty="0">
                <a:solidFill>
                  <a:srgbClr val="C00000"/>
                </a:solidFill>
              </a:rPr>
              <a:t> </a:t>
            </a:r>
            <a:r>
              <a:rPr lang="en-US" dirty="0"/>
              <a:t>edition of the </a:t>
            </a:r>
            <a:r>
              <a:rPr lang="en-US" dirty="0" err="1"/>
              <a:t>iCSC</a:t>
            </a:r>
            <a:endParaRPr lang="en-GB" dirty="0"/>
          </a:p>
        </p:txBody>
      </p:sp>
      <p:grpSp>
        <p:nvGrpSpPr>
          <p:cNvPr id="113" name="Group 112"/>
          <p:cNvGrpSpPr/>
          <p:nvPr/>
        </p:nvGrpSpPr>
        <p:grpSpPr>
          <a:xfrm>
            <a:off x="1710883" y="1392251"/>
            <a:ext cx="1367637" cy="2180765"/>
            <a:chOff x="2116987" y="1392251"/>
            <a:chExt cx="1367637" cy="2180765"/>
          </a:xfrm>
        </p:grpSpPr>
        <p:pic>
          <p:nvPicPr>
            <p:cNvPr id="6" name="Picture 14" descr="Poster-Final"/>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p:cNvSpPr txBox="1">
              <a:spLocks noChangeArrowheads="1"/>
            </p:cNvSpPr>
            <p:nvPr/>
          </p:nvSpPr>
          <p:spPr bwMode="auto">
            <a:xfrm>
              <a:off x="2241086"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2006</a:t>
              </a:r>
              <a:endParaRPr lang="en-GB" sz="3323" b="1" kern="0" dirty="0">
                <a:latin typeface="+mj-lt"/>
                <a:ea typeface="+mj-ea"/>
                <a:cs typeface="+mj-cs"/>
              </a:endParaRPr>
            </a:p>
          </p:txBody>
        </p:sp>
      </p:grpSp>
      <p:grpSp>
        <p:nvGrpSpPr>
          <p:cNvPr id="127" name="Group 126"/>
          <p:cNvGrpSpPr/>
          <p:nvPr/>
        </p:nvGrpSpPr>
        <p:grpSpPr>
          <a:xfrm>
            <a:off x="4694242" y="1392251"/>
            <a:ext cx="1287225" cy="2180765"/>
            <a:chOff x="5743163" y="1392251"/>
            <a:chExt cx="1287225" cy="2180765"/>
          </a:xfrm>
        </p:grpSpPr>
        <p:pic>
          <p:nvPicPr>
            <p:cNvPr id="48" name="Picture 3" descr="\\cern.ch\dfs\Users\f\fluckige\Documents\MyWork\Presentations-Publications\2010\09 CSC Brunel - Uxbridge\01 Opening session\iCSC-Poster\Poster_2010_v1-A4.jpg"/>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p:cNvSpPr txBox="1">
              <a:spLocks noChangeArrowheads="1"/>
            </p:cNvSpPr>
            <p:nvPr/>
          </p:nvSpPr>
          <p:spPr bwMode="auto">
            <a:xfrm>
              <a:off x="5827056"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2010</a:t>
              </a:r>
              <a:endParaRPr lang="en-GB" sz="3323" b="1" kern="0" dirty="0">
                <a:latin typeface="+mj-lt"/>
                <a:ea typeface="+mj-ea"/>
                <a:cs typeface="+mj-cs"/>
              </a:endParaRPr>
            </a:p>
          </p:txBody>
        </p:sp>
      </p:grpSp>
      <p:grpSp>
        <p:nvGrpSpPr>
          <p:cNvPr id="1024" name="Group 1023"/>
          <p:cNvGrpSpPr/>
          <p:nvPr/>
        </p:nvGrpSpPr>
        <p:grpSpPr>
          <a:xfrm>
            <a:off x="6216694" y="1392251"/>
            <a:ext cx="1298935" cy="2180765"/>
            <a:chOff x="7532800" y="1392251"/>
            <a:chExt cx="1298935" cy="2180765"/>
          </a:xfrm>
        </p:grpSpPr>
        <p:pic>
          <p:nvPicPr>
            <p:cNvPr id="59" name="Picture 1" descr="\\cern.ch\dfs\Users\f\fluckige\Documents\MyWork\03 CsC\2011\iCSC2011\Poster\Poster_2011_A4-v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p:cNvSpPr txBox="1">
              <a:spLocks noChangeArrowheads="1"/>
            </p:cNvSpPr>
            <p:nvPr/>
          </p:nvSpPr>
          <p:spPr bwMode="auto">
            <a:xfrm>
              <a:off x="7622548"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2011</a:t>
              </a:r>
              <a:endParaRPr lang="en-GB" sz="3323" b="1" kern="0" dirty="0">
                <a:latin typeface="+mj-lt"/>
                <a:ea typeface="+mj-ea"/>
                <a:cs typeface="+mj-cs"/>
              </a:endParaRPr>
            </a:p>
          </p:txBody>
        </p:sp>
      </p:grpSp>
      <p:grpSp>
        <p:nvGrpSpPr>
          <p:cNvPr id="1029" name="Group 1028"/>
          <p:cNvGrpSpPr/>
          <p:nvPr/>
        </p:nvGrpSpPr>
        <p:grpSpPr>
          <a:xfrm>
            <a:off x="7750857" y="1385945"/>
            <a:ext cx="1289359" cy="2180765"/>
            <a:chOff x="273601" y="3912531"/>
            <a:chExt cx="1289359" cy="2180765"/>
          </a:xfrm>
        </p:grpSpPr>
        <p:sp>
          <p:nvSpPr>
            <p:cNvPr id="61" name="Rectangle 3"/>
            <p:cNvSpPr txBox="1">
              <a:spLocks noChangeArrowheads="1"/>
            </p:cNvSpPr>
            <p:nvPr/>
          </p:nvSpPr>
          <p:spPr bwMode="auto">
            <a:xfrm>
              <a:off x="358561"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2013</a:t>
              </a:r>
              <a:endParaRPr lang="en-GB" sz="3323" b="1" kern="0" dirty="0">
                <a:latin typeface="+mj-lt"/>
                <a:ea typeface="+mj-ea"/>
                <a:cs typeface="+mj-cs"/>
              </a:endParaRPr>
            </a:p>
          </p:txBody>
        </p:sp>
        <p:pic>
          <p:nvPicPr>
            <p:cNvPr id="71" name="Picture 19"/>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33443" t="11605" r="33528" b="14584"/>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p:cNvGrpSpPr/>
          <p:nvPr/>
        </p:nvGrpSpPr>
        <p:grpSpPr>
          <a:xfrm>
            <a:off x="129585" y="3912531"/>
            <a:ext cx="1303119" cy="2180765"/>
            <a:chOff x="2170658" y="3912531"/>
            <a:chExt cx="1303119" cy="2180765"/>
          </a:xfrm>
        </p:grpSpPr>
        <p:sp>
          <p:nvSpPr>
            <p:cNvPr id="79" name="Rectangle 3"/>
            <p:cNvSpPr txBox="1">
              <a:spLocks noChangeArrowheads="1"/>
            </p:cNvSpPr>
            <p:nvPr/>
          </p:nvSpPr>
          <p:spPr bwMode="auto">
            <a:xfrm>
              <a:off x="2262498"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2014</a:t>
              </a:r>
              <a:endParaRPr lang="en-GB" sz="3323" b="1" kern="0" dirty="0">
                <a:latin typeface="+mj-lt"/>
                <a:ea typeface="+mj-ea"/>
                <a:cs typeface="+mj-cs"/>
              </a:endParaRPr>
            </a:p>
          </p:txBody>
        </p:sp>
        <p:pic>
          <p:nvPicPr>
            <p:cNvPr id="1032" name="Picture 8"/>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2434" t="8690" r="3875" b="6978"/>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p:cNvGrpSpPr/>
          <p:nvPr/>
        </p:nvGrpSpPr>
        <p:grpSpPr>
          <a:xfrm>
            <a:off x="1801256" y="3912531"/>
            <a:ext cx="1186568" cy="2180765"/>
            <a:chOff x="4069311" y="3912531"/>
            <a:chExt cx="1186568" cy="2180765"/>
          </a:xfrm>
        </p:grpSpPr>
        <p:sp>
          <p:nvSpPr>
            <p:cNvPr id="90" name="Rectangle 3"/>
            <p:cNvSpPr txBox="1">
              <a:spLocks noChangeArrowheads="1"/>
            </p:cNvSpPr>
            <p:nvPr/>
          </p:nvSpPr>
          <p:spPr bwMode="auto">
            <a:xfrm>
              <a:off x="4102876"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2015</a:t>
              </a:r>
              <a:endParaRPr lang="en-GB" sz="3323" b="1" kern="0" dirty="0">
                <a:latin typeface="+mj-lt"/>
                <a:ea typeface="+mj-ea"/>
                <a:cs typeface="+mj-cs"/>
              </a:endParaRPr>
            </a:p>
          </p:txBody>
        </p:sp>
        <p:pic>
          <p:nvPicPr>
            <p:cNvPr id="1034" name="Picture 10"/>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l="13389" t="10843" r="6364" b="2153"/>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p:cNvGrpSpPr/>
          <p:nvPr/>
        </p:nvGrpSpPr>
        <p:grpSpPr>
          <a:xfrm>
            <a:off x="3203848" y="3912531"/>
            <a:ext cx="1284391" cy="2180765"/>
            <a:chOff x="5871612" y="3912531"/>
            <a:chExt cx="1284391" cy="2180765"/>
          </a:xfrm>
        </p:grpSpPr>
        <p:sp>
          <p:nvSpPr>
            <p:cNvPr id="104" name="Rectangle 3"/>
            <p:cNvSpPr txBox="1">
              <a:spLocks noChangeArrowheads="1"/>
            </p:cNvSpPr>
            <p:nvPr/>
          </p:nvSpPr>
          <p:spPr bwMode="auto">
            <a:xfrm>
              <a:off x="5954088"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2016</a:t>
              </a:r>
              <a:endParaRPr lang="en-GB" sz="3323" b="1" kern="0" dirty="0">
                <a:latin typeface="+mj-lt"/>
                <a:ea typeface="+mj-ea"/>
                <a:cs typeface="+mj-cs"/>
              </a:endParaRPr>
            </a:p>
          </p:txBody>
        </p:sp>
        <p:pic>
          <p:nvPicPr>
            <p:cNvPr id="115" name="Picture 14"/>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l="19965" t="22550" r="16346" b="10922"/>
            <a:stretch/>
          </p:blipFill>
          <p:spPr bwMode="auto">
            <a:xfrm>
              <a:off x="5871612" y="4473296"/>
              <a:ext cx="1284391"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p:cNvGrpSpPr/>
          <p:nvPr/>
        </p:nvGrpSpPr>
        <p:grpSpPr>
          <a:xfrm>
            <a:off x="4815502" y="3912531"/>
            <a:ext cx="1124650" cy="2172469"/>
            <a:chOff x="7645748" y="3912531"/>
            <a:chExt cx="1124650" cy="2172469"/>
          </a:xfrm>
        </p:grpSpPr>
        <p:sp>
          <p:nvSpPr>
            <p:cNvPr id="116" name="Rectangle 3"/>
            <p:cNvSpPr txBox="1">
              <a:spLocks noChangeArrowheads="1"/>
            </p:cNvSpPr>
            <p:nvPr/>
          </p:nvSpPr>
          <p:spPr bwMode="auto">
            <a:xfrm>
              <a:off x="7648354"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2017</a:t>
              </a:r>
            </a:p>
          </p:txBody>
        </p:sp>
        <p:pic>
          <p:nvPicPr>
            <p:cNvPr id="125" name="Picture 124"/>
            <p:cNvPicPr>
              <a:picLocks noChangeAspect="1"/>
            </p:cNvPicPr>
            <p:nvPr/>
          </p:nvPicPr>
          <p:blipFill rotWithShape="1">
            <a:blip r:embed="rId10" cstate="hqprint">
              <a:extLst>
                <a:ext uri="{28A0092B-C50C-407E-A947-70E740481C1C}">
                  <a14:useLocalDpi xmlns:a14="http://schemas.microsoft.com/office/drawing/2010/main"/>
                </a:ext>
              </a:extLst>
            </a:blip>
            <a:srcRect l="4416" t="1903" r="2715" b="3602"/>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sp>
        <p:nvSpPr>
          <p:cNvPr id="80" name="Footer Placeholder 79"/>
          <p:cNvSpPr>
            <a:spLocks noGrp="1"/>
          </p:cNvSpPr>
          <p:nvPr>
            <p:ph type="ftr" sz="quarter" idx="11"/>
          </p:nvPr>
        </p:nvSpPr>
        <p:spPr/>
        <p:txBody>
          <a:bodyPr/>
          <a:lstStyle/>
          <a:p>
            <a:pPr>
              <a:defRPr/>
            </a:pPr>
            <a:r>
              <a:rPr lang="fr-FR"/>
              <a:t>Sebastian Lopienski – inverted CSC 2018</a:t>
            </a:r>
            <a:endParaRPr lang="fr-FR" dirty="0"/>
          </a:p>
        </p:txBody>
      </p:sp>
      <p:sp>
        <p:nvSpPr>
          <p:cNvPr id="89" name="Slide Number Placeholder 88"/>
          <p:cNvSpPr>
            <a:spLocks noGrp="1"/>
          </p:cNvSpPr>
          <p:nvPr>
            <p:ph type="sldNum" sz="quarter" idx="12"/>
          </p:nvPr>
        </p:nvSpPr>
        <p:spPr/>
        <p:txBody>
          <a:bodyPr/>
          <a:lstStyle/>
          <a:p>
            <a:pPr>
              <a:defRPr/>
            </a:pPr>
            <a:fld id="{6843C2BB-0BC1-4280-9510-6EBE6484FF4A}" type="slidenum">
              <a:rPr lang="fr-FR" smtClean="0"/>
              <a:pPr>
                <a:defRPr/>
              </a:pPr>
              <a:t>4</a:t>
            </a:fld>
            <a:endParaRPr lang="fr-FR" dirty="0"/>
          </a:p>
        </p:txBody>
      </p:sp>
      <p:grpSp>
        <p:nvGrpSpPr>
          <p:cNvPr id="102" name="Group 101"/>
          <p:cNvGrpSpPr/>
          <p:nvPr/>
        </p:nvGrpSpPr>
        <p:grpSpPr>
          <a:xfrm>
            <a:off x="129585" y="1392251"/>
            <a:ext cx="1346071" cy="2180765"/>
            <a:chOff x="273601" y="1392251"/>
            <a:chExt cx="1346071" cy="2180765"/>
          </a:xfrm>
        </p:grpSpPr>
        <p:pic>
          <p:nvPicPr>
            <p:cNvPr id="36" name="Picture 16" descr="Poster-Final-v2"/>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p:cNvSpPr txBox="1">
              <a:spLocks noChangeArrowheads="1"/>
            </p:cNvSpPr>
            <p:nvPr/>
          </p:nvSpPr>
          <p:spPr bwMode="auto">
            <a:xfrm>
              <a:off x="386917"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2005</a:t>
              </a:r>
            </a:p>
          </p:txBody>
        </p:sp>
      </p:grpSp>
      <p:grpSp>
        <p:nvGrpSpPr>
          <p:cNvPr id="114" name="Group 113"/>
          <p:cNvGrpSpPr/>
          <p:nvPr/>
        </p:nvGrpSpPr>
        <p:grpSpPr>
          <a:xfrm>
            <a:off x="3313747" y="1392251"/>
            <a:ext cx="1145268" cy="2180765"/>
            <a:chOff x="4137574" y="1392251"/>
            <a:chExt cx="1145268" cy="2180765"/>
          </a:xfrm>
        </p:grpSpPr>
        <p:sp>
          <p:nvSpPr>
            <p:cNvPr id="28" name="Rectangle 3"/>
            <p:cNvSpPr txBox="1">
              <a:spLocks noChangeArrowheads="1"/>
            </p:cNvSpPr>
            <p:nvPr/>
          </p:nvSpPr>
          <p:spPr bwMode="auto">
            <a:xfrm>
              <a:off x="4150489"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2008</a:t>
              </a:r>
              <a:endParaRPr lang="en-GB" sz="3323" b="1" kern="0" dirty="0">
                <a:latin typeface="+mj-lt"/>
                <a:ea typeface="+mj-ea"/>
                <a:cs typeface="+mj-cs"/>
              </a:endParaRPr>
            </a:p>
          </p:txBody>
        </p:sp>
        <p:pic>
          <p:nvPicPr>
            <p:cNvPr id="99" name="Picture 98"/>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grpSp>
        <p:nvGrpSpPr>
          <p:cNvPr id="4" name="Group 3">
            <a:extLst>
              <a:ext uri="{FF2B5EF4-FFF2-40B4-BE49-F238E27FC236}">
                <a16:creationId xmlns:a16="http://schemas.microsoft.com/office/drawing/2014/main" id="{3ECAF8E9-0D30-3845-AC85-1771BA7AB4CC}"/>
              </a:ext>
            </a:extLst>
          </p:cNvPr>
          <p:cNvGrpSpPr/>
          <p:nvPr/>
        </p:nvGrpSpPr>
        <p:grpSpPr>
          <a:xfrm>
            <a:off x="6300192" y="3912531"/>
            <a:ext cx="1134100" cy="2170579"/>
            <a:chOff x="6604242" y="4005064"/>
            <a:chExt cx="1134100" cy="2170579"/>
          </a:xfrm>
        </p:grpSpPr>
        <p:pic>
          <p:nvPicPr>
            <p:cNvPr id="3" name="Picture 2">
              <a:extLst>
                <a:ext uri="{FF2B5EF4-FFF2-40B4-BE49-F238E27FC236}">
                  <a16:creationId xmlns:a16="http://schemas.microsoft.com/office/drawing/2014/main" id="{1A9EF33A-3720-9848-AD3C-CF9013378365}"/>
                </a:ext>
              </a:extLst>
            </p:cNvPr>
            <p:cNvPicPr>
              <a:picLocks noChangeAspect="1"/>
            </p:cNvPicPr>
            <p:nvPr/>
          </p:nvPicPr>
          <p:blipFill>
            <a:blip r:embed="rId13"/>
            <a:stretch>
              <a:fillRect/>
            </a:stretch>
          </p:blipFill>
          <p:spPr>
            <a:xfrm>
              <a:off x="6604242" y="4532952"/>
              <a:ext cx="1134100" cy="1642691"/>
            </a:xfrm>
            <a:prstGeom prst="rect">
              <a:avLst/>
            </a:prstGeom>
            <a:effectLst>
              <a:outerShdw blurRad="63500" sx="102000" sy="102000" algn="ctr" rotWithShape="0">
                <a:prstClr val="black">
                  <a:alpha val="40000"/>
                </a:prstClr>
              </a:outerShdw>
            </a:effectLst>
          </p:spPr>
        </p:pic>
        <p:sp>
          <p:nvSpPr>
            <p:cNvPr id="38" name="Rectangle 3">
              <a:extLst>
                <a:ext uri="{FF2B5EF4-FFF2-40B4-BE49-F238E27FC236}">
                  <a16:creationId xmlns:a16="http://schemas.microsoft.com/office/drawing/2014/main" id="{C5802D4A-BF99-3148-BA85-360CEBA32721}"/>
                </a:ext>
              </a:extLst>
            </p:cNvPr>
            <p:cNvSpPr txBox="1">
              <a:spLocks noChangeArrowheads="1"/>
            </p:cNvSpPr>
            <p:nvPr/>
          </p:nvSpPr>
          <p:spPr bwMode="auto">
            <a:xfrm>
              <a:off x="6611573" y="4005064"/>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2018</a:t>
              </a:r>
            </a:p>
          </p:txBody>
        </p:sp>
      </p:grpSp>
    </p:spTree>
    <p:extLst>
      <p:ext uri="{BB962C8B-B14F-4D97-AF65-F5344CB8AC3E}">
        <p14:creationId xmlns:p14="http://schemas.microsoft.com/office/powerpoint/2010/main" val="49053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fade">
                                      <p:cBhvr>
                                        <p:cTn id="11" dur="1000"/>
                                        <p:tgtEl>
                                          <p:spTgt spid="11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1000"/>
                                        <p:tgtEl>
                                          <p:spTgt spid="114"/>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7"/>
                                        </p:tgtEl>
                                        <p:attrNameLst>
                                          <p:attrName>style.visibility</p:attrName>
                                        </p:attrNameLst>
                                      </p:cBhvr>
                                      <p:to>
                                        <p:strVal val="visible"/>
                                      </p:to>
                                    </p:set>
                                    <p:animEffect transition="in" filter="fade">
                                      <p:cBhvr>
                                        <p:cTn id="19" dur="1000"/>
                                        <p:tgtEl>
                                          <p:spTgt spid="127"/>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24"/>
                                        </p:tgtEl>
                                        <p:attrNameLst>
                                          <p:attrName>style.visibility</p:attrName>
                                        </p:attrNameLst>
                                      </p:cBhvr>
                                      <p:to>
                                        <p:strVal val="visible"/>
                                      </p:to>
                                    </p:set>
                                    <p:animEffect transition="in" filter="fade">
                                      <p:cBhvr>
                                        <p:cTn id="23" dur="1000"/>
                                        <p:tgtEl>
                                          <p:spTgt spid="1024"/>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1000"/>
                                        <p:tgtEl>
                                          <p:spTgt spid="1029"/>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fade">
                                      <p:cBhvr>
                                        <p:cTn id="31" dur="1000"/>
                                        <p:tgtEl>
                                          <p:spTgt spid="1028"/>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fade">
                                      <p:cBhvr>
                                        <p:cTn id="35" dur="1000"/>
                                        <p:tgtEl>
                                          <p:spTgt spid="1027"/>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1000"/>
                                        <p:tgtEl>
                                          <p:spTgt spid="1026"/>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025"/>
                                        </p:tgtEl>
                                        <p:attrNameLst>
                                          <p:attrName>style.visibility</p:attrName>
                                        </p:attrNameLst>
                                      </p:cBhvr>
                                      <p:to>
                                        <p:strVal val="visible"/>
                                      </p:to>
                                    </p:set>
                                    <p:animEffect transition="in" filter="fade">
                                      <p:cBhvr>
                                        <p:cTn id="43" dur="1000"/>
                                        <p:tgtEl>
                                          <p:spTgt spid="1025"/>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Past Inverted Schools</a:t>
            </a:r>
          </a:p>
        </p:txBody>
      </p:sp>
      <p:sp>
        <p:nvSpPr>
          <p:cNvPr id="3" name="Content Placeholder 2"/>
          <p:cNvSpPr>
            <a:spLocks noGrp="1"/>
          </p:cNvSpPr>
          <p:nvPr>
            <p:ph idx="1"/>
          </p:nvPr>
        </p:nvSpPr>
        <p:spPr/>
        <p:txBody>
          <a:bodyPr/>
          <a:lstStyle/>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2005</a:t>
            </a:r>
            <a:r>
              <a:rPr lang="en-US" dirty="0"/>
              <a:t>:      3 days	11 lecturers	16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2006</a:t>
            </a:r>
            <a:r>
              <a:rPr lang="en-US" dirty="0"/>
              <a:t>:   2.5 days	  6 lecturers	12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2008</a:t>
            </a:r>
            <a:r>
              <a:rPr lang="en-US" dirty="0"/>
              <a:t>:   2.5 days	  5 lecturers	12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2010</a:t>
            </a:r>
            <a:r>
              <a:rPr lang="en-US" dirty="0"/>
              <a:t>:   1.5 days	  7 lecturers	  8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2011</a:t>
            </a:r>
            <a:r>
              <a:rPr lang="en-US" dirty="0"/>
              <a:t>:   1.5 days	  6 lecturers	  6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2013</a:t>
            </a:r>
            <a:r>
              <a:rPr lang="en-US" dirty="0"/>
              <a:t>:   1.5 days	  4 lecturers	  7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2014</a:t>
            </a:r>
            <a:r>
              <a:rPr lang="en-US" dirty="0"/>
              <a:t>:   1.5 days	  5 lecturers	  9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2015</a:t>
            </a:r>
            <a:r>
              <a:rPr lang="en-US" dirty="0"/>
              <a:t>:      2 days	  5 lecturers	10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2016</a:t>
            </a:r>
            <a:r>
              <a:rPr lang="en-US" dirty="0"/>
              <a:t>:      3 days	10 lecturers	16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2017</a:t>
            </a:r>
            <a:r>
              <a:rPr lang="en-US" dirty="0"/>
              <a:t>:   2.5 days	  6 lecturers	12 hours</a:t>
            </a:r>
          </a:p>
        </p:txBody>
      </p:sp>
      <p:sp>
        <p:nvSpPr>
          <p:cNvPr id="5" name="Footer Placeholder 4"/>
          <p:cNvSpPr>
            <a:spLocks noGrp="1"/>
          </p:cNvSpPr>
          <p:nvPr>
            <p:ph type="ftr" sz="quarter" idx="11"/>
          </p:nvPr>
        </p:nvSpPr>
        <p:spPr/>
        <p:txBody>
          <a:bodyPr/>
          <a:lstStyle/>
          <a:p>
            <a:pPr>
              <a:defRPr/>
            </a:pPr>
            <a:r>
              <a:rPr lang="fr-FR"/>
              <a:t>Sebastian Lopienski – inverted CSC 2018</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5</a:t>
            </a:fld>
            <a:endParaRPr lang="fr-FR" dirty="0"/>
          </a:p>
        </p:txBody>
      </p:sp>
    </p:spTree>
    <p:extLst>
      <p:ext uri="{BB962C8B-B14F-4D97-AF65-F5344CB8AC3E}">
        <p14:creationId xmlns:p14="http://schemas.microsoft.com/office/powerpoint/2010/main" val="192330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err="1"/>
              <a:t>iCSC</a:t>
            </a:r>
            <a:r>
              <a:rPr lang="en-US" sz="3600" dirty="0"/>
              <a:t> lecturers becoming full CSC lecturers</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1916113" lvl="1" indent="-288925"/>
            <a:r>
              <a:rPr lang="en-US" dirty="0"/>
              <a:t>Sebastian </a:t>
            </a:r>
            <a:r>
              <a:rPr lang="en-US" dirty="0" err="1"/>
              <a:t>Lopienski</a:t>
            </a:r>
            <a:r>
              <a:rPr lang="en-US" dirty="0"/>
              <a:t> </a:t>
            </a:r>
            <a:r>
              <a:rPr lang="en-US" i="1" dirty="0"/>
              <a:t>(</a:t>
            </a:r>
            <a:r>
              <a:rPr lang="en-US" i="1" dirty="0" err="1"/>
              <a:t>iCSC</a:t>
            </a:r>
            <a:r>
              <a:rPr lang="en-US" i="1" dirty="0"/>
              <a:t> 2005)</a:t>
            </a:r>
            <a:endParaRPr lang="en-US" dirty="0"/>
          </a:p>
          <a:p>
            <a:pPr marL="1916113" lvl="1" indent="-288925"/>
            <a:r>
              <a:rPr lang="en-US" dirty="0"/>
              <a:t>Andrzej Nowak </a:t>
            </a:r>
            <a:r>
              <a:rPr lang="en-US" i="1" dirty="0"/>
              <a:t>(</a:t>
            </a:r>
            <a:r>
              <a:rPr lang="en-US" i="1" dirty="0" err="1"/>
              <a:t>iCSC</a:t>
            </a:r>
            <a:r>
              <a:rPr lang="en-US" i="1" dirty="0"/>
              <a:t> 2008)</a:t>
            </a:r>
            <a:endParaRPr lang="en-US" dirty="0"/>
          </a:p>
          <a:p>
            <a:pPr marL="1916113" lvl="1" indent="-288925"/>
            <a:r>
              <a:rPr lang="en-US" dirty="0"/>
              <a:t>Benjamin </a:t>
            </a:r>
            <a:r>
              <a:rPr lang="en-US" dirty="0" err="1"/>
              <a:t>Radburn</a:t>
            </a:r>
            <a:r>
              <a:rPr lang="en-US" dirty="0"/>
              <a:t>-Smith </a:t>
            </a:r>
            <a:r>
              <a:rPr lang="en-US" i="1" dirty="0"/>
              <a:t>(</a:t>
            </a:r>
            <a:r>
              <a:rPr lang="en-US" i="1" dirty="0" err="1"/>
              <a:t>iCSC</a:t>
            </a:r>
            <a:r>
              <a:rPr lang="en-US" i="1" dirty="0"/>
              <a:t> 2010)</a:t>
            </a:r>
          </a:p>
          <a:p>
            <a:pPr marL="1916113" lvl="1" indent="-288925"/>
            <a:r>
              <a:rPr lang="en-US" dirty="0"/>
              <a:t>Thomas Keck </a:t>
            </a:r>
            <a:r>
              <a:rPr lang="en-US" i="1" dirty="0"/>
              <a:t>(</a:t>
            </a:r>
            <a:r>
              <a:rPr lang="en-US" i="1" dirty="0" err="1"/>
              <a:t>iCSC</a:t>
            </a:r>
            <a:r>
              <a:rPr lang="en-US" i="1" dirty="0"/>
              <a:t> 2016)</a:t>
            </a:r>
          </a:p>
          <a:p>
            <a:pPr marL="1916113" lvl="1" indent="-288925"/>
            <a:r>
              <a:rPr lang="en-US" dirty="0" err="1"/>
              <a:t>Eamonn</a:t>
            </a:r>
            <a:r>
              <a:rPr lang="en-US" dirty="0"/>
              <a:t> Maguire </a:t>
            </a:r>
            <a:r>
              <a:rPr lang="en-US" i="1" dirty="0"/>
              <a:t>(</a:t>
            </a:r>
            <a:r>
              <a:rPr lang="en-US" i="1" dirty="0" err="1"/>
              <a:t>iCSC</a:t>
            </a:r>
            <a:r>
              <a:rPr lang="en-US" i="1" dirty="0"/>
              <a:t> 2017)</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82909" y="1700808"/>
            <a:ext cx="2517483" cy="1440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31640" y="1700808"/>
            <a:ext cx="2517483" cy="1440000"/>
          </a:xfrm>
          <a:prstGeom prst="rect">
            <a:avLst/>
          </a:prstGeom>
        </p:spPr>
      </p:pic>
      <p:sp>
        <p:nvSpPr>
          <p:cNvPr id="8" name="Right Arrow 7"/>
          <p:cNvSpPr/>
          <p:nvPr/>
        </p:nvSpPr>
        <p:spPr>
          <a:xfrm>
            <a:off x="4283968" y="2060848"/>
            <a:ext cx="792088" cy="504056"/>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pPr>
              <a:defRPr/>
            </a:pPr>
            <a:fld id="{6843C2BB-0BC1-4280-9510-6EBE6484FF4A}" type="slidenum">
              <a:rPr lang="fr-FR" smtClean="0"/>
              <a:pPr>
                <a:defRPr/>
              </a:pPr>
              <a:t>6</a:t>
            </a:fld>
            <a:endParaRPr lang="fr-FR" dirty="0"/>
          </a:p>
        </p:txBody>
      </p:sp>
    </p:spTree>
    <p:extLst>
      <p:ext uri="{BB962C8B-B14F-4D97-AF65-F5344CB8AC3E}">
        <p14:creationId xmlns:p14="http://schemas.microsoft.com/office/powerpoint/2010/main" val="1701058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122913" y="3326780"/>
            <a:ext cx="1689447" cy="966316"/>
          </a:xfrm>
        </p:spPr>
        <p:txBody>
          <a:bodyPr/>
          <a:lstStyle/>
          <a:p>
            <a:r>
              <a:rPr lang="en-US" sz="4800" dirty="0">
                <a:solidFill>
                  <a:srgbClr val="C00000"/>
                </a:solidFill>
              </a:rPr>
              <a:t>2018</a:t>
            </a:r>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pic>
        <p:nvPicPr>
          <p:cNvPr id="11" name="Picture 10"/>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049456" y="1818537"/>
            <a:ext cx="4067857" cy="2330543"/>
          </a:xfrm>
          <a:prstGeom prst="rect">
            <a:avLst/>
          </a:prstGeom>
        </p:spPr>
      </p:pic>
      <p:sp>
        <p:nvSpPr>
          <p:cNvPr id="12" name="Slide Number Placeholder 11"/>
          <p:cNvSpPr>
            <a:spLocks noGrp="1"/>
          </p:cNvSpPr>
          <p:nvPr>
            <p:ph type="sldNum" sz="quarter" idx="12"/>
          </p:nvPr>
        </p:nvSpPr>
        <p:spPr/>
        <p:txBody>
          <a:bodyPr/>
          <a:lstStyle/>
          <a:p>
            <a:pPr>
              <a:defRPr/>
            </a:pPr>
            <a:fld id="{BF147916-B63C-4415-8AE0-20995E1305E4}" type="slidenum">
              <a:rPr lang="fr-FR" smtClean="0"/>
              <a:pPr>
                <a:defRPr/>
              </a:pPr>
              <a:t>7</a:t>
            </a:fld>
            <a:endParaRPr lang="fr-FR" dirty="0"/>
          </a:p>
        </p:txBody>
      </p:sp>
    </p:spTree>
    <p:extLst>
      <p:ext uri="{BB962C8B-B14F-4D97-AF65-F5344CB8AC3E}">
        <p14:creationId xmlns:p14="http://schemas.microsoft.com/office/powerpoint/2010/main" val="1976836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Inverted CSC 2018</a:t>
            </a:r>
          </a:p>
        </p:txBody>
      </p:sp>
      <p:sp>
        <p:nvSpPr>
          <p:cNvPr id="7" name="Content Placeholder 6"/>
          <p:cNvSpPr>
            <a:spLocks noGrp="1"/>
          </p:cNvSpPr>
          <p:nvPr>
            <p:ph idx="1"/>
          </p:nvPr>
        </p:nvSpPr>
        <p:spPr/>
        <p:txBody>
          <a:bodyPr/>
          <a:lstStyle/>
          <a:p>
            <a:pPr marL="0" indent="0">
              <a:buNone/>
            </a:pPr>
            <a:br>
              <a:rPr lang="en-US" dirty="0"/>
            </a:br>
            <a:r>
              <a:rPr lang="en-US" dirty="0"/>
              <a:t>We encouraged lecturers to propose hands-on exercises</a:t>
            </a:r>
          </a:p>
          <a:p>
            <a:pPr marL="0" indent="0">
              <a:buNone/>
            </a:pPr>
            <a:endParaRPr lang="en-US" dirty="0"/>
          </a:p>
          <a:p>
            <a:pPr marL="0" indent="0">
              <a:buNone/>
            </a:pPr>
            <a:r>
              <a:rPr lang="en-US" dirty="0"/>
              <a:t>Received </a:t>
            </a:r>
            <a:r>
              <a:rPr lang="en-US" dirty="0">
                <a:solidFill>
                  <a:srgbClr val="C00000"/>
                </a:solidFill>
              </a:rPr>
              <a:t>13 proposals of lectures and exercises</a:t>
            </a:r>
            <a:br>
              <a:rPr lang="en-US" dirty="0">
                <a:solidFill>
                  <a:srgbClr val="C00000"/>
                </a:solidFill>
              </a:rPr>
            </a:br>
            <a:r>
              <a:rPr lang="en-US" dirty="0"/>
              <a:t>for a total of </a:t>
            </a:r>
            <a:r>
              <a:rPr lang="en-US" dirty="0">
                <a:solidFill>
                  <a:srgbClr val="C00000"/>
                </a:solidFill>
              </a:rPr>
              <a:t>43 (25+18) hours </a:t>
            </a:r>
            <a:r>
              <a:rPr lang="en-US" dirty="0"/>
              <a:t>by students from:</a:t>
            </a:r>
          </a:p>
          <a:p>
            <a:pPr lvl="1"/>
            <a:r>
              <a:rPr lang="en-US" i="1" dirty="0"/>
              <a:t> </a:t>
            </a:r>
            <a:r>
              <a:rPr lang="en-US" dirty="0"/>
              <a:t> CSC 2017 </a:t>
            </a:r>
            <a:r>
              <a:rPr lang="en-US" i="1" dirty="0"/>
              <a:t>(Madrid, Spain)</a:t>
            </a:r>
            <a:endParaRPr lang="en-US" dirty="0"/>
          </a:p>
          <a:p>
            <a:pPr lvl="1"/>
            <a:r>
              <a:rPr lang="en-US" dirty="0"/>
              <a:t> </a:t>
            </a:r>
            <a:r>
              <a:rPr lang="en-US" dirty="0" err="1">
                <a:solidFill>
                  <a:srgbClr val="C00000"/>
                </a:solidFill>
              </a:rPr>
              <a:t>t</a:t>
            </a:r>
            <a:r>
              <a:rPr lang="en-US" dirty="0" err="1"/>
              <a:t>CSC</a:t>
            </a:r>
            <a:r>
              <a:rPr lang="en-US" dirty="0"/>
              <a:t> 2017 </a:t>
            </a:r>
            <a:r>
              <a:rPr lang="en-US" i="1" dirty="0"/>
              <a:t>(Split, Croatia)</a:t>
            </a:r>
          </a:p>
          <a:p>
            <a:pPr lvl="1"/>
            <a:r>
              <a:rPr lang="en-US" i="1" dirty="0"/>
              <a:t>  </a:t>
            </a:r>
            <a:r>
              <a:rPr lang="en-US" dirty="0"/>
              <a:t>CSC 2015 </a:t>
            </a:r>
            <a:r>
              <a:rPr lang="en-US" i="1" dirty="0"/>
              <a:t>(Kavala, Greece) </a:t>
            </a:r>
            <a:endParaRPr lang="en-US" dirty="0"/>
          </a:p>
          <a:p>
            <a:pPr lvl="1"/>
            <a:endParaRPr lang="en-US" dirty="0"/>
          </a:p>
          <a:p>
            <a:pPr marL="0" indent="0">
              <a:buNone/>
            </a:pPr>
            <a:r>
              <a:rPr lang="en-US" dirty="0">
                <a:solidFill>
                  <a:srgbClr val="C00000"/>
                </a:solidFill>
              </a:rPr>
              <a:t>9 proposals</a:t>
            </a:r>
            <a:r>
              <a:rPr lang="en-US" dirty="0"/>
              <a:t> retained </a:t>
            </a:r>
            <a:r>
              <a:rPr lang="mr-IN" dirty="0"/>
              <a:t>–</a:t>
            </a:r>
            <a:r>
              <a:rPr lang="en-US" dirty="0"/>
              <a:t> </a:t>
            </a:r>
            <a:r>
              <a:rPr lang="en-US" dirty="0">
                <a:solidFill>
                  <a:srgbClr val="C00000"/>
                </a:solidFill>
              </a:rPr>
              <a:t>20 (13+7) hours</a:t>
            </a:r>
          </a:p>
          <a:p>
            <a:pPr marL="0" indent="0">
              <a:buNone/>
            </a:pPr>
            <a:endParaRPr lang="en-US" dirty="0">
              <a:solidFill>
                <a:srgbClr val="C00000"/>
              </a:solidFill>
            </a:endParaRPr>
          </a:p>
        </p:txBody>
      </p:sp>
      <p:sp>
        <p:nvSpPr>
          <p:cNvPr id="4" name="Footer Placeholder 3"/>
          <p:cNvSpPr>
            <a:spLocks noGrp="1"/>
          </p:cNvSpPr>
          <p:nvPr>
            <p:ph type="ftr" sz="quarter" idx="11"/>
          </p:nvPr>
        </p:nvSpPr>
        <p:spPr/>
        <p:txBody>
          <a:bodyPr/>
          <a:lstStyle/>
          <a:p>
            <a:pPr>
              <a:defRPr/>
            </a:pPr>
            <a:r>
              <a:rPr lang="en-US"/>
              <a:t>Sebastian Lopienski – inverted CSC 2018</a:t>
            </a:r>
            <a:endParaRPr lang="fr-FR" dirty="0"/>
          </a:p>
        </p:txBody>
      </p:sp>
      <p:sp>
        <p:nvSpPr>
          <p:cNvPr id="8" name="Slide Number Placeholder 7"/>
          <p:cNvSpPr>
            <a:spLocks noGrp="1"/>
          </p:cNvSpPr>
          <p:nvPr>
            <p:ph type="sldNum" sz="quarter" idx="12"/>
          </p:nvPr>
        </p:nvSpPr>
        <p:spPr/>
        <p:txBody>
          <a:bodyPr/>
          <a:lstStyle/>
          <a:p>
            <a:pPr>
              <a:defRPr/>
            </a:pPr>
            <a:fld id="{6843C2BB-0BC1-4280-9510-6EBE6484FF4A}" type="slidenum">
              <a:rPr lang="fr-FR" smtClean="0"/>
              <a:pPr>
                <a:defRPr/>
              </a:pPr>
              <a:t>8</a:t>
            </a:fld>
            <a:endParaRPr lang="fr-FR" dirty="0"/>
          </a:p>
        </p:txBody>
      </p:sp>
    </p:spTree>
    <p:extLst>
      <p:ext uri="{BB962C8B-B14F-4D97-AF65-F5344CB8AC3E}">
        <p14:creationId xmlns:p14="http://schemas.microsoft.com/office/powerpoint/2010/main" val="214400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451DC3-8F88-FC4B-8457-C200973BED25}"/>
              </a:ext>
            </a:extLst>
          </p:cNvPr>
          <p:cNvPicPr>
            <a:picLocks noChangeAspect="1"/>
          </p:cNvPicPr>
          <p:nvPr/>
        </p:nvPicPr>
        <p:blipFill>
          <a:blip r:embed="rId2"/>
          <a:stretch>
            <a:fillRect/>
          </a:stretch>
        </p:blipFill>
        <p:spPr>
          <a:xfrm>
            <a:off x="51940" y="1283764"/>
            <a:ext cx="9144000" cy="5097563"/>
          </a:xfrm>
          <a:prstGeom prst="rect">
            <a:avLst/>
          </a:prstGeom>
        </p:spPr>
      </p:pic>
      <p:sp>
        <p:nvSpPr>
          <p:cNvPr id="2" name="Title 1"/>
          <p:cNvSpPr>
            <a:spLocks noGrp="1"/>
          </p:cNvSpPr>
          <p:nvPr>
            <p:ph type="title"/>
          </p:nvPr>
        </p:nvSpPr>
        <p:spPr/>
        <p:txBody>
          <a:bodyPr/>
          <a:lstStyle/>
          <a:p>
            <a:r>
              <a:rPr lang="en-US" dirty="0"/>
              <a:t>Schedule</a:t>
            </a:r>
            <a:br>
              <a:rPr lang="en-US" dirty="0"/>
            </a:br>
            <a:r>
              <a:rPr lang="en-US" sz="1800" dirty="0">
                <a:hlinkClick r:id="rId3"/>
              </a:rPr>
              <a:t>https://indico.cern.ch/event/671879/timetable/</a:t>
            </a:r>
            <a:endParaRPr lang="en-US" dirty="0"/>
          </a:p>
        </p:txBody>
      </p:sp>
      <p:sp>
        <p:nvSpPr>
          <p:cNvPr id="4" name="Footer Placeholder 3"/>
          <p:cNvSpPr>
            <a:spLocks noGrp="1"/>
          </p:cNvSpPr>
          <p:nvPr>
            <p:ph type="ftr" sz="quarter" idx="11"/>
          </p:nvPr>
        </p:nvSpPr>
        <p:spPr/>
        <p:txBody>
          <a:bodyPr/>
          <a:lstStyle/>
          <a:p>
            <a:pPr>
              <a:defRPr/>
            </a:pPr>
            <a:r>
              <a:rPr lang="fr-FR"/>
              <a:t>Sebastian Lopienski – inverted CSC 2018</a:t>
            </a:r>
            <a:endParaRPr lang="fr-FR" dirty="0"/>
          </a:p>
        </p:txBody>
      </p:sp>
      <p:sp>
        <p:nvSpPr>
          <p:cNvPr id="8" name="Slide Number Placeholder 7"/>
          <p:cNvSpPr>
            <a:spLocks noGrp="1"/>
          </p:cNvSpPr>
          <p:nvPr>
            <p:ph type="sldNum" sz="quarter" idx="12"/>
          </p:nvPr>
        </p:nvSpPr>
        <p:spPr/>
        <p:txBody>
          <a:bodyPr/>
          <a:lstStyle/>
          <a:p>
            <a:pPr>
              <a:defRPr/>
            </a:pPr>
            <a:fld id="{6843C2BB-0BC1-4280-9510-6EBE6484FF4A}" type="slidenum">
              <a:rPr lang="fr-FR" smtClean="0"/>
              <a:pPr>
                <a:defRPr/>
              </a:pPr>
              <a:t>9</a:t>
            </a:fld>
            <a:endParaRPr lang="fr-FR" dirty="0"/>
          </a:p>
        </p:txBody>
      </p:sp>
      <p:sp>
        <p:nvSpPr>
          <p:cNvPr id="5" name="Rectangle 4"/>
          <p:cNvSpPr/>
          <p:nvPr/>
        </p:nvSpPr>
        <p:spPr>
          <a:xfrm>
            <a:off x="51940" y="5733256"/>
            <a:ext cx="2287812" cy="572107"/>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a:extLst>
              <a:ext uri="{FF2B5EF4-FFF2-40B4-BE49-F238E27FC236}">
                <a16:creationId xmlns:a16="http://schemas.microsoft.com/office/drawing/2014/main" id="{821CE18D-C6E4-3B43-8F86-8D7A63301A30}"/>
              </a:ext>
            </a:extLst>
          </p:cNvPr>
          <p:cNvSpPr/>
          <p:nvPr/>
        </p:nvSpPr>
        <p:spPr>
          <a:xfrm>
            <a:off x="2339752" y="5733256"/>
            <a:ext cx="2232248" cy="572107"/>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784EA886-D584-6242-AEE0-D938ED605871}"/>
              </a:ext>
            </a:extLst>
          </p:cNvPr>
          <p:cNvSpPr/>
          <p:nvPr/>
        </p:nvSpPr>
        <p:spPr>
          <a:xfrm>
            <a:off x="4572000" y="5229200"/>
            <a:ext cx="2287812" cy="107616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Rectangle 10">
            <a:extLst>
              <a:ext uri="{FF2B5EF4-FFF2-40B4-BE49-F238E27FC236}">
                <a16:creationId xmlns:a16="http://schemas.microsoft.com/office/drawing/2014/main" id="{90943495-F26F-9541-A4FE-546A5C83D92B}"/>
              </a:ext>
            </a:extLst>
          </p:cNvPr>
          <p:cNvSpPr/>
          <p:nvPr/>
        </p:nvSpPr>
        <p:spPr>
          <a:xfrm>
            <a:off x="6856188" y="2564904"/>
            <a:ext cx="2287812" cy="107616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 name="Rectangle 11">
            <a:extLst>
              <a:ext uri="{FF2B5EF4-FFF2-40B4-BE49-F238E27FC236}">
                <a16:creationId xmlns:a16="http://schemas.microsoft.com/office/drawing/2014/main" id="{8D0DCC85-4F7C-484F-9BD9-2CABCE422C64}"/>
              </a:ext>
            </a:extLst>
          </p:cNvPr>
          <p:cNvSpPr/>
          <p:nvPr/>
        </p:nvSpPr>
        <p:spPr>
          <a:xfrm>
            <a:off x="6856188" y="4437112"/>
            <a:ext cx="2287812" cy="502078"/>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8DE1B1D0-9A71-7D43-AA2E-B3C85B3A0495}"/>
              </a:ext>
            </a:extLst>
          </p:cNvPr>
          <p:cNvSpPr/>
          <p:nvPr/>
        </p:nvSpPr>
        <p:spPr>
          <a:xfrm>
            <a:off x="4578276" y="4421584"/>
            <a:ext cx="2287812" cy="572107"/>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Rounded Rectangle 5">
            <a:extLst>
              <a:ext uri="{FF2B5EF4-FFF2-40B4-BE49-F238E27FC236}">
                <a16:creationId xmlns:a16="http://schemas.microsoft.com/office/drawing/2014/main" id="{13A4957D-3646-5A44-908D-9C5DD67BE8ED}"/>
              </a:ext>
            </a:extLst>
          </p:cNvPr>
          <p:cNvSpPr/>
          <p:nvPr/>
        </p:nvSpPr>
        <p:spPr>
          <a:xfrm>
            <a:off x="51940" y="95632"/>
            <a:ext cx="2952328" cy="847985"/>
          </a:xfrm>
          <a:prstGeom prst="roundRect">
            <a:avLst/>
          </a:prstGeom>
          <a:solidFill>
            <a:srgbClr val="DFD3E3"/>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Exercises in 513-1-024</a:t>
            </a:r>
            <a:br>
              <a:rPr lang="en-US" b="1" dirty="0">
                <a:solidFill>
                  <a:schemeClr val="tx1"/>
                </a:solidFill>
              </a:rPr>
            </a:br>
            <a:r>
              <a:rPr lang="en-US" b="1" dirty="0">
                <a:solidFill>
                  <a:schemeClr val="tx1"/>
                </a:solidFill>
              </a:rPr>
              <a:t>Come with your laptop</a:t>
            </a:r>
          </a:p>
        </p:txBody>
      </p:sp>
      <p:sp>
        <p:nvSpPr>
          <p:cNvPr id="13" name="Rounded Rectangle 12">
            <a:extLst>
              <a:ext uri="{FF2B5EF4-FFF2-40B4-BE49-F238E27FC236}">
                <a16:creationId xmlns:a16="http://schemas.microsoft.com/office/drawing/2014/main" id="{8950D4EE-7F83-964A-BF46-29BE7375F858}"/>
              </a:ext>
            </a:extLst>
          </p:cNvPr>
          <p:cNvSpPr/>
          <p:nvPr/>
        </p:nvSpPr>
        <p:spPr>
          <a:xfrm>
            <a:off x="6084168" y="116632"/>
            <a:ext cx="2952328" cy="847985"/>
          </a:xfrm>
          <a:prstGeom prst="roundRect">
            <a:avLst/>
          </a:prstGeom>
          <a:solidFill>
            <a:srgbClr val="E1EBF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Data Centre visit</a:t>
            </a:r>
            <a:br>
              <a:rPr lang="en-US" b="1" dirty="0">
                <a:solidFill>
                  <a:schemeClr val="tx1"/>
                </a:solidFill>
              </a:rPr>
            </a:br>
            <a:r>
              <a:rPr lang="en-US" b="1" dirty="0">
                <a:solidFill>
                  <a:schemeClr val="tx1"/>
                </a:solidFill>
              </a:rPr>
              <a:t>registration – see email</a:t>
            </a:r>
          </a:p>
        </p:txBody>
      </p:sp>
    </p:spTree>
    <p:extLst>
      <p:ext uri="{BB962C8B-B14F-4D97-AF65-F5344CB8AC3E}">
        <p14:creationId xmlns:p14="http://schemas.microsoft.com/office/powerpoint/2010/main" val="12938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5"/>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1"/>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4"/>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6" grpId="0" animBg="1"/>
      <p:bldP spid="6" grpId="1" animBg="1"/>
      <p:bldP spid="13" grpId="0" animBg="1"/>
      <p:bldP spid="13" grpId="1" animBg="1"/>
    </p:bldLst>
  </p:timing>
</p:sld>
</file>

<file path=ppt/theme/theme1.xml><?xml version="1.0" encoding="utf-8"?>
<a:theme xmlns:a="http://schemas.openxmlformats.org/drawingml/2006/main" name="Modèle par défa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èle par défaut">
      <a:majorFont>
        <a:latin typeface="Arial"/>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70501</TotalTime>
  <Words>804</Words>
  <Application>Microsoft Macintosh PowerPoint</Application>
  <PresentationFormat>On-screen Show (4:3)</PresentationFormat>
  <Paragraphs>167</Paragraphs>
  <Slides>18</Slides>
  <Notes>7</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ＭＳ Ｐゴシック</vt:lpstr>
      <vt:lpstr>Arial</vt:lpstr>
      <vt:lpstr>Calibri</vt:lpstr>
      <vt:lpstr>Modèle par défaut</vt:lpstr>
      <vt:lpstr>Welcome to</vt:lpstr>
      <vt:lpstr>Three CERN Schools of Computing</vt:lpstr>
      <vt:lpstr>Back in  2005…</vt:lpstr>
      <vt:lpstr>2018: the 11th edition of the iCSC</vt:lpstr>
      <vt:lpstr>Past Inverted Schools</vt:lpstr>
      <vt:lpstr>iCSC lecturers becoming full CSC lecturers</vt:lpstr>
      <vt:lpstr>2018</vt:lpstr>
      <vt:lpstr>Inverted CSC 2018</vt:lpstr>
      <vt:lpstr>Schedule https://indico.cern.ch/event/671879/timetable/</vt:lpstr>
      <vt:lpstr>Topics</vt:lpstr>
      <vt:lpstr>Lecturers  https://indico.cern.ch/event/671879/page/11702-speakers </vt:lpstr>
      <vt:lpstr>Conveners (session chairs)</vt:lpstr>
      <vt:lpstr>Mentors (providing advice&amp;feedback to lecturers)</vt:lpstr>
      <vt:lpstr>CSC Organizers</vt:lpstr>
      <vt:lpstr>Logistics</vt:lpstr>
      <vt:lpstr>iCSC booklet</vt:lpstr>
      <vt:lpstr>Enjoy the School!</vt:lpstr>
      <vt:lpstr>PowerPoint Presentation</vt:lpstr>
    </vt:vector>
  </TitlesOfParts>
  <Manager/>
  <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School of Computing</dc:title>
  <dc:subject/>
  <dc:creator>Sebastian.Lopienski@cern.ch</dc:creator>
  <cp:keywords/>
  <dc:description/>
  <cp:lastModifiedBy>Microsoft Office User</cp:lastModifiedBy>
  <cp:revision>1294</cp:revision>
  <cp:lastPrinted>2013-07-12T09:19:14Z</cp:lastPrinted>
  <dcterms:created xsi:type="dcterms:W3CDTF">2007-01-03T21:50:59Z</dcterms:created>
  <dcterms:modified xsi:type="dcterms:W3CDTF">2018-03-05T12:26:17Z</dcterms:modified>
  <cp:category/>
</cp:coreProperties>
</file>